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4"/>
  </p:notesMasterIdLst>
  <p:sldIdLst>
    <p:sldId id="256" r:id="rId2"/>
    <p:sldId id="514" r:id="rId3"/>
    <p:sldId id="518" r:id="rId4"/>
    <p:sldId id="520" r:id="rId5"/>
    <p:sldId id="522" r:id="rId6"/>
    <p:sldId id="524" r:id="rId7"/>
    <p:sldId id="526" r:id="rId8"/>
    <p:sldId id="528" r:id="rId9"/>
    <p:sldId id="530" r:id="rId10"/>
    <p:sldId id="532" r:id="rId11"/>
    <p:sldId id="534" r:id="rId12"/>
    <p:sldId id="536" r:id="rId13"/>
    <p:sldId id="538" r:id="rId14"/>
    <p:sldId id="540" r:id="rId15"/>
    <p:sldId id="548" r:id="rId16"/>
    <p:sldId id="550" r:id="rId17"/>
    <p:sldId id="552" r:id="rId18"/>
    <p:sldId id="555" r:id="rId19"/>
    <p:sldId id="557" r:id="rId20"/>
    <p:sldId id="559" r:id="rId21"/>
    <p:sldId id="561" r:id="rId22"/>
    <p:sldId id="564" r:id="rId23"/>
    <p:sldId id="566" r:id="rId24"/>
    <p:sldId id="571" r:id="rId25"/>
    <p:sldId id="573" r:id="rId26"/>
    <p:sldId id="578" r:id="rId27"/>
    <p:sldId id="580" r:id="rId28"/>
    <p:sldId id="583" r:id="rId29"/>
    <p:sldId id="586" r:id="rId30"/>
    <p:sldId id="588" r:id="rId31"/>
    <p:sldId id="593" r:id="rId32"/>
    <p:sldId id="595" r:id="rId33"/>
    <p:sldId id="597" r:id="rId34"/>
    <p:sldId id="599" r:id="rId35"/>
    <p:sldId id="601" r:id="rId36"/>
    <p:sldId id="603" r:id="rId37"/>
    <p:sldId id="605" r:id="rId38"/>
    <p:sldId id="607" r:id="rId39"/>
    <p:sldId id="609" r:id="rId40"/>
    <p:sldId id="611" r:id="rId41"/>
    <p:sldId id="613" r:id="rId42"/>
    <p:sldId id="619" r:id="rId43"/>
    <p:sldId id="620" r:id="rId44"/>
    <p:sldId id="617" r:id="rId45"/>
    <p:sldId id="616" r:id="rId46"/>
    <p:sldId id="615" r:id="rId47"/>
    <p:sldId id="651" r:id="rId48"/>
    <p:sldId id="650" r:id="rId49"/>
    <p:sldId id="649" r:id="rId50"/>
    <p:sldId id="647" r:id="rId51"/>
    <p:sldId id="645" r:id="rId52"/>
    <p:sldId id="643" r:id="rId53"/>
    <p:sldId id="641" r:id="rId54"/>
    <p:sldId id="639" r:id="rId55"/>
    <p:sldId id="637" r:id="rId56"/>
    <p:sldId id="635" r:id="rId57"/>
    <p:sldId id="633" r:id="rId58"/>
    <p:sldId id="631" r:id="rId59"/>
    <p:sldId id="629" r:id="rId60"/>
    <p:sldId id="627" r:id="rId61"/>
    <p:sldId id="625" r:id="rId62"/>
    <p:sldId id="592" r:id="rId6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384" autoAdjust="0"/>
  </p:normalViewPr>
  <p:slideViewPr>
    <p:cSldViewPr>
      <p:cViewPr varScale="1">
        <p:scale>
          <a:sx n="110" d="100"/>
          <a:sy n="110" d="100"/>
        </p:scale>
        <p:origin x="1644" y="96"/>
      </p:cViewPr>
      <p:guideLst>
        <p:guide orient="horz" pos="2160"/>
        <p:guide pos="2880"/>
      </p:guideLst>
    </p:cSldViewPr>
  </p:slideViewPr>
  <p:outlineViewPr>
    <p:cViewPr>
      <p:scale>
        <a:sx n="33" d="100"/>
        <a:sy n="33" d="100"/>
      </p:scale>
      <p:origin x="0" y="-8221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7/16/2023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1626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CD4636A-9C70-44BB-8FBB-77D17272DBBC}" type="datetime1">
              <a:rPr lang="en-US" smtClean="0"/>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9F15210-3145-47F5-94A6-E5C2E4FA5479}" type="datetime1">
              <a:rPr lang="en-US" smtClean="0"/>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D688712-10ED-4337-A9E8-F176DC9F9F94}" type="datetime1">
              <a:rPr lang="en-US" smtClean="0"/>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7240E4B-49F8-4312-BF07-C9D062660391}" type="datetime1">
              <a:rPr lang="en-US" smtClean="0"/>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47B8F08-809E-4837-968D-C1E12407D208}" type="datetime1">
              <a:rPr lang="en-US" smtClean="0"/>
              <a:pPr>
                <a:defRPr/>
              </a:pPr>
              <a:t>7/16/2023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83D0B34-5188-4C4B-B7D7-685E1474082A}" type="datetime1">
              <a:rPr lang="en-US" smtClean="0"/>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551322A-07A1-4089-A0AD-BD7469CA320F}" type="datetime1">
              <a:rPr lang="en-US" smtClean="0"/>
              <a:pPr>
                <a:defRPr/>
              </a:pPr>
              <a:t>7/16/2023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E88ED68-CE74-4E01-AE7D-8650E9450177}" type="datetime1">
              <a:rPr lang="en-US" smtClean="0"/>
              <a:pPr>
                <a:defRPr/>
              </a:pPr>
              <a:t>7/16/2023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C4CDB9-3BDD-4BEB-83E3-48DFB0E2B600}" type="datetime1">
              <a:rPr lang="en-US" smtClean="0"/>
              <a:pPr>
                <a:defRPr/>
              </a:pPr>
              <a:t>7/16/2023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BEADD0-FC85-46A3-AFA6-629973238C47}" type="datetime1">
              <a:rPr lang="en-US" smtClean="0"/>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F4DBE75-CA40-4D56-81FB-3B8EED79C31C}" type="datetime1">
              <a:rPr lang="en-US" smtClean="0"/>
              <a:pPr>
                <a:defRPr/>
              </a:pPr>
              <a:t>7/16/2023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D0AE464-C046-4515-A2E8-A46FF9CB6765}" type="datetime1">
              <a:rPr lang="en-US" smtClean="0"/>
              <a:pPr>
                <a:defRPr/>
              </a:pPr>
              <a:t>7/16/2023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609600"/>
            <a:ext cx="7772400" cy="2994025"/>
          </a:xfrm>
        </p:spPr>
        <p:txBody>
          <a:bodyPr/>
          <a:lstStyle/>
          <a:p>
            <a:pPr algn="l">
              <a:spcBef>
                <a:spcPts val="1800"/>
              </a:spcBef>
            </a:pPr>
            <a:r>
              <a:rPr lang="en-US" altLang="en-US" sz="3200" b="1" dirty="0" smtClean="0">
                <a:latin typeface="Georgia" panose="02040502050405020303" pitchFamily="18" charset="0"/>
              </a:rPr>
              <a:t>ANS-CVS-GIT-RS PHARMACOLOGY</a:t>
            </a:r>
            <a:br>
              <a:rPr lang="en-US" altLang="en-US" sz="3200" b="1" dirty="0" smtClean="0">
                <a:latin typeface="Georgia" panose="02040502050405020303" pitchFamily="18" charset="0"/>
              </a:rPr>
            </a:br>
            <a:r>
              <a:rPr lang="en-US" altLang="en-US" sz="3200" b="1" dirty="0">
                <a:latin typeface="Georgia" panose="02040502050405020303" pitchFamily="18" charset="0"/>
              </a:rPr>
              <a:t/>
            </a:r>
            <a:br>
              <a:rPr lang="en-US" altLang="en-US" sz="3200" b="1" dirty="0">
                <a:latin typeface="Georgia" panose="02040502050405020303" pitchFamily="18" charset="0"/>
              </a:rPr>
            </a:br>
            <a:r>
              <a:rPr lang="en-US" altLang="en-US" sz="3200" b="1" dirty="0" smtClean="0">
                <a:latin typeface="Georgia" panose="02040502050405020303" pitchFamily="18" charset="0"/>
              </a:rPr>
              <a:t>REVISION QUESTIONS</a:t>
            </a:r>
          </a:p>
        </p:txBody>
      </p:sp>
      <p:sp>
        <p:nvSpPr>
          <p:cNvPr id="3075" name="Subtitle 2"/>
          <p:cNvSpPr>
            <a:spLocks noGrp="1"/>
          </p:cNvSpPr>
          <p:nvPr>
            <p:ph type="subTitle" idx="1"/>
          </p:nvPr>
        </p:nvSpPr>
        <p:spPr>
          <a:xfrm>
            <a:off x="5029200" y="4267200"/>
            <a:ext cx="3733800" cy="2286000"/>
          </a:xfrm>
        </p:spPr>
        <p:txBody>
          <a:bodyPr/>
          <a:lstStyle/>
          <a:p>
            <a:pPr>
              <a:spcBef>
                <a:spcPts val="1800"/>
              </a:spcBef>
            </a:pPr>
            <a:endParaRPr lang="en-US" sz="2600" b="1" dirty="0" smtClean="0">
              <a:latin typeface="Georgia" panose="02040502050405020303" pitchFamily="18" charset="0"/>
            </a:endParaRPr>
          </a:p>
          <a:p>
            <a:pPr lvl="0" algn="r" fontAlgn="auto">
              <a:spcAft>
                <a:spcPts val="0"/>
              </a:spcAft>
            </a:pPr>
            <a:endParaRPr lang="en-US" sz="2600" b="1" dirty="0" smtClean="0">
              <a:solidFill>
                <a:prstClr val="black"/>
              </a:solidFill>
              <a:latin typeface="Georgia" panose="02040502050405020303" pitchFamily="18" charset="0"/>
            </a:endParaRPr>
          </a:p>
          <a:p>
            <a:pPr lvl="0" algn="r" fontAlgn="auto">
              <a:spcAft>
                <a:spcPts val="0"/>
              </a:spcAft>
            </a:pPr>
            <a:r>
              <a:rPr lang="en-US" sz="2000" b="1" dirty="0" smtClean="0">
                <a:solidFill>
                  <a:prstClr val="black"/>
                </a:solidFill>
                <a:latin typeface="Georgia" panose="02040502050405020303" pitchFamily="18" charset="0"/>
              </a:rPr>
              <a:t>DR </a:t>
            </a:r>
            <a:r>
              <a:rPr lang="en-US" sz="2000" b="1" dirty="0">
                <a:solidFill>
                  <a:prstClr val="black"/>
                </a:solidFill>
                <a:latin typeface="Georgia" panose="02040502050405020303" pitchFamily="18" charset="0"/>
              </a:rPr>
              <a:t>SINDWA KANYIMBA</a:t>
            </a:r>
          </a:p>
          <a:p>
            <a:pPr lvl="0" algn="r" fontAlgn="auto">
              <a:spcAft>
                <a:spcPts val="0"/>
              </a:spcAft>
            </a:pPr>
            <a:r>
              <a:rPr lang="en-US" sz="2000" b="1" dirty="0" smtClean="0">
                <a:solidFill>
                  <a:prstClr val="black"/>
                </a:solidFill>
                <a:latin typeface="Georgia" panose="02040502050405020303" pitchFamily="18" charset="0"/>
              </a:rPr>
              <a:t>Pharmacology Lecturer</a:t>
            </a:r>
            <a:endParaRPr lang="en-US" sz="2000" dirty="0">
              <a:solidFill>
                <a:prstClr val="black">
                  <a:tint val="75000"/>
                </a:prstClr>
              </a:solidFill>
              <a:latin typeface="Georgia" panose="02040502050405020303"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45660" y="274637"/>
            <a:ext cx="8669740" cy="708001"/>
          </a:xfrm>
        </p:spPr>
        <p:txBody>
          <a:bodyPr rtlCol="0">
            <a:noAutofit/>
          </a:bodyPr>
          <a:lstStyle/>
          <a:p>
            <a:pPr algn="l" fontAlgn="auto">
              <a:spcAft>
                <a:spcPts val="0"/>
              </a:spcAft>
              <a:defRPr/>
            </a:pPr>
            <a:r>
              <a:rPr lang="en-US" altLang="en-US" sz="2800" b="1" cap="all" dirty="0" smtClean="0">
                <a:latin typeface="Georgia" panose="02040502050405020303" pitchFamily="18" charset="0"/>
              </a:rPr>
              <a:t>Q9 </a:t>
            </a:r>
            <a:endParaRPr lang="en-US" altLang="en-US" sz="2800" b="1" cap="all" dirty="0">
              <a:latin typeface="Georgia" panose="02040502050405020303" pitchFamily="18" charset="0"/>
            </a:endParaRPr>
          </a:p>
        </p:txBody>
      </p:sp>
      <p:sp>
        <p:nvSpPr>
          <p:cNvPr id="32771" name="Rectangle 3"/>
          <p:cNvSpPr>
            <a:spLocks noGrp="1" noChangeArrowheads="1"/>
          </p:cNvSpPr>
          <p:nvPr>
            <p:ph type="body" idx="1"/>
          </p:nvPr>
        </p:nvSpPr>
        <p:spPr>
          <a:xfrm>
            <a:off x="245660" y="1228298"/>
            <a:ext cx="8669740" cy="5324901"/>
          </a:xfrm>
        </p:spPr>
        <p:txBody>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Name four drugs that can be used to treat digoxin-induced premature </a:t>
            </a:r>
            <a:r>
              <a:rPr lang="en-US" sz="2800" b="1" i="1" dirty="0">
                <a:latin typeface="Georgia" panose="02040502050405020303" pitchFamily="18" charset="0"/>
              </a:rPr>
              <a:t>ventricular </a:t>
            </a:r>
            <a:r>
              <a:rPr lang="en-US" sz="2800" b="1" i="1" dirty="0" smtClean="0">
                <a:latin typeface="Georgia" panose="02040502050405020303" pitchFamily="18" charset="0"/>
              </a:rPr>
              <a:t>contractions</a:t>
            </a:r>
            <a:endParaRPr lang="en-US" sz="2800" b="1" i="1" dirty="0">
              <a:latin typeface="Georgia" panose="02040502050405020303" pitchFamily="18" charset="0"/>
            </a:endParaRPr>
          </a:p>
          <a:p>
            <a:pPr marL="0" lvl="0" indent="0">
              <a:buNone/>
            </a:pPr>
            <a:endParaRPr lang="en-US" sz="2600" b="1" i="1"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10</a:t>
            </a:fld>
            <a:endParaRPr lang="en-US"/>
          </a:p>
        </p:txBody>
      </p:sp>
    </p:spTree>
    <p:extLst>
      <p:ext uri="{BB962C8B-B14F-4D97-AF65-F5344CB8AC3E}">
        <p14:creationId xmlns:p14="http://schemas.microsoft.com/office/powerpoint/2010/main" val="17842781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18364"/>
            <a:ext cx="8666328" cy="817536"/>
          </a:xfrm>
        </p:spPr>
        <p:txBody>
          <a:bodyPr/>
          <a:lstStyle/>
          <a:p>
            <a:pPr algn="l"/>
            <a:r>
              <a:rPr lang="en-US" sz="2800" b="1" cap="all" dirty="0" smtClean="0">
                <a:latin typeface="Georgia" panose="02040502050405020303" pitchFamily="18" charset="0"/>
              </a:rPr>
              <a:t>Q10</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32012" y="1201002"/>
            <a:ext cx="8666328" cy="5504597"/>
          </a:xfrm>
        </p:spPr>
        <p:txBody>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Name a drug class </a:t>
            </a:r>
            <a:r>
              <a:rPr lang="en-US" sz="2800" b="1" i="1" dirty="0">
                <a:latin typeface="Georgia" panose="02040502050405020303" pitchFamily="18" charset="0"/>
              </a:rPr>
              <a:t>used in the management of hyperlipidemias </a:t>
            </a:r>
            <a:r>
              <a:rPr lang="en-US" sz="2800" b="1" i="1" dirty="0" smtClean="0">
                <a:latin typeface="Georgia" panose="02040502050405020303" pitchFamily="18" charset="0"/>
              </a:rPr>
              <a:t>that can decrease </a:t>
            </a:r>
            <a:r>
              <a:rPr lang="en-US" sz="2800" b="1" i="1" dirty="0">
                <a:latin typeface="Georgia" panose="02040502050405020303" pitchFamily="18" charset="0"/>
              </a:rPr>
              <a:t>the absorption of warfarin when given </a:t>
            </a:r>
            <a:r>
              <a:rPr lang="en-US" sz="2800" b="1" i="1" dirty="0" smtClean="0">
                <a:latin typeface="Georgia" panose="02040502050405020303" pitchFamily="18" charset="0"/>
              </a:rPr>
              <a:t>concurrently</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11</a:t>
            </a:fld>
            <a:endParaRPr lang="en-US"/>
          </a:p>
        </p:txBody>
      </p:sp>
    </p:spTree>
    <p:extLst>
      <p:ext uri="{BB962C8B-B14F-4D97-AF65-F5344CB8AC3E}">
        <p14:creationId xmlns:p14="http://schemas.microsoft.com/office/powerpoint/2010/main" val="8499022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3" y="150125"/>
            <a:ext cx="8679976" cy="827775"/>
          </a:xfrm>
        </p:spPr>
        <p:txBody>
          <a:bodyPr/>
          <a:lstStyle/>
          <a:p>
            <a:pPr algn="l"/>
            <a:r>
              <a:rPr lang="en-GB" sz="2800" b="1" cap="all" dirty="0" smtClean="0">
                <a:latin typeface="Georgia" panose="02040502050405020303" pitchFamily="18" charset="0"/>
              </a:rPr>
              <a:t>Q11</a:t>
            </a:r>
            <a:endParaRPr lang="en-GB" sz="2800" b="1" cap="all" dirty="0">
              <a:latin typeface="Georgia" panose="02040502050405020303" pitchFamily="18" charset="0"/>
            </a:endParaRPr>
          </a:p>
        </p:txBody>
      </p:sp>
      <p:sp>
        <p:nvSpPr>
          <p:cNvPr id="3" name="Content Placeholder 2"/>
          <p:cNvSpPr>
            <a:spLocks noGrp="1"/>
          </p:cNvSpPr>
          <p:nvPr>
            <p:ph idx="1"/>
          </p:nvPr>
        </p:nvSpPr>
        <p:spPr>
          <a:xfrm>
            <a:off x="232013" y="1143000"/>
            <a:ext cx="8679976" cy="5562600"/>
          </a:xfrm>
        </p:spPr>
        <p:txBody>
          <a:bodyPr/>
          <a:lstStyle/>
          <a:p>
            <a:pPr marL="0" lvl="0" indent="0">
              <a:buNone/>
            </a:pPr>
            <a:endParaRPr lang="en-US" sz="2600" b="1" i="1" dirty="0" smtClean="0">
              <a:latin typeface="Georgia" panose="02040502050405020303" pitchFamily="18" charset="0"/>
            </a:endParaRPr>
          </a:p>
          <a:p>
            <a:pPr marL="0" lvl="0" indent="0">
              <a:buNone/>
            </a:pPr>
            <a:endParaRPr lang="en-US" sz="2600" b="1" i="1" dirty="0">
              <a:latin typeface="Georgia" panose="02040502050405020303" pitchFamily="18" charset="0"/>
            </a:endParaRPr>
          </a:p>
          <a:p>
            <a:pPr marL="0" lvl="0" indent="0">
              <a:buNone/>
            </a:pPr>
            <a:endParaRPr lang="en-US" sz="2600" b="1" i="1" dirty="0" smtClean="0">
              <a:latin typeface="Georgia" panose="02040502050405020303" pitchFamily="18" charset="0"/>
            </a:endParaRPr>
          </a:p>
          <a:p>
            <a:pPr marL="0" lvl="0" indent="0">
              <a:buNone/>
            </a:pPr>
            <a:endParaRPr lang="en-US" sz="2600" b="1" i="1" dirty="0">
              <a:latin typeface="Georgia" panose="02040502050405020303" pitchFamily="18" charset="0"/>
            </a:endParaRPr>
          </a:p>
          <a:p>
            <a:pPr marL="0" lvl="0" indent="0">
              <a:buNone/>
            </a:pPr>
            <a:r>
              <a:rPr lang="en-US" sz="2800" b="1" i="1" dirty="0" smtClean="0">
                <a:latin typeface="Georgia" panose="02040502050405020303" pitchFamily="18" charset="0"/>
              </a:rPr>
              <a:t>What </a:t>
            </a:r>
            <a:r>
              <a:rPr lang="en-US" sz="2800" b="1" i="1" dirty="0">
                <a:latin typeface="Georgia" panose="02040502050405020303" pitchFamily="18" charset="0"/>
              </a:rPr>
              <a:t>are the adverse effects of angiotensin converting enzyme inhibitors on </a:t>
            </a:r>
            <a:r>
              <a:rPr lang="en-US" sz="2800" b="1" i="1" dirty="0" smtClean="0">
                <a:latin typeface="Georgia" panose="02040502050405020303" pitchFamily="18" charset="0"/>
              </a:rPr>
              <a:t>potassium </a:t>
            </a:r>
            <a:r>
              <a:rPr lang="en-US" sz="2800" b="1" i="1" dirty="0">
                <a:latin typeface="Georgia" panose="02040502050405020303" pitchFamily="18" charset="0"/>
              </a:rPr>
              <a:t>and acid-base balance</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12</a:t>
            </a:fld>
            <a:endParaRPr lang="en-US"/>
          </a:p>
        </p:txBody>
      </p:sp>
    </p:spTree>
    <p:extLst>
      <p:ext uri="{BB962C8B-B14F-4D97-AF65-F5344CB8AC3E}">
        <p14:creationId xmlns:p14="http://schemas.microsoft.com/office/powerpoint/2010/main" val="23353329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72955" y="341194"/>
            <a:ext cx="8625385" cy="615334"/>
          </a:xfrm>
        </p:spPr>
        <p:txBody>
          <a:bodyPr/>
          <a:lstStyle/>
          <a:p>
            <a:pPr algn="l"/>
            <a:r>
              <a:rPr lang="en-US" altLang="en-US" sz="2800" b="1" cap="all" dirty="0" smtClean="0">
                <a:latin typeface="Georgia" panose="02040502050405020303" pitchFamily="18" charset="0"/>
              </a:rPr>
              <a:t>Q12</a:t>
            </a:r>
          </a:p>
        </p:txBody>
      </p:sp>
      <p:sp>
        <p:nvSpPr>
          <p:cNvPr id="3" name="Content Placeholder 2"/>
          <p:cNvSpPr>
            <a:spLocks noGrp="1"/>
          </p:cNvSpPr>
          <p:nvPr>
            <p:ph idx="1"/>
          </p:nvPr>
        </p:nvSpPr>
        <p:spPr>
          <a:xfrm>
            <a:off x="272955" y="1201003"/>
            <a:ext cx="8625385" cy="5425222"/>
          </a:xfrm>
        </p:spPr>
        <p:txBody>
          <a:bodyPr rtlCol="0">
            <a:normAutofit/>
          </a:bodyPr>
          <a:lstStyle/>
          <a:p>
            <a:pPr marL="0" lvl="0" indent="0">
              <a:buNone/>
            </a:pPr>
            <a:r>
              <a:rPr lang="en-US" sz="2800" dirty="0">
                <a:latin typeface="Georgia" panose="02040502050405020303" pitchFamily="18" charset="0"/>
              </a:rPr>
              <a:t>A 48-year-old man was brought to the emergency department with an acute myocardial infarction (MI). The man regularly used sildenafil in preparation for sexual intercourse because of an erectile dysfunction. He had recently been diagnosed with exertional angina, and he had been taking an appropriate prescribed therapy. </a:t>
            </a:r>
            <a:endParaRPr lang="en-US" sz="2800" dirty="0" smtClean="0">
              <a:latin typeface="Georgia" panose="02040502050405020303" pitchFamily="18" charset="0"/>
            </a:endParaRPr>
          </a:p>
          <a:p>
            <a:pPr marL="0" lvl="0" indent="0">
              <a:buNone/>
            </a:pPr>
            <a:endParaRPr lang="en-US" sz="2800" dirty="0" smtClean="0">
              <a:latin typeface="Georgia" panose="02040502050405020303" pitchFamily="18" charset="0"/>
            </a:endParaRPr>
          </a:p>
          <a:p>
            <a:pPr marL="0" lvl="0" indent="0">
              <a:buNone/>
            </a:pPr>
            <a:r>
              <a:rPr lang="en-US" sz="2800" b="1" i="1" dirty="0" smtClean="0">
                <a:latin typeface="Georgia" panose="02040502050405020303" pitchFamily="18" charset="0"/>
              </a:rPr>
              <a:t>Which class of anti-angina drugs could have caused </a:t>
            </a:r>
            <a:r>
              <a:rPr lang="en-US" sz="2800" b="1" i="1" dirty="0">
                <a:latin typeface="Georgia" panose="02040502050405020303" pitchFamily="18" charset="0"/>
              </a:rPr>
              <a:t>the patient’s MI</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56B012FD-6BF5-4C85-B259-322F873963BD}" type="slidenum">
              <a:rPr lang="en-US"/>
              <a:pPr>
                <a:defRPr/>
              </a:pPr>
              <a:t>13</a:t>
            </a:fld>
            <a:endParaRPr lang="en-US"/>
          </a:p>
        </p:txBody>
      </p:sp>
    </p:spTree>
    <p:extLst>
      <p:ext uri="{BB962C8B-B14F-4D97-AF65-F5344CB8AC3E}">
        <p14:creationId xmlns:p14="http://schemas.microsoft.com/office/powerpoint/2010/main" val="176543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274637"/>
            <a:ext cx="8734567" cy="708001"/>
          </a:xfrm>
        </p:spPr>
        <p:txBody>
          <a:bodyPr/>
          <a:lstStyle/>
          <a:p>
            <a:pPr algn="l"/>
            <a:r>
              <a:rPr lang="en-US" sz="2800" b="1" cap="all" dirty="0" smtClean="0">
                <a:latin typeface="Georgia" panose="02040502050405020303" pitchFamily="18" charset="0"/>
              </a:rPr>
              <a:t>Q13</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191069" y="1219199"/>
            <a:ext cx="8734567" cy="5407025"/>
          </a:xfrm>
        </p:spPr>
        <p:txBody>
          <a:bodyPr/>
          <a:lstStyle/>
          <a:p>
            <a:pPr marL="0" lvl="0" indent="0">
              <a:buNone/>
            </a:pPr>
            <a:r>
              <a:rPr lang="en-US" sz="2800" dirty="0">
                <a:latin typeface="Georgia" panose="02040502050405020303" pitchFamily="18" charset="0"/>
              </a:rPr>
              <a:t>A 45-year-old man was admitted to the coronary unit because of a myocardial infarction in the posterior wall. Two hours after admission, his heart rate started decreasing (40 bpm), and an electrocardiogram indicated sinus bradycardia. </a:t>
            </a:r>
            <a:endParaRPr lang="en-US" sz="2800" dirty="0" smtClean="0">
              <a:latin typeface="Georgia" panose="02040502050405020303" pitchFamily="18" charset="0"/>
            </a:endParaRPr>
          </a:p>
          <a:p>
            <a:pPr marL="0" lvl="0" indent="0">
              <a:buNone/>
            </a:pPr>
            <a:endParaRPr lang="en-US" sz="2800" dirty="0" smtClean="0">
              <a:latin typeface="Georgia" panose="02040502050405020303" pitchFamily="18" charset="0"/>
            </a:endParaRPr>
          </a:p>
          <a:p>
            <a:pPr marL="0" lvl="0" indent="0">
              <a:buNone/>
            </a:pPr>
            <a:r>
              <a:rPr lang="en-US" sz="2800" b="1" i="1" dirty="0" smtClean="0">
                <a:latin typeface="Georgia" panose="02040502050405020303" pitchFamily="18" charset="0"/>
              </a:rPr>
              <a:t>Which drug would be appropriate </a:t>
            </a:r>
            <a:r>
              <a:rPr lang="en-US" sz="2800" b="1" i="1" dirty="0">
                <a:latin typeface="Georgia" panose="02040502050405020303" pitchFamily="18" charset="0"/>
              </a:rPr>
              <a:t>for this patient</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14</a:t>
            </a:fld>
            <a:endParaRPr lang="en-US"/>
          </a:p>
        </p:txBody>
      </p:sp>
    </p:spTree>
    <p:extLst>
      <p:ext uri="{BB962C8B-B14F-4D97-AF65-F5344CB8AC3E}">
        <p14:creationId xmlns:p14="http://schemas.microsoft.com/office/powerpoint/2010/main" val="1932842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59307" y="274638"/>
            <a:ext cx="8625385" cy="639762"/>
          </a:xfrm>
        </p:spPr>
        <p:txBody>
          <a:bodyPr/>
          <a:lstStyle/>
          <a:p>
            <a:pPr algn="l"/>
            <a:r>
              <a:rPr lang="en-US" altLang="en-US" sz="2800" b="1" cap="all" dirty="0" smtClean="0">
                <a:latin typeface="Georgia" panose="02040502050405020303" pitchFamily="18" charset="0"/>
              </a:rPr>
              <a:t>Q14</a:t>
            </a:r>
          </a:p>
        </p:txBody>
      </p:sp>
      <p:sp>
        <p:nvSpPr>
          <p:cNvPr id="3" name="Content Placeholder 2"/>
          <p:cNvSpPr>
            <a:spLocks noGrp="1"/>
          </p:cNvSpPr>
          <p:nvPr>
            <p:ph idx="1"/>
          </p:nvPr>
        </p:nvSpPr>
        <p:spPr>
          <a:xfrm>
            <a:off x="259307" y="1142999"/>
            <a:ext cx="8625385" cy="5483225"/>
          </a:xfrm>
        </p:spPr>
        <p:txBody>
          <a:bodyPr rtlCol="0">
            <a:normAutofit/>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r>
              <a:rPr lang="en-US" sz="2800" b="1" i="1" dirty="0" smtClean="0">
                <a:latin typeface="Georgia" panose="02040502050405020303" pitchFamily="18" charset="0"/>
              </a:rPr>
              <a:t>List five major therapeutic </a:t>
            </a:r>
            <a:r>
              <a:rPr lang="en-US" sz="2800" b="1" i="1" dirty="0">
                <a:latin typeface="Georgia" panose="02040502050405020303" pitchFamily="18" charset="0"/>
              </a:rPr>
              <a:t>indications for the use of </a:t>
            </a:r>
            <a:r>
              <a:rPr lang="en-US" sz="2800" b="1" i="1" dirty="0" smtClean="0">
                <a:latin typeface="Georgia" panose="02040502050405020303" pitchFamily="18" charset="0"/>
              </a:rPr>
              <a:t>systemic anti-muscarinic drugs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F579D9F4-C761-4A1B-B6C1-222DAFD3FB4E}" type="slidenum">
              <a:rPr lang="en-US"/>
              <a:pPr>
                <a:defRPr/>
              </a:pPr>
              <a:t>15</a:t>
            </a:fld>
            <a:endParaRPr lang="en-US"/>
          </a:p>
        </p:txBody>
      </p:sp>
    </p:spTree>
    <p:extLst>
      <p:ext uri="{BB962C8B-B14F-4D97-AF65-F5344CB8AC3E}">
        <p14:creationId xmlns:p14="http://schemas.microsoft.com/office/powerpoint/2010/main" val="2243124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59307" y="274638"/>
            <a:ext cx="8625385" cy="639762"/>
          </a:xfrm>
        </p:spPr>
        <p:txBody>
          <a:bodyPr/>
          <a:lstStyle/>
          <a:p>
            <a:pPr algn="l"/>
            <a:r>
              <a:rPr lang="en-US" altLang="en-US" sz="2800" b="1" cap="all" dirty="0" smtClean="0">
                <a:latin typeface="Georgia" panose="02040502050405020303" pitchFamily="18" charset="0"/>
              </a:rPr>
              <a:t>Q15</a:t>
            </a:r>
          </a:p>
        </p:txBody>
      </p:sp>
      <p:sp>
        <p:nvSpPr>
          <p:cNvPr id="3" name="Content Placeholder 2"/>
          <p:cNvSpPr>
            <a:spLocks noGrp="1"/>
          </p:cNvSpPr>
          <p:nvPr>
            <p:ph idx="1"/>
          </p:nvPr>
        </p:nvSpPr>
        <p:spPr>
          <a:xfrm>
            <a:off x="259307" y="1142999"/>
            <a:ext cx="8625385" cy="5483225"/>
          </a:xfrm>
        </p:spPr>
        <p:txBody>
          <a:bodyPr rtlCol="0">
            <a:normAutofit/>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Explain the pharmacological basis for the use of </a:t>
            </a:r>
            <a:r>
              <a:rPr lang="en-US" sz="2800" b="1" i="1" dirty="0" err="1" smtClean="0">
                <a:latin typeface="Georgia" panose="02040502050405020303" pitchFamily="18" charset="0"/>
              </a:rPr>
              <a:t>pralidoxime</a:t>
            </a:r>
            <a:r>
              <a:rPr lang="en-US" sz="2800" b="1" i="1" dirty="0" smtClean="0">
                <a:latin typeface="Georgia" panose="02040502050405020303" pitchFamily="18" charset="0"/>
              </a:rPr>
              <a:t> in organophosphate poisoning</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F579D9F4-C761-4A1B-B6C1-222DAFD3FB4E}" type="slidenum">
              <a:rPr lang="en-US"/>
              <a:pPr>
                <a:defRPr/>
              </a:pPr>
              <a:t>16</a:t>
            </a:fld>
            <a:endParaRPr lang="en-US"/>
          </a:p>
        </p:txBody>
      </p:sp>
    </p:spTree>
    <p:extLst>
      <p:ext uri="{BB962C8B-B14F-4D97-AF65-F5344CB8AC3E}">
        <p14:creationId xmlns:p14="http://schemas.microsoft.com/office/powerpoint/2010/main" val="33386577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59307" y="274638"/>
            <a:ext cx="8625385" cy="639762"/>
          </a:xfrm>
        </p:spPr>
        <p:txBody>
          <a:bodyPr/>
          <a:lstStyle/>
          <a:p>
            <a:pPr algn="l"/>
            <a:r>
              <a:rPr lang="en-US" altLang="en-US" sz="2800" b="1" cap="all" dirty="0" smtClean="0">
                <a:latin typeface="Georgia" panose="02040502050405020303" pitchFamily="18" charset="0"/>
              </a:rPr>
              <a:t>Q16</a:t>
            </a:r>
          </a:p>
        </p:txBody>
      </p:sp>
      <p:sp>
        <p:nvSpPr>
          <p:cNvPr id="3" name="Content Placeholder 2"/>
          <p:cNvSpPr>
            <a:spLocks noGrp="1"/>
          </p:cNvSpPr>
          <p:nvPr>
            <p:ph idx="1"/>
          </p:nvPr>
        </p:nvSpPr>
        <p:spPr>
          <a:xfrm>
            <a:off x="259307" y="1142999"/>
            <a:ext cx="8625385" cy="5483225"/>
          </a:xfrm>
        </p:spPr>
        <p:txBody>
          <a:bodyPr rtlCol="0">
            <a:normAutofit/>
          </a:bodyPr>
          <a:lstStyle/>
          <a:p>
            <a:pPr marL="0" lvl="0" indent="0">
              <a:buNone/>
            </a:pPr>
            <a:endParaRPr lang="en-US" sz="2800" dirty="0" smtClean="0">
              <a:latin typeface="Georgia" panose="02040502050405020303" pitchFamily="18" charset="0"/>
            </a:endParaRPr>
          </a:p>
          <a:p>
            <a:pPr marL="0" lvl="0" indent="0">
              <a:buNone/>
            </a:pPr>
            <a:endParaRPr lang="en-US" sz="2800" dirty="0">
              <a:latin typeface="Georgia" panose="02040502050405020303" pitchFamily="18" charset="0"/>
            </a:endParaRPr>
          </a:p>
          <a:p>
            <a:pPr marL="0" lvl="0" indent="0">
              <a:buNone/>
            </a:pPr>
            <a:endParaRPr lang="en-US" sz="2800" dirty="0" smtClean="0">
              <a:latin typeface="Georgia" panose="02040502050405020303" pitchFamily="18" charset="0"/>
            </a:endParaRPr>
          </a:p>
          <a:p>
            <a:pPr marL="0" lvl="0" indent="0">
              <a:buNone/>
            </a:pPr>
            <a:r>
              <a:rPr lang="en-US" sz="2800" b="1" i="1" dirty="0" smtClean="0">
                <a:latin typeface="Georgia" panose="02040502050405020303" pitchFamily="18" charset="0"/>
              </a:rPr>
              <a:t>The </a:t>
            </a:r>
            <a:r>
              <a:rPr lang="en-US" sz="2800" b="1" i="1" dirty="0">
                <a:latin typeface="Georgia" panose="02040502050405020303" pitchFamily="18" charset="0"/>
              </a:rPr>
              <a:t>relaxation of gut smooth muscle by adrenergic stimulation is dependent upon which ion channel</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F579D9F4-C761-4A1B-B6C1-222DAFD3FB4E}" type="slidenum">
              <a:rPr lang="en-US"/>
              <a:pPr>
                <a:defRPr/>
              </a:pPr>
              <a:t>17</a:t>
            </a:fld>
            <a:endParaRPr lang="en-US"/>
          </a:p>
        </p:txBody>
      </p:sp>
    </p:spTree>
    <p:extLst>
      <p:ext uri="{BB962C8B-B14F-4D97-AF65-F5344CB8AC3E}">
        <p14:creationId xmlns:p14="http://schemas.microsoft.com/office/powerpoint/2010/main" val="4999587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218364" y="245660"/>
            <a:ext cx="8707272" cy="748114"/>
          </a:xfrm>
        </p:spPr>
        <p:txBody>
          <a:bodyPr/>
          <a:lstStyle/>
          <a:p>
            <a:pPr algn="l"/>
            <a:r>
              <a:rPr lang="en-US" altLang="en-US" sz="2800" b="1" cap="all" dirty="0" smtClean="0">
                <a:latin typeface="Georgia" panose="02040502050405020303" pitchFamily="18" charset="0"/>
              </a:rPr>
              <a:t>Q17</a:t>
            </a:r>
          </a:p>
        </p:txBody>
      </p:sp>
      <p:sp>
        <p:nvSpPr>
          <p:cNvPr id="3" name="Content Placeholder 2"/>
          <p:cNvSpPr>
            <a:spLocks noGrp="1"/>
          </p:cNvSpPr>
          <p:nvPr>
            <p:ph idx="1"/>
          </p:nvPr>
        </p:nvSpPr>
        <p:spPr>
          <a:xfrm>
            <a:off x="218364" y="1219199"/>
            <a:ext cx="8707272" cy="5407025"/>
          </a:xfrm>
        </p:spPr>
        <p:txBody>
          <a:bodyPr rtlCol="0">
            <a:noAutofit/>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Epinephrine </a:t>
            </a:r>
            <a:r>
              <a:rPr lang="en-US" sz="2800" b="1" i="1" dirty="0">
                <a:latin typeface="Georgia" panose="02040502050405020303" pitchFamily="18" charset="0"/>
              </a:rPr>
              <a:t>decreases intracellular cyclic AMP levels by acting </a:t>
            </a:r>
            <a:r>
              <a:rPr lang="en-US" sz="2800" b="1" i="1" dirty="0" smtClean="0">
                <a:latin typeface="Georgia" panose="02040502050405020303" pitchFamily="18" charset="0"/>
              </a:rPr>
              <a:t>on which adrenergic receptor?</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E89896C-7BD9-42DC-9CDF-0131E31FD98C}" type="slidenum">
              <a:rPr lang="en-US"/>
              <a:pPr>
                <a:defRPr/>
              </a:pPr>
              <a:t>18</a:t>
            </a:fld>
            <a:endParaRPr lang="en-US"/>
          </a:p>
        </p:txBody>
      </p:sp>
    </p:spTree>
    <p:extLst>
      <p:ext uri="{BB962C8B-B14F-4D97-AF65-F5344CB8AC3E}">
        <p14:creationId xmlns:p14="http://schemas.microsoft.com/office/powerpoint/2010/main" val="16715740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04716" y="232012"/>
            <a:ext cx="8707271" cy="726838"/>
          </a:xfrm>
        </p:spPr>
        <p:txBody>
          <a:bodyPr/>
          <a:lstStyle/>
          <a:p>
            <a:pPr algn="l"/>
            <a:r>
              <a:rPr lang="en-US" altLang="en-US" sz="2800" b="1" cap="all" dirty="0" smtClean="0">
                <a:latin typeface="Georgia" panose="02040502050405020303" pitchFamily="18" charset="0"/>
              </a:rPr>
              <a:t>Q18</a:t>
            </a:r>
          </a:p>
        </p:txBody>
      </p:sp>
      <p:sp>
        <p:nvSpPr>
          <p:cNvPr id="3" name="Content Placeholder 2"/>
          <p:cNvSpPr>
            <a:spLocks noGrp="1"/>
          </p:cNvSpPr>
          <p:nvPr>
            <p:ph idx="1"/>
          </p:nvPr>
        </p:nvSpPr>
        <p:spPr>
          <a:xfrm>
            <a:off x="204715" y="1201003"/>
            <a:ext cx="8707271" cy="5425222"/>
          </a:xfrm>
        </p:spPr>
        <p:txBody>
          <a:bodyPr rtlCol="0">
            <a:noAutofit/>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List the pharmacological effects of a non-selective </a:t>
            </a:r>
            <a:r>
              <a:rPr lang="en-US" sz="2800" b="1" i="1" dirty="0">
                <a:latin typeface="Georgia" panose="02040502050405020303" pitchFamily="18" charset="0"/>
              </a:rPr>
              <a:t>beta adrenergic receptor agonist </a:t>
            </a:r>
            <a:r>
              <a:rPr lang="en-US" sz="2800" b="1" i="1" dirty="0" smtClean="0">
                <a:latin typeface="Georgia" panose="02040502050405020303" pitchFamily="18" charset="0"/>
              </a:rPr>
              <a:t>on the cardiovascular system</a:t>
            </a:r>
          </a:p>
        </p:txBody>
      </p:sp>
      <p:sp>
        <p:nvSpPr>
          <p:cNvPr id="4" name="Slide Number Placeholder 3"/>
          <p:cNvSpPr>
            <a:spLocks noGrp="1"/>
          </p:cNvSpPr>
          <p:nvPr>
            <p:ph type="sldNum" sz="quarter" idx="12"/>
          </p:nvPr>
        </p:nvSpPr>
        <p:spPr/>
        <p:txBody>
          <a:bodyPr/>
          <a:lstStyle/>
          <a:p>
            <a:pPr>
              <a:defRPr/>
            </a:pPr>
            <a:fld id="{8DD15DF5-2A1D-4B52-B861-55E6CF4B53B4}" type="slidenum">
              <a:rPr lang="en-US"/>
              <a:pPr>
                <a:defRPr/>
              </a:pPr>
              <a:t>19</a:t>
            </a:fld>
            <a:endParaRPr lang="en-US"/>
          </a:p>
        </p:txBody>
      </p:sp>
    </p:spTree>
    <p:extLst>
      <p:ext uri="{BB962C8B-B14F-4D97-AF65-F5344CB8AC3E}">
        <p14:creationId xmlns:p14="http://schemas.microsoft.com/office/powerpoint/2010/main" val="1983340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endParaRPr lang="en-US" sz="2800" b="1" i="1" dirty="0" smtClean="0">
              <a:latin typeface="Georgia" panose="02040502050405020303" pitchFamily="18" charset="0"/>
            </a:endParaRPr>
          </a:p>
          <a:p>
            <a:pPr>
              <a:spcBef>
                <a:spcPts val="1800"/>
              </a:spcBef>
            </a:pPr>
            <a:endParaRPr lang="en-US" sz="2800" b="1" i="1" dirty="0">
              <a:latin typeface="Georgia" panose="02040502050405020303" pitchFamily="18" charset="0"/>
            </a:endParaRPr>
          </a:p>
          <a:p>
            <a:pPr>
              <a:spcBef>
                <a:spcPts val="1800"/>
              </a:spcBef>
            </a:pPr>
            <a:r>
              <a:rPr lang="en-US" sz="2800" b="1" i="1" dirty="0" smtClean="0">
                <a:latin typeface="Georgia" panose="02040502050405020303" pitchFamily="18" charset="0"/>
              </a:rPr>
              <a:t>Explain the mechanism by which digoxin </a:t>
            </a:r>
            <a:r>
              <a:rPr lang="en-US" sz="2800" b="1" i="1" dirty="0">
                <a:latin typeface="Georgia" panose="02040502050405020303" pitchFamily="18" charset="0"/>
              </a:rPr>
              <a:t>increases cardiac </a:t>
            </a:r>
            <a:r>
              <a:rPr lang="en-US" sz="2800" b="1" i="1" dirty="0" smtClean="0">
                <a:latin typeface="Georgia" panose="02040502050405020303" pitchFamily="18" charset="0"/>
              </a:rPr>
              <a:t>contractility</a:t>
            </a:r>
            <a:endParaRPr lang="en-US" sz="2800" b="1" i="1" dirty="0">
              <a:latin typeface="Georgia" panose="02040502050405020303" pitchFamily="18" charset="0"/>
            </a:endParaRP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marL="0" marR="0" lvl="0" indent="0" rtl="0">
              <a:lnSpc>
                <a:spcPct val="100000"/>
              </a:lnSpc>
              <a:spcBef>
                <a:spcPts val="0"/>
              </a:spcBef>
              <a:spcAft>
                <a:spcPts val="0"/>
              </a:spcAft>
              <a:buClr>
                <a:srgbClr val="C00000"/>
              </a:buClr>
              <a:buFont typeface="Calibri" panose="020F0502020204030204"/>
              <a:buNone/>
            </a:pPr>
            <a:r>
              <a:rPr lang="en-US" sz="2800" b="1" dirty="0" smtClean="0">
                <a:latin typeface="Georgia" panose="02040502050405020303" charset="0"/>
                <a:ea typeface="Calibri" panose="020F0502020204030204"/>
                <a:cs typeface="Georgia" panose="02040502050405020303" charset="0"/>
                <a:sym typeface="Calibri" panose="020F0502020204030204"/>
              </a:rPr>
              <a:t>Q1</a:t>
            </a:r>
            <a:endParaRPr lang="en-US" sz="2800" b="1" i="0" u="none" strike="noStrike" cap="none"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Tree>
    <p:extLst>
      <p:ext uri="{BB962C8B-B14F-4D97-AF65-F5344CB8AC3E}">
        <p14:creationId xmlns:p14="http://schemas.microsoft.com/office/powerpoint/2010/main" val="135128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218363" y="313898"/>
            <a:ext cx="8734567" cy="723331"/>
          </a:xfrm>
        </p:spPr>
        <p:txBody>
          <a:bodyPr/>
          <a:lstStyle/>
          <a:p>
            <a:pPr algn="l"/>
            <a:r>
              <a:rPr lang="en-US" altLang="en-US" sz="2800" b="1" cap="all" dirty="0" smtClean="0">
                <a:latin typeface="Georgia" panose="02040502050405020303" pitchFamily="18" charset="0"/>
              </a:rPr>
              <a:t>Q19</a:t>
            </a:r>
          </a:p>
        </p:txBody>
      </p:sp>
      <p:sp>
        <p:nvSpPr>
          <p:cNvPr id="3" name="Content Placeholder 2"/>
          <p:cNvSpPr>
            <a:spLocks noGrp="1"/>
          </p:cNvSpPr>
          <p:nvPr>
            <p:ph idx="1"/>
          </p:nvPr>
        </p:nvSpPr>
        <p:spPr>
          <a:xfrm>
            <a:off x="218363" y="1173707"/>
            <a:ext cx="8734567" cy="5452518"/>
          </a:xfrm>
        </p:spPr>
        <p:txBody>
          <a:bodyPr rtlCol="0">
            <a:noAutofit/>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What </a:t>
            </a:r>
            <a:r>
              <a:rPr lang="en-US" sz="2800" b="1" i="1" dirty="0">
                <a:latin typeface="Georgia" panose="02040502050405020303" pitchFamily="18" charset="0"/>
              </a:rPr>
              <a:t>is the main action or purpose of </a:t>
            </a:r>
            <a:r>
              <a:rPr lang="en-US" sz="2800" b="1" i="1" dirty="0" err="1" smtClean="0">
                <a:latin typeface="Georgia" panose="02040502050405020303" pitchFamily="18" charset="0"/>
              </a:rPr>
              <a:t>acetylcysteine</a:t>
            </a:r>
            <a:r>
              <a:rPr lang="en-US" sz="2800" b="1" i="1" dirty="0" smtClean="0">
                <a:latin typeface="Georgia" panose="02040502050405020303" pitchFamily="18" charset="0"/>
              </a:rPr>
              <a:t> in </a:t>
            </a:r>
            <a:r>
              <a:rPr lang="en-US" sz="2800" b="1" i="1" smtClean="0">
                <a:latin typeface="Georgia" panose="02040502050405020303" pitchFamily="18" charset="0"/>
              </a:rPr>
              <a:t>respiratory disorders? </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3D25BAC9-9BE3-4BD0-860F-2E0AA4E2EDC6}" type="slidenum">
              <a:rPr lang="en-US"/>
              <a:pPr>
                <a:defRPr/>
              </a:pPr>
              <a:t>20</a:t>
            </a:fld>
            <a:endParaRPr lang="en-US"/>
          </a:p>
        </p:txBody>
      </p:sp>
    </p:spTree>
    <p:extLst>
      <p:ext uri="{BB962C8B-B14F-4D97-AF65-F5344CB8AC3E}">
        <p14:creationId xmlns:p14="http://schemas.microsoft.com/office/powerpoint/2010/main" val="1348176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52400"/>
            <a:ext cx="8634484" cy="914400"/>
          </a:xfrm>
        </p:spPr>
        <p:txBody>
          <a:bodyPr/>
          <a:lstStyle/>
          <a:p>
            <a:pPr algn="l"/>
            <a:r>
              <a:rPr lang="en-US" sz="2800" b="1" cap="all" dirty="0" smtClean="0">
                <a:latin typeface="Georgia" panose="02040502050405020303" pitchFamily="18" charset="0"/>
              </a:rPr>
              <a:t>Q20</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04716" y="1214650"/>
            <a:ext cx="8634484" cy="5411575"/>
          </a:xfrm>
        </p:spPr>
        <p:txBody>
          <a:bodyPr/>
          <a:lstStyle/>
          <a:p>
            <a:pPr marL="0" lvl="0" indent="0">
              <a:buNone/>
            </a:pPr>
            <a:r>
              <a:rPr lang="en-US" sz="2800" dirty="0">
                <a:latin typeface="Georgia" panose="02040502050405020303" pitchFamily="18" charset="0"/>
              </a:rPr>
              <a:t>A patient consumes an excessive dose of theophylline and develops toxicity in response to the drug. </a:t>
            </a:r>
            <a:endParaRPr lang="en-US" sz="2800" dirty="0" smtClean="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What are the major clinical features of this overdose? </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21</a:t>
            </a:fld>
            <a:endParaRPr lang="en-US"/>
          </a:p>
        </p:txBody>
      </p:sp>
    </p:spTree>
    <p:extLst>
      <p:ext uri="{BB962C8B-B14F-4D97-AF65-F5344CB8AC3E}">
        <p14:creationId xmlns:p14="http://schemas.microsoft.com/office/powerpoint/2010/main" val="14396864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66328" cy="563562"/>
          </a:xfrm>
        </p:spPr>
        <p:txBody>
          <a:bodyPr rtlCol="0">
            <a:noAutofit/>
          </a:bodyPr>
          <a:lstStyle/>
          <a:p>
            <a:pPr algn="l" fontAlgn="auto">
              <a:spcAft>
                <a:spcPts val="0"/>
              </a:spcAft>
              <a:defRPr/>
            </a:pPr>
            <a:r>
              <a:rPr lang="en-US" altLang="en-US" sz="2800" b="1" cap="all" dirty="0" smtClean="0">
                <a:latin typeface="Georgia" panose="02040502050405020303" pitchFamily="18" charset="0"/>
              </a:rPr>
              <a:t>Q21</a:t>
            </a:r>
            <a:endParaRPr lang="en-US" sz="2800" cap="all" dirty="0">
              <a:latin typeface="Georgia" panose="02040502050405020303" pitchFamily="18" charset="0"/>
            </a:endParaRPr>
          </a:p>
        </p:txBody>
      </p:sp>
      <p:sp>
        <p:nvSpPr>
          <p:cNvPr id="3" name="Content Placeholder 2"/>
          <p:cNvSpPr>
            <a:spLocks noGrp="1"/>
          </p:cNvSpPr>
          <p:nvPr>
            <p:ph idx="1"/>
          </p:nvPr>
        </p:nvSpPr>
        <p:spPr>
          <a:xfrm>
            <a:off x="245660" y="1214651"/>
            <a:ext cx="8666328" cy="5411574"/>
          </a:xfrm>
        </p:spPr>
        <p:txBody>
          <a:bodyPr rtlCol="0">
            <a:noAutofit/>
          </a:bodyPr>
          <a:lstStyle/>
          <a:p>
            <a:pPr marL="0" lvl="0" indent="0">
              <a:spcBef>
                <a:spcPts val="1800"/>
              </a:spcBef>
              <a:buNone/>
            </a:pPr>
            <a:r>
              <a:rPr lang="en-US" sz="2800" b="1" i="1" dirty="0">
                <a:latin typeface="Georgia" panose="02040502050405020303" pitchFamily="18" charset="0"/>
              </a:rPr>
              <a:t>Which of the following statements is NOT TRUE about cimetidine in comparison to ranitidine?</a:t>
            </a:r>
          </a:p>
          <a:p>
            <a:pPr marL="514350" lvl="0" indent="-514350">
              <a:spcBef>
                <a:spcPts val="1800"/>
              </a:spcBef>
              <a:buFont typeface="+mj-lt"/>
              <a:buAutoNum type="alphaUcPeriod"/>
            </a:pPr>
            <a:r>
              <a:rPr lang="en-US" sz="2800" dirty="0" smtClean="0">
                <a:latin typeface="Georgia" panose="02040502050405020303" pitchFamily="18" charset="0"/>
              </a:rPr>
              <a:t>Cimetidine </a:t>
            </a:r>
            <a:r>
              <a:rPr lang="en-US" sz="2800" dirty="0">
                <a:latin typeface="Georgia" panose="02040502050405020303" pitchFamily="18" charset="0"/>
              </a:rPr>
              <a:t>has CNS side effects</a:t>
            </a:r>
          </a:p>
          <a:p>
            <a:pPr marL="514350" lvl="0" indent="-514350">
              <a:spcBef>
                <a:spcPts val="1800"/>
              </a:spcBef>
              <a:buFont typeface="+mj-lt"/>
              <a:buAutoNum type="alphaUcPeriod"/>
            </a:pPr>
            <a:r>
              <a:rPr lang="en-US" sz="2800" dirty="0">
                <a:latin typeface="Georgia" panose="02040502050405020303" pitchFamily="18" charset="0"/>
              </a:rPr>
              <a:t>Cimetidine has more anti androgenic </a:t>
            </a:r>
            <a:r>
              <a:rPr lang="en-US" sz="2800" dirty="0" smtClean="0">
                <a:latin typeface="Georgia" panose="02040502050405020303" pitchFamily="18" charset="0"/>
              </a:rPr>
              <a:t>action</a:t>
            </a:r>
          </a:p>
          <a:p>
            <a:pPr marL="514350" indent="-514350">
              <a:spcBef>
                <a:spcPts val="1800"/>
              </a:spcBef>
              <a:buFont typeface="+mj-lt"/>
              <a:buAutoNum type="alphaUcPeriod"/>
            </a:pPr>
            <a:r>
              <a:rPr lang="en-US" sz="2800" dirty="0">
                <a:latin typeface="Georgia" panose="02040502050405020303" pitchFamily="18" charset="0"/>
              </a:rPr>
              <a:t>Cimetidine has a longer duration of </a:t>
            </a:r>
            <a:r>
              <a:rPr lang="en-US" sz="2800" dirty="0" smtClean="0">
                <a:latin typeface="Georgia" panose="02040502050405020303" pitchFamily="18" charset="0"/>
              </a:rPr>
              <a:t>action</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Cimetidine has more significant inhibition of hepatic metabolism of other drugs </a:t>
            </a:r>
          </a:p>
        </p:txBody>
      </p:sp>
      <p:sp>
        <p:nvSpPr>
          <p:cNvPr id="4" name="Slide Number Placeholder 3"/>
          <p:cNvSpPr>
            <a:spLocks noGrp="1"/>
          </p:cNvSpPr>
          <p:nvPr>
            <p:ph type="sldNum" sz="quarter" idx="12"/>
          </p:nvPr>
        </p:nvSpPr>
        <p:spPr/>
        <p:txBody>
          <a:bodyPr/>
          <a:lstStyle/>
          <a:p>
            <a:pPr>
              <a:defRPr/>
            </a:pPr>
            <a:fld id="{E9C53DEF-7201-44C1-82D7-A3E52A2B45EF}" type="slidenum">
              <a:rPr lang="en-US"/>
              <a:pPr>
                <a:defRPr/>
              </a:pPr>
              <a:t>22</a:t>
            </a:fld>
            <a:endParaRPr lang="en-US"/>
          </a:p>
        </p:txBody>
      </p:sp>
    </p:spTree>
    <p:extLst>
      <p:ext uri="{BB962C8B-B14F-4D97-AF65-F5344CB8AC3E}">
        <p14:creationId xmlns:p14="http://schemas.microsoft.com/office/powerpoint/2010/main" val="2738968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a:xfrm>
            <a:off x="245660" y="163773"/>
            <a:ext cx="8693624" cy="777923"/>
          </a:xfrm>
        </p:spPr>
        <p:txBody>
          <a:bodyPr/>
          <a:lstStyle/>
          <a:p>
            <a:pPr algn="l"/>
            <a:r>
              <a:rPr lang="en-US" altLang="en-US" sz="2800" b="1" cap="all" dirty="0" smtClean="0">
                <a:latin typeface="Georgia" panose="02040502050405020303" pitchFamily="18" charset="0"/>
              </a:rPr>
              <a:t>Q22</a:t>
            </a:r>
          </a:p>
        </p:txBody>
      </p:sp>
      <p:sp>
        <p:nvSpPr>
          <p:cNvPr id="3" name="Content Placeholder 2"/>
          <p:cNvSpPr>
            <a:spLocks noGrp="1"/>
          </p:cNvSpPr>
          <p:nvPr>
            <p:ph idx="1"/>
          </p:nvPr>
        </p:nvSpPr>
        <p:spPr>
          <a:xfrm>
            <a:off x="245660" y="1173706"/>
            <a:ext cx="8693624" cy="5452519"/>
          </a:xfrm>
        </p:spPr>
        <p:txBody>
          <a:bodyPr rtlCol="0">
            <a:noAutofit/>
          </a:bodyPr>
          <a:lstStyle/>
          <a:p>
            <a:pPr marL="0" lvl="0" indent="0">
              <a:spcBef>
                <a:spcPts val="1800"/>
              </a:spcBef>
              <a:buNone/>
            </a:pPr>
            <a:r>
              <a:rPr lang="en-US" sz="2800" b="1" i="1" dirty="0" smtClean="0">
                <a:latin typeface="Georgia" panose="02040502050405020303" pitchFamily="18" charset="0"/>
              </a:rPr>
              <a:t>Actions </a:t>
            </a:r>
            <a:r>
              <a:rPr lang="en-US" sz="2800" b="1" i="1" dirty="0">
                <a:latin typeface="Georgia" panose="02040502050405020303" pitchFamily="18" charset="0"/>
              </a:rPr>
              <a:t>of metoclopramide are due to:</a:t>
            </a:r>
          </a:p>
          <a:p>
            <a:pPr marL="514350" lvl="0" indent="-514350">
              <a:spcBef>
                <a:spcPts val="1800"/>
              </a:spcBef>
              <a:buFont typeface="+mj-lt"/>
              <a:buAutoNum type="alphaUcPeriod"/>
            </a:pPr>
            <a:r>
              <a:rPr lang="en-US" sz="2800" dirty="0" smtClean="0">
                <a:latin typeface="Georgia" panose="02040502050405020303" pitchFamily="18" charset="0"/>
              </a:rPr>
              <a:t>Dopamine </a:t>
            </a:r>
            <a:r>
              <a:rPr lang="en-US" sz="2800" dirty="0">
                <a:latin typeface="Georgia" panose="02040502050405020303" pitchFamily="18" charset="0"/>
              </a:rPr>
              <a:t>D2 receptor antagonism and agonist activity on 5- HT4 receptors</a:t>
            </a:r>
          </a:p>
          <a:p>
            <a:pPr marL="514350" lvl="0" indent="-514350">
              <a:spcBef>
                <a:spcPts val="1800"/>
              </a:spcBef>
              <a:buFont typeface="+mj-lt"/>
              <a:buAutoNum type="alphaUcPeriod"/>
            </a:pPr>
            <a:r>
              <a:rPr lang="en-US" sz="2800" dirty="0">
                <a:latin typeface="Georgia" panose="02040502050405020303" pitchFamily="18" charset="0"/>
              </a:rPr>
              <a:t>Agonist activity on dopamine D2 and serotonin 5-HT4 receptors</a:t>
            </a:r>
          </a:p>
          <a:p>
            <a:pPr marL="514350" lvl="0" indent="-514350">
              <a:spcBef>
                <a:spcPts val="1800"/>
              </a:spcBef>
              <a:buFont typeface="+mj-lt"/>
              <a:buAutoNum type="alphaUcPeriod"/>
            </a:pPr>
            <a:r>
              <a:rPr lang="en-US" sz="2800" dirty="0">
                <a:latin typeface="Georgia" panose="02040502050405020303" pitchFamily="18" charset="0"/>
              </a:rPr>
              <a:t>Agonist activity on dopamine D2 receptors and serotonin 5-HT3 receptor antagonism</a:t>
            </a:r>
          </a:p>
          <a:p>
            <a:pPr marL="514350" lvl="0" indent="-514350">
              <a:spcBef>
                <a:spcPts val="1800"/>
              </a:spcBef>
              <a:buFont typeface="+mj-lt"/>
              <a:buAutoNum type="alphaUcPeriod"/>
            </a:pPr>
            <a:r>
              <a:rPr lang="en-US" sz="2800" dirty="0">
                <a:latin typeface="Georgia" panose="02040502050405020303" pitchFamily="18" charset="0"/>
              </a:rPr>
              <a:t>Agonist activity on dopamine D2 and serotonin 5- HT3 receptors</a:t>
            </a:r>
          </a:p>
        </p:txBody>
      </p:sp>
      <p:sp>
        <p:nvSpPr>
          <p:cNvPr id="4" name="Slide Number Placeholder 3"/>
          <p:cNvSpPr>
            <a:spLocks noGrp="1"/>
          </p:cNvSpPr>
          <p:nvPr>
            <p:ph type="sldNum" sz="quarter" idx="12"/>
          </p:nvPr>
        </p:nvSpPr>
        <p:spPr/>
        <p:txBody>
          <a:bodyPr/>
          <a:lstStyle/>
          <a:p>
            <a:pPr>
              <a:defRPr/>
            </a:pPr>
            <a:fld id="{8528A75F-DB6A-4B81-90C3-BD833B18454D}" type="slidenum">
              <a:rPr lang="en-US"/>
              <a:pPr>
                <a:defRPr/>
              </a:pPr>
              <a:t>23</a:t>
            </a:fld>
            <a:endParaRPr lang="en-US"/>
          </a:p>
        </p:txBody>
      </p:sp>
    </p:spTree>
    <p:extLst>
      <p:ext uri="{BB962C8B-B14F-4D97-AF65-F5344CB8AC3E}">
        <p14:creationId xmlns:p14="http://schemas.microsoft.com/office/powerpoint/2010/main" val="28765436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259307" y="274637"/>
            <a:ext cx="8652681" cy="694353"/>
          </a:xfrm>
        </p:spPr>
        <p:txBody>
          <a:bodyPr/>
          <a:lstStyle/>
          <a:p>
            <a:pPr algn="l"/>
            <a:r>
              <a:rPr lang="en-US" altLang="en-US" sz="2800" b="1" cap="all" dirty="0" smtClean="0">
                <a:latin typeface="Georgia" panose="02040502050405020303" pitchFamily="18" charset="0"/>
              </a:rPr>
              <a:t>Q23</a:t>
            </a:r>
          </a:p>
        </p:txBody>
      </p:sp>
      <p:sp>
        <p:nvSpPr>
          <p:cNvPr id="3" name="Content Placeholder 2"/>
          <p:cNvSpPr>
            <a:spLocks noGrp="1"/>
          </p:cNvSpPr>
          <p:nvPr>
            <p:ph idx="1"/>
          </p:nvPr>
        </p:nvSpPr>
        <p:spPr>
          <a:xfrm>
            <a:off x="259307" y="1255593"/>
            <a:ext cx="8652681" cy="5370631"/>
          </a:xfrm>
        </p:spPr>
        <p:txBody>
          <a:bodyPr rtlCol="0">
            <a:normAutofit/>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r>
              <a:rPr lang="en-US" sz="2800" b="1" i="1" dirty="0" smtClean="0">
                <a:latin typeface="Georgia" panose="02040502050405020303" pitchFamily="18" charset="0"/>
              </a:rPr>
              <a:t>List four classes </a:t>
            </a:r>
            <a:r>
              <a:rPr lang="en-US" sz="2800" b="1" i="1" dirty="0">
                <a:latin typeface="Georgia" panose="02040502050405020303" pitchFamily="18" charset="0"/>
              </a:rPr>
              <a:t>of drugs </a:t>
            </a:r>
            <a:r>
              <a:rPr lang="en-US" sz="2800" b="1" i="1" dirty="0" smtClean="0">
                <a:latin typeface="Georgia" panose="02040502050405020303" pitchFamily="18" charset="0"/>
              </a:rPr>
              <a:t>that are </a:t>
            </a:r>
            <a:r>
              <a:rPr lang="en-US" sz="2800" b="1" i="1" dirty="0">
                <a:latin typeface="Georgia" panose="02040502050405020303" pitchFamily="18" charset="0"/>
              </a:rPr>
              <a:t>used in gastro esophageal reflux disease </a:t>
            </a:r>
            <a:endParaRPr lang="en-US" sz="2800" b="1" i="1"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DEF186ED-CA2F-4F65-8D21-7C44D8F786A9}" type="slidenum">
              <a:rPr lang="en-US"/>
              <a:pPr>
                <a:defRPr/>
              </a:pPr>
              <a:t>24</a:t>
            </a:fld>
            <a:endParaRPr lang="en-US"/>
          </a:p>
        </p:txBody>
      </p:sp>
    </p:spTree>
    <p:extLst>
      <p:ext uri="{BB962C8B-B14F-4D97-AF65-F5344CB8AC3E}">
        <p14:creationId xmlns:p14="http://schemas.microsoft.com/office/powerpoint/2010/main" val="33333092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63773"/>
            <a:ext cx="8693624" cy="979225"/>
          </a:xfrm>
        </p:spPr>
        <p:txBody>
          <a:bodyPr/>
          <a:lstStyle/>
          <a:p>
            <a:pPr marL="0" indent="0" algn="l" fontAlgn="auto">
              <a:spcBef>
                <a:spcPts val="600"/>
              </a:spcBef>
              <a:spcAft>
                <a:spcPts val="0"/>
              </a:spcAft>
              <a:defRPr/>
            </a:pPr>
            <a:r>
              <a:rPr lang="en-US" sz="2800" b="1" dirty="0" smtClean="0">
                <a:latin typeface="Georgia" panose="02040502050405020303" pitchFamily="18" charset="0"/>
              </a:rPr>
              <a:t>Q24</a:t>
            </a:r>
            <a:endParaRPr lang="en-US" altLang="en-US" sz="2800" b="1" dirty="0">
              <a:latin typeface="Georgia" panose="02040502050405020303" pitchFamily="18" charset="0"/>
            </a:endParaRPr>
          </a:p>
        </p:txBody>
      </p:sp>
      <p:sp>
        <p:nvSpPr>
          <p:cNvPr id="3" name="Content Placeholder 2"/>
          <p:cNvSpPr>
            <a:spLocks noGrp="1"/>
          </p:cNvSpPr>
          <p:nvPr>
            <p:ph idx="1"/>
          </p:nvPr>
        </p:nvSpPr>
        <p:spPr>
          <a:xfrm>
            <a:off x="232012" y="1142999"/>
            <a:ext cx="8693624" cy="5483225"/>
          </a:xfrm>
        </p:spPr>
        <p:txBody>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r>
              <a:rPr lang="en-US" sz="2800" b="1" i="1" dirty="0" smtClean="0">
                <a:latin typeface="Georgia" panose="02040502050405020303" pitchFamily="18" charset="0"/>
              </a:rPr>
              <a:t>What is the mechanism of action of </a:t>
            </a:r>
            <a:r>
              <a:rPr lang="en-US" sz="2800" b="1" i="1" dirty="0" err="1" smtClean="0">
                <a:latin typeface="Georgia" panose="02040502050405020303" pitchFamily="18" charset="0"/>
              </a:rPr>
              <a:t>guaiphenesin</a:t>
            </a:r>
            <a:r>
              <a:rPr lang="en-US" sz="2800" b="1" i="1" dirty="0" smtClean="0">
                <a:latin typeface="Georgia" panose="02040502050405020303" pitchFamily="18" charset="0"/>
              </a:rPr>
              <a:t> as an expectorant?</a:t>
            </a: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25</a:t>
            </a:fld>
            <a:endParaRPr lang="en-US"/>
          </a:p>
        </p:txBody>
      </p:sp>
    </p:spTree>
    <p:extLst>
      <p:ext uri="{BB962C8B-B14F-4D97-AF65-F5344CB8AC3E}">
        <p14:creationId xmlns:p14="http://schemas.microsoft.com/office/powerpoint/2010/main" val="6156340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232012"/>
            <a:ext cx="8771649" cy="726838"/>
          </a:xfrm>
        </p:spPr>
        <p:txBody>
          <a:bodyPr/>
          <a:lstStyle/>
          <a:p>
            <a:pPr algn="l"/>
            <a:r>
              <a:rPr lang="en-US" sz="2800" b="1" cap="all" dirty="0" smtClean="0">
                <a:solidFill>
                  <a:prstClr val="black"/>
                </a:solidFill>
                <a:latin typeface="Georgia" panose="02040502050405020303" pitchFamily="18" charset="0"/>
              </a:rPr>
              <a:t>Q25</a:t>
            </a:r>
            <a:endParaRPr lang="en-US" sz="2800" cap="all" dirty="0">
              <a:latin typeface="Georgia" panose="02040502050405020303" pitchFamily="18" charset="0"/>
            </a:endParaRPr>
          </a:p>
        </p:txBody>
      </p:sp>
      <p:sp>
        <p:nvSpPr>
          <p:cNvPr id="3" name="Content Placeholder 2"/>
          <p:cNvSpPr>
            <a:spLocks noGrp="1"/>
          </p:cNvSpPr>
          <p:nvPr>
            <p:ph idx="1"/>
          </p:nvPr>
        </p:nvSpPr>
        <p:spPr>
          <a:xfrm>
            <a:off x="259307" y="1187355"/>
            <a:ext cx="8666328" cy="5438870"/>
          </a:xfrm>
        </p:spPr>
        <p:txBody>
          <a:bodyPr/>
          <a:lstStyle/>
          <a:p>
            <a:pPr marL="0" lvl="0" indent="0">
              <a:buNone/>
            </a:pPr>
            <a:endParaRPr lang="en-US" sz="2600"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r>
              <a:rPr lang="en-US" sz="2800" b="1" i="1" dirty="0" smtClean="0">
                <a:latin typeface="Georgia" panose="02040502050405020303" pitchFamily="18" charset="0"/>
              </a:rPr>
              <a:t>In </a:t>
            </a:r>
            <a:r>
              <a:rPr lang="en-US" sz="2800" b="1" i="1" dirty="0">
                <a:latin typeface="Georgia" panose="02040502050405020303" pitchFamily="18" charset="0"/>
              </a:rPr>
              <a:t>a patient with Addison’s disease, which class of diuretic agents would not have any diuretic effect? </a:t>
            </a: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26</a:t>
            </a:fld>
            <a:endParaRPr lang="en-US"/>
          </a:p>
        </p:txBody>
      </p:sp>
    </p:spTree>
    <p:extLst>
      <p:ext uri="{BB962C8B-B14F-4D97-AF65-F5344CB8AC3E}">
        <p14:creationId xmlns:p14="http://schemas.microsoft.com/office/powerpoint/2010/main" val="38040938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272955" y="274638"/>
            <a:ext cx="8679975" cy="639762"/>
          </a:xfrm>
        </p:spPr>
        <p:txBody>
          <a:bodyPr/>
          <a:lstStyle/>
          <a:p>
            <a:pPr algn="l"/>
            <a:r>
              <a:rPr lang="en-US" altLang="en-US" sz="2800" b="1" cap="all" dirty="0" smtClean="0">
                <a:latin typeface="Georgia" panose="02040502050405020303" pitchFamily="18" charset="0"/>
              </a:rPr>
              <a:t>Q26</a:t>
            </a:r>
          </a:p>
        </p:txBody>
      </p:sp>
      <p:sp>
        <p:nvSpPr>
          <p:cNvPr id="3" name="Content Placeholder 2"/>
          <p:cNvSpPr>
            <a:spLocks noGrp="1"/>
          </p:cNvSpPr>
          <p:nvPr>
            <p:ph idx="1"/>
          </p:nvPr>
        </p:nvSpPr>
        <p:spPr>
          <a:xfrm>
            <a:off x="272955" y="1241946"/>
            <a:ext cx="8679975" cy="5384279"/>
          </a:xfrm>
        </p:spPr>
        <p:txBody>
          <a:bodyPr rtlCol="0">
            <a:noAutofit/>
          </a:bodyPr>
          <a:lstStyle/>
          <a:p>
            <a:pPr marL="0" lvl="0" indent="0">
              <a:buNone/>
            </a:pPr>
            <a:endParaRPr lang="en-US" sz="2800" dirty="0" smtClean="0">
              <a:latin typeface="Georgia" panose="02040502050405020303" pitchFamily="18" charset="0"/>
            </a:endParaRPr>
          </a:p>
          <a:p>
            <a:pPr marL="0" lvl="0" indent="0">
              <a:buNone/>
            </a:pPr>
            <a:endParaRPr lang="en-US" sz="2800" dirty="0">
              <a:latin typeface="Georgia" panose="02040502050405020303" pitchFamily="18" charset="0"/>
            </a:endParaRPr>
          </a:p>
          <a:p>
            <a:pPr marL="0" lvl="0" indent="0">
              <a:buNone/>
            </a:pPr>
            <a:endParaRPr lang="en-US" sz="2800" dirty="0" smtClean="0">
              <a:latin typeface="Georgia" panose="02040502050405020303" pitchFamily="18" charset="0"/>
            </a:endParaRPr>
          </a:p>
          <a:p>
            <a:pPr marL="0" lvl="0" indent="0">
              <a:buNone/>
            </a:pPr>
            <a:endParaRPr lang="en-US" sz="2800" dirty="0">
              <a:latin typeface="Georgia" panose="02040502050405020303" pitchFamily="18" charset="0"/>
            </a:endParaRPr>
          </a:p>
          <a:p>
            <a:pPr marL="0" lvl="0" indent="0">
              <a:buNone/>
            </a:pPr>
            <a:r>
              <a:rPr lang="en-US" sz="2800" b="1" i="1" dirty="0" smtClean="0">
                <a:latin typeface="Georgia" panose="02040502050405020303" pitchFamily="18" charset="0"/>
              </a:rPr>
              <a:t>Name two classes of diuretics that can cause acidosis</a:t>
            </a:r>
          </a:p>
        </p:txBody>
      </p:sp>
      <p:sp>
        <p:nvSpPr>
          <p:cNvPr id="4" name="Slide Number Placeholder 3"/>
          <p:cNvSpPr>
            <a:spLocks noGrp="1"/>
          </p:cNvSpPr>
          <p:nvPr>
            <p:ph type="sldNum" sz="quarter" idx="12"/>
          </p:nvPr>
        </p:nvSpPr>
        <p:spPr/>
        <p:txBody>
          <a:bodyPr/>
          <a:lstStyle/>
          <a:p>
            <a:pPr>
              <a:defRPr/>
            </a:pPr>
            <a:fld id="{C59C6737-0967-4D00-BADC-763E49A9D2D0}" type="slidenum">
              <a:rPr lang="en-US"/>
              <a:pPr>
                <a:defRPr/>
              </a:pPr>
              <a:t>27</a:t>
            </a:fld>
            <a:endParaRPr lang="en-US"/>
          </a:p>
        </p:txBody>
      </p:sp>
    </p:spTree>
    <p:extLst>
      <p:ext uri="{BB962C8B-B14F-4D97-AF65-F5344CB8AC3E}">
        <p14:creationId xmlns:p14="http://schemas.microsoft.com/office/powerpoint/2010/main" val="8325300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274637"/>
            <a:ext cx="8534400" cy="695537"/>
          </a:xfrm>
        </p:spPr>
        <p:txBody>
          <a:bodyPr/>
          <a:lstStyle/>
          <a:p>
            <a:pPr algn="l"/>
            <a:r>
              <a:rPr lang="en-US" altLang="en-US" sz="2800" b="1" cap="all" dirty="0" smtClean="0">
                <a:latin typeface="Georgia" panose="02040502050405020303" pitchFamily="18" charset="0"/>
              </a:rPr>
              <a:t>Q27</a:t>
            </a:r>
          </a:p>
        </p:txBody>
      </p:sp>
      <p:sp>
        <p:nvSpPr>
          <p:cNvPr id="3" name="Content Placeholder 2"/>
          <p:cNvSpPr>
            <a:spLocks noGrp="1"/>
          </p:cNvSpPr>
          <p:nvPr>
            <p:ph idx="1"/>
          </p:nvPr>
        </p:nvSpPr>
        <p:spPr>
          <a:xfrm>
            <a:off x="304800" y="1214650"/>
            <a:ext cx="8534400" cy="5411575"/>
          </a:xfrm>
        </p:spPr>
        <p:txBody>
          <a:bodyPr rtlCol="0">
            <a:normAutofit/>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Which diuretics are indicated in the treatment </a:t>
            </a:r>
            <a:r>
              <a:rPr lang="en-US" sz="2800" b="1" i="1" dirty="0">
                <a:latin typeface="Georgia" panose="02040502050405020303" pitchFamily="18" charset="0"/>
              </a:rPr>
              <a:t>of acute comatose patient with injury in brain and cerebral edema</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DD812D1B-D05D-4A4A-98A4-7440EA492AE8}" type="slidenum">
              <a:rPr lang="en-US"/>
              <a:pPr>
                <a:defRPr/>
              </a:pPr>
              <a:t>28</a:t>
            </a:fld>
            <a:endParaRPr lang="en-US"/>
          </a:p>
        </p:txBody>
      </p:sp>
    </p:spTree>
    <p:extLst>
      <p:ext uri="{BB962C8B-B14F-4D97-AF65-F5344CB8AC3E}">
        <p14:creationId xmlns:p14="http://schemas.microsoft.com/office/powerpoint/2010/main" val="21228669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09183"/>
            <a:ext cx="8607188" cy="808392"/>
          </a:xfrm>
        </p:spPr>
        <p:txBody>
          <a:bodyPr rtlCol="0">
            <a:noAutofit/>
          </a:bodyPr>
          <a:lstStyle/>
          <a:p>
            <a:pPr algn="l" fontAlgn="auto">
              <a:spcAft>
                <a:spcPts val="0"/>
              </a:spcAft>
              <a:defRPr/>
            </a:pPr>
            <a:r>
              <a:rPr lang="en-US" sz="2800" b="1" cap="all" dirty="0" smtClean="0">
                <a:latin typeface="Georgia" panose="02040502050405020303" pitchFamily="18" charset="0"/>
              </a:rPr>
              <a:t>Q28</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32012" y="1201003"/>
            <a:ext cx="8707272" cy="5047397"/>
          </a:xfrm>
        </p:spPr>
        <p:txBody>
          <a:bodyPr rtlCol="0">
            <a:noAutofit/>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r>
              <a:rPr lang="en-US" sz="2800" b="1" i="1" dirty="0" smtClean="0">
                <a:latin typeface="Georgia" panose="02040502050405020303" pitchFamily="18" charset="0"/>
              </a:rPr>
              <a:t>What is the mechanism of </a:t>
            </a:r>
            <a:r>
              <a:rPr lang="en-US" sz="2800" b="1" i="1" dirty="0" err="1" smtClean="0">
                <a:latin typeface="Georgia" panose="02040502050405020303" pitchFamily="18" charset="0"/>
              </a:rPr>
              <a:t>frusemide</a:t>
            </a:r>
            <a:r>
              <a:rPr lang="en-US" sz="2800" b="1" i="1" dirty="0" smtClean="0">
                <a:latin typeface="Georgia" panose="02040502050405020303" pitchFamily="18" charset="0"/>
              </a:rPr>
              <a:t>-induced hypokalemia and metabolic alkalosis?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218CCDFC-89F7-459D-8334-8C7646BDC4D6}" type="slidenum">
              <a:rPr lang="en-US"/>
              <a:pPr>
                <a:defRPr/>
              </a:pPr>
              <a:t>29</a:t>
            </a:fld>
            <a:endParaRPr lang="en-US"/>
          </a:p>
        </p:txBody>
      </p:sp>
    </p:spTree>
    <p:extLst>
      <p:ext uri="{BB962C8B-B14F-4D97-AF65-F5344CB8AC3E}">
        <p14:creationId xmlns:p14="http://schemas.microsoft.com/office/powerpoint/2010/main" val="2648330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3986" y="232012"/>
            <a:ext cx="8785297" cy="726838"/>
          </a:xfrm>
        </p:spPr>
        <p:txBody>
          <a:bodyPr rtlCol="0">
            <a:normAutofit/>
          </a:bodyPr>
          <a:lstStyle/>
          <a:p>
            <a:pPr algn="l"/>
            <a:r>
              <a:rPr lang="en-US" altLang="en-US" sz="2800" b="1" cap="all" dirty="0" smtClean="0">
                <a:latin typeface="Georgia" panose="02040502050405020303" pitchFamily="18" charset="0"/>
              </a:rPr>
              <a:t>Q2</a:t>
            </a:r>
            <a:endParaRPr lang="en-US" altLang="en-US" sz="2800" b="1" cap="all" dirty="0">
              <a:latin typeface="Georgia" panose="02040502050405020303" pitchFamily="18" charset="0"/>
            </a:endParaRPr>
          </a:p>
        </p:txBody>
      </p:sp>
      <p:sp>
        <p:nvSpPr>
          <p:cNvPr id="19459" name="Rectangle 3"/>
          <p:cNvSpPr>
            <a:spLocks noGrp="1" noChangeArrowheads="1"/>
          </p:cNvSpPr>
          <p:nvPr>
            <p:ph type="body" idx="1"/>
          </p:nvPr>
        </p:nvSpPr>
        <p:spPr>
          <a:xfrm>
            <a:off x="286603" y="1201003"/>
            <a:ext cx="8652680" cy="5425222"/>
          </a:xfrm>
        </p:spPr>
        <p:txBody>
          <a:bodyPr/>
          <a:lstStyle/>
          <a:p>
            <a:pPr marL="0" lvl="0" indent="0">
              <a:lnSpc>
                <a:spcPct val="107000"/>
              </a:lnSpc>
              <a:spcBef>
                <a:spcPts val="0"/>
              </a:spcBef>
              <a:spcAft>
                <a:spcPts val="0"/>
              </a:spcAft>
              <a:buNone/>
              <a:tabLst>
                <a:tab pos="457200" algn="l"/>
              </a:tabLst>
            </a:pPr>
            <a:endParaRPr lang="en-US" sz="2600" dirty="0" smtClean="0">
              <a:latin typeface="Georgia" panose="02040502050405020303" pitchFamily="18" charset="0"/>
              <a:ea typeface="Times New Roman" panose="02020603050405020304" pitchFamily="18" charset="0"/>
              <a:cs typeface="Calibri" panose="020F0502020204030204" pitchFamily="34" charset="0"/>
            </a:endParaRPr>
          </a:p>
          <a:p>
            <a:pPr marL="0" lvl="0" indent="0">
              <a:lnSpc>
                <a:spcPct val="107000"/>
              </a:lnSpc>
              <a:spcBef>
                <a:spcPts val="0"/>
              </a:spcBef>
              <a:spcAft>
                <a:spcPts val="0"/>
              </a:spcAft>
              <a:buNone/>
              <a:tabLst>
                <a:tab pos="457200" algn="l"/>
              </a:tabLst>
            </a:pPr>
            <a:endParaRPr lang="en-US" sz="2600" dirty="0">
              <a:latin typeface="Georgia" panose="02040502050405020303" pitchFamily="18" charset="0"/>
              <a:ea typeface="Times New Roman" panose="02020603050405020304" pitchFamily="18" charset="0"/>
              <a:cs typeface="Calibri" panose="020F0502020204030204" pitchFamily="34" charset="0"/>
            </a:endParaRPr>
          </a:p>
          <a:p>
            <a:pPr marL="0" lvl="0" indent="0">
              <a:lnSpc>
                <a:spcPct val="107000"/>
              </a:lnSpc>
              <a:spcBef>
                <a:spcPts val="0"/>
              </a:spcBef>
              <a:spcAft>
                <a:spcPts val="0"/>
              </a:spcAft>
              <a:buNone/>
              <a:tabLst>
                <a:tab pos="457200" algn="l"/>
              </a:tabLst>
            </a:pPr>
            <a:endParaRPr lang="en-US" sz="2600" dirty="0" smtClean="0">
              <a:latin typeface="Georgia" panose="02040502050405020303" pitchFamily="18" charset="0"/>
              <a:ea typeface="Times New Roman" panose="02020603050405020304" pitchFamily="18" charset="0"/>
              <a:cs typeface="Calibri" panose="020F0502020204030204" pitchFamily="34" charset="0"/>
            </a:endParaRPr>
          </a:p>
          <a:p>
            <a:pPr marL="0" lvl="0" indent="0">
              <a:lnSpc>
                <a:spcPct val="107000"/>
              </a:lnSpc>
              <a:spcBef>
                <a:spcPts val="0"/>
              </a:spcBef>
              <a:spcAft>
                <a:spcPts val="0"/>
              </a:spcAft>
              <a:buNone/>
              <a:tabLst>
                <a:tab pos="457200" algn="l"/>
              </a:tabLst>
            </a:pPr>
            <a:endParaRPr lang="en-US" sz="2600" dirty="0">
              <a:latin typeface="Georgia" panose="02040502050405020303" pitchFamily="18" charset="0"/>
              <a:ea typeface="Times New Roman" panose="02020603050405020304" pitchFamily="18" charset="0"/>
              <a:cs typeface="Calibri" panose="020F0502020204030204" pitchFamily="34" charset="0"/>
            </a:endParaRPr>
          </a:p>
          <a:p>
            <a:pPr marL="0" lvl="0" indent="0">
              <a:lnSpc>
                <a:spcPct val="107000"/>
              </a:lnSpc>
              <a:spcBef>
                <a:spcPts val="0"/>
              </a:spcBef>
              <a:spcAft>
                <a:spcPts val="0"/>
              </a:spcAft>
              <a:buNone/>
              <a:tabLst>
                <a:tab pos="457200" algn="l"/>
              </a:tabLst>
            </a:pPr>
            <a:r>
              <a:rPr lang="en-US" sz="2800" b="1" i="1" dirty="0" smtClean="0">
                <a:latin typeface="Georgia" panose="02040502050405020303" pitchFamily="18" charset="0"/>
                <a:ea typeface="Times New Roman" panose="02020603050405020304" pitchFamily="18" charset="0"/>
                <a:cs typeface="Calibri" panose="020F0502020204030204" pitchFamily="34" charset="0"/>
              </a:rPr>
              <a:t>What cardiac effect of organic nitrates is detrimental in </a:t>
            </a:r>
            <a:r>
              <a:rPr lang="en-US" sz="2800" b="1" i="1" dirty="0">
                <a:latin typeface="Georgia" panose="02040502050405020303" pitchFamily="18" charset="0"/>
                <a:ea typeface="Times New Roman" panose="02020603050405020304" pitchFamily="18" charset="0"/>
                <a:cs typeface="Calibri" panose="020F0502020204030204" pitchFamily="34" charset="0"/>
              </a:rPr>
              <a:t>the prophylactic treatment of exertional angina</a:t>
            </a:r>
            <a:r>
              <a:rPr lang="en-US" sz="2800" b="1" i="1" dirty="0" smtClean="0">
                <a:latin typeface="Georgia" panose="02040502050405020303" pitchFamily="18" charset="0"/>
                <a:ea typeface="Times New Roman" panose="02020603050405020304" pitchFamily="18" charset="0"/>
                <a:cs typeface="Calibri" panose="020F0502020204030204" pitchFamily="34" charset="0"/>
              </a:rPr>
              <a:t>?</a:t>
            </a:r>
            <a:endParaRPr lang="en-US" sz="2800" b="1" i="1" dirty="0">
              <a:latin typeface="Georgia" panose="02040502050405020303" pitchFamily="18" charset="0"/>
              <a:ea typeface="Times New Roman" panose="02020603050405020304" pitchFamily="18"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a:t>
            </a:fld>
            <a:endParaRPr lang="en-US"/>
          </a:p>
        </p:txBody>
      </p:sp>
    </p:spTree>
    <p:extLst>
      <p:ext uri="{BB962C8B-B14F-4D97-AF65-F5344CB8AC3E}">
        <p14:creationId xmlns:p14="http://schemas.microsoft.com/office/powerpoint/2010/main" val="14403059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1" y="191070"/>
            <a:ext cx="8625384" cy="874144"/>
          </a:xfrm>
        </p:spPr>
        <p:txBody>
          <a:bodyPr/>
          <a:lstStyle/>
          <a:p>
            <a:pPr algn="l"/>
            <a:r>
              <a:rPr lang="en-GB" sz="2800" b="1" cap="all" dirty="0" smtClean="0">
                <a:latin typeface="Georgia" panose="02040502050405020303" pitchFamily="18" charset="0"/>
              </a:rPr>
              <a:t>Q29</a:t>
            </a:r>
            <a:endParaRPr lang="en-GB" sz="2800" cap="all" dirty="0">
              <a:latin typeface="Georgia" panose="02040502050405020303" pitchFamily="18" charset="0"/>
            </a:endParaRPr>
          </a:p>
        </p:txBody>
      </p:sp>
      <p:sp>
        <p:nvSpPr>
          <p:cNvPr id="3" name="Content Placeholder 2"/>
          <p:cNvSpPr>
            <a:spLocks noGrp="1"/>
          </p:cNvSpPr>
          <p:nvPr>
            <p:ph idx="1"/>
          </p:nvPr>
        </p:nvSpPr>
        <p:spPr>
          <a:xfrm>
            <a:off x="245661" y="1255594"/>
            <a:ext cx="8625384" cy="5370631"/>
          </a:xfrm>
        </p:spPr>
        <p:txBody>
          <a:bodyPr/>
          <a:lstStyle/>
          <a:p>
            <a:pPr marL="0" lvl="0" indent="0">
              <a:spcBef>
                <a:spcPts val="1800"/>
              </a:spcBef>
              <a:buNone/>
            </a:pPr>
            <a:r>
              <a:rPr lang="en-US" sz="2800" b="1" i="1" dirty="0">
                <a:latin typeface="Georgia" panose="02040502050405020303" pitchFamily="18" charset="0"/>
              </a:rPr>
              <a:t>The most likely complication of prolonged use of adrenergic nasal decongestant drops is:</a:t>
            </a:r>
          </a:p>
          <a:p>
            <a:pPr marL="457200" lvl="0" indent="-457200">
              <a:spcBef>
                <a:spcPts val="1800"/>
              </a:spcBef>
              <a:buFont typeface="+mj-lt"/>
              <a:buAutoNum type="alphaUcPeriod"/>
            </a:pPr>
            <a:r>
              <a:rPr lang="en-US" sz="2800" dirty="0" smtClean="0">
                <a:latin typeface="Georgia" panose="02040502050405020303" pitchFamily="18" charset="0"/>
              </a:rPr>
              <a:t>Hypertrophy </a:t>
            </a:r>
            <a:r>
              <a:rPr lang="en-US" sz="2800" dirty="0">
                <a:latin typeface="Georgia" panose="02040502050405020303" pitchFamily="18" charset="0"/>
              </a:rPr>
              <a:t>of nasal mucosa</a:t>
            </a:r>
          </a:p>
          <a:p>
            <a:pPr marL="457200" lvl="0" indent="-457200">
              <a:spcBef>
                <a:spcPts val="1800"/>
              </a:spcBef>
              <a:buFont typeface="+mj-lt"/>
              <a:buAutoNum type="alphaUcPeriod"/>
            </a:pPr>
            <a:r>
              <a:rPr lang="en-US" sz="2800" dirty="0" err="1">
                <a:latin typeface="Georgia" panose="02040502050405020303" pitchFamily="18" charset="0"/>
              </a:rPr>
              <a:t>Naso</a:t>
            </a:r>
            <a:r>
              <a:rPr lang="en-US" sz="2800" dirty="0">
                <a:latin typeface="Georgia" panose="02040502050405020303" pitchFamily="18" charset="0"/>
              </a:rPr>
              <a:t>-pharyngeal </a:t>
            </a:r>
            <a:r>
              <a:rPr lang="en-US" sz="2800" dirty="0" err="1">
                <a:latin typeface="Georgia" panose="02040502050405020303" pitchFamily="18" charset="0"/>
              </a:rPr>
              <a:t>moniliasis</a:t>
            </a:r>
            <a:endParaRPr lang="en-US" sz="2800" dirty="0">
              <a:latin typeface="Georgia" panose="02040502050405020303" pitchFamily="18" charset="0"/>
            </a:endParaRPr>
          </a:p>
          <a:p>
            <a:pPr marL="457200" lvl="0" indent="-457200">
              <a:spcBef>
                <a:spcPts val="1800"/>
              </a:spcBef>
              <a:buFont typeface="+mj-lt"/>
              <a:buAutoNum type="alphaUcPeriod"/>
            </a:pPr>
            <a:r>
              <a:rPr lang="en-US" sz="2800" dirty="0">
                <a:latin typeface="Georgia" panose="02040502050405020303" pitchFamily="18" charset="0"/>
              </a:rPr>
              <a:t>Blockage of </a:t>
            </a:r>
            <a:r>
              <a:rPr lang="en-US" sz="2800" dirty="0" err="1">
                <a:latin typeface="Georgia" panose="02040502050405020303" pitchFamily="18" charset="0"/>
              </a:rPr>
              <a:t>eustachian</a:t>
            </a:r>
            <a:r>
              <a:rPr lang="en-US" sz="2800" dirty="0">
                <a:latin typeface="Georgia" panose="02040502050405020303" pitchFamily="18" charset="0"/>
              </a:rPr>
              <a:t> </a:t>
            </a:r>
            <a:r>
              <a:rPr lang="en-US" sz="2800" dirty="0" smtClean="0">
                <a:latin typeface="Georgia" panose="02040502050405020303" pitchFamily="18" charset="0"/>
              </a:rPr>
              <a:t>tubes</a:t>
            </a:r>
          </a:p>
          <a:p>
            <a:pPr marL="457200" indent="-457200">
              <a:spcBef>
                <a:spcPts val="1800"/>
              </a:spcBef>
              <a:buFont typeface="+mj-lt"/>
              <a:buAutoNum type="alphaUcPeriod"/>
            </a:pPr>
            <a:r>
              <a:rPr lang="en-US" sz="2800" dirty="0">
                <a:latin typeface="Georgia" panose="02040502050405020303" pitchFamily="18" charset="0"/>
              </a:rPr>
              <a:t>Atrophic rhinitis                    </a:t>
            </a:r>
          </a:p>
          <a:p>
            <a:pPr marL="0" lvl="0" indent="0">
              <a:buNone/>
            </a:pP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30</a:t>
            </a:fld>
            <a:endParaRPr lang="en-US"/>
          </a:p>
        </p:txBody>
      </p:sp>
    </p:spTree>
    <p:extLst>
      <p:ext uri="{BB962C8B-B14F-4D97-AF65-F5344CB8AC3E}">
        <p14:creationId xmlns:p14="http://schemas.microsoft.com/office/powerpoint/2010/main" val="39841725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259307" y="274637"/>
            <a:ext cx="8652681" cy="694353"/>
          </a:xfrm>
        </p:spPr>
        <p:txBody>
          <a:bodyPr/>
          <a:lstStyle/>
          <a:p>
            <a:pPr algn="l"/>
            <a:r>
              <a:rPr lang="en-US" altLang="en-US" sz="2800" b="1" dirty="0" smtClean="0">
                <a:latin typeface="Georgia" panose="02040502050405020303" pitchFamily="18" charset="0"/>
              </a:rPr>
              <a:t>Q30</a:t>
            </a:r>
          </a:p>
        </p:txBody>
      </p:sp>
      <p:sp>
        <p:nvSpPr>
          <p:cNvPr id="3" name="Content Placeholder 2"/>
          <p:cNvSpPr>
            <a:spLocks noGrp="1"/>
          </p:cNvSpPr>
          <p:nvPr>
            <p:ph idx="1"/>
          </p:nvPr>
        </p:nvSpPr>
        <p:spPr>
          <a:xfrm>
            <a:off x="259307" y="1219200"/>
            <a:ext cx="8652681" cy="5407025"/>
          </a:xfrm>
        </p:spPr>
        <p:txBody>
          <a:bodyPr rtlCol="0">
            <a:normAutofit lnSpcReduction="10000"/>
          </a:bodyPr>
          <a:lstStyle/>
          <a:p>
            <a:pPr marL="0" lvl="0" indent="0">
              <a:spcBef>
                <a:spcPts val="1800"/>
              </a:spcBef>
              <a:buNone/>
            </a:pPr>
            <a:r>
              <a:rPr lang="en-US" sz="2800" dirty="0">
                <a:latin typeface="Georgia" panose="02040502050405020303" pitchFamily="18" charset="0"/>
              </a:rPr>
              <a:t>A terrorist drops a vial of “nerve gas” into a crowded subway at rush hour. The patients are brought to the nearest emergency centres and are given atropine. </a:t>
            </a:r>
          </a:p>
          <a:p>
            <a:pPr marL="0" lvl="0" indent="0">
              <a:spcBef>
                <a:spcPts val="1800"/>
              </a:spcBef>
              <a:buNone/>
            </a:pPr>
            <a:r>
              <a:rPr lang="en-US" sz="2800" b="1" i="1" dirty="0" smtClean="0">
                <a:latin typeface="Georgia" panose="02040502050405020303" pitchFamily="18" charset="0"/>
              </a:rPr>
              <a:t>Which </a:t>
            </a:r>
            <a:r>
              <a:rPr lang="en-US" sz="2800" b="1" i="1" dirty="0">
                <a:latin typeface="Georgia" panose="02040502050405020303" pitchFamily="18" charset="0"/>
              </a:rPr>
              <a:t>effect of the nerve gas will persist after giving the atropine? </a:t>
            </a:r>
          </a:p>
          <a:p>
            <a:pPr marL="514350" lvl="0" indent="-514350">
              <a:spcBef>
                <a:spcPts val="1800"/>
              </a:spcBef>
              <a:buFont typeface="+mj-lt"/>
              <a:buAutoNum type="alphaUcPeriod"/>
            </a:pPr>
            <a:r>
              <a:rPr lang="en-US" sz="2800" dirty="0" smtClean="0">
                <a:latin typeface="Georgia" panose="02040502050405020303" pitchFamily="18" charset="0"/>
              </a:rPr>
              <a:t>Bradycardia </a:t>
            </a:r>
          </a:p>
          <a:p>
            <a:pPr marL="514350" indent="-514350">
              <a:spcBef>
                <a:spcPts val="1800"/>
              </a:spcBef>
              <a:buFont typeface="+mj-lt"/>
              <a:buAutoNum type="alphaUcPeriod"/>
            </a:pPr>
            <a:r>
              <a:rPr lang="en-US" sz="2800" dirty="0" smtClean="0">
                <a:latin typeface="Georgia" panose="02040502050405020303" pitchFamily="18" charset="0"/>
              </a:rPr>
              <a:t>Skeletal </a:t>
            </a:r>
            <a:r>
              <a:rPr lang="en-US" sz="2800" dirty="0">
                <a:latin typeface="Georgia" panose="02040502050405020303" pitchFamily="18" charset="0"/>
              </a:rPr>
              <a:t>muscle hyper-function or </a:t>
            </a:r>
            <a:r>
              <a:rPr lang="en-US" sz="2800" dirty="0" smtClean="0">
                <a:latin typeface="Georgia" panose="02040502050405020303" pitchFamily="18" charset="0"/>
              </a:rPr>
              <a:t>paralysis</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Bronchospasm </a:t>
            </a:r>
          </a:p>
          <a:p>
            <a:pPr marL="514350" lvl="0" indent="-514350">
              <a:spcBef>
                <a:spcPts val="1800"/>
              </a:spcBef>
              <a:buFont typeface="+mj-lt"/>
              <a:buAutoNum type="alphaUcPeriod"/>
            </a:pPr>
            <a:r>
              <a:rPr lang="en-US" sz="2800" dirty="0">
                <a:latin typeface="Georgia" panose="02040502050405020303" pitchFamily="18" charset="0"/>
              </a:rPr>
              <a:t>GI </a:t>
            </a:r>
            <a:r>
              <a:rPr lang="en-US" sz="2800" dirty="0" err="1">
                <a:latin typeface="Georgia" panose="02040502050405020303" pitchFamily="18" charset="0"/>
              </a:rPr>
              <a:t>hypermotility</a:t>
            </a:r>
            <a:r>
              <a:rPr lang="en-US" sz="2800" dirty="0">
                <a:latin typeface="Georgia" panose="02040502050405020303" pitchFamily="18" charset="0"/>
              </a:rPr>
              <a:t>, fluid and electrolyte loss from profuse </a:t>
            </a:r>
            <a:r>
              <a:rPr lang="en-US" sz="2800" dirty="0" err="1">
                <a:latin typeface="Georgia" panose="02040502050405020303" pitchFamily="18" charset="0"/>
              </a:rPr>
              <a:t>diarrhoea</a:t>
            </a:r>
            <a:r>
              <a:rPr lang="en-US" sz="2800" dirty="0">
                <a:latin typeface="Georgia" panose="02040502050405020303" pitchFamily="18" charset="0"/>
              </a:rPr>
              <a:t> </a:t>
            </a:r>
          </a:p>
        </p:txBody>
      </p:sp>
      <p:sp>
        <p:nvSpPr>
          <p:cNvPr id="4" name="Slide Number Placeholder 3"/>
          <p:cNvSpPr>
            <a:spLocks noGrp="1"/>
          </p:cNvSpPr>
          <p:nvPr>
            <p:ph type="sldNum" sz="quarter" idx="12"/>
          </p:nvPr>
        </p:nvSpPr>
        <p:spPr/>
        <p:txBody>
          <a:bodyPr/>
          <a:lstStyle/>
          <a:p>
            <a:pPr>
              <a:defRPr/>
            </a:pPr>
            <a:fld id="{B95ADADB-3FC3-4476-B01E-84047E1CC01C}" type="slidenum">
              <a:rPr lang="en-US"/>
              <a:pPr>
                <a:defRPr/>
              </a:pPr>
              <a:t>31</a:t>
            </a:fld>
            <a:endParaRPr lang="en-US"/>
          </a:p>
        </p:txBody>
      </p:sp>
    </p:spTree>
    <p:extLst>
      <p:ext uri="{BB962C8B-B14F-4D97-AF65-F5344CB8AC3E}">
        <p14:creationId xmlns:p14="http://schemas.microsoft.com/office/powerpoint/2010/main" val="5688235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Q31</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600" dirty="0">
                <a:latin typeface="Georgia" panose="02040502050405020303" pitchFamily="18" charset="0"/>
              </a:rPr>
              <a:t>A 58-year-old man complained to his physician of weakness, drowsiness, dizziness, and palpitations. He was recently diagnosed with bladder obstruction due to benign prostatic hyperplasia and had been taking a drug for 2 weeks. </a:t>
            </a:r>
            <a:endParaRPr lang="en-US" sz="2600" dirty="0" smtClean="0">
              <a:latin typeface="Georgia" panose="02040502050405020303" pitchFamily="18" charset="0"/>
            </a:endParaRPr>
          </a:p>
          <a:p>
            <a:pPr marL="0" lvl="0" indent="0">
              <a:spcBef>
                <a:spcPts val="1200"/>
              </a:spcBef>
              <a:buNone/>
            </a:pPr>
            <a:r>
              <a:rPr lang="en-US" sz="2600" b="1" i="1" dirty="0" smtClean="0">
                <a:latin typeface="Georgia" panose="02040502050405020303" pitchFamily="18" charset="0"/>
              </a:rPr>
              <a:t>Which </a:t>
            </a:r>
            <a:r>
              <a:rPr lang="en-US" sz="2600" b="1" i="1" dirty="0">
                <a:latin typeface="Georgia" panose="02040502050405020303" pitchFamily="18" charset="0"/>
              </a:rPr>
              <a:t>of the following drugs most likely caused the patient’s symptoms?</a:t>
            </a:r>
          </a:p>
          <a:p>
            <a:pPr marL="514350" lvl="0" indent="-514350">
              <a:spcBef>
                <a:spcPts val="1200"/>
              </a:spcBef>
              <a:buFont typeface="+mj-lt"/>
              <a:buAutoNum type="alphaUcPeriod"/>
            </a:pPr>
            <a:r>
              <a:rPr lang="en-US" sz="2600" dirty="0" err="1" smtClean="0">
                <a:latin typeface="Georgia" panose="02040502050405020303" pitchFamily="18" charset="0"/>
              </a:rPr>
              <a:t>Bethanechol</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a:latin typeface="Georgia" panose="02040502050405020303" pitchFamily="18" charset="0"/>
              </a:rPr>
              <a:t>Propranolol</a:t>
            </a:r>
          </a:p>
          <a:p>
            <a:pPr marL="514350" lvl="0" indent="-514350">
              <a:spcBef>
                <a:spcPts val="1200"/>
              </a:spcBef>
              <a:buFont typeface="+mj-lt"/>
              <a:buAutoNum type="alphaUcPeriod"/>
            </a:pPr>
            <a:r>
              <a:rPr lang="en-US" sz="2600" dirty="0" smtClean="0">
                <a:latin typeface="Georgia" panose="02040502050405020303" pitchFamily="18" charset="0"/>
              </a:rPr>
              <a:t>Phenylephrine</a:t>
            </a:r>
          </a:p>
          <a:p>
            <a:pPr marL="514350" indent="-514350">
              <a:spcBef>
                <a:spcPts val="1200"/>
              </a:spcBef>
              <a:buFont typeface="+mj-lt"/>
              <a:buAutoNum type="alphaUcPeriod"/>
            </a:pPr>
            <a:r>
              <a:rPr lang="en-US" sz="2600" dirty="0" err="1" smtClean="0">
                <a:latin typeface="Georgia" panose="02040502050405020303" pitchFamily="18" charset="0"/>
              </a:rPr>
              <a:t>Tamsulosin</a:t>
            </a: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32</a:t>
            </a:fld>
            <a:endParaRPr lang="en-US"/>
          </a:p>
        </p:txBody>
      </p:sp>
    </p:spTree>
    <p:extLst>
      <p:ext uri="{BB962C8B-B14F-4D97-AF65-F5344CB8AC3E}">
        <p14:creationId xmlns:p14="http://schemas.microsoft.com/office/powerpoint/2010/main" val="13600983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Q32</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In which of the following would the elimination of theophylline be increased due to increased hepatic metabolism?</a:t>
            </a:r>
          </a:p>
          <a:p>
            <a:pPr marL="514350" lvl="0" indent="-514350">
              <a:spcBef>
                <a:spcPts val="1800"/>
              </a:spcBef>
              <a:buFont typeface="+mj-lt"/>
              <a:buAutoNum type="alphaUcPeriod"/>
            </a:pPr>
            <a:r>
              <a:rPr lang="en-US" sz="2800" dirty="0" smtClean="0">
                <a:latin typeface="Georgia" panose="02040502050405020303" pitchFamily="18" charset="0"/>
              </a:rPr>
              <a:t>Congestive </a:t>
            </a:r>
            <a:r>
              <a:rPr lang="en-US" sz="2800" dirty="0">
                <a:latin typeface="Georgia" panose="02040502050405020303" pitchFamily="18" charset="0"/>
              </a:rPr>
              <a:t>heart failure patients</a:t>
            </a:r>
          </a:p>
          <a:p>
            <a:pPr marL="514350" lvl="0" indent="-514350">
              <a:spcBef>
                <a:spcPts val="1800"/>
              </a:spcBef>
              <a:buFont typeface="+mj-lt"/>
              <a:buAutoNum type="alphaUcPeriod"/>
            </a:pPr>
            <a:r>
              <a:rPr lang="en-US" sz="2800" dirty="0">
                <a:latin typeface="Georgia" panose="02040502050405020303" pitchFamily="18" charset="0"/>
              </a:rPr>
              <a:t>Patients receiving </a:t>
            </a:r>
            <a:r>
              <a:rPr lang="en-US" sz="2800" dirty="0" smtClean="0">
                <a:latin typeface="Georgia" panose="02040502050405020303" pitchFamily="18" charset="0"/>
              </a:rPr>
              <a:t>erythromycin</a:t>
            </a:r>
          </a:p>
          <a:p>
            <a:pPr marL="514350" indent="-514350">
              <a:spcBef>
                <a:spcPts val="1800"/>
              </a:spcBef>
              <a:buFont typeface="+mj-lt"/>
              <a:buAutoNum type="alphaUcPeriod"/>
            </a:pPr>
            <a:r>
              <a:rPr lang="en-US" sz="2800" dirty="0" smtClean="0">
                <a:latin typeface="Georgia" panose="02040502050405020303" pitchFamily="18" charset="0"/>
              </a:rPr>
              <a:t>Tobacco smokers</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Patients receiving cimetidine</a:t>
            </a: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33</a:t>
            </a:fld>
            <a:endParaRPr lang="en-US"/>
          </a:p>
        </p:txBody>
      </p:sp>
    </p:spTree>
    <p:extLst>
      <p:ext uri="{BB962C8B-B14F-4D97-AF65-F5344CB8AC3E}">
        <p14:creationId xmlns:p14="http://schemas.microsoft.com/office/powerpoint/2010/main" val="25102744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Q33</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800" dirty="0" smtClean="0">
                <a:latin typeface="Georgia" panose="02040502050405020303" pitchFamily="18" charset="0"/>
              </a:rPr>
              <a:t>A </a:t>
            </a:r>
            <a:r>
              <a:rPr lang="en-US" sz="2800" dirty="0">
                <a:latin typeface="Georgia" panose="02040502050405020303" pitchFamily="18" charset="0"/>
              </a:rPr>
              <a:t>50 year old male presents with striking hypertriglyceridemia, after about 6 months of drug treatment his ‘triglyceride and VLDL cholesterol’ levels dropped dramatically and his ‘HDL cholesterol’ levels had doubled. </a:t>
            </a:r>
            <a:endParaRPr lang="en-US" sz="2800" dirty="0" smtClean="0">
              <a:latin typeface="Georgia" panose="02040502050405020303" pitchFamily="18" charset="0"/>
            </a:endParaRPr>
          </a:p>
          <a:p>
            <a:pPr marL="0" lvl="0" indent="0">
              <a:spcBef>
                <a:spcPts val="1200"/>
              </a:spcBef>
              <a:buNone/>
            </a:pPr>
            <a:r>
              <a:rPr lang="en-US" sz="2800" b="1" i="1" dirty="0" smtClean="0">
                <a:latin typeface="Georgia" panose="02040502050405020303" pitchFamily="18" charset="0"/>
              </a:rPr>
              <a:t>This </a:t>
            </a:r>
            <a:r>
              <a:rPr lang="en-US" sz="2800" b="1" i="1" dirty="0">
                <a:latin typeface="Georgia" panose="02040502050405020303" pitchFamily="18" charset="0"/>
              </a:rPr>
              <a:t>phenomenon is commonly seen with:</a:t>
            </a:r>
          </a:p>
          <a:p>
            <a:pPr marL="514350" lvl="0" indent="-514350">
              <a:spcBef>
                <a:spcPts val="1200"/>
              </a:spcBef>
              <a:buFont typeface="+mj-lt"/>
              <a:buAutoNum type="alphaUcPeriod"/>
            </a:pPr>
            <a:r>
              <a:rPr lang="en-US" sz="2800" dirty="0" smtClean="0">
                <a:latin typeface="Georgia" panose="02040502050405020303" pitchFamily="18" charset="0"/>
              </a:rPr>
              <a:t>Lovastatin</a:t>
            </a:r>
          </a:p>
          <a:p>
            <a:pPr marL="514350" indent="-514350">
              <a:spcBef>
                <a:spcPts val="1200"/>
              </a:spcBef>
              <a:buFont typeface="+mj-lt"/>
              <a:buAutoNum type="alphaUcPeriod"/>
            </a:pPr>
            <a:r>
              <a:rPr lang="en-US" sz="2800" dirty="0" smtClean="0">
                <a:latin typeface="Georgia" panose="02040502050405020303" pitchFamily="18" charset="0"/>
              </a:rPr>
              <a:t>Nicotinic acid</a:t>
            </a:r>
            <a:endParaRPr lang="en-US" sz="2800" dirty="0">
              <a:latin typeface="Georgia" panose="02040502050405020303" pitchFamily="18" charset="0"/>
            </a:endParaRPr>
          </a:p>
          <a:p>
            <a:pPr marL="514350" lvl="0" indent="-514350">
              <a:spcBef>
                <a:spcPts val="1200"/>
              </a:spcBef>
              <a:buFont typeface="+mj-lt"/>
              <a:buAutoNum type="alphaUcPeriod"/>
            </a:pPr>
            <a:r>
              <a:rPr lang="en-US" sz="2800" dirty="0">
                <a:latin typeface="Georgia" panose="02040502050405020303" pitchFamily="18" charset="0"/>
              </a:rPr>
              <a:t>Gemfibrozil</a:t>
            </a:r>
          </a:p>
          <a:p>
            <a:pPr marL="514350" lvl="0" indent="-514350">
              <a:spcBef>
                <a:spcPts val="1200"/>
              </a:spcBef>
              <a:buFont typeface="+mj-lt"/>
              <a:buAutoNum type="alphaUcPeriod"/>
            </a:pPr>
            <a:r>
              <a:rPr lang="en-US" sz="2800" dirty="0" err="1" smtClean="0">
                <a:latin typeface="Georgia" panose="02040502050405020303" pitchFamily="18" charset="0"/>
              </a:rPr>
              <a:t>Ezetimibe</a:t>
            </a:r>
            <a:endParaRPr lang="en-US" sz="28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34</a:t>
            </a:fld>
            <a:endParaRPr lang="en-US"/>
          </a:p>
        </p:txBody>
      </p:sp>
    </p:spTree>
    <p:extLst>
      <p:ext uri="{BB962C8B-B14F-4D97-AF65-F5344CB8AC3E}">
        <p14:creationId xmlns:p14="http://schemas.microsoft.com/office/powerpoint/2010/main" val="31070888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Q34</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600" dirty="0">
                <a:latin typeface="Georgia" panose="02040502050405020303" pitchFamily="18" charset="0"/>
              </a:rPr>
              <a:t>A 55-year-old woman who had been suffering from atrial flutter for 3 months was admitted to the hospital for cardioversion. She received an intravenous infusion of a drug for 10 minutes, and a few minutes later the heart reverted to a normal sinus rhythm. </a:t>
            </a:r>
            <a:endParaRPr lang="en-US" sz="2600" dirty="0" smtClean="0">
              <a:latin typeface="Georgia" panose="02040502050405020303" pitchFamily="18" charset="0"/>
            </a:endParaRPr>
          </a:p>
          <a:p>
            <a:pPr marL="0" lvl="0" indent="0">
              <a:spcBef>
                <a:spcPts val="1200"/>
              </a:spcBef>
              <a:buNone/>
            </a:pPr>
            <a:r>
              <a:rPr lang="en-US" sz="2600" b="1" i="1" dirty="0" smtClean="0">
                <a:latin typeface="Georgia" panose="02040502050405020303" pitchFamily="18" charset="0"/>
              </a:rPr>
              <a:t>Which </a:t>
            </a:r>
            <a:r>
              <a:rPr lang="en-US" sz="2600" b="1" i="1" dirty="0">
                <a:latin typeface="Georgia" panose="02040502050405020303" pitchFamily="18" charset="0"/>
              </a:rPr>
              <a:t>of the following drugs was most likely administered?</a:t>
            </a:r>
          </a:p>
          <a:p>
            <a:pPr marL="514350" lvl="0" indent="-514350">
              <a:spcBef>
                <a:spcPts val="1200"/>
              </a:spcBef>
              <a:buFont typeface="+mj-lt"/>
              <a:buAutoNum type="alphaUcPeriod"/>
            </a:pPr>
            <a:r>
              <a:rPr lang="en-US" sz="2600" dirty="0" err="1" smtClean="0">
                <a:latin typeface="Georgia" panose="02040502050405020303" pitchFamily="18" charset="0"/>
              </a:rPr>
              <a:t>Ibutilide</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a:latin typeface="Georgia" panose="02040502050405020303" pitchFamily="18" charset="0"/>
              </a:rPr>
              <a:t>Amiodarone</a:t>
            </a:r>
          </a:p>
          <a:p>
            <a:pPr marL="514350" lvl="0" indent="-514350">
              <a:spcBef>
                <a:spcPts val="1200"/>
              </a:spcBef>
              <a:buFont typeface="+mj-lt"/>
              <a:buAutoNum type="alphaUcPeriod"/>
            </a:pPr>
            <a:r>
              <a:rPr lang="en-US" sz="2600" dirty="0">
                <a:latin typeface="Georgia" panose="02040502050405020303" pitchFamily="18" charset="0"/>
              </a:rPr>
              <a:t>Lignocaine</a:t>
            </a:r>
          </a:p>
          <a:p>
            <a:pPr marL="514350" lvl="0" indent="-514350">
              <a:spcBef>
                <a:spcPts val="1200"/>
              </a:spcBef>
              <a:buFont typeface="+mj-lt"/>
              <a:buAutoNum type="alphaUcPeriod"/>
            </a:pPr>
            <a:r>
              <a:rPr lang="en-US" sz="2600" dirty="0">
                <a:latin typeface="Georgia" panose="02040502050405020303" pitchFamily="18" charset="0"/>
              </a:rPr>
              <a:t>Adenosine</a:t>
            </a: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35</a:t>
            </a:fld>
            <a:endParaRPr lang="en-US"/>
          </a:p>
        </p:txBody>
      </p:sp>
    </p:spTree>
    <p:extLst>
      <p:ext uri="{BB962C8B-B14F-4D97-AF65-F5344CB8AC3E}">
        <p14:creationId xmlns:p14="http://schemas.microsoft.com/office/powerpoint/2010/main" val="27016924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Q35</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600" dirty="0">
                <a:latin typeface="Georgia" panose="02040502050405020303" pitchFamily="18" charset="0"/>
              </a:rPr>
              <a:t>A 57-year-old man complained of dizziness and palpitations shortly after taking a tablet of his prescribed medication. The man was recently diagnosed with variant angina for which he had started an appropriate therapy 4 days earlier. </a:t>
            </a:r>
            <a:endParaRPr lang="en-US" sz="2600" dirty="0" smtClean="0">
              <a:latin typeface="Georgia" panose="02040502050405020303" pitchFamily="18" charset="0"/>
            </a:endParaRPr>
          </a:p>
          <a:p>
            <a:pPr marL="0" lvl="0" indent="0">
              <a:spcBef>
                <a:spcPts val="1200"/>
              </a:spcBef>
              <a:buNone/>
            </a:pPr>
            <a:r>
              <a:rPr lang="en-US" sz="2600" b="1" i="1" dirty="0" smtClean="0">
                <a:latin typeface="Georgia" panose="02040502050405020303" pitchFamily="18" charset="0"/>
              </a:rPr>
              <a:t>Which </a:t>
            </a:r>
            <a:r>
              <a:rPr lang="en-US" sz="2600" b="1" i="1" dirty="0">
                <a:latin typeface="Georgia" panose="02040502050405020303" pitchFamily="18" charset="0"/>
              </a:rPr>
              <a:t>of the following actions most likely caused the patient’s symptoms?</a:t>
            </a:r>
          </a:p>
          <a:p>
            <a:pPr marL="514350" lvl="0" indent="-514350">
              <a:spcBef>
                <a:spcPts val="1200"/>
              </a:spcBef>
              <a:buFont typeface="+mj-lt"/>
              <a:buAutoNum type="alphaUcPeriod"/>
            </a:pPr>
            <a:r>
              <a:rPr lang="en-US" sz="2600" dirty="0" smtClean="0">
                <a:latin typeface="Georgia" panose="02040502050405020303" pitchFamily="18" charset="0"/>
              </a:rPr>
              <a:t>Coronary </a:t>
            </a:r>
            <a:r>
              <a:rPr lang="en-US" sz="2600" dirty="0">
                <a:latin typeface="Georgia" panose="02040502050405020303" pitchFamily="18" charset="0"/>
              </a:rPr>
              <a:t>vasodilation</a:t>
            </a:r>
          </a:p>
          <a:p>
            <a:pPr marL="514350" lvl="0" indent="-514350">
              <a:spcBef>
                <a:spcPts val="1200"/>
              </a:spcBef>
              <a:buFont typeface="+mj-lt"/>
              <a:buAutoNum type="alphaUcPeriod"/>
            </a:pPr>
            <a:r>
              <a:rPr lang="en-US" sz="2600" dirty="0">
                <a:latin typeface="Georgia" panose="02040502050405020303" pitchFamily="18" charset="0"/>
              </a:rPr>
              <a:t>Increased venous return to the </a:t>
            </a:r>
            <a:r>
              <a:rPr lang="en-US" sz="2600" dirty="0" smtClean="0">
                <a:latin typeface="Georgia" panose="02040502050405020303" pitchFamily="18" charset="0"/>
              </a:rPr>
              <a:t>heart</a:t>
            </a:r>
          </a:p>
          <a:p>
            <a:pPr marL="514350" lvl="0" indent="-514350">
              <a:spcBef>
                <a:spcPts val="1200"/>
              </a:spcBef>
              <a:buFont typeface="+mj-lt"/>
              <a:buAutoNum type="alphaUcPeriod"/>
            </a:pPr>
            <a:r>
              <a:rPr lang="en-US" sz="2600" dirty="0" smtClean="0">
                <a:latin typeface="Georgia" panose="02040502050405020303" pitchFamily="18" charset="0"/>
              </a:rPr>
              <a:t>Decreased </a:t>
            </a:r>
            <a:r>
              <a:rPr lang="en-US" sz="2600" dirty="0">
                <a:latin typeface="Georgia" panose="02040502050405020303" pitchFamily="18" charset="0"/>
              </a:rPr>
              <a:t>total peripheral </a:t>
            </a:r>
            <a:r>
              <a:rPr lang="en-US" sz="2600" dirty="0" smtClean="0">
                <a:latin typeface="Georgia" panose="02040502050405020303" pitchFamily="18" charset="0"/>
              </a:rPr>
              <a:t>resistance</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a:latin typeface="Georgia" panose="02040502050405020303" pitchFamily="18" charset="0"/>
              </a:rPr>
              <a:t>Decreased myocardial contractility</a:t>
            </a:r>
          </a:p>
          <a:p>
            <a:pPr marL="0" lvl="0" indent="0">
              <a:buNone/>
            </a:pP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36</a:t>
            </a:fld>
            <a:endParaRPr lang="en-US"/>
          </a:p>
        </p:txBody>
      </p:sp>
    </p:spTree>
    <p:extLst>
      <p:ext uri="{BB962C8B-B14F-4D97-AF65-F5344CB8AC3E}">
        <p14:creationId xmlns:p14="http://schemas.microsoft.com/office/powerpoint/2010/main" val="21596670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Q36</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r>
              <a:rPr lang="en-US" sz="2500" dirty="0">
                <a:latin typeface="Georgia" panose="02040502050405020303" pitchFamily="18" charset="0"/>
              </a:rPr>
              <a:t>A 58-year-old man complained to his physician of severe chest pain when he walked rapidly despite the therapy he had carefully followed for 3 weeks. The man was recently diagnosed with exertional angina and had started treatment with transdermal nitroglycerin and atenolol. The physician decided to add a drug and prescribed diltiazem. </a:t>
            </a:r>
            <a:endParaRPr lang="en-US" sz="2500" dirty="0" smtClean="0">
              <a:latin typeface="Georgia" panose="02040502050405020303" pitchFamily="18" charset="0"/>
            </a:endParaRPr>
          </a:p>
          <a:p>
            <a:pPr marL="0" lvl="0" indent="0">
              <a:buNone/>
            </a:pPr>
            <a:r>
              <a:rPr lang="en-US" sz="2500" b="1" i="1" dirty="0" smtClean="0">
                <a:latin typeface="Georgia" panose="02040502050405020303" pitchFamily="18" charset="0"/>
              </a:rPr>
              <a:t>Which </a:t>
            </a:r>
            <a:r>
              <a:rPr lang="en-US" sz="2500" b="1" i="1" dirty="0">
                <a:latin typeface="Georgia" panose="02040502050405020303" pitchFamily="18" charset="0"/>
              </a:rPr>
              <a:t>of the following effects was most likely common to all the drugs the patient was taking?</a:t>
            </a:r>
          </a:p>
          <a:p>
            <a:pPr marL="514350" lvl="0" indent="-514350">
              <a:buFont typeface="+mj-lt"/>
              <a:buAutoNum type="alphaUcPeriod"/>
            </a:pPr>
            <a:r>
              <a:rPr lang="en-US" sz="2500" dirty="0" smtClean="0">
                <a:latin typeface="Georgia" panose="02040502050405020303" pitchFamily="18" charset="0"/>
              </a:rPr>
              <a:t>Decreased </a:t>
            </a:r>
            <a:r>
              <a:rPr lang="en-US" sz="2500" dirty="0">
                <a:latin typeface="Georgia" panose="02040502050405020303" pitchFamily="18" charset="0"/>
              </a:rPr>
              <a:t>cardiac </a:t>
            </a:r>
            <a:r>
              <a:rPr lang="en-US" sz="2500" dirty="0" smtClean="0">
                <a:latin typeface="Georgia" panose="02040502050405020303" pitchFamily="18" charset="0"/>
              </a:rPr>
              <a:t>rate</a:t>
            </a:r>
          </a:p>
          <a:p>
            <a:pPr marL="514350" lvl="0" indent="-514350">
              <a:buFont typeface="+mj-lt"/>
              <a:buAutoNum type="alphaUcPeriod"/>
            </a:pPr>
            <a:r>
              <a:rPr lang="en-US" sz="2500" dirty="0" smtClean="0">
                <a:latin typeface="Georgia" panose="02040502050405020303" pitchFamily="18" charset="0"/>
              </a:rPr>
              <a:t>Decreased </a:t>
            </a:r>
            <a:r>
              <a:rPr lang="en-US" sz="2500" dirty="0">
                <a:latin typeface="Georgia" panose="02040502050405020303" pitchFamily="18" charset="0"/>
              </a:rPr>
              <a:t>arterial </a:t>
            </a:r>
            <a:r>
              <a:rPr lang="en-US" sz="2500" dirty="0" smtClean="0">
                <a:latin typeface="Georgia" panose="02040502050405020303" pitchFamily="18" charset="0"/>
              </a:rPr>
              <a:t>pressure</a:t>
            </a:r>
            <a:endParaRPr lang="en-US" sz="2500" dirty="0">
              <a:latin typeface="Georgia" panose="02040502050405020303" pitchFamily="18" charset="0"/>
            </a:endParaRPr>
          </a:p>
          <a:p>
            <a:pPr marL="514350" lvl="0" indent="-514350">
              <a:buFont typeface="+mj-lt"/>
              <a:buAutoNum type="alphaUcPeriod"/>
            </a:pPr>
            <a:r>
              <a:rPr lang="en-US" sz="2500" dirty="0">
                <a:latin typeface="Georgia" panose="02040502050405020303" pitchFamily="18" charset="0"/>
              </a:rPr>
              <a:t>Increased cardiac contractility</a:t>
            </a:r>
          </a:p>
          <a:p>
            <a:pPr marL="514350" lvl="0" indent="-514350">
              <a:buFont typeface="+mj-lt"/>
              <a:buAutoNum type="alphaUcPeriod"/>
            </a:pPr>
            <a:r>
              <a:rPr lang="en-US" sz="2500" dirty="0">
                <a:latin typeface="Georgia" panose="02040502050405020303" pitchFamily="18" charset="0"/>
              </a:rPr>
              <a:t>Decreased left ventricular end-diastolic </a:t>
            </a:r>
            <a:r>
              <a:rPr lang="en-US" sz="2500" dirty="0" smtClean="0">
                <a:latin typeface="Georgia" panose="02040502050405020303" pitchFamily="18" charset="0"/>
              </a:rPr>
              <a:t>volume</a:t>
            </a:r>
            <a:endParaRPr 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37</a:t>
            </a:fld>
            <a:endParaRPr lang="en-US"/>
          </a:p>
        </p:txBody>
      </p:sp>
    </p:spTree>
    <p:extLst>
      <p:ext uri="{BB962C8B-B14F-4D97-AF65-F5344CB8AC3E}">
        <p14:creationId xmlns:p14="http://schemas.microsoft.com/office/powerpoint/2010/main" val="8329176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Q37</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600" dirty="0">
                <a:latin typeface="Georgia" panose="02040502050405020303" pitchFamily="18" charset="0"/>
              </a:rPr>
              <a:t>A 35-year-old woman in her 29th week of gestation was found to have a positive direct Coombs test during a routine prenatal visit. Two months after she became pregnant, she was diagnosed with Stage-1 hypertension and started an antihypertensive therapy. </a:t>
            </a:r>
            <a:endParaRPr lang="en-US" sz="2600" dirty="0" smtClean="0">
              <a:latin typeface="Georgia" panose="02040502050405020303" pitchFamily="18" charset="0"/>
            </a:endParaRPr>
          </a:p>
          <a:p>
            <a:pPr marL="0" lvl="0" indent="0">
              <a:spcBef>
                <a:spcPts val="1200"/>
              </a:spcBef>
              <a:buNone/>
            </a:pPr>
            <a:r>
              <a:rPr lang="en-US" sz="2600" b="1" i="1" dirty="0" smtClean="0">
                <a:latin typeface="Georgia" panose="02040502050405020303" pitchFamily="18" charset="0"/>
              </a:rPr>
              <a:t>Which </a:t>
            </a:r>
            <a:r>
              <a:rPr lang="en-US" sz="2600" b="1" i="1" dirty="0">
                <a:latin typeface="Georgia" panose="02040502050405020303" pitchFamily="18" charset="0"/>
              </a:rPr>
              <a:t>of the following drugs was she most likely taking?</a:t>
            </a:r>
          </a:p>
          <a:p>
            <a:pPr marL="514350" lvl="0" indent="-514350">
              <a:spcBef>
                <a:spcPts val="1200"/>
              </a:spcBef>
              <a:buFont typeface="+mj-lt"/>
              <a:buAutoNum type="alphaUcPeriod"/>
            </a:pPr>
            <a:r>
              <a:rPr lang="en-US" sz="2600" dirty="0" err="1" smtClean="0">
                <a:latin typeface="Georgia" panose="02040502050405020303" pitchFamily="18" charset="0"/>
              </a:rPr>
              <a:t>Nifedipine</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err="1">
                <a:latin typeface="Georgia" panose="02040502050405020303" pitchFamily="18" charset="0"/>
              </a:rPr>
              <a:t>Prazosin</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smtClean="0">
                <a:latin typeface="Georgia" panose="02040502050405020303" pitchFamily="18" charset="0"/>
              </a:rPr>
              <a:t>Losartan</a:t>
            </a:r>
          </a:p>
          <a:p>
            <a:pPr marL="514350" indent="-514350">
              <a:spcBef>
                <a:spcPts val="1200"/>
              </a:spcBef>
              <a:buFont typeface="+mj-lt"/>
              <a:buAutoNum type="alphaUcPeriod"/>
            </a:pPr>
            <a:r>
              <a:rPr lang="en-US" sz="2600" dirty="0" smtClean="0">
                <a:latin typeface="Georgia" panose="02040502050405020303" pitchFamily="18" charset="0"/>
              </a:rPr>
              <a:t>Methyldopa</a:t>
            </a: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38</a:t>
            </a:fld>
            <a:endParaRPr lang="en-US"/>
          </a:p>
        </p:txBody>
      </p:sp>
    </p:spTree>
    <p:extLst>
      <p:ext uri="{BB962C8B-B14F-4D97-AF65-F5344CB8AC3E}">
        <p14:creationId xmlns:p14="http://schemas.microsoft.com/office/powerpoint/2010/main" val="42164328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Q38</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800" dirty="0">
                <a:latin typeface="Georgia" panose="02040502050405020303" pitchFamily="18" charset="0"/>
              </a:rPr>
              <a:t>A 58-year-old man recently diagnosed with </a:t>
            </a:r>
            <a:r>
              <a:rPr lang="en-US" sz="2800" dirty="0" err="1">
                <a:latin typeface="Georgia" panose="02040502050405020303" pitchFamily="18" charset="0"/>
              </a:rPr>
              <a:t>exertional</a:t>
            </a:r>
            <a:r>
              <a:rPr lang="en-US" sz="2800" dirty="0">
                <a:latin typeface="Georgia" panose="02040502050405020303" pitchFamily="18" charset="0"/>
              </a:rPr>
              <a:t> angina started treatment with </a:t>
            </a:r>
            <a:r>
              <a:rPr lang="en-US" sz="2800" dirty="0" smtClean="0">
                <a:latin typeface="Georgia" panose="02040502050405020303" pitchFamily="18" charset="0"/>
              </a:rPr>
              <a:t>atenolol</a:t>
            </a:r>
          </a:p>
          <a:p>
            <a:pPr marL="0" lvl="0" indent="0">
              <a:spcBef>
                <a:spcPts val="1200"/>
              </a:spcBef>
              <a:buNone/>
            </a:pPr>
            <a:r>
              <a:rPr lang="en-US" sz="2800" b="1" i="1" dirty="0" smtClean="0">
                <a:latin typeface="Georgia" panose="02040502050405020303" pitchFamily="18" charset="0"/>
              </a:rPr>
              <a:t>Which </a:t>
            </a:r>
            <a:r>
              <a:rPr lang="en-US" sz="2800" b="1" i="1" dirty="0">
                <a:latin typeface="Georgia" panose="02040502050405020303" pitchFamily="18" charset="0"/>
              </a:rPr>
              <a:t>of the following cardiovascular parameters was most likely decreased in this patient?</a:t>
            </a:r>
          </a:p>
          <a:p>
            <a:pPr marL="514350" lvl="0" indent="-514350">
              <a:spcBef>
                <a:spcPts val="1200"/>
              </a:spcBef>
              <a:buFont typeface="+mj-lt"/>
              <a:buAutoNum type="alphaUcPeriod"/>
            </a:pPr>
            <a:r>
              <a:rPr lang="en-US" sz="2800" dirty="0" smtClean="0">
                <a:latin typeface="Georgia" panose="02040502050405020303" pitchFamily="18" charset="0"/>
              </a:rPr>
              <a:t>End-systolic </a:t>
            </a:r>
            <a:r>
              <a:rPr lang="en-US" sz="2800" dirty="0">
                <a:latin typeface="Georgia" panose="02040502050405020303" pitchFamily="18" charset="0"/>
              </a:rPr>
              <a:t>volume</a:t>
            </a:r>
          </a:p>
          <a:p>
            <a:pPr marL="514350" lvl="0" indent="-514350">
              <a:spcBef>
                <a:spcPts val="1200"/>
              </a:spcBef>
              <a:buFont typeface="+mj-lt"/>
              <a:buAutoNum type="alphaUcPeriod"/>
            </a:pPr>
            <a:r>
              <a:rPr lang="en-US" sz="2800" dirty="0">
                <a:latin typeface="Georgia" panose="02040502050405020303" pitchFamily="18" charset="0"/>
              </a:rPr>
              <a:t>End-diastolic </a:t>
            </a:r>
            <a:r>
              <a:rPr lang="en-US" sz="2800" dirty="0" smtClean="0">
                <a:latin typeface="Georgia" panose="02040502050405020303" pitchFamily="18" charset="0"/>
              </a:rPr>
              <a:t>volume</a:t>
            </a:r>
          </a:p>
          <a:p>
            <a:pPr marL="514350" lvl="0" indent="-514350">
              <a:spcBef>
                <a:spcPts val="1200"/>
              </a:spcBef>
              <a:buFont typeface="+mj-lt"/>
              <a:buAutoNum type="alphaUcPeriod"/>
            </a:pPr>
            <a:r>
              <a:rPr lang="en-US" sz="2800" dirty="0" smtClean="0">
                <a:latin typeface="Georgia" panose="02040502050405020303" pitchFamily="18" charset="0"/>
              </a:rPr>
              <a:t>Cardiac </a:t>
            </a:r>
            <a:r>
              <a:rPr lang="en-US" sz="2800" dirty="0">
                <a:latin typeface="Georgia" panose="02040502050405020303" pitchFamily="18" charset="0"/>
              </a:rPr>
              <a:t>ejection </a:t>
            </a:r>
            <a:r>
              <a:rPr lang="en-US" sz="2800" dirty="0" smtClean="0">
                <a:latin typeface="Georgia" panose="02040502050405020303" pitchFamily="18" charset="0"/>
              </a:rPr>
              <a:t>fraction</a:t>
            </a:r>
            <a:endParaRPr lang="en-US" sz="2800" dirty="0">
              <a:latin typeface="Georgia" panose="02040502050405020303" pitchFamily="18" charset="0"/>
            </a:endParaRPr>
          </a:p>
          <a:p>
            <a:pPr marL="514350" lvl="0" indent="-514350">
              <a:spcBef>
                <a:spcPts val="1200"/>
              </a:spcBef>
              <a:buFont typeface="+mj-lt"/>
              <a:buAutoNum type="alphaUcPeriod"/>
            </a:pPr>
            <a:r>
              <a:rPr lang="en-US" sz="2800" dirty="0">
                <a:latin typeface="Georgia" panose="02040502050405020303" pitchFamily="18" charset="0"/>
              </a:rPr>
              <a:t>Venous tone</a:t>
            </a: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39</a:t>
            </a:fld>
            <a:endParaRPr lang="en-US"/>
          </a:p>
        </p:txBody>
      </p:sp>
    </p:spTree>
    <p:extLst>
      <p:ext uri="{BB962C8B-B14F-4D97-AF65-F5344CB8AC3E}">
        <p14:creationId xmlns:p14="http://schemas.microsoft.com/office/powerpoint/2010/main" val="2997638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45660" y="274638"/>
            <a:ext cx="8652680" cy="639762"/>
          </a:xfrm>
        </p:spPr>
        <p:txBody>
          <a:bodyPr/>
          <a:lstStyle/>
          <a:p>
            <a:pPr algn="l" eaLnBrk="1" hangingPunct="1"/>
            <a:r>
              <a:rPr lang="en-US" sz="2800" b="1" cap="all" dirty="0" smtClean="0">
                <a:latin typeface="Georgia" panose="02040502050405020303" pitchFamily="18" charset="0"/>
              </a:rPr>
              <a:t>Q3</a:t>
            </a:r>
            <a:endParaRPr lang="en-US" sz="2800" b="1" cap="all" dirty="0">
              <a:latin typeface="Georgia" panose="02040502050405020303" pitchFamily="18" charset="0"/>
            </a:endParaRPr>
          </a:p>
        </p:txBody>
      </p:sp>
      <p:sp>
        <p:nvSpPr>
          <p:cNvPr id="29699" name="Rectangle 3"/>
          <p:cNvSpPr>
            <a:spLocks noGrp="1" noChangeArrowheads="1"/>
          </p:cNvSpPr>
          <p:nvPr>
            <p:ph type="body" idx="1"/>
          </p:nvPr>
        </p:nvSpPr>
        <p:spPr>
          <a:xfrm>
            <a:off x="245660" y="1156428"/>
            <a:ext cx="8652680" cy="5396772"/>
          </a:xfrm>
        </p:spPr>
        <p:txBody>
          <a:bodyPr>
            <a:normAutofit/>
          </a:bodyPr>
          <a:lstStyle/>
          <a:p>
            <a:pPr marL="0" indent="0">
              <a:spcBef>
                <a:spcPts val="1800"/>
              </a:spcBef>
              <a:buNone/>
            </a:pPr>
            <a:endParaRPr lang="en-US" sz="2800" b="1" i="1" dirty="0" smtClean="0">
              <a:latin typeface="Georgia" panose="02040502050405020303" pitchFamily="18" charset="0"/>
            </a:endParaRPr>
          </a:p>
          <a:p>
            <a:pPr marL="0" indent="0">
              <a:spcBef>
                <a:spcPts val="1800"/>
              </a:spcBef>
              <a:buNone/>
            </a:pPr>
            <a:endParaRPr lang="en-US" sz="2800" b="1" i="1" dirty="0">
              <a:latin typeface="Georgia" panose="02040502050405020303" pitchFamily="18" charset="0"/>
            </a:endParaRPr>
          </a:p>
          <a:p>
            <a:pPr marL="0" indent="0">
              <a:spcBef>
                <a:spcPts val="1800"/>
              </a:spcBef>
              <a:buNone/>
            </a:pPr>
            <a:r>
              <a:rPr lang="en-US" sz="2800" b="1" i="1" dirty="0" smtClean="0">
                <a:latin typeface="Georgia" panose="02040502050405020303" pitchFamily="18" charset="0"/>
              </a:rPr>
              <a:t>Name three classes of drugs that can </a:t>
            </a:r>
            <a:r>
              <a:rPr lang="en-US" sz="2800" b="1" i="1" dirty="0">
                <a:latin typeface="Georgia" panose="02040502050405020303" pitchFamily="18" charset="0"/>
              </a:rPr>
              <a:t>reduce post-myocardial infarction cardiac remodeling</a:t>
            </a:r>
          </a:p>
          <a:p>
            <a:pPr marL="0" indent="0">
              <a:spcBef>
                <a:spcPts val="1800"/>
              </a:spcBef>
              <a:buNone/>
            </a:pPr>
            <a:endParaRPr lang="en-US" sz="2800" b="1" i="1"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4</a:t>
            </a:fld>
            <a:endParaRPr lang="en-US"/>
          </a:p>
        </p:txBody>
      </p:sp>
    </p:spTree>
    <p:extLst>
      <p:ext uri="{BB962C8B-B14F-4D97-AF65-F5344CB8AC3E}">
        <p14:creationId xmlns:p14="http://schemas.microsoft.com/office/powerpoint/2010/main" val="42352704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Q39</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smtClean="0">
                <a:latin typeface="Georgia" panose="02040502050405020303" pitchFamily="18" charset="0"/>
              </a:rPr>
              <a:t>The </a:t>
            </a:r>
            <a:r>
              <a:rPr lang="en-US" sz="2800" b="1" i="1" dirty="0">
                <a:latin typeface="Georgia" panose="02040502050405020303" pitchFamily="18" charset="0"/>
              </a:rPr>
              <a:t>smooth muscle structure that is relaxed by muscarinic drugs is:</a:t>
            </a:r>
          </a:p>
          <a:p>
            <a:pPr marL="514350" lvl="0" indent="-514350">
              <a:spcBef>
                <a:spcPts val="1800"/>
              </a:spcBef>
              <a:buFont typeface="+mj-lt"/>
              <a:buAutoNum type="alphaUcPeriod"/>
            </a:pPr>
            <a:r>
              <a:rPr lang="en-US" sz="2800" dirty="0" smtClean="0">
                <a:latin typeface="Georgia" panose="02040502050405020303" pitchFamily="18" charset="0"/>
              </a:rPr>
              <a:t>Bladder </a:t>
            </a:r>
            <a:r>
              <a:rPr lang="en-US" sz="2800" dirty="0">
                <a:latin typeface="Georgia" panose="02040502050405020303" pitchFamily="18" charset="0"/>
              </a:rPr>
              <a:t>trigone</a:t>
            </a:r>
          </a:p>
          <a:p>
            <a:pPr marL="514350" lvl="0" indent="-514350">
              <a:spcBef>
                <a:spcPts val="1800"/>
              </a:spcBef>
              <a:buFont typeface="+mj-lt"/>
              <a:buAutoNum type="alphaUcPeriod"/>
            </a:pPr>
            <a:r>
              <a:rPr lang="en-US" sz="2800" dirty="0">
                <a:latin typeface="Georgia" panose="02040502050405020303" pitchFamily="18" charset="0"/>
              </a:rPr>
              <a:t>Colon</a:t>
            </a:r>
          </a:p>
          <a:p>
            <a:pPr marL="514350" lvl="0" indent="-514350">
              <a:spcBef>
                <a:spcPts val="1800"/>
              </a:spcBef>
              <a:buFont typeface="+mj-lt"/>
              <a:buAutoNum type="alphaUcPeriod"/>
            </a:pPr>
            <a:r>
              <a:rPr lang="en-US" sz="2800" dirty="0">
                <a:latin typeface="Georgia" panose="02040502050405020303" pitchFamily="18" charset="0"/>
              </a:rPr>
              <a:t>Gastric fundus</a:t>
            </a:r>
          </a:p>
          <a:p>
            <a:pPr marL="514350" lvl="0" indent="-514350">
              <a:spcBef>
                <a:spcPts val="1800"/>
              </a:spcBef>
              <a:buFont typeface="+mj-lt"/>
              <a:buAutoNum type="alphaUcPeriod"/>
            </a:pPr>
            <a:r>
              <a:rPr lang="en-US" sz="2800" dirty="0">
                <a:latin typeface="Georgia" panose="02040502050405020303" pitchFamily="18" charset="0"/>
              </a:rPr>
              <a:t>Bronchi</a:t>
            </a: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40</a:t>
            </a:fld>
            <a:endParaRPr lang="en-US"/>
          </a:p>
        </p:txBody>
      </p:sp>
    </p:spTree>
    <p:extLst>
      <p:ext uri="{BB962C8B-B14F-4D97-AF65-F5344CB8AC3E}">
        <p14:creationId xmlns:p14="http://schemas.microsoft.com/office/powerpoint/2010/main" val="31743212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Q40</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Which of the following </a:t>
            </a:r>
            <a:r>
              <a:rPr lang="en-US" sz="2800" b="1" i="1" dirty="0" smtClean="0">
                <a:latin typeface="Georgia" panose="02040502050405020303" pitchFamily="18" charset="0"/>
              </a:rPr>
              <a:t>sympathomimetic agents </a:t>
            </a:r>
            <a:r>
              <a:rPr lang="en-US" sz="2800" b="1" i="1" dirty="0">
                <a:latin typeface="Georgia" panose="02040502050405020303" pitchFamily="18" charset="0"/>
              </a:rPr>
              <a:t>is preferable for the emergency therapy of cardiogenic shock? </a:t>
            </a:r>
          </a:p>
          <a:p>
            <a:pPr marL="514350" lvl="0" indent="-514350">
              <a:spcBef>
                <a:spcPts val="1800"/>
              </a:spcBef>
              <a:buFont typeface="+mj-lt"/>
              <a:buAutoNum type="alphaUcPeriod"/>
            </a:pPr>
            <a:r>
              <a:rPr lang="en-US" sz="2800" dirty="0" smtClean="0">
                <a:latin typeface="Georgia" panose="02040502050405020303" pitchFamily="18" charset="0"/>
              </a:rPr>
              <a:t>Epinephrine </a:t>
            </a:r>
          </a:p>
          <a:p>
            <a:pPr marL="514350" indent="-514350">
              <a:spcBef>
                <a:spcPts val="1800"/>
              </a:spcBef>
              <a:buFont typeface="+mj-lt"/>
              <a:buAutoNum type="alphaUcPeriod"/>
            </a:pPr>
            <a:r>
              <a:rPr lang="en-US" sz="2800" dirty="0" err="1" smtClean="0">
                <a:latin typeface="Georgia" panose="02040502050405020303" pitchFamily="18" charset="0"/>
              </a:rPr>
              <a:t>Dobutamine</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Isoproterenol (</a:t>
            </a:r>
            <a:r>
              <a:rPr lang="en-US" sz="2800" dirty="0" err="1">
                <a:latin typeface="Georgia" panose="02040502050405020303" pitchFamily="18" charset="0"/>
              </a:rPr>
              <a:t>isoprenaline</a:t>
            </a:r>
            <a:r>
              <a:rPr lang="en-US" sz="2800" dirty="0">
                <a:latin typeface="Georgia" panose="02040502050405020303" pitchFamily="18" charset="0"/>
              </a:rPr>
              <a:t>)</a:t>
            </a:r>
          </a:p>
          <a:p>
            <a:pPr marL="514350" lvl="0" indent="-514350">
              <a:spcBef>
                <a:spcPts val="1800"/>
              </a:spcBef>
              <a:buFont typeface="+mj-lt"/>
              <a:buAutoNum type="alphaUcPeriod"/>
            </a:pPr>
            <a:r>
              <a:rPr lang="en-US" sz="2800" dirty="0">
                <a:latin typeface="Georgia" panose="02040502050405020303" pitchFamily="18" charset="0"/>
              </a:rPr>
              <a:t>Norepinephrine</a:t>
            </a: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41</a:t>
            </a:fld>
            <a:endParaRPr lang="en-US"/>
          </a:p>
        </p:txBody>
      </p:sp>
    </p:spTree>
    <p:extLst>
      <p:ext uri="{BB962C8B-B14F-4D97-AF65-F5344CB8AC3E}">
        <p14:creationId xmlns:p14="http://schemas.microsoft.com/office/powerpoint/2010/main" val="347258140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Q41</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What is the drug </a:t>
            </a:r>
            <a:r>
              <a:rPr lang="en-US" sz="2800" b="1" i="1" dirty="0">
                <a:latin typeface="Georgia" panose="02040502050405020303" pitchFamily="18" charset="0"/>
              </a:rPr>
              <a:t>of choice in anaphylaxis associated with bronchospasm and hypotension? </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42</a:t>
            </a:fld>
            <a:endParaRPr lang="en-US"/>
          </a:p>
        </p:txBody>
      </p:sp>
    </p:spTree>
    <p:extLst>
      <p:ext uri="{BB962C8B-B14F-4D97-AF65-F5344CB8AC3E}">
        <p14:creationId xmlns:p14="http://schemas.microsoft.com/office/powerpoint/2010/main" val="3663847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Q42</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err="1">
                <a:latin typeface="Georgia" panose="02040502050405020303" pitchFamily="18" charset="0"/>
              </a:rPr>
              <a:t>Dobutamine</a:t>
            </a:r>
            <a:r>
              <a:rPr lang="en-US" sz="2800" b="1" i="1" dirty="0">
                <a:latin typeface="Georgia" panose="02040502050405020303" pitchFamily="18" charset="0"/>
              </a:rPr>
              <a:t> differs from dopamine in that:</a:t>
            </a:r>
          </a:p>
          <a:p>
            <a:pPr marL="514350" lvl="0" indent="-514350">
              <a:spcBef>
                <a:spcPts val="1800"/>
              </a:spcBef>
              <a:buFont typeface="+mj-lt"/>
              <a:buAutoNum type="alphaUcPeriod"/>
            </a:pPr>
            <a:r>
              <a:rPr lang="en-US" sz="2800" dirty="0" smtClean="0">
                <a:latin typeface="Georgia" panose="02040502050405020303" pitchFamily="18" charset="0"/>
              </a:rPr>
              <a:t>It </a:t>
            </a:r>
            <a:r>
              <a:rPr lang="en-US" sz="2800" dirty="0">
                <a:latin typeface="Georgia" panose="02040502050405020303" pitchFamily="18" charset="0"/>
              </a:rPr>
              <a:t>does not activate beta1 adrenergic receptors</a:t>
            </a:r>
          </a:p>
          <a:p>
            <a:pPr marL="514350" lvl="0" indent="-514350">
              <a:spcBef>
                <a:spcPts val="1800"/>
              </a:spcBef>
              <a:buFont typeface="+mj-lt"/>
              <a:buAutoNum type="alphaUcPeriod"/>
            </a:pPr>
            <a:r>
              <a:rPr lang="en-US" sz="2800" dirty="0">
                <a:latin typeface="Georgia" panose="02040502050405020303" pitchFamily="18" charset="0"/>
              </a:rPr>
              <a:t>It causes pronounced </a:t>
            </a:r>
            <a:r>
              <a:rPr lang="en-US" sz="2800" dirty="0" smtClean="0">
                <a:latin typeface="Georgia" panose="02040502050405020303" pitchFamily="18" charset="0"/>
              </a:rPr>
              <a:t>tachycardia</a:t>
            </a:r>
          </a:p>
          <a:p>
            <a:pPr marL="514350" lvl="0" indent="-514350">
              <a:spcBef>
                <a:spcPts val="1800"/>
              </a:spcBef>
              <a:buFont typeface="+mj-lt"/>
              <a:buAutoNum type="alphaUcPeriod"/>
            </a:pPr>
            <a:r>
              <a:rPr lang="en-US" sz="2800" dirty="0" smtClean="0">
                <a:latin typeface="Georgia" panose="02040502050405020303" pitchFamily="18" charset="0"/>
              </a:rPr>
              <a:t>It </a:t>
            </a:r>
            <a:r>
              <a:rPr lang="en-US" sz="2800" dirty="0">
                <a:latin typeface="Georgia" panose="02040502050405020303" pitchFamily="18" charset="0"/>
              </a:rPr>
              <a:t>does not activate dopaminergic </a:t>
            </a:r>
            <a:r>
              <a:rPr lang="en-US" sz="2800" dirty="0" smtClean="0">
                <a:latin typeface="Georgia" panose="02040502050405020303" pitchFamily="18" charset="0"/>
              </a:rPr>
              <a:t>receptors</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It has good blood-brain-barrier penetrability</a:t>
            </a:r>
          </a:p>
          <a:p>
            <a:pPr marL="0" lvl="0" indent="0">
              <a:buNone/>
            </a:pPr>
            <a:endParaRPr lang="en-US" sz="28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43</a:t>
            </a:fld>
            <a:endParaRPr lang="en-US"/>
          </a:p>
        </p:txBody>
      </p:sp>
    </p:spTree>
    <p:extLst>
      <p:ext uri="{BB962C8B-B14F-4D97-AF65-F5344CB8AC3E}">
        <p14:creationId xmlns:p14="http://schemas.microsoft.com/office/powerpoint/2010/main" val="381699934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Q43</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Phenylephrine instilled in the eye produces:</a:t>
            </a:r>
          </a:p>
          <a:p>
            <a:pPr marL="514350" lvl="0" indent="-514350">
              <a:spcBef>
                <a:spcPts val="1800"/>
              </a:spcBef>
              <a:buFont typeface="+mj-lt"/>
              <a:buAutoNum type="alphaUcPeriod"/>
            </a:pPr>
            <a:r>
              <a:rPr lang="en-US" sz="2800" dirty="0" err="1" smtClean="0">
                <a:latin typeface="Georgia" panose="02040502050405020303" pitchFamily="18" charset="0"/>
              </a:rPr>
              <a:t>Cycloplegia</a:t>
            </a:r>
            <a:r>
              <a:rPr lang="en-US" sz="2800" dirty="0" smtClean="0">
                <a:latin typeface="Georgia" panose="02040502050405020303" pitchFamily="18" charset="0"/>
              </a:rPr>
              <a:t> </a:t>
            </a:r>
            <a:r>
              <a:rPr lang="en-US" sz="2800" dirty="0">
                <a:latin typeface="Georgia" panose="02040502050405020303" pitchFamily="18" charset="0"/>
              </a:rPr>
              <a:t>but no </a:t>
            </a:r>
            <a:r>
              <a:rPr lang="en-US" sz="2800" dirty="0" err="1">
                <a:latin typeface="Georgia" panose="02040502050405020303" pitchFamily="18" charset="0"/>
              </a:rPr>
              <a:t>mydriasis</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Both </a:t>
            </a:r>
            <a:r>
              <a:rPr lang="en-US" sz="2800" dirty="0" err="1">
                <a:latin typeface="Georgia" panose="02040502050405020303" pitchFamily="18" charset="0"/>
              </a:rPr>
              <a:t>mydriasis</a:t>
            </a:r>
            <a:r>
              <a:rPr lang="en-US" sz="2800" dirty="0">
                <a:latin typeface="Georgia" panose="02040502050405020303" pitchFamily="18" charset="0"/>
              </a:rPr>
              <a:t> and </a:t>
            </a:r>
            <a:r>
              <a:rPr lang="en-US" sz="2800" dirty="0" err="1">
                <a:latin typeface="Georgia" panose="02040502050405020303" pitchFamily="18" charset="0"/>
              </a:rPr>
              <a:t>cycloplegia</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Neither </a:t>
            </a:r>
            <a:r>
              <a:rPr lang="en-US" sz="2800" dirty="0" err="1">
                <a:latin typeface="Georgia" panose="02040502050405020303" pitchFamily="18" charset="0"/>
              </a:rPr>
              <a:t>mydriasis</a:t>
            </a:r>
            <a:r>
              <a:rPr lang="en-US" sz="2800" dirty="0">
                <a:latin typeface="Georgia" panose="02040502050405020303" pitchFamily="18" charset="0"/>
              </a:rPr>
              <a:t> nor </a:t>
            </a:r>
            <a:r>
              <a:rPr lang="en-US" sz="2800" dirty="0" err="1" smtClean="0">
                <a:latin typeface="Georgia" panose="02040502050405020303" pitchFamily="18" charset="0"/>
              </a:rPr>
              <a:t>cycloplegia</a:t>
            </a:r>
            <a:endParaRPr lang="en-US" sz="2800" dirty="0" smtClean="0">
              <a:latin typeface="Georgia" panose="02040502050405020303" pitchFamily="18" charset="0"/>
            </a:endParaRPr>
          </a:p>
          <a:p>
            <a:pPr marL="514350" indent="-514350">
              <a:spcBef>
                <a:spcPts val="1800"/>
              </a:spcBef>
              <a:buFont typeface="+mj-lt"/>
              <a:buAutoNum type="alphaUcPeriod"/>
            </a:pPr>
            <a:r>
              <a:rPr lang="en-US" sz="2800" dirty="0" err="1" smtClean="0">
                <a:latin typeface="Georgia" panose="02040502050405020303" pitchFamily="18" charset="0"/>
              </a:rPr>
              <a:t>Mydriasis</a:t>
            </a:r>
            <a:r>
              <a:rPr lang="en-US" sz="2800" dirty="0" smtClean="0">
                <a:latin typeface="Georgia" panose="02040502050405020303" pitchFamily="18" charset="0"/>
              </a:rPr>
              <a:t> </a:t>
            </a:r>
            <a:r>
              <a:rPr lang="en-US" sz="2800" dirty="0">
                <a:latin typeface="Georgia" panose="02040502050405020303" pitchFamily="18" charset="0"/>
              </a:rPr>
              <a:t>but no </a:t>
            </a:r>
            <a:r>
              <a:rPr lang="en-US" sz="2800" dirty="0" err="1">
                <a:latin typeface="Georgia" panose="02040502050405020303" pitchFamily="18" charset="0"/>
              </a:rPr>
              <a:t>cycloplegia</a:t>
            </a:r>
            <a:endParaRPr lang="en-US" sz="2800" dirty="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44</a:t>
            </a:fld>
            <a:endParaRPr lang="en-US"/>
          </a:p>
        </p:txBody>
      </p:sp>
    </p:spTree>
    <p:extLst>
      <p:ext uri="{BB962C8B-B14F-4D97-AF65-F5344CB8AC3E}">
        <p14:creationId xmlns:p14="http://schemas.microsoft.com/office/powerpoint/2010/main" val="60509244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Q44</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600" dirty="0">
                <a:latin typeface="Georgia" panose="02040502050405020303" pitchFamily="18" charset="0"/>
              </a:rPr>
              <a:t>In a patient of hypertension, the dose of propranolol that normalized blood pressure reduced resting heart rate to 50/minute. </a:t>
            </a:r>
            <a:endParaRPr lang="en-US" sz="2600" dirty="0" smtClean="0">
              <a:latin typeface="Georgia" panose="02040502050405020303" pitchFamily="18" charset="0"/>
            </a:endParaRPr>
          </a:p>
          <a:p>
            <a:pPr marL="0" lvl="0" indent="0">
              <a:spcBef>
                <a:spcPts val="1200"/>
              </a:spcBef>
              <a:buNone/>
            </a:pPr>
            <a:r>
              <a:rPr lang="en-US" sz="2600" b="1" i="1" dirty="0" smtClean="0">
                <a:latin typeface="Georgia" panose="02040502050405020303" pitchFamily="18" charset="0"/>
              </a:rPr>
              <a:t>Which </a:t>
            </a:r>
            <a:r>
              <a:rPr lang="en-US" sz="2600" b="1" i="1" dirty="0">
                <a:latin typeface="Georgia" panose="02040502050405020303" pitchFamily="18" charset="0"/>
              </a:rPr>
              <a:t>of the following beta adrenergic receptor blockers will be most suitable for him as an alternative so that heart rate is not markedly reduced?</a:t>
            </a:r>
          </a:p>
          <a:p>
            <a:pPr marL="514350" lvl="0" indent="-514350">
              <a:spcBef>
                <a:spcPts val="1200"/>
              </a:spcBef>
              <a:buFont typeface="+mj-lt"/>
              <a:buAutoNum type="alphaUcPeriod"/>
            </a:pPr>
            <a:r>
              <a:rPr lang="en-US" sz="2600" dirty="0" smtClean="0">
                <a:latin typeface="Georgia" panose="02040502050405020303" pitchFamily="18" charset="0"/>
              </a:rPr>
              <a:t>Atenolol</a:t>
            </a:r>
          </a:p>
          <a:p>
            <a:pPr marL="514350" indent="-514350">
              <a:spcBef>
                <a:spcPts val="1200"/>
              </a:spcBef>
              <a:buFont typeface="+mj-lt"/>
              <a:buAutoNum type="alphaUcPeriod"/>
            </a:pPr>
            <a:r>
              <a:rPr lang="en-US" sz="2600" dirty="0" err="1" smtClean="0">
                <a:latin typeface="Georgia" panose="02040502050405020303" pitchFamily="18" charset="0"/>
              </a:rPr>
              <a:t>Pindolol</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err="1">
                <a:latin typeface="Georgia" panose="02040502050405020303" pitchFamily="18" charset="0"/>
              </a:rPr>
              <a:t>Metoprolol</a:t>
            </a:r>
            <a:endParaRPr lang="en-US" sz="2600" dirty="0">
              <a:latin typeface="Georgia" panose="02040502050405020303" pitchFamily="18" charset="0"/>
            </a:endParaRPr>
          </a:p>
          <a:p>
            <a:pPr marL="514350" lvl="0" indent="-514350">
              <a:spcBef>
                <a:spcPts val="1200"/>
              </a:spcBef>
              <a:buFont typeface="+mj-lt"/>
              <a:buAutoNum type="alphaUcPeriod"/>
            </a:pPr>
            <a:r>
              <a:rPr lang="en-US" sz="2600" dirty="0" err="1">
                <a:latin typeface="Georgia" panose="02040502050405020303" pitchFamily="18" charset="0"/>
              </a:rPr>
              <a:t>Bisoprolol</a:t>
            </a: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45</a:t>
            </a:fld>
            <a:endParaRPr lang="en-US"/>
          </a:p>
        </p:txBody>
      </p:sp>
    </p:spTree>
    <p:extLst>
      <p:ext uri="{BB962C8B-B14F-4D97-AF65-F5344CB8AC3E}">
        <p14:creationId xmlns:p14="http://schemas.microsoft.com/office/powerpoint/2010/main" val="14407532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Q45</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err="1">
                <a:latin typeface="Georgia" panose="02040502050405020303" pitchFamily="18" charset="0"/>
              </a:rPr>
              <a:t>Aprepitant</a:t>
            </a:r>
            <a:r>
              <a:rPr lang="en-US" sz="2800" b="1" i="1" dirty="0">
                <a:latin typeface="Georgia" panose="02040502050405020303" pitchFamily="18" charset="0"/>
              </a:rPr>
              <a:t> is which of the following?</a:t>
            </a:r>
          </a:p>
          <a:p>
            <a:pPr marL="514350" lvl="0" indent="-514350">
              <a:spcBef>
                <a:spcPts val="1800"/>
              </a:spcBef>
              <a:buFont typeface="+mj-lt"/>
              <a:buAutoNum type="alphaUcPeriod"/>
            </a:pPr>
            <a:r>
              <a:rPr lang="en-US" sz="2800" dirty="0" smtClean="0">
                <a:latin typeface="Georgia" panose="02040502050405020303" pitchFamily="18" charset="0"/>
              </a:rPr>
              <a:t>Substance </a:t>
            </a:r>
            <a:r>
              <a:rPr lang="en-US" sz="2800" dirty="0">
                <a:latin typeface="Georgia" panose="02040502050405020303" pitchFamily="18" charset="0"/>
              </a:rPr>
              <a:t>P antagonist</a:t>
            </a:r>
          </a:p>
          <a:p>
            <a:pPr marL="514350" lvl="0" indent="-514350">
              <a:spcBef>
                <a:spcPts val="1800"/>
              </a:spcBef>
              <a:buFont typeface="+mj-lt"/>
              <a:buAutoNum type="alphaUcPeriod"/>
            </a:pPr>
            <a:r>
              <a:rPr lang="en-US" sz="2800" dirty="0">
                <a:latin typeface="Georgia" panose="02040502050405020303" pitchFamily="18" charset="0"/>
              </a:rPr>
              <a:t>Cholinergic antagonist</a:t>
            </a:r>
          </a:p>
          <a:p>
            <a:pPr marL="514350" lvl="0" indent="-514350">
              <a:spcBef>
                <a:spcPts val="1800"/>
              </a:spcBef>
              <a:buFont typeface="+mj-lt"/>
              <a:buAutoNum type="alphaUcPeriod"/>
            </a:pPr>
            <a:r>
              <a:rPr lang="en-US" sz="2800" dirty="0">
                <a:latin typeface="Georgia" panose="02040502050405020303" pitchFamily="18" charset="0"/>
              </a:rPr>
              <a:t>Dopaminergic agonist</a:t>
            </a:r>
          </a:p>
          <a:p>
            <a:pPr marL="514350" lvl="0" indent="-514350">
              <a:spcBef>
                <a:spcPts val="1800"/>
              </a:spcBef>
              <a:buFont typeface="+mj-lt"/>
              <a:buAutoNum type="alphaUcPeriod"/>
            </a:pPr>
            <a:r>
              <a:rPr lang="en-US" sz="2800" dirty="0">
                <a:latin typeface="Georgia" panose="02040502050405020303" pitchFamily="18" charset="0"/>
              </a:rPr>
              <a:t>Serotonin 5-HT3 antagonist</a:t>
            </a:r>
          </a:p>
          <a:p>
            <a:pPr marL="0" lvl="0" indent="0">
              <a:buNone/>
            </a:pPr>
            <a:endParaRPr lang="en-US" sz="28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46</a:t>
            </a:fld>
            <a:endParaRPr lang="en-US"/>
          </a:p>
        </p:txBody>
      </p:sp>
    </p:spTree>
    <p:extLst>
      <p:ext uri="{BB962C8B-B14F-4D97-AF65-F5344CB8AC3E}">
        <p14:creationId xmlns:p14="http://schemas.microsoft.com/office/powerpoint/2010/main" val="8194715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Q46</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For optimum rehydration, the molar concentration of glucose in ORS should be:</a:t>
            </a:r>
          </a:p>
          <a:p>
            <a:pPr marL="514350" lvl="0" indent="-514350">
              <a:spcBef>
                <a:spcPts val="1800"/>
              </a:spcBef>
              <a:buFont typeface="+mj-lt"/>
              <a:buAutoNum type="alphaUcPeriod"/>
            </a:pPr>
            <a:r>
              <a:rPr lang="en-US" sz="2800" dirty="0" smtClean="0">
                <a:latin typeface="Georgia" panose="02040502050405020303" pitchFamily="18" charset="0"/>
              </a:rPr>
              <a:t>Half </a:t>
            </a:r>
            <a:r>
              <a:rPr lang="en-US" sz="2800" dirty="0">
                <a:latin typeface="Georgia" panose="02040502050405020303" pitchFamily="18" charset="0"/>
              </a:rPr>
              <a:t>the molar concentration of Na+</a:t>
            </a:r>
          </a:p>
          <a:p>
            <a:pPr marL="514350" lvl="0" indent="-514350">
              <a:spcBef>
                <a:spcPts val="1800"/>
              </a:spcBef>
              <a:buFont typeface="+mj-lt"/>
              <a:buAutoNum type="alphaUcPeriod"/>
            </a:pPr>
            <a:r>
              <a:rPr lang="en-US" sz="2800" dirty="0">
                <a:latin typeface="Georgia" panose="02040502050405020303" pitchFamily="18" charset="0"/>
              </a:rPr>
              <a:t>One third the molar concentration of Na</a:t>
            </a:r>
            <a:r>
              <a:rPr lang="en-US" sz="2800" dirty="0" smtClean="0">
                <a:latin typeface="Georgia" panose="02040502050405020303" pitchFamily="18" charset="0"/>
              </a:rPr>
              <a:t>+</a:t>
            </a:r>
          </a:p>
          <a:p>
            <a:pPr marL="514350" lvl="0" indent="-514350">
              <a:spcBef>
                <a:spcPts val="1800"/>
              </a:spcBef>
              <a:buFont typeface="+mj-lt"/>
              <a:buAutoNum type="alphaUcPeriod"/>
            </a:pPr>
            <a:r>
              <a:rPr lang="en-US" sz="2800" dirty="0" smtClean="0">
                <a:latin typeface="Georgia" panose="02040502050405020303" pitchFamily="18" charset="0"/>
              </a:rPr>
              <a:t>Equal </a:t>
            </a:r>
            <a:r>
              <a:rPr lang="en-US" sz="2800" dirty="0">
                <a:latin typeface="Georgia" panose="02040502050405020303" pitchFamily="18" charset="0"/>
              </a:rPr>
              <a:t>to or somewhat higher than the molar concentration of Na</a:t>
            </a:r>
            <a:r>
              <a:rPr lang="en-US" sz="2800" dirty="0" smtClean="0">
                <a:latin typeface="Georgia" panose="02040502050405020303" pitchFamily="18" charset="0"/>
              </a:rPr>
              <a:t>+</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Three times the molar concentration of Na+ </a:t>
            </a:r>
          </a:p>
          <a:p>
            <a:pPr marL="0" lvl="0" indent="0">
              <a:buNone/>
            </a:pPr>
            <a:endParaRPr lang="en-US" sz="28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47</a:t>
            </a:fld>
            <a:endParaRPr lang="en-US"/>
          </a:p>
        </p:txBody>
      </p:sp>
    </p:spTree>
    <p:extLst>
      <p:ext uri="{BB962C8B-B14F-4D97-AF65-F5344CB8AC3E}">
        <p14:creationId xmlns:p14="http://schemas.microsoft.com/office/powerpoint/2010/main" val="39814639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Q47</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The success of oral rehydration therapy of diarrhea depends upon the following process in the intestinal mucosa:</a:t>
            </a:r>
          </a:p>
          <a:p>
            <a:pPr marL="514350" lvl="0" indent="-514350">
              <a:spcBef>
                <a:spcPts val="1800"/>
              </a:spcBef>
              <a:buFont typeface="+mj-lt"/>
              <a:buAutoNum type="alphaUcPeriod"/>
            </a:pPr>
            <a:r>
              <a:rPr lang="en-US" sz="2800" dirty="0" smtClean="0">
                <a:latin typeface="Georgia" panose="02040502050405020303" pitchFamily="18" charset="0"/>
              </a:rPr>
              <a:t>Sodium </a:t>
            </a:r>
            <a:r>
              <a:rPr lang="en-US" sz="2800" dirty="0">
                <a:latin typeface="Georgia" panose="02040502050405020303" pitchFamily="18" charset="0"/>
              </a:rPr>
              <a:t>pump mediated Na+ absorption</a:t>
            </a:r>
          </a:p>
          <a:p>
            <a:pPr marL="514350" lvl="0" indent="-514350">
              <a:spcBef>
                <a:spcPts val="1800"/>
              </a:spcBef>
              <a:buFont typeface="+mj-lt"/>
              <a:buAutoNum type="alphaUcPeriod"/>
            </a:pPr>
            <a:r>
              <a:rPr lang="en-US" sz="2800" dirty="0">
                <a:latin typeface="Georgia" panose="02040502050405020303" pitchFamily="18" charset="0"/>
              </a:rPr>
              <a:t>Amino acid coupled Na+ absorption</a:t>
            </a:r>
          </a:p>
          <a:p>
            <a:pPr marL="514350" lvl="0" indent="-514350">
              <a:spcBef>
                <a:spcPts val="1800"/>
              </a:spcBef>
              <a:buFont typeface="+mj-lt"/>
              <a:buAutoNum type="alphaUcPeriod"/>
            </a:pPr>
            <a:r>
              <a:rPr lang="en-US" sz="2800" dirty="0">
                <a:latin typeface="Georgia" panose="02040502050405020303" pitchFamily="18" charset="0"/>
              </a:rPr>
              <a:t>Passive Na+ diffusion secondary to glucose </a:t>
            </a:r>
            <a:r>
              <a:rPr lang="en-US" sz="2800" dirty="0" smtClean="0">
                <a:latin typeface="Georgia" panose="02040502050405020303" pitchFamily="18" charset="0"/>
              </a:rPr>
              <a:t>absorption</a:t>
            </a:r>
          </a:p>
          <a:p>
            <a:pPr marL="514350" lvl="0" indent="-514350">
              <a:spcBef>
                <a:spcPts val="1800"/>
              </a:spcBef>
              <a:buFont typeface="+mj-lt"/>
              <a:buAutoNum type="alphaUcPeriod"/>
            </a:pPr>
            <a:r>
              <a:rPr lang="en-US" sz="2800" dirty="0" smtClean="0">
                <a:latin typeface="Georgia" panose="02040502050405020303" pitchFamily="18" charset="0"/>
              </a:rPr>
              <a:t>Glucose </a:t>
            </a:r>
            <a:r>
              <a:rPr lang="en-US" sz="2800" dirty="0">
                <a:latin typeface="Georgia" panose="02040502050405020303" pitchFamily="18" charset="0"/>
              </a:rPr>
              <a:t>coupled Na+ absorption</a:t>
            </a:r>
          </a:p>
          <a:p>
            <a:pPr marL="0" lvl="0" indent="0">
              <a:buNone/>
            </a:pP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48</a:t>
            </a:fld>
            <a:endParaRPr lang="en-US"/>
          </a:p>
        </p:txBody>
      </p:sp>
    </p:spTree>
    <p:extLst>
      <p:ext uri="{BB962C8B-B14F-4D97-AF65-F5344CB8AC3E}">
        <p14:creationId xmlns:p14="http://schemas.microsoft.com/office/powerpoint/2010/main" val="196728381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Q48</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Which Vaughan-William classes of anti-arrhythmic drugs are associated with </a:t>
            </a:r>
            <a:r>
              <a:rPr lang="en-US" sz="2800" b="1" i="1" dirty="0" err="1" smtClean="0">
                <a:latin typeface="Georgia" panose="02040502050405020303" pitchFamily="18" charset="0"/>
              </a:rPr>
              <a:t>Torsades</a:t>
            </a:r>
            <a:r>
              <a:rPr lang="en-US" sz="2800" b="1" i="1" dirty="0" smtClean="0">
                <a:latin typeface="Georgia" panose="02040502050405020303" pitchFamily="18" charset="0"/>
              </a:rPr>
              <a:t> </a:t>
            </a:r>
            <a:r>
              <a:rPr lang="en-US" sz="2800" b="1" i="1" dirty="0">
                <a:latin typeface="Georgia" panose="02040502050405020303" pitchFamily="18" charset="0"/>
              </a:rPr>
              <a:t>de pointes</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49</a:t>
            </a:fld>
            <a:endParaRPr lang="en-US"/>
          </a:p>
        </p:txBody>
      </p:sp>
    </p:spTree>
    <p:extLst>
      <p:ext uri="{BB962C8B-B14F-4D97-AF65-F5344CB8AC3E}">
        <p14:creationId xmlns:p14="http://schemas.microsoft.com/office/powerpoint/2010/main" val="12113645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72954"/>
            <a:ext cx="8734567" cy="685895"/>
          </a:xfrm>
        </p:spPr>
        <p:txBody>
          <a:bodyPr/>
          <a:lstStyle/>
          <a:p>
            <a:pPr algn="l"/>
            <a:r>
              <a:rPr lang="en-US" sz="2800" b="1" dirty="0" smtClean="0">
                <a:latin typeface="Georgia" panose="02040502050405020303" pitchFamily="18" charset="0"/>
              </a:rPr>
              <a:t>Q4</a:t>
            </a:r>
            <a:endParaRPr lang="en-US" sz="2800" b="1" dirty="0">
              <a:latin typeface="Georgia" panose="02040502050405020303" pitchFamily="18" charset="0"/>
            </a:endParaRPr>
          </a:p>
        </p:txBody>
      </p:sp>
      <p:sp>
        <p:nvSpPr>
          <p:cNvPr id="3" name="Content Placeholder 2"/>
          <p:cNvSpPr>
            <a:spLocks noGrp="1"/>
          </p:cNvSpPr>
          <p:nvPr>
            <p:ph idx="1"/>
          </p:nvPr>
        </p:nvSpPr>
        <p:spPr>
          <a:xfrm>
            <a:off x="218363" y="1187355"/>
            <a:ext cx="8734567" cy="5438870"/>
          </a:xfrm>
        </p:spPr>
        <p:txBody>
          <a:bodyPr/>
          <a:lstStyle/>
          <a:p>
            <a:pPr marL="0" indent="0">
              <a:spcBef>
                <a:spcPts val="1800"/>
              </a:spcBef>
              <a:buNone/>
            </a:pPr>
            <a:endParaRPr lang="en-US" sz="2800" b="1" i="1" dirty="0" smtClean="0">
              <a:latin typeface="Georgia" panose="02040502050405020303" pitchFamily="18" charset="0"/>
            </a:endParaRPr>
          </a:p>
          <a:p>
            <a:pPr marL="0" indent="0">
              <a:spcBef>
                <a:spcPts val="1800"/>
              </a:spcBef>
              <a:buNone/>
            </a:pPr>
            <a:endParaRPr lang="en-US" sz="2800" b="1" i="1" dirty="0">
              <a:latin typeface="Georgia" panose="02040502050405020303" pitchFamily="18" charset="0"/>
            </a:endParaRPr>
          </a:p>
          <a:p>
            <a:pPr marL="0" indent="0">
              <a:spcBef>
                <a:spcPts val="1800"/>
              </a:spcBef>
              <a:buNone/>
            </a:pPr>
            <a:endParaRPr lang="en-US" sz="2800" b="1" i="1" dirty="0" smtClean="0">
              <a:latin typeface="Georgia" panose="02040502050405020303" pitchFamily="18" charset="0"/>
            </a:endParaRPr>
          </a:p>
          <a:p>
            <a:pPr marL="0" indent="0">
              <a:spcBef>
                <a:spcPts val="1800"/>
              </a:spcBef>
              <a:buNone/>
            </a:pPr>
            <a:r>
              <a:rPr lang="en-US" sz="2800" b="1" i="1" dirty="0" smtClean="0">
                <a:latin typeface="Georgia" panose="02040502050405020303" pitchFamily="18" charset="0"/>
              </a:rPr>
              <a:t>Name two anti-hypertensive </a:t>
            </a:r>
            <a:r>
              <a:rPr lang="en-US" sz="2800" b="1" i="1" dirty="0">
                <a:latin typeface="Georgia" panose="02040502050405020303" pitchFamily="18" charset="0"/>
              </a:rPr>
              <a:t>drug classes </a:t>
            </a:r>
            <a:r>
              <a:rPr lang="en-US" sz="2800" b="1" i="1" dirty="0" smtClean="0">
                <a:latin typeface="Georgia" panose="02040502050405020303" pitchFamily="18" charset="0"/>
              </a:rPr>
              <a:t>that are absolutely </a:t>
            </a:r>
            <a:r>
              <a:rPr lang="en-US" sz="2800" b="1" i="1" dirty="0">
                <a:latin typeface="Georgia" panose="02040502050405020303" pitchFamily="18" charset="0"/>
              </a:rPr>
              <a:t>contraindicated in </a:t>
            </a:r>
            <a:r>
              <a:rPr lang="en-US" sz="2800" b="1" i="1" dirty="0" smtClean="0">
                <a:latin typeface="Georgia" panose="02040502050405020303" pitchFamily="18" charset="0"/>
              </a:rPr>
              <a:t>pregnancy</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5</a:t>
            </a:fld>
            <a:endParaRPr lang="en-US"/>
          </a:p>
        </p:txBody>
      </p:sp>
    </p:spTree>
    <p:extLst>
      <p:ext uri="{BB962C8B-B14F-4D97-AF65-F5344CB8AC3E}">
        <p14:creationId xmlns:p14="http://schemas.microsoft.com/office/powerpoint/2010/main" val="144198249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Q49</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Which of the following drugs produces vasodilator actions through release of nitric oxide?</a:t>
            </a:r>
          </a:p>
          <a:p>
            <a:pPr marL="514350" lvl="0" indent="-514350">
              <a:spcBef>
                <a:spcPts val="1800"/>
              </a:spcBef>
              <a:buFont typeface="+mj-lt"/>
              <a:buAutoNum type="alphaUcPeriod"/>
            </a:pPr>
            <a:r>
              <a:rPr lang="en-US" sz="2800" dirty="0" err="1" smtClean="0">
                <a:latin typeface="Georgia" panose="02040502050405020303" pitchFamily="18" charset="0"/>
              </a:rPr>
              <a:t>Nifedipine</a:t>
            </a:r>
            <a:endParaRPr lang="en-US" sz="2800" dirty="0" smtClean="0">
              <a:latin typeface="Georgia" panose="02040502050405020303" pitchFamily="18" charset="0"/>
            </a:endParaRPr>
          </a:p>
          <a:p>
            <a:pPr marL="514350" indent="-514350">
              <a:spcBef>
                <a:spcPts val="1800"/>
              </a:spcBef>
              <a:buFont typeface="+mj-lt"/>
              <a:buAutoNum type="alphaUcPeriod"/>
            </a:pPr>
            <a:r>
              <a:rPr lang="en-US" sz="2800" dirty="0" err="1" smtClean="0">
                <a:latin typeface="Georgia" panose="02040502050405020303" pitchFamily="18" charset="0"/>
              </a:rPr>
              <a:t>Nebivolol</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Hydralazine</a:t>
            </a:r>
          </a:p>
          <a:p>
            <a:pPr marL="514350" lvl="0" indent="-514350">
              <a:spcBef>
                <a:spcPts val="1800"/>
              </a:spcBef>
              <a:buFont typeface="+mj-lt"/>
              <a:buAutoNum type="alphaUcPeriod"/>
            </a:pPr>
            <a:r>
              <a:rPr lang="en-US" sz="2800" dirty="0" err="1">
                <a:latin typeface="Georgia" panose="02040502050405020303" pitchFamily="18" charset="0"/>
              </a:rPr>
              <a:t>Minoxidil</a:t>
            </a:r>
            <a:r>
              <a:rPr lang="en-US" sz="2800" dirty="0">
                <a:latin typeface="Georgia" panose="02040502050405020303" pitchFamily="18" charset="0"/>
              </a:rPr>
              <a:t> </a:t>
            </a: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50</a:t>
            </a:fld>
            <a:endParaRPr lang="en-US"/>
          </a:p>
        </p:txBody>
      </p:sp>
    </p:spTree>
    <p:extLst>
      <p:ext uri="{BB962C8B-B14F-4D97-AF65-F5344CB8AC3E}">
        <p14:creationId xmlns:p14="http://schemas.microsoft.com/office/powerpoint/2010/main" val="15339651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Q50</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endParaRPr lang="en-US" sz="2600" dirty="0" smtClean="0">
              <a:latin typeface="Georgia" panose="02040502050405020303" pitchFamily="18" charset="0"/>
            </a:endParaRPr>
          </a:p>
          <a:p>
            <a:pPr marL="0" lvl="0" indent="0">
              <a:buNone/>
            </a:pPr>
            <a:endParaRPr lang="en-US" sz="2600" dirty="0">
              <a:latin typeface="Georgia" panose="02040502050405020303" pitchFamily="18" charset="0"/>
            </a:endParaRPr>
          </a:p>
          <a:p>
            <a:pPr marL="0" lvl="0" indent="0">
              <a:buNone/>
            </a:pPr>
            <a:endParaRPr lang="en-US" sz="2600" dirty="0" smtClean="0">
              <a:latin typeface="Georgia" panose="02040502050405020303" pitchFamily="18" charset="0"/>
            </a:endParaRPr>
          </a:p>
          <a:p>
            <a:pPr marL="0" lvl="0" indent="0">
              <a:buNone/>
            </a:pPr>
            <a:r>
              <a:rPr lang="en-US" sz="2800" b="1" i="1" dirty="0" smtClean="0">
                <a:latin typeface="Georgia" panose="02040502050405020303" pitchFamily="18" charset="0"/>
              </a:rPr>
              <a:t>Name two anti-hypertensive drugs that produce vascular smooth muscle relaxation primarily through activation of potassium channels?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51</a:t>
            </a:fld>
            <a:endParaRPr lang="en-US"/>
          </a:p>
        </p:txBody>
      </p:sp>
    </p:spTree>
    <p:extLst>
      <p:ext uri="{BB962C8B-B14F-4D97-AF65-F5344CB8AC3E}">
        <p14:creationId xmlns:p14="http://schemas.microsoft.com/office/powerpoint/2010/main" val="280337212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Q51</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r>
              <a:rPr lang="en-US" sz="2800" b="1" i="1" dirty="0" smtClean="0">
                <a:latin typeface="Georgia" panose="02040502050405020303" pitchFamily="18" charset="0"/>
              </a:rPr>
              <a:t>In the long term, what is the mode </a:t>
            </a:r>
            <a:r>
              <a:rPr lang="en-US" sz="2800" b="1" i="1" dirty="0">
                <a:latin typeface="Georgia" panose="02040502050405020303" pitchFamily="18" charset="0"/>
              </a:rPr>
              <a:t>of anti-hypertensive actions of thiazide </a:t>
            </a:r>
            <a:r>
              <a:rPr lang="en-US" sz="2800" b="1" i="1" dirty="0" smtClean="0">
                <a:latin typeface="Georgia" panose="02040502050405020303" pitchFamily="18" charset="0"/>
              </a:rPr>
              <a:t>diuretics?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52</a:t>
            </a:fld>
            <a:endParaRPr lang="en-US"/>
          </a:p>
        </p:txBody>
      </p:sp>
    </p:spTree>
    <p:extLst>
      <p:ext uri="{BB962C8B-B14F-4D97-AF65-F5344CB8AC3E}">
        <p14:creationId xmlns:p14="http://schemas.microsoft.com/office/powerpoint/2010/main" val="37850317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Q52</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Which of these is not a benefit of beta adrenergic blocker therapy in myocardial infarction?</a:t>
            </a:r>
          </a:p>
          <a:p>
            <a:pPr marL="514350" lvl="0" indent="-514350">
              <a:spcBef>
                <a:spcPts val="1800"/>
              </a:spcBef>
              <a:buFont typeface="+mj-lt"/>
              <a:buAutoNum type="alphaUcPeriod"/>
            </a:pPr>
            <a:r>
              <a:rPr lang="en-US" sz="2800" dirty="0" smtClean="0">
                <a:latin typeface="Georgia" panose="02040502050405020303" pitchFamily="18" charset="0"/>
              </a:rPr>
              <a:t>Prophylaxis </a:t>
            </a:r>
            <a:r>
              <a:rPr lang="en-US" sz="2800" dirty="0">
                <a:latin typeface="Georgia" panose="02040502050405020303" pitchFamily="18" charset="0"/>
              </a:rPr>
              <a:t>against ventricular tachycardia</a:t>
            </a:r>
          </a:p>
          <a:p>
            <a:pPr marL="514350" lvl="0" indent="-514350">
              <a:spcBef>
                <a:spcPts val="1800"/>
              </a:spcBef>
              <a:buFont typeface="+mj-lt"/>
              <a:buAutoNum type="alphaUcPeriod"/>
            </a:pPr>
            <a:r>
              <a:rPr lang="en-US" sz="2800" dirty="0">
                <a:latin typeface="Georgia" panose="02040502050405020303" pitchFamily="18" charset="0"/>
              </a:rPr>
              <a:t>Reduction in cardiac </a:t>
            </a:r>
            <a:r>
              <a:rPr lang="en-US" sz="2800" dirty="0" smtClean="0">
                <a:latin typeface="Georgia" panose="02040502050405020303" pitchFamily="18" charset="0"/>
              </a:rPr>
              <a:t>work</a:t>
            </a:r>
          </a:p>
          <a:p>
            <a:pPr marL="514350" indent="-514350">
              <a:spcBef>
                <a:spcPts val="1800"/>
              </a:spcBef>
              <a:buFont typeface="+mj-lt"/>
              <a:buAutoNum type="alphaUcPeriod"/>
            </a:pPr>
            <a:r>
              <a:rPr lang="en-US" sz="2800" dirty="0" smtClean="0">
                <a:latin typeface="Georgia" panose="02040502050405020303" pitchFamily="18" charset="0"/>
              </a:rPr>
              <a:t>Improvement </a:t>
            </a:r>
            <a:r>
              <a:rPr lang="en-US" sz="2800" dirty="0">
                <a:latin typeface="Georgia" panose="02040502050405020303" pitchFamily="18" charset="0"/>
              </a:rPr>
              <a:t>of myocardial </a:t>
            </a:r>
            <a:r>
              <a:rPr lang="en-US" sz="2800" dirty="0" smtClean="0">
                <a:latin typeface="Georgia" panose="02040502050405020303" pitchFamily="18" charset="0"/>
              </a:rPr>
              <a:t>contractility</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Suppression of atrial ectopic </a:t>
            </a:r>
            <a:r>
              <a:rPr lang="en-US" sz="2800" dirty="0" smtClean="0">
                <a:latin typeface="Georgia" panose="02040502050405020303" pitchFamily="18" charset="0"/>
              </a:rPr>
              <a:t>beats</a:t>
            </a:r>
            <a:endParaRPr lang="en-US" sz="28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53</a:t>
            </a:fld>
            <a:endParaRPr lang="en-US"/>
          </a:p>
        </p:txBody>
      </p:sp>
    </p:spTree>
    <p:extLst>
      <p:ext uri="{BB962C8B-B14F-4D97-AF65-F5344CB8AC3E}">
        <p14:creationId xmlns:p14="http://schemas.microsoft.com/office/powerpoint/2010/main" val="280732136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Q53</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800" b="1" i="1" dirty="0">
                <a:latin typeface="Georgia" panose="02040502050405020303" pitchFamily="18" charset="0"/>
              </a:rPr>
              <a:t>Which of the following anti-</a:t>
            </a:r>
            <a:r>
              <a:rPr lang="en-US" sz="2800" b="1" i="1" dirty="0" err="1">
                <a:latin typeface="Georgia" panose="02040502050405020303" pitchFamily="18" charset="0"/>
              </a:rPr>
              <a:t>hyperlipidaemic</a:t>
            </a:r>
            <a:r>
              <a:rPr lang="en-US" sz="2800" b="1" i="1" dirty="0">
                <a:latin typeface="Georgia" panose="02040502050405020303" pitchFamily="18" charset="0"/>
              </a:rPr>
              <a:t> drugs has a mechanism of action that involves activation of nuclear receptors leading to alteration of the transcription of a number of genes involved in lipid metabolism in the liver?</a:t>
            </a:r>
          </a:p>
          <a:p>
            <a:pPr marL="514350" lvl="0" indent="-514350">
              <a:spcBef>
                <a:spcPts val="1200"/>
              </a:spcBef>
              <a:buFont typeface="+mj-lt"/>
              <a:buAutoNum type="alphaUcPeriod"/>
            </a:pPr>
            <a:r>
              <a:rPr lang="en-US" sz="2800" dirty="0" smtClean="0">
                <a:latin typeface="Georgia" panose="02040502050405020303" pitchFamily="18" charset="0"/>
              </a:rPr>
              <a:t>Lovastatin</a:t>
            </a:r>
            <a:endParaRPr lang="en-US" sz="2800" dirty="0">
              <a:latin typeface="Georgia" panose="02040502050405020303" pitchFamily="18" charset="0"/>
            </a:endParaRPr>
          </a:p>
          <a:p>
            <a:pPr marL="514350" lvl="0" indent="-514350">
              <a:spcBef>
                <a:spcPts val="1200"/>
              </a:spcBef>
              <a:buFont typeface="+mj-lt"/>
              <a:buAutoNum type="alphaUcPeriod"/>
            </a:pPr>
            <a:r>
              <a:rPr lang="en-US" sz="2800" dirty="0" err="1">
                <a:latin typeface="Georgia" panose="02040502050405020303" pitchFamily="18" charset="0"/>
              </a:rPr>
              <a:t>Ezetimibe</a:t>
            </a:r>
            <a:endParaRPr lang="en-US" sz="2800" dirty="0">
              <a:latin typeface="Georgia" panose="02040502050405020303" pitchFamily="18" charset="0"/>
            </a:endParaRPr>
          </a:p>
          <a:p>
            <a:pPr marL="514350" lvl="0" indent="-514350">
              <a:spcBef>
                <a:spcPts val="1200"/>
              </a:spcBef>
              <a:buFont typeface="+mj-lt"/>
              <a:buAutoNum type="alphaUcPeriod"/>
            </a:pPr>
            <a:r>
              <a:rPr lang="en-US" sz="2800" dirty="0">
                <a:latin typeface="Georgia" panose="02040502050405020303" pitchFamily="18" charset="0"/>
              </a:rPr>
              <a:t>Nicotinic </a:t>
            </a:r>
            <a:r>
              <a:rPr lang="en-US" sz="2800" dirty="0" smtClean="0">
                <a:latin typeface="Georgia" panose="02040502050405020303" pitchFamily="18" charset="0"/>
              </a:rPr>
              <a:t>acid</a:t>
            </a:r>
          </a:p>
          <a:p>
            <a:pPr marL="514350" indent="-514350">
              <a:spcBef>
                <a:spcPts val="1200"/>
              </a:spcBef>
              <a:buFont typeface="+mj-lt"/>
              <a:buAutoNum type="alphaUcPeriod"/>
            </a:pPr>
            <a:r>
              <a:rPr lang="en-US" sz="2800" dirty="0" err="1" smtClean="0">
                <a:latin typeface="Georgia" panose="02040502050405020303" pitchFamily="18" charset="0"/>
              </a:rPr>
              <a:t>Gemfibrozil</a:t>
            </a:r>
            <a:endParaRPr lang="en-US" sz="2800" dirty="0">
              <a:latin typeface="Georgia" panose="02040502050405020303" pitchFamily="18" charset="0"/>
            </a:endParaRPr>
          </a:p>
          <a:p>
            <a:pPr marL="0" lvl="0" indent="0">
              <a:buNone/>
            </a:pPr>
            <a:endParaRPr lang="en-US" sz="28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54</a:t>
            </a:fld>
            <a:endParaRPr lang="en-US"/>
          </a:p>
        </p:txBody>
      </p:sp>
    </p:spTree>
    <p:extLst>
      <p:ext uri="{BB962C8B-B14F-4D97-AF65-F5344CB8AC3E}">
        <p14:creationId xmlns:p14="http://schemas.microsoft.com/office/powerpoint/2010/main" val="28470008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Q54</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dirty="0">
                <a:latin typeface="Georgia" panose="02040502050405020303" pitchFamily="18" charset="0"/>
              </a:rPr>
              <a:t>The doctor used </a:t>
            </a:r>
            <a:r>
              <a:rPr lang="en-US" sz="2800" dirty="0" err="1">
                <a:latin typeface="Georgia" panose="02040502050405020303" pitchFamily="18" charset="0"/>
              </a:rPr>
              <a:t>edrophonium</a:t>
            </a:r>
            <a:r>
              <a:rPr lang="en-US" sz="2800" dirty="0">
                <a:latin typeface="Georgia" panose="02040502050405020303" pitchFamily="18" charset="0"/>
              </a:rPr>
              <a:t> for differentiating </a:t>
            </a:r>
            <a:r>
              <a:rPr lang="en-US" sz="2800" dirty="0" err="1">
                <a:latin typeface="Georgia" panose="02040502050405020303" pitchFamily="18" charset="0"/>
              </a:rPr>
              <a:t>myasthenic</a:t>
            </a:r>
            <a:r>
              <a:rPr lang="en-US" sz="2800" dirty="0">
                <a:latin typeface="Georgia" panose="02040502050405020303" pitchFamily="18" charset="0"/>
              </a:rPr>
              <a:t> crisis from cholinergic </a:t>
            </a:r>
            <a:r>
              <a:rPr lang="en-US" sz="2800" dirty="0" smtClean="0">
                <a:latin typeface="Georgia" panose="02040502050405020303" pitchFamily="18" charset="0"/>
              </a:rPr>
              <a:t>crisis</a:t>
            </a:r>
          </a:p>
          <a:p>
            <a:pPr marL="0" lvl="0" indent="0">
              <a:spcBef>
                <a:spcPts val="1800"/>
              </a:spcBef>
              <a:buNone/>
            </a:pPr>
            <a:r>
              <a:rPr lang="en-US" sz="2800" b="1" i="1" dirty="0" smtClean="0">
                <a:latin typeface="Georgia" panose="02040502050405020303" pitchFamily="18" charset="0"/>
              </a:rPr>
              <a:t>He </a:t>
            </a:r>
            <a:r>
              <a:rPr lang="en-US" sz="2800" b="1" i="1" dirty="0">
                <a:latin typeface="Georgia" panose="02040502050405020303" pitchFamily="18" charset="0"/>
              </a:rPr>
              <a:t>preferred it over other anticholinergic agents because of its:</a:t>
            </a:r>
          </a:p>
          <a:p>
            <a:pPr marL="514350" lvl="0" indent="-514350">
              <a:spcBef>
                <a:spcPts val="1800"/>
              </a:spcBef>
              <a:buFont typeface="+mj-lt"/>
              <a:buAutoNum type="alphaUcPeriod"/>
            </a:pPr>
            <a:r>
              <a:rPr lang="en-US" sz="2800" dirty="0" smtClean="0">
                <a:latin typeface="Georgia" panose="02040502050405020303" pitchFamily="18" charset="0"/>
              </a:rPr>
              <a:t>Shorter </a:t>
            </a:r>
            <a:r>
              <a:rPr lang="en-US" sz="2800" dirty="0">
                <a:latin typeface="Georgia" panose="02040502050405020303" pitchFamily="18" charset="0"/>
              </a:rPr>
              <a:t>duration of action          </a:t>
            </a:r>
          </a:p>
          <a:p>
            <a:pPr marL="514350" lvl="0" indent="-514350">
              <a:spcBef>
                <a:spcPts val="1800"/>
              </a:spcBef>
              <a:buFont typeface="+mj-lt"/>
              <a:buAutoNum type="alphaUcPeriod"/>
            </a:pPr>
            <a:r>
              <a:rPr lang="en-US" sz="2800" dirty="0">
                <a:latin typeface="Georgia" panose="02040502050405020303" pitchFamily="18" charset="0"/>
              </a:rPr>
              <a:t>Longer duration of action</a:t>
            </a:r>
          </a:p>
          <a:p>
            <a:pPr marL="514350" lvl="0" indent="-514350">
              <a:spcBef>
                <a:spcPts val="1800"/>
              </a:spcBef>
              <a:buFont typeface="+mj-lt"/>
              <a:buAutoNum type="alphaUcPeriod"/>
            </a:pPr>
            <a:r>
              <a:rPr lang="en-US" sz="2800" dirty="0">
                <a:latin typeface="Georgia" panose="02040502050405020303" pitchFamily="18" charset="0"/>
              </a:rPr>
              <a:t>Direct action on muscle end plate</a:t>
            </a:r>
          </a:p>
          <a:p>
            <a:pPr marL="514350" lvl="0" indent="-514350">
              <a:spcBef>
                <a:spcPts val="1800"/>
              </a:spcBef>
              <a:buFont typeface="+mj-lt"/>
              <a:buAutoNum type="alphaUcPeriod"/>
            </a:pPr>
            <a:r>
              <a:rPr lang="en-US" sz="2800" dirty="0">
                <a:latin typeface="Georgia" panose="02040502050405020303" pitchFamily="18" charset="0"/>
              </a:rPr>
              <a:t>Selective inhibition of true cholinesterase</a:t>
            </a: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55</a:t>
            </a:fld>
            <a:endParaRPr lang="en-US"/>
          </a:p>
        </p:txBody>
      </p:sp>
    </p:spTree>
    <p:extLst>
      <p:ext uri="{BB962C8B-B14F-4D97-AF65-F5344CB8AC3E}">
        <p14:creationId xmlns:p14="http://schemas.microsoft.com/office/powerpoint/2010/main" val="360329261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Q55</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Propranolol is useful in all of the following EXCEPT:</a:t>
            </a:r>
          </a:p>
          <a:p>
            <a:pPr marL="514350" lvl="0" indent="-514350">
              <a:spcBef>
                <a:spcPts val="1800"/>
              </a:spcBef>
              <a:buFont typeface="+mj-lt"/>
              <a:buAutoNum type="alphaUcPeriod"/>
            </a:pPr>
            <a:r>
              <a:rPr lang="en-US" sz="2800" dirty="0" smtClean="0">
                <a:latin typeface="Georgia" panose="02040502050405020303" pitchFamily="18" charset="0"/>
              </a:rPr>
              <a:t>Partial </a:t>
            </a:r>
            <a:r>
              <a:rPr lang="en-US" sz="2800" dirty="0" err="1">
                <a:latin typeface="Georgia" panose="02040502050405020303" pitchFamily="18" charset="0"/>
              </a:rPr>
              <a:t>atrio</a:t>
            </a:r>
            <a:r>
              <a:rPr lang="en-US" sz="2800" dirty="0">
                <a:latin typeface="Georgia" panose="02040502050405020303" pitchFamily="18" charset="0"/>
              </a:rPr>
              <a:t>-ventricular heart block</a:t>
            </a:r>
          </a:p>
          <a:p>
            <a:pPr marL="514350" lvl="0" indent="-514350">
              <a:spcBef>
                <a:spcPts val="1800"/>
              </a:spcBef>
              <a:buFont typeface="+mj-lt"/>
              <a:buAutoNum type="alphaUcPeriod"/>
            </a:pPr>
            <a:r>
              <a:rPr lang="en-US" sz="2800" dirty="0">
                <a:latin typeface="Georgia" panose="02040502050405020303" pitchFamily="18" charset="0"/>
              </a:rPr>
              <a:t>Angina </a:t>
            </a:r>
          </a:p>
          <a:p>
            <a:pPr marL="514350" lvl="0" indent="-514350">
              <a:spcBef>
                <a:spcPts val="1800"/>
              </a:spcBef>
              <a:buFont typeface="+mj-lt"/>
              <a:buAutoNum type="alphaUcPeriod"/>
            </a:pPr>
            <a:r>
              <a:rPr lang="en-US" sz="2800" dirty="0">
                <a:latin typeface="Georgia" panose="02040502050405020303" pitchFamily="18" charset="0"/>
              </a:rPr>
              <a:t>Familial tremor </a:t>
            </a:r>
          </a:p>
          <a:p>
            <a:pPr marL="514350" lvl="0" indent="-514350">
              <a:spcBef>
                <a:spcPts val="1800"/>
              </a:spcBef>
              <a:buFont typeface="+mj-lt"/>
              <a:buAutoNum type="alphaUcPeriod"/>
            </a:pPr>
            <a:r>
              <a:rPr lang="en-US" sz="2800" dirty="0">
                <a:latin typeface="Georgia" panose="02040502050405020303" pitchFamily="18" charset="0"/>
              </a:rPr>
              <a:t>Hypertension </a:t>
            </a: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56</a:t>
            </a:fld>
            <a:endParaRPr lang="en-US"/>
          </a:p>
        </p:txBody>
      </p:sp>
    </p:spTree>
    <p:extLst>
      <p:ext uri="{BB962C8B-B14F-4D97-AF65-F5344CB8AC3E}">
        <p14:creationId xmlns:p14="http://schemas.microsoft.com/office/powerpoint/2010/main" val="147711316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Q56</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600"/>
              </a:spcBef>
              <a:buNone/>
            </a:pPr>
            <a:r>
              <a:rPr lang="en-US" sz="2200" dirty="0">
                <a:latin typeface="Georgia" panose="02040502050405020303" pitchFamily="18" charset="0"/>
              </a:rPr>
              <a:t>A patient with asthma has moderate bronchospasm and wheezing about twice a week. Current medications are inhaled salbutamol (mainly for acute symptom control) and inhaled </a:t>
            </a:r>
            <a:r>
              <a:rPr lang="en-US" sz="2200" dirty="0" err="1">
                <a:latin typeface="Georgia" panose="02040502050405020303" pitchFamily="18" charset="0"/>
              </a:rPr>
              <a:t>beclomethasone</a:t>
            </a:r>
            <a:r>
              <a:rPr lang="en-US" sz="2200" dirty="0">
                <a:latin typeface="Georgia" panose="02040502050405020303" pitchFamily="18" charset="0"/>
              </a:rPr>
              <a:t> as a “control medication.” The patient continues to have occasional and generally mild flare-ups of his asthma. </a:t>
            </a:r>
            <a:endParaRPr lang="en-US" sz="2200" dirty="0" smtClean="0">
              <a:latin typeface="Georgia" panose="02040502050405020303" pitchFamily="18" charset="0"/>
            </a:endParaRPr>
          </a:p>
          <a:p>
            <a:pPr marL="0" lvl="0" indent="0">
              <a:spcBef>
                <a:spcPts val="600"/>
              </a:spcBef>
              <a:buNone/>
            </a:pPr>
            <a:r>
              <a:rPr lang="en-US" sz="2400" b="1" i="1" dirty="0" smtClean="0">
                <a:latin typeface="Georgia" panose="02040502050405020303" pitchFamily="18" charset="0"/>
              </a:rPr>
              <a:t>If </a:t>
            </a:r>
            <a:r>
              <a:rPr lang="en-US" sz="2400" b="1" i="1" dirty="0">
                <a:latin typeface="Georgia" panose="02040502050405020303" pitchFamily="18" charset="0"/>
              </a:rPr>
              <a:t>the physician wishes to make </a:t>
            </a:r>
            <a:r>
              <a:rPr lang="en-US" sz="2400" b="1" i="1" dirty="0" err="1">
                <a:latin typeface="Georgia" panose="02040502050405020303" pitchFamily="18" charset="0"/>
              </a:rPr>
              <a:t>salmeterol</a:t>
            </a:r>
            <a:r>
              <a:rPr lang="en-US" sz="2400" b="1" i="1" dirty="0">
                <a:latin typeface="Georgia" panose="02040502050405020303" pitchFamily="18" charset="0"/>
              </a:rPr>
              <a:t> part of the treatment plan, how best should it be used for this patient? </a:t>
            </a:r>
          </a:p>
          <a:p>
            <a:pPr marL="457200" lvl="0" indent="-457200">
              <a:spcBef>
                <a:spcPts val="600"/>
              </a:spcBef>
              <a:buFont typeface="+mj-lt"/>
              <a:buAutoNum type="alphaUcPeriod"/>
            </a:pPr>
            <a:r>
              <a:rPr lang="en-US" sz="2200" dirty="0" smtClean="0">
                <a:latin typeface="Georgia" panose="02040502050405020303" pitchFamily="18" charset="0"/>
              </a:rPr>
              <a:t>A </a:t>
            </a:r>
            <a:r>
              <a:rPr lang="en-US" sz="2200" dirty="0">
                <a:latin typeface="Georgia" panose="02040502050405020303" pitchFamily="18" charset="0"/>
              </a:rPr>
              <a:t>replacement for the salbutamol</a:t>
            </a:r>
          </a:p>
          <a:p>
            <a:pPr marL="457200" lvl="0" indent="-457200">
              <a:spcBef>
                <a:spcPts val="600"/>
              </a:spcBef>
              <a:buFont typeface="+mj-lt"/>
              <a:buAutoNum type="alphaUcPeriod"/>
            </a:pPr>
            <a:r>
              <a:rPr lang="en-US" sz="2200" dirty="0">
                <a:latin typeface="Georgia" panose="02040502050405020303" pitchFamily="18" charset="0"/>
              </a:rPr>
              <a:t>A replacement for the </a:t>
            </a:r>
            <a:r>
              <a:rPr lang="en-US" sz="2200" dirty="0" err="1" smtClean="0">
                <a:latin typeface="Georgia" panose="02040502050405020303" pitchFamily="18" charset="0"/>
              </a:rPr>
              <a:t>beclomethasone</a:t>
            </a:r>
            <a:endParaRPr lang="en-US" sz="2200" dirty="0" smtClean="0">
              <a:latin typeface="Georgia" panose="02040502050405020303" pitchFamily="18" charset="0"/>
            </a:endParaRPr>
          </a:p>
          <a:p>
            <a:pPr marL="457200" indent="-457200">
              <a:spcBef>
                <a:spcPts val="600"/>
              </a:spcBef>
              <a:buFont typeface="+mj-lt"/>
              <a:buAutoNum type="alphaUcPeriod"/>
            </a:pPr>
            <a:r>
              <a:rPr lang="en-US" sz="2200" dirty="0" smtClean="0">
                <a:latin typeface="Georgia" panose="02040502050405020303" pitchFamily="18" charset="0"/>
              </a:rPr>
              <a:t>An </a:t>
            </a:r>
            <a:r>
              <a:rPr lang="en-US" sz="2200" dirty="0">
                <a:latin typeface="Georgia" panose="02040502050405020303" pitchFamily="18" charset="0"/>
              </a:rPr>
              <a:t>add-on to current medications for additional prophylactic benefits </a:t>
            </a:r>
            <a:r>
              <a:rPr lang="en-US" sz="2200" dirty="0" smtClean="0">
                <a:latin typeface="Georgia" panose="02040502050405020303" pitchFamily="18" charset="0"/>
              </a:rPr>
              <a:t> </a:t>
            </a:r>
            <a:endParaRPr lang="en-US" sz="2200" dirty="0">
              <a:latin typeface="Georgia" panose="02040502050405020303" pitchFamily="18" charset="0"/>
            </a:endParaRPr>
          </a:p>
          <a:p>
            <a:pPr marL="457200" lvl="0" indent="-457200">
              <a:spcBef>
                <a:spcPts val="600"/>
              </a:spcBef>
              <a:buFont typeface="+mj-lt"/>
              <a:buAutoNum type="alphaUcPeriod"/>
            </a:pPr>
            <a:r>
              <a:rPr lang="en-US" sz="2200" dirty="0">
                <a:latin typeface="Georgia" panose="02040502050405020303" pitchFamily="18" charset="0"/>
              </a:rPr>
              <a:t>Primary (sole) therapy, replacing both salbutamol and </a:t>
            </a:r>
            <a:r>
              <a:rPr lang="en-US" sz="2200" dirty="0" err="1">
                <a:latin typeface="Georgia" panose="02040502050405020303" pitchFamily="18" charset="0"/>
              </a:rPr>
              <a:t>beclomethasone</a:t>
            </a:r>
            <a:endParaRPr lang="en-US" sz="2200" dirty="0">
              <a:latin typeface="Georgia" panose="02040502050405020303" pitchFamily="18" charset="0"/>
            </a:endParaRPr>
          </a:p>
          <a:p>
            <a:pPr marL="0" lvl="0" indent="0">
              <a:buNone/>
            </a:pP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57</a:t>
            </a:fld>
            <a:endParaRPr lang="en-US"/>
          </a:p>
        </p:txBody>
      </p:sp>
    </p:spTree>
    <p:extLst>
      <p:ext uri="{BB962C8B-B14F-4D97-AF65-F5344CB8AC3E}">
        <p14:creationId xmlns:p14="http://schemas.microsoft.com/office/powerpoint/2010/main" val="25411577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Q57</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One of the most common undesirable effects of inhaled </a:t>
            </a:r>
            <a:r>
              <a:rPr lang="en-US" sz="2800" b="1" i="1" dirty="0" err="1">
                <a:latin typeface="Georgia" panose="02040502050405020303" pitchFamily="18" charset="0"/>
              </a:rPr>
              <a:t>beclomethasone</a:t>
            </a:r>
            <a:r>
              <a:rPr lang="en-US" sz="2800" b="1" i="1" dirty="0">
                <a:latin typeface="Georgia" panose="02040502050405020303" pitchFamily="18" charset="0"/>
              </a:rPr>
              <a:t> </a:t>
            </a:r>
            <a:r>
              <a:rPr lang="en-US" sz="2800" b="1" i="1" dirty="0" err="1">
                <a:latin typeface="Georgia" panose="02040502050405020303" pitchFamily="18" charset="0"/>
              </a:rPr>
              <a:t>dipropionate</a:t>
            </a:r>
            <a:r>
              <a:rPr lang="en-US" sz="2800" b="1" i="1" dirty="0">
                <a:latin typeface="Georgia" panose="02040502050405020303" pitchFamily="18" charset="0"/>
              </a:rPr>
              <a:t> is:</a:t>
            </a:r>
          </a:p>
          <a:p>
            <a:pPr marL="514350" lvl="0" indent="-514350">
              <a:spcBef>
                <a:spcPts val="1800"/>
              </a:spcBef>
              <a:buFont typeface="+mj-lt"/>
              <a:buAutoNum type="alphaUcPeriod"/>
            </a:pPr>
            <a:r>
              <a:rPr lang="en-US" sz="2800" dirty="0" smtClean="0">
                <a:latin typeface="Georgia" panose="02040502050405020303" pitchFamily="18" charset="0"/>
              </a:rPr>
              <a:t>Pneumonia </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Atrophic rhinitis</a:t>
            </a:r>
          </a:p>
          <a:p>
            <a:pPr marL="514350" lvl="0" indent="-514350">
              <a:spcBef>
                <a:spcPts val="1800"/>
              </a:spcBef>
              <a:buFont typeface="+mj-lt"/>
              <a:buAutoNum type="alphaUcPeriod"/>
            </a:pPr>
            <a:r>
              <a:rPr lang="en-US" sz="2800" dirty="0">
                <a:latin typeface="Georgia" panose="02040502050405020303" pitchFamily="18" charset="0"/>
              </a:rPr>
              <a:t>Hypothalamus-pituitary-adrenal axis </a:t>
            </a:r>
            <a:r>
              <a:rPr lang="en-US" sz="2800" dirty="0" smtClean="0">
                <a:latin typeface="Georgia" panose="02040502050405020303" pitchFamily="18" charset="0"/>
              </a:rPr>
              <a:t>suppression</a:t>
            </a:r>
          </a:p>
          <a:p>
            <a:pPr marL="514350" indent="-514350">
              <a:spcBef>
                <a:spcPts val="1800"/>
              </a:spcBef>
              <a:buFont typeface="+mj-lt"/>
              <a:buAutoNum type="alphaUcPeriod"/>
            </a:pPr>
            <a:r>
              <a:rPr lang="en-US" sz="2800" dirty="0" err="1" smtClean="0">
                <a:latin typeface="Georgia" panose="02040502050405020303" pitchFamily="18" charset="0"/>
              </a:rPr>
              <a:t>Oropharyngeal</a:t>
            </a:r>
            <a:r>
              <a:rPr lang="en-US" sz="2800" dirty="0" smtClean="0">
                <a:latin typeface="Georgia" panose="02040502050405020303" pitchFamily="18" charset="0"/>
              </a:rPr>
              <a:t> </a:t>
            </a:r>
            <a:r>
              <a:rPr lang="en-US" sz="2800" dirty="0">
                <a:latin typeface="Georgia" panose="02040502050405020303" pitchFamily="18" charset="0"/>
              </a:rPr>
              <a:t>candidiasis</a:t>
            </a:r>
          </a:p>
          <a:p>
            <a:pPr marL="0" lvl="0" indent="0">
              <a:buNone/>
            </a:pPr>
            <a:endParaRPr lang="en-US" sz="2600" dirty="0">
              <a:latin typeface="Georgia" panose="02040502050405020303" pitchFamily="18" charset="0"/>
            </a:endParaRP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58</a:t>
            </a:fld>
            <a:endParaRPr lang="en-US"/>
          </a:p>
        </p:txBody>
      </p:sp>
    </p:spTree>
    <p:extLst>
      <p:ext uri="{BB962C8B-B14F-4D97-AF65-F5344CB8AC3E}">
        <p14:creationId xmlns:p14="http://schemas.microsoft.com/office/powerpoint/2010/main" val="22170084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Q58</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200"/>
              </a:spcBef>
              <a:buNone/>
            </a:pPr>
            <a:r>
              <a:rPr lang="en-US" sz="2400" dirty="0">
                <a:latin typeface="Georgia" panose="02040502050405020303" pitchFamily="18" charset="0"/>
              </a:rPr>
              <a:t>An elderly man with chronic obstructive pulmonary disease (COPD), is managed with several drugs, one of which is inhaled ipratropium. </a:t>
            </a:r>
            <a:endParaRPr lang="en-US" sz="2400" dirty="0" smtClean="0">
              <a:latin typeface="Georgia" panose="02040502050405020303" pitchFamily="18" charset="0"/>
            </a:endParaRPr>
          </a:p>
          <a:p>
            <a:pPr marL="0" lvl="0" indent="0">
              <a:spcBef>
                <a:spcPts val="1200"/>
              </a:spcBef>
              <a:buNone/>
            </a:pPr>
            <a:r>
              <a:rPr lang="en-US" sz="2400" b="1" i="1" dirty="0" smtClean="0">
                <a:latin typeface="Georgia" panose="02040502050405020303" pitchFamily="18" charset="0"/>
              </a:rPr>
              <a:t>What </a:t>
            </a:r>
            <a:r>
              <a:rPr lang="en-US" sz="2400" b="1" i="1" dirty="0">
                <a:latin typeface="Georgia" panose="02040502050405020303" pitchFamily="18" charset="0"/>
              </a:rPr>
              <a:t>is the main mechanism that accounts for the beneficial effects of this drug in the management of COPD? </a:t>
            </a:r>
          </a:p>
          <a:p>
            <a:pPr marL="514350" lvl="0" indent="-514350">
              <a:spcBef>
                <a:spcPts val="1200"/>
              </a:spcBef>
              <a:buFont typeface="+mj-lt"/>
              <a:buAutoNum type="alphaUcPeriod"/>
            </a:pPr>
            <a:r>
              <a:rPr lang="en-US" sz="2400" dirty="0" smtClean="0">
                <a:latin typeface="Georgia" panose="02040502050405020303" pitchFamily="18" charset="0"/>
              </a:rPr>
              <a:t>Enhances </a:t>
            </a:r>
            <a:r>
              <a:rPr lang="en-US" sz="2400" dirty="0">
                <a:latin typeface="Georgia" panose="02040502050405020303" pitchFamily="18" charset="0"/>
              </a:rPr>
              <a:t>epinephrine release from the adrenal medulla </a:t>
            </a:r>
            <a:endParaRPr lang="en-US" sz="2400" dirty="0" smtClean="0">
              <a:latin typeface="Georgia" panose="02040502050405020303" pitchFamily="18" charset="0"/>
            </a:endParaRPr>
          </a:p>
          <a:p>
            <a:pPr marL="514350" indent="-514350">
              <a:spcBef>
                <a:spcPts val="1200"/>
              </a:spcBef>
              <a:buFont typeface="+mj-lt"/>
              <a:buAutoNum type="alphaUcPeriod"/>
            </a:pPr>
            <a:r>
              <a:rPr lang="en-US" sz="2400" dirty="0" smtClean="0">
                <a:latin typeface="Georgia" panose="02040502050405020303" pitchFamily="18" charset="0"/>
              </a:rPr>
              <a:t>Blocks </a:t>
            </a:r>
            <a:r>
              <a:rPr lang="en-US" sz="2400" dirty="0">
                <a:latin typeface="Georgia" panose="02040502050405020303" pitchFamily="18" charset="0"/>
              </a:rPr>
              <a:t>receptors upon which an endogenous </a:t>
            </a:r>
            <a:r>
              <a:rPr lang="en-US" sz="2400" dirty="0" err="1">
                <a:latin typeface="Georgia" panose="02040502050405020303" pitchFamily="18" charset="0"/>
              </a:rPr>
              <a:t>bronchoconstrictor</a:t>
            </a:r>
            <a:r>
              <a:rPr lang="en-US" sz="2400" dirty="0">
                <a:latin typeface="Georgia" panose="02040502050405020303" pitchFamily="18" charset="0"/>
              </a:rPr>
              <a:t> mediator </a:t>
            </a:r>
            <a:r>
              <a:rPr lang="en-US" sz="2400" dirty="0" smtClean="0">
                <a:latin typeface="Georgia" panose="02040502050405020303" pitchFamily="18" charset="0"/>
              </a:rPr>
              <a:t>acts</a:t>
            </a:r>
            <a:endParaRPr lang="en-US" sz="2400" dirty="0">
              <a:latin typeface="Georgia" panose="02040502050405020303" pitchFamily="18" charset="0"/>
            </a:endParaRPr>
          </a:p>
          <a:p>
            <a:pPr marL="514350" lvl="0" indent="-514350">
              <a:spcBef>
                <a:spcPts val="1200"/>
              </a:spcBef>
              <a:buFont typeface="+mj-lt"/>
              <a:buAutoNum type="alphaUcPeriod"/>
            </a:pPr>
            <a:r>
              <a:rPr lang="en-US" sz="2400" dirty="0">
                <a:latin typeface="Georgia" panose="02040502050405020303" pitchFamily="18" charset="0"/>
              </a:rPr>
              <a:t>Inhibits </a:t>
            </a:r>
            <a:r>
              <a:rPr lang="en-US" sz="2400" dirty="0" err="1">
                <a:latin typeface="Georgia" panose="02040502050405020303" pitchFamily="18" charset="0"/>
              </a:rPr>
              <a:t>cAMP</a:t>
            </a:r>
            <a:r>
              <a:rPr lang="en-US" sz="2400" dirty="0">
                <a:latin typeface="Georgia" panose="02040502050405020303" pitchFamily="18" charset="0"/>
              </a:rPr>
              <a:t> breakdown via </a:t>
            </a:r>
            <a:r>
              <a:rPr lang="en-US" sz="2400" dirty="0" err="1">
                <a:latin typeface="Georgia" panose="02040502050405020303" pitchFamily="18" charset="0"/>
              </a:rPr>
              <a:t>phosphodiesterase</a:t>
            </a:r>
            <a:r>
              <a:rPr lang="en-US" sz="2400" dirty="0">
                <a:latin typeface="Georgia" panose="02040502050405020303" pitchFamily="18" charset="0"/>
              </a:rPr>
              <a:t> inhibition</a:t>
            </a:r>
          </a:p>
          <a:p>
            <a:pPr marL="514350" lvl="0" indent="-514350">
              <a:spcBef>
                <a:spcPts val="1200"/>
              </a:spcBef>
              <a:buFont typeface="+mj-lt"/>
              <a:buAutoNum type="alphaUcPeriod"/>
            </a:pPr>
            <a:r>
              <a:rPr lang="en-US" sz="2400" dirty="0">
                <a:latin typeface="Georgia" panose="02040502050405020303" pitchFamily="18" charset="0"/>
              </a:rPr>
              <a:t>Prevents antigen-antibody reactions that lead to mast cell mediator </a:t>
            </a:r>
            <a:r>
              <a:rPr lang="en-US" sz="2400" dirty="0" smtClean="0">
                <a:latin typeface="Georgia" panose="02040502050405020303" pitchFamily="18" charset="0"/>
              </a:rPr>
              <a:t>release</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59</a:t>
            </a:fld>
            <a:endParaRPr lang="en-US"/>
          </a:p>
        </p:txBody>
      </p:sp>
    </p:spTree>
    <p:extLst>
      <p:ext uri="{BB962C8B-B14F-4D97-AF65-F5344CB8AC3E}">
        <p14:creationId xmlns:p14="http://schemas.microsoft.com/office/powerpoint/2010/main" val="3040459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1069"/>
            <a:ext cx="8686800" cy="764273"/>
          </a:xfrm>
        </p:spPr>
        <p:txBody>
          <a:bodyPr/>
          <a:lstStyle/>
          <a:p>
            <a:pPr algn="l"/>
            <a:r>
              <a:rPr lang="en-US" sz="2800" b="1" cap="all" dirty="0" smtClean="0">
                <a:latin typeface="Georgia" panose="02040502050405020303" pitchFamily="18" charset="0"/>
              </a:rPr>
              <a:t>Q5</a:t>
            </a:r>
            <a:endParaRPr lang="en-US" sz="2800" b="1" cap="all" dirty="0">
              <a:latin typeface="Georgia" panose="02040502050405020303" pitchFamily="18" charset="0"/>
            </a:endParaRPr>
          </a:p>
        </p:txBody>
      </p:sp>
      <p:sp>
        <p:nvSpPr>
          <p:cNvPr id="3" name="Content Placeholder 2"/>
          <p:cNvSpPr>
            <a:spLocks noGrp="1"/>
          </p:cNvSpPr>
          <p:nvPr>
            <p:ph idx="1"/>
          </p:nvPr>
        </p:nvSpPr>
        <p:spPr>
          <a:xfrm>
            <a:off x="228600" y="1142999"/>
            <a:ext cx="8686800" cy="5483225"/>
          </a:xfrm>
        </p:spPr>
        <p:txBody>
          <a:bodyPr/>
          <a:lstStyle/>
          <a:p>
            <a:pPr marL="0" indent="0">
              <a:spcBef>
                <a:spcPts val="1800"/>
              </a:spcBef>
              <a:buNone/>
            </a:pPr>
            <a:endParaRPr lang="en-US" sz="2800" b="1" i="1" dirty="0" smtClean="0">
              <a:latin typeface="Georgia" panose="02040502050405020303" pitchFamily="18" charset="0"/>
            </a:endParaRPr>
          </a:p>
          <a:p>
            <a:pPr marL="0" indent="0">
              <a:spcBef>
                <a:spcPts val="1800"/>
              </a:spcBef>
              <a:buNone/>
            </a:pPr>
            <a:endParaRPr lang="en-US" sz="2800" b="1" i="1" dirty="0">
              <a:latin typeface="Georgia" panose="02040502050405020303" pitchFamily="18" charset="0"/>
            </a:endParaRPr>
          </a:p>
          <a:p>
            <a:pPr marL="0" indent="0">
              <a:spcBef>
                <a:spcPts val="1800"/>
              </a:spcBef>
              <a:buNone/>
            </a:pPr>
            <a:r>
              <a:rPr lang="en-US" sz="2800" b="1" i="1" dirty="0" smtClean="0">
                <a:latin typeface="Georgia" panose="02040502050405020303" pitchFamily="18" charset="0"/>
              </a:rPr>
              <a:t>Name four anti-hypertensive </a:t>
            </a:r>
            <a:r>
              <a:rPr lang="en-US" sz="2800" b="1" i="1" dirty="0">
                <a:latin typeface="Georgia" panose="02040502050405020303" pitchFamily="18" charset="0"/>
              </a:rPr>
              <a:t>drugs </a:t>
            </a:r>
            <a:r>
              <a:rPr lang="en-US" sz="2800" b="1" i="1" dirty="0" smtClean="0">
                <a:latin typeface="Georgia" panose="02040502050405020303" pitchFamily="18" charset="0"/>
              </a:rPr>
              <a:t>that can </a:t>
            </a:r>
            <a:r>
              <a:rPr lang="en-US" sz="2800" b="1" i="1" dirty="0">
                <a:latin typeface="Georgia" panose="02040502050405020303" pitchFamily="18" charset="0"/>
              </a:rPr>
              <a:t>be given parenterally in the management of hypertensive </a:t>
            </a:r>
            <a:r>
              <a:rPr lang="en-US" sz="2800" b="1" i="1" dirty="0" smtClean="0">
                <a:latin typeface="Georgia" panose="02040502050405020303" pitchFamily="18" charset="0"/>
              </a:rPr>
              <a:t>crises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6</a:t>
            </a:fld>
            <a:endParaRPr lang="en-US"/>
          </a:p>
        </p:txBody>
      </p:sp>
    </p:spTree>
    <p:extLst>
      <p:ext uri="{BB962C8B-B14F-4D97-AF65-F5344CB8AC3E}">
        <p14:creationId xmlns:p14="http://schemas.microsoft.com/office/powerpoint/2010/main" val="202741891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Q59</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buNone/>
            </a:pPr>
            <a:endParaRPr lang="en-US" sz="2800" b="1" i="1" dirty="0" smtClean="0">
              <a:latin typeface="Georgia" panose="02040502050405020303" pitchFamily="18" charset="0"/>
            </a:endParaRPr>
          </a:p>
          <a:p>
            <a:pPr marL="0" lvl="0" indent="0">
              <a:buNone/>
            </a:pPr>
            <a:endParaRPr lang="en-US" sz="2800" b="1" i="1" dirty="0">
              <a:latin typeface="Georgia" panose="02040502050405020303" pitchFamily="18" charset="0"/>
            </a:endParaRPr>
          </a:p>
          <a:p>
            <a:pPr marL="0" lvl="0" indent="0">
              <a:buNone/>
            </a:pPr>
            <a:endParaRPr lang="en-US" sz="28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Name four classes of drugs that improve long-term prognosis in congestive heart failure</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60</a:t>
            </a:fld>
            <a:endParaRPr lang="en-US"/>
          </a:p>
        </p:txBody>
      </p:sp>
    </p:spTree>
    <p:extLst>
      <p:ext uri="{BB962C8B-B14F-4D97-AF65-F5344CB8AC3E}">
        <p14:creationId xmlns:p14="http://schemas.microsoft.com/office/powerpoint/2010/main" val="152730775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32011" y="177421"/>
            <a:ext cx="8720919" cy="846161"/>
          </a:xfrm>
        </p:spPr>
        <p:txBody>
          <a:bodyPr/>
          <a:lstStyle/>
          <a:p>
            <a:pPr algn="l"/>
            <a:r>
              <a:rPr lang="en-US" sz="2800" b="1" cap="all" dirty="0" smtClean="0">
                <a:solidFill>
                  <a:prstClr val="black"/>
                </a:solidFill>
                <a:latin typeface="Georgia" panose="02040502050405020303" pitchFamily="18" charset="0"/>
              </a:rPr>
              <a:t>Q60</a:t>
            </a:r>
            <a:endParaRPr lang="en-US" altLang="en-US" sz="2800" cap="all" dirty="0" smtClean="0">
              <a:latin typeface="Georgia" panose="02040502050405020303" pitchFamily="18" charset="0"/>
            </a:endParaRPr>
          </a:p>
        </p:txBody>
      </p:sp>
      <p:sp>
        <p:nvSpPr>
          <p:cNvPr id="94211" name="Content Placeholder 2"/>
          <p:cNvSpPr>
            <a:spLocks noGrp="1"/>
          </p:cNvSpPr>
          <p:nvPr>
            <p:ph idx="1"/>
          </p:nvPr>
        </p:nvSpPr>
        <p:spPr>
          <a:xfrm>
            <a:off x="232011" y="1228299"/>
            <a:ext cx="8720919" cy="5397926"/>
          </a:xfrm>
        </p:spPr>
        <p:txBody>
          <a:bodyPr/>
          <a:lstStyle/>
          <a:p>
            <a:pPr marL="0" lvl="0" indent="0">
              <a:spcBef>
                <a:spcPts val="1800"/>
              </a:spcBef>
              <a:buNone/>
            </a:pPr>
            <a:r>
              <a:rPr lang="en-US" sz="2800" b="1" i="1" dirty="0">
                <a:latin typeface="Georgia" panose="02040502050405020303" pitchFamily="18" charset="0"/>
              </a:rPr>
              <a:t>The non-selective alpha adrenergic blockers produce the following actions EXCEPT:</a:t>
            </a:r>
          </a:p>
          <a:p>
            <a:pPr marL="514350" lvl="0" indent="-514350">
              <a:spcBef>
                <a:spcPts val="1800"/>
              </a:spcBef>
              <a:buFont typeface="+mj-lt"/>
              <a:buAutoNum type="alphaUcPeriod"/>
            </a:pPr>
            <a:r>
              <a:rPr lang="en-US" sz="2800" dirty="0" smtClean="0">
                <a:latin typeface="Georgia" panose="02040502050405020303" pitchFamily="18" charset="0"/>
              </a:rPr>
              <a:t>Postural hypotension</a:t>
            </a:r>
          </a:p>
          <a:p>
            <a:pPr marL="514350" indent="-514350">
              <a:spcBef>
                <a:spcPts val="1800"/>
              </a:spcBef>
              <a:buFont typeface="+mj-lt"/>
              <a:buAutoNum type="alphaUcPeriod"/>
            </a:pPr>
            <a:r>
              <a:rPr lang="en-US" sz="2800" dirty="0" smtClean="0">
                <a:latin typeface="Georgia" panose="02040502050405020303" pitchFamily="18" charset="0"/>
              </a:rPr>
              <a:t>Bradycardia</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err="1">
                <a:latin typeface="Georgia" panose="02040502050405020303" pitchFamily="18" charset="0"/>
              </a:rPr>
              <a:t>Miosis</a:t>
            </a:r>
            <a:endParaRPr lang="en-US" sz="2800" dirty="0">
              <a:latin typeface="Georgia" panose="02040502050405020303" pitchFamily="18" charset="0"/>
            </a:endParaRPr>
          </a:p>
          <a:p>
            <a:pPr marL="514350" lvl="0" indent="-514350">
              <a:spcBef>
                <a:spcPts val="1800"/>
              </a:spcBef>
              <a:buFont typeface="+mj-lt"/>
              <a:buAutoNum type="alphaUcPeriod"/>
            </a:pPr>
            <a:r>
              <a:rPr lang="en-US" sz="2800" dirty="0">
                <a:latin typeface="Georgia" panose="02040502050405020303" pitchFamily="18" charset="0"/>
              </a:rPr>
              <a:t>Inhibition of ejaculation</a:t>
            </a:r>
          </a:p>
          <a:p>
            <a:pPr marL="0" lvl="0" indent="0">
              <a:buNone/>
            </a:pP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17421931-66B2-43CA-AC07-A4EDB5485D56}" type="slidenum">
              <a:rPr lang="en-US"/>
              <a:pPr>
                <a:defRPr/>
              </a:pPr>
              <a:t>61</a:t>
            </a:fld>
            <a:endParaRPr lang="en-US"/>
          </a:p>
        </p:txBody>
      </p:sp>
    </p:spTree>
    <p:extLst>
      <p:ext uri="{BB962C8B-B14F-4D97-AF65-F5344CB8AC3E}">
        <p14:creationId xmlns:p14="http://schemas.microsoft.com/office/powerpoint/2010/main" val="41122245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057400"/>
            <a:ext cx="7772400" cy="1470025"/>
          </a:xfrm>
        </p:spPr>
        <p:txBody>
          <a:bodyPr>
            <a:noAutofit/>
          </a:bodyPr>
          <a:lstStyle/>
          <a:p>
            <a:r>
              <a:rPr lang="en-US" sz="9600" b="1" i="1" dirty="0" smtClean="0">
                <a:latin typeface="Algerian" panose="04020705040A02060702" pitchFamily="82" charset="0"/>
              </a:rPr>
              <a:t>END</a:t>
            </a:r>
            <a:endParaRPr lang="en-US" sz="9600" b="1" i="1" dirty="0">
              <a:latin typeface="Algerian" panose="04020705040A02060702"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sz="2600" dirty="0" smtClean="0">
              <a:latin typeface="Georgia" panose="02040502050405020303" pitchFamily="18" charset="0"/>
            </a:endParaRPr>
          </a:p>
        </p:txBody>
      </p:sp>
    </p:spTree>
    <p:extLst>
      <p:ext uri="{BB962C8B-B14F-4D97-AF65-F5344CB8AC3E}">
        <p14:creationId xmlns:p14="http://schemas.microsoft.com/office/powerpoint/2010/main" val="7018048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63773"/>
            <a:ext cx="8679976" cy="873457"/>
          </a:xfrm>
        </p:spPr>
        <p:txBody>
          <a:bodyPr/>
          <a:lstStyle/>
          <a:p>
            <a:pPr algn="l"/>
            <a:r>
              <a:rPr lang="en-US" sz="2800" b="1" cap="all" dirty="0" smtClean="0">
                <a:latin typeface="Georgia" panose="02040502050405020303" pitchFamily="18" charset="0"/>
              </a:rPr>
              <a:t>Q6</a:t>
            </a:r>
            <a:endParaRPr lang="en-US" sz="2800" cap="all" dirty="0">
              <a:latin typeface="Georgia" panose="02040502050405020303" pitchFamily="18" charset="0"/>
            </a:endParaRPr>
          </a:p>
        </p:txBody>
      </p:sp>
      <p:sp>
        <p:nvSpPr>
          <p:cNvPr id="3" name="Content Placeholder 2"/>
          <p:cNvSpPr>
            <a:spLocks noGrp="1"/>
          </p:cNvSpPr>
          <p:nvPr>
            <p:ph idx="1"/>
          </p:nvPr>
        </p:nvSpPr>
        <p:spPr>
          <a:xfrm>
            <a:off x="232012" y="1187355"/>
            <a:ext cx="8679976" cy="5438869"/>
          </a:xfrm>
        </p:spPr>
        <p:txBody>
          <a:bodyPr/>
          <a:lstStyle/>
          <a:p>
            <a:pPr marL="0" lvl="0" indent="0">
              <a:spcBef>
                <a:spcPts val="1800"/>
              </a:spcBef>
              <a:buNone/>
            </a:pPr>
            <a:endParaRPr lang="en-US" sz="2800" b="1" i="1" dirty="0" smtClean="0">
              <a:latin typeface="Georgia" panose="02040502050405020303" pitchFamily="18" charset="0"/>
            </a:endParaRPr>
          </a:p>
          <a:p>
            <a:pPr marL="0" lvl="0" indent="0">
              <a:spcBef>
                <a:spcPts val="1800"/>
              </a:spcBef>
              <a:buNone/>
            </a:pPr>
            <a:endParaRPr lang="en-US" sz="2800" b="1" i="1" dirty="0">
              <a:latin typeface="Georgia" panose="02040502050405020303" pitchFamily="18" charset="0"/>
            </a:endParaRPr>
          </a:p>
          <a:p>
            <a:pPr marL="0" lvl="0" indent="0">
              <a:spcBef>
                <a:spcPts val="1800"/>
              </a:spcBef>
              <a:buNone/>
            </a:pPr>
            <a:r>
              <a:rPr lang="en-US" sz="2800" b="1" i="1" dirty="0" smtClean="0">
                <a:latin typeface="Georgia" panose="02040502050405020303" pitchFamily="18" charset="0"/>
              </a:rPr>
              <a:t>Name two drug classes </a:t>
            </a:r>
            <a:r>
              <a:rPr lang="en-US" sz="2800" b="1" i="1" dirty="0">
                <a:latin typeface="Georgia" panose="02040502050405020303" pitchFamily="18" charset="0"/>
              </a:rPr>
              <a:t>used in the management of </a:t>
            </a:r>
            <a:r>
              <a:rPr lang="en-US" sz="2800" b="1" i="1" dirty="0" err="1">
                <a:latin typeface="Georgia" panose="02040502050405020303" pitchFamily="18" charset="0"/>
              </a:rPr>
              <a:t>hypercholesterolaemia</a:t>
            </a:r>
            <a:r>
              <a:rPr lang="en-US" sz="2800" b="1" i="1" dirty="0">
                <a:latin typeface="Georgia" panose="02040502050405020303" pitchFamily="18" charset="0"/>
              </a:rPr>
              <a:t> </a:t>
            </a:r>
            <a:r>
              <a:rPr lang="en-US" sz="2800" b="1" i="1" dirty="0" smtClean="0">
                <a:latin typeface="Georgia" panose="02040502050405020303" pitchFamily="18" charset="0"/>
              </a:rPr>
              <a:t>that are associated with causing myositis</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7</a:t>
            </a:fld>
            <a:endParaRPr lang="en-US"/>
          </a:p>
        </p:txBody>
      </p:sp>
    </p:spTree>
    <p:extLst>
      <p:ext uri="{BB962C8B-B14F-4D97-AF65-F5344CB8AC3E}">
        <p14:creationId xmlns:p14="http://schemas.microsoft.com/office/powerpoint/2010/main" val="21809734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218363"/>
            <a:ext cx="8666329" cy="846161"/>
          </a:xfrm>
        </p:spPr>
        <p:txBody>
          <a:bodyPr/>
          <a:lstStyle/>
          <a:p>
            <a:pPr algn="l"/>
            <a:r>
              <a:rPr lang="en-US" altLang="en-US" sz="2800" b="1" cap="all" dirty="0" smtClean="0">
                <a:latin typeface="Georgia" panose="02040502050405020303" pitchFamily="18" charset="0"/>
              </a:rPr>
              <a:t>Q7</a:t>
            </a:r>
            <a:endParaRPr lang="en-US" altLang="en-US" sz="2800" cap="all" dirty="0">
              <a:latin typeface="Georgia" panose="02040502050405020303" pitchFamily="18" charset="0"/>
            </a:endParaRPr>
          </a:p>
        </p:txBody>
      </p:sp>
      <p:sp>
        <p:nvSpPr>
          <p:cNvPr id="3" name="Content Placeholder 2"/>
          <p:cNvSpPr>
            <a:spLocks noGrp="1"/>
          </p:cNvSpPr>
          <p:nvPr>
            <p:ph idx="1"/>
          </p:nvPr>
        </p:nvSpPr>
        <p:spPr>
          <a:xfrm>
            <a:off x="259307" y="1214651"/>
            <a:ext cx="8666329" cy="5411574"/>
          </a:xfrm>
        </p:spPr>
        <p:txBody>
          <a:bodyPr/>
          <a:lstStyle/>
          <a:p>
            <a:pPr marL="0" lvl="0" indent="0">
              <a:spcBef>
                <a:spcPts val="1800"/>
              </a:spcBef>
              <a:buNone/>
            </a:pPr>
            <a:endParaRPr lang="en-US" sz="2800" b="1" i="1" dirty="0" smtClean="0">
              <a:latin typeface="Georgia" panose="02040502050405020303" pitchFamily="18" charset="0"/>
            </a:endParaRPr>
          </a:p>
          <a:p>
            <a:pPr marL="0" lvl="0" indent="0">
              <a:spcBef>
                <a:spcPts val="1800"/>
              </a:spcBef>
              <a:buNone/>
            </a:pPr>
            <a:endParaRPr lang="en-US" sz="2800" b="1" i="1" dirty="0">
              <a:latin typeface="Georgia" panose="02040502050405020303" pitchFamily="18" charset="0"/>
            </a:endParaRPr>
          </a:p>
          <a:p>
            <a:pPr marL="0" lvl="0" indent="0">
              <a:spcBef>
                <a:spcPts val="1800"/>
              </a:spcBef>
              <a:buNone/>
            </a:pPr>
            <a:endParaRPr lang="en-US" sz="2800" b="1" i="1" dirty="0" smtClean="0">
              <a:latin typeface="Georgia" panose="02040502050405020303" pitchFamily="18" charset="0"/>
            </a:endParaRPr>
          </a:p>
          <a:p>
            <a:pPr marL="0" lvl="0" indent="0">
              <a:spcBef>
                <a:spcPts val="1800"/>
              </a:spcBef>
              <a:buNone/>
            </a:pPr>
            <a:r>
              <a:rPr lang="en-US" sz="2800" b="1" i="1" dirty="0" smtClean="0">
                <a:latin typeface="Georgia" panose="02040502050405020303" pitchFamily="18" charset="0"/>
              </a:rPr>
              <a:t>Which electrolyte changes would aggravate </a:t>
            </a:r>
            <a:r>
              <a:rPr lang="en-US" sz="2800" b="1" i="1" dirty="0">
                <a:latin typeface="Georgia" panose="02040502050405020303" pitchFamily="18" charset="0"/>
              </a:rPr>
              <a:t>digitalis-induced arrhythmia</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pPr>
              <a:defRPr/>
            </a:pPr>
            <a:fld id="{49CB16CD-1FBA-49E2-80D4-BDD57A24C24F}" type="slidenum">
              <a:rPr lang="en-US" smtClean="0"/>
              <a:pPr>
                <a:defRPr/>
              </a:pPr>
              <a:t>8</a:t>
            </a:fld>
            <a:endParaRPr lang="en-US"/>
          </a:p>
        </p:txBody>
      </p:sp>
    </p:spTree>
    <p:extLst>
      <p:ext uri="{BB962C8B-B14F-4D97-AF65-F5344CB8AC3E}">
        <p14:creationId xmlns:p14="http://schemas.microsoft.com/office/powerpoint/2010/main" val="748857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18365" y="274638"/>
            <a:ext cx="8734566" cy="762592"/>
          </a:xfrm>
        </p:spPr>
        <p:txBody>
          <a:bodyPr rtlCol="0">
            <a:noAutofit/>
          </a:bodyPr>
          <a:lstStyle/>
          <a:p>
            <a:pPr algn="l" fontAlgn="auto">
              <a:spcAft>
                <a:spcPts val="0"/>
              </a:spcAft>
              <a:defRPr/>
            </a:pPr>
            <a:r>
              <a:rPr lang="en-US" altLang="en-US" sz="2800" b="1" cap="all" dirty="0" smtClean="0">
                <a:latin typeface="Georgia" panose="02040502050405020303" pitchFamily="18" charset="0"/>
              </a:rPr>
              <a:t>Q8</a:t>
            </a:r>
            <a:endParaRPr lang="en-US" altLang="en-US" sz="2800" b="1" cap="all" dirty="0">
              <a:latin typeface="Georgia" panose="02040502050405020303" pitchFamily="18" charset="0"/>
            </a:endParaRPr>
          </a:p>
        </p:txBody>
      </p:sp>
      <p:sp>
        <p:nvSpPr>
          <p:cNvPr id="30723" name="Rectangle 3"/>
          <p:cNvSpPr>
            <a:spLocks noGrp="1" noChangeArrowheads="1"/>
          </p:cNvSpPr>
          <p:nvPr>
            <p:ph type="body" idx="1"/>
          </p:nvPr>
        </p:nvSpPr>
        <p:spPr>
          <a:xfrm>
            <a:off x="218365" y="1173707"/>
            <a:ext cx="8734566" cy="5452518"/>
          </a:xfrm>
        </p:spPr>
        <p:txBody>
          <a:bodyPr/>
          <a:lstStyle/>
          <a:p>
            <a:pPr marL="0" lvl="0" indent="0">
              <a:buNone/>
            </a:pPr>
            <a:endParaRPr lang="en-US" sz="2600" b="1" i="1" dirty="0" smtClean="0">
              <a:latin typeface="Georgia" panose="02040502050405020303" pitchFamily="18" charset="0"/>
            </a:endParaRPr>
          </a:p>
          <a:p>
            <a:pPr marL="0" lvl="0" indent="0">
              <a:buNone/>
            </a:pPr>
            <a:endParaRPr lang="en-US" sz="2600" b="1" i="1" dirty="0">
              <a:latin typeface="Georgia" panose="02040502050405020303" pitchFamily="18" charset="0"/>
            </a:endParaRPr>
          </a:p>
          <a:p>
            <a:pPr marL="0" lvl="0" indent="0">
              <a:buNone/>
            </a:pPr>
            <a:endParaRPr lang="en-US" sz="2600" b="1" i="1" dirty="0" smtClean="0">
              <a:latin typeface="Georgia" panose="02040502050405020303" pitchFamily="18" charset="0"/>
            </a:endParaRPr>
          </a:p>
          <a:p>
            <a:pPr marL="0" lvl="0" indent="0">
              <a:buNone/>
            </a:pPr>
            <a:r>
              <a:rPr lang="en-US" sz="2800" b="1" i="1" dirty="0" smtClean="0">
                <a:latin typeface="Georgia" panose="02040502050405020303" pitchFamily="18" charset="0"/>
              </a:rPr>
              <a:t>What is the drug of choice for </a:t>
            </a:r>
            <a:r>
              <a:rPr lang="en-US" sz="2800" b="1" i="1" dirty="0">
                <a:latin typeface="Georgia" panose="02040502050405020303" pitchFamily="18" charset="0"/>
              </a:rPr>
              <a:t>the management of ventricular tachycardia following acute myocardial infarction</a:t>
            </a:r>
            <a:r>
              <a:rPr lang="en-US" sz="2800" b="1" i="1" dirty="0" smtClean="0">
                <a:latin typeface="Georgia" panose="02040502050405020303" pitchFamily="18" charset="0"/>
              </a:rPr>
              <a:t>?</a:t>
            </a:r>
            <a:endParaRPr lang="en-US" sz="2800" b="1" i="1"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9</a:t>
            </a:fld>
            <a:endParaRPr lang="en-US"/>
          </a:p>
        </p:txBody>
      </p:sp>
    </p:spTree>
    <p:extLst>
      <p:ext uri="{BB962C8B-B14F-4D97-AF65-F5344CB8AC3E}">
        <p14:creationId xmlns:p14="http://schemas.microsoft.com/office/powerpoint/2010/main" val="1641769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13654</TotalTime>
  <Words>1898</Words>
  <Application>Microsoft Office PowerPoint</Application>
  <PresentationFormat>On-screen Show (4:3)</PresentationFormat>
  <Paragraphs>407</Paragraphs>
  <Slides>62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Algerian</vt:lpstr>
      <vt:lpstr>Arial</vt:lpstr>
      <vt:lpstr>Calibri</vt:lpstr>
      <vt:lpstr>Georgia</vt:lpstr>
      <vt:lpstr>Times New Roman</vt:lpstr>
      <vt:lpstr>Office Theme</vt:lpstr>
      <vt:lpstr>ANS-CVS-GIT-RS PHARMACOLOGY  REVISION QUESTIONS</vt:lpstr>
      <vt:lpstr>PowerPoint Presentation</vt:lpstr>
      <vt:lpstr>Q2</vt:lpstr>
      <vt:lpstr>Q3</vt:lpstr>
      <vt:lpstr>Q4</vt:lpstr>
      <vt:lpstr>Q5</vt:lpstr>
      <vt:lpstr>Q6</vt:lpstr>
      <vt:lpstr>Q7</vt:lpstr>
      <vt:lpstr>Q8</vt:lpstr>
      <vt:lpstr>Q9 </vt:lpstr>
      <vt:lpstr>Q10</vt:lpstr>
      <vt:lpstr>Q11</vt:lpstr>
      <vt:lpstr>Q12</vt:lpstr>
      <vt:lpstr>Q13</vt:lpstr>
      <vt:lpstr>Q14</vt:lpstr>
      <vt:lpstr>Q15</vt:lpstr>
      <vt:lpstr>Q16</vt:lpstr>
      <vt:lpstr>Q17</vt:lpstr>
      <vt:lpstr>Q18</vt:lpstr>
      <vt:lpstr>Q19</vt:lpstr>
      <vt:lpstr>Q20</vt:lpstr>
      <vt:lpstr>Q21</vt:lpstr>
      <vt:lpstr>Q22</vt:lpstr>
      <vt:lpstr>Q23</vt:lpstr>
      <vt:lpstr>Q24</vt:lpstr>
      <vt:lpstr>Q25</vt:lpstr>
      <vt:lpstr>Q26</vt:lpstr>
      <vt:lpstr>Q27</vt:lpstr>
      <vt:lpstr>Q28</vt:lpstr>
      <vt:lpstr>Q29</vt:lpstr>
      <vt:lpstr>Q30</vt:lpstr>
      <vt:lpstr>Q31</vt:lpstr>
      <vt:lpstr>Q32</vt:lpstr>
      <vt:lpstr>Q33</vt:lpstr>
      <vt:lpstr>Q34</vt:lpstr>
      <vt:lpstr>Q35</vt:lpstr>
      <vt:lpstr>Q36</vt:lpstr>
      <vt:lpstr>Q37</vt:lpstr>
      <vt:lpstr>Q38</vt:lpstr>
      <vt:lpstr>Q39</vt:lpstr>
      <vt:lpstr>Q40</vt:lpstr>
      <vt:lpstr>Q41</vt:lpstr>
      <vt:lpstr>Q42</vt:lpstr>
      <vt:lpstr>Q43</vt:lpstr>
      <vt:lpstr>Q44</vt:lpstr>
      <vt:lpstr>Q45</vt:lpstr>
      <vt:lpstr>Q46</vt:lpstr>
      <vt:lpstr>Q47</vt:lpstr>
      <vt:lpstr>Q48</vt:lpstr>
      <vt:lpstr>Q49</vt:lpstr>
      <vt:lpstr>Q50</vt:lpstr>
      <vt:lpstr>Q51</vt:lpstr>
      <vt:lpstr>Q52</vt:lpstr>
      <vt:lpstr>Q53</vt:lpstr>
      <vt:lpstr>Q54</vt:lpstr>
      <vt:lpstr>Q55</vt:lpstr>
      <vt:lpstr>Q56</vt:lpstr>
      <vt:lpstr>Q57</vt:lpstr>
      <vt:lpstr>Q58</vt:lpstr>
      <vt:lpstr>Q59</vt:lpstr>
      <vt:lpstr>Q60</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User</cp:lastModifiedBy>
  <cp:revision>481</cp:revision>
  <dcterms:created xsi:type="dcterms:W3CDTF">2013-01-20T05:13:28Z</dcterms:created>
  <dcterms:modified xsi:type="dcterms:W3CDTF">2023-07-16T08:23:52Z</dcterms:modified>
</cp:coreProperties>
</file>