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4"/>
  </p:notesMasterIdLst>
  <p:sldIdLst>
    <p:sldId id="256" r:id="rId2"/>
    <p:sldId id="514" r:id="rId3"/>
    <p:sldId id="518" r:id="rId4"/>
    <p:sldId id="520" r:id="rId5"/>
    <p:sldId id="522" r:id="rId6"/>
    <p:sldId id="524" r:id="rId7"/>
    <p:sldId id="526" r:id="rId8"/>
    <p:sldId id="528" r:id="rId9"/>
    <p:sldId id="530" r:id="rId10"/>
    <p:sldId id="532" r:id="rId11"/>
    <p:sldId id="534" r:id="rId12"/>
    <p:sldId id="536" r:id="rId13"/>
    <p:sldId id="538" r:id="rId14"/>
    <p:sldId id="540" r:id="rId15"/>
    <p:sldId id="548" r:id="rId16"/>
    <p:sldId id="550" r:id="rId17"/>
    <p:sldId id="552" r:id="rId18"/>
    <p:sldId id="555" r:id="rId19"/>
    <p:sldId id="557" r:id="rId20"/>
    <p:sldId id="559" r:id="rId21"/>
    <p:sldId id="561" r:id="rId22"/>
    <p:sldId id="564" r:id="rId23"/>
    <p:sldId id="566" r:id="rId24"/>
    <p:sldId id="571" r:id="rId25"/>
    <p:sldId id="573" r:id="rId26"/>
    <p:sldId id="578" r:id="rId27"/>
    <p:sldId id="580" r:id="rId28"/>
    <p:sldId id="595" r:id="rId29"/>
    <p:sldId id="583" r:id="rId30"/>
    <p:sldId id="586" r:id="rId31"/>
    <p:sldId id="588" r:id="rId32"/>
    <p:sldId id="633" r:id="rId33"/>
    <p:sldId id="631" r:id="rId34"/>
    <p:sldId id="629" r:id="rId35"/>
    <p:sldId id="627" r:id="rId36"/>
    <p:sldId id="625" r:id="rId37"/>
    <p:sldId id="623" r:id="rId38"/>
    <p:sldId id="621" r:id="rId39"/>
    <p:sldId id="619" r:id="rId40"/>
    <p:sldId id="617" r:id="rId41"/>
    <p:sldId id="615" r:id="rId42"/>
    <p:sldId id="613" r:id="rId43"/>
    <p:sldId id="611" r:id="rId44"/>
    <p:sldId id="609" r:id="rId45"/>
    <p:sldId id="607" r:id="rId46"/>
    <p:sldId id="605" r:id="rId47"/>
    <p:sldId id="603" r:id="rId48"/>
    <p:sldId id="601" r:id="rId49"/>
    <p:sldId id="599" r:id="rId50"/>
    <p:sldId id="597" r:id="rId51"/>
    <p:sldId id="636" r:id="rId52"/>
    <p:sldId id="592" r:id="rId5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384" autoAdjust="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840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D3C6A49-FA7E-4D40-983D-5B7A66BB4B5B}" type="datetimeFigureOut">
              <a:rPr lang="en-US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E73D298-3A64-4AFE-8535-9AF1889BD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409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1626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4636A-9C70-44BB-8FBB-77D17272DBBC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43FB9-DBEC-4513-B982-236ED0094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65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15210-3145-47F5-94A6-E5C2E4FA5479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F173D-F307-45DC-8355-613C2C9A0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357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88712-10ED-4337-A9E8-F176DC9F9F94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94E92-8326-46C7-89A1-743D7F0C6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0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40E4B-49F8-4312-BF07-C9D062660391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B16CD-1FBA-49E2-80D4-BDD57A24C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1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B8F08-809E-4837-968D-C1E12407D208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65CBB-9F39-48B5-B3C2-CB7292156E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560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D0B34-5188-4C4B-B7D7-685E1474082A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8808C-E14B-4764-9E67-989FEC91E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902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1322A-07A1-4089-A0AD-BD7469CA320F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19472-E9DC-420E-A3EC-749774E21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7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8ED68-CE74-4E01-AE7D-8650E9450177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53C0C-F46A-4960-88D8-0BEA22EC3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40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4CDB9-3BDD-4BEB-83E3-48DFB0E2B600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49A33-9083-4F20-91BC-A623E2F2B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01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EADD0-FC85-46A3-AFA6-629973238C47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9A76F-30DA-4288-BEB1-E58BCAB9D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8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DBE75-CA40-4D56-81FB-3B8EED79C31C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D6731-E62D-4BD0-8138-33D128280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01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0AE464-C046-4515-A2E8-A46FF9CB6765}" type="datetime1">
              <a:rPr lang="en-US" smtClean="0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798EF1-89EE-41D1-A783-33FDAF70D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2994025"/>
          </a:xfrm>
        </p:spPr>
        <p:txBody>
          <a:bodyPr/>
          <a:lstStyle/>
          <a:p>
            <a:pPr algn="l">
              <a:spcBef>
                <a:spcPts val="1800"/>
              </a:spcBef>
            </a:pPr>
            <a:r>
              <a:rPr lang="en-US" altLang="en-US" sz="3200" b="1" dirty="0" smtClean="0">
                <a:latin typeface="Georgia" panose="02040502050405020303" pitchFamily="18" charset="0"/>
              </a:rPr>
              <a:t>AUTOCOIDS</a:t>
            </a:r>
            <a:br>
              <a:rPr lang="en-US" altLang="en-US" sz="3200" b="1" dirty="0" smtClean="0">
                <a:latin typeface="Georgia" panose="02040502050405020303" pitchFamily="18" charset="0"/>
              </a:rPr>
            </a:br>
            <a:r>
              <a:rPr lang="en-US" altLang="en-US" sz="3200" b="1" dirty="0" smtClean="0">
                <a:latin typeface="Georgia" panose="02040502050405020303" pitchFamily="18" charset="0"/>
              </a:rPr>
              <a:t>MEDIATORS OF INFLAMMATION</a:t>
            </a:r>
            <a:br>
              <a:rPr lang="en-US" altLang="en-US" sz="3200" b="1" dirty="0" smtClean="0">
                <a:latin typeface="Georgia" panose="02040502050405020303" pitchFamily="18" charset="0"/>
              </a:rPr>
            </a:br>
            <a:r>
              <a:rPr lang="en-US" altLang="en-US" sz="3200" b="1" dirty="0" smtClean="0">
                <a:latin typeface="Georgia" panose="02040502050405020303" pitchFamily="18" charset="0"/>
              </a:rPr>
              <a:t>ANTI-INFLAMMATORY DRUGS</a:t>
            </a:r>
            <a:br>
              <a:rPr lang="en-US" altLang="en-US" sz="3200" b="1" dirty="0" smtClean="0">
                <a:latin typeface="Georgia" panose="02040502050405020303" pitchFamily="18" charset="0"/>
              </a:rPr>
            </a:br>
            <a:r>
              <a:rPr lang="en-US" altLang="en-US" sz="3200" b="1" dirty="0">
                <a:latin typeface="Georgia" panose="02040502050405020303" pitchFamily="18" charset="0"/>
              </a:rPr>
              <a:t/>
            </a:r>
            <a:br>
              <a:rPr lang="en-US" altLang="en-US" sz="3200" b="1" dirty="0">
                <a:latin typeface="Georgia" panose="02040502050405020303" pitchFamily="18" charset="0"/>
              </a:rPr>
            </a:br>
            <a:r>
              <a:rPr lang="en-US" altLang="en-US" sz="3200" b="1" dirty="0" smtClean="0">
                <a:latin typeface="Georgia" panose="02040502050405020303" pitchFamily="18" charset="0"/>
              </a:rPr>
              <a:t>REVISION</a:t>
            </a:r>
            <a:r>
              <a:rPr lang="en-US" altLang="en-US" sz="3200" b="1" dirty="0" smtClean="0">
                <a:latin typeface="Georgia" panose="02040502050405020303" pitchFamily="18" charset="0"/>
              </a:rPr>
              <a:t> </a:t>
            </a:r>
            <a:r>
              <a:rPr lang="en-US" altLang="en-US" sz="3200" b="1" dirty="0" smtClean="0">
                <a:latin typeface="Georgia" panose="02040502050405020303" pitchFamily="18" charset="0"/>
              </a:rPr>
              <a:t>QUESTIONS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7391400" cy="1905000"/>
          </a:xfrm>
        </p:spPr>
        <p:txBody>
          <a:bodyPr/>
          <a:lstStyle/>
          <a:p>
            <a:pPr>
              <a:spcBef>
                <a:spcPts val="1800"/>
              </a:spcBef>
            </a:pPr>
            <a:endParaRPr lang="en-US" sz="2600" b="1" dirty="0" smtClean="0">
              <a:latin typeface="Georgia" panose="02040502050405020303" pitchFamily="18" charset="0"/>
            </a:endParaRPr>
          </a:p>
          <a:p>
            <a:pPr lvl="0" algn="r" fontAlgn="auto">
              <a:spcAft>
                <a:spcPts val="0"/>
              </a:spcAft>
            </a:pPr>
            <a:endParaRPr lang="en-US" sz="2600" b="1" dirty="0" smtClean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lvl="0" algn="r" fontAlgn="auto">
              <a:spcAft>
                <a:spcPts val="0"/>
              </a:spcAft>
            </a:pPr>
            <a:r>
              <a:rPr lang="en-US" sz="2000" b="1" dirty="0" smtClean="0">
                <a:solidFill>
                  <a:prstClr val="black"/>
                </a:solidFill>
                <a:latin typeface="Georgia" panose="02040502050405020303" pitchFamily="18" charset="0"/>
              </a:rPr>
              <a:t>DR </a:t>
            </a:r>
            <a:r>
              <a:rPr lang="en-US" sz="2000" b="1" dirty="0">
                <a:solidFill>
                  <a:prstClr val="black"/>
                </a:solidFill>
                <a:latin typeface="Georgia" panose="02040502050405020303" pitchFamily="18" charset="0"/>
              </a:rPr>
              <a:t>SINDWA KANYIMBA</a:t>
            </a:r>
          </a:p>
          <a:p>
            <a:pPr lvl="0" algn="r" fontAlgn="auto">
              <a:spcAft>
                <a:spcPts val="0"/>
              </a:spcAft>
            </a:pPr>
            <a:r>
              <a:rPr lang="en-US" sz="2000" b="1" dirty="0" smtClean="0">
                <a:solidFill>
                  <a:prstClr val="black"/>
                </a:solidFill>
                <a:latin typeface="Georgia" panose="02040502050405020303" pitchFamily="18" charset="0"/>
              </a:rPr>
              <a:t>Pharmacology Lecturer</a:t>
            </a:r>
            <a:endParaRPr lang="en-US" sz="2000" dirty="0">
              <a:solidFill>
                <a:prstClr val="black">
                  <a:tint val="75000"/>
                </a:prstClr>
              </a:solidFill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45660" y="274637"/>
            <a:ext cx="8669740" cy="708001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altLang="en-US" sz="2800" b="1" cap="all" dirty="0" smtClean="0">
                <a:latin typeface="Georgia" panose="02040502050405020303" pitchFamily="18" charset="0"/>
              </a:rPr>
              <a:t>Q9 </a:t>
            </a:r>
            <a:endParaRPr lang="en-US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5660" y="1228298"/>
            <a:ext cx="8669740" cy="5324901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An 8-year-old girl w as diagnosed </a:t>
            </a:r>
            <a:r>
              <a:rPr lang="en-US" sz="2200" dirty="0" smtClean="0">
                <a:latin typeface="Georgia" panose="02040502050405020303" pitchFamily="18" charset="0"/>
              </a:rPr>
              <a:t>with </a:t>
            </a:r>
            <a:r>
              <a:rPr lang="en-US" sz="2200" dirty="0">
                <a:latin typeface="Georgia" panose="02040502050405020303" pitchFamily="18" charset="0"/>
              </a:rPr>
              <a:t>seasonal </a:t>
            </a:r>
            <a:r>
              <a:rPr lang="en-US" sz="2200" dirty="0" smtClean="0">
                <a:latin typeface="Georgia" panose="02040502050405020303" pitchFamily="18" charset="0"/>
              </a:rPr>
              <a:t>allergic conjunctivitis </a:t>
            </a:r>
            <a:r>
              <a:rPr lang="en-US" sz="2200" dirty="0">
                <a:latin typeface="Georgia" panose="02040502050405020303" pitchFamily="18" charset="0"/>
              </a:rPr>
              <a:t>triggered by exposure to airborne pollen. She </a:t>
            </a:r>
            <a:r>
              <a:rPr lang="en-US" sz="2200" dirty="0" smtClean="0">
                <a:latin typeface="Georgia" panose="02040502050405020303" pitchFamily="18" charset="0"/>
              </a:rPr>
              <a:t>started a topical </a:t>
            </a:r>
            <a:r>
              <a:rPr lang="en-US" sz="2200" dirty="0">
                <a:latin typeface="Georgia" panose="02040502050405020303" pitchFamily="18" charset="0"/>
              </a:rPr>
              <a:t>therapy </a:t>
            </a:r>
            <a:r>
              <a:rPr lang="en-US" sz="2200" dirty="0" smtClean="0">
                <a:latin typeface="Georgia" panose="02040502050405020303" pitchFamily="18" charset="0"/>
              </a:rPr>
              <a:t>with </a:t>
            </a:r>
            <a:r>
              <a:rPr lang="en-US" sz="2200" dirty="0" err="1" smtClean="0">
                <a:latin typeface="Georgia" panose="02040502050405020303" pitchFamily="18" charset="0"/>
              </a:rPr>
              <a:t>cromolyn</a:t>
            </a:r>
            <a:r>
              <a:rPr lang="en-US" sz="2200" dirty="0" smtClean="0">
                <a:latin typeface="Georgia" panose="02040502050405020303" pitchFamily="18" charset="0"/>
              </a:rPr>
              <a:t> sodium (sodium </a:t>
            </a:r>
            <a:r>
              <a:rPr lang="en-US" sz="2200" dirty="0" err="1" smtClean="0">
                <a:latin typeface="Georgia" panose="02040502050405020303" pitchFamily="18" charset="0"/>
              </a:rPr>
              <a:t>cromoglicate</a:t>
            </a:r>
            <a:r>
              <a:rPr lang="en-US" sz="2200" dirty="0" smtClean="0">
                <a:latin typeface="Georgia" panose="02040502050405020303" pitchFamily="18" charset="0"/>
              </a:rPr>
              <a:t>).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b="1" i="1" dirty="0" smtClean="0">
                <a:latin typeface="Georgia" panose="02040502050405020303" pitchFamily="18" charset="0"/>
              </a:rPr>
              <a:t>Which </a:t>
            </a:r>
            <a:r>
              <a:rPr lang="en-US" sz="2200" b="1" i="1" dirty="0">
                <a:latin typeface="Georgia" panose="02040502050405020303" pitchFamily="18" charset="0"/>
              </a:rPr>
              <a:t>of </a:t>
            </a:r>
            <a:r>
              <a:rPr lang="en-US" sz="2200" b="1" i="1" dirty="0" smtClean="0">
                <a:latin typeface="Georgia" panose="02040502050405020303" pitchFamily="18" charset="0"/>
              </a:rPr>
              <a:t>the following </a:t>
            </a:r>
            <a:r>
              <a:rPr lang="en-US" sz="2200" b="1" i="1" dirty="0">
                <a:latin typeface="Georgia" panose="02040502050405020303" pitchFamily="18" charset="0"/>
              </a:rPr>
              <a:t>actions </a:t>
            </a:r>
            <a:r>
              <a:rPr lang="en-US" sz="2200" b="1" i="1" dirty="0" smtClean="0">
                <a:latin typeface="Georgia" panose="02040502050405020303" pitchFamily="18" charset="0"/>
              </a:rPr>
              <a:t>most </a:t>
            </a:r>
            <a:r>
              <a:rPr lang="en-US" sz="2200" b="1" i="1" dirty="0">
                <a:latin typeface="Georgia" panose="02040502050405020303" pitchFamily="18" charset="0"/>
              </a:rPr>
              <a:t>likely </a:t>
            </a:r>
            <a:r>
              <a:rPr lang="en-US" sz="2200" b="1" i="1" dirty="0" smtClean="0">
                <a:latin typeface="Georgia" panose="02040502050405020303" pitchFamily="18" charset="0"/>
              </a:rPr>
              <a:t>mediated </a:t>
            </a:r>
            <a:r>
              <a:rPr lang="en-US" sz="2200" b="1" i="1" dirty="0">
                <a:latin typeface="Georgia" panose="02040502050405020303" pitchFamily="18" charset="0"/>
              </a:rPr>
              <a:t>the </a:t>
            </a:r>
            <a:r>
              <a:rPr lang="en-US" sz="2200" b="1" i="1" dirty="0" smtClean="0">
                <a:latin typeface="Georgia" panose="02040502050405020303" pitchFamily="18" charset="0"/>
              </a:rPr>
              <a:t>therapeutic effectiveness </a:t>
            </a:r>
            <a:r>
              <a:rPr lang="en-US" sz="2200" b="1" i="1" dirty="0">
                <a:latin typeface="Georgia" panose="02040502050405020303" pitchFamily="18" charset="0"/>
              </a:rPr>
              <a:t>of </a:t>
            </a:r>
            <a:r>
              <a:rPr lang="en-US" sz="2200" b="1" i="1" dirty="0" err="1" smtClean="0">
                <a:latin typeface="Georgia" panose="02040502050405020303" pitchFamily="18" charset="0"/>
              </a:rPr>
              <a:t>cromolyn</a:t>
            </a:r>
            <a:r>
              <a:rPr lang="en-US" sz="2200" b="1" i="1" dirty="0" smtClean="0">
                <a:latin typeface="Georgia" panose="02040502050405020303" pitchFamily="18" charset="0"/>
              </a:rPr>
              <a:t> </a:t>
            </a:r>
            <a:r>
              <a:rPr lang="en-US" sz="2200" b="1" i="1" dirty="0">
                <a:latin typeface="Georgia" panose="02040502050405020303" pitchFamily="18" charset="0"/>
              </a:rPr>
              <a:t>in this patient?</a:t>
            </a:r>
          </a:p>
          <a:p>
            <a:pPr marL="457200" lvl="0" indent="-457200">
              <a:spcBef>
                <a:spcPts val="600"/>
              </a:spcBef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Blockade </a:t>
            </a:r>
            <a:r>
              <a:rPr lang="en-US" sz="2200" dirty="0">
                <a:latin typeface="Georgia" panose="02040502050405020303" pitchFamily="18" charset="0"/>
              </a:rPr>
              <a:t>of </a:t>
            </a:r>
            <a:r>
              <a:rPr lang="en-US" sz="2200" dirty="0" smtClean="0">
                <a:latin typeface="Georgia" panose="02040502050405020303" pitchFamily="18" charset="0"/>
              </a:rPr>
              <a:t>histamine H1 receptors</a:t>
            </a:r>
          </a:p>
          <a:p>
            <a:pPr marL="457200" lvl="0" indent="-457200">
              <a:spcBef>
                <a:spcPts val="600"/>
              </a:spcBef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Blockade </a:t>
            </a:r>
            <a:r>
              <a:rPr lang="en-US" sz="2200" dirty="0">
                <a:latin typeface="Georgia" panose="02040502050405020303" pitchFamily="18" charset="0"/>
              </a:rPr>
              <a:t>of </a:t>
            </a:r>
            <a:r>
              <a:rPr lang="en-US" sz="2200" dirty="0" smtClean="0">
                <a:latin typeface="Georgia" panose="02040502050405020303" pitchFamily="18" charset="0"/>
              </a:rPr>
              <a:t>mediator </a:t>
            </a:r>
            <a:r>
              <a:rPr lang="en-US" sz="2200" dirty="0">
                <a:latin typeface="Georgia" panose="02040502050405020303" pitchFamily="18" charset="0"/>
              </a:rPr>
              <a:t>release from </a:t>
            </a:r>
            <a:r>
              <a:rPr lang="en-US" sz="2200" dirty="0" smtClean="0">
                <a:latin typeface="Georgia" panose="02040502050405020303" pitchFamily="18" charset="0"/>
              </a:rPr>
              <a:t>mast cells</a:t>
            </a:r>
          </a:p>
          <a:p>
            <a:pPr marL="457200" lvl="0" indent="-457200">
              <a:spcBef>
                <a:spcPts val="600"/>
              </a:spcBef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Inhibition </a:t>
            </a:r>
            <a:r>
              <a:rPr lang="en-US" sz="2200" dirty="0">
                <a:latin typeface="Georgia" panose="02040502050405020303" pitchFamily="18" charset="0"/>
              </a:rPr>
              <a:t>of prostaglandin </a:t>
            </a:r>
            <a:r>
              <a:rPr lang="en-US" sz="2200" dirty="0" smtClean="0">
                <a:latin typeface="Georgia" panose="02040502050405020303" pitchFamily="18" charset="0"/>
              </a:rPr>
              <a:t>biosynthesis</a:t>
            </a:r>
          </a:p>
          <a:p>
            <a:pPr marL="457200" lvl="0" indent="-457200">
              <a:spcBef>
                <a:spcPts val="600"/>
              </a:spcBef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Blockade </a:t>
            </a:r>
            <a:r>
              <a:rPr lang="en-US" sz="2200" dirty="0">
                <a:latin typeface="Georgia" panose="02040502050405020303" pitchFamily="18" charset="0"/>
              </a:rPr>
              <a:t>of leukotriene </a:t>
            </a:r>
            <a:r>
              <a:rPr lang="en-US" sz="2200" dirty="0" smtClean="0">
                <a:latin typeface="Georgia" panose="02040502050405020303" pitchFamily="18" charset="0"/>
              </a:rPr>
              <a:t>receptors</a:t>
            </a:r>
          </a:p>
          <a:p>
            <a:pPr marL="457200" lvl="0" indent="-457200">
              <a:spcBef>
                <a:spcPts val="600"/>
              </a:spcBef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Constriction </a:t>
            </a:r>
            <a:r>
              <a:rPr lang="en-US" sz="2200" dirty="0">
                <a:latin typeface="Georgia" panose="02040502050405020303" pitchFamily="18" charset="0"/>
              </a:rPr>
              <a:t>of </a:t>
            </a:r>
            <a:r>
              <a:rPr lang="en-US" sz="2200" dirty="0" err="1">
                <a:latin typeface="Georgia" panose="02040502050405020303" pitchFamily="18" charset="0"/>
              </a:rPr>
              <a:t>conjunctival</a:t>
            </a:r>
            <a:r>
              <a:rPr lang="en-US" sz="2200" dirty="0">
                <a:latin typeface="Georgia" panose="02040502050405020303" pitchFamily="18" charset="0"/>
              </a:rPr>
              <a:t> </a:t>
            </a:r>
            <a:r>
              <a:rPr lang="en-US" sz="2200" dirty="0" smtClean="0">
                <a:latin typeface="Georgia" panose="02040502050405020303" pitchFamily="18" charset="0"/>
              </a:rPr>
              <a:t>vessels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b="1" i="1" dirty="0" smtClean="0">
                <a:latin typeface="Georgia" panose="02040502050405020303" pitchFamily="18" charset="0"/>
              </a:rPr>
              <a:t>Explain your answer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7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18364"/>
            <a:ext cx="8666328" cy="817536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Q10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01002"/>
            <a:ext cx="8666328" cy="5504597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A 48-year-old </a:t>
            </a:r>
            <a:r>
              <a:rPr lang="en-US" sz="2200" dirty="0" smtClean="0">
                <a:latin typeface="Georgia" panose="02040502050405020303" pitchFamily="18" charset="0"/>
              </a:rPr>
              <a:t>man with </a:t>
            </a:r>
            <a:r>
              <a:rPr lang="en-US" sz="2200" dirty="0">
                <a:latin typeface="Georgia" panose="02040502050405020303" pitchFamily="18" charset="0"/>
              </a:rPr>
              <a:t>open-angle </a:t>
            </a:r>
            <a:r>
              <a:rPr lang="en-US" sz="2200" dirty="0" smtClean="0">
                <a:latin typeface="Georgia" panose="02040502050405020303" pitchFamily="18" charset="0"/>
              </a:rPr>
              <a:t>glaucoma </a:t>
            </a:r>
            <a:r>
              <a:rPr lang="en-US" sz="2200" dirty="0">
                <a:latin typeface="Georgia" panose="02040502050405020303" pitchFamily="18" charset="0"/>
              </a:rPr>
              <a:t>still </a:t>
            </a:r>
            <a:r>
              <a:rPr lang="en-US" sz="2200" dirty="0" smtClean="0">
                <a:latin typeface="Georgia" panose="02040502050405020303" pitchFamily="18" charset="0"/>
              </a:rPr>
              <a:t>had elevated </a:t>
            </a:r>
            <a:r>
              <a:rPr lang="en-US" sz="2200" dirty="0">
                <a:latin typeface="Georgia" panose="02040502050405020303" pitchFamily="18" charset="0"/>
              </a:rPr>
              <a:t>intraocular pressure despite 1 </a:t>
            </a:r>
            <a:r>
              <a:rPr lang="en-US" sz="2200" dirty="0" smtClean="0">
                <a:latin typeface="Georgia" panose="02040502050405020303" pitchFamily="18" charset="0"/>
              </a:rPr>
              <a:t>month </a:t>
            </a:r>
            <a:r>
              <a:rPr lang="en-US" sz="2200" dirty="0">
                <a:latin typeface="Georgia" panose="02040502050405020303" pitchFamily="18" charset="0"/>
              </a:rPr>
              <a:t>of </a:t>
            </a:r>
            <a:r>
              <a:rPr lang="en-US" sz="2200" dirty="0" smtClean="0">
                <a:latin typeface="Georgia" panose="02040502050405020303" pitchFamily="18" charset="0"/>
              </a:rPr>
              <a:t>treatment with </a:t>
            </a:r>
            <a:r>
              <a:rPr lang="en-US" sz="2200" dirty="0" err="1" smtClean="0">
                <a:latin typeface="Georgia" panose="02040502050405020303" pitchFamily="18" charset="0"/>
              </a:rPr>
              <a:t>timolol</a:t>
            </a:r>
            <a:r>
              <a:rPr lang="en-US" sz="2200" dirty="0" smtClean="0">
                <a:latin typeface="Georgia" panose="02040502050405020303" pitchFamily="18" charset="0"/>
              </a:rPr>
              <a:t> </a:t>
            </a:r>
            <a:r>
              <a:rPr lang="en-US" sz="2200" dirty="0">
                <a:latin typeface="Georgia" panose="02040502050405020303" pitchFamily="18" charset="0"/>
              </a:rPr>
              <a:t>and </a:t>
            </a:r>
            <a:r>
              <a:rPr lang="en-US" sz="2200" dirty="0" err="1" smtClean="0">
                <a:latin typeface="Georgia" panose="02040502050405020303" pitchFamily="18" charset="0"/>
              </a:rPr>
              <a:t>dorzolamide</a:t>
            </a:r>
            <a:r>
              <a:rPr lang="en-US" sz="2200" dirty="0">
                <a:latin typeface="Georgia" panose="02040502050405020303" pitchFamily="18" charset="0"/>
              </a:rPr>
              <a:t>. The </a:t>
            </a:r>
            <a:r>
              <a:rPr lang="en-US" sz="2200" dirty="0" smtClean="0">
                <a:latin typeface="Georgia" panose="02040502050405020303" pitchFamily="18" charset="0"/>
              </a:rPr>
              <a:t>ophthalmologist </a:t>
            </a:r>
            <a:r>
              <a:rPr lang="en-US" sz="2200" dirty="0">
                <a:latin typeface="Georgia" panose="02040502050405020303" pitchFamily="18" charset="0"/>
              </a:rPr>
              <a:t>decided </a:t>
            </a:r>
            <a:r>
              <a:rPr lang="en-US" sz="2200" dirty="0" smtClean="0">
                <a:latin typeface="Georgia" panose="02040502050405020303" pitchFamily="18" charset="0"/>
              </a:rPr>
              <a:t>to add </a:t>
            </a:r>
            <a:r>
              <a:rPr lang="en-US" sz="2200" dirty="0" err="1" smtClean="0">
                <a:latin typeface="Georgia" panose="02040502050405020303" pitchFamily="18" charset="0"/>
              </a:rPr>
              <a:t>latanoprost</a:t>
            </a:r>
            <a:r>
              <a:rPr lang="en-US" sz="2200" dirty="0" smtClean="0">
                <a:latin typeface="Georgia" panose="02040502050405020303" pitchFamily="18" charset="0"/>
              </a:rPr>
              <a:t> </a:t>
            </a:r>
            <a:r>
              <a:rPr lang="en-US" sz="2200" dirty="0">
                <a:latin typeface="Georgia" panose="02040502050405020303" pitchFamily="18" charset="0"/>
              </a:rPr>
              <a:t>to the therapeutic </a:t>
            </a:r>
            <a:r>
              <a:rPr lang="en-US" sz="2200" dirty="0" smtClean="0">
                <a:latin typeface="Georgia" panose="02040502050405020303" pitchFamily="18" charset="0"/>
              </a:rPr>
              <a:t>regimen.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200" b="1" i="1" dirty="0" smtClean="0">
                <a:latin typeface="Georgia" panose="02040502050405020303" pitchFamily="18" charset="0"/>
              </a:rPr>
              <a:t>Which </a:t>
            </a:r>
            <a:r>
              <a:rPr lang="en-US" sz="2200" b="1" i="1" dirty="0">
                <a:latin typeface="Georgia" panose="02040502050405020303" pitchFamily="18" charset="0"/>
              </a:rPr>
              <a:t>of the </a:t>
            </a:r>
            <a:r>
              <a:rPr lang="en-US" sz="2200" b="1" i="1" dirty="0" smtClean="0">
                <a:latin typeface="Georgia" panose="02040502050405020303" pitchFamily="18" charset="0"/>
              </a:rPr>
              <a:t>following effects </a:t>
            </a:r>
            <a:r>
              <a:rPr lang="en-US" sz="2200" b="1" i="1" dirty="0">
                <a:latin typeface="Georgia" panose="02040502050405020303" pitchFamily="18" charset="0"/>
              </a:rPr>
              <a:t>on aqueous </a:t>
            </a:r>
            <a:r>
              <a:rPr lang="en-US" sz="2200" b="1" i="1" dirty="0" smtClean="0">
                <a:latin typeface="Georgia" panose="02040502050405020303" pitchFamily="18" charset="0"/>
              </a:rPr>
              <a:t>humor most likely mediated </a:t>
            </a:r>
            <a:r>
              <a:rPr lang="en-US" sz="2200" b="1" i="1" dirty="0">
                <a:latin typeface="Georgia" panose="02040502050405020303" pitchFamily="18" charset="0"/>
              </a:rPr>
              <a:t>the therapeutic </a:t>
            </a:r>
            <a:r>
              <a:rPr lang="en-US" sz="2200" b="1" i="1" dirty="0" smtClean="0">
                <a:latin typeface="Georgia" panose="02040502050405020303" pitchFamily="18" charset="0"/>
              </a:rPr>
              <a:t>effect </a:t>
            </a:r>
            <a:r>
              <a:rPr lang="en-US" sz="2200" b="1" i="1" dirty="0">
                <a:latin typeface="Georgia" panose="02040502050405020303" pitchFamily="18" charset="0"/>
              </a:rPr>
              <a:t>of the drug in the </a:t>
            </a:r>
            <a:r>
              <a:rPr lang="en-US" sz="2200" b="1" i="1" dirty="0" smtClean="0">
                <a:latin typeface="Georgia" panose="02040502050405020303" pitchFamily="18" charset="0"/>
              </a:rPr>
              <a:t>patient’s disease?</a:t>
            </a:r>
          </a:p>
          <a:p>
            <a:pPr marL="457200" lvl="0" indent="-457200">
              <a:spcBef>
                <a:spcPts val="600"/>
              </a:spcBef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Increased outflow </a:t>
            </a:r>
            <a:r>
              <a:rPr lang="en-US" sz="2200" dirty="0">
                <a:latin typeface="Georgia" panose="02040502050405020303" pitchFamily="18" charset="0"/>
              </a:rPr>
              <a:t>through </a:t>
            </a:r>
            <a:r>
              <a:rPr lang="en-US" sz="2200" dirty="0" err="1" smtClean="0">
                <a:latin typeface="Georgia" panose="02040502050405020303" pitchFamily="18" charset="0"/>
              </a:rPr>
              <a:t>Schlemm</a:t>
            </a:r>
            <a:r>
              <a:rPr lang="en-US" sz="2200" dirty="0" smtClean="0">
                <a:latin typeface="Georgia" panose="02040502050405020303" pitchFamily="18" charset="0"/>
              </a:rPr>
              <a:t> canal</a:t>
            </a:r>
          </a:p>
          <a:p>
            <a:pPr marL="457200" lvl="0" indent="-457200">
              <a:spcBef>
                <a:spcPts val="600"/>
              </a:spcBef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Decreased </a:t>
            </a:r>
            <a:r>
              <a:rPr lang="en-US" sz="2200" dirty="0">
                <a:latin typeface="Georgia" panose="02040502050405020303" pitchFamily="18" charset="0"/>
              </a:rPr>
              <a:t>production by </a:t>
            </a:r>
            <a:r>
              <a:rPr lang="en-US" sz="2200" dirty="0" err="1">
                <a:latin typeface="Georgia" panose="02040502050405020303" pitchFamily="18" charset="0"/>
              </a:rPr>
              <a:t>ciliary</a:t>
            </a:r>
            <a:r>
              <a:rPr lang="en-US" sz="2200" dirty="0">
                <a:latin typeface="Georgia" panose="02040502050405020303" pitchFamily="18" charset="0"/>
              </a:rPr>
              <a:t> </a:t>
            </a:r>
            <a:r>
              <a:rPr lang="en-US" sz="2200" dirty="0" smtClean="0">
                <a:latin typeface="Georgia" panose="02040502050405020303" pitchFamily="18" charset="0"/>
              </a:rPr>
              <a:t>epithelium</a:t>
            </a:r>
          </a:p>
          <a:p>
            <a:pPr marL="457200" lvl="0" indent="-457200">
              <a:spcBef>
                <a:spcPts val="600"/>
              </a:spcBef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Increased outflow </a:t>
            </a:r>
            <a:r>
              <a:rPr lang="en-US" sz="2200" dirty="0">
                <a:latin typeface="Georgia" panose="02040502050405020303" pitchFamily="18" charset="0"/>
              </a:rPr>
              <a:t>through </a:t>
            </a:r>
            <a:r>
              <a:rPr lang="en-US" sz="2200" dirty="0" err="1" smtClean="0">
                <a:latin typeface="Georgia" panose="02040502050405020303" pitchFamily="18" charset="0"/>
              </a:rPr>
              <a:t>uveo</a:t>
            </a:r>
            <a:r>
              <a:rPr lang="en-US" sz="2200" dirty="0" smtClean="0">
                <a:latin typeface="Georgia" panose="02040502050405020303" pitchFamily="18" charset="0"/>
              </a:rPr>
              <a:t>-scleral route</a:t>
            </a:r>
          </a:p>
          <a:p>
            <a:pPr marL="457200" lvl="0" indent="-457200">
              <a:spcBef>
                <a:spcPts val="600"/>
              </a:spcBef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Decreased </a:t>
            </a:r>
            <a:r>
              <a:rPr lang="en-US" sz="2200" dirty="0">
                <a:latin typeface="Georgia" panose="02040502050405020303" pitchFamily="18" charset="0"/>
              </a:rPr>
              <a:t>production by eye vessel </a:t>
            </a:r>
            <a:r>
              <a:rPr lang="en-US" sz="2200" dirty="0" smtClean="0">
                <a:latin typeface="Georgia" panose="02040502050405020303" pitchFamily="18" charset="0"/>
              </a:rPr>
              <a:t>constriction</a:t>
            </a:r>
          </a:p>
          <a:p>
            <a:pPr marL="457200" lvl="0" indent="-457200">
              <a:spcBef>
                <a:spcPts val="600"/>
              </a:spcBef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Increased outflow </a:t>
            </a:r>
            <a:r>
              <a:rPr lang="en-US" sz="2200" dirty="0">
                <a:latin typeface="Georgia" panose="02040502050405020303" pitchFamily="18" charset="0"/>
              </a:rPr>
              <a:t>through trabecular </a:t>
            </a:r>
            <a:r>
              <a:rPr lang="en-US" sz="2200" dirty="0" smtClean="0">
                <a:latin typeface="Georgia" panose="02040502050405020303" pitchFamily="18" charset="0"/>
              </a:rPr>
              <a:t>meshwork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200" b="1" i="1" dirty="0" smtClean="0">
                <a:latin typeface="Georgia" panose="02040502050405020303" pitchFamily="18" charset="0"/>
              </a:rPr>
              <a:t>Explain your answer</a:t>
            </a:r>
            <a:endParaRPr lang="en-US" sz="22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90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3" y="150125"/>
            <a:ext cx="8679976" cy="827775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Q11</a:t>
            </a:r>
            <a:endParaRPr lang="en-GB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3" y="1143000"/>
            <a:ext cx="8679976" cy="5213350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47-year-old </a:t>
            </a:r>
            <a:r>
              <a:rPr lang="en-US" sz="2400" dirty="0" smtClean="0">
                <a:latin typeface="Georgia" panose="02040502050405020303" pitchFamily="18" charset="0"/>
              </a:rPr>
              <a:t>man complained </a:t>
            </a:r>
            <a:r>
              <a:rPr lang="en-US" sz="2400" dirty="0">
                <a:latin typeface="Georgia" panose="02040502050405020303" pitchFamily="18" charset="0"/>
              </a:rPr>
              <a:t>to his physician of an inability </a:t>
            </a:r>
            <a:r>
              <a:rPr lang="en-US" sz="2400" dirty="0" smtClean="0">
                <a:latin typeface="Georgia" panose="02040502050405020303" pitchFamily="18" charset="0"/>
              </a:rPr>
              <a:t>to maintain </a:t>
            </a:r>
            <a:r>
              <a:rPr lang="en-US" sz="2400" dirty="0">
                <a:latin typeface="Georgia" panose="02040502050405020303" pitchFamily="18" charset="0"/>
              </a:rPr>
              <a:t>an erection. After a </a:t>
            </a:r>
            <a:r>
              <a:rPr lang="en-US" sz="2400" dirty="0" smtClean="0">
                <a:latin typeface="Georgia" panose="02040502050405020303" pitchFamily="18" charset="0"/>
              </a:rPr>
              <a:t>complete medical workup</a:t>
            </a:r>
            <a:r>
              <a:rPr lang="en-US" sz="2400" dirty="0">
                <a:latin typeface="Georgia" panose="02040502050405020303" pitchFamily="18" charset="0"/>
              </a:rPr>
              <a:t>, he </a:t>
            </a:r>
            <a:r>
              <a:rPr lang="en-US" sz="2400" dirty="0" smtClean="0">
                <a:latin typeface="Georgia" panose="02040502050405020303" pitchFamily="18" charset="0"/>
              </a:rPr>
              <a:t>was prescribed intra-urethral administration of </a:t>
            </a:r>
            <a:r>
              <a:rPr lang="en-US" sz="2400" dirty="0" err="1">
                <a:latin typeface="Georgia" panose="02040502050405020303" pitchFamily="18" charset="0"/>
              </a:rPr>
              <a:t>alprostadil</a:t>
            </a:r>
            <a:r>
              <a:rPr lang="en-US" sz="2400" dirty="0">
                <a:latin typeface="Georgia" panose="02040502050405020303" pitchFamily="18" charset="0"/>
              </a:rPr>
              <a:t> to </a:t>
            </a:r>
            <a:r>
              <a:rPr lang="en-US" sz="2400" dirty="0" smtClean="0">
                <a:latin typeface="Georgia" panose="02040502050405020303" pitchFamily="18" charset="0"/>
              </a:rPr>
              <a:t>be </a:t>
            </a:r>
            <a:r>
              <a:rPr lang="en-US" sz="2400" dirty="0">
                <a:latin typeface="Georgia" panose="02040502050405020303" pitchFamily="18" charset="0"/>
              </a:rPr>
              <a:t>used before intercourse. 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What is the molecular  mechanism of action that mediates the efficacy of </a:t>
            </a:r>
            <a:r>
              <a:rPr lang="en-US" sz="2400" b="1" i="1" dirty="0">
                <a:latin typeface="Georgia" panose="02040502050405020303" pitchFamily="18" charset="0"/>
              </a:rPr>
              <a:t>the </a:t>
            </a:r>
            <a:r>
              <a:rPr lang="en-US" sz="2400" b="1" i="1" dirty="0" smtClean="0">
                <a:latin typeface="Georgia" panose="02040502050405020303" pitchFamily="18" charset="0"/>
              </a:rPr>
              <a:t>drug </a:t>
            </a:r>
            <a:r>
              <a:rPr lang="en-US" sz="2400" b="1" i="1" dirty="0">
                <a:latin typeface="Georgia" panose="02040502050405020303" pitchFamily="18" charset="0"/>
              </a:rPr>
              <a:t>in the patient’s erection disorder</a:t>
            </a:r>
            <a:r>
              <a:rPr lang="en-US" sz="2400" b="1" i="1" dirty="0" smtClean="0">
                <a:latin typeface="Georgia" panose="02040502050405020303" pitchFamily="18" charset="0"/>
              </a:rPr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33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272955" y="228600"/>
            <a:ext cx="8625385" cy="457200"/>
          </a:xfrm>
        </p:spPr>
        <p:txBody>
          <a:bodyPr/>
          <a:lstStyle/>
          <a:p>
            <a:pPr algn="l"/>
            <a:r>
              <a:rPr lang="en-US" altLang="en-US" sz="2400" b="1" cap="all" dirty="0" smtClean="0">
                <a:latin typeface="Georgia" panose="02040502050405020303" pitchFamily="18" charset="0"/>
              </a:rPr>
              <a:t>Q12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838201"/>
            <a:ext cx="8625385" cy="5638800"/>
          </a:xfrm>
        </p:spPr>
        <p:txBody>
          <a:bodyPr rtlCol="0">
            <a:norm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22-year-old </a:t>
            </a:r>
            <a:r>
              <a:rPr lang="en-US" sz="2400" dirty="0" err="1" smtClean="0">
                <a:latin typeface="Georgia" panose="02040502050405020303" pitchFamily="18" charset="0"/>
              </a:rPr>
              <a:t>primipara</a:t>
            </a:r>
            <a:r>
              <a:rPr lang="en-US" sz="2400" dirty="0" smtClean="0">
                <a:latin typeface="Georgia" panose="02040502050405020303" pitchFamily="18" charset="0"/>
              </a:rPr>
              <a:t> woman </a:t>
            </a:r>
            <a:r>
              <a:rPr lang="en-US" sz="2400" dirty="0">
                <a:latin typeface="Georgia" panose="02040502050405020303" pitchFamily="18" charset="0"/>
              </a:rPr>
              <a:t>was </a:t>
            </a:r>
            <a:r>
              <a:rPr lang="en-US" sz="2400" dirty="0" smtClean="0">
                <a:latin typeface="Georgia" panose="02040502050405020303" pitchFamily="18" charset="0"/>
              </a:rPr>
              <a:t>admitted </a:t>
            </a:r>
            <a:r>
              <a:rPr lang="en-US" sz="2400" dirty="0">
                <a:latin typeface="Georgia" panose="02040502050405020303" pitchFamily="18" charset="0"/>
              </a:rPr>
              <a:t>to the obstetrical unit for </a:t>
            </a:r>
            <a:r>
              <a:rPr lang="en-US" sz="2400" dirty="0" smtClean="0">
                <a:latin typeface="Georgia" panose="02040502050405020303" pitchFamily="18" charset="0"/>
              </a:rPr>
              <a:t>labor induction </a:t>
            </a:r>
            <a:r>
              <a:rPr lang="en-US" sz="2400" dirty="0">
                <a:latin typeface="Georgia" panose="02040502050405020303" pitchFamily="18" charset="0"/>
              </a:rPr>
              <a:t>because of a postdated </a:t>
            </a:r>
            <a:r>
              <a:rPr lang="en-US" sz="2400" dirty="0" smtClean="0">
                <a:latin typeface="Georgia" panose="02040502050405020303" pitchFamily="18" charset="0"/>
              </a:rPr>
              <a:t>pregnancy</a:t>
            </a:r>
            <a:r>
              <a:rPr lang="en-US" sz="2400" dirty="0">
                <a:latin typeface="Georgia" panose="02040502050405020303" pitchFamily="18" charset="0"/>
              </a:rPr>
              <a:t>. Her obstetrical </a:t>
            </a:r>
            <a:r>
              <a:rPr lang="en-US" sz="2400" dirty="0" smtClean="0">
                <a:latin typeface="Georgia" panose="02040502050405020303" pitchFamily="18" charset="0"/>
              </a:rPr>
              <a:t>examination </a:t>
            </a:r>
            <a:r>
              <a:rPr lang="en-US" sz="2400" dirty="0">
                <a:latin typeface="Georgia" panose="02040502050405020303" pitchFamily="18" charset="0"/>
              </a:rPr>
              <a:t>was </a:t>
            </a:r>
            <a:r>
              <a:rPr lang="en-US" sz="2400" dirty="0" smtClean="0">
                <a:latin typeface="Georgia" panose="02040502050405020303" pitchFamily="18" charset="0"/>
              </a:rPr>
              <a:t>normal, </a:t>
            </a:r>
            <a:r>
              <a:rPr lang="en-US" sz="2400" dirty="0">
                <a:latin typeface="Georgia" panose="02040502050405020303" pitchFamily="18" charset="0"/>
              </a:rPr>
              <a:t>but her </a:t>
            </a:r>
            <a:r>
              <a:rPr lang="en-US" sz="2400" dirty="0" smtClean="0">
                <a:latin typeface="Georgia" panose="02040502050405020303" pitchFamily="18" charset="0"/>
              </a:rPr>
              <a:t>cervix </a:t>
            </a:r>
            <a:r>
              <a:rPr lang="en-US" sz="2400" dirty="0">
                <a:latin typeface="Georgia" panose="02040502050405020303" pitchFamily="18" charset="0"/>
              </a:rPr>
              <a:t>was unfavorable for induction of labor </a:t>
            </a:r>
            <a:r>
              <a:rPr lang="en-US" sz="2400" dirty="0" smtClean="0">
                <a:latin typeface="Georgia" panose="02040502050405020303" pitchFamily="18" charset="0"/>
              </a:rPr>
              <a:t>with oxytocin.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drug would you give intra-vaginally to ripen the cervix?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B012FD-6BF5-4C85-B259-322F873963BD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4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069" y="152401"/>
            <a:ext cx="8734567" cy="533399"/>
          </a:xfrm>
        </p:spPr>
        <p:txBody>
          <a:bodyPr/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Q13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069" y="914401"/>
            <a:ext cx="8734567" cy="5441949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2-day-old </a:t>
            </a:r>
            <a:r>
              <a:rPr lang="en-US" sz="2400" dirty="0" smtClean="0">
                <a:latin typeface="Georgia" panose="02040502050405020303" pitchFamily="18" charset="0"/>
              </a:rPr>
              <a:t>premature male </a:t>
            </a:r>
            <a:r>
              <a:rPr lang="en-US" sz="2400" dirty="0">
                <a:latin typeface="Georgia" panose="02040502050405020303" pitchFamily="18" charset="0"/>
              </a:rPr>
              <a:t>baby, born by </a:t>
            </a:r>
            <a:r>
              <a:rPr lang="en-US" sz="2400" dirty="0" smtClean="0">
                <a:latin typeface="Georgia" panose="02040502050405020303" pitchFamily="18" charset="0"/>
              </a:rPr>
              <a:t>normal vaginal delivery</a:t>
            </a:r>
            <a:r>
              <a:rPr lang="en-US" sz="2400" dirty="0">
                <a:latin typeface="Georgia" panose="02040502050405020303" pitchFamily="18" charset="0"/>
              </a:rPr>
              <a:t>, presented </a:t>
            </a:r>
            <a:r>
              <a:rPr lang="en-US" sz="2400" dirty="0" smtClean="0">
                <a:latin typeface="Georgia" panose="02040502050405020303" pitchFamily="18" charset="0"/>
              </a:rPr>
              <a:t>with </a:t>
            </a:r>
            <a:r>
              <a:rPr lang="en-US" sz="2400" dirty="0">
                <a:latin typeface="Georgia" panose="02040502050405020303" pitchFamily="18" charset="0"/>
              </a:rPr>
              <a:t>severe cyanosis. Chest x-rays </a:t>
            </a:r>
            <a:r>
              <a:rPr lang="en-US" sz="2400" dirty="0" smtClean="0">
                <a:latin typeface="Georgia" panose="02040502050405020303" pitchFamily="18" charset="0"/>
              </a:rPr>
              <a:t>and echocardiography confirmed </a:t>
            </a:r>
            <a:r>
              <a:rPr lang="en-US" sz="2400" dirty="0">
                <a:latin typeface="Georgia" panose="02040502050405020303" pitchFamily="18" charset="0"/>
              </a:rPr>
              <a:t>the diagnosis of congenital </a:t>
            </a:r>
            <a:r>
              <a:rPr lang="en-US" sz="2400" dirty="0" smtClean="0">
                <a:latin typeface="Georgia" panose="02040502050405020303" pitchFamily="18" charset="0"/>
              </a:rPr>
              <a:t>transposition </a:t>
            </a:r>
            <a:r>
              <a:rPr lang="en-US" sz="2400" dirty="0">
                <a:latin typeface="Georgia" panose="02040502050405020303" pitchFamily="18" charset="0"/>
              </a:rPr>
              <a:t>of the great arteries, and the baby was </a:t>
            </a:r>
            <a:r>
              <a:rPr lang="en-US" sz="2400" dirty="0" smtClean="0">
                <a:latin typeface="Georgia" panose="02040502050405020303" pitchFamily="18" charset="0"/>
              </a:rPr>
              <a:t>scheduled for </a:t>
            </a:r>
            <a:r>
              <a:rPr lang="en-US" sz="2400" dirty="0">
                <a:latin typeface="Georgia" panose="02040502050405020303" pitchFamily="18" charset="0"/>
              </a:rPr>
              <a:t>surgery. 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</a:t>
            </a:r>
            <a:r>
              <a:rPr lang="en-US" sz="2400" b="1" i="1" dirty="0">
                <a:latin typeface="Georgia" panose="02040502050405020303" pitchFamily="18" charset="0"/>
              </a:rPr>
              <a:t>of the </a:t>
            </a:r>
            <a:r>
              <a:rPr lang="en-US" sz="24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400" b="1" i="1" dirty="0">
                <a:latin typeface="Georgia" panose="02040502050405020303" pitchFamily="18" charset="0"/>
              </a:rPr>
              <a:t>drugs was </a:t>
            </a:r>
            <a:r>
              <a:rPr lang="en-US" sz="2400" b="1" i="1" dirty="0" smtClean="0">
                <a:latin typeface="Georgia" panose="02040502050405020303" pitchFamily="18" charset="0"/>
              </a:rPr>
              <a:t>most likely administered </a:t>
            </a:r>
            <a:r>
              <a:rPr lang="en-US" sz="2400" b="1" i="1" dirty="0">
                <a:latin typeface="Georgia" panose="02040502050405020303" pitchFamily="18" charset="0"/>
              </a:rPr>
              <a:t>by intravenous infusion to the baby until </a:t>
            </a:r>
            <a:r>
              <a:rPr lang="en-US" sz="2400" b="1" i="1" dirty="0" smtClean="0">
                <a:latin typeface="Georgia" panose="02040502050405020303" pitchFamily="18" charset="0"/>
              </a:rPr>
              <a:t>surgery?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[A] Indomethacin [B] </a:t>
            </a:r>
            <a:r>
              <a:rPr lang="en-US" sz="2400" dirty="0" err="1" smtClean="0">
                <a:latin typeface="Georgia" panose="02040502050405020303" pitchFamily="18" charset="0"/>
              </a:rPr>
              <a:t>Alprostadil</a:t>
            </a:r>
            <a:r>
              <a:rPr lang="en-US" sz="2400" dirty="0" smtClean="0">
                <a:latin typeface="Georgia" panose="02040502050405020303" pitchFamily="18" charset="0"/>
              </a:rPr>
              <a:t> [C] </a:t>
            </a:r>
            <a:r>
              <a:rPr lang="en-US" sz="2400" dirty="0" err="1" smtClean="0">
                <a:latin typeface="Georgia" panose="02040502050405020303" pitchFamily="18" charset="0"/>
              </a:rPr>
              <a:t>Dinoprostone</a:t>
            </a:r>
            <a:r>
              <a:rPr lang="en-US" sz="2400" dirty="0" smtClean="0">
                <a:latin typeface="Georgia" panose="02040502050405020303" pitchFamily="18" charset="0"/>
              </a:rPr>
              <a:t> [D] </a:t>
            </a:r>
            <a:r>
              <a:rPr lang="en-US" sz="2400" dirty="0" err="1" smtClean="0">
                <a:latin typeface="Georgia" panose="02040502050405020303" pitchFamily="18" charset="0"/>
              </a:rPr>
              <a:t>Latanoprost</a:t>
            </a:r>
            <a:r>
              <a:rPr lang="en-US" sz="2400" dirty="0" smtClean="0">
                <a:latin typeface="Georgia" panose="02040502050405020303" pitchFamily="18" charset="0"/>
              </a:rPr>
              <a:t> [E] Misoprostol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84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259307" y="274638"/>
            <a:ext cx="8625385" cy="639762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Q14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142999"/>
            <a:ext cx="8625385" cy="5483225"/>
          </a:xfrm>
        </p:spPr>
        <p:txBody>
          <a:bodyPr rtlCol="0">
            <a:norm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35-year-old </a:t>
            </a:r>
            <a:r>
              <a:rPr lang="en-US" sz="2400" dirty="0" smtClean="0">
                <a:latin typeface="Georgia" panose="02040502050405020303" pitchFamily="18" charset="0"/>
              </a:rPr>
              <a:t>woman </a:t>
            </a:r>
            <a:r>
              <a:rPr lang="en-US" sz="2400" dirty="0">
                <a:latin typeface="Georgia" panose="02040502050405020303" pitchFamily="18" charset="0"/>
              </a:rPr>
              <a:t>was seen at the clinic because of </a:t>
            </a:r>
            <a:r>
              <a:rPr lang="en-US" sz="2400" dirty="0" smtClean="0">
                <a:latin typeface="Georgia" panose="02040502050405020303" pitchFamily="18" charset="0"/>
              </a:rPr>
              <a:t>progressive </a:t>
            </a:r>
            <a:r>
              <a:rPr lang="en-US" sz="2400" dirty="0" err="1" smtClean="0">
                <a:latin typeface="Georgia" panose="02040502050405020303" pitchFamily="18" charset="0"/>
              </a:rPr>
              <a:t>exertional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</a:rPr>
              <a:t>dyspnea and </a:t>
            </a:r>
            <a:r>
              <a:rPr lang="en-US" sz="2400" dirty="0" err="1">
                <a:latin typeface="Georgia" panose="02040502050405020303" pitchFamily="18" charset="0"/>
              </a:rPr>
              <a:t>arthralgias</a:t>
            </a:r>
            <a:r>
              <a:rPr lang="en-US" sz="2400" dirty="0">
                <a:latin typeface="Georgia" panose="02040502050405020303" pitchFamily="18" charset="0"/>
              </a:rPr>
              <a:t>. Further </a:t>
            </a:r>
            <a:r>
              <a:rPr lang="en-US" sz="2400" dirty="0" smtClean="0">
                <a:latin typeface="Georgia" panose="02040502050405020303" pitchFamily="18" charset="0"/>
              </a:rPr>
              <a:t>exams led </a:t>
            </a:r>
            <a:r>
              <a:rPr lang="en-US" sz="2400" dirty="0">
                <a:latin typeface="Georgia" panose="02040502050405020303" pitchFamily="18" charset="0"/>
              </a:rPr>
              <a:t>to the diagnosis of </a:t>
            </a:r>
            <a:r>
              <a:rPr lang="en-US" sz="2400" dirty="0" smtClean="0">
                <a:latin typeface="Georgia" panose="02040502050405020303" pitchFamily="18" charset="0"/>
              </a:rPr>
              <a:t>primary pulmonary </a:t>
            </a:r>
            <a:r>
              <a:rPr lang="en-US" sz="2400" dirty="0">
                <a:latin typeface="Georgia" panose="02040502050405020303" pitchFamily="18" charset="0"/>
              </a:rPr>
              <a:t>hypertension, and </a:t>
            </a:r>
            <a:r>
              <a:rPr lang="en-US" sz="2400" dirty="0" smtClean="0">
                <a:latin typeface="Georgia" panose="02040502050405020303" pitchFamily="18" charset="0"/>
              </a:rPr>
              <a:t>an </a:t>
            </a:r>
            <a:r>
              <a:rPr lang="en-US" sz="2400" dirty="0">
                <a:latin typeface="Georgia" panose="02040502050405020303" pitchFamily="18" charset="0"/>
              </a:rPr>
              <a:t>intravenous infusion of </a:t>
            </a:r>
            <a:r>
              <a:rPr lang="en-US" sz="2400" dirty="0" err="1">
                <a:latin typeface="Georgia" panose="02040502050405020303" pitchFamily="18" charset="0"/>
              </a:rPr>
              <a:t>epoprostenol</a:t>
            </a:r>
            <a:r>
              <a:rPr lang="en-US" sz="2400" dirty="0">
                <a:latin typeface="Georgia" panose="02040502050405020303" pitchFamily="18" charset="0"/>
              </a:rPr>
              <a:t> was started. 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What is the molecular mechanism that mediates the therapeutic efficacy of </a:t>
            </a:r>
            <a:r>
              <a:rPr lang="en-US" sz="2400" b="1" i="1" dirty="0">
                <a:latin typeface="Georgia" panose="02040502050405020303" pitchFamily="18" charset="0"/>
              </a:rPr>
              <a:t>the drug in the patient’s disease</a:t>
            </a:r>
            <a:r>
              <a:rPr lang="en-US" sz="2400" b="1" i="1" dirty="0" smtClean="0">
                <a:latin typeface="Georgia" panose="02040502050405020303" pitchFamily="18" charset="0"/>
              </a:rPr>
              <a:t>?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9D9F4-C761-4A1B-B6C1-222DAFD3FB4E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12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259307" y="76200"/>
            <a:ext cx="8625385" cy="381000"/>
          </a:xfrm>
        </p:spPr>
        <p:txBody>
          <a:bodyPr/>
          <a:lstStyle/>
          <a:p>
            <a:pPr algn="l"/>
            <a:r>
              <a:rPr lang="en-US" altLang="en-US" sz="2400" b="1" cap="all" dirty="0" smtClean="0">
                <a:latin typeface="Georgia" panose="02040502050405020303" pitchFamily="18" charset="0"/>
              </a:rPr>
              <a:t>Q15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609601"/>
            <a:ext cx="8625385" cy="6016624"/>
          </a:xfrm>
        </p:spPr>
        <p:txBody>
          <a:bodyPr rtlCol="0">
            <a:norm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22-year-old </a:t>
            </a:r>
            <a:r>
              <a:rPr lang="en-US" sz="2400" dirty="0" smtClean="0">
                <a:latin typeface="Georgia" panose="02040502050405020303" pitchFamily="18" charset="0"/>
              </a:rPr>
              <a:t>woman </a:t>
            </a:r>
            <a:r>
              <a:rPr lang="en-US" sz="2400" dirty="0">
                <a:latin typeface="Georgia" panose="02040502050405020303" pitchFamily="18" charset="0"/>
              </a:rPr>
              <a:t>recently diagnosed </a:t>
            </a:r>
            <a:r>
              <a:rPr lang="en-US" sz="2400" dirty="0" smtClean="0">
                <a:latin typeface="Georgia" panose="02040502050405020303" pitchFamily="18" charset="0"/>
              </a:rPr>
              <a:t>with mild persistent asthma </a:t>
            </a:r>
            <a:r>
              <a:rPr lang="en-US" sz="2400" dirty="0">
                <a:latin typeface="Georgia" panose="02040502050405020303" pitchFamily="18" charset="0"/>
              </a:rPr>
              <a:t>started </a:t>
            </a:r>
            <a:r>
              <a:rPr lang="en-US" sz="2400" dirty="0" smtClean="0">
                <a:latin typeface="Georgia" panose="02040502050405020303" pitchFamily="18" charset="0"/>
              </a:rPr>
              <a:t>treatment </a:t>
            </a:r>
            <a:r>
              <a:rPr lang="en-US" sz="2400" smtClean="0">
                <a:latin typeface="Georgia" panose="02040502050405020303" pitchFamily="18" charset="0"/>
              </a:rPr>
              <a:t>with salbutamol </a:t>
            </a:r>
            <a:r>
              <a:rPr lang="en-US" sz="2400" dirty="0">
                <a:latin typeface="Georgia" panose="02040502050405020303" pitchFamily="18" charset="0"/>
              </a:rPr>
              <a:t>as needed </a:t>
            </a:r>
            <a:r>
              <a:rPr lang="en-US" sz="2400" dirty="0" smtClean="0">
                <a:latin typeface="Georgia" panose="02040502050405020303" pitchFamily="18" charset="0"/>
              </a:rPr>
              <a:t>and oral </a:t>
            </a:r>
            <a:r>
              <a:rPr lang="en-US" sz="2400" dirty="0" err="1" smtClean="0">
                <a:latin typeface="Georgia" panose="02040502050405020303" pitchFamily="18" charset="0"/>
              </a:rPr>
              <a:t>zileuton</a:t>
            </a:r>
            <a:r>
              <a:rPr lang="en-US" sz="2400" dirty="0" smtClean="0">
                <a:latin typeface="Georgia" panose="02040502050405020303" pitchFamily="18" charset="0"/>
              </a:rPr>
              <a:t> daily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What is the molecular mechanism </a:t>
            </a:r>
            <a:r>
              <a:rPr lang="en-US" sz="2400" b="1" i="1" dirty="0">
                <a:latin typeface="Georgia" panose="02040502050405020303" pitchFamily="18" charset="0"/>
              </a:rPr>
              <a:t>of action </a:t>
            </a:r>
            <a:r>
              <a:rPr lang="en-US" sz="2400" b="1" i="1" dirty="0" smtClean="0">
                <a:latin typeface="Georgia" panose="02040502050405020303" pitchFamily="18" charset="0"/>
              </a:rPr>
              <a:t>that mediates </a:t>
            </a:r>
            <a:r>
              <a:rPr lang="en-US" sz="2400" b="1" i="1" dirty="0">
                <a:latin typeface="Georgia" panose="02040502050405020303" pitchFamily="18" charset="0"/>
              </a:rPr>
              <a:t>the therapeutic </a:t>
            </a:r>
            <a:r>
              <a:rPr lang="en-US" sz="2400" b="1" i="1" dirty="0" smtClean="0">
                <a:latin typeface="Georgia" panose="02040502050405020303" pitchFamily="18" charset="0"/>
              </a:rPr>
              <a:t>effect </a:t>
            </a:r>
            <a:r>
              <a:rPr lang="en-US" sz="2400" b="1" i="1" dirty="0">
                <a:latin typeface="Georgia" panose="02040502050405020303" pitchFamily="18" charset="0"/>
              </a:rPr>
              <a:t>of </a:t>
            </a:r>
            <a:r>
              <a:rPr lang="en-US" sz="2400" b="1" i="1" dirty="0" err="1">
                <a:latin typeface="Georgia" panose="02040502050405020303" pitchFamily="18" charset="0"/>
              </a:rPr>
              <a:t>zileuton</a:t>
            </a:r>
            <a:r>
              <a:rPr lang="en-US" sz="2400" b="1" i="1" dirty="0">
                <a:latin typeface="Georgia" panose="02040502050405020303" pitchFamily="18" charset="0"/>
              </a:rPr>
              <a:t> in the patient’s disease</a:t>
            </a:r>
            <a:r>
              <a:rPr lang="en-US" sz="2400" b="1" i="1" dirty="0" smtClean="0">
                <a:latin typeface="Georgia" panose="02040502050405020303" pitchFamily="18" charset="0"/>
              </a:rPr>
              <a:t>?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9D9F4-C761-4A1B-B6C1-222DAFD3FB4E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65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259307" y="274638"/>
            <a:ext cx="8625385" cy="639762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142999"/>
            <a:ext cx="8625385" cy="5483225"/>
          </a:xfrm>
        </p:spPr>
        <p:txBody>
          <a:bodyPr rtlCol="0">
            <a:norm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35-year-old </a:t>
            </a:r>
            <a:r>
              <a:rPr lang="en-US" sz="2400" dirty="0" smtClean="0">
                <a:latin typeface="Georgia" panose="02040502050405020303" pitchFamily="18" charset="0"/>
              </a:rPr>
              <a:t>woman </a:t>
            </a:r>
            <a:r>
              <a:rPr lang="en-US" sz="2400" dirty="0">
                <a:latin typeface="Georgia" panose="02040502050405020303" pitchFamily="18" charset="0"/>
              </a:rPr>
              <a:t>presented to her physician </a:t>
            </a:r>
            <a:r>
              <a:rPr lang="en-US" sz="2400" dirty="0" smtClean="0">
                <a:latin typeface="Georgia" panose="02040502050405020303" pitchFamily="18" charset="0"/>
              </a:rPr>
              <a:t>complaining of recent </a:t>
            </a:r>
            <a:r>
              <a:rPr lang="en-US" sz="2400" dirty="0">
                <a:latin typeface="Georgia" panose="02040502050405020303" pitchFamily="18" charset="0"/>
              </a:rPr>
              <a:t>onset of nausea and </a:t>
            </a:r>
            <a:r>
              <a:rPr lang="en-US" sz="2400" dirty="0" smtClean="0">
                <a:latin typeface="Georgia" panose="02040502050405020303" pitchFamily="18" charset="0"/>
              </a:rPr>
              <a:t>vomiting </a:t>
            </a:r>
            <a:r>
              <a:rPr lang="en-US" sz="2400" dirty="0">
                <a:latin typeface="Georgia" panose="02040502050405020303" pitchFamily="18" charset="0"/>
              </a:rPr>
              <a:t>in the </a:t>
            </a:r>
            <a:r>
              <a:rPr lang="en-US" sz="2400" dirty="0" smtClean="0">
                <a:latin typeface="Georgia" panose="02040502050405020303" pitchFamily="18" charset="0"/>
              </a:rPr>
              <a:t>mornings</a:t>
            </a:r>
            <a:r>
              <a:rPr lang="en-US" sz="2400" dirty="0">
                <a:latin typeface="Georgia" panose="02040502050405020303" pitchFamily="18" charset="0"/>
              </a:rPr>
              <a:t>. </a:t>
            </a:r>
            <a:r>
              <a:rPr lang="en-US" sz="2400" dirty="0" smtClean="0">
                <a:latin typeface="Georgia" panose="02040502050405020303" pitchFamily="18" charset="0"/>
              </a:rPr>
              <a:t>A pregnancy test confirmed </a:t>
            </a:r>
            <a:r>
              <a:rPr lang="en-US" sz="2400" dirty="0">
                <a:latin typeface="Georgia" panose="02040502050405020303" pitchFamily="18" charset="0"/>
              </a:rPr>
              <a:t>she was pregnant. Past </a:t>
            </a:r>
            <a:r>
              <a:rPr lang="en-US" sz="2400" dirty="0" smtClean="0">
                <a:latin typeface="Georgia" panose="02040502050405020303" pitchFamily="18" charset="0"/>
              </a:rPr>
              <a:t>medical history was significant for </a:t>
            </a:r>
            <a:r>
              <a:rPr lang="en-US" sz="2400" dirty="0">
                <a:latin typeface="Georgia" panose="02040502050405020303" pitchFamily="18" charset="0"/>
              </a:rPr>
              <a:t>chronic heart failure, necessitating a </a:t>
            </a:r>
            <a:r>
              <a:rPr lang="en-US" sz="2400" dirty="0" smtClean="0">
                <a:latin typeface="Georgia" panose="02040502050405020303" pitchFamily="18" charset="0"/>
              </a:rPr>
              <a:t>medical abortion</a:t>
            </a:r>
            <a:r>
              <a:rPr lang="en-US" sz="2400" dirty="0">
                <a:latin typeface="Georgia" panose="02040502050405020303" pitchFamily="18" charset="0"/>
              </a:rPr>
              <a:t>. A drug </a:t>
            </a:r>
            <a:r>
              <a:rPr lang="en-US" sz="2400" dirty="0" smtClean="0">
                <a:latin typeface="Georgia" panose="02040502050405020303" pitchFamily="18" charset="0"/>
              </a:rPr>
              <a:t>treatment </a:t>
            </a:r>
            <a:r>
              <a:rPr lang="en-US" sz="2400" dirty="0">
                <a:latin typeface="Georgia" panose="02040502050405020303" pitchFamily="18" charset="0"/>
              </a:rPr>
              <a:t>for abortion induction was </a:t>
            </a:r>
            <a:r>
              <a:rPr lang="en-US" sz="2400" dirty="0" smtClean="0">
                <a:latin typeface="Georgia" panose="02040502050405020303" pitchFamily="18" charset="0"/>
              </a:rPr>
              <a:t>prescribed.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</a:t>
            </a:r>
            <a:r>
              <a:rPr lang="en-US" sz="2400" b="1" i="1" dirty="0">
                <a:latin typeface="Georgia" panose="02040502050405020303" pitchFamily="18" charset="0"/>
              </a:rPr>
              <a:t>of the </a:t>
            </a:r>
            <a:r>
              <a:rPr lang="en-US" sz="24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400" b="1" i="1" dirty="0">
                <a:latin typeface="Georgia" panose="02040502050405020303" pitchFamily="18" charset="0"/>
              </a:rPr>
              <a:t>drugs was </a:t>
            </a:r>
            <a:r>
              <a:rPr lang="en-US" sz="2400" b="1" i="1" dirty="0" smtClean="0">
                <a:latin typeface="Georgia" panose="02040502050405020303" pitchFamily="18" charset="0"/>
              </a:rPr>
              <a:t>most likely </a:t>
            </a:r>
            <a:r>
              <a:rPr lang="en-US" sz="2400" b="1" i="1" dirty="0">
                <a:latin typeface="Georgia" panose="02040502050405020303" pitchFamily="18" charset="0"/>
              </a:rPr>
              <a:t>included in </a:t>
            </a:r>
            <a:r>
              <a:rPr lang="en-US" sz="2400" b="1" i="1" dirty="0" smtClean="0">
                <a:latin typeface="Georgia" panose="02040502050405020303" pitchFamily="18" charset="0"/>
              </a:rPr>
              <a:t>that treatment?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[A] </a:t>
            </a:r>
            <a:r>
              <a:rPr lang="en-US" sz="2400" dirty="0" err="1" smtClean="0">
                <a:latin typeface="Georgia" panose="02040502050405020303" pitchFamily="18" charset="0"/>
              </a:rPr>
              <a:t>Epoprostenol</a:t>
            </a:r>
            <a:r>
              <a:rPr lang="en-US" sz="2400" dirty="0" smtClean="0">
                <a:latin typeface="Georgia" panose="02040502050405020303" pitchFamily="18" charset="0"/>
              </a:rPr>
              <a:t> [B] Indomethacin [C] </a:t>
            </a:r>
            <a:r>
              <a:rPr lang="en-US" sz="2400" dirty="0" err="1" smtClean="0">
                <a:latin typeface="Georgia" panose="02040502050405020303" pitchFamily="18" charset="0"/>
              </a:rPr>
              <a:t>Cyproheptadine</a:t>
            </a:r>
            <a:r>
              <a:rPr lang="en-US" sz="2400" dirty="0" smtClean="0">
                <a:latin typeface="Georgia" panose="02040502050405020303" pitchFamily="18" charset="0"/>
              </a:rPr>
              <a:t> [D] </a:t>
            </a:r>
            <a:r>
              <a:rPr lang="en-US" sz="2400" dirty="0" err="1">
                <a:latin typeface="Georgia" panose="02040502050405020303" pitchFamily="18" charset="0"/>
              </a:rPr>
              <a:t>M</a:t>
            </a:r>
            <a:r>
              <a:rPr lang="en-US" sz="2400" dirty="0" err="1" smtClean="0">
                <a:latin typeface="Georgia" panose="02040502050405020303" pitchFamily="18" charset="0"/>
              </a:rPr>
              <a:t>efenamic</a:t>
            </a:r>
            <a:r>
              <a:rPr lang="en-US" sz="2400" dirty="0" smtClean="0">
                <a:latin typeface="Georgia" panose="02040502050405020303" pitchFamily="18" charset="0"/>
              </a:rPr>
              <a:t> acid [E] Misoprostol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9D9F4-C761-4A1B-B6C1-222DAFD3FB4E}" type="slidenum">
              <a:rPr lang="en-US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95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218364" y="245660"/>
            <a:ext cx="8707272" cy="363940"/>
          </a:xfrm>
        </p:spPr>
        <p:txBody>
          <a:bodyPr/>
          <a:lstStyle/>
          <a:p>
            <a:pPr algn="l"/>
            <a:r>
              <a:rPr lang="en-US" altLang="en-US" sz="2400" b="1" cap="all" dirty="0" smtClean="0">
                <a:latin typeface="Georgia" panose="02040502050405020303" pitchFamily="18" charset="0"/>
              </a:rPr>
              <a:t>Q17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762001"/>
            <a:ext cx="8707272" cy="5864224"/>
          </a:xfrm>
        </p:spPr>
        <p:txBody>
          <a:bodyPr rtlCol="0">
            <a:no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64-year-old </a:t>
            </a:r>
            <a:r>
              <a:rPr lang="en-US" sz="2400" dirty="0" smtClean="0">
                <a:latin typeface="Georgia" panose="02040502050405020303" pitchFamily="18" charset="0"/>
              </a:rPr>
              <a:t>woman </a:t>
            </a:r>
            <a:r>
              <a:rPr lang="en-US" sz="2400" dirty="0">
                <a:latin typeface="Georgia" panose="02040502050405020303" pitchFamily="18" charset="0"/>
              </a:rPr>
              <a:t>recently diagnosed </a:t>
            </a:r>
            <a:r>
              <a:rPr lang="en-US" sz="2400" dirty="0" smtClean="0">
                <a:latin typeface="Georgia" panose="02040502050405020303" pitchFamily="18" charset="0"/>
              </a:rPr>
              <a:t>with </a:t>
            </a:r>
            <a:r>
              <a:rPr lang="en-US" sz="2400" dirty="0">
                <a:latin typeface="Georgia" panose="02040502050405020303" pitchFamily="18" charset="0"/>
              </a:rPr>
              <a:t>osteoarthritis </a:t>
            </a:r>
            <a:r>
              <a:rPr lang="en-US" sz="2400" dirty="0" smtClean="0">
                <a:latin typeface="Georgia" panose="02040502050405020303" pitchFamily="18" charset="0"/>
              </a:rPr>
              <a:t>started treatment with </a:t>
            </a:r>
            <a:r>
              <a:rPr lang="en-US" sz="2400" dirty="0">
                <a:latin typeface="Georgia" panose="02040502050405020303" pitchFamily="18" charset="0"/>
              </a:rPr>
              <a:t>ibuprofen and </a:t>
            </a:r>
            <a:r>
              <a:rPr lang="en-US" sz="2400" dirty="0" smtClean="0">
                <a:latin typeface="Georgia" panose="02040502050405020303" pitchFamily="18" charset="0"/>
              </a:rPr>
              <a:t>misoprostol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of </a:t>
            </a:r>
            <a:r>
              <a:rPr lang="en-US" sz="2400" b="1" i="1" dirty="0">
                <a:latin typeface="Georgia" panose="02040502050405020303" pitchFamily="18" charset="0"/>
              </a:rPr>
              <a:t>the </a:t>
            </a:r>
            <a:r>
              <a:rPr lang="en-US" sz="24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400" b="1" i="1" dirty="0">
                <a:latin typeface="Georgia" panose="02040502050405020303" pitchFamily="18" charset="0"/>
              </a:rPr>
              <a:t>adverse </a:t>
            </a:r>
            <a:r>
              <a:rPr lang="en-US" sz="2400" b="1" i="1" dirty="0" smtClean="0">
                <a:latin typeface="Georgia" panose="02040502050405020303" pitchFamily="18" charset="0"/>
              </a:rPr>
              <a:t>effects </a:t>
            </a:r>
            <a:r>
              <a:rPr lang="en-US" sz="2400" b="1" i="1" dirty="0">
                <a:latin typeface="Georgia" panose="02040502050405020303" pitchFamily="18" charset="0"/>
              </a:rPr>
              <a:t>is </a:t>
            </a:r>
            <a:r>
              <a:rPr lang="en-US" sz="2400" b="1" i="1" dirty="0" smtClean="0">
                <a:latin typeface="Georgia" panose="02040502050405020303" pitchFamily="18" charset="0"/>
              </a:rPr>
              <a:t>most </a:t>
            </a:r>
            <a:r>
              <a:rPr lang="en-US" sz="2400" b="1" i="1" dirty="0">
                <a:latin typeface="Georgia" panose="02040502050405020303" pitchFamily="18" charset="0"/>
              </a:rPr>
              <a:t>likely expected </a:t>
            </a:r>
            <a:r>
              <a:rPr lang="en-US" sz="2400" b="1" i="1" dirty="0" smtClean="0">
                <a:latin typeface="Georgia" panose="02040502050405020303" pitchFamily="18" charset="0"/>
              </a:rPr>
              <a:t>from misoprostol treatment</a:t>
            </a:r>
            <a:r>
              <a:rPr lang="en-US" sz="2400" b="1" i="1" dirty="0">
                <a:latin typeface="Georgia" panose="02040502050405020303" pitchFamily="18" charset="0"/>
              </a:rPr>
              <a:t>? </a:t>
            </a:r>
          </a:p>
          <a:p>
            <a:pPr marL="457200" lvl="0" indent="-457200">
              <a:spcBef>
                <a:spcPts val="600"/>
              </a:spcBef>
              <a:buAutoNum type="alphaUcPeriod"/>
            </a:pPr>
            <a:r>
              <a:rPr lang="en-US" sz="2400" dirty="0" smtClean="0">
                <a:latin typeface="Georgia" panose="02040502050405020303" pitchFamily="18" charset="0"/>
              </a:rPr>
              <a:t>Peptic ulcer</a:t>
            </a:r>
          </a:p>
          <a:p>
            <a:pPr marL="457200" lvl="0" indent="-457200">
              <a:spcBef>
                <a:spcPts val="600"/>
              </a:spcBef>
              <a:buAutoNum type="alphaUcPeriod"/>
            </a:pPr>
            <a:r>
              <a:rPr lang="en-US" sz="2400" dirty="0" smtClean="0">
                <a:latin typeface="Georgia" panose="02040502050405020303" pitchFamily="18" charset="0"/>
              </a:rPr>
              <a:t>Drowsiness</a:t>
            </a:r>
            <a:endParaRPr lang="en-US" sz="2400" dirty="0">
              <a:latin typeface="Georgia" panose="02040502050405020303" pitchFamily="18" charset="0"/>
            </a:endParaRPr>
          </a:p>
          <a:p>
            <a:pPr marL="457200" lvl="0" indent="-457200">
              <a:spcBef>
                <a:spcPts val="600"/>
              </a:spcBef>
              <a:buAutoNum type="alphaUcPeriod"/>
            </a:pPr>
            <a:r>
              <a:rPr lang="en-US" sz="2400" dirty="0" smtClean="0">
                <a:latin typeface="Georgia" panose="02040502050405020303" pitchFamily="18" charset="0"/>
              </a:rPr>
              <a:t>Hypertension</a:t>
            </a:r>
            <a:endParaRPr lang="en-US" sz="2400" dirty="0">
              <a:latin typeface="Georgia" panose="02040502050405020303" pitchFamily="18" charset="0"/>
            </a:endParaRPr>
          </a:p>
          <a:p>
            <a:pPr marL="457200" lvl="0" indent="-457200">
              <a:spcBef>
                <a:spcPts val="600"/>
              </a:spcBef>
              <a:buAutoNum type="alphaUcPeriod"/>
            </a:pPr>
            <a:r>
              <a:rPr lang="en-US" sz="2400" dirty="0" smtClean="0">
                <a:latin typeface="Georgia" panose="02040502050405020303" pitchFamily="18" charset="0"/>
              </a:rPr>
              <a:t>Diarrhea</a:t>
            </a:r>
            <a:endParaRPr lang="en-US" sz="2400" dirty="0">
              <a:latin typeface="Georgia" panose="02040502050405020303" pitchFamily="18" charset="0"/>
            </a:endParaRPr>
          </a:p>
          <a:p>
            <a:pPr marL="457200" lvl="0" indent="-457200">
              <a:spcBef>
                <a:spcPts val="600"/>
              </a:spcBef>
              <a:buAutoNum type="alphaUcPeriod"/>
            </a:pPr>
            <a:r>
              <a:rPr lang="en-US" sz="2400" dirty="0" smtClean="0">
                <a:latin typeface="Georgia" panose="02040502050405020303" pitchFamily="18" charset="0"/>
              </a:rPr>
              <a:t>Increased </a:t>
            </a:r>
            <a:r>
              <a:rPr lang="en-US" sz="2400" dirty="0">
                <a:latin typeface="Georgia" panose="02040502050405020303" pitchFamily="18" charset="0"/>
              </a:rPr>
              <a:t>intraocular </a:t>
            </a:r>
            <a:r>
              <a:rPr lang="en-US" sz="2400" dirty="0" smtClean="0">
                <a:latin typeface="Georgia" panose="02040502050405020303" pitchFamily="18" charset="0"/>
              </a:rPr>
              <a:t>pressure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9896C-7BD9-42DC-9CDF-0131E31FD98C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7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204716" y="232012"/>
            <a:ext cx="8707271" cy="726838"/>
          </a:xfrm>
        </p:spPr>
        <p:txBody>
          <a:bodyPr/>
          <a:lstStyle/>
          <a:p>
            <a:pPr algn="l"/>
            <a:r>
              <a:rPr lang="en-US" altLang="en-US" sz="2600" b="1" cap="all" dirty="0" smtClean="0">
                <a:latin typeface="Georgia" panose="02040502050405020303" pitchFamily="18" charset="0"/>
              </a:rPr>
              <a:t>Q18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5" y="1201003"/>
            <a:ext cx="8707271" cy="5425222"/>
          </a:xfrm>
        </p:spPr>
        <p:txBody>
          <a:bodyPr rtlCol="0">
            <a:no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54-year-old </a:t>
            </a:r>
            <a:r>
              <a:rPr lang="en-US" sz="2400" dirty="0" smtClean="0">
                <a:latin typeface="Georgia" panose="02040502050405020303" pitchFamily="18" charset="0"/>
              </a:rPr>
              <a:t>man complained </a:t>
            </a:r>
            <a:r>
              <a:rPr lang="en-US" sz="2400" dirty="0">
                <a:latin typeface="Georgia" panose="02040502050405020303" pitchFamily="18" charset="0"/>
              </a:rPr>
              <a:t>to his physician that </a:t>
            </a:r>
            <a:r>
              <a:rPr lang="en-US" sz="2400" dirty="0" smtClean="0">
                <a:latin typeface="Georgia" panose="02040502050405020303" pitchFamily="18" charset="0"/>
              </a:rPr>
              <a:t>the </a:t>
            </a:r>
            <a:r>
              <a:rPr lang="en-US" sz="2400" dirty="0" err="1" smtClean="0">
                <a:latin typeface="Georgia" panose="02040502050405020303" pitchFamily="18" charset="0"/>
              </a:rPr>
              <a:t>alprostadil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</a:rPr>
              <a:t>he was using before intercourse was able to </a:t>
            </a:r>
            <a:r>
              <a:rPr lang="en-US" sz="2400" dirty="0" smtClean="0">
                <a:latin typeface="Georgia" panose="02040502050405020303" pitchFamily="18" charset="0"/>
              </a:rPr>
              <a:t>improve his </a:t>
            </a:r>
            <a:r>
              <a:rPr lang="en-US" sz="2400" dirty="0">
                <a:latin typeface="Georgia" panose="02040502050405020303" pitchFamily="18" charset="0"/>
              </a:rPr>
              <a:t>erectile dysfunction but caused penile pain. 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of </a:t>
            </a:r>
            <a:r>
              <a:rPr lang="en-US" sz="2400" b="1" i="1" dirty="0">
                <a:latin typeface="Georgia" panose="02040502050405020303" pitchFamily="18" charset="0"/>
              </a:rPr>
              <a:t>the </a:t>
            </a:r>
            <a:r>
              <a:rPr lang="en-US" sz="24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400" b="1" i="1" dirty="0">
                <a:latin typeface="Georgia" panose="02040502050405020303" pitchFamily="18" charset="0"/>
              </a:rPr>
              <a:t>actions </a:t>
            </a:r>
            <a:r>
              <a:rPr lang="en-US" sz="2400" b="1" i="1" dirty="0" smtClean="0">
                <a:latin typeface="Georgia" panose="02040502050405020303" pitchFamily="18" charset="0"/>
              </a:rPr>
              <a:t>most </a:t>
            </a:r>
            <a:r>
              <a:rPr lang="en-US" sz="2400" b="1" i="1" dirty="0">
                <a:latin typeface="Georgia" panose="02040502050405020303" pitchFamily="18" charset="0"/>
              </a:rPr>
              <a:t>likely </a:t>
            </a:r>
            <a:r>
              <a:rPr lang="en-US" sz="2400" b="1" i="1" dirty="0" smtClean="0">
                <a:latin typeface="Georgia" panose="02040502050405020303" pitchFamily="18" charset="0"/>
              </a:rPr>
              <a:t>mediated </a:t>
            </a:r>
            <a:r>
              <a:rPr lang="en-US" sz="2400" b="1" i="1" dirty="0">
                <a:latin typeface="Georgia" panose="02040502050405020303" pitchFamily="18" charset="0"/>
              </a:rPr>
              <a:t>the </a:t>
            </a:r>
            <a:r>
              <a:rPr lang="en-US" sz="2400" b="1" i="1" dirty="0" smtClean="0">
                <a:latin typeface="Georgia" panose="02040502050405020303" pitchFamily="18" charset="0"/>
              </a:rPr>
              <a:t>adverse effect </a:t>
            </a:r>
            <a:r>
              <a:rPr lang="en-US" sz="2400" b="1" i="1" dirty="0">
                <a:latin typeface="Georgia" panose="02040502050405020303" pitchFamily="18" charset="0"/>
              </a:rPr>
              <a:t>of the </a:t>
            </a:r>
            <a:r>
              <a:rPr lang="en-US" sz="2400" b="1" i="1" dirty="0" smtClean="0">
                <a:latin typeface="Georgia" panose="02040502050405020303" pitchFamily="18" charset="0"/>
              </a:rPr>
              <a:t>drug?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400" dirty="0" smtClean="0">
                <a:latin typeface="Georgia" panose="02040502050405020303" pitchFamily="18" charset="0"/>
              </a:rPr>
              <a:t>Sensitization </a:t>
            </a:r>
            <a:r>
              <a:rPr lang="en-US" sz="2400" dirty="0">
                <a:latin typeface="Georgia" panose="02040502050405020303" pitchFamily="18" charset="0"/>
              </a:rPr>
              <a:t>of </a:t>
            </a:r>
            <a:r>
              <a:rPr lang="en-US" sz="2400" dirty="0" err="1">
                <a:latin typeface="Georgia" panose="02040502050405020303" pitchFamily="18" charset="0"/>
              </a:rPr>
              <a:t>substantia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err="1">
                <a:latin typeface="Georgia" panose="02040502050405020303" pitchFamily="18" charset="0"/>
              </a:rPr>
              <a:t>gelatinosa</a:t>
            </a:r>
            <a:r>
              <a:rPr lang="en-US" sz="2400" dirty="0">
                <a:latin typeface="Georgia" panose="02040502050405020303" pitchFamily="18" charset="0"/>
              </a:rPr>
              <a:t> in the spinal </a:t>
            </a:r>
            <a:r>
              <a:rPr lang="en-US" sz="2400" dirty="0" smtClean="0">
                <a:latin typeface="Georgia" panose="02040502050405020303" pitchFamily="18" charset="0"/>
              </a:rPr>
              <a:t>cord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400" dirty="0" smtClean="0">
                <a:latin typeface="Georgia" panose="02040502050405020303" pitchFamily="18" charset="0"/>
              </a:rPr>
              <a:t>Decreased firing </a:t>
            </a:r>
            <a:r>
              <a:rPr lang="en-US" sz="2400" dirty="0">
                <a:latin typeface="Georgia" panose="02040502050405020303" pitchFamily="18" charset="0"/>
              </a:rPr>
              <a:t>of </a:t>
            </a:r>
            <a:r>
              <a:rPr lang="en-US" sz="2400" dirty="0" err="1">
                <a:latin typeface="Georgia" panose="02040502050405020303" pitchFamily="18" charset="0"/>
              </a:rPr>
              <a:t>corticospinal</a:t>
            </a:r>
            <a:r>
              <a:rPr lang="en-US" sz="2400" dirty="0">
                <a:latin typeface="Georgia" panose="02040502050405020303" pitchFamily="18" charset="0"/>
              </a:rPr>
              <a:t> projection to the dorsal </a:t>
            </a:r>
            <a:r>
              <a:rPr lang="en-US" sz="2400" dirty="0" smtClean="0">
                <a:latin typeface="Georgia" panose="02040502050405020303" pitchFamily="18" charset="0"/>
              </a:rPr>
              <a:t>horn</a:t>
            </a:r>
            <a:endParaRPr lang="en-US" sz="2400" dirty="0">
              <a:latin typeface="Georgia" panose="02040502050405020303" pitchFamily="18" charset="0"/>
            </a:endParaRP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400" dirty="0" smtClean="0">
                <a:latin typeface="Georgia" panose="02040502050405020303" pitchFamily="18" charset="0"/>
              </a:rPr>
              <a:t>Increased </a:t>
            </a:r>
            <a:r>
              <a:rPr lang="en-US" sz="2400" dirty="0">
                <a:latin typeface="Georgia" panose="02040502050405020303" pitchFamily="18" charset="0"/>
              </a:rPr>
              <a:t>sensitivity of the brain periaqueductal </a:t>
            </a:r>
            <a:r>
              <a:rPr lang="en-US" sz="2400" dirty="0" smtClean="0">
                <a:latin typeface="Georgia" panose="02040502050405020303" pitchFamily="18" charset="0"/>
              </a:rPr>
              <a:t>area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400" dirty="0" smtClean="0">
                <a:latin typeface="Georgia" panose="02040502050405020303" pitchFamily="18" charset="0"/>
              </a:rPr>
              <a:t>Lowering </a:t>
            </a:r>
            <a:r>
              <a:rPr lang="en-US" sz="2400" dirty="0">
                <a:latin typeface="Georgia" panose="02040502050405020303" pitchFamily="18" charset="0"/>
              </a:rPr>
              <a:t>threshold of nociceptive </a:t>
            </a:r>
            <a:r>
              <a:rPr lang="en-US" sz="2400" dirty="0" smtClean="0">
                <a:latin typeface="Georgia" panose="02040502050405020303" pitchFamily="18" charset="0"/>
              </a:rPr>
              <a:t>afferent neurons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400" dirty="0" smtClean="0">
                <a:latin typeface="Georgia" panose="02040502050405020303" pitchFamily="18" charset="0"/>
              </a:rPr>
              <a:t>Increased </a:t>
            </a:r>
            <a:r>
              <a:rPr lang="en-US" sz="2400" dirty="0">
                <a:latin typeface="Georgia" panose="02040502050405020303" pitchFamily="18" charset="0"/>
              </a:rPr>
              <a:t>sensitivity of the frontal </a:t>
            </a:r>
            <a:r>
              <a:rPr lang="en-US" sz="2400" dirty="0" smtClean="0">
                <a:latin typeface="Georgia" panose="02040502050405020303" pitchFamily="18" charset="0"/>
              </a:rPr>
              <a:t>cortex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D15DF5-2A1D-4B52-B861-55E6CF4B53B4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4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9"/>
          <p:cNvSpPr txBox="1"/>
          <p:nvPr/>
        </p:nvSpPr>
        <p:spPr>
          <a:xfrm>
            <a:off x="204715" y="1214651"/>
            <a:ext cx="8662194" cy="538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dirty="0">
                <a:latin typeface="Georgia" panose="02040502050405020303" pitchFamily="18" charset="0"/>
              </a:rPr>
              <a:t>A 64-year-old </a:t>
            </a:r>
            <a:r>
              <a:rPr lang="en-US" sz="2400" dirty="0" smtClean="0">
                <a:latin typeface="Georgia" panose="02040502050405020303" pitchFamily="18" charset="0"/>
              </a:rPr>
              <a:t>man suffering </a:t>
            </a:r>
            <a:r>
              <a:rPr lang="en-US" sz="2400" dirty="0">
                <a:latin typeface="Georgia" panose="02040502050405020303" pitchFamily="18" charset="0"/>
              </a:rPr>
              <a:t>from benign </a:t>
            </a:r>
            <a:r>
              <a:rPr lang="en-US" sz="2400" dirty="0" smtClean="0">
                <a:latin typeface="Georgia" panose="02040502050405020303" pitchFamily="18" charset="0"/>
              </a:rPr>
              <a:t>prostatic hyperplasia </a:t>
            </a:r>
            <a:r>
              <a:rPr lang="en-US" sz="2400" dirty="0">
                <a:latin typeface="Georgia" panose="02040502050405020303" pitchFamily="18" charset="0"/>
              </a:rPr>
              <a:t>presented to his physician </a:t>
            </a:r>
            <a:r>
              <a:rPr lang="en-US" sz="2400" dirty="0" smtClean="0">
                <a:latin typeface="Georgia" panose="02040502050405020303" pitchFamily="18" charset="0"/>
              </a:rPr>
              <a:t>complaining of generalized itching</a:t>
            </a:r>
            <a:r>
              <a:rPr lang="en-US" sz="2400" dirty="0">
                <a:latin typeface="Georgia" panose="02040502050405020303" pitchFamily="18" charset="0"/>
              </a:rPr>
              <a:t>. The problem began 1 week earlier, after </a:t>
            </a:r>
            <a:r>
              <a:rPr lang="en-US" sz="2400" dirty="0" smtClean="0">
                <a:latin typeface="Georgia" panose="02040502050405020303" pitchFamily="18" charset="0"/>
              </a:rPr>
              <a:t>an afternoon of </a:t>
            </a:r>
            <a:r>
              <a:rPr lang="en-US" sz="2400" dirty="0">
                <a:latin typeface="Georgia" panose="02040502050405020303" pitchFamily="18" charset="0"/>
              </a:rPr>
              <a:t>prolonged sun exposure. The patient </a:t>
            </a:r>
            <a:r>
              <a:rPr lang="en-US" sz="2400" dirty="0" smtClean="0">
                <a:latin typeface="Georgia" panose="02040502050405020303" pitchFamily="18" charset="0"/>
              </a:rPr>
              <a:t>reported that </a:t>
            </a:r>
            <a:r>
              <a:rPr lang="en-US" sz="2400" dirty="0">
                <a:latin typeface="Georgia" panose="02040502050405020303" pitchFamily="18" charset="0"/>
              </a:rPr>
              <a:t>the itching was distressing, especially during the </a:t>
            </a:r>
            <a:r>
              <a:rPr lang="en-US" sz="2400" dirty="0" smtClean="0">
                <a:latin typeface="Georgia" panose="02040502050405020303" pitchFamily="18" charset="0"/>
              </a:rPr>
              <a:t>night. Physical examination </a:t>
            </a:r>
            <a:r>
              <a:rPr lang="en-US" sz="2400" dirty="0">
                <a:latin typeface="Georgia" panose="02040502050405020303" pitchFamily="18" charset="0"/>
              </a:rPr>
              <a:t>showed an enlarged prostate and </a:t>
            </a:r>
            <a:r>
              <a:rPr lang="en-US" sz="2400" dirty="0" smtClean="0">
                <a:latin typeface="Georgia" panose="02040502050405020303" pitchFamily="18" charset="0"/>
              </a:rPr>
              <a:t>no other </a:t>
            </a:r>
            <a:r>
              <a:rPr lang="en-US" sz="2400" dirty="0">
                <a:latin typeface="Georgia" panose="02040502050405020303" pitchFamily="18" charset="0"/>
              </a:rPr>
              <a:t>evidence </a:t>
            </a:r>
            <a:r>
              <a:rPr lang="en-US" sz="2400" dirty="0" smtClean="0">
                <a:latin typeface="Georgia" panose="02040502050405020303" pitchFamily="18" charset="0"/>
              </a:rPr>
              <a:t>of </a:t>
            </a:r>
            <a:r>
              <a:rPr lang="en-US" sz="2400" dirty="0">
                <a:latin typeface="Georgia" panose="02040502050405020303" pitchFamily="18" charset="0"/>
              </a:rPr>
              <a:t>ongoing </a:t>
            </a:r>
            <a:r>
              <a:rPr lang="en-US" sz="2400" dirty="0" smtClean="0">
                <a:latin typeface="Georgia" panose="02040502050405020303" pitchFamily="18" charset="0"/>
              </a:rPr>
              <a:t>disease.</a:t>
            </a:r>
          </a:p>
          <a:p>
            <a:pPr>
              <a:spcBef>
                <a:spcPts val="1800"/>
              </a:spcBef>
            </a:pPr>
            <a:r>
              <a:rPr lang="en-US" sz="2400" b="1" i="1" dirty="0" smtClean="0">
                <a:latin typeface="Georgia" panose="02040502050405020303" pitchFamily="18" charset="0"/>
              </a:rPr>
              <a:t>Which </a:t>
            </a:r>
            <a:r>
              <a:rPr lang="en-US" sz="2400" b="1" i="1" dirty="0">
                <a:latin typeface="Georgia" panose="02040502050405020303" pitchFamily="18" charset="0"/>
              </a:rPr>
              <a:t>of the </a:t>
            </a:r>
            <a:r>
              <a:rPr lang="en-US" sz="2400" b="1" i="1" dirty="0" smtClean="0">
                <a:latin typeface="Georgia" panose="02040502050405020303" pitchFamily="18" charset="0"/>
              </a:rPr>
              <a:t>following drugs </a:t>
            </a:r>
            <a:r>
              <a:rPr lang="en-US" sz="2400" b="1" i="1" dirty="0">
                <a:latin typeface="Georgia" panose="02040502050405020303" pitchFamily="18" charset="0"/>
              </a:rPr>
              <a:t>would be </a:t>
            </a:r>
            <a:r>
              <a:rPr lang="en-US" sz="2400" b="1" i="1" dirty="0" smtClean="0">
                <a:latin typeface="Georgia" panose="02040502050405020303" pitchFamily="18" charset="0"/>
              </a:rPr>
              <a:t>appropriate </a:t>
            </a:r>
            <a:r>
              <a:rPr lang="en-US" sz="2400" b="1" i="1" dirty="0">
                <a:latin typeface="Georgia" panose="02040502050405020303" pitchFamily="18" charset="0"/>
              </a:rPr>
              <a:t>for this </a:t>
            </a:r>
            <a:r>
              <a:rPr lang="en-US" sz="2400" b="1" i="1" dirty="0" smtClean="0">
                <a:latin typeface="Georgia" panose="02040502050405020303" pitchFamily="18" charset="0"/>
              </a:rPr>
              <a:t>patient?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[A] </a:t>
            </a:r>
            <a:r>
              <a:rPr lang="en-US" sz="2400" dirty="0" err="1" smtClean="0">
                <a:latin typeface="Georgia" panose="02040502050405020303" pitchFamily="18" charset="0"/>
              </a:rPr>
              <a:t>Cyproheptadine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[B] Diphenhydramine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[C] Famotidine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[D] </a:t>
            </a:r>
            <a:r>
              <a:rPr lang="en-US" sz="2400" dirty="0" err="1" smtClean="0">
                <a:latin typeface="Georgia" panose="02040502050405020303" pitchFamily="18" charset="0"/>
              </a:rPr>
              <a:t>Loratadine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[E] Promethazine [G] Ibuprofen</a:t>
            </a:r>
          </a:p>
          <a:p>
            <a:pPr>
              <a:spcBef>
                <a:spcPts val="1800"/>
              </a:spcBef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203" name="Google Shape;203;p29"/>
          <p:cNvSpPr txBox="1"/>
          <p:nvPr/>
        </p:nvSpPr>
        <p:spPr>
          <a:xfrm>
            <a:off x="204715" y="53975"/>
            <a:ext cx="8775512" cy="1065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2800" b="1" dirty="0" smtClean="0"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Q1</a:t>
            </a:r>
            <a:endParaRPr lang="en-US" sz="2800" b="1" i="0" u="none" strike="noStrike" cap="none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51285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>
          <a:xfrm>
            <a:off x="218363" y="313898"/>
            <a:ext cx="8734567" cy="723331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Q19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3" y="1173707"/>
            <a:ext cx="8734567" cy="5452518"/>
          </a:xfrm>
        </p:spPr>
        <p:txBody>
          <a:bodyPr rtlCol="0">
            <a:noAutofit/>
          </a:bodyPr>
          <a:lstStyle/>
          <a:p>
            <a:pPr marL="0" lvl="0" indent="0">
              <a:spcBef>
                <a:spcPts val="1200"/>
              </a:spcBef>
              <a:buNone/>
            </a:pPr>
            <a:r>
              <a:rPr lang="en-US" sz="2000" dirty="0">
                <a:latin typeface="Georgia" panose="02040502050405020303" pitchFamily="18" charset="0"/>
              </a:rPr>
              <a:t>A 66-year-old </a:t>
            </a:r>
            <a:r>
              <a:rPr lang="en-US" sz="2000" dirty="0" smtClean="0">
                <a:latin typeface="Georgia" panose="02040502050405020303" pitchFamily="18" charset="0"/>
              </a:rPr>
              <a:t>man complained </a:t>
            </a:r>
            <a:r>
              <a:rPr lang="en-US" sz="2000" dirty="0">
                <a:latin typeface="Georgia" panose="02040502050405020303" pitchFamily="18" charset="0"/>
              </a:rPr>
              <a:t>to his physician that he </a:t>
            </a:r>
            <a:r>
              <a:rPr lang="en-US" sz="2000" dirty="0" smtClean="0">
                <a:latin typeface="Georgia" panose="02040502050405020303" pitchFamily="18" charset="0"/>
              </a:rPr>
              <a:t>had urinated </a:t>
            </a:r>
            <a:r>
              <a:rPr lang="en-US" sz="2000" dirty="0">
                <a:latin typeface="Georgia" panose="02040502050405020303" pitchFamily="18" charset="0"/>
              </a:rPr>
              <a:t>very little over the past 24 hours. The </a:t>
            </a:r>
            <a:r>
              <a:rPr lang="en-US" sz="2000" dirty="0" smtClean="0">
                <a:latin typeface="Georgia" panose="02040502050405020303" pitchFamily="18" charset="0"/>
              </a:rPr>
              <a:t>man </a:t>
            </a:r>
            <a:r>
              <a:rPr lang="en-US" sz="2000" dirty="0">
                <a:latin typeface="Georgia" panose="02040502050405020303" pitchFamily="18" charset="0"/>
              </a:rPr>
              <a:t>was </a:t>
            </a:r>
            <a:r>
              <a:rPr lang="en-US" sz="2000" dirty="0" smtClean="0">
                <a:latin typeface="Georgia" panose="02040502050405020303" pitchFamily="18" charset="0"/>
              </a:rPr>
              <a:t>being </a:t>
            </a:r>
            <a:r>
              <a:rPr lang="en-US" sz="2000" dirty="0">
                <a:latin typeface="Georgia" panose="02040502050405020303" pitchFamily="18" charset="0"/>
              </a:rPr>
              <a:t>treated </a:t>
            </a:r>
            <a:r>
              <a:rPr lang="en-US" sz="2000" dirty="0" smtClean="0">
                <a:latin typeface="Georgia" panose="02040502050405020303" pitchFamily="18" charset="0"/>
              </a:rPr>
              <a:t>with </a:t>
            </a:r>
            <a:r>
              <a:rPr lang="en-US" sz="2000" dirty="0">
                <a:latin typeface="Georgia" panose="02040502050405020303" pitchFamily="18" charset="0"/>
              </a:rPr>
              <a:t>digoxin, </a:t>
            </a:r>
            <a:r>
              <a:rPr lang="en-US" sz="2000" dirty="0" smtClean="0">
                <a:latin typeface="Georgia" panose="02040502050405020303" pitchFamily="18" charset="0"/>
              </a:rPr>
              <a:t>furosemide</a:t>
            </a:r>
            <a:r>
              <a:rPr lang="en-US" sz="2000" dirty="0">
                <a:latin typeface="Georgia" panose="02040502050405020303" pitchFamily="18" charset="0"/>
              </a:rPr>
              <a:t>, and captopril for </a:t>
            </a:r>
            <a:r>
              <a:rPr lang="en-US" sz="2000" dirty="0" smtClean="0">
                <a:latin typeface="Georgia" panose="02040502050405020303" pitchFamily="18" charset="0"/>
              </a:rPr>
              <a:t>congestive </a:t>
            </a:r>
            <a:r>
              <a:rPr lang="en-US" sz="2000" dirty="0">
                <a:latin typeface="Georgia" panose="02040502050405020303" pitchFamily="18" charset="0"/>
              </a:rPr>
              <a:t>heart failure, and the therapy had </a:t>
            </a:r>
            <a:r>
              <a:rPr lang="en-US" sz="2000" dirty="0" smtClean="0">
                <a:latin typeface="Georgia" panose="02040502050405020303" pitchFamily="18" charset="0"/>
              </a:rPr>
              <a:t>improved </a:t>
            </a:r>
            <a:r>
              <a:rPr lang="en-US" sz="2000" dirty="0">
                <a:latin typeface="Georgia" panose="02040502050405020303" pitchFamily="18" charset="0"/>
              </a:rPr>
              <a:t>his </a:t>
            </a:r>
            <a:r>
              <a:rPr lang="en-US" sz="2000" dirty="0" smtClean="0">
                <a:latin typeface="Georgia" panose="02040502050405020303" pitchFamily="18" charset="0"/>
              </a:rPr>
              <a:t>cardiac conditions</a:t>
            </a:r>
            <a:r>
              <a:rPr lang="en-US" sz="2000" dirty="0">
                <a:latin typeface="Georgia" panose="02040502050405020303" pitchFamily="18" charset="0"/>
              </a:rPr>
              <a:t>. Two days ago, the patient had pain on </a:t>
            </a:r>
            <a:r>
              <a:rPr lang="en-US" sz="2000" dirty="0" smtClean="0">
                <a:latin typeface="Georgia" panose="02040502050405020303" pitchFamily="18" charset="0"/>
              </a:rPr>
              <a:t>movement </a:t>
            </a:r>
            <a:r>
              <a:rPr lang="en-US" sz="2000" dirty="0">
                <a:latin typeface="Georgia" panose="02040502050405020303" pitchFamily="18" charset="0"/>
              </a:rPr>
              <a:t>of his left leg that got better </a:t>
            </a:r>
            <a:r>
              <a:rPr lang="en-US" sz="2000" dirty="0" smtClean="0">
                <a:latin typeface="Georgia" panose="02040502050405020303" pitchFamily="18" charset="0"/>
              </a:rPr>
              <a:t>with </a:t>
            </a:r>
            <a:r>
              <a:rPr lang="en-US" sz="2000" dirty="0">
                <a:latin typeface="Georgia" panose="02040502050405020303" pitchFamily="18" charset="0"/>
              </a:rPr>
              <a:t>two ibuprofen </a:t>
            </a:r>
            <a:r>
              <a:rPr lang="en-US" sz="2000" dirty="0" smtClean="0">
                <a:latin typeface="Georgia" panose="02040502050405020303" pitchFamily="18" charset="0"/>
              </a:rPr>
              <a:t>tablets</a:t>
            </a:r>
            <a:r>
              <a:rPr lang="en-US" sz="2000" dirty="0">
                <a:latin typeface="Georgia" panose="02040502050405020303" pitchFamily="18" charset="0"/>
              </a:rPr>
              <a:t>. </a:t>
            </a:r>
            <a:r>
              <a:rPr lang="en-US" sz="2000" dirty="0" smtClean="0">
                <a:latin typeface="Georgia" panose="02040502050405020303" pitchFamily="18" charset="0"/>
              </a:rPr>
              <a:t>The physician </a:t>
            </a:r>
            <a:r>
              <a:rPr lang="en-US" sz="2000" dirty="0">
                <a:latin typeface="Georgia" panose="02040502050405020303" pitchFamily="18" charset="0"/>
              </a:rPr>
              <a:t>found no clinical signs of intravascular </a:t>
            </a:r>
            <a:r>
              <a:rPr lang="en-US" sz="2000" dirty="0" smtClean="0">
                <a:latin typeface="Georgia" panose="02040502050405020303" pitchFamily="18" charset="0"/>
              </a:rPr>
              <a:t>volume depletion </a:t>
            </a:r>
            <a:r>
              <a:rPr lang="en-US" sz="2000" dirty="0">
                <a:latin typeface="Georgia" panose="02040502050405020303" pitchFamily="18" charset="0"/>
              </a:rPr>
              <a:t>and increased the dose of </a:t>
            </a:r>
            <a:r>
              <a:rPr lang="en-US" sz="2000" dirty="0" smtClean="0">
                <a:latin typeface="Georgia" panose="02040502050405020303" pitchFamily="18" charset="0"/>
              </a:rPr>
              <a:t>furosemide</a:t>
            </a:r>
            <a:r>
              <a:rPr lang="en-US" sz="2000" dirty="0">
                <a:latin typeface="Georgia" panose="02040502050405020303" pitchFamily="18" charset="0"/>
              </a:rPr>
              <a:t>, but </a:t>
            </a:r>
            <a:r>
              <a:rPr lang="en-US" sz="2000" dirty="0" smtClean="0">
                <a:latin typeface="Georgia" panose="02040502050405020303" pitchFamily="18" charset="0"/>
              </a:rPr>
              <a:t>6 </a:t>
            </a:r>
            <a:r>
              <a:rPr lang="en-US" sz="2000" dirty="0">
                <a:latin typeface="Georgia" panose="02040502050405020303" pitchFamily="18" charset="0"/>
              </a:rPr>
              <a:t>hours later, urination was not </a:t>
            </a:r>
            <a:r>
              <a:rPr lang="en-US" sz="2000" dirty="0" smtClean="0">
                <a:latin typeface="Georgia" panose="02040502050405020303" pitchFamily="18" charset="0"/>
              </a:rPr>
              <a:t>improved.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en-US" sz="2000" b="1" i="1" dirty="0" smtClean="0">
                <a:latin typeface="Georgia" panose="02040502050405020303" pitchFamily="18" charset="0"/>
              </a:rPr>
              <a:t>Which </a:t>
            </a:r>
            <a:r>
              <a:rPr lang="en-US" sz="2000" b="1" i="1" dirty="0">
                <a:latin typeface="Georgia" panose="02040502050405020303" pitchFamily="18" charset="0"/>
              </a:rPr>
              <a:t>of the </a:t>
            </a:r>
            <a:r>
              <a:rPr lang="en-US" sz="20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000" b="1" i="1" dirty="0">
                <a:latin typeface="Georgia" panose="02040502050405020303" pitchFamily="18" charset="0"/>
              </a:rPr>
              <a:t>actions </a:t>
            </a:r>
            <a:r>
              <a:rPr lang="en-US" sz="2000" b="1" i="1" dirty="0" smtClean="0">
                <a:latin typeface="Georgia" panose="02040502050405020303" pitchFamily="18" charset="0"/>
              </a:rPr>
              <a:t>most </a:t>
            </a:r>
            <a:r>
              <a:rPr lang="en-US" sz="2000" b="1" i="1" dirty="0">
                <a:latin typeface="Georgia" panose="02040502050405020303" pitchFamily="18" charset="0"/>
              </a:rPr>
              <a:t>likely </a:t>
            </a:r>
            <a:r>
              <a:rPr lang="en-US" sz="2000" b="1" i="1" dirty="0" smtClean="0">
                <a:latin typeface="Georgia" panose="02040502050405020303" pitchFamily="18" charset="0"/>
              </a:rPr>
              <a:t>mediated </a:t>
            </a:r>
            <a:r>
              <a:rPr lang="en-US" sz="2000" b="1" i="1" dirty="0">
                <a:latin typeface="Georgia" panose="02040502050405020303" pitchFamily="18" charset="0"/>
              </a:rPr>
              <a:t>the patient’s </a:t>
            </a:r>
            <a:r>
              <a:rPr lang="en-US" sz="2000" b="1" i="1" dirty="0" smtClean="0">
                <a:latin typeface="Georgia" panose="02040502050405020303" pitchFamily="18" charset="0"/>
              </a:rPr>
              <a:t>oliguria?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Ibuprofen-mediated </a:t>
            </a:r>
            <a:r>
              <a:rPr lang="en-US" sz="2000" dirty="0">
                <a:latin typeface="Georgia" panose="02040502050405020303" pitchFamily="18" charset="0"/>
              </a:rPr>
              <a:t>decrease of the </a:t>
            </a:r>
            <a:r>
              <a:rPr lang="en-US" sz="2000" dirty="0" smtClean="0">
                <a:latin typeface="Georgia" panose="02040502050405020303" pitchFamily="18" charset="0"/>
              </a:rPr>
              <a:t>glomerular filtration rate (GFR)</a:t>
            </a:r>
            <a:endParaRPr lang="en-US" sz="2000" dirty="0">
              <a:latin typeface="Georgia" panose="02040502050405020303" pitchFamily="18" charset="0"/>
            </a:endParaRPr>
          </a:p>
          <a:p>
            <a:pPr marL="457200" lvl="0" indent="-457200">
              <a:spcBef>
                <a:spcPts val="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Worsening </a:t>
            </a:r>
            <a:r>
              <a:rPr lang="en-US" sz="2000" dirty="0">
                <a:latin typeface="Georgia" panose="02040502050405020303" pitchFamily="18" charset="0"/>
              </a:rPr>
              <a:t>of cardiac failure despite the </a:t>
            </a:r>
            <a:r>
              <a:rPr lang="en-US" sz="2000" dirty="0" smtClean="0">
                <a:latin typeface="Georgia" panose="02040502050405020303" pitchFamily="18" charset="0"/>
              </a:rPr>
              <a:t>therapy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Furosemide-mediated </a:t>
            </a:r>
            <a:r>
              <a:rPr lang="en-US" sz="2000" dirty="0">
                <a:latin typeface="Georgia" panose="02040502050405020303" pitchFamily="18" charset="0"/>
              </a:rPr>
              <a:t>decrease of renin </a:t>
            </a:r>
            <a:r>
              <a:rPr lang="en-US" sz="2000" dirty="0" smtClean="0">
                <a:latin typeface="Georgia" panose="02040502050405020303" pitchFamily="18" charset="0"/>
              </a:rPr>
              <a:t>secretion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Digoxin-mediated </a:t>
            </a:r>
            <a:r>
              <a:rPr lang="en-US" sz="2000" dirty="0">
                <a:latin typeface="Georgia" panose="02040502050405020303" pitchFamily="18" charset="0"/>
              </a:rPr>
              <a:t>decrease of the </a:t>
            </a:r>
            <a:r>
              <a:rPr lang="en-US" sz="2000" dirty="0" smtClean="0">
                <a:latin typeface="Georgia" panose="02040502050405020303" pitchFamily="18" charset="0"/>
              </a:rPr>
              <a:t>glomerular filtration rate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Furosemide-induced hypokalemia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en-US" sz="2000" b="1" i="1" dirty="0" smtClean="0">
                <a:latin typeface="Georgia" panose="02040502050405020303" pitchFamily="18" charset="0"/>
              </a:rPr>
              <a:t>Explain your answer</a:t>
            </a:r>
            <a:endParaRPr lang="en-US" sz="20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25BAC9-9BE3-4BD0-860F-2E0AA4E2EDC6}" type="slidenum">
              <a:rPr lang="en-US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1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6" y="152400"/>
            <a:ext cx="8634484" cy="533400"/>
          </a:xfrm>
        </p:spPr>
        <p:txBody>
          <a:bodyPr/>
          <a:lstStyle/>
          <a:p>
            <a:pPr algn="l"/>
            <a:r>
              <a:rPr lang="en-US" sz="2400" b="1" cap="all" dirty="0" smtClean="0">
                <a:latin typeface="Georgia" panose="02040502050405020303" pitchFamily="18" charset="0"/>
              </a:rPr>
              <a:t>Q20</a:t>
            </a:r>
            <a:endParaRPr lang="en-US" sz="24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6" y="838200"/>
            <a:ext cx="8634484" cy="5788025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A 48-year-old </a:t>
            </a:r>
            <a:r>
              <a:rPr lang="en-US" sz="2200" dirty="0" smtClean="0">
                <a:latin typeface="Georgia" panose="02040502050405020303" pitchFamily="18" charset="0"/>
              </a:rPr>
              <a:t>woman </a:t>
            </a:r>
            <a:r>
              <a:rPr lang="en-US" sz="2200" dirty="0">
                <a:latin typeface="Georgia" panose="02040502050405020303" pitchFamily="18" charset="0"/>
              </a:rPr>
              <a:t>was brought to the </a:t>
            </a:r>
            <a:r>
              <a:rPr lang="en-US" sz="2200" dirty="0" smtClean="0">
                <a:latin typeface="Georgia" panose="02040502050405020303" pitchFamily="18" charset="0"/>
              </a:rPr>
              <a:t>emergency department </a:t>
            </a:r>
            <a:r>
              <a:rPr lang="en-US" sz="2200" dirty="0">
                <a:latin typeface="Georgia" panose="02040502050405020303" pitchFamily="18" charset="0"/>
              </a:rPr>
              <a:t>because of serious breathing </a:t>
            </a:r>
            <a:r>
              <a:rPr lang="en-US" sz="2200" dirty="0" smtClean="0">
                <a:latin typeface="Georgia" panose="02040502050405020303" pitchFamily="18" charset="0"/>
              </a:rPr>
              <a:t>difficulty</a:t>
            </a:r>
            <a:r>
              <a:rPr lang="en-US" sz="2200" dirty="0">
                <a:latin typeface="Georgia" panose="02040502050405020303" pitchFamily="18" charset="0"/>
              </a:rPr>
              <a:t>. Two hours </a:t>
            </a:r>
            <a:r>
              <a:rPr lang="en-US" sz="2200" dirty="0" smtClean="0">
                <a:latin typeface="Georgia" panose="02040502050405020303" pitchFamily="18" charset="0"/>
              </a:rPr>
              <a:t>earlier</a:t>
            </a:r>
            <a:r>
              <a:rPr lang="en-US" sz="2200" dirty="0">
                <a:latin typeface="Georgia" panose="02040502050405020303" pitchFamily="18" charset="0"/>
              </a:rPr>
              <a:t>, she </a:t>
            </a:r>
            <a:r>
              <a:rPr lang="en-US" sz="2200" dirty="0" smtClean="0">
                <a:latin typeface="Georgia" panose="02040502050405020303" pitchFamily="18" charset="0"/>
              </a:rPr>
              <a:t>had taken </a:t>
            </a:r>
            <a:r>
              <a:rPr lang="en-US" sz="2200" dirty="0">
                <a:latin typeface="Georgia" panose="02040502050405020303" pitchFamily="18" charset="0"/>
              </a:rPr>
              <a:t>a drug for a headache. The patient had </a:t>
            </a:r>
            <a:r>
              <a:rPr lang="en-US" sz="2200" dirty="0" smtClean="0">
                <a:latin typeface="Georgia" panose="02040502050405020303" pitchFamily="18" charset="0"/>
              </a:rPr>
              <a:t>been suffering from sinusitis </a:t>
            </a:r>
            <a:r>
              <a:rPr lang="en-US" sz="2200" dirty="0">
                <a:latin typeface="Georgia" panose="02040502050405020303" pitchFamily="18" charset="0"/>
              </a:rPr>
              <a:t>and nasal polyps for 6 </a:t>
            </a:r>
            <a:r>
              <a:rPr lang="en-US" sz="2200" dirty="0" smtClean="0">
                <a:latin typeface="Georgia" panose="02040502050405020303" pitchFamily="18" charset="0"/>
              </a:rPr>
              <a:t>months</a:t>
            </a:r>
            <a:r>
              <a:rPr lang="en-US" sz="2200" dirty="0">
                <a:latin typeface="Georgia" panose="02040502050405020303" pitchFamily="18" charset="0"/>
              </a:rPr>
              <a:t>. </a:t>
            </a:r>
            <a:r>
              <a:rPr lang="en-US" sz="2200" dirty="0" smtClean="0">
                <a:latin typeface="Georgia" panose="02040502050405020303" pitchFamily="18" charset="0"/>
              </a:rPr>
              <a:t>Physical examination </a:t>
            </a:r>
            <a:r>
              <a:rPr lang="en-US" sz="2200" dirty="0">
                <a:latin typeface="Georgia" panose="02040502050405020303" pitchFamily="18" charset="0"/>
              </a:rPr>
              <a:t>showed severe </a:t>
            </a:r>
            <a:r>
              <a:rPr lang="en-US" sz="2200" dirty="0" smtClean="0">
                <a:latin typeface="Georgia" panose="02040502050405020303" pitchFamily="18" charset="0"/>
              </a:rPr>
              <a:t>bronchospasm.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b="1" i="1" dirty="0" smtClean="0">
                <a:latin typeface="Georgia" panose="02040502050405020303" pitchFamily="18" charset="0"/>
              </a:rPr>
              <a:t>Which of </a:t>
            </a:r>
            <a:r>
              <a:rPr lang="en-US" sz="2200" b="1" i="1" dirty="0">
                <a:latin typeface="Georgia" panose="02040502050405020303" pitchFamily="18" charset="0"/>
              </a:rPr>
              <a:t>the </a:t>
            </a:r>
            <a:r>
              <a:rPr lang="en-US" sz="22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200" b="1" i="1" dirty="0">
                <a:latin typeface="Georgia" panose="02040502050405020303" pitchFamily="18" charset="0"/>
              </a:rPr>
              <a:t>drugs </a:t>
            </a:r>
            <a:r>
              <a:rPr lang="en-US" sz="2200" b="1" i="1" dirty="0" smtClean="0">
                <a:latin typeface="Georgia" panose="02040502050405020303" pitchFamily="18" charset="0"/>
              </a:rPr>
              <a:t>most </a:t>
            </a:r>
            <a:r>
              <a:rPr lang="en-US" sz="2200" b="1" i="1" dirty="0">
                <a:latin typeface="Georgia" panose="02040502050405020303" pitchFamily="18" charset="0"/>
              </a:rPr>
              <a:t>likely caused the patient’s signs </a:t>
            </a:r>
            <a:r>
              <a:rPr lang="en-US" sz="2200" b="1" i="1" dirty="0" smtClean="0">
                <a:latin typeface="Georgia" panose="02040502050405020303" pitchFamily="18" charset="0"/>
              </a:rPr>
              <a:t>and symptoms?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dirty="0" smtClean="0">
                <a:latin typeface="Georgia" panose="02040502050405020303" pitchFamily="18" charset="0"/>
              </a:rPr>
              <a:t>[A] Metoclopramide [B] </a:t>
            </a:r>
            <a:r>
              <a:rPr lang="en-US" sz="2200" dirty="0" err="1" smtClean="0">
                <a:latin typeface="Georgia" panose="02040502050405020303" pitchFamily="18" charset="0"/>
              </a:rPr>
              <a:t>Paracetamol</a:t>
            </a:r>
            <a:r>
              <a:rPr lang="en-US" sz="2200" dirty="0" smtClean="0">
                <a:latin typeface="Georgia" panose="02040502050405020303" pitchFamily="18" charset="0"/>
              </a:rPr>
              <a:t> [C] Acetylsalicylic acid [D] Diphenhydramine [E] </a:t>
            </a:r>
            <a:r>
              <a:rPr lang="en-US" sz="2200" dirty="0" err="1" smtClean="0">
                <a:latin typeface="Georgia" panose="02040502050405020303" pitchFamily="18" charset="0"/>
              </a:rPr>
              <a:t>Cyproheptadine</a:t>
            </a:r>
            <a:endParaRPr lang="en-US" sz="22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b="1" i="1" dirty="0" smtClean="0">
                <a:latin typeface="Georgia" panose="02040502050405020303" pitchFamily="18" charset="0"/>
              </a:rPr>
              <a:t>Explain your answer</a:t>
            </a:r>
            <a:endParaRPr lang="en-US" sz="22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68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0" y="152400"/>
            <a:ext cx="8666328" cy="457200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altLang="en-US" sz="2400" b="1" cap="all" dirty="0" smtClean="0">
                <a:latin typeface="Georgia" panose="02040502050405020303" pitchFamily="18" charset="0"/>
              </a:rPr>
              <a:t>Q21</a:t>
            </a:r>
            <a:endParaRPr lang="en-US" sz="24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762001"/>
            <a:ext cx="8666328" cy="5715000"/>
          </a:xfrm>
        </p:spPr>
        <p:txBody>
          <a:bodyPr rtlCol="0">
            <a:no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A 65-year-old </a:t>
            </a:r>
            <a:r>
              <a:rPr lang="en-US" sz="2200" dirty="0" smtClean="0">
                <a:latin typeface="Georgia" panose="02040502050405020303" pitchFamily="18" charset="0"/>
              </a:rPr>
              <a:t>man </a:t>
            </a:r>
            <a:r>
              <a:rPr lang="en-US" sz="2200" dirty="0">
                <a:latin typeface="Georgia" panose="02040502050405020303" pitchFamily="18" charset="0"/>
              </a:rPr>
              <a:t>had been recently diagnosed </a:t>
            </a:r>
            <a:r>
              <a:rPr lang="en-US" sz="2200" dirty="0" smtClean="0">
                <a:latin typeface="Georgia" panose="02040502050405020303" pitchFamily="18" charset="0"/>
              </a:rPr>
              <a:t>with </a:t>
            </a:r>
            <a:r>
              <a:rPr lang="en-US" sz="2200" dirty="0">
                <a:latin typeface="Georgia" panose="02040502050405020303" pitchFamily="18" charset="0"/>
              </a:rPr>
              <a:t>osteoarthritis. Six </a:t>
            </a:r>
            <a:r>
              <a:rPr lang="en-US" sz="2200" dirty="0" smtClean="0">
                <a:latin typeface="Georgia" panose="02040502050405020303" pitchFamily="18" charset="0"/>
              </a:rPr>
              <a:t>months </a:t>
            </a:r>
            <a:r>
              <a:rPr lang="en-US" sz="2200" dirty="0">
                <a:latin typeface="Georgia" panose="02040502050405020303" pitchFamily="18" charset="0"/>
              </a:rPr>
              <a:t>ago, the patient </a:t>
            </a:r>
            <a:r>
              <a:rPr lang="en-US" sz="2200" dirty="0" smtClean="0">
                <a:latin typeface="Georgia" panose="02040502050405020303" pitchFamily="18" charset="0"/>
              </a:rPr>
              <a:t>suffered </a:t>
            </a:r>
            <a:r>
              <a:rPr lang="en-US" sz="2200" dirty="0">
                <a:latin typeface="Georgia" panose="02040502050405020303" pitchFamily="18" charset="0"/>
              </a:rPr>
              <a:t>from peptic </a:t>
            </a:r>
            <a:r>
              <a:rPr lang="en-US" sz="2200" dirty="0" smtClean="0">
                <a:latin typeface="Georgia" panose="02040502050405020303" pitchFamily="18" charset="0"/>
              </a:rPr>
              <a:t>ulcer </a:t>
            </a:r>
            <a:r>
              <a:rPr lang="en-US" sz="2200" dirty="0">
                <a:latin typeface="Georgia" panose="02040502050405020303" pitchFamily="18" charset="0"/>
              </a:rPr>
              <a:t>disease </a:t>
            </a:r>
            <a:r>
              <a:rPr lang="en-US" sz="2200" dirty="0" smtClean="0">
                <a:latin typeface="Georgia" panose="02040502050405020303" pitchFamily="18" charset="0"/>
              </a:rPr>
              <a:t>that healed </a:t>
            </a:r>
            <a:r>
              <a:rPr lang="en-US" sz="2200" dirty="0">
                <a:latin typeface="Georgia" panose="02040502050405020303" pitchFamily="18" charset="0"/>
              </a:rPr>
              <a:t>after triple </a:t>
            </a:r>
            <a:r>
              <a:rPr lang="en-US" sz="2200" dirty="0" smtClean="0">
                <a:latin typeface="Georgia" panose="02040502050405020303" pitchFamily="18" charset="0"/>
              </a:rPr>
              <a:t>anti-ulcer </a:t>
            </a:r>
            <a:r>
              <a:rPr lang="en-US" sz="2200" dirty="0">
                <a:latin typeface="Georgia" panose="02040502050405020303" pitchFamily="18" charset="0"/>
              </a:rPr>
              <a:t>therapy. </a:t>
            </a:r>
            <a:endParaRPr lang="en-US" sz="22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b="1" i="1" dirty="0" smtClean="0">
                <a:latin typeface="Georgia" panose="02040502050405020303" pitchFamily="18" charset="0"/>
              </a:rPr>
              <a:t>Which of </a:t>
            </a:r>
            <a:r>
              <a:rPr lang="en-US" sz="2200" b="1" i="1" dirty="0">
                <a:latin typeface="Georgia" panose="02040502050405020303" pitchFamily="18" charset="0"/>
              </a:rPr>
              <a:t>the </a:t>
            </a:r>
            <a:r>
              <a:rPr lang="en-US" sz="2200" b="1" i="1" dirty="0" smtClean="0">
                <a:latin typeface="Georgia" panose="02040502050405020303" pitchFamily="18" charset="0"/>
              </a:rPr>
              <a:t>following non-steroidal anti-inflammatory </a:t>
            </a:r>
            <a:r>
              <a:rPr lang="en-US" sz="2200" b="1" i="1" dirty="0">
                <a:latin typeface="Georgia" panose="02040502050405020303" pitchFamily="18" charset="0"/>
              </a:rPr>
              <a:t>drugs </a:t>
            </a:r>
            <a:r>
              <a:rPr lang="en-US" sz="2200" b="1" i="1" dirty="0" smtClean="0">
                <a:latin typeface="Georgia" panose="02040502050405020303" pitchFamily="18" charset="0"/>
              </a:rPr>
              <a:t>would be most </a:t>
            </a:r>
            <a:r>
              <a:rPr lang="en-US" sz="2200" b="1" i="1" dirty="0">
                <a:latin typeface="Georgia" panose="02040502050405020303" pitchFamily="18" charset="0"/>
              </a:rPr>
              <a:t>appropriate for this </a:t>
            </a:r>
            <a:r>
              <a:rPr lang="en-US" sz="2200" b="1" i="1" dirty="0" smtClean="0">
                <a:latin typeface="Georgia" panose="02040502050405020303" pitchFamily="18" charset="0"/>
              </a:rPr>
              <a:t>patient?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dirty="0" smtClean="0">
                <a:latin typeface="Georgia" panose="02040502050405020303" pitchFamily="18" charset="0"/>
              </a:rPr>
              <a:t>[A</a:t>
            </a:r>
            <a:r>
              <a:rPr lang="en-US" sz="2200" dirty="0">
                <a:latin typeface="Georgia" panose="02040502050405020303" pitchFamily="18" charset="0"/>
              </a:rPr>
              <a:t>] Ibuprofen </a:t>
            </a:r>
            <a:r>
              <a:rPr lang="en-US" sz="2200" dirty="0" smtClean="0">
                <a:latin typeface="Georgia" panose="02040502050405020303" pitchFamily="18" charset="0"/>
              </a:rPr>
              <a:t>[B] </a:t>
            </a:r>
            <a:r>
              <a:rPr lang="en-US" sz="2200" dirty="0" err="1" smtClean="0">
                <a:latin typeface="Georgia" panose="02040502050405020303" pitchFamily="18" charset="0"/>
              </a:rPr>
              <a:t>Piroxicam</a:t>
            </a:r>
            <a:r>
              <a:rPr lang="en-US" sz="2200" dirty="0">
                <a:latin typeface="Georgia" panose="02040502050405020303" pitchFamily="18" charset="0"/>
              </a:rPr>
              <a:t> </a:t>
            </a:r>
            <a:r>
              <a:rPr lang="en-US" sz="2200" dirty="0" smtClean="0">
                <a:latin typeface="Georgia" panose="02040502050405020303" pitchFamily="18" charset="0"/>
              </a:rPr>
              <a:t>[C] Indomethacin</a:t>
            </a:r>
            <a:r>
              <a:rPr lang="en-US" sz="2200" dirty="0">
                <a:latin typeface="Georgia" panose="02040502050405020303" pitchFamily="18" charset="0"/>
              </a:rPr>
              <a:t> </a:t>
            </a:r>
            <a:r>
              <a:rPr lang="en-US" sz="2200" dirty="0" smtClean="0">
                <a:latin typeface="Georgia" panose="02040502050405020303" pitchFamily="18" charset="0"/>
              </a:rPr>
              <a:t>[D] Ketorolac</a:t>
            </a:r>
            <a:r>
              <a:rPr lang="en-US" sz="2200" dirty="0">
                <a:latin typeface="Georgia" panose="02040502050405020303" pitchFamily="18" charset="0"/>
              </a:rPr>
              <a:t> </a:t>
            </a:r>
            <a:r>
              <a:rPr lang="en-US" sz="2200" dirty="0" smtClean="0">
                <a:latin typeface="Georgia" panose="02040502050405020303" pitchFamily="18" charset="0"/>
              </a:rPr>
              <a:t>[E] Celecoxib</a:t>
            </a:r>
            <a:r>
              <a:rPr lang="en-US" sz="2200" dirty="0">
                <a:latin typeface="Georgia" panose="02040502050405020303" pitchFamily="18" charset="0"/>
              </a:rPr>
              <a:t> </a:t>
            </a:r>
            <a:r>
              <a:rPr lang="en-US" sz="2200" dirty="0" smtClean="0">
                <a:latin typeface="Georgia" panose="02040502050405020303" pitchFamily="18" charset="0"/>
              </a:rPr>
              <a:t>[F] Aspirin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b="1" i="1" dirty="0" smtClean="0">
                <a:latin typeface="Georgia" panose="02040502050405020303" pitchFamily="18" charset="0"/>
              </a:rPr>
              <a:t>Explain your answer</a:t>
            </a:r>
            <a:endParaRPr lang="en-US" sz="22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C53DEF-7201-44C1-82D7-A3E52A2B45EF}" type="slidenum">
              <a:rPr lang="en-US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96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>
          <a:xfrm>
            <a:off x="245660" y="163773"/>
            <a:ext cx="8693624" cy="777923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Q22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173706"/>
            <a:ext cx="8693624" cy="5452519"/>
          </a:xfrm>
        </p:spPr>
        <p:txBody>
          <a:bodyPr rtlCol="0">
            <a:no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6-year-old boy </a:t>
            </a:r>
            <a:r>
              <a:rPr lang="en-US" sz="2400" dirty="0" smtClean="0">
                <a:latin typeface="Georgia" panose="02040502050405020303" pitchFamily="18" charset="0"/>
              </a:rPr>
              <a:t>suffering </a:t>
            </a:r>
            <a:r>
              <a:rPr lang="en-US" sz="2400" dirty="0">
                <a:latin typeface="Georgia" panose="02040502050405020303" pitchFamily="18" charset="0"/>
              </a:rPr>
              <a:t>from </a:t>
            </a:r>
            <a:r>
              <a:rPr lang="en-US" sz="2400" dirty="0" smtClean="0">
                <a:latin typeface="Georgia" panose="02040502050405020303" pitchFamily="18" charset="0"/>
              </a:rPr>
              <a:t>influenza </a:t>
            </a:r>
            <a:r>
              <a:rPr lang="en-US" sz="2400" dirty="0">
                <a:latin typeface="Georgia" panose="02040502050405020303" pitchFamily="18" charset="0"/>
              </a:rPr>
              <a:t>received an </a:t>
            </a:r>
            <a:r>
              <a:rPr lang="en-US" sz="2400" dirty="0" smtClean="0">
                <a:latin typeface="Georgia" panose="02040502050405020303" pitchFamily="18" charset="0"/>
              </a:rPr>
              <a:t>anti-pyretic </a:t>
            </a:r>
            <a:r>
              <a:rPr lang="en-US" sz="2400" dirty="0">
                <a:latin typeface="Georgia" panose="02040502050405020303" pitchFamily="18" charset="0"/>
              </a:rPr>
              <a:t>drug for 4 days. On the </a:t>
            </a:r>
            <a:r>
              <a:rPr lang="en-US" sz="2400" dirty="0" smtClean="0">
                <a:latin typeface="Georgia" panose="02040502050405020303" pitchFamily="18" charset="0"/>
              </a:rPr>
              <a:t>fifth </a:t>
            </a:r>
            <a:r>
              <a:rPr lang="en-US" sz="2400" dirty="0">
                <a:latin typeface="Georgia" panose="02040502050405020303" pitchFamily="18" charset="0"/>
              </a:rPr>
              <a:t>day, he lapsed into a </a:t>
            </a:r>
            <a:r>
              <a:rPr lang="en-US" sz="2400" dirty="0" smtClean="0">
                <a:latin typeface="Georgia" panose="02040502050405020303" pitchFamily="18" charset="0"/>
              </a:rPr>
              <a:t>coma and </a:t>
            </a:r>
            <a:r>
              <a:rPr lang="en-US" sz="2400" dirty="0">
                <a:latin typeface="Georgia" panose="02040502050405020303" pitchFamily="18" charset="0"/>
              </a:rPr>
              <a:t>died. The autopsy disclosed </a:t>
            </a:r>
            <a:r>
              <a:rPr lang="en-US" sz="2400" dirty="0" smtClean="0">
                <a:latin typeface="Georgia" panose="02040502050405020303" pitchFamily="18" charset="0"/>
              </a:rPr>
              <a:t>diffuse </a:t>
            </a:r>
            <a:r>
              <a:rPr lang="en-US" sz="2400" dirty="0" err="1" smtClean="0">
                <a:latin typeface="Georgia" panose="02040502050405020303" pitchFamily="18" charset="0"/>
              </a:rPr>
              <a:t>microvescicular</a:t>
            </a:r>
            <a:r>
              <a:rPr lang="en-US" sz="2400" dirty="0" smtClean="0">
                <a:latin typeface="Georgia" panose="02040502050405020303" pitchFamily="18" charset="0"/>
              </a:rPr>
              <a:t> fatty infiltration </a:t>
            </a:r>
            <a:r>
              <a:rPr lang="en-US" sz="2400" dirty="0">
                <a:latin typeface="Georgia" panose="02040502050405020303" pitchFamily="18" charset="0"/>
              </a:rPr>
              <a:t>of the liver, heart, and kidneys, as well as </a:t>
            </a:r>
            <a:r>
              <a:rPr lang="en-US" sz="2400" dirty="0" smtClean="0">
                <a:latin typeface="Georgia" panose="02040502050405020303" pitchFamily="18" charset="0"/>
              </a:rPr>
              <a:t>cerebral edema</a:t>
            </a:r>
            <a:r>
              <a:rPr lang="en-US" sz="2400" dirty="0">
                <a:latin typeface="Georgia" panose="02040502050405020303" pitchFamily="18" charset="0"/>
              </a:rPr>
              <a:t>. 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</a:t>
            </a:r>
            <a:r>
              <a:rPr lang="en-US" sz="2400" b="1" i="1" dirty="0">
                <a:latin typeface="Georgia" panose="02040502050405020303" pitchFamily="18" charset="0"/>
              </a:rPr>
              <a:t>of the </a:t>
            </a:r>
            <a:r>
              <a:rPr lang="en-US" sz="2400" b="1" i="1" dirty="0" smtClean="0">
                <a:latin typeface="Georgia" panose="02040502050405020303" pitchFamily="18" charset="0"/>
              </a:rPr>
              <a:t>following anti-</a:t>
            </a:r>
            <a:r>
              <a:rPr lang="en-US" sz="2400" b="1" i="1" dirty="0" err="1" smtClean="0">
                <a:latin typeface="Georgia" panose="02040502050405020303" pitchFamily="18" charset="0"/>
              </a:rPr>
              <a:t>pyretics</a:t>
            </a:r>
            <a:r>
              <a:rPr lang="en-US" sz="2400" b="1" i="1" dirty="0" smtClean="0">
                <a:latin typeface="Georgia" panose="02040502050405020303" pitchFamily="18" charset="0"/>
              </a:rPr>
              <a:t> most likely </a:t>
            </a:r>
            <a:r>
              <a:rPr lang="en-US" sz="2400" b="1" i="1" dirty="0">
                <a:latin typeface="Georgia" panose="02040502050405020303" pitchFamily="18" charset="0"/>
              </a:rPr>
              <a:t>caused the patient’s </a:t>
            </a:r>
            <a:r>
              <a:rPr lang="en-US" sz="2400" b="1" i="1" dirty="0" smtClean="0">
                <a:latin typeface="Georgia" panose="02040502050405020303" pitchFamily="18" charset="0"/>
              </a:rPr>
              <a:t>death?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[A]</a:t>
            </a:r>
            <a:r>
              <a:rPr lang="en-US" sz="2400" dirty="0" err="1" smtClean="0">
                <a:latin typeface="Georgia" panose="02040502050405020303" pitchFamily="18" charset="0"/>
              </a:rPr>
              <a:t>Paracetamol</a:t>
            </a:r>
            <a:r>
              <a:rPr lang="en-US" sz="2400" dirty="0" smtClean="0">
                <a:latin typeface="Georgia" panose="02040502050405020303" pitchFamily="18" charset="0"/>
              </a:rPr>
              <a:t> [B] </a:t>
            </a:r>
            <a:r>
              <a:rPr lang="en-US" sz="2400" dirty="0" err="1" smtClean="0">
                <a:latin typeface="Georgia" panose="02040502050405020303" pitchFamily="18" charset="0"/>
              </a:rPr>
              <a:t>Piroxicam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[C] Ibuprofen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[D] Indomethacin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[E] Ketorolac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[F] Aspirin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28A75F-DB6A-4B81-90C3-BD833B18454D}" type="slidenum">
              <a:rPr lang="en-US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54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>
          <a:xfrm>
            <a:off x="259307" y="274637"/>
            <a:ext cx="8652681" cy="694353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Q23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55593"/>
            <a:ext cx="8652681" cy="5370631"/>
          </a:xfrm>
        </p:spPr>
        <p:txBody>
          <a:bodyPr rtlCol="0">
            <a:no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000" dirty="0">
                <a:latin typeface="Georgia" panose="02040502050405020303" pitchFamily="18" charset="0"/>
              </a:rPr>
              <a:t>An </a:t>
            </a:r>
            <a:r>
              <a:rPr lang="en-US" sz="2000" dirty="0" smtClean="0">
                <a:latin typeface="Georgia" panose="02040502050405020303" pitchFamily="18" charset="0"/>
              </a:rPr>
              <a:t>850g baby </a:t>
            </a:r>
            <a:r>
              <a:rPr lang="en-US" sz="2000" dirty="0">
                <a:latin typeface="Georgia" panose="02040502050405020303" pitchFamily="18" charset="0"/>
              </a:rPr>
              <a:t>boy, </a:t>
            </a:r>
            <a:r>
              <a:rPr lang="en-US" sz="2000" dirty="0" smtClean="0">
                <a:latin typeface="Georgia" panose="02040502050405020303" pitchFamily="18" charset="0"/>
              </a:rPr>
              <a:t>prematurely </a:t>
            </a:r>
            <a:r>
              <a:rPr lang="en-US" sz="2000" dirty="0">
                <a:latin typeface="Georgia" panose="02040502050405020303" pitchFamily="18" charset="0"/>
              </a:rPr>
              <a:t>born at 27 weeks’ </a:t>
            </a:r>
            <a:r>
              <a:rPr lang="en-US" sz="2000" dirty="0" smtClean="0">
                <a:latin typeface="Georgia" panose="02040502050405020303" pitchFamily="18" charset="0"/>
              </a:rPr>
              <a:t>gestational age, was </a:t>
            </a:r>
            <a:r>
              <a:rPr lang="en-US" sz="2000" dirty="0">
                <a:latin typeface="Georgia" panose="02040502050405020303" pitchFamily="18" charset="0"/>
              </a:rPr>
              <a:t>intubated </a:t>
            </a:r>
            <a:r>
              <a:rPr lang="en-US" sz="2000" dirty="0" smtClean="0">
                <a:latin typeface="Georgia" panose="02040502050405020303" pitchFamily="18" charset="0"/>
              </a:rPr>
              <a:t>immediately </a:t>
            </a:r>
            <a:r>
              <a:rPr lang="en-US" sz="2000" dirty="0">
                <a:latin typeface="Georgia" panose="02040502050405020303" pitchFamily="18" charset="0"/>
              </a:rPr>
              <a:t>and placed on </a:t>
            </a:r>
            <a:r>
              <a:rPr lang="en-US" sz="2000" dirty="0" smtClean="0">
                <a:latin typeface="Georgia" panose="02040502050405020303" pitchFamily="18" charset="0"/>
              </a:rPr>
              <a:t>positive pressure assisted </a:t>
            </a:r>
            <a:r>
              <a:rPr lang="en-US" sz="2000" dirty="0">
                <a:latin typeface="Georgia" panose="02040502050405020303" pitchFamily="18" charset="0"/>
              </a:rPr>
              <a:t>ventilation. On the third day of </a:t>
            </a:r>
            <a:r>
              <a:rPr lang="en-US" sz="2000" dirty="0" smtClean="0">
                <a:latin typeface="Georgia" panose="02040502050405020303" pitchFamily="18" charset="0"/>
              </a:rPr>
              <a:t>life</a:t>
            </a:r>
            <a:r>
              <a:rPr lang="en-US" sz="2000" dirty="0">
                <a:latin typeface="Georgia" panose="02040502050405020303" pitchFamily="18" charset="0"/>
              </a:rPr>
              <a:t>, his nurse </a:t>
            </a:r>
            <a:r>
              <a:rPr lang="en-US" sz="2000" dirty="0" smtClean="0">
                <a:latin typeface="Georgia" panose="02040502050405020303" pitchFamily="18" charset="0"/>
              </a:rPr>
              <a:t>noticed that </a:t>
            </a:r>
            <a:r>
              <a:rPr lang="en-US" sz="2000" dirty="0">
                <a:latin typeface="Georgia" panose="02040502050405020303" pitchFamily="18" charset="0"/>
              </a:rPr>
              <a:t>he had tachycardia and a </a:t>
            </a:r>
            <a:r>
              <a:rPr lang="en-US" sz="2000" dirty="0" smtClean="0">
                <a:latin typeface="Georgia" panose="02040502050405020303" pitchFamily="18" charset="0"/>
              </a:rPr>
              <a:t>widened pulse </a:t>
            </a:r>
            <a:r>
              <a:rPr lang="en-US" sz="2000" dirty="0">
                <a:latin typeface="Georgia" panose="02040502050405020303" pitchFamily="18" charset="0"/>
              </a:rPr>
              <a:t>pressure. </a:t>
            </a:r>
            <a:r>
              <a:rPr lang="en-US" sz="2000" dirty="0" smtClean="0">
                <a:latin typeface="Georgia" panose="02040502050405020303" pitchFamily="18" charset="0"/>
              </a:rPr>
              <a:t>Color Doppler </a:t>
            </a:r>
            <a:r>
              <a:rPr lang="en-US" sz="2000" dirty="0">
                <a:latin typeface="Georgia" panose="02040502050405020303" pitchFamily="18" charset="0"/>
              </a:rPr>
              <a:t>echocardiography showed reverse </a:t>
            </a:r>
            <a:r>
              <a:rPr lang="en-US" sz="2000" dirty="0" smtClean="0">
                <a:latin typeface="Georgia" panose="02040502050405020303" pitchFamily="18" charset="0"/>
              </a:rPr>
              <a:t>pulmonary </a:t>
            </a:r>
            <a:r>
              <a:rPr lang="en-US" sz="2000" dirty="0">
                <a:latin typeface="Georgia" panose="02040502050405020303" pitchFamily="18" charset="0"/>
              </a:rPr>
              <a:t>artery </a:t>
            </a:r>
            <a:r>
              <a:rPr lang="en-US" sz="2000" dirty="0" smtClean="0">
                <a:latin typeface="Georgia" panose="02040502050405020303" pitchFamily="18" charset="0"/>
              </a:rPr>
              <a:t>flow in </a:t>
            </a:r>
            <a:r>
              <a:rPr lang="en-US" sz="2000" dirty="0">
                <a:latin typeface="Georgia" panose="02040502050405020303" pitchFamily="18" charset="0"/>
              </a:rPr>
              <a:t>diastole. A </a:t>
            </a:r>
            <a:r>
              <a:rPr lang="en-US" sz="2000" dirty="0" smtClean="0">
                <a:latin typeface="Georgia" panose="02040502050405020303" pitchFamily="18" charset="0"/>
              </a:rPr>
              <a:t>treatment with intravenous Indomethacin was started.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000" b="1" i="1" dirty="0" smtClean="0">
                <a:latin typeface="Georgia" panose="02040502050405020303" pitchFamily="18" charset="0"/>
              </a:rPr>
              <a:t>Which </a:t>
            </a:r>
            <a:r>
              <a:rPr lang="en-US" sz="2000" b="1" i="1" dirty="0">
                <a:latin typeface="Georgia" panose="02040502050405020303" pitchFamily="18" charset="0"/>
              </a:rPr>
              <a:t>of the </a:t>
            </a:r>
            <a:r>
              <a:rPr lang="en-US" sz="20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000" b="1" i="1" dirty="0">
                <a:latin typeface="Georgia" panose="02040502050405020303" pitchFamily="18" charset="0"/>
              </a:rPr>
              <a:t>best explains the reason for that </a:t>
            </a:r>
            <a:r>
              <a:rPr lang="en-US" sz="2000" b="1" i="1" dirty="0" smtClean="0">
                <a:latin typeface="Georgia" panose="02040502050405020303" pitchFamily="18" charset="0"/>
              </a:rPr>
              <a:t>therapy?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To </a:t>
            </a:r>
            <a:r>
              <a:rPr lang="en-US" sz="2000" dirty="0">
                <a:latin typeface="Georgia" panose="02040502050405020303" pitchFamily="18" charset="0"/>
              </a:rPr>
              <a:t>speed up the </a:t>
            </a:r>
            <a:r>
              <a:rPr lang="en-US" sz="2000" dirty="0" smtClean="0">
                <a:latin typeface="Georgia" panose="02040502050405020303" pitchFamily="18" charset="0"/>
              </a:rPr>
              <a:t>maturation </a:t>
            </a:r>
            <a:r>
              <a:rPr lang="en-US" sz="2000" dirty="0">
                <a:latin typeface="Georgia" panose="02040502050405020303" pitchFamily="18" charset="0"/>
              </a:rPr>
              <a:t>of the </a:t>
            </a:r>
            <a:r>
              <a:rPr lang="en-US" sz="2000" dirty="0" smtClean="0">
                <a:latin typeface="Georgia" panose="02040502050405020303" pitchFamily="18" charset="0"/>
              </a:rPr>
              <a:t>lungs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To </a:t>
            </a:r>
            <a:r>
              <a:rPr lang="en-US" sz="2000" dirty="0">
                <a:latin typeface="Georgia" panose="02040502050405020303" pitchFamily="18" charset="0"/>
              </a:rPr>
              <a:t>increase lung surfactant </a:t>
            </a:r>
            <a:r>
              <a:rPr lang="en-US" sz="2000" dirty="0" smtClean="0">
                <a:latin typeface="Georgia" panose="02040502050405020303" pitchFamily="18" charset="0"/>
              </a:rPr>
              <a:t>formation</a:t>
            </a:r>
            <a:endParaRPr lang="en-US" sz="2000" dirty="0">
              <a:latin typeface="Georgia" panose="02040502050405020303" pitchFamily="18" charset="0"/>
            </a:endParaRP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To </a:t>
            </a:r>
            <a:r>
              <a:rPr lang="en-US" sz="2000" dirty="0">
                <a:latin typeface="Georgia" panose="02040502050405020303" pitchFamily="18" charset="0"/>
              </a:rPr>
              <a:t>decrease atrial </a:t>
            </a:r>
            <a:r>
              <a:rPr lang="en-US" sz="2000" dirty="0" smtClean="0">
                <a:latin typeface="Georgia" panose="02040502050405020303" pitchFamily="18" charset="0"/>
              </a:rPr>
              <a:t>contractility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To </a:t>
            </a:r>
            <a:r>
              <a:rPr lang="en-US" sz="2000" dirty="0">
                <a:latin typeface="Georgia" panose="02040502050405020303" pitchFamily="18" charset="0"/>
              </a:rPr>
              <a:t>prevent </a:t>
            </a:r>
            <a:r>
              <a:rPr lang="en-US" sz="2000" dirty="0" smtClean="0">
                <a:latin typeface="Georgia" panose="02040502050405020303" pitchFamily="18" charset="0"/>
              </a:rPr>
              <a:t>thrombi </a:t>
            </a:r>
            <a:r>
              <a:rPr lang="en-US" sz="2000" dirty="0">
                <a:latin typeface="Georgia" panose="02040502050405020303" pitchFamily="18" charset="0"/>
              </a:rPr>
              <a:t>on cardiac valves </a:t>
            </a:r>
            <a:endParaRPr lang="en-US" sz="2000" dirty="0" smtClean="0">
              <a:latin typeface="Georgia" panose="02040502050405020303" pitchFamily="18" charset="0"/>
            </a:endParaRP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To </a:t>
            </a:r>
            <a:r>
              <a:rPr lang="en-US" sz="2000" dirty="0">
                <a:latin typeface="Georgia" panose="02040502050405020303" pitchFamily="18" charset="0"/>
              </a:rPr>
              <a:t>close the patent </a:t>
            </a:r>
            <a:r>
              <a:rPr lang="en-US" sz="2000" dirty="0" err="1">
                <a:latin typeface="Georgia" panose="02040502050405020303" pitchFamily="18" charset="0"/>
              </a:rPr>
              <a:t>ductus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arteriosus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endParaRPr lang="en-US" sz="20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000" b="1" i="1" dirty="0" smtClean="0">
                <a:latin typeface="Georgia" panose="02040502050405020303" pitchFamily="18" charset="0"/>
              </a:rPr>
              <a:t>Explain your answer</a:t>
            </a:r>
            <a:endParaRPr lang="en-US" sz="20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F186ED-CA2F-4F65-8D21-7C44D8F786A9}" type="slidenum">
              <a:rPr lang="en-US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30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63773"/>
            <a:ext cx="8693624" cy="979225"/>
          </a:xfrm>
        </p:spPr>
        <p:txBody>
          <a:bodyPr/>
          <a:lstStyle/>
          <a:p>
            <a:pPr marL="0" indent="0" algn="l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800" b="1" dirty="0" smtClean="0">
                <a:latin typeface="Georgia" panose="02040502050405020303" pitchFamily="18" charset="0"/>
              </a:rPr>
              <a:t>Q24</a:t>
            </a:r>
            <a:endParaRPr lang="en-US" altLang="en-US" sz="28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142999"/>
            <a:ext cx="8693624" cy="5483225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000" dirty="0">
                <a:latin typeface="Georgia" panose="02040502050405020303" pitchFamily="18" charset="0"/>
              </a:rPr>
              <a:t>A 52-year-old </a:t>
            </a:r>
            <a:r>
              <a:rPr lang="en-US" sz="2000" dirty="0" smtClean="0">
                <a:latin typeface="Georgia" panose="02040502050405020303" pitchFamily="18" charset="0"/>
              </a:rPr>
              <a:t>woman </a:t>
            </a:r>
            <a:r>
              <a:rPr lang="en-US" sz="2000" dirty="0">
                <a:latin typeface="Georgia" panose="02040502050405020303" pitchFamily="18" charset="0"/>
              </a:rPr>
              <a:t>recently diagnosed </a:t>
            </a:r>
            <a:r>
              <a:rPr lang="en-US" sz="2000" dirty="0" smtClean="0">
                <a:latin typeface="Georgia" panose="02040502050405020303" pitchFamily="18" charset="0"/>
              </a:rPr>
              <a:t>with mild rheumatoid arthritis </a:t>
            </a:r>
            <a:r>
              <a:rPr lang="en-US" sz="2000" dirty="0">
                <a:latin typeface="Georgia" panose="02040502050405020303" pitchFamily="18" charset="0"/>
              </a:rPr>
              <a:t>started a therapy </a:t>
            </a:r>
            <a:r>
              <a:rPr lang="en-US" sz="2000" dirty="0" smtClean="0">
                <a:latin typeface="Georgia" panose="02040502050405020303" pitchFamily="18" charset="0"/>
              </a:rPr>
              <a:t>with non-steroidal anti-inflammatory drugs </a:t>
            </a:r>
            <a:r>
              <a:rPr lang="en-US" sz="2000" dirty="0">
                <a:latin typeface="Georgia" panose="02040502050405020303" pitchFamily="18" charset="0"/>
              </a:rPr>
              <a:t>(NSAIDs), but 2 </a:t>
            </a:r>
            <a:r>
              <a:rPr lang="en-US" sz="2000" dirty="0" smtClean="0">
                <a:latin typeface="Georgia" panose="02040502050405020303" pitchFamily="18" charset="0"/>
              </a:rPr>
              <a:t>months later, the </a:t>
            </a:r>
            <a:r>
              <a:rPr lang="en-US" sz="2000" dirty="0">
                <a:latin typeface="Georgia" panose="02040502050405020303" pitchFamily="18" charset="0"/>
              </a:rPr>
              <a:t>physician decided to </a:t>
            </a:r>
            <a:r>
              <a:rPr lang="en-US" sz="2000" dirty="0" smtClean="0">
                <a:latin typeface="Georgia" panose="02040502050405020303" pitchFamily="18" charset="0"/>
              </a:rPr>
              <a:t>add </a:t>
            </a:r>
            <a:r>
              <a:rPr lang="en-US" sz="2000" dirty="0">
                <a:latin typeface="Georgia" panose="02040502050405020303" pitchFamily="18" charset="0"/>
              </a:rPr>
              <a:t>a </a:t>
            </a:r>
            <a:r>
              <a:rPr lang="en-US" sz="2000" dirty="0" smtClean="0">
                <a:latin typeface="Georgia" panose="02040502050405020303" pitchFamily="18" charset="0"/>
              </a:rPr>
              <a:t>disease-modifying anti-rheumatic </a:t>
            </a:r>
            <a:r>
              <a:rPr lang="en-US" sz="2000" dirty="0">
                <a:latin typeface="Georgia" panose="02040502050405020303" pitchFamily="18" charset="0"/>
              </a:rPr>
              <a:t>drug (DMARD) to </a:t>
            </a:r>
            <a:r>
              <a:rPr lang="en-US" sz="2000" dirty="0" smtClean="0">
                <a:latin typeface="Georgia" panose="02040502050405020303" pitchFamily="18" charset="0"/>
              </a:rPr>
              <a:t>the </a:t>
            </a:r>
            <a:r>
              <a:rPr lang="en-US" sz="2000" dirty="0">
                <a:latin typeface="Georgia" panose="02040502050405020303" pitchFamily="18" charset="0"/>
              </a:rPr>
              <a:t>therapeutic </a:t>
            </a:r>
            <a:r>
              <a:rPr lang="en-US" sz="2000" dirty="0" smtClean="0">
                <a:latin typeface="Georgia" panose="02040502050405020303" pitchFamily="18" charset="0"/>
              </a:rPr>
              <a:t>regimen.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000" b="1" i="1" dirty="0" smtClean="0">
                <a:latin typeface="Georgia" panose="02040502050405020303" pitchFamily="18" charset="0"/>
              </a:rPr>
              <a:t>Which </a:t>
            </a:r>
            <a:r>
              <a:rPr lang="en-US" sz="2000" b="1" i="1" dirty="0">
                <a:latin typeface="Georgia" panose="02040502050405020303" pitchFamily="18" charset="0"/>
              </a:rPr>
              <a:t>of the </a:t>
            </a:r>
            <a:r>
              <a:rPr lang="en-US" sz="20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000" b="1" i="1" dirty="0">
                <a:latin typeface="Georgia" panose="02040502050405020303" pitchFamily="18" charset="0"/>
              </a:rPr>
              <a:t>is </a:t>
            </a:r>
            <a:r>
              <a:rPr lang="en-US" sz="2000" b="1" i="1" dirty="0" smtClean="0">
                <a:latin typeface="Georgia" panose="02040502050405020303" pitchFamily="18" charset="0"/>
              </a:rPr>
              <a:t>most </a:t>
            </a:r>
            <a:r>
              <a:rPr lang="en-US" sz="2000" b="1" i="1" dirty="0">
                <a:latin typeface="Georgia" panose="02040502050405020303" pitchFamily="18" charset="0"/>
              </a:rPr>
              <a:t>likely </a:t>
            </a:r>
            <a:r>
              <a:rPr lang="en-US" sz="2000" b="1" i="1" dirty="0" smtClean="0">
                <a:latin typeface="Georgia" panose="02040502050405020303" pitchFamily="18" charset="0"/>
              </a:rPr>
              <a:t>the main </a:t>
            </a:r>
            <a:r>
              <a:rPr lang="en-US" sz="2000" b="1" i="1" dirty="0">
                <a:latin typeface="Georgia" panose="02040502050405020303" pitchFamily="18" charset="0"/>
              </a:rPr>
              <a:t>advantage of DMARDs over NSAIDs in the </a:t>
            </a:r>
            <a:r>
              <a:rPr lang="en-US" sz="2000" b="1" i="1" dirty="0" smtClean="0">
                <a:latin typeface="Georgia" panose="02040502050405020303" pitchFamily="18" charset="0"/>
              </a:rPr>
              <a:t>treatment of rheumatoid arthritis?</a:t>
            </a:r>
          </a:p>
          <a:p>
            <a:pPr marL="457200" lvl="0" indent="-457200">
              <a:spcBef>
                <a:spcPts val="180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To </a:t>
            </a:r>
            <a:r>
              <a:rPr lang="en-US" sz="2000" dirty="0">
                <a:latin typeface="Georgia" panose="02040502050405020303" pitchFamily="18" charset="0"/>
              </a:rPr>
              <a:t>cause fewer adverse </a:t>
            </a:r>
            <a:r>
              <a:rPr lang="en-US" sz="2000" dirty="0" smtClean="0">
                <a:latin typeface="Georgia" panose="02040502050405020303" pitchFamily="18" charset="0"/>
              </a:rPr>
              <a:t>effects</a:t>
            </a:r>
            <a:endParaRPr lang="en-US" sz="2000" dirty="0">
              <a:latin typeface="Georgia" panose="02040502050405020303" pitchFamily="18" charset="0"/>
            </a:endParaRPr>
          </a:p>
          <a:p>
            <a:pPr marL="457200" lvl="0" indent="-457200">
              <a:spcBef>
                <a:spcPts val="180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To </a:t>
            </a:r>
            <a:r>
              <a:rPr lang="en-US" sz="2000" dirty="0">
                <a:latin typeface="Georgia" panose="02040502050405020303" pitchFamily="18" charset="0"/>
              </a:rPr>
              <a:t>slow </a:t>
            </a:r>
            <a:r>
              <a:rPr lang="en-US" sz="2000" dirty="0" smtClean="0">
                <a:latin typeface="Georgia" panose="02040502050405020303" pitchFamily="18" charset="0"/>
              </a:rPr>
              <a:t>down </a:t>
            </a:r>
            <a:r>
              <a:rPr lang="en-US" sz="2000" dirty="0">
                <a:latin typeface="Georgia" panose="02040502050405020303" pitchFamily="18" charset="0"/>
              </a:rPr>
              <a:t>the progression of bone and cartilage </a:t>
            </a:r>
            <a:r>
              <a:rPr lang="en-US" sz="2000" dirty="0" smtClean="0">
                <a:latin typeface="Georgia" panose="02040502050405020303" pitchFamily="18" charset="0"/>
              </a:rPr>
              <a:t>destruction</a:t>
            </a:r>
            <a:endParaRPr lang="en-US" sz="2000" dirty="0">
              <a:latin typeface="Georgia" panose="02040502050405020303" pitchFamily="18" charset="0"/>
            </a:endParaRPr>
          </a:p>
          <a:p>
            <a:pPr marL="457200" lvl="0" indent="-457200">
              <a:spcBef>
                <a:spcPts val="180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To improve symptoms </a:t>
            </a:r>
            <a:r>
              <a:rPr lang="en-US" sz="2000" dirty="0">
                <a:latin typeface="Georgia" panose="02040502050405020303" pitchFamily="18" charset="0"/>
              </a:rPr>
              <a:t>after one week of </a:t>
            </a:r>
            <a:r>
              <a:rPr lang="en-US" sz="2000" dirty="0" smtClean="0">
                <a:latin typeface="Georgia" panose="02040502050405020303" pitchFamily="18" charset="0"/>
              </a:rPr>
              <a:t>therapy</a:t>
            </a:r>
          </a:p>
          <a:p>
            <a:pPr marL="457200" lvl="0" indent="-457200">
              <a:spcBef>
                <a:spcPts val="180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To completely </a:t>
            </a:r>
            <a:r>
              <a:rPr lang="en-US" sz="2000" dirty="0">
                <a:latin typeface="Georgia" panose="02040502050405020303" pitchFamily="18" charset="0"/>
              </a:rPr>
              <a:t>cure the disease, after 2 to 4 </a:t>
            </a:r>
            <a:r>
              <a:rPr lang="en-US" sz="2000" dirty="0" smtClean="0">
                <a:latin typeface="Georgia" panose="02040502050405020303" pitchFamily="18" charset="0"/>
              </a:rPr>
              <a:t>months </a:t>
            </a:r>
            <a:r>
              <a:rPr lang="en-US" sz="2000" dirty="0">
                <a:latin typeface="Georgia" panose="02040502050405020303" pitchFamily="18" charset="0"/>
              </a:rPr>
              <a:t>of </a:t>
            </a:r>
            <a:r>
              <a:rPr lang="en-US" sz="2000" dirty="0" smtClean="0">
                <a:latin typeface="Georgia" panose="02040502050405020303" pitchFamily="18" charset="0"/>
              </a:rPr>
              <a:t>therapy</a:t>
            </a:r>
          </a:p>
          <a:p>
            <a:pPr marL="457200" lvl="0" indent="-457200">
              <a:spcBef>
                <a:spcPts val="180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To completely </a:t>
            </a:r>
            <a:r>
              <a:rPr lang="en-US" sz="2000" dirty="0">
                <a:latin typeface="Georgia" panose="02040502050405020303" pitchFamily="18" charset="0"/>
              </a:rPr>
              <a:t>abolish acute joint </a:t>
            </a:r>
            <a:r>
              <a:rPr lang="en-US" sz="2000" dirty="0" smtClean="0">
                <a:latin typeface="Georgia" panose="02040502050405020303" pitchFamily="18" charset="0"/>
              </a:rPr>
              <a:t>pain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000" b="1" i="1" dirty="0" smtClean="0">
                <a:latin typeface="Georgia" panose="02040502050405020303" pitchFamily="18" charset="0"/>
              </a:rPr>
              <a:t>Explain your answer</a:t>
            </a:r>
            <a:endParaRPr lang="en-US" sz="20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3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6" y="232012"/>
            <a:ext cx="8771649" cy="726838"/>
          </a:xfrm>
        </p:spPr>
        <p:txBody>
          <a:bodyPr/>
          <a:lstStyle/>
          <a:p>
            <a:pPr algn="l"/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Q25</a:t>
            </a:r>
            <a:endParaRPr 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187355"/>
            <a:ext cx="8666328" cy="5438870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33-year-old </a:t>
            </a:r>
            <a:r>
              <a:rPr lang="en-US" sz="2400" dirty="0" smtClean="0">
                <a:latin typeface="Georgia" panose="02040502050405020303" pitchFamily="18" charset="0"/>
              </a:rPr>
              <a:t>man complained </a:t>
            </a:r>
            <a:r>
              <a:rPr lang="en-US" sz="2400" dirty="0">
                <a:latin typeface="Georgia" panose="02040502050405020303" pitchFamily="18" charset="0"/>
              </a:rPr>
              <a:t>to his physician of low </a:t>
            </a:r>
            <a:r>
              <a:rPr lang="en-US" sz="2400" dirty="0" smtClean="0">
                <a:latin typeface="Georgia" panose="02040502050405020303" pitchFamily="18" charset="0"/>
              </a:rPr>
              <a:t>back pain </a:t>
            </a:r>
            <a:r>
              <a:rPr lang="en-US" sz="2400" dirty="0">
                <a:latin typeface="Georgia" panose="02040502050405020303" pitchFamily="18" charset="0"/>
              </a:rPr>
              <a:t>and </a:t>
            </a:r>
            <a:r>
              <a:rPr lang="en-US" sz="2400" dirty="0" smtClean="0">
                <a:latin typeface="Georgia" panose="02040502050405020303" pitchFamily="18" charset="0"/>
              </a:rPr>
              <a:t>stiffness </a:t>
            </a:r>
            <a:r>
              <a:rPr lang="en-US" sz="2400" dirty="0">
                <a:latin typeface="Georgia" panose="02040502050405020303" pitchFamily="18" charset="0"/>
              </a:rPr>
              <a:t>that were greatest on awakening in </a:t>
            </a:r>
            <a:r>
              <a:rPr lang="en-US" sz="2400" dirty="0" smtClean="0">
                <a:latin typeface="Georgia" panose="02040502050405020303" pitchFamily="18" charset="0"/>
              </a:rPr>
              <a:t>the morning </a:t>
            </a:r>
            <a:r>
              <a:rPr lang="en-US" sz="2400" dirty="0">
                <a:latin typeface="Georgia" panose="02040502050405020303" pitchFamily="18" charset="0"/>
              </a:rPr>
              <a:t>and gradually </a:t>
            </a:r>
            <a:r>
              <a:rPr lang="en-US" sz="2400" dirty="0" smtClean="0">
                <a:latin typeface="Georgia" panose="02040502050405020303" pitchFamily="18" charset="0"/>
              </a:rPr>
              <a:t>improved </a:t>
            </a:r>
            <a:r>
              <a:rPr lang="en-US" sz="2400" dirty="0">
                <a:latin typeface="Georgia" panose="02040502050405020303" pitchFamily="18" charset="0"/>
              </a:rPr>
              <a:t>throughout the day. </a:t>
            </a:r>
            <a:r>
              <a:rPr lang="en-US" sz="2400" dirty="0" smtClean="0">
                <a:latin typeface="Georgia" panose="02040502050405020303" pitchFamily="18" charset="0"/>
              </a:rPr>
              <a:t>The intermittent </a:t>
            </a:r>
            <a:r>
              <a:rPr lang="en-US" sz="2400" dirty="0">
                <a:latin typeface="Georgia" panose="02040502050405020303" pitchFamily="18" charset="0"/>
              </a:rPr>
              <a:t>use of ibuprofen had been able to </a:t>
            </a:r>
            <a:r>
              <a:rPr lang="en-US" sz="2400" dirty="0" smtClean="0">
                <a:latin typeface="Georgia" panose="02040502050405020303" pitchFamily="18" charset="0"/>
              </a:rPr>
              <a:t>improve the symptoms </a:t>
            </a:r>
            <a:r>
              <a:rPr lang="en-US" sz="2400" dirty="0">
                <a:latin typeface="Georgia" panose="02040502050405020303" pitchFamily="18" charset="0"/>
              </a:rPr>
              <a:t>in the past, but recently he had no relief. </a:t>
            </a:r>
            <a:r>
              <a:rPr lang="en-US" sz="2400" dirty="0" smtClean="0">
                <a:latin typeface="Georgia" panose="02040502050405020303" pitchFamily="18" charset="0"/>
              </a:rPr>
              <a:t>Magnetic resonance imaging confirmed </a:t>
            </a:r>
            <a:r>
              <a:rPr lang="en-US" sz="2400" dirty="0">
                <a:latin typeface="Georgia" panose="02040502050405020303" pitchFamily="18" charset="0"/>
              </a:rPr>
              <a:t>the diagnosis of </a:t>
            </a:r>
            <a:r>
              <a:rPr lang="en-US" sz="2400" dirty="0" err="1" smtClean="0">
                <a:latin typeface="Georgia" panose="02040502050405020303" pitchFamily="18" charset="0"/>
              </a:rPr>
              <a:t>ankylosing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spondylitis.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</a:t>
            </a:r>
            <a:r>
              <a:rPr lang="en-US" sz="2400" b="1" i="1" dirty="0">
                <a:latin typeface="Georgia" panose="02040502050405020303" pitchFamily="18" charset="0"/>
              </a:rPr>
              <a:t>of the </a:t>
            </a:r>
            <a:r>
              <a:rPr lang="en-US" sz="24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400" b="1" i="1" dirty="0">
                <a:latin typeface="Georgia" panose="02040502050405020303" pitchFamily="18" charset="0"/>
              </a:rPr>
              <a:t>drugs would be appropriate for the patient at this </a:t>
            </a:r>
            <a:r>
              <a:rPr lang="en-US" sz="2400" b="1" i="1" dirty="0" smtClean="0">
                <a:latin typeface="Georgia" panose="02040502050405020303" pitchFamily="18" charset="0"/>
              </a:rPr>
              <a:t>time?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[A]</a:t>
            </a:r>
            <a:r>
              <a:rPr lang="en-US" sz="2400" dirty="0" err="1" smtClean="0">
                <a:latin typeface="Georgia" panose="02040502050405020303" pitchFamily="18" charset="0"/>
              </a:rPr>
              <a:t>Hydroxychloroquine</a:t>
            </a:r>
            <a:r>
              <a:rPr lang="en-US" sz="2400" dirty="0" smtClean="0">
                <a:latin typeface="Georgia" panose="02040502050405020303" pitchFamily="18" charset="0"/>
              </a:rPr>
              <a:t> [B] </a:t>
            </a:r>
            <a:r>
              <a:rPr lang="en-US" sz="2400" dirty="0" err="1" smtClean="0">
                <a:latin typeface="Georgia" panose="02040502050405020303" pitchFamily="18" charset="0"/>
              </a:rPr>
              <a:t>Probenecid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[C] </a:t>
            </a:r>
            <a:r>
              <a:rPr lang="en-US" sz="2400" dirty="0" err="1" smtClean="0">
                <a:latin typeface="Georgia" panose="02040502050405020303" pitchFamily="18" charset="0"/>
              </a:rPr>
              <a:t>Etanercept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[D] Naproxen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[E] </a:t>
            </a:r>
            <a:r>
              <a:rPr lang="en-US" sz="2400" dirty="0" err="1" smtClean="0">
                <a:latin typeface="Georgia" panose="02040502050405020303" pitchFamily="18" charset="0"/>
              </a:rPr>
              <a:t>Colchicne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[F] Allopurinol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9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1"/>
          <p:cNvSpPr>
            <a:spLocks noGrp="1"/>
          </p:cNvSpPr>
          <p:nvPr>
            <p:ph type="title"/>
          </p:nvPr>
        </p:nvSpPr>
        <p:spPr>
          <a:xfrm>
            <a:off x="272955" y="274638"/>
            <a:ext cx="8679975" cy="639762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Q26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241946"/>
            <a:ext cx="8679975" cy="5384279"/>
          </a:xfrm>
        </p:spPr>
        <p:txBody>
          <a:bodyPr rtlCol="0">
            <a:no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50-year-old </a:t>
            </a:r>
            <a:r>
              <a:rPr lang="en-US" sz="2400" dirty="0" smtClean="0">
                <a:latin typeface="Georgia" panose="02040502050405020303" pitchFamily="18" charset="0"/>
              </a:rPr>
              <a:t>woman with rheumatoid </a:t>
            </a:r>
            <a:r>
              <a:rPr lang="en-US" sz="2400" dirty="0">
                <a:latin typeface="Georgia" panose="02040502050405020303" pitchFamily="18" charset="0"/>
              </a:rPr>
              <a:t>arthritis was </a:t>
            </a:r>
            <a:r>
              <a:rPr lang="en-US" sz="2400" dirty="0" smtClean="0">
                <a:latin typeface="Georgia" panose="02040502050405020303" pitchFamily="18" charset="0"/>
              </a:rPr>
              <a:t>recently diagnosed with </a:t>
            </a:r>
            <a:r>
              <a:rPr lang="en-US" sz="2400" dirty="0">
                <a:latin typeface="Georgia" panose="02040502050405020303" pitchFamily="18" charset="0"/>
              </a:rPr>
              <a:t>refractory disease, and </a:t>
            </a:r>
            <a:r>
              <a:rPr lang="en-US" sz="2400" dirty="0" smtClean="0">
                <a:latin typeface="Georgia" panose="02040502050405020303" pitchFamily="18" charset="0"/>
              </a:rPr>
              <a:t>infliximab </a:t>
            </a:r>
            <a:r>
              <a:rPr lang="en-US" sz="2400" dirty="0">
                <a:latin typeface="Georgia" panose="02040502050405020303" pitchFamily="18" charset="0"/>
              </a:rPr>
              <a:t>was added </a:t>
            </a:r>
            <a:r>
              <a:rPr lang="en-US" sz="2400" dirty="0" smtClean="0">
                <a:latin typeface="Georgia" panose="02040502050405020303" pitchFamily="18" charset="0"/>
              </a:rPr>
              <a:t>to </a:t>
            </a:r>
            <a:r>
              <a:rPr lang="en-US" sz="2400" dirty="0">
                <a:latin typeface="Georgia" panose="02040502050405020303" pitchFamily="18" charset="0"/>
              </a:rPr>
              <a:t>her ongoing </a:t>
            </a:r>
            <a:r>
              <a:rPr lang="en-US" sz="2400" dirty="0" smtClean="0">
                <a:latin typeface="Georgia" panose="02040502050405020303" pitchFamily="18" charset="0"/>
              </a:rPr>
              <a:t>treatment.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endogenous compound is most likely the molecular target </a:t>
            </a:r>
            <a:r>
              <a:rPr lang="en-US" sz="2400" b="1" i="1" dirty="0">
                <a:latin typeface="Georgia" panose="02040502050405020303" pitchFamily="18" charset="0"/>
              </a:rPr>
              <a:t>of the </a:t>
            </a:r>
            <a:r>
              <a:rPr lang="en-US" sz="2400" b="1" i="1" dirty="0" smtClean="0">
                <a:latin typeface="Georgia" panose="02040502050405020303" pitchFamily="18" charset="0"/>
              </a:rPr>
              <a:t>drug?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9C6737-0967-4D00-BADC-763E49A9D2D0}" type="slidenum">
              <a:rPr lang="en-US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53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1"/>
          <p:cNvSpPr>
            <a:spLocks noGrp="1"/>
          </p:cNvSpPr>
          <p:nvPr>
            <p:ph type="title"/>
          </p:nvPr>
        </p:nvSpPr>
        <p:spPr>
          <a:xfrm>
            <a:off x="272955" y="274638"/>
            <a:ext cx="8679975" cy="639762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Q27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241946"/>
            <a:ext cx="8679975" cy="5384279"/>
          </a:xfrm>
        </p:spPr>
        <p:txBody>
          <a:bodyPr rtlCol="0">
            <a:no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300" dirty="0">
                <a:latin typeface="Georgia" panose="02040502050405020303" pitchFamily="18" charset="0"/>
              </a:rPr>
              <a:t>A 48-year-old </a:t>
            </a:r>
            <a:r>
              <a:rPr lang="en-US" sz="2300" dirty="0" smtClean="0">
                <a:latin typeface="Georgia" panose="02040502050405020303" pitchFamily="18" charset="0"/>
              </a:rPr>
              <a:t>man </a:t>
            </a:r>
            <a:r>
              <a:rPr lang="en-US" sz="2300" dirty="0">
                <a:latin typeface="Georgia" panose="02040502050405020303" pitchFamily="18" charset="0"/>
              </a:rPr>
              <a:t>was </a:t>
            </a:r>
            <a:r>
              <a:rPr lang="en-US" sz="2300" dirty="0" smtClean="0">
                <a:latin typeface="Georgia" panose="02040502050405020303" pitchFamily="18" charset="0"/>
              </a:rPr>
              <a:t>admitted </a:t>
            </a:r>
            <a:r>
              <a:rPr lang="en-US" sz="2300" dirty="0">
                <a:latin typeface="Georgia" panose="02040502050405020303" pitchFamily="18" charset="0"/>
              </a:rPr>
              <a:t>to the </a:t>
            </a:r>
            <a:r>
              <a:rPr lang="en-US" sz="2300" dirty="0" smtClean="0">
                <a:latin typeface="Georgia" panose="02040502050405020303" pitchFamily="18" charset="0"/>
              </a:rPr>
              <a:t>emergency department with </a:t>
            </a:r>
            <a:r>
              <a:rPr lang="en-US" sz="2300" dirty="0">
                <a:latin typeface="Georgia" panose="02040502050405020303" pitchFamily="18" charset="0"/>
              </a:rPr>
              <a:t>the chief </a:t>
            </a:r>
            <a:r>
              <a:rPr lang="en-US" sz="2300" dirty="0" smtClean="0">
                <a:latin typeface="Georgia" panose="02040502050405020303" pitchFamily="18" charset="0"/>
              </a:rPr>
              <a:t>complaint </a:t>
            </a:r>
            <a:r>
              <a:rPr lang="en-US" sz="2300" dirty="0">
                <a:latin typeface="Georgia" panose="02040502050405020303" pitchFamily="18" charset="0"/>
              </a:rPr>
              <a:t>of an excruciating pain in his </a:t>
            </a:r>
            <a:r>
              <a:rPr lang="en-US" sz="2300" dirty="0" smtClean="0">
                <a:latin typeface="Georgia" panose="02040502050405020303" pitchFamily="18" charset="0"/>
              </a:rPr>
              <a:t>left </a:t>
            </a:r>
            <a:r>
              <a:rPr lang="en-US" sz="2300" dirty="0">
                <a:latin typeface="Georgia" panose="02040502050405020303" pitchFamily="18" charset="0"/>
              </a:rPr>
              <a:t>ankle. The pain had started the previous night </a:t>
            </a:r>
            <a:r>
              <a:rPr lang="en-US" sz="2300" dirty="0" smtClean="0">
                <a:latin typeface="Georgia" panose="02040502050405020303" pitchFamily="18" charset="0"/>
              </a:rPr>
              <a:t>and increased over </a:t>
            </a:r>
            <a:r>
              <a:rPr lang="en-US" sz="2300" dirty="0">
                <a:latin typeface="Georgia" panose="02040502050405020303" pitchFamily="18" charset="0"/>
              </a:rPr>
              <a:t>several hours. The patient reported that he </a:t>
            </a:r>
            <a:r>
              <a:rPr lang="en-US" sz="2300" dirty="0" smtClean="0">
                <a:latin typeface="Georgia" panose="02040502050405020303" pitchFamily="18" charset="0"/>
              </a:rPr>
              <a:t>sprained </a:t>
            </a:r>
            <a:r>
              <a:rPr lang="en-US" sz="2300" dirty="0">
                <a:latin typeface="Georgia" panose="02040502050405020303" pitchFamily="18" charset="0"/>
              </a:rPr>
              <a:t>his ankle 1 week ago. On physical </a:t>
            </a:r>
            <a:r>
              <a:rPr lang="en-US" sz="2300" dirty="0" smtClean="0">
                <a:latin typeface="Georgia" panose="02040502050405020303" pitchFamily="18" charset="0"/>
              </a:rPr>
              <a:t>examination, </a:t>
            </a:r>
            <a:r>
              <a:rPr lang="en-US" sz="2300" dirty="0">
                <a:latin typeface="Georgia" panose="02040502050405020303" pitchFamily="18" charset="0"/>
              </a:rPr>
              <a:t>the </a:t>
            </a:r>
            <a:r>
              <a:rPr lang="en-US" sz="2300" dirty="0" smtClean="0">
                <a:latin typeface="Georgia" panose="02040502050405020303" pitchFamily="18" charset="0"/>
              </a:rPr>
              <a:t>ankle appeared warm and </a:t>
            </a:r>
            <a:r>
              <a:rPr lang="en-US" sz="2300" dirty="0">
                <a:latin typeface="Georgia" panose="02040502050405020303" pitchFamily="18" charset="0"/>
              </a:rPr>
              <a:t>tender, and the entire area was </a:t>
            </a:r>
            <a:r>
              <a:rPr lang="en-US" sz="2300" dirty="0" smtClean="0">
                <a:latin typeface="Georgia" panose="02040502050405020303" pitchFamily="18" charset="0"/>
              </a:rPr>
              <a:t>red </a:t>
            </a:r>
            <a:r>
              <a:rPr lang="en-US" sz="2300" dirty="0">
                <a:latin typeface="Georgia" panose="02040502050405020303" pitchFamily="18" charset="0"/>
              </a:rPr>
              <a:t>and swollen. </a:t>
            </a:r>
            <a:r>
              <a:rPr lang="en-US" sz="2300" dirty="0" smtClean="0">
                <a:latin typeface="Georgia" panose="02040502050405020303" pitchFamily="18" charset="0"/>
              </a:rPr>
              <a:t>A synovial fluid </a:t>
            </a:r>
            <a:r>
              <a:rPr lang="en-US" sz="2300" dirty="0">
                <a:latin typeface="Georgia" panose="02040502050405020303" pitchFamily="18" charset="0"/>
              </a:rPr>
              <a:t>analysis showed crystals </a:t>
            </a:r>
            <a:r>
              <a:rPr lang="en-US" sz="2300" dirty="0" smtClean="0">
                <a:latin typeface="Georgia" panose="02040502050405020303" pitchFamily="18" charset="0"/>
              </a:rPr>
              <a:t>engulfed </a:t>
            </a:r>
            <a:r>
              <a:rPr lang="en-US" sz="2300" dirty="0">
                <a:latin typeface="Georgia" panose="02040502050405020303" pitchFamily="18" charset="0"/>
              </a:rPr>
              <a:t>by </a:t>
            </a:r>
            <a:r>
              <a:rPr lang="en-US" sz="2300" dirty="0" smtClean="0">
                <a:latin typeface="Georgia" panose="02040502050405020303" pitchFamily="18" charset="0"/>
              </a:rPr>
              <a:t>phagocytes. A </a:t>
            </a:r>
            <a:r>
              <a:rPr lang="en-US" sz="2300" dirty="0">
                <a:latin typeface="Georgia" panose="02040502050405020303" pitchFamily="18" charset="0"/>
              </a:rPr>
              <a:t>diagnosis was </a:t>
            </a:r>
            <a:r>
              <a:rPr lang="en-US" sz="2300" dirty="0" smtClean="0">
                <a:latin typeface="Georgia" panose="02040502050405020303" pitchFamily="18" charset="0"/>
              </a:rPr>
              <a:t>made, </a:t>
            </a:r>
            <a:r>
              <a:rPr lang="en-US" sz="2300" dirty="0">
                <a:latin typeface="Georgia" panose="02040502050405020303" pitchFamily="18" charset="0"/>
              </a:rPr>
              <a:t>and a </a:t>
            </a:r>
            <a:r>
              <a:rPr lang="en-US" sz="2300" dirty="0" smtClean="0">
                <a:latin typeface="Georgia" panose="02040502050405020303" pitchFamily="18" charset="0"/>
              </a:rPr>
              <a:t>pharmacotherapy </a:t>
            </a:r>
            <a:r>
              <a:rPr lang="en-US" sz="2300" dirty="0">
                <a:latin typeface="Georgia" panose="02040502050405020303" pitchFamily="18" charset="0"/>
              </a:rPr>
              <a:t>was </a:t>
            </a:r>
            <a:r>
              <a:rPr lang="en-US" sz="2300" dirty="0" smtClean="0">
                <a:latin typeface="Georgia" panose="02040502050405020303" pitchFamily="18" charset="0"/>
              </a:rPr>
              <a:t>prescribed.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300" b="1" i="1" dirty="0" smtClean="0">
                <a:latin typeface="Georgia" panose="02040502050405020303" pitchFamily="18" charset="0"/>
              </a:rPr>
              <a:t>Which </a:t>
            </a:r>
            <a:r>
              <a:rPr lang="en-US" sz="2300" b="1" i="1" dirty="0">
                <a:latin typeface="Georgia" panose="02040502050405020303" pitchFamily="18" charset="0"/>
              </a:rPr>
              <a:t>of the </a:t>
            </a:r>
            <a:r>
              <a:rPr lang="en-US" sz="23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300" b="1" i="1" dirty="0">
                <a:latin typeface="Georgia" panose="02040502050405020303" pitchFamily="18" charset="0"/>
              </a:rPr>
              <a:t>drugs </a:t>
            </a:r>
            <a:r>
              <a:rPr lang="en-US" sz="2300" b="1" i="1" dirty="0" smtClean="0">
                <a:latin typeface="Georgia" panose="02040502050405020303" pitchFamily="18" charset="0"/>
              </a:rPr>
              <a:t>would </a:t>
            </a:r>
            <a:r>
              <a:rPr lang="en-US" sz="2300" b="1" i="1" dirty="0">
                <a:latin typeface="Georgia" panose="02040502050405020303" pitchFamily="18" charset="0"/>
              </a:rPr>
              <a:t>be </a:t>
            </a:r>
            <a:r>
              <a:rPr lang="en-US" sz="2300" b="1" i="1" dirty="0" smtClean="0">
                <a:latin typeface="Georgia" panose="02040502050405020303" pitchFamily="18" charset="0"/>
              </a:rPr>
              <a:t>most </a:t>
            </a:r>
            <a:r>
              <a:rPr lang="en-US" sz="2300" b="1" i="1" dirty="0">
                <a:latin typeface="Georgia" panose="02040502050405020303" pitchFamily="18" charset="0"/>
              </a:rPr>
              <a:t>appropriate to treat the patient’s </a:t>
            </a:r>
            <a:r>
              <a:rPr lang="en-US" sz="2300" b="1" i="1" dirty="0" smtClean="0">
                <a:latin typeface="Georgia" panose="02040502050405020303" pitchFamily="18" charset="0"/>
              </a:rPr>
              <a:t>pain</a:t>
            </a:r>
            <a:r>
              <a:rPr lang="en-US" sz="2300" dirty="0" smtClean="0">
                <a:latin typeface="Georgia" panose="02040502050405020303" pitchFamily="18" charset="0"/>
              </a:rPr>
              <a:t>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300" dirty="0" smtClean="0">
                <a:latin typeface="Georgia" panose="02040502050405020303" pitchFamily="18" charset="0"/>
              </a:rPr>
              <a:t>[A]Codeine [B] Indomethacin</a:t>
            </a:r>
            <a:r>
              <a:rPr lang="en-US" sz="2300" dirty="0">
                <a:latin typeface="Georgia" panose="02040502050405020303" pitchFamily="18" charset="0"/>
              </a:rPr>
              <a:t> </a:t>
            </a:r>
            <a:r>
              <a:rPr lang="en-US" sz="2300" dirty="0" smtClean="0">
                <a:latin typeface="Georgia" panose="02040502050405020303" pitchFamily="18" charset="0"/>
              </a:rPr>
              <a:t>[C] Methotrexate</a:t>
            </a:r>
            <a:r>
              <a:rPr lang="en-US" sz="2300" dirty="0">
                <a:latin typeface="Georgia" panose="02040502050405020303" pitchFamily="18" charset="0"/>
              </a:rPr>
              <a:t> </a:t>
            </a:r>
            <a:r>
              <a:rPr lang="en-US" sz="2300" dirty="0" smtClean="0">
                <a:latin typeface="Georgia" panose="02040502050405020303" pitchFamily="18" charset="0"/>
              </a:rPr>
              <a:t>[D] Aspirin</a:t>
            </a:r>
            <a:r>
              <a:rPr lang="en-US" sz="2300" dirty="0">
                <a:latin typeface="Georgia" panose="02040502050405020303" pitchFamily="18" charset="0"/>
              </a:rPr>
              <a:t> </a:t>
            </a:r>
            <a:r>
              <a:rPr lang="en-US" sz="2300" dirty="0" smtClean="0">
                <a:latin typeface="Georgia" panose="02040502050405020303" pitchFamily="18" charset="0"/>
              </a:rPr>
              <a:t>[E] </a:t>
            </a:r>
            <a:r>
              <a:rPr lang="en-US" sz="2300" dirty="0" err="1" smtClean="0">
                <a:latin typeface="Georgia" panose="02040502050405020303" pitchFamily="18" charset="0"/>
              </a:rPr>
              <a:t>Etanercept</a:t>
            </a:r>
            <a:r>
              <a:rPr lang="en-US" sz="2300" dirty="0">
                <a:latin typeface="Georgia" panose="02040502050405020303" pitchFamily="18" charset="0"/>
              </a:rPr>
              <a:t> </a:t>
            </a:r>
            <a:r>
              <a:rPr lang="en-US" sz="2300" dirty="0" smtClean="0">
                <a:latin typeface="Georgia" panose="02040502050405020303" pitchFamily="18" charset="0"/>
              </a:rPr>
              <a:t>[F] Allopurinol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300" b="1" i="1" dirty="0" smtClean="0">
                <a:latin typeface="Georgia" panose="02040502050405020303" pitchFamily="18" charset="0"/>
              </a:rPr>
              <a:t>Explain your answer</a:t>
            </a:r>
            <a:endParaRPr lang="en-US" sz="23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9C6737-0967-4D00-BADC-763E49A9D2D0}" type="slidenum">
              <a:rPr lang="en-US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63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"/>
          <p:cNvSpPr>
            <a:spLocks noGrp="1"/>
          </p:cNvSpPr>
          <p:nvPr>
            <p:ph type="title"/>
          </p:nvPr>
        </p:nvSpPr>
        <p:spPr>
          <a:xfrm>
            <a:off x="304800" y="274637"/>
            <a:ext cx="8534400" cy="695537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Q28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4650"/>
            <a:ext cx="8534400" cy="5411575"/>
          </a:xfrm>
        </p:spPr>
        <p:txBody>
          <a:bodyPr rtlCol="0">
            <a:normAutofit lnSpcReduction="10000"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55-year-old </a:t>
            </a:r>
            <a:r>
              <a:rPr lang="en-US" sz="2400" dirty="0" smtClean="0">
                <a:latin typeface="Georgia" panose="02040502050405020303" pitchFamily="18" charset="0"/>
              </a:rPr>
              <a:t>man </a:t>
            </a:r>
            <a:r>
              <a:rPr lang="en-US" sz="2400" dirty="0">
                <a:latin typeface="Georgia" panose="02040502050405020303" pitchFamily="18" charset="0"/>
              </a:rPr>
              <a:t>recently diagnosed </a:t>
            </a:r>
            <a:r>
              <a:rPr lang="en-US" sz="2400" dirty="0" smtClean="0">
                <a:latin typeface="Georgia" panose="02040502050405020303" pitchFamily="18" charset="0"/>
              </a:rPr>
              <a:t>with hyper-</a:t>
            </a:r>
            <a:r>
              <a:rPr lang="en-US" sz="2400" dirty="0" err="1" smtClean="0">
                <a:latin typeface="Georgia" panose="02040502050405020303" pitchFamily="18" charset="0"/>
              </a:rPr>
              <a:t>uricemia</a:t>
            </a:r>
            <a:r>
              <a:rPr lang="en-US" sz="2400" dirty="0" smtClean="0">
                <a:latin typeface="Georgia" panose="02040502050405020303" pitchFamily="18" charset="0"/>
              </a:rPr>
              <a:t> started </a:t>
            </a:r>
            <a:r>
              <a:rPr lang="en-US" sz="2400" dirty="0">
                <a:latin typeface="Georgia" panose="02040502050405020303" pitchFamily="18" charset="0"/>
              </a:rPr>
              <a:t>a </a:t>
            </a:r>
            <a:r>
              <a:rPr lang="en-US" sz="2400" dirty="0" smtClean="0">
                <a:latin typeface="Georgia" panose="02040502050405020303" pitchFamily="18" charset="0"/>
              </a:rPr>
              <a:t>treatment with allopurinol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Plasma </a:t>
            </a:r>
            <a:r>
              <a:rPr lang="en-US" sz="2400" b="1" i="1" dirty="0">
                <a:latin typeface="Georgia" panose="02040502050405020303" pitchFamily="18" charset="0"/>
              </a:rPr>
              <a:t>levels of w</a:t>
            </a:r>
            <a:r>
              <a:rPr lang="en-US" sz="2400" b="1" i="1" dirty="0" smtClean="0">
                <a:latin typeface="Georgia" panose="02040502050405020303" pitchFamily="18" charset="0"/>
              </a:rPr>
              <a:t>hich of </a:t>
            </a:r>
            <a:r>
              <a:rPr lang="en-US" sz="2400" b="1" i="1" dirty="0">
                <a:latin typeface="Georgia" panose="02040502050405020303" pitchFamily="18" charset="0"/>
              </a:rPr>
              <a:t>the </a:t>
            </a:r>
            <a:r>
              <a:rPr lang="en-US" sz="24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400" b="1" i="1" dirty="0">
                <a:latin typeface="Georgia" panose="02040502050405020303" pitchFamily="18" charset="0"/>
              </a:rPr>
              <a:t>pairs of endogenous </a:t>
            </a:r>
            <a:r>
              <a:rPr lang="en-US" sz="2400" b="1" i="1" dirty="0" smtClean="0">
                <a:latin typeface="Georgia" panose="02040502050405020303" pitchFamily="18" charset="0"/>
              </a:rPr>
              <a:t>compounds most </a:t>
            </a:r>
            <a:r>
              <a:rPr lang="en-US" sz="2400" b="1" i="1" dirty="0">
                <a:latin typeface="Georgia" panose="02040502050405020303" pitchFamily="18" charset="0"/>
              </a:rPr>
              <a:t>likely </a:t>
            </a:r>
            <a:r>
              <a:rPr lang="en-US" sz="2400" b="1" i="1" dirty="0" smtClean="0">
                <a:latin typeface="Georgia" panose="02040502050405020303" pitchFamily="18" charset="0"/>
              </a:rPr>
              <a:t>increased </a:t>
            </a:r>
            <a:r>
              <a:rPr lang="en-US" sz="2400" b="1" i="1" dirty="0">
                <a:latin typeface="Georgia" panose="02040502050405020303" pitchFamily="18" charset="0"/>
              </a:rPr>
              <a:t>after a few days of therapy?</a:t>
            </a:r>
          </a:p>
          <a:p>
            <a:pPr marL="514350" lvl="0" indent="-514350">
              <a:spcBef>
                <a:spcPts val="1800"/>
              </a:spcBef>
              <a:buFont typeface="+mj-lt"/>
              <a:buAutoNum type="alphaUcPeriod"/>
            </a:pPr>
            <a:r>
              <a:rPr lang="en-US" sz="2400" dirty="0" smtClean="0">
                <a:latin typeface="Georgia" panose="02040502050405020303" pitchFamily="18" charset="0"/>
              </a:rPr>
              <a:t>Guanine </a:t>
            </a:r>
            <a:r>
              <a:rPr lang="en-US" sz="2400" dirty="0">
                <a:latin typeface="Georgia" panose="02040502050405020303" pitchFamily="18" charset="0"/>
              </a:rPr>
              <a:t>and xanthine</a:t>
            </a:r>
          </a:p>
          <a:p>
            <a:pPr marL="514350" lvl="0" indent="-514350">
              <a:spcBef>
                <a:spcPts val="1800"/>
              </a:spcBef>
              <a:buFont typeface="+mj-lt"/>
              <a:buAutoNum type="alphaUcPeriod"/>
            </a:pPr>
            <a:r>
              <a:rPr lang="en-US" sz="2400" dirty="0" smtClean="0">
                <a:latin typeface="Georgia" panose="02040502050405020303" pitchFamily="18" charset="0"/>
              </a:rPr>
              <a:t>Xanthine </a:t>
            </a:r>
            <a:r>
              <a:rPr lang="en-US" sz="2400" dirty="0">
                <a:latin typeface="Georgia" panose="02040502050405020303" pitchFamily="18" charset="0"/>
              </a:rPr>
              <a:t>and hypoxanthine</a:t>
            </a:r>
          </a:p>
          <a:p>
            <a:pPr marL="514350" lvl="0" indent="-514350">
              <a:spcBef>
                <a:spcPts val="1800"/>
              </a:spcBef>
              <a:buFont typeface="+mj-lt"/>
              <a:buAutoNum type="alphaUcPeriod"/>
            </a:pPr>
            <a:r>
              <a:rPr lang="en-US" sz="2400" dirty="0" err="1" smtClean="0">
                <a:latin typeface="Georgia" panose="02040502050405020303" pitchFamily="18" charset="0"/>
              </a:rPr>
              <a:t>Inosine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</a:rPr>
              <a:t>and guanine</a:t>
            </a:r>
          </a:p>
          <a:p>
            <a:pPr marL="514350" lvl="0" indent="-514350">
              <a:spcBef>
                <a:spcPts val="1800"/>
              </a:spcBef>
              <a:buFont typeface="+mj-lt"/>
              <a:buAutoNum type="alphaUcPeriod"/>
            </a:pPr>
            <a:r>
              <a:rPr lang="en-US" sz="2400" dirty="0" smtClean="0">
                <a:latin typeface="Georgia" panose="02040502050405020303" pitchFamily="18" charset="0"/>
              </a:rPr>
              <a:t>Adenine </a:t>
            </a:r>
            <a:r>
              <a:rPr lang="en-US" sz="2400" dirty="0">
                <a:latin typeface="Georgia" panose="02040502050405020303" pitchFamily="18" charset="0"/>
              </a:rPr>
              <a:t>and </a:t>
            </a:r>
            <a:r>
              <a:rPr lang="en-US" sz="2400" dirty="0" err="1">
                <a:latin typeface="Georgia" panose="02040502050405020303" pitchFamily="18" charset="0"/>
              </a:rPr>
              <a:t>inosine</a:t>
            </a:r>
            <a:endParaRPr lang="en-US" sz="2400" dirty="0">
              <a:latin typeface="Georgia" panose="02040502050405020303" pitchFamily="18" charset="0"/>
            </a:endParaRPr>
          </a:p>
          <a:p>
            <a:pPr marL="514350" lvl="0" indent="-514350">
              <a:spcBef>
                <a:spcPts val="1800"/>
              </a:spcBef>
              <a:buFont typeface="+mj-lt"/>
              <a:buAutoNum type="alphaUcPeriod"/>
            </a:pPr>
            <a:r>
              <a:rPr lang="en-US" sz="2400" dirty="0" smtClean="0">
                <a:latin typeface="Georgia" panose="02040502050405020303" pitchFamily="18" charset="0"/>
              </a:rPr>
              <a:t>Adenine </a:t>
            </a:r>
            <a:r>
              <a:rPr lang="en-US" sz="2400" dirty="0">
                <a:latin typeface="Georgia" panose="02040502050405020303" pitchFamily="18" charset="0"/>
              </a:rPr>
              <a:t>and </a:t>
            </a:r>
            <a:r>
              <a:rPr lang="en-US" sz="2400" dirty="0" smtClean="0">
                <a:latin typeface="Georgia" panose="02040502050405020303" pitchFamily="18" charset="0"/>
              </a:rPr>
              <a:t>hypoxanthine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812D1B-D05D-4A4A-98A4-7440EA492AE8}" type="slidenum">
              <a:rPr lang="en-US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6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3986" y="232012"/>
            <a:ext cx="8785297" cy="726838"/>
          </a:xfrm>
        </p:spPr>
        <p:txBody>
          <a:bodyPr rtlCol="0">
            <a:normAutofit/>
          </a:bodyPr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Q2</a:t>
            </a:r>
            <a:endParaRPr lang="en-US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6603" y="1201003"/>
            <a:ext cx="8652680" cy="5425222"/>
          </a:xfrm>
        </p:spPr>
        <p:txBody>
          <a:bodyPr/>
          <a:lstStyle/>
          <a:p>
            <a:pPr marL="0" lvl="0" indent="0">
              <a:spcBef>
                <a:spcPts val="180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2400" dirty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A 24-year-old </a:t>
            </a:r>
            <a:r>
              <a:rPr lang="en-US" sz="2400" dirty="0" smtClean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woman </a:t>
            </a:r>
            <a:r>
              <a:rPr lang="en-US" sz="2400" dirty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experienced severe </a:t>
            </a:r>
            <a:r>
              <a:rPr lang="en-US" sz="2400" dirty="0" smtClean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motion sickness whenever </a:t>
            </a:r>
            <a:r>
              <a:rPr lang="en-US" sz="2400" dirty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she traveled by air or sea. </a:t>
            </a:r>
            <a:r>
              <a:rPr lang="en-US" sz="2400" dirty="0" smtClean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Diphenhydramine taken before </a:t>
            </a:r>
            <a:r>
              <a:rPr lang="en-US" sz="2400" dirty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a trip was </a:t>
            </a:r>
            <a:r>
              <a:rPr lang="en-US" sz="2400" dirty="0" smtClean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effective </a:t>
            </a:r>
            <a:r>
              <a:rPr lang="en-US" sz="2400" dirty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in </a:t>
            </a:r>
            <a:r>
              <a:rPr lang="en-US" sz="2400" dirty="0" smtClean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minimizing </a:t>
            </a:r>
            <a:r>
              <a:rPr lang="en-US" sz="2400" dirty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her </a:t>
            </a:r>
            <a:r>
              <a:rPr lang="en-US" sz="2400" dirty="0" smtClean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symptoms</a:t>
            </a:r>
            <a:r>
              <a:rPr lang="en-US" sz="2400" dirty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endParaRPr lang="en-US" sz="2400" dirty="0" smtClean="0">
              <a:latin typeface="Georgia" panose="02040502050405020303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lvl="0" indent="0">
              <a:spcBef>
                <a:spcPts val="180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2400" b="1" i="1" dirty="0" smtClean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The therapeutic effect </a:t>
            </a:r>
            <a:r>
              <a:rPr lang="en-US" sz="2400" b="1" i="1" dirty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of the drug was </a:t>
            </a:r>
            <a:r>
              <a:rPr lang="en-US" sz="2400" b="1" i="1" dirty="0" smtClean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most </a:t>
            </a:r>
            <a:r>
              <a:rPr lang="en-US" sz="2400" b="1" i="1" dirty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likely due to blockade of </a:t>
            </a:r>
            <a:r>
              <a:rPr lang="en-US" sz="2400" b="1" i="1" dirty="0" smtClean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which pair </a:t>
            </a:r>
            <a:r>
              <a:rPr lang="en-US" sz="2400" b="1" i="1" dirty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of central receptors</a:t>
            </a:r>
            <a:r>
              <a:rPr lang="en-US" sz="2400" b="1" i="1" dirty="0" smtClean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?</a:t>
            </a:r>
          </a:p>
          <a:p>
            <a:pPr marL="0" lvl="0" indent="0">
              <a:spcBef>
                <a:spcPts val="180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2400" b="1" i="1" dirty="0" smtClean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Explain your answer</a:t>
            </a:r>
            <a:endParaRPr lang="en-US" sz="2400" b="1" i="1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0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09183"/>
            <a:ext cx="8607188" cy="808392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2800" b="1" cap="all" dirty="0" smtClean="0">
                <a:latin typeface="Georgia" panose="02040502050405020303" pitchFamily="18" charset="0"/>
              </a:rPr>
              <a:t>Q29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01003"/>
            <a:ext cx="8707272" cy="5047397"/>
          </a:xfrm>
        </p:spPr>
        <p:txBody>
          <a:bodyPr rtlCol="0">
            <a:no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44-year-old </a:t>
            </a:r>
            <a:r>
              <a:rPr lang="en-US" sz="2400" dirty="0" smtClean="0">
                <a:latin typeface="Georgia" panose="02040502050405020303" pitchFamily="18" charset="0"/>
              </a:rPr>
              <a:t>woman </a:t>
            </a:r>
            <a:r>
              <a:rPr lang="en-US" sz="2400" dirty="0">
                <a:latin typeface="Georgia" panose="02040502050405020303" pitchFamily="18" charset="0"/>
              </a:rPr>
              <a:t>at a routine check-up was found to </a:t>
            </a:r>
            <a:r>
              <a:rPr lang="en-US" sz="2400" dirty="0" smtClean="0">
                <a:latin typeface="Georgia" panose="02040502050405020303" pitchFamily="18" charset="0"/>
              </a:rPr>
              <a:t>have a </a:t>
            </a:r>
            <a:r>
              <a:rPr lang="en-US" sz="2400" dirty="0">
                <a:latin typeface="Georgia" panose="02040502050405020303" pitchFamily="18" charset="0"/>
              </a:rPr>
              <a:t>serum </a:t>
            </a:r>
            <a:r>
              <a:rPr lang="en-US" sz="2400" dirty="0" err="1">
                <a:latin typeface="Georgia" panose="02040502050405020303" pitchFamily="18" charset="0"/>
              </a:rPr>
              <a:t>urate</a:t>
            </a:r>
            <a:r>
              <a:rPr lang="en-US" sz="2400" dirty="0">
                <a:latin typeface="Georgia" panose="02040502050405020303" pitchFamily="18" charset="0"/>
              </a:rPr>
              <a:t> level of 18 </a:t>
            </a:r>
            <a:r>
              <a:rPr lang="en-US" sz="2400" dirty="0" smtClean="0">
                <a:latin typeface="Georgia" panose="02040502050405020303" pitchFamily="18" charset="0"/>
              </a:rPr>
              <a:t>mg/</a:t>
            </a:r>
            <a:r>
              <a:rPr lang="en-US" sz="2400" dirty="0" err="1" smtClean="0">
                <a:latin typeface="Georgia" panose="02040502050405020303" pitchFamily="18" charset="0"/>
              </a:rPr>
              <a:t>dL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</a:rPr>
              <a:t>and a urine </a:t>
            </a:r>
            <a:r>
              <a:rPr lang="en-US" sz="2400" dirty="0" err="1">
                <a:latin typeface="Georgia" panose="02040502050405020303" pitchFamily="18" charset="0"/>
              </a:rPr>
              <a:t>urate</a:t>
            </a:r>
            <a:r>
              <a:rPr lang="en-US" sz="2400" dirty="0">
                <a:latin typeface="Georgia" panose="02040502050405020303" pitchFamily="18" charset="0"/>
              </a:rPr>
              <a:t> level </a:t>
            </a:r>
            <a:r>
              <a:rPr lang="en-US" sz="2400" dirty="0" smtClean="0">
                <a:latin typeface="Georgia" panose="02040502050405020303" pitchFamily="18" charset="0"/>
              </a:rPr>
              <a:t>of 800 mg/24 </a:t>
            </a:r>
            <a:r>
              <a:rPr lang="en-US" sz="2400" dirty="0">
                <a:latin typeface="Georgia" panose="02040502050405020303" pitchFamily="18" charset="0"/>
              </a:rPr>
              <a:t>h. She started an appropriate </a:t>
            </a:r>
            <a:r>
              <a:rPr lang="en-US" sz="2400" dirty="0" smtClean="0">
                <a:latin typeface="Georgia" panose="02040502050405020303" pitchFamily="18" charset="0"/>
              </a:rPr>
              <a:t>treatment</a:t>
            </a:r>
            <a:r>
              <a:rPr lang="en-US" sz="2400" dirty="0">
                <a:latin typeface="Georgia" panose="02040502050405020303" pitchFamily="18" charset="0"/>
              </a:rPr>
              <a:t>, and </a:t>
            </a:r>
            <a:r>
              <a:rPr lang="en-US" sz="2400" dirty="0" smtClean="0">
                <a:latin typeface="Georgia" panose="02040502050405020303" pitchFamily="18" charset="0"/>
              </a:rPr>
              <a:t>3 weeks later </a:t>
            </a:r>
            <a:r>
              <a:rPr lang="en-US" sz="2400" dirty="0">
                <a:latin typeface="Georgia" panose="02040502050405020303" pitchFamily="18" charset="0"/>
              </a:rPr>
              <a:t>her serum </a:t>
            </a:r>
            <a:r>
              <a:rPr lang="en-US" sz="2400" dirty="0" err="1">
                <a:latin typeface="Georgia" panose="02040502050405020303" pitchFamily="18" charset="0"/>
              </a:rPr>
              <a:t>urate</a:t>
            </a:r>
            <a:r>
              <a:rPr lang="en-US" sz="2400" dirty="0">
                <a:latin typeface="Georgia" panose="02040502050405020303" pitchFamily="18" charset="0"/>
              </a:rPr>
              <a:t> level was 7.2 </a:t>
            </a:r>
            <a:r>
              <a:rPr lang="en-US" sz="2400" dirty="0" smtClean="0">
                <a:latin typeface="Georgia" panose="02040502050405020303" pitchFamily="18" charset="0"/>
              </a:rPr>
              <a:t>mg/</a:t>
            </a:r>
            <a:r>
              <a:rPr lang="en-US" sz="2400" dirty="0" err="1" smtClean="0">
                <a:latin typeface="Georgia" panose="02040502050405020303" pitchFamily="18" charset="0"/>
              </a:rPr>
              <a:t>dL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</a:rPr>
              <a:t>and urinary </a:t>
            </a:r>
            <a:r>
              <a:rPr lang="en-US" sz="2400" dirty="0" err="1" smtClean="0">
                <a:latin typeface="Georgia" panose="02040502050405020303" pitchFamily="18" charset="0"/>
              </a:rPr>
              <a:t>urate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level </a:t>
            </a:r>
            <a:r>
              <a:rPr lang="en-US" sz="2400" dirty="0">
                <a:latin typeface="Georgia" panose="02040502050405020303" pitchFamily="18" charset="0"/>
              </a:rPr>
              <a:t>was 530 </a:t>
            </a:r>
            <a:r>
              <a:rPr lang="en-US" sz="2400" dirty="0" smtClean="0">
                <a:latin typeface="Georgia" panose="02040502050405020303" pitchFamily="18" charset="0"/>
              </a:rPr>
              <a:t>mg/24 h.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</a:t>
            </a:r>
            <a:r>
              <a:rPr lang="en-US" sz="2400" b="1" i="1" dirty="0">
                <a:latin typeface="Georgia" panose="02040502050405020303" pitchFamily="18" charset="0"/>
              </a:rPr>
              <a:t>of the </a:t>
            </a:r>
            <a:r>
              <a:rPr lang="en-US" sz="2400" b="1" i="1" dirty="0" smtClean="0">
                <a:latin typeface="Georgia" panose="02040502050405020303" pitchFamily="18" charset="0"/>
              </a:rPr>
              <a:t>following drugs </a:t>
            </a:r>
            <a:r>
              <a:rPr lang="en-US" sz="2400" b="1" i="1" dirty="0">
                <a:latin typeface="Georgia" panose="02040502050405020303" pitchFamily="18" charset="0"/>
              </a:rPr>
              <a:t>did the patient </a:t>
            </a:r>
            <a:r>
              <a:rPr lang="en-US" sz="2400" b="1" i="1" dirty="0" smtClean="0">
                <a:latin typeface="Georgia" panose="02040502050405020303" pitchFamily="18" charset="0"/>
              </a:rPr>
              <a:t>most </a:t>
            </a:r>
            <a:r>
              <a:rPr lang="en-US" sz="2400" b="1" i="1" dirty="0">
                <a:latin typeface="Georgia" panose="02040502050405020303" pitchFamily="18" charset="0"/>
              </a:rPr>
              <a:t>likely </a:t>
            </a:r>
            <a:r>
              <a:rPr lang="en-US" sz="2400" b="1" i="1" dirty="0" smtClean="0">
                <a:latin typeface="Georgia" panose="02040502050405020303" pitchFamily="18" charset="0"/>
              </a:rPr>
              <a:t>take?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[A]</a:t>
            </a:r>
            <a:r>
              <a:rPr lang="en-US" sz="2400" dirty="0" err="1" smtClean="0">
                <a:latin typeface="Georgia" panose="02040502050405020303" pitchFamily="18" charset="0"/>
              </a:rPr>
              <a:t>Probenecid</a:t>
            </a:r>
            <a:r>
              <a:rPr lang="en-US" sz="2400" dirty="0" smtClean="0">
                <a:latin typeface="Georgia" panose="02040502050405020303" pitchFamily="18" charset="0"/>
              </a:rPr>
              <a:t> [B] Aspirin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[C] Furosemide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[D] Allopurinol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[E] Indomethacin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[F] Naproxen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8CCDFC-89F7-459D-8334-8C7646BDC4D6}" type="slidenum">
              <a:rPr lang="en-US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33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191070"/>
            <a:ext cx="8625384" cy="87414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Q30</a:t>
            </a:r>
            <a:endParaRPr lang="en-GB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4"/>
            <a:ext cx="8625384" cy="5370631"/>
          </a:xfrm>
        </p:spPr>
        <p:txBody>
          <a:bodyPr/>
          <a:lstStyle/>
          <a:p>
            <a:pPr marL="0" lvl="0" indent="0">
              <a:spcBef>
                <a:spcPts val="600"/>
              </a:spcBef>
              <a:buNone/>
            </a:pPr>
            <a:r>
              <a:rPr lang="en-US" sz="2000" dirty="0">
                <a:latin typeface="Georgia" panose="02040502050405020303" pitchFamily="18" charset="0"/>
              </a:rPr>
              <a:t>A 39-year-old </a:t>
            </a:r>
            <a:r>
              <a:rPr lang="en-US" sz="2000" dirty="0" smtClean="0">
                <a:latin typeface="Georgia" panose="02040502050405020303" pitchFamily="18" charset="0"/>
              </a:rPr>
              <a:t>woman complained </a:t>
            </a:r>
            <a:r>
              <a:rPr lang="en-US" sz="2000" dirty="0">
                <a:latin typeface="Georgia" panose="02040502050405020303" pitchFamily="18" charset="0"/>
              </a:rPr>
              <a:t>to her physician of joint </a:t>
            </a:r>
            <a:r>
              <a:rPr lang="en-US" sz="2000" dirty="0" smtClean="0">
                <a:latin typeface="Georgia" panose="02040502050405020303" pitchFamily="18" charset="0"/>
              </a:rPr>
              <a:t>pain </a:t>
            </a:r>
            <a:r>
              <a:rPr lang="en-US" sz="2000" dirty="0">
                <a:latin typeface="Georgia" panose="02040502050405020303" pitchFamily="18" charset="0"/>
              </a:rPr>
              <a:t>that </a:t>
            </a:r>
            <a:r>
              <a:rPr lang="en-US" sz="2000" dirty="0" smtClean="0">
                <a:latin typeface="Georgia" panose="02040502050405020303" pitchFamily="18" charset="0"/>
              </a:rPr>
              <a:t>had worsened </a:t>
            </a:r>
            <a:r>
              <a:rPr lang="en-US" sz="2000" dirty="0">
                <a:latin typeface="Georgia" panose="02040502050405020303" pitchFamily="18" charset="0"/>
              </a:rPr>
              <a:t>over the past </a:t>
            </a:r>
            <a:r>
              <a:rPr lang="en-US" sz="2000" dirty="0" smtClean="0">
                <a:latin typeface="Georgia" panose="02040502050405020303" pitchFamily="18" charset="0"/>
              </a:rPr>
              <a:t>month. </a:t>
            </a:r>
            <a:r>
              <a:rPr lang="en-US" sz="2000" dirty="0">
                <a:latin typeface="Georgia" panose="02040502050405020303" pitchFamily="18" charset="0"/>
              </a:rPr>
              <a:t>The pain was </a:t>
            </a:r>
            <a:r>
              <a:rPr lang="en-US" sz="2000" dirty="0" smtClean="0">
                <a:latin typeface="Georgia" panose="02040502050405020303" pitchFamily="18" charset="0"/>
              </a:rPr>
              <a:t>worse first </a:t>
            </a:r>
            <a:r>
              <a:rPr lang="en-US" sz="2000" dirty="0">
                <a:latin typeface="Georgia" panose="02040502050405020303" pitchFamily="18" charset="0"/>
              </a:rPr>
              <a:t>in the </a:t>
            </a:r>
            <a:r>
              <a:rPr lang="en-US" sz="2000" dirty="0" smtClean="0">
                <a:latin typeface="Georgia" panose="02040502050405020303" pitchFamily="18" charset="0"/>
              </a:rPr>
              <a:t>morning and </a:t>
            </a:r>
            <a:r>
              <a:rPr lang="en-US" sz="2000" dirty="0">
                <a:latin typeface="Georgia" panose="02040502050405020303" pitchFamily="18" charset="0"/>
              </a:rPr>
              <a:t>prevented her from </a:t>
            </a:r>
            <a:r>
              <a:rPr lang="en-US" sz="2000" dirty="0" smtClean="0">
                <a:latin typeface="Georgia" panose="02040502050405020303" pitchFamily="18" charset="0"/>
              </a:rPr>
              <a:t>performing her </a:t>
            </a:r>
            <a:r>
              <a:rPr lang="en-US" sz="2000" dirty="0">
                <a:latin typeface="Georgia" panose="02040502050405020303" pitchFamily="18" charset="0"/>
              </a:rPr>
              <a:t>household tasks for at least </a:t>
            </a:r>
            <a:r>
              <a:rPr lang="en-US" sz="2000" dirty="0" smtClean="0">
                <a:latin typeface="Georgia" panose="02040502050405020303" pitchFamily="18" charset="0"/>
              </a:rPr>
              <a:t>an hour </a:t>
            </a:r>
            <a:r>
              <a:rPr lang="en-US" sz="2000" dirty="0">
                <a:latin typeface="Georgia" panose="02040502050405020303" pitchFamily="18" charset="0"/>
              </a:rPr>
              <a:t>after waking. She </a:t>
            </a:r>
            <a:r>
              <a:rPr lang="en-US" sz="2000" dirty="0" smtClean="0">
                <a:latin typeface="Georgia" panose="02040502050405020303" pitchFamily="18" charset="0"/>
              </a:rPr>
              <a:t>tried </a:t>
            </a:r>
            <a:r>
              <a:rPr lang="en-US" sz="2000" dirty="0">
                <a:latin typeface="Georgia" panose="02040502050405020303" pitchFamily="18" charset="0"/>
              </a:rPr>
              <a:t>ibuprofen three </a:t>
            </a:r>
            <a:r>
              <a:rPr lang="en-US" sz="2000" dirty="0" smtClean="0">
                <a:latin typeface="Georgia" panose="02040502050405020303" pitchFamily="18" charset="0"/>
              </a:rPr>
              <a:t>times </a:t>
            </a:r>
            <a:r>
              <a:rPr lang="en-US" sz="2000" dirty="0">
                <a:latin typeface="Georgia" panose="02040502050405020303" pitchFamily="18" charset="0"/>
              </a:rPr>
              <a:t>daily for 2 weeks, but relief was </a:t>
            </a:r>
            <a:r>
              <a:rPr lang="en-US" sz="2000" dirty="0" smtClean="0">
                <a:latin typeface="Georgia" panose="02040502050405020303" pitchFamily="18" charset="0"/>
              </a:rPr>
              <a:t>poor</a:t>
            </a:r>
            <a:r>
              <a:rPr lang="en-US" sz="2000" dirty="0">
                <a:latin typeface="Georgia" panose="02040502050405020303" pitchFamily="18" charset="0"/>
              </a:rPr>
              <a:t>, and she stopped the </a:t>
            </a:r>
            <a:r>
              <a:rPr lang="en-US" sz="2000" dirty="0" smtClean="0">
                <a:latin typeface="Georgia" panose="02040502050405020303" pitchFamily="18" charset="0"/>
              </a:rPr>
              <a:t>medication </a:t>
            </a:r>
            <a:r>
              <a:rPr lang="en-US" sz="2000" dirty="0">
                <a:latin typeface="Georgia" panose="02040502050405020303" pitchFamily="18" charset="0"/>
              </a:rPr>
              <a:t>because of </a:t>
            </a:r>
            <a:r>
              <a:rPr lang="en-US" sz="2000" dirty="0" err="1">
                <a:latin typeface="Georgia" panose="02040502050405020303" pitchFamily="18" charset="0"/>
              </a:rPr>
              <a:t>epigastric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smtClean="0">
                <a:latin typeface="Georgia" panose="02040502050405020303" pitchFamily="18" charset="0"/>
              </a:rPr>
              <a:t>pain. The woman </a:t>
            </a:r>
            <a:r>
              <a:rPr lang="en-US" sz="2000" dirty="0">
                <a:latin typeface="Georgia" panose="02040502050405020303" pitchFamily="18" charset="0"/>
              </a:rPr>
              <a:t>was also </a:t>
            </a:r>
            <a:r>
              <a:rPr lang="en-US" sz="2000" dirty="0" smtClean="0">
                <a:latin typeface="Georgia" panose="02040502050405020303" pitchFamily="18" charset="0"/>
              </a:rPr>
              <a:t>suffering </a:t>
            </a:r>
            <a:r>
              <a:rPr lang="en-US" sz="2000" dirty="0">
                <a:latin typeface="Georgia" panose="02040502050405020303" pitchFamily="18" charset="0"/>
              </a:rPr>
              <a:t>from chronic active </a:t>
            </a:r>
            <a:r>
              <a:rPr lang="en-US" sz="2000" dirty="0" smtClean="0">
                <a:latin typeface="Georgia" panose="02040502050405020303" pitchFamily="18" charset="0"/>
              </a:rPr>
              <a:t>hepatitis </a:t>
            </a:r>
            <a:r>
              <a:rPr lang="en-US" sz="2000" dirty="0">
                <a:latin typeface="Georgia" panose="02040502050405020303" pitchFamily="18" charset="0"/>
              </a:rPr>
              <a:t>B, currently treated </a:t>
            </a:r>
            <a:r>
              <a:rPr lang="en-US" sz="2000" dirty="0" smtClean="0">
                <a:latin typeface="Georgia" panose="02040502050405020303" pitchFamily="18" charset="0"/>
              </a:rPr>
              <a:t>with lamivudine</a:t>
            </a:r>
            <a:r>
              <a:rPr lang="en-US" sz="2000" dirty="0">
                <a:latin typeface="Georgia" panose="02040502050405020303" pitchFamily="18" charset="0"/>
              </a:rPr>
              <a:t>. On physical </a:t>
            </a:r>
            <a:r>
              <a:rPr lang="en-US" sz="2000" dirty="0" smtClean="0">
                <a:latin typeface="Georgia" panose="02040502050405020303" pitchFamily="18" charset="0"/>
              </a:rPr>
              <a:t>examination, </a:t>
            </a:r>
            <a:r>
              <a:rPr lang="en-US" sz="2000" dirty="0">
                <a:latin typeface="Georgia" panose="02040502050405020303" pitchFamily="18" charset="0"/>
              </a:rPr>
              <a:t>the patient appeared </a:t>
            </a:r>
            <a:r>
              <a:rPr lang="en-US" sz="2000" dirty="0" smtClean="0">
                <a:latin typeface="Georgia" panose="02040502050405020303" pitchFamily="18" charset="0"/>
              </a:rPr>
              <a:t>uncomfortable with </a:t>
            </a:r>
            <a:r>
              <a:rPr lang="en-US" sz="2000" dirty="0">
                <a:latin typeface="Georgia" panose="02040502050405020303" pitchFamily="18" charset="0"/>
              </a:rPr>
              <a:t>any </a:t>
            </a:r>
            <a:r>
              <a:rPr lang="en-US" sz="2000" dirty="0" smtClean="0">
                <a:latin typeface="Georgia" panose="02040502050405020303" pitchFamily="18" charset="0"/>
              </a:rPr>
              <a:t>movement</a:t>
            </a:r>
            <a:r>
              <a:rPr lang="en-US" sz="2000" dirty="0">
                <a:latin typeface="Georgia" panose="02040502050405020303" pitchFamily="18" charset="0"/>
              </a:rPr>
              <a:t>. Her </a:t>
            </a:r>
            <a:r>
              <a:rPr lang="en-US" sz="2000" dirty="0" smtClean="0">
                <a:latin typeface="Georgia" panose="02040502050405020303" pitchFamily="18" charset="0"/>
              </a:rPr>
              <a:t>wrists</a:t>
            </a:r>
            <a:r>
              <a:rPr lang="en-US" sz="2000" dirty="0">
                <a:latin typeface="Georgia" panose="02040502050405020303" pitchFamily="18" charset="0"/>
              </a:rPr>
              <a:t>, </a:t>
            </a:r>
            <a:r>
              <a:rPr lang="en-US" sz="2000" dirty="0" err="1" smtClean="0">
                <a:latin typeface="Georgia" panose="02040502050405020303" pitchFamily="18" charset="0"/>
              </a:rPr>
              <a:t>metacarpophalangeal</a:t>
            </a:r>
            <a:r>
              <a:rPr lang="en-US" sz="2000" dirty="0" smtClean="0">
                <a:latin typeface="Georgia" panose="02040502050405020303" pitchFamily="18" charset="0"/>
              </a:rPr>
              <a:t> </a:t>
            </a:r>
            <a:r>
              <a:rPr lang="en-US" sz="2000" dirty="0">
                <a:latin typeface="Georgia" panose="02040502050405020303" pitchFamily="18" charset="0"/>
              </a:rPr>
              <a:t>joints, and knees </a:t>
            </a:r>
            <a:r>
              <a:rPr lang="en-US" sz="2000" dirty="0" smtClean="0">
                <a:latin typeface="Georgia" panose="02040502050405020303" pitchFamily="18" charset="0"/>
              </a:rPr>
              <a:t>showed </a:t>
            </a:r>
            <a:r>
              <a:rPr lang="en-US" sz="2000" dirty="0">
                <a:latin typeface="Georgia" panose="02040502050405020303" pitchFamily="18" charset="0"/>
              </a:rPr>
              <a:t>bilaterally </a:t>
            </a:r>
            <a:r>
              <a:rPr lang="en-US" sz="2000" dirty="0" smtClean="0">
                <a:latin typeface="Georgia" panose="02040502050405020303" pitchFamily="18" charset="0"/>
              </a:rPr>
              <a:t>symmetrical </a:t>
            </a:r>
            <a:r>
              <a:rPr lang="en-US" sz="2000" dirty="0">
                <a:latin typeface="Georgia" panose="02040502050405020303" pitchFamily="18" charset="0"/>
              </a:rPr>
              <a:t>swelling, tenderness, and </a:t>
            </a:r>
            <a:r>
              <a:rPr lang="en-US" sz="2000" dirty="0" smtClean="0">
                <a:latin typeface="Georgia" panose="02040502050405020303" pitchFamily="18" charset="0"/>
              </a:rPr>
              <a:t>warmth. Further exams confirmed </a:t>
            </a:r>
            <a:r>
              <a:rPr lang="en-US" sz="2000" dirty="0">
                <a:latin typeface="Georgia" panose="02040502050405020303" pitchFamily="18" charset="0"/>
              </a:rPr>
              <a:t>the diagnosis, and a </a:t>
            </a:r>
            <a:r>
              <a:rPr lang="en-US" sz="2000" dirty="0" smtClean="0">
                <a:latin typeface="Georgia" panose="02040502050405020303" pitchFamily="18" charset="0"/>
              </a:rPr>
              <a:t>pharmacotherapy </a:t>
            </a:r>
            <a:r>
              <a:rPr lang="en-US" sz="2000" dirty="0">
                <a:latin typeface="Georgia" panose="02040502050405020303" pitchFamily="18" charset="0"/>
              </a:rPr>
              <a:t>was </a:t>
            </a:r>
            <a:r>
              <a:rPr lang="en-US" sz="2000" dirty="0" smtClean="0">
                <a:latin typeface="Georgia" panose="02040502050405020303" pitchFamily="18" charset="0"/>
              </a:rPr>
              <a:t>prescribed.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000" b="1" i="1" dirty="0" smtClean="0">
                <a:latin typeface="Georgia" panose="02040502050405020303" pitchFamily="18" charset="0"/>
              </a:rPr>
              <a:t>Which of the following drugs would be appropriate for the patient at this time?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000" dirty="0" smtClean="0">
                <a:latin typeface="Georgia" panose="02040502050405020303" pitchFamily="18" charset="0"/>
              </a:rPr>
              <a:t>[A]Methotrexate [B] Aspirin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smtClean="0">
                <a:latin typeface="Georgia" panose="02040502050405020303" pitchFamily="18" charset="0"/>
              </a:rPr>
              <a:t>[C] </a:t>
            </a:r>
            <a:r>
              <a:rPr lang="en-US" sz="2000" dirty="0" err="1" smtClean="0">
                <a:latin typeface="Georgia" panose="02040502050405020303" pitchFamily="18" charset="0"/>
              </a:rPr>
              <a:t>Etanercept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smtClean="0">
                <a:latin typeface="Georgia" panose="02040502050405020303" pitchFamily="18" charset="0"/>
              </a:rPr>
              <a:t>[D] </a:t>
            </a:r>
            <a:r>
              <a:rPr lang="en-US" sz="2000" dirty="0" err="1" smtClean="0">
                <a:latin typeface="Georgia" panose="02040502050405020303" pitchFamily="18" charset="0"/>
              </a:rPr>
              <a:t>Piperacillin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smtClean="0">
                <a:latin typeface="Georgia" panose="02040502050405020303" pitchFamily="18" charset="0"/>
              </a:rPr>
              <a:t>[E] Ciprofloxacin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smtClean="0">
                <a:latin typeface="Georgia" panose="02040502050405020303" pitchFamily="18" charset="0"/>
              </a:rPr>
              <a:t>[F] Erythromycin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000" b="1" i="1" dirty="0" smtClean="0">
                <a:latin typeface="Georgia" panose="02040502050405020303" pitchFamily="18" charset="0"/>
              </a:rPr>
              <a:t>Explain your answer</a:t>
            </a:r>
            <a:endParaRPr lang="en-US" sz="20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7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191070"/>
            <a:ext cx="8625384" cy="87414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Q31</a:t>
            </a:r>
            <a:endParaRPr lang="en-GB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4"/>
            <a:ext cx="8625384" cy="5370631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32-year-old </a:t>
            </a:r>
            <a:r>
              <a:rPr lang="en-US" sz="2400" dirty="0" smtClean="0">
                <a:latin typeface="Georgia" panose="02040502050405020303" pitchFamily="18" charset="0"/>
              </a:rPr>
              <a:t>man </a:t>
            </a:r>
            <a:r>
              <a:rPr lang="en-US" sz="2400" dirty="0">
                <a:latin typeface="Georgia" panose="02040502050405020303" pitchFamily="18" charset="0"/>
              </a:rPr>
              <a:t>diagnosed </a:t>
            </a:r>
            <a:r>
              <a:rPr lang="en-US" sz="2400" dirty="0" smtClean="0">
                <a:latin typeface="Georgia" panose="02040502050405020303" pitchFamily="18" charset="0"/>
              </a:rPr>
              <a:t>with rheumatoid </a:t>
            </a:r>
            <a:r>
              <a:rPr lang="en-US" sz="2400" dirty="0">
                <a:latin typeface="Georgia" panose="02040502050405020303" pitchFamily="18" charset="0"/>
              </a:rPr>
              <a:t>arthritis </a:t>
            </a:r>
            <a:r>
              <a:rPr lang="en-US" sz="2400" dirty="0" smtClean="0">
                <a:latin typeface="Georgia" panose="02040502050405020303" pitchFamily="18" charset="0"/>
              </a:rPr>
              <a:t>had been </a:t>
            </a:r>
            <a:r>
              <a:rPr lang="en-US" sz="2400" dirty="0">
                <a:latin typeface="Georgia" panose="02040502050405020303" pitchFamily="18" charset="0"/>
              </a:rPr>
              <a:t>taking </a:t>
            </a:r>
            <a:r>
              <a:rPr lang="en-US" sz="2400" dirty="0" smtClean="0">
                <a:latin typeface="Georgia" panose="02040502050405020303" pitchFamily="18" charset="0"/>
              </a:rPr>
              <a:t>methotrexate </a:t>
            </a:r>
            <a:r>
              <a:rPr lang="en-US" sz="2400" dirty="0">
                <a:latin typeface="Georgia" panose="02040502050405020303" pitchFamily="18" charset="0"/>
              </a:rPr>
              <a:t>for 4 </a:t>
            </a:r>
            <a:r>
              <a:rPr lang="en-US" sz="2400" dirty="0" smtClean="0">
                <a:latin typeface="Georgia" panose="02040502050405020303" pitchFamily="18" charset="0"/>
              </a:rPr>
              <a:t>months</a:t>
            </a:r>
            <a:r>
              <a:rPr lang="en-US" sz="2400" dirty="0">
                <a:latin typeface="Georgia" panose="02040502050405020303" pitchFamily="18" charset="0"/>
              </a:rPr>
              <a:t>. The disease </a:t>
            </a:r>
            <a:r>
              <a:rPr lang="en-US" sz="2400" dirty="0" smtClean="0">
                <a:latin typeface="Georgia" panose="02040502050405020303" pitchFamily="18" charset="0"/>
              </a:rPr>
              <a:t>was controlled </a:t>
            </a:r>
            <a:r>
              <a:rPr lang="en-US" sz="2400" dirty="0">
                <a:latin typeface="Georgia" panose="02040502050405020303" pitchFamily="18" charset="0"/>
              </a:rPr>
              <a:t>initially, but the pain returned, and his </a:t>
            </a:r>
            <a:r>
              <a:rPr lang="en-US" sz="2400" dirty="0" smtClean="0">
                <a:latin typeface="Georgia" panose="02040502050405020303" pitchFamily="18" charset="0"/>
              </a:rPr>
              <a:t>rheumatologist </a:t>
            </a:r>
            <a:r>
              <a:rPr lang="en-US" sz="2400" dirty="0">
                <a:latin typeface="Georgia" panose="02040502050405020303" pitchFamily="18" charset="0"/>
              </a:rPr>
              <a:t>decided to add a drug to the </a:t>
            </a:r>
            <a:r>
              <a:rPr lang="en-US" sz="2400" dirty="0" smtClean="0">
                <a:latin typeface="Georgia" panose="02040502050405020303" pitchFamily="18" charset="0"/>
              </a:rPr>
              <a:t>treatment regimen. </a:t>
            </a:r>
            <a:r>
              <a:rPr lang="en-US" sz="2400" dirty="0">
                <a:latin typeface="Georgia" panose="02040502050405020303" pitchFamily="18" charset="0"/>
              </a:rPr>
              <a:t>The </a:t>
            </a:r>
            <a:r>
              <a:rPr lang="en-US" sz="2400" dirty="0" smtClean="0">
                <a:latin typeface="Georgia" panose="02040502050405020303" pitchFamily="18" charset="0"/>
              </a:rPr>
              <a:t>second </a:t>
            </a:r>
            <a:r>
              <a:rPr lang="en-US" sz="2400" dirty="0">
                <a:latin typeface="Georgia" panose="02040502050405020303" pitchFamily="18" charset="0"/>
              </a:rPr>
              <a:t>drug is a </a:t>
            </a:r>
            <a:r>
              <a:rPr lang="en-US" sz="2400" dirty="0" smtClean="0">
                <a:latin typeface="Georgia" panose="02040502050405020303" pitchFamily="18" charset="0"/>
              </a:rPr>
              <a:t>recombinant </a:t>
            </a:r>
            <a:r>
              <a:rPr lang="en-US" sz="2400" dirty="0">
                <a:latin typeface="Georgia" panose="02040502050405020303" pitchFamily="18" charset="0"/>
              </a:rPr>
              <a:t>fusion protein consisting of </a:t>
            </a:r>
            <a:r>
              <a:rPr lang="en-US" sz="2400" dirty="0" smtClean="0">
                <a:latin typeface="Georgia" panose="02040502050405020303" pitchFamily="18" charset="0"/>
              </a:rPr>
              <a:t>the </a:t>
            </a:r>
            <a:r>
              <a:rPr lang="en-US" sz="2400" dirty="0">
                <a:latin typeface="Georgia" panose="02040502050405020303" pitchFamily="18" charset="0"/>
              </a:rPr>
              <a:t>extracellular portion of two </a:t>
            </a:r>
            <a:r>
              <a:rPr lang="en-US" sz="2400" dirty="0" smtClean="0">
                <a:latin typeface="Georgia" panose="02040502050405020303" pitchFamily="18" charset="0"/>
              </a:rPr>
              <a:t>tumor </a:t>
            </a:r>
            <a:r>
              <a:rPr lang="en-US" sz="2400" dirty="0">
                <a:latin typeface="Georgia" panose="02040502050405020303" pitchFamily="18" charset="0"/>
              </a:rPr>
              <a:t>necrosis factor (TNF) </a:t>
            </a:r>
            <a:r>
              <a:rPr lang="en-US" sz="2400" dirty="0" smtClean="0">
                <a:latin typeface="Georgia" panose="02040502050405020303" pitchFamily="18" charset="0"/>
              </a:rPr>
              <a:t>receptor moieties.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</a:t>
            </a:r>
            <a:r>
              <a:rPr lang="en-US" sz="2400" b="1" i="1" dirty="0">
                <a:latin typeface="Georgia" panose="02040502050405020303" pitchFamily="18" charset="0"/>
              </a:rPr>
              <a:t>of the </a:t>
            </a:r>
            <a:r>
              <a:rPr lang="en-US" sz="24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400" b="1" i="1" dirty="0">
                <a:latin typeface="Georgia" panose="02040502050405020303" pitchFamily="18" charset="0"/>
              </a:rPr>
              <a:t>drugs was </a:t>
            </a:r>
            <a:r>
              <a:rPr lang="en-US" sz="2400" b="1" i="1" dirty="0" smtClean="0">
                <a:latin typeface="Georgia" panose="02040502050405020303" pitchFamily="18" charset="0"/>
              </a:rPr>
              <a:t>most likely prescribed?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[A]Infliximab [B] </a:t>
            </a:r>
            <a:r>
              <a:rPr lang="en-US" sz="2400" dirty="0" err="1" smtClean="0">
                <a:latin typeface="Georgia" panose="02040502050405020303" pitchFamily="18" charset="0"/>
              </a:rPr>
              <a:t>Etanercept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[C] </a:t>
            </a:r>
            <a:r>
              <a:rPr lang="en-US" sz="2400" dirty="0" err="1" smtClean="0">
                <a:latin typeface="Georgia" panose="02040502050405020303" pitchFamily="18" charset="0"/>
              </a:rPr>
              <a:t>Leflunomide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[D] Triamcinolone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[E] </a:t>
            </a:r>
            <a:r>
              <a:rPr lang="en-US" sz="2400" dirty="0" err="1" smtClean="0">
                <a:latin typeface="Georgia" panose="02040502050405020303" pitchFamily="18" charset="0"/>
              </a:rPr>
              <a:t>Cyclosporin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[F] </a:t>
            </a:r>
            <a:r>
              <a:rPr lang="en-US" sz="2400" dirty="0" err="1" smtClean="0">
                <a:latin typeface="Georgia" panose="02040502050405020303" pitchFamily="18" charset="0"/>
              </a:rPr>
              <a:t>Piroxicam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84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191070"/>
            <a:ext cx="8625384" cy="87414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Q32</a:t>
            </a:r>
            <a:endParaRPr lang="en-GB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4"/>
            <a:ext cx="8625384" cy="5370631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55-year-old </a:t>
            </a:r>
            <a:r>
              <a:rPr lang="en-US" sz="2400" dirty="0" smtClean="0">
                <a:latin typeface="Georgia" panose="02040502050405020303" pitchFamily="18" charset="0"/>
              </a:rPr>
              <a:t>man complained </a:t>
            </a:r>
            <a:r>
              <a:rPr lang="en-US" sz="2400" dirty="0">
                <a:latin typeface="Georgia" panose="02040502050405020303" pitchFamily="18" charset="0"/>
              </a:rPr>
              <a:t>to his physician of </a:t>
            </a:r>
            <a:r>
              <a:rPr lang="en-US" sz="2400" dirty="0" smtClean="0">
                <a:latin typeface="Georgia" panose="02040502050405020303" pitchFamily="18" charset="0"/>
              </a:rPr>
              <a:t>blurred vision</a:t>
            </a:r>
            <a:r>
              <a:rPr lang="en-US" sz="2400" dirty="0">
                <a:latin typeface="Georgia" panose="02040502050405020303" pitchFamily="18" charset="0"/>
              </a:rPr>
              <a:t>, night blindness, light </a:t>
            </a:r>
            <a:r>
              <a:rPr lang="en-US" sz="2400" dirty="0" smtClean="0">
                <a:latin typeface="Georgia" panose="02040502050405020303" pitchFamily="18" charset="0"/>
              </a:rPr>
              <a:t>flashes</a:t>
            </a:r>
            <a:r>
              <a:rPr lang="en-US" sz="2400" dirty="0">
                <a:latin typeface="Georgia" panose="02040502050405020303" pitchFamily="18" charset="0"/>
              </a:rPr>
              <a:t>, and photophobia. </a:t>
            </a:r>
            <a:r>
              <a:rPr lang="en-US" sz="2400" dirty="0" smtClean="0">
                <a:latin typeface="Georgia" panose="02040502050405020303" pitchFamily="18" charset="0"/>
              </a:rPr>
              <a:t>The man </a:t>
            </a:r>
            <a:r>
              <a:rPr lang="en-US" sz="2400" dirty="0">
                <a:latin typeface="Georgia" panose="02040502050405020303" pitchFamily="18" charset="0"/>
              </a:rPr>
              <a:t>was diagnosed </a:t>
            </a:r>
            <a:r>
              <a:rPr lang="en-US" sz="2400" dirty="0" smtClean="0">
                <a:latin typeface="Georgia" panose="02040502050405020303" pitchFamily="18" charset="0"/>
              </a:rPr>
              <a:t>with mild rheumatoid </a:t>
            </a:r>
            <a:r>
              <a:rPr lang="en-US" sz="2400" dirty="0">
                <a:latin typeface="Georgia" panose="02040502050405020303" pitchFamily="18" charset="0"/>
              </a:rPr>
              <a:t>arthritis 6 </a:t>
            </a:r>
            <a:r>
              <a:rPr lang="en-US" sz="2400" dirty="0" smtClean="0">
                <a:latin typeface="Georgia" panose="02040502050405020303" pitchFamily="18" charset="0"/>
              </a:rPr>
              <a:t>months ago </a:t>
            </a:r>
            <a:r>
              <a:rPr lang="en-US" sz="2400" dirty="0">
                <a:latin typeface="Georgia" panose="02040502050405020303" pitchFamily="18" charset="0"/>
              </a:rPr>
              <a:t>and was taking a </a:t>
            </a:r>
            <a:r>
              <a:rPr lang="en-US" sz="2400" dirty="0" smtClean="0">
                <a:latin typeface="Georgia" panose="02040502050405020303" pitchFamily="18" charset="0"/>
              </a:rPr>
              <a:t>combination </a:t>
            </a:r>
            <a:r>
              <a:rPr lang="en-US" sz="2400" dirty="0">
                <a:latin typeface="Georgia" panose="02040502050405020303" pitchFamily="18" charset="0"/>
              </a:rPr>
              <a:t>therapy that included </a:t>
            </a:r>
            <a:r>
              <a:rPr lang="en-US" sz="2400" dirty="0" smtClean="0">
                <a:latin typeface="Georgia" panose="02040502050405020303" pitchFamily="18" charset="0"/>
              </a:rPr>
              <a:t>a DMARD</a:t>
            </a:r>
            <a:r>
              <a:rPr lang="en-US" sz="2400" dirty="0">
                <a:latin typeface="Georgia" panose="02040502050405020303" pitchFamily="18" charset="0"/>
              </a:rPr>
              <a:t>). </a:t>
            </a:r>
            <a:r>
              <a:rPr lang="en-US" sz="2400" dirty="0" smtClean="0">
                <a:latin typeface="Georgia" panose="02040502050405020303" pitchFamily="18" charset="0"/>
              </a:rPr>
              <a:t>Ophthalmoscopy </a:t>
            </a:r>
            <a:r>
              <a:rPr lang="en-US" sz="2400" dirty="0">
                <a:latin typeface="Georgia" panose="02040502050405020303" pitchFamily="18" charset="0"/>
              </a:rPr>
              <a:t>disclosed a </a:t>
            </a:r>
            <a:r>
              <a:rPr lang="en-US" sz="2400" dirty="0" smtClean="0">
                <a:latin typeface="Georgia" panose="02040502050405020303" pitchFamily="18" charset="0"/>
              </a:rPr>
              <a:t>macular </a:t>
            </a:r>
            <a:r>
              <a:rPr lang="en-US" sz="2400" dirty="0">
                <a:latin typeface="Georgia" panose="02040502050405020303" pitchFamily="18" charset="0"/>
              </a:rPr>
              <a:t>area </a:t>
            </a:r>
            <a:r>
              <a:rPr lang="en-US" sz="2400" dirty="0" smtClean="0">
                <a:latin typeface="Georgia" panose="02040502050405020303" pitchFamily="18" charset="0"/>
              </a:rPr>
              <a:t>of hyperpigmentation </a:t>
            </a:r>
            <a:r>
              <a:rPr lang="en-US" sz="2400" dirty="0">
                <a:latin typeface="Georgia" panose="02040502050405020303" pitchFamily="18" charset="0"/>
              </a:rPr>
              <a:t>surrounded by a zone </a:t>
            </a:r>
            <a:r>
              <a:rPr lang="en-US" sz="2400" dirty="0" smtClean="0">
                <a:latin typeface="Georgia" panose="02040502050405020303" pitchFamily="18" charset="0"/>
              </a:rPr>
              <a:t>of hypopigmentation </a:t>
            </a:r>
            <a:r>
              <a:rPr lang="en-US" sz="2400" dirty="0">
                <a:latin typeface="Georgia" panose="02040502050405020303" pitchFamily="18" charset="0"/>
              </a:rPr>
              <a:t>on the left </a:t>
            </a:r>
            <a:r>
              <a:rPr lang="en-US" sz="2400" dirty="0" smtClean="0">
                <a:latin typeface="Georgia" panose="02040502050405020303" pitchFamily="18" charset="0"/>
              </a:rPr>
              <a:t>retina.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</a:t>
            </a:r>
            <a:r>
              <a:rPr lang="en-US" sz="2400" b="1" i="1" dirty="0">
                <a:latin typeface="Georgia" panose="02040502050405020303" pitchFamily="18" charset="0"/>
              </a:rPr>
              <a:t>of the </a:t>
            </a:r>
            <a:r>
              <a:rPr lang="en-US" sz="24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400" b="1" i="1" dirty="0">
                <a:latin typeface="Georgia" panose="02040502050405020303" pitchFamily="18" charset="0"/>
              </a:rPr>
              <a:t>drugs </a:t>
            </a:r>
            <a:r>
              <a:rPr lang="en-US" sz="2400" b="1" i="1" dirty="0" smtClean="0">
                <a:latin typeface="Georgia" panose="02040502050405020303" pitchFamily="18" charset="0"/>
              </a:rPr>
              <a:t>most </a:t>
            </a:r>
            <a:r>
              <a:rPr lang="en-US" sz="2400" b="1" i="1" dirty="0">
                <a:latin typeface="Georgia" panose="02040502050405020303" pitchFamily="18" charset="0"/>
              </a:rPr>
              <a:t>likely caused the </a:t>
            </a:r>
            <a:r>
              <a:rPr lang="en-US" sz="2400" b="1" i="1" dirty="0" smtClean="0">
                <a:latin typeface="Georgia" panose="02040502050405020303" pitchFamily="18" charset="0"/>
              </a:rPr>
              <a:t>patient’s signs </a:t>
            </a:r>
            <a:r>
              <a:rPr lang="en-US" sz="2400" b="1" i="1" dirty="0">
                <a:latin typeface="Georgia" panose="02040502050405020303" pitchFamily="18" charset="0"/>
              </a:rPr>
              <a:t>and </a:t>
            </a:r>
            <a:r>
              <a:rPr lang="en-US" sz="2400" b="1" i="1" dirty="0" smtClean="0">
                <a:latin typeface="Georgia" panose="02040502050405020303" pitchFamily="18" charset="0"/>
              </a:rPr>
              <a:t>symptoms?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[A] </a:t>
            </a:r>
            <a:r>
              <a:rPr lang="en-US" sz="2400" dirty="0" err="1" smtClean="0">
                <a:latin typeface="Georgia" panose="02040502050405020303" pitchFamily="18" charset="0"/>
              </a:rPr>
              <a:t>Hydroxychloroquine</a:t>
            </a:r>
            <a:r>
              <a:rPr lang="en-US" sz="2400" dirty="0" smtClean="0">
                <a:latin typeface="Georgia" panose="02040502050405020303" pitchFamily="18" charset="0"/>
              </a:rPr>
              <a:t> [B] </a:t>
            </a:r>
            <a:r>
              <a:rPr lang="en-US" sz="2400" dirty="0" err="1" smtClean="0">
                <a:latin typeface="Georgia" panose="02040502050405020303" pitchFamily="18" charset="0"/>
              </a:rPr>
              <a:t>Etanercept</a:t>
            </a:r>
            <a:r>
              <a:rPr lang="en-US" sz="2400" dirty="0" smtClean="0">
                <a:latin typeface="Georgia" panose="02040502050405020303" pitchFamily="18" charset="0"/>
              </a:rPr>
              <a:t> [C] Methotrexate [D] Infliximab [E] Ibuprofen [F] Celecoxib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50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191070"/>
            <a:ext cx="8625384" cy="87414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Q33</a:t>
            </a:r>
            <a:endParaRPr lang="en-GB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4"/>
            <a:ext cx="8625384" cy="5370631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300" dirty="0" smtClean="0">
                <a:latin typeface="Georgia" panose="02040502050405020303" pitchFamily="18" charset="0"/>
              </a:rPr>
              <a:t>A 55-year-old man complained </a:t>
            </a:r>
            <a:r>
              <a:rPr lang="en-US" sz="2300" dirty="0">
                <a:latin typeface="Georgia" panose="02040502050405020303" pitchFamily="18" charset="0"/>
              </a:rPr>
              <a:t>to his physician that a rash </a:t>
            </a:r>
            <a:r>
              <a:rPr lang="en-US" sz="2300" dirty="0" smtClean="0">
                <a:latin typeface="Georgia" panose="02040502050405020303" pitchFamily="18" charset="0"/>
              </a:rPr>
              <a:t>had appeared </a:t>
            </a:r>
            <a:r>
              <a:rPr lang="en-US" sz="2300" dirty="0">
                <a:latin typeface="Georgia" panose="02040502050405020303" pitchFamily="18" charset="0"/>
              </a:rPr>
              <a:t>the previous day on his thorax and legs. The </a:t>
            </a:r>
            <a:r>
              <a:rPr lang="en-US" sz="2300" dirty="0" smtClean="0">
                <a:latin typeface="Georgia" panose="02040502050405020303" pitchFamily="18" charset="0"/>
              </a:rPr>
              <a:t>patient </a:t>
            </a:r>
            <a:r>
              <a:rPr lang="en-US" sz="2300" dirty="0">
                <a:latin typeface="Georgia" panose="02040502050405020303" pitchFamily="18" charset="0"/>
              </a:rPr>
              <a:t>was recently diagnosed </a:t>
            </a:r>
            <a:r>
              <a:rPr lang="en-US" sz="2300" dirty="0" smtClean="0">
                <a:latin typeface="Georgia" panose="02040502050405020303" pitchFamily="18" charset="0"/>
              </a:rPr>
              <a:t>with hyper-</a:t>
            </a:r>
            <a:r>
              <a:rPr lang="en-US" sz="2300" dirty="0" err="1" smtClean="0">
                <a:latin typeface="Georgia" panose="02040502050405020303" pitchFamily="18" charset="0"/>
              </a:rPr>
              <a:t>uricemia</a:t>
            </a:r>
            <a:r>
              <a:rPr lang="en-US" sz="2300" dirty="0" smtClean="0">
                <a:latin typeface="Georgia" panose="02040502050405020303" pitchFamily="18" charset="0"/>
              </a:rPr>
              <a:t> </a:t>
            </a:r>
            <a:r>
              <a:rPr lang="en-US" sz="2300" dirty="0">
                <a:latin typeface="Georgia" panose="02040502050405020303" pitchFamily="18" charset="0"/>
              </a:rPr>
              <a:t>and had </a:t>
            </a:r>
            <a:r>
              <a:rPr lang="en-US" sz="2300" dirty="0" smtClean="0">
                <a:latin typeface="Georgia" panose="02040502050405020303" pitchFamily="18" charset="0"/>
              </a:rPr>
              <a:t>been receiving </a:t>
            </a:r>
            <a:r>
              <a:rPr lang="en-US" sz="2300" dirty="0">
                <a:latin typeface="Georgia" panose="02040502050405020303" pitchFamily="18" charset="0"/>
              </a:rPr>
              <a:t>allopurinol for 2 weeks. The physician suspected </a:t>
            </a:r>
            <a:r>
              <a:rPr lang="en-US" sz="2300" dirty="0" smtClean="0">
                <a:latin typeface="Georgia" panose="02040502050405020303" pitchFamily="18" charset="0"/>
              </a:rPr>
              <a:t>the rash </a:t>
            </a:r>
            <a:r>
              <a:rPr lang="en-US" sz="2300" dirty="0">
                <a:latin typeface="Georgia" panose="02040502050405020303" pitchFamily="18" charset="0"/>
              </a:rPr>
              <a:t>was due to the ongoing </a:t>
            </a:r>
            <a:r>
              <a:rPr lang="en-US" sz="2300" dirty="0" smtClean="0">
                <a:latin typeface="Georgia" panose="02040502050405020303" pitchFamily="18" charset="0"/>
              </a:rPr>
              <a:t>pharmacotherapy </a:t>
            </a:r>
            <a:r>
              <a:rPr lang="en-US" sz="2300" dirty="0">
                <a:latin typeface="Georgia" panose="02040502050405020303" pitchFamily="18" charset="0"/>
              </a:rPr>
              <a:t>and </a:t>
            </a:r>
            <a:r>
              <a:rPr lang="en-US" sz="2300" dirty="0" smtClean="0">
                <a:latin typeface="Georgia" panose="02040502050405020303" pitchFamily="18" charset="0"/>
              </a:rPr>
              <a:t> decided to discontinue </a:t>
            </a:r>
            <a:r>
              <a:rPr lang="en-US" sz="2300" dirty="0">
                <a:latin typeface="Georgia" panose="02040502050405020303" pitchFamily="18" charset="0"/>
              </a:rPr>
              <a:t>allopurinol and to start a </a:t>
            </a:r>
            <a:r>
              <a:rPr lang="en-US" sz="2300" dirty="0" smtClean="0">
                <a:latin typeface="Georgia" panose="02040502050405020303" pitchFamily="18" charset="0"/>
              </a:rPr>
              <a:t>treatment with </a:t>
            </a:r>
            <a:r>
              <a:rPr lang="en-US" sz="2300" dirty="0" err="1" smtClean="0">
                <a:latin typeface="Georgia" panose="02040502050405020303" pitchFamily="18" charset="0"/>
              </a:rPr>
              <a:t>probenecid</a:t>
            </a:r>
            <a:r>
              <a:rPr lang="en-US" sz="2300" dirty="0">
                <a:latin typeface="Georgia" panose="02040502050405020303" pitchFamily="18" charset="0"/>
              </a:rPr>
              <a:t>. </a:t>
            </a:r>
            <a:endParaRPr lang="en-US" sz="23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300" b="1" i="1" dirty="0" smtClean="0">
                <a:latin typeface="Georgia" panose="02040502050405020303" pitchFamily="18" charset="0"/>
              </a:rPr>
              <a:t>The </a:t>
            </a:r>
            <a:r>
              <a:rPr lang="en-US" sz="2300" b="1" i="1" dirty="0">
                <a:latin typeface="Georgia" panose="02040502050405020303" pitchFamily="18" charset="0"/>
              </a:rPr>
              <a:t>physician should advise the patient not </a:t>
            </a:r>
            <a:r>
              <a:rPr lang="en-US" sz="2300" b="1" i="1" dirty="0" smtClean="0">
                <a:latin typeface="Georgia" panose="02040502050405020303" pitchFamily="18" charset="0"/>
              </a:rPr>
              <a:t>to </a:t>
            </a:r>
            <a:r>
              <a:rPr lang="en-US" sz="2300" b="1" i="1" dirty="0">
                <a:latin typeface="Georgia" panose="02040502050405020303" pitchFamily="18" charset="0"/>
              </a:rPr>
              <a:t>concurrently use w</a:t>
            </a:r>
            <a:r>
              <a:rPr lang="en-US" sz="2300" b="1" i="1" dirty="0" smtClean="0">
                <a:latin typeface="Georgia" panose="02040502050405020303" pitchFamily="18" charset="0"/>
              </a:rPr>
              <a:t>hich </a:t>
            </a:r>
            <a:r>
              <a:rPr lang="en-US" sz="2300" b="1" i="1" dirty="0">
                <a:latin typeface="Georgia" panose="02040502050405020303" pitchFamily="18" charset="0"/>
              </a:rPr>
              <a:t>of the </a:t>
            </a:r>
            <a:r>
              <a:rPr lang="en-US" sz="2300" b="1" i="1" dirty="0" smtClean="0">
                <a:latin typeface="Georgia" panose="02040502050405020303" pitchFamily="18" charset="0"/>
              </a:rPr>
              <a:t>following drugs?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300" dirty="0" smtClean="0">
                <a:latin typeface="Georgia" panose="02040502050405020303" pitchFamily="18" charset="0"/>
              </a:rPr>
              <a:t>[A] </a:t>
            </a:r>
            <a:r>
              <a:rPr lang="en-US" sz="2300" dirty="0" err="1" smtClean="0">
                <a:latin typeface="Georgia" panose="02040502050405020303" pitchFamily="18" charset="0"/>
              </a:rPr>
              <a:t>Paracetamol</a:t>
            </a:r>
            <a:r>
              <a:rPr lang="en-US" sz="2300" dirty="0" smtClean="0">
                <a:latin typeface="Georgia" panose="02040502050405020303" pitchFamily="18" charset="0"/>
              </a:rPr>
              <a:t> [B] </a:t>
            </a:r>
            <a:r>
              <a:rPr lang="en-US" sz="2300" dirty="0" err="1" smtClean="0">
                <a:latin typeface="Georgia" panose="02040502050405020303" pitchFamily="18" charset="0"/>
              </a:rPr>
              <a:t>Hydroxychloroquine</a:t>
            </a:r>
            <a:r>
              <a:rPr lang="en-US" sz="2300" dirty="0">
                <a:latin typeface="Georgia" panose="02040502050405020303" pitchFamily="18" charset="0"/>
              </a:rPr>
              <a:t> </a:t>
            </a:r>
            <a:r>
              <a:rPr lang="en-US" sz="2300" dirty="0" smtClean="0">
                <a:latin typeface="Georgia" panose="02040502050405020303" pitchFamily="18" charset="0"/>
              </a:rPr>
              <a:t>[C] Ibuprofen [D] Aspirin</a:t>
            </a:r>
            <a:r>
              <a:rPr lang="en-US" sz="2300" dirty="0">
                <a:latin typeface="Georgia" panose="02040502050405020303" pitchFamily="18" charset="0"/>
              </a:rPr>
              <a:t> </a:t>
            </a:r>
            <a:r>
              <a:rPr lang="en-US" sz="2300" dirty="0" smtClean="0">
                <a:latin typeface="Georgia" panose="02040502050405020303" pitchFamily="18" charset="0"/>
              </a:rPr>
              <a:t>[E] </a:t>
            </a:r>
            <a:r>
              <a:rPr lang="en-US" sz="2300" dirty="0" err="1" smtClean="0">
                <a:latin typeface="Georgia" panose="02040502050405020303" pitchFamily="18" charset="0"/>
              </a:rPr>
              <a:t>Loratadine</a:t>
            </a:r>
            <a:r>
              <a:rPr lang="en-US" sz="2300" dirty="0">
                <a:latin typeface="Georgia" panose="02040502050405020303" pitchFamily="18" charset="0"/>
              </a:rPr>
              <a:t> </a:t>
            </a:r>
            <a:r>
              <a:rPr lang="en-US" sz="2300" dirty="0" smtClean="0">
                <a:latin typeface="Georgia" panose="02040502050405020303" pitchFamily="18" charset="0"/>
              </a:rPr>
              <a:t>[F] Diphenhydramine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300" b="1" i="1" dirty="0" smtClean="0">
                <a:latin typeface="Georgia" panose="02040502050405020303" pitchFamily="18" charset="0"/>
              </a:rPr>
              <a:t>Explain your answer</a:t>
            </a:r>
            <a:endParaRPr lang="en-US" sz="23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89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191070"/>
            <a:ext cx="8625384" cy="87414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Q34</a:t>
            </a:r>
            <a:endParaRPr lang="en-GB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4"/>
            <a:ext cx="8625384" cy="5370631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000" dirty="0">
                <a:latin typeface="Georgia" panose="02040502050405020303" pitchFamily="18" charset="0"/>
              </a:rPr>
              <a:t>A 51-year-old </a:t>
            </a:r>
            <a:r>
              <a:rPr lang="en-US" sz="2000" dirty="0" smtClean="0">
                <a:latin typeface="Georgia" panose="02040502050405020303" pitchFamily="18" charset="0"/>
              </a:rPr>
              <a:t>woman complained </a:t>
            </a:r>
            <a:r>
              <a:rPr lang="en-US" sz="2000" dirty="0">
                <a:latin typeface="Georgia" panose="02040502050405020303" pitchFamily="18" charset="0"/>
              </a:rPr>
              <a:t>to her physician of </a:t>
            </a:r>
            <a:r>
              <a:rPr lang="en-US" sz="2000" dirty="0" smtClean="0">
                <a:latin typeface="Georgia" panose="02040502050405020303" pitchFamily="18" charset="0"/>
              </a:rPr>
              <a:t>fatigue and </a:t>
            </a:r>
            <a:r>
              <a:rPr lang="en-US" sz="2000" dirty="0">
                <a:latin typeface="Georgia" panose="02040502050405020303" pitchFamily="18" charset="0"/>
              </a:rPr>
              <a:t>shortness of breath. The </a:t>
            </a:r>
            <a:r>
              <a:rPr lang="en-US" sz="2000" dirty="0" smtClean="0">
                <a:latin typeface="Georgia" panose="02040502050405020303" pitchFamily="18" charset="0"/>
              </a:rPr>
              <a:t>woman, who </a:t>
            </a:r>
            <a:r>
              <a:rPr lang="en-US" sz="2000" dirty="0">
                <a:latin typeface="Georgia" panose="02040502050405020303" pitchFamily="18" charset="0"/>
              </a:rPr>
              <a:t>was </a:t>
            </a:r>
            <a:r>
              <a:rPr lang="en-US" sz="2000" dirty="0" smtClean="0">
                <a:latin typeface="Georgia" panose="02040502050405020303" pitchFamily="18" charset="0"/>
              </a:rPr>
              <a:t>vegetarian, realized </a:t>
            </a:r>
            <a:r>
              <a:rPr lang="en-US" sz="2000" dirty="0">
                <a:latin typeface="Georgia" panose="02040502050405020303" pitchFamily="18" charset="0"/>
              </a:rPr>
              <a:t>she had recently developed an unexplained desire </a:t>
            </a:r>
            <a:r>
              <a:rPr lang="en-US" sz="2000" dirty="0" smtClean="0">
                <a:latin typeface="Georgia" panose="02040502050405020303" pitchFamily="18" charset="0"/>
              </a:rPr>
              <a:t>to </a:t>
            </a:r>
            <a:r>
              <a:rPr lang="en-US" sz="2000" dirty="0">
                <a:latin typeface="Georgia" panose="02040502050405020303" pitchFamily="18" charset="0"/>
              </a:rPr>
              <a:t>eat ice and also noted that her stools had </a:t>
            </a:r>
            <a:r>
              <a:rPr lang="en-US" sz="2000" dirty="0" smtClean="0">
                <a:latin typeface="Georgia" panose="02040502050405020303" pitchFamily="18" charset="0"/>
              </a:rPr>
              <a:t>become </a:t>
            </a:r>
            <a:r>
              <a:rPr lang="en-US" sz="2000" dirty="0">
                <a:latin typeface="Georgia" panose="02040502050405020303" pitchFamily="18" charset="0"/>
              </a:rPr>
              <a:t>dark. </a:t>
            </a:r>
            <a:r>
              <a:rPr lang="en-US" sz="2000" dirty="0" smtClean="0">
                <a:latin typeface="Georgia" panose="02040502050405020303" pitchFamily="18" charset="0"/>
              </a:rPr>
              <a:t>She </a:t>
            </a:r>
            <a:r>
              <a:rPr lang="en-US" sz="2000" dirty="0">
                <a:latin typeface="Georgia" panose="02040502050405020303" pitchFamily="18" charset="0"/>
              </a:rPr>
              <a:t>had been receiving </a:t>
            </a:r>
            <a:r>
              <a:rPr lang="en-US" sz="2000" dirty="0" err="1">
                <a:latin typeface="Georgia" panose="02040502050405020303" pitchFamily="18" charset="0"/>
              </a:rPr>
              <a:t>piroxicam</a:t>
            </a:r>
            <a:r>
              <a:rPr lang="en-US" sz="2000" dirty="0">
                <a:latin typeface="Georgia" panose="02040502050405020303" pitchFamily="18" charset="0"/>
              </a:rPr>
              <a:t> for 6 </a:t>
            </a:r>
            <a:r>
              <a:rPr lang="en-US" sz="2000" dirty="0" smtClean="0">
                <a:latin typeface="Georgia" panose="02040502050405020303" pitchFamily="18" charset="0"/>
              </a:rPr>
              <a:t>months </a:t>
            </a:r>
            <a:r>
              <a:rPr lang="en-US" sz="2000" dirty="0">
                <a:latin typeface="Georgia" panose="02040502050405020303" pitchFamily="18" charset="0"/>
              </a:rPr>
              <a:t>to treat </a:t>
            </a:r>
            <a:r>
              <a:rPr lang="en-US" sz="2000" dirty="0" smtClean="0">
                <a:latin typeface="Georgia" panose="02040502050405020303" pitchFamily="18" charset="0"/>
              </a:rPr>
              <a:t>her rheumatoid </a:t>
            </a:r>
            <a:r>
              <a:rPr lang="en-US" sz="2000" dirty="0">
                <a:latin typeface="Georgia" panose="02040502050405020303" pitchFamily="18" charset="0"/>
              </a:rPr>
              <a:t>arthritis. Physical </a:t>
            </a:r>
            <a:r>
              <a:rPr lang="en-US" sz="2000" dirty="0" smtClean="0">
                <a:latin typeface="Georgia" panose="02040502050405020303" pitchFamily="18" charset="0"/>
              </a:rPr>
              <a:t>examination </a:t>
            </a:r>
            <a:r>
              <a:rPr lang="en-US" sz="2000" dirty="0">
                <a:latin typeface="Georgia" panose="02040502050405020303" pitchFamily="18" charset="0"/>
              </a:rPr>
              <a:t>was </a:t>
            </a:r>
            <a:r>
              <a:rPr lang="en-US" sz="2000" dirty="0" smtClean="0">
                <a:latin typeface="Georgia" panose="02040502050405020303" pitchFamily="18" charset="0"/>
              </a:rPr>
              <a:t>unremarkable.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000" b="1" i="1" dirty="0" smtClean="0">
                <a:latin typeface="Georgia" panose="02040502050405020303" pitchFamily="18" charset="0"/>
              </a:rPr>
              <a:t>Which </a:t>
            </a:r>
            <a:r>
              <a:rPr lang="en-US" sz="2000" b="1" i="1" dirty="0">
                <a:latin typeface="Georgia" panose="02040502050405020303" pitchFamily="18" charset="0"/>
              </a:rPr>
              <a:t>of the </a:t>
            </a:r>
            <a:r>
              <a:rPr lang="en-US" sz="20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000" b="1" i="1" dirty="0">
                <a:latin typeface="Georgia" panose="02040502050405020303" pitchFamily="18" charset="0"/>
              </a:rPr>
              <a:t>disorders </a:t>
            </a:r>
            <a:r>
              <a:rPr lang="en-US" sz="2000" b="1" i="1" dirty="0" smtClean="0">
                <a:latin typeface="Georgia" panose="02040502050405020303" pitchFamily="18" charset="0"/>
              </a:rPr>
              <a:t>most </a:t>
            </a:r>
            <a:r>
              <a:rPr lang="en-US" sz="2000" b="1" i="1" dirty="0">
                <a:latin typeface="Georgia" panose="02040502050405020303" pitchFamily="18" charset="0"/>
              </a:rPr>
              <a:t>likely caused </a:t>
            </a:r>
            <a:r>
              <a:rPr lang="en-US" sz="2000" b="1" i="1" dirty="0" smtClean="0">
                <a:latin typeface="Georgia" panose="02040502050405020303" pitchFamily="18" charset="0"/>
              </a:rPr>
              <a:t>the patient’s symptoms?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Iron deficiency anemia</a:t>
            </a:r>
            <a:endParaRPr lang="en-US" sz="2000" dirty="0">
              <a:latin typeface="Georgia" panose="02040502050405020303" pitchFamily="18" charset="0"/>
            </a:endParaRP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Respiratory alkalosis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Reye syndrome</a:t>
            </a:r>
            <a:endParaRPr lang="en-US" sz="2000" dirty="0">
              <a:latin typeface="Georgia" panose="02040502050405020303" pitchFamily="18" charset="0"/>
            </a:endParaRP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Analgesic nephropathy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Aspirin hypersensitivity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000" b="1" i="1" dirty="0" smtClean="0">
                <a:latin typeface="Georgia" panose="02040502050405020303" pitchFamily="18" charset="0"/>
              </a:rPr>
              <a:t>Explain your answer</a:t>
            </a:r>
            <a:endParaRPr lang="en-US" sz="20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88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191070"/>
            <a:ext cx="8625384" cy="87414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Q35</a:t>
            </a:r>
            <a:endParaRPr lang="en-GB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4"/>
            <a:ext cx="8625384" cy="5370631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58-year-old </a:t>
            </a:r>
            <a:r>
              <a:rPr lang="en-US" sz="2400" dirty="0" smtClean="0">
                <a:latin typeface="Georgia" panose="02040502050405020303" pitchFamily="18" charset="0"/>
              </a:rPr>
              <a:t>man complained </a:t>
            </a:r>
            <a:r>
              <a:rPr lang="en-US" sz="2400" dirty="0">
                <a:latin typeface="Georgia" panose="02040502050405020303" pitchFamily="18" charset="0"/>
              </a:rPr>
              <a:t>to his physician of </a:t>
            </a:r>
            <a:r>
              <a:rPr lang="en-US" sz="2400" dirty="0" smtClean="0">
                <a:latin typeface="Georgia" panose="02040502050405020303" pitchFamily="18" charset="0"/>
              </a:rPr>
              <a:t>morning stiffness </a:t>
            </a:r>
            <a:r>
              <a:rPr lang="en-US" sz="2400" dirty="0">
                <a:latin typeface="Georgia" panose="02040502050405020303" pitchFamily="18" charset="0"/>
              </a:rPr>
              <a:t>in the hip and knee and </a:t>
            </a:r>
            <a:r>
              <a:rPr lang="en-US" sz="2400" dirty="0" smtClean="0">
                <a:latin typeface="Georgia" panose="02040502050405020303" pitchFamily="18" charset="0"/>
              </a:rPr>
              <a:t>some </a:t>
            </a:r>
            <a:r>
              <a:rPr lang="en-US" sz="2400" dirty="0">
                <a:latin typeface="Georgia" panose="02040502050405020303" pitchFamily="18" charset="0"/>
              </a:rPr>
              <a:t>joint </a:t>
            </a:r>
            <a:r>
              <a:rPr lang="en-US" sz="2400" dirty="0" smtClean="0">
                <a:latin typeface="Georgia" panose="02040502050405020303" pitchFamily="18" charset="0"/>
              </a:rPr>
              <a:t>stiffness after inactivity</a:t>
            </a:r>
            <a:r>
              <a:rPr lang="en-US" sz="2400" dirty="0">
                <a:latin typeface="Georgia" panose="02040502050405020303" pitchFamily="18" charset="0"/>
              </a:rPr>
              <a:t>. Past </a:t>
            </a:r>
            <a:r>
              <a:rPr lang="en-US" sz="2400" dirty="0" smtClean="0">
                <a:latin typeface="Georgia" panose="02040502050405020303" pitchFamily="18" charset="0"/>
              </a:rPr>
              <a:t>medical history </a:t>
            </a:r>
            <a:r>
              <a:rPr lang="en-US" sz="2400" dirty="0">
                <a:latin typeface="Georgia" panose="02040502050405020303" pitchFamily="18" charset="0"/>
              </a:rPr>
              <a:t>of the patient was </a:t>
            </a:r>
            <a:r>
              <a:rPr lang="en-US" sz="2400" dirty="0" smtClean="0">
                <a:latin typeface="Georgia" panose="02040502050405020303" pitchFamily="18" charset="0"/>
              </a:rPr>
              <a:t>significant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for </a:t>
            </a:r>
            <a:r>
              <a:rPr lang="en-US" sz="2400" dirty="0">
                <a:latin typeface="Georgia" panose="02040502050405020303" pitchFamily="18" charset="0"/>
              </a:rPr>
              <a:t>a myocardial infarction 6 </a:t>
            </a:r>
            <a:r>
              <a:rPr lang="en-US" sz="2400" dirty="0" smtClean="0">
                <a:latin typeface="Georgia" panose="02040502050405020303" pitchFamily="18" charset="0"/>
              </a:rPr>
              <a:t>months </a:t>
            </a:r>
            <a:r>
              <a:rPr lang="en-US" sz="2400" dirty="0">
                <a:latin typeface="Georgia" panose="02040502050405020303" pitchFamily="18" charset="0"/>
              </a:rPr>
              <a:t>earlier. Further </a:t>
            </a:r>
            <a:r>
              <a:rPr lang="en-US" sz="2400" dirty="0" smtClean="0">
                <a:latin typeface="Georgia" panose="02040502050405020303" pitchFamily="18" charset="0"/>
              </a:rPr>
              <a:t>exams led </a:t>
            </a:r>
            <a:r>
              <a:rPr lang="en-US" sz="2400" dirty="0">
                <a:latin typeface="Georgia" panose="02040502050405020303" pitchFamily="18" charset="0"/>
              </a:rPr>
              <a:t>to the diagnosis of osteoarthritis, and an </a:t>
            </a:r>
            <a:r>
              <a:rPr lang="en-US" sz="2400" dirty="0" smtClean="0">
                <a:latin typeface="Georgia" panose="02040502050405020303" pitchFamily="18" charset="0"/>
              </a:rPr>
              <a:t>analgesic pharmacotherapy </a:t>
            </a:r>
            <a:r>
              <a:rPr lang="en-US" sz="2400" dirty="0">
                <a:latin typeface="Georgia" panose="02040502050405020303" pitchFamily="18" charset="0"/>
              </a:rPr>
              <a:t>was </a:t>
            </a:r>
            <a:r>
              <a:rPr lang="en-US" sz="2400" dirty="0" smtClean="0">
                <a:latin typeface="Georgia" panose="02040502050405020303" pitchFamily="18" charset="0"/>
              </a:rPr>
              <a:t>prescribed.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</a:t>
            </a:r>
            <a:r>
              <a:rPr lang="en-US" sz="2400" b="1" i="1" dirty="0">
                <a:latin typeface="Georgia" panose="02040502050405020303" pitchFamily="18" charset="0"/>
              </a:rPr>
              <a:t>of the </a:t>
            </a:r>
            <a:r>
              <a:rPr lang="en-US" sz="2400" b="1" i="1" dirty="0" smtClean="0">
                <a:latin typeface="Georgia" panose="02040502050405020303" pitchFamily="18" charset="0"/>
              </a:rPr>
              <a:t>following analgesic </a:t>
            </a:r>
            <a:r>
              <a:rPr lang="en-US" sz="2400" b="1" i="1" dirty="0">
                <a:latin typeface="Georgia" panose="02040502050405020303" pitchFamily="18" charset="0"/>
              </a:rPr>
              <a:t>drugs would be contraindicated for this </a:t>
            </a:r>
            <a:r>
              <a:rPr lang="en-US" sz="2400" b="1" i="1" dirty="0" smtClean="0">
                <a:latin typeface="Georgia" panose="02040502050405020303" pitchFamily="18" charset="0"/>
              </a:rPr>
              <a:t>patient?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[A] Ibuprofen [B] </a:t>
            </a:r>
            <a:r>
              <a:rPr lang="en-US" sz="2400" dirty="0" err="1" smtClean="0">
                <a:latin typeface="Georgia" panose="02040502050405020303" pitchFamily="18" charset="0"/>
              </a:rPr>
              <a:t>Piroxicam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[C] Celecoxib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[D] </a:t>
            </a:r>
            <a:r>
              <a:rPr lang="en-US" sz="2400" dirty="0" err="1" smtClean="0">
                <a:latin typeface="Georgia" panose="02040502050405020303" pitchFamily="18" charset="0"/>
              </a:rPr>
              <a:t>Paracetamol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[E] </a:t>
            </a:r>
            <a:r>
              <a:rPr lang="en-US" sz="2400" dirty="0" err="1">
                <a:latin typeface="Georgia" panose="02040502050405020303" pitchFamily="18" charset="0"/>
              </a:rPr>
              <a:t>Diclofenac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3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191070"/>
            <a:ext cx="8625384" cy="87414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Q36</a:t>
            </a:r>
            <a:endParaRPr lang="en-GB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4"/>
            <a:ext cx="8625384" cy="5370631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100" dirty="0">
                <a:latin typeface="Georgia" panose="02040502050405020303" pitchFamily="18" charset="0"/>
              </a:rPr>
              <a:t>A 28-year-old </a:t>
            </a:r>
            <a:r>
              <a:rPr lang="en-US" sz="2100" dirty="0" smtClean="0">
                <a:latin typeface="Georgia" panose="02040502050405020303" pitchFamily="18" charset="0"/>
              </a:rPr>
              <a:t>man </a:t>
            </a:r>
            <a:r>
              <a:rPr lang="en-US" sz="2100" dirty="0">
                <a:latin typeface="Georgia" panose="02040502050405020303" pitchFamily="18" charset="0"/>
              </a:rPr>
              <a:t>was </a:t>
            </a:r>
            <a:r>
              <a:rPr lang="en-US" sz="2100" dirty="0" smtClean="0">
                <a:latin typeface="Georgia" panose="02040502050405020303" pitchFamily="18" charset="0"/>
              </a:rPr>
              <a:t>admitted </a:t>
            </a:r>
            <a:r>
              <a:rPr lang="en-US" sz="2100" dirty="0">
                <a:latin typeface="Georgia" panose="02040502050405020303" pitchFamily="18" charset="0"/>
              </a:rPr>
              <a:t>to the </a:t>
            </a:r>
            <a:r>
              <a:rPr lang="en-US" sz="2100" dirty="0" smtClean="0">
                <a:latin typeface="Georgia" panose="02040502050405020303" pitchFamily="18" charset="0"/>
              </a:rPr>
              <a:t>emergency department </a:t>
            </a:r>
            <a:r>
              <a:rPr lang="en-US" sz="2100" dirty="0">
                <a:latin typeface="Georgia" panose="02040502050405020303" pitchFamily="18" charset="0"/>
              </a:rPr>
              <a:t>because of persistent nausea and </a:t>
            </a:r>
            <a:r>
              <a:rPr lang="en-US" sz="2100" dirty="0" smtClean="0">
                <a:latin typeface="Georgia" panose="02040502050405020303" pitchFamily="18" charset="0"/>
              </a:rPr>
              <a:t>vomiting, general malaise</a:t>
            </a:r>
            <a:r>
              <a:rPr lang="en-US" sz="2100" dirty="0">
                <a:latin typeface="Georgia" panose="02040502050405020303" pitchFamily="18" charset="0"/>
              </a:rPr>
              <a:t>, and diaphoresis for the past 6 hours. The </a:t>
            </a:r>
            <a:r>
              <a:rPr lang="en-US" sz="2100" dirty="0" smtClean="0">
                <a:latin typeface="Georgia" panose="02040502050405020303" pitchFamily="18" charset="0"/>
              </a:rPr>
              <a:t>man had been over-treating himself </a:t>
            </a:r>
            <a:r>
              <a:rPr lang="en-US" sz="2100" dirty="0">
                <a:latin typeface="Georgia" panose="02040502050405020303" pitchFamily="18" charset="0"/>
              </a:rPr>
              <a:t>for 4 days </a:t>
            </a:r>
            <a:r>
              <a:rPr lang="en-US" sz="2100" dirty="0" smtClean="0">
                <a:latin typeface="Georgia" panose="02040502050405020303" pitchFamily="18" charset="0"/>
              </a:rPr>
              <a:t>with </a:t>
            </a:r>
            <a:r>
              <a:rPr lang="en-US" sz="2100" dirty="0">
                <a:latin typeface="Georgia" panose="02040502050405020303" pitchFamily="18" charset="0"/>
              </a:rPr>
              <a:t>an analgesic </a:t>
            </a:r>
            <a:r>
              <a:rPr lang="en-US" sz="2100" dirty="0" smtClean="0">
                <a:latin typeface="Georgia" panose="02040502050405020303" pitchFamily="18" charset="0"/>
              </a:rPr>
              <a:t>medication </a:t>
            </a:r>
            <a:r>
              <a:rPr lang="en-US" sz="2100" dirty="0">
                <a:latin typeface="Georgia" panose="02040502050405020303" pitchFamily="18" charset="0"/>
              </a:rPr>
              <a:t>to relieve severe pain from a neck injury. Two </a:t>
            </a:r>
            <a:r>
              <a:rPr lang="en-US" sz="2100" dirty="0" smtClean="0">
                <a:latin typeface="Georgia" panose="02040502050405020303" pitchFamily="18" charset="0"/>
              </a:rPr>
              <a:t>days earlier</a:t>
            </a:r>
            <a:r>
              <a:rPr lang="en-US" sz="2100" dirty="0">
                <a:latin typeface="Georgia" panose="02040502050405020303" pitchFamily="18" charset="0"/>
              </a:rPr>
              <a:t>, he had gotten drunk at a party. Physical exam </a:t>
            </a:r>
            <a:r>
              <a:rPr lang="en-US" sz="2100" dirty="0" smtClean="0">
                <a:latin typeface="Georgia" panose="02040502050405020303" pitchFamily="18" charset="0"/>
              </a:rPr>
              <a:t>showed a </a:t>
            </a:r>
            <a:r>
              <a:rPr lang="en-US" sz="2100" dirty="0">
                <a:latin typeface="Georgia" panose="02040502050405020303" pitchFamily="18" charset="0"/>
              </a:rPr>
              <a:t>slightly confused and dehydrated patient </a:t>
            </a:r>
            <a:r>
              <a:rPr lang="en-US" sz="2100" dirty="0" smtClean="0">
                <a:latin typeface="Georgia" panose="02040502050405020303" pitchFamily="18" charset="0"/>
              </a:rPr>
              <a:t>with </a:t>
            </a:r>
            <a:r>
              <a:rPr lang="en-US" sz="2100" dirty="0">
                <a:latin typeface="Georgia" panose="02040502050405020303" pitchFamily="18" charset="0"/>
              </a:rPr>
              <a:t>icterus and </a:t>
            </a:r>
            <a:r>
              <a:rPr lang="en-US" sz="2100" dirty="0" smtClean="0">
                <a:latin typeface="Georgia" panose="02040502050405020303" pitchFamily="18" charset="0"/>
              </a:rPr>
              <a:t>a flapping tremor</a:t>
            </a:r>
            <a:r>
              <a:rPr lang="en-US" sz="2100" dirty="0">
                <a:latin typeface="Georgia" panose="02040502050405020303" pitchFamily="18" charset="0"/>
              </a:rPr>
              <a:t>. Pertinent lab results on </a:t>
            </a:r>
            <a:r>
              <a:rPr lang="en-US" sz="2100" dirty="0" smtClean="0">
                <a:latin typeface="Georgia" panose="02040502050405020303" pitchFamily="18" charset="0"/>
              </a:rPr>
              <a:t>admission were alanine aminotransferase </a:t>
            </a:r>
            <a:r>
              <a:rPr lang="en-US" sz="2100" dirty="0">
                <a:latin typeface="Georgia" panose="02040502050405020303" pitchFamily="18" charset="0"/>
              </a:rPr>
              <a:t>300 U/L </a:t>
            </a:r>
            <a:r>
              <a:rPr lang="en-US" sz="2100" dirty="0" smtClean="0">
                <a:latin typeface="Georgia" panose="02040502050405020303" pitchFamily="18" charset="0"/>
              </a:rPr>
              <a:t>(normal </a:t>
            </a:r>
            <a:r>
              <a:rPr lang="en-US" sz="2100" dirty="0">
                <a:latin typeface="Georgia" panose="02040502050405020303" pitchFamily="18" charset="0"/>
              </a:rPr>
              <a:t>8−20 U/L</a:t>
            </a:r>
            <a:r>
              <a:rPr lang="en-US" sz="2100" dirty="0" smtClean="0">
                <a:latin typeface="Georgia" panose="02040502050405020303" pitchFamily="18" charset="0"/>
              </a:rPr>
              <a:t>), aspartate aminotransferase </a:t>
            </a:r>
            <a:r>
              <a:rPr lang="en-US" sz="2100" dirty="0">
                <a:latin typeface="Georgia" panose="02040502050405020303" pitchFamily="18" charset="0"/>
              </a:rPr>
              <a:t>480 U/L </a:t>
            </a:r>
            <a:r>
              <a:rPr lang="en-US" sz="2100" dirty="0" smtClean="0">
                <a:latin typeface="Georgia" panose="02040502050405020303" pitchFamily="18" charset="0"/>
              </a:rPr>
              <a:t>(normal </a:t>
            </a:r>
            <a:r>
              <a:rPr lang="en-US" sz="2100" dirty="0">
                <a:latin typeface="Georgia" panose="02040502050405020303" pitchFamily="18" charset="0"/>
              </a:rPr>
              <a:t>8−20 U/L</a:t>
            </a:r>
            <a:r>
              <a:rPr lang="en-US" sz="2100" dirty="0" smtClean="0">
                <a:latin typeface="Georgia" panose="02040502050405020303" pitchFamily="18" charset="0"/>
              </a:rPr>
              <a:t>).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100" b="1" i="1" dirty="0" smtClean="0">
                <a:latin typeface="Georgia" panose="02040502050405020303" pitchFamily="18" charset="0"/>
              </a:rPr>
              <a:t>The patient </a:t>
            </a:r>
            <a:r>
              <a:rPr lang="en-US" sz="2100" b="1" i="1" dirty="0">
                <a:latin typeface="Georgia" panose="02040502050405020303" pitchFamily="18" charset="0"/>
              </a:rPr>
              <a:t>had </a:t>
            </a:r>
            <a:r>
              <a:rPr lang="en-US" sz="2100" b="1" i="1" dirty="0" smtClean="0">
                <a:latin typeface="Georgia" panose="02040502050405020303" pitchFamily="18" charset="0"/>
              </a:rPr>
              <a:t>most </a:t>
            </a:r>
            <a:r>
              <a:rPr lang="en-US" sz="2100" b="1" i="1" dirty="0">
                <a:latin typeface="Georgia" panose="02040502050405020303" pitchFamily="18" charset="0"/>
              </a:rPr>
              <a:t>likely taken an excessive dose of w</a:t>
            </a:r>
            <a:r>
              <a:rPr lang="en-US" sz="2100" b="1" i="1" dirty="0" smtClean="0">
                <a:latin typeface="Georgia" panose="02040502050405020303" pitchFamily="18" charset="0"/>
              </a:rPr>
              <a:t>hich </a:t>
            </a:r>
            <a:r>
              <a:rPr lang="en-US" sz="2100" b="1" i="1" dirty="0">
                <a:latin typeface="Georgia" panose="02040502050405020303" pitchFamily="18" charset="0"/>
              </a:rPr>
              <a:t>of </a:t>
            </a:r>
            <a:r>
              <a:rPr lang="en-US" sz="2100" b="1" i="1" dirty="0" smtClean="0">
                <a:latin typeface="Georgia" panose="02040502050405020303" pitchFamily="18" charset="0"/>
              </a:rPr>
              <a:t>the following drugs?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100" dirty="0" smtClean="0">
                <a:latin typeface="Georgia" panose="02040502050405020303" pitchFamily="18" charset="0"/>
              </a:rPr>
              <a:t>[A] Aspirin [B] Indomethacin</a:t>
            </a:r>
            <a:r>
              <a:rPr lang="en-US" sz="2100" dirty="0">
                <a:latin typeface="Georgia" panose="02040502050405020303" pitchFamily="18" charset="0"/>
              </a:rPr>
              <a:t> </a:t>
            </a:r>
            <a:r>
              <a:rPr lang="en-US" sz="2100" dirty="0" smtClean="0">
                <a:latin typeface="Georgia" panose="02040502050405020303" pitchFamily="18" charset="0"/>
              </a:rPr>
              <a:t>[C] </a:t>
            </a:r>
            <a:r>
              <a:rPr lang="en-US" sz="2100" dirty="0" err="1" smtClean="0">
                <a:latin typeface="Georgia" panose="02040502050405020303" pitchFamily="18" charset="0"/>
              </a:rPr>
              <a:t>Paracetamol</a:t>
            </a:r>
            <a:r>
              <a:rPr lang="en-US" sz="2100" dirty="0">
                <a:latin typeface="Georgia" panose="02040502050405020303" pitchFamily="18" charset="0"/>
              </a:rPr>
              <a:t> </a:t>
            </a:r>
            <a:r>
              <a:rPr lang="en-US" sz="2100" dirty="0" smtClean="0">
                <a:latin typeface="Georgia" panose="02040502050405020303" pitchFamily="18" charset="0"/>
              </a:rPr>
              <a:t>[D] Ibuprofen</a:t>
            </a:r>
            <a:r>
              <a:rPr lang="en-US" sz="2100" dirty="0">
                <a:latin typeface="Georgia" panose="02040502050405020303" pitchFamily="18" charset="0"/>
              </a:rPr>
              <a:t> </a:t>
            </a:r>
            <a:r>
              <a:rPr lang="en-US" sz="2100" dirty="0" smtClean="0">
                <a:latin typeface="Georgia" panose="02040502050405020303" pitchFamily="18" charset="0"/>
              </a:rPr>
              <a:t>[E] Ketorolac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100" b="1" i="1" dirty="0" smtClean="0">
                <a:latin typeface="Georgia" panose="02040502050405020303" pitchFamily="18" charset="0"/>
              </a:rPr>
              <a:t>Explain your answer</a:t>
            </a:r>
            <a:endParaRPr lang="en-US" sz="21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5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191070"/>
            <a:ext cx="8625384" cy="87414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Q37</a:t>
            </a:r>
            <a:endParaRPr lang="en-GB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4"/>
            <a:ext cx="8625384" cy="5370631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A 42-year-old </a:t>
            </a:r>
            <a:r>
              <a:rPr lang="en-US" sz="2200" dirty="0" smtClean="0">
                <a:latin typeface="Georgia" panose="02040502050405020303" pitchFamily="18" charset="0"/>
              </a:rPr>
              <a:t>woman </a:t>
            </a:r>
            <a:r>
              <a:rPr lang="en-US" sz="2200" dirty="0">
                <a:latin typeface="Georgia" panose="02040502050405020303" pitchFamily="18" charset="0"/>
              </a:rPr>
              <a:t>had been recovering from breast </a:t>
            </a:r>
            <a:r>
              <a:rPr lang="en-US" sz="2200" dirty="0" smtClean="0">
                <a:latin typeface="Georgia" panose="02040502050405020303" pitchFamily="18" charset="0"/>
              </a:rPr>
              <a:t>cancer surgery</a:t>
            </a:r>
            <a:r>
              <a:rPr lang="en-US" sz="2200" dirty="0">
                <a:latin typeface="Georgia" panose="02040502050405020303" pitchFamily="18" charset="0"/>
              </a:rPr>
              <a:t>. Because her </a:t>
            </a:r>
            <a:r>
              <a:rPr lang="en-US" sz="2200" dirty="0" smtClean="0">
                <a:latin typeface="Georgia" panose="02040502050405020303" pitchFamily="18" charset="0"/>
              </a:rPr>
              <a:t>post-operative </a:t>
            </a:r>
            <a:r>
              <a:rPr lang="en-US" sz="2200" dirty="0">
                <a:latin typeface="Georgia" panose="02040502050405020303" pitchFamily="18" charset="0"/>
              </a:rPr>
              <a:t>pain was severe, </a:t>
            </a:r>
            <a:r>
              <a:rPr lang="en-US" sz="2200" dirty="0" smtClean="0">
                <a:latin typeface="Georgia" panose="02040502050405020303" pitchFamily="18" charset="0"/>
              </a:rPr>
              <a:t>she received </a:t>
            </a:r>
            <a:r>
              <a:rPr lang="en-US" sz="2200" dirty="0">
                <a:latin typeface="Georgia" panose="02040502050405020303" pitchFamily="18" charset="0"/>
              </a:rPr>
              <a:t>an intravenous injection of ketorolac that was able </a:t>
            </a:r>
            <a:r>
              <a:rPr lang="en-US" sz="2200" dirty="0" smtClean="0">
                <a:latin typeface="Georgia" panose="02040502050405020303" pitchFamily="18" charset="0"/>
              </a:rPr>
              <a:t>to reduce </a:t>
            </a:r>
            <a:r>
              <a:rPr lang="en-US" sz="2200" dirty="0">
                <a:latin typeface="Georgia" panose="02040502050405020303" pitchFamily="18" charset="0"/>
              </a:rPr>
              <a:t>the </a:t>
            </a:r>
            <a:r>
              <a:rPr lang="en-US" sz="2200" dirty="0" smtClean="0">
                <a:latin typeface="Georgia" panose="02040502050405020303" pitchFamily="18" charset="0"/>
              </a:rPr>
              <a:t>pain.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200" b="1" i="1" dirty="0" smtClean="0">
                <a:latin typeface="Georgia" panose="02040502050405020303" pitchFamily="18" charset="0"/>
              </a:rPr>
              <a:t>Which </a:t>
            </a:r>
            <a:r>
              <a:rPr lang="en-US" sz="2200" b="1" i="1" dirty="0">
                <a:latin typeface="Georgia" panose="02040502050405020303" pitchFamily="18" charset="0"/>
              </a:rPr>
              <a:t>of the </a:t>
            </a:r>
            <a:r>
              <a:rPr lang="en-US" sz="2200" b="1" i="1" dirty="0" smtClean="0">
                <a:latin typeface="Georgia" panose="02040502050405020303" pitchFamily="18" charset="0"/>
              </a:rPr>
              <a:t>following molecular actions most </a:t>
            </a:r>
            <a:r>
              <a:rPr lang="en-US" sz="2200" b="1" i="1" dirty="0">
                <a:latin typeface="Georgia" panose="02040502050405020303" pitchFamily="18" charset="0"/>
              </a:rPr>
              <a:t>likely </a:t>
            </a:r>
            <a:r>
              <a:rPr lang="en-US" sz="2200" b="1" i="1" dirty="0" smtClean="0">
                <a:latin typeface="Georgia" panose="02040502050405020303" pitchFamily="18" charset="0"/>
              </a:rPr>
              <a:t>mediated </a:t>
            </a:r>
            <a:r>
              <a:rPr lang="en-US" sz="2200" b="1" i="1" dirty="0">
                <a:latin typeface="Georgia" panose="02040502050405020303" pitchFamily="18" charset="0"/>
              </a:rPr>
              <a:t>the analgesic </a:t>
            </a:r>
            <a:r>
              <a:rPr lang="en-US" sz="2200" b="1" i="1" dirty="0" smtClean="0">
                <a:latin typeface="Georgia" panose="02040502050405020303" pitchFamily="18" charset="0"/>
              </a:rPr>
              <a:t>effect </a:t>
            </a:r>
            <a:r>
              <a:rPr lang="en-US" sz="2200" b="1" i="1" dirty="0">
                <a:latin typeface="Georgia" panose="02040502050405020303" pitchFamily="18" charset="0"/>
              </a:rPr>
              <a:t>of the </a:t>
            </a:r>
            <a:r>
              <a:rPr lang="en-US" sz="2200" b="1" i="1" dirty="0" smtClean="0">
                <a:latin typeface="Georgia" panose="02040502050405020303" pitchFamily="18" charset="0"/>
              </a:rPr>
              <a:t>drug?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Drug </a:t>
            </a:r>
            <a:r>
              <a:rPr lang="en-US" sz="2200" dirty="0">
                <a:latin typeface="Georgia" panose="02040502050405020303" pitchFamily="18" charset="0"/>
              </a:rPr>
              <a:t>binding to prostaglandin receptors in the surgical </a:t>
            </a:r>
            <a:r>
              <a:rPr lang="en-US" sz="2200" dirty="0" smtClean="0">
                <a:latin typeface="Georgia" panose="02040502050405020303" pitchFamily="18" charset="0"/>
              </a:rPr>
              <a:t>area</a:t>
            </a:r>
            <a:endParaRPr lang="en-US" sz="2200" dirty="0">
              <a:latin typeface="Georgia" panose="02040502050405020303" pitchFamily="18" charset="0"/>
            </a:endParaRP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Decreased </a:t>
            </a:r>
            <a:r>
              <a:rPr lang="en-US" sz="2200" dirty="0">
                <a:latin typeface="Georgia" panose="02040502050405020303" pitchFamily="18" charset="0"/>
              </a:rPr>
              <a:t>concentration of prostaglandins in the surgical </a:t>
            </a:r>
            <a:r>
              <a:rPr lang="en-US" sz="2200" dirty="0" smtClean="0">
                <a:latin typeface="Georgia" panose="02040502050405020303" pitchFamily="18" charset="0"/>
              </a:rPr>
              <a:t>area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Decreased </a:t>
            </a:r>
            <a:r>
              <a:rPr lang="en-US" sz="2200" dirty="0">
                <a:latin typeface="Georgia" panose="02040502050405020303" pitchFamily="18" charset="0"/>
              </a:rPr>
              <a:t>oxygen radical production in the surgical </a:t>
            </a:r>
            <a:r>
              <a:rPr lang="en-US" sz="2200" dirty="0" smtClean="0">
                <a:latin typeface="Georgia" panose="02040502050405020303" pitchFamily="18" charset="0"/>
              </a:rPr>
              <a:t>area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Inhibition </a:t>
            </a:r>
            <a:r>
              <a:rPr lang="en-US" sz="2200" dirty="0">
                <a:latin typeface="Georgia" panose="02040502050405020303" pitchFamily="18" charset="0"/>
              </a:rPr>
              <a:t>of prostaglandin biosynthesis in the central </a:t>
            </a:r>
            <a:r>
              <a:rPr lang="en-US" sz="2200" dirty="0" smtClean="0">
                <a:latin typeface="Georgia" panose="02040502050405020303" pitchFamily="18" charset="0"/>
              </a:rPr>
              <a:t>nervous system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Lowering </a:t>
            </a:r>
            <a:r>
              <a:rPr lang="en-US" sz="2200" dirty="0">
                <a:latin typeface="Georgia" panose="02040502050405020303" pitchFamily="18" charset="0"/>
              </a:rPr>
              <a:t>of anxiety, fear, and </a:t>
            </a:r>
            <a:r>
              <a:rPr lang="en-US" sz="2200" dirty="0" smtClean="0">
                <a:latin typeface="Georgia" panose="02040502050405020303" pitchFamily="18" charset="0"/>
              </a:rPr>
              <a:t>suffering </a:t>
            </a:r>
            <a:r>
              <a:rPr lang="en-US" sz="2200" dirty="0">
                <a:latin typeface="Georgia" panose="02040502050405020303" pitchFamily="18" charset="0"/>
              </a:rPr>
              <a:t>evoked by </a:t>
            </a:r>
            <a:r>
              <a:rPr lang="en-US" sz="2200" dirty="0" smtClean="0">
                <a:latin typeface="Georgia" panose="02040502050405020303" pitchFamily="18" charset="0"/>
              </a:rPr>
              <a:t>pain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b="1" i="1" dirty="0" smtClean="0">
                <a:latin typeface="Georgia" panose="02040502050405020303" pitchFamily="18" charset="0"/>
              </a:rPr>
              <a:t>Explain your answer</a:t>
            </a:r>
            <a:endParaRPr lang="en-US" sz="22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7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191070"/>
            <a:ext cx="8625384" cy="87414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Q38</a:t>
            </a:r>
            <a:endParaRPr lang="en-GB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4"/>
            <a:ext cx="8625384" cy="5370631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000" dirty="0">
                <a:latin typeface="Georgia" panose="02040502050405020303" pitchFamily="18" charset="0"/>
              </a:rPr>
              <a:t>A 54-year-old </a:t>
            </a:r>
            <a:r>
              <a:rPr lang="en-US" sz="2000" dirty="0" smtClean="0">
                <a:latin typeface="Georgia" panose="02040502050405020303" pitchFamily="18" charset="0"/>
              </a:rPr>
              <a:t>man </a:t>
            </a:r>
            <a:r>
              <a:rPr lang="en-US" sz="2000" dirty="0">
                <a:latin typeface="Georgia" panose="02040502050405020303" pitchFamily="18" charset="0"/>
              </a:rPr>
              <a:t>presented to the </a:t>
            </a:r>
            <a:r>
              <a:rPr lang="en-US" sz="2000" dirty="0" smtClean="0">
                <a:latin typeface="Georgia" panose="02040502050405020303" pitchFamily="18" charset="0"/>
              </a:rPr>
              <a:t>emergency department with </a:t>
            </a:r>
            <a:r>
              <a:rPr lang="en-US" sz="2000" dirty="0">
                <a:latin typeface="Georgia" panose="02040502050405020303" pitchFamily="18" charset="0"/>
              </a:rPr>
              <a:t>nausea, headache, dizziness, tinnitus, </a:t>
            </a:r>
            <a:r>
              <a:rPr lang="en-US" sz="2000" dirty="0" smtClean="0">
                <a:latin typeface="Georgia" panose="02040502050405020303" pitchFamily="18" charset="0"/>
              </a:rPr>
              <a:t>difficulty in hearing</a:t>
            </a:r>
            <a:r>
              <a:rPr lang="en-US" sz="2000" dirty="0">
                <a:latin typeface="Georgia" panose="02040502050405020303" pitchFamily="18" charset="0"/>
              </a:rPr>
              <a:t>, and sweating. His body </a:t>
            </a:r>
            <a:r>
              <a:rPr lang="en-US" sz="2000" dirty="0" smtClean="0">
                <a:latin typeface="Georgia" panose="02040502050405020303" pitchFamily="18" charset="0"/>
              </a:rPr>
              <a:t>temperature was 39.5°C. The patient </a:t>
            </a:r>
            <a:r>
              <a:rPr lang="en-US" sz="2000" dirty="0">
                <a:latin typeface="Georgia" panose="02040502050405020303" pitchFamily="18" charset="0"/>
              </a:rPr>
              <a:t>was </a:t>
            </a:r>
            <a:r>
              <a:rPr lang="en-US" sz="2000" dirty="0" smtClean="0">
                <a:latin typeface="Georgia" panose="02040502050405020303" pitchFamily="18" charset="0"/>
              </a:rPr>
              <a:t>suffering from osteoarthritis </a:t>
            </a:r>
            <a:r>
              <a:rPr lang="en-US" sz="2000" dirty="0">
                <a:latin typeface="Georgia" panose="02040502050405020303" pitchFamily="18" charset="0"/>
              </a:rPr>
              <a:t>and </a:t>
            </a:r>
            <a:r>
              <a:rPr lang="en-US" sz="2000" dirty="0" smtClean="0">
                <a:latin typeface="Georgia" panose="02040502050405020303" pitchFamily="18" charset="0"/>
              </a:rPr>
              <a:t>had </a:t>
            </a:r>
            <a:r>
              <a:rPr lang="en-US" sz="2000" dirty="0">
                <a:latin typeface="Georgia" panose="02040502050405020303" pitchFamily="18" charset="0"/>
              </a:rPr>
              <a:t>been </a:t>
            </a:r>
            <a:r>
              <a:rPr lang="en-US" sz="2000" dirty="0" smtClean="0">
                <a:latin typeface="Georgia" panose="02040502050405020303" pitchFamily="18" charset="0"/>
              </a:rPr>
              <a:t>over-treating </a:t>
            </a:r>
            <a:r>
              <a:rPr lang="en-US" sz="2000" dirty="0">
                <a:latin typeface="Georgia" panose="02040502050405020303" pitchFamily="18" charset="0"/>
              </a:rPr>
              <a:t>him self </a:t>
            </a:r>
            <a:r>
              <a:rPr lang="en-US" sz="2000" dirty="0" smtClean="0">
                <a:latin typeface="Georgia" panose="02040502050405020303" pitchFamily="18" charset="0"/>
              </a:rPr>
              <a:t>with </a:t>
            </a:r>
            <a:r>
              <a:rPr lang="en-US" sz="2000" dirty="0">
                <a:latin typeface="Georgia" panose="02040502050405020303" pitchFamily="18" charset="0"/>
              </a:rPr>
              <a:t>aspirin for 4 days in an </a:t>
            </a:r>
            <a:r>
              <a:rPr lang="en-US" sz="2000" dirty="0" smtClean="0">
                <a:latin typeface="Georgia" panose="02040502050405020303" pitchFamily="18" charset="0"/>
              </a:rPr>
              <a:t>attempt to relieve </a:t>
            </a:r>
            <a:r>
              <a:rPr lang="en-US" sz="2000" dirty="0">
                <a:latin typeface="Georgia" panose="02040502050405020303" pitchFamily="18" charset="0"/>
              </a:rPr>
              <a:t>severe pain in his right </a:t>
            </a:r>
            <a:r>
              <a:rPr lang="en-US" sz="2000" dirty="0" smtClean="0">
                <a:latin typeface="Georgia" panose="02040502050405020303" pitchFamily="18" charset="0"/>
              </a:rPr>
              <a:t>hip.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000" b="1" i="1" dirty="0" smtClean="0">
                <a:latin typeface="Georgia" panose="02040502050405020303" pitchFamily="18" charset="0"/>
              </a:rPr>
              <a:t>Which </a:t>
            </a:r>
            <a:r>
              <a:rPr lang="en-US" sz="2000" b="1" i="1" dirty="0">
                <a:latin typeface="Georgia" panose="02040502050405020303" pitchFamily="18" charset="0"/>
              </a:rPr>
              <a:t>of the </a:t>
            </a:r>
            <a:r>
              <a:rPr lang="en-US" sz="20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000" b="1" i="1" dirty="0">
                <a:latin typeface="Georgia" panose="02040502050405020303" pitchFamily="18" charset="0"/>
              </a:rPr>
              <a:t>actions </a:t>
            </a:r>
            <a:r>
              <a:rPr lang="en-US" sz="2000" b="1" i="1" dirty="0" smtClean="0">
                <a:latin typeface="Georgia" panose="02040502050405020303" pitchFamily="18" charset="0"/>
              </a:rPr>
              <a:t>most </a:t>
            </a:r>
            <a:r>
              <a:rPr lang="en-US" sz="2000" b="1" i="1" dirty="0">
                <a:latin typeface="Georgia" panose="02040502050405020303" pitchFamily="18" charset="0"/>
              </a:rPr>
              <a:t>likely </a:t>
            </a:r>
            <a:r>
              <a:rPr lang="en-US" sz="2000" b="1" i="1" dirty="0" smtClean="0">
                <a:latin typeface="Georgia" panose="02040502050405020303" pitchFamily="18" charset="0"/>
              </a:rPr>
              <a:t>mediated </a:t>
            </a:r>
            <a:r>
              <a:rPr lang="en-US" sz="2000" b="1" i="1" dirty="0">
                <a:latin typeface="Georgia" panose="02040502050405020303" pitchFamily="18" charset="0"/>
              </a:rPr>
              <a:t>the drug-induced </a:t>
            </a:r>
            <a:r>
              <a:rPr lang="en-US" sz="2000" b="1" i="1" dirty="0" smtClean="0">
                <a:latin typeface="Georgia" panose="02040502050405020303" pitchFamily="18" charset="0"/>
              </a:rPr>
              <a:t>hyperthermia </a:t>
            </a:r>
            <a:r>
              <a:rPr lang="en-US" sz="2000" b="1" i="1" dirty="0">
                <a:latin typeface="Georgia" panose="02040502050405020303" pitchFamily="18" charset="0"/>
              </a:rPr>
              <a:t>in this patient? 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000" dirty="0">
                <a:latin typeface="Georgia" panose="02040502050405020303" pitchFamily="18" charset="0"/>
              </a:rPr>
              <a:t>A. Resetting the </a:t>
            </a:r>
            <a:r>
              <a:rPr lang="en-US" sz="2000" dirty="0" smtClean="0">
                <a:latin typeface="Georgia" panose="02040502050405020303" pitchFamily="18" charset="0"/>
              </a:rPr>
              <a:t>hypothalamic thermostat</a:t>
            </a:r>
            <a:endParaRPr lang="en-US" sz="20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600"/>
              </a:spcBef>
              <a:buNone/>
            </a:pPr>
            <a:r>
              <a:rPr lang="en-US" sz="2000" dirty="0">
                <a:latin typeface="Georgia" panose="02040502050405020303" pitchFamily="18" charset="0"/>
              </a:rPr>
              <a:t>B. </a:t>
            </a:r>
            <a:r>
              <a:rPr lang="en-US" sz="2000" dirty="0" smtClean="0">
                <a:latin typeface="Georgia" panose="02040502050405020303" pitchFamily="18" charset="0"/>
              </a:rPr>
              <a:t>inflammatory </a:t>
            </a:r>
            <a:r>
              <a:rPr lang="en-US" sz="2000" dirty="0">
                <a:latin typeface="Georgia" panose="02040502050405020303" pitchFamily="18" charset="0"/>
              </a:rPr>
              <a:t>reaction in the joints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000" dirty="0">
                <a:latin typeface="Georgia" panose="02040502050405020303" pitchFamily="18" charset="0"/>
              </a:rPr>
              <a:t>C. Increased release of interleukin-10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000" dirty="0">
                <a:latin typeface="Georgia" panose="02040502050405020303" pitchFamily="18" charset="0"/>
              </a:rPr>
              <a:t>D. Uncoupling oxidative phosphorylation in skeletal </a:t>
            </a:r>
            <a:r>
              <a:rPr lang="en-US" sz="2000" dirty="0" smtClean="0">
                <a:latin typeface="Georgia" panose="02040502050405020303" pitchFamily="18" charset="0"/>
              </a:rPr>
              <a:t>muscle</a:t>
            </a:r>
            <a:endParaRPr lang="en-US" sz="20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600"/>
              </a:spcBef>
              <a:buNone/>
            </a:pPr>
            <a:r>
              <a:rPr lang="en-US" sz="2000" dirty="0">
                <a:latin typeface="Georgia" panose="02040502050405020303" pitchFamily="18" charset="0"/>
              </a:rPr>
              <a:t>E. Metabolic </a:t>
            </a:r>
            <a:r>
              <a:rPr lang="en-US" sz="2000" dirty="0" smtClean="0">
                <a:latin typeface="Georgia" panose="02040502050405020303" pitchFamily="18" charset="0"/>
              </a:rPr>
              <a:t>alkalosis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000" b="1" i="1" dirty="0" smtClean="0">
                <a:latin typeface="Georgia" panose="02040502050405020303" pitchFamily="18" charset="0"/>
              </a:rPr>
              <a:t>Explain your answer</a:t>
            </a:r>
            <a:endParaRPr lang="en-US" sz="20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03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5660" y="274638"/>
            <a:ext cx="8652680" cy="639762"/>
          </a:xfrm>
        </p:spPr>
        <p:txBody>
          <a:bodyPr/>
          <a:lstStyle/>
          <a:p>
            <a:pPr algn="l" eaLnBrk="1" hangingPunct="1"/>
            <a:r>
              <a:rPr lang="en-US" sz="2800" b="1" cap="all" dirty="0" smtClean="0">
                <a:latin typeface="Georgia" panose="02040502050405020303" pitchFamily="18" charset="0"/>
              </a:rPr>
              <a:t>Q3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5660" y="1156428"/>
            <a:ext cx="8652680" cy="5396772"/>
          </a:xfrm>
        </p:spPr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34-year-old </a:t>
            </a:r>
            <a:r>
              <a:rPr lang="en-US" sz="2400" dirty="0" smtClean="0">
                <a:latin typeface="Georgia" panose="02040502050405020303" pitchFamily="18" charset="0"/>
              </a:rPr>
              <a:t>man </a:t>
            </a:r>
            <a:r>
              <a:rPr lang="en-US" sz="2400" dirty="0">
                <a:latin typeface="Georgia" panose="02040502050405020303" pitchFamily="18" charset="0"/>
              </a:rPr>
              <a:t>presented to his physician </a:t>
            </a:r>
            <a:r>
              <a:rPr lang="en-US" sz="2400" dirty="0" smtClean="0">
                <a:latin typeface="Georgia" panose="02040502050405020303" pitchFamily="18" charset="0"/>
              </a:rPr>
              <a:t>complaining of </a:t>
            </a:r>
            <a:r>
              <a:rPr lang="en-US" sz="2400" dirty="0">
                <a:latin typeface="Georgia" panose="02040502050405020303" pitchFamily="18" charset="0"/>
              </a:rPr>
              <a:t>dry </a:t>
            </a:r>
            <a:r>
              <a:rPr lang="en-US" sz="2400" dirty="0" smtClean="0">
                <a:latin typeface="Georgia" panose="02040502050405020303" pitchFamily="18" charset="0"/>
              </a:rPr>
              <a:t>mouth</a:t>
            </a:r>
            <a:r>
              <a:rPr lang="en-US" sz="2400" dirty="0">
                <a:latin typeface="Georgia" panose="02040502050405020303" pitchFamily="18" charset="0"/>
              </a:rPr>
              <a:t>, constipation, and </a:t>
            </a:r>
            <a:r>
              <a:rPr lang="en-US" sz="2400" dirty="0" smtClean="0">
                <a:latin typeface="Georgia" panose="02040502050405020303" pitchFamily="18" charset="0"/>
              </a:rPr>
              <a:t>difficulty </a:t>
            </a:r>
            <a:r>
              <a:rPr lang="en-US" sz="2400" dirty="0">
                <a:latin typeface="Georgia" panose="02040502050405020303" pitchFamily="18" charset="0"/>
              </a:rPr>
              <a:t>in urination. He </a:t>
            </a:r>
            <a:r>
              <a:rPr lang="en-US" sz="2400" dirty="0" smtClean="0">
                <a:latin typeface="Georgia" panose="02040502050405020303" pitchFamily="18" charset="0"/>
              </a:rPr>
              <a:t>also </a:t>
            </a:r>
            <a:r>
              <a:rPr lang="en-US" sz="2400" dirty="0">
                <a:latin typeface="Georgia" panose="02040502050405020303" pitchFamily="18" charset="0"/>
              </a:rPr>
              <a:t>noticed an increase in appetite. The </a:t>
            </a:r>
            <a:r>
              <a:rPr lang="en-US" sz="2400" dirty="0" smtClean="0">
                <a:latin typeface="Georgia" panose="02040502050405020303" pitchFamily="18" charset="0"/>
              </a:rPr>
              <a:t>man </a:t>
            </a:r>
            <a:r>
              <a:rPr lang="en-US" sz="2400" dirty="0">
                <a:latin typeface="Georgia" panose="02040502050405020303" pitchFamily="18" charset="0"/>
              </a:rPr>
              <a:t>had started a </a:t>
            </a:r>
            <a:r>
              <a:rPr lang="en-US" sz="2400" dirty="0" smtClean="0">
                <a:latin typeface="Georgia" panose="02040502050405020303" pitchFamily="18" charset="0"/>
              </a:rPr>
              <a:t>therapy with </a:t>
            </a:r>
            <a:r>
              <a:rPr lang="en-US" sz="2400" dirty="0" err="1" smtClean="0">
                <a:latin typeface="Georgia" panose="02040502050405020303" pitchFamily="18" charset="0"/>
              </a:rPr>
              <a:t>cyproheptadine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</a:rPr>
              <a:t>2 weeks earlier to treat </a:t>
            </a:r>
            <a:r>
              <a:rPr lang="en-US" sz="2400" dirty="0" smtClean="0">
                <a:latin typeface="Georgia" panose="02040502050405020303" pitchFamily="18" charset="0"/>
              </a:rPr>
              <a:t>cold-induced </a:t>
            </a:r>
            <a:r>
              <a:rPr lang="en-US" sz="2400" dirty="0" err="1" smtClean="0">
                <a:latin typeface="Georgia" panose="02040502050405020303" pitchFamily="18" charset="0"/>
              </a:rPr>
              <a:t>urticaria</a:t>
            </a:r>
            <a:r>
              <a:rPr lang="en-US" sz="2400" dirty="0" smtClean="0">
                <a:latin typeface="Georgia" panose="02040502050405020303" pitchFamily="18" charset="0"/>
              </a:rPr>
              <a:t>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Drug-induced </a:t>
            </a:r>
            <a:r>
              <a:rPr lang="en-US" sz="2400" b="1" i="1" dirty="0">
                <a:latin typeface="Georgia" panose="02040502050405020303" pitchFamily="18" charset="0"/>
              </a:rPr>
              <a:t>blockade of </a:t>
            </a:r>
            <a:r>
              <a:rPr lang="en-US" sz="2400" b="1" i="1" dirty="0" smtClean="0">
                <a:latin typeface="Georgia" panose="02040502050405020303" pitchFamily="18" charset="0"/>
              </a:rPr>
              <a:t>which pair </a:t>
            </a:r>
            <a:r>
              <a:rPr lang="en-US" sz="2400" b="1" i="1" dirty="0">
                <a:latin typeface="Georgia" panose="02040502050405020303" pitchFamily="18" charset="0"/>
              </a:rPr>
              <a:t>of receptors </a:t>
            </a:r>
            <a:r>
              <a:rPr lang="en-US" sz="2400" b="1" i="1" dirty="0" smtClean="0">
                <a:latin typeface="Georgia" panose="02040502050405020303" pitchFamily="18" charset="0"/>
              </a:rPr>
              <a:t>most </a:t>
            </a:r>
            <a:r>
              <a:rPr lang="en-US" sz="2400" b="1" i="1" dirty="0">
                <a:latin typeface="Georgia" panose="02040502050405020303" pitchFamily="18" charset="0"/>
              </a:rPr>
              <a:t>likely </a:t>
            </a:r>
            <a:r>
              <a:rPr lang="en-US" sz="2400" b="1" i="1" dirty="0" smtClean="0">
                <a:latin typeface="Georgia" panose="02040502050405020303" pitchFamily="18" charset="0"/>
              </a:rPr>
              <a:t>mediated </a:t>
            </a:r>
            <a:r>
              <a:rPr lang="en-US" sz="2400" b="1" i="1" dirty="0">
                <a:latin typeface="Georgia" panose="02040502050405020303" pitchFamily="18" charset="0"/>
              </a:rPr>
              <a:t>the patient’s </a:t>
            </a:r>
            <a:r>
              <a:rPr lang="en-US" sz="2400" b="1" i="1" dirty="0" smtClean="0">
                <a:latin typeface="Georgia" panose="02040502050405020303" pitchFamily="18" charset="0"/>
              </a:rPr>
              <a:t>symptoms?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27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191070"/>
            <a:ext cx="8625384" cy="87414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Q39</a:t>
            </a:r>
            <a:endParaRPr lang="en-GB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4"/>
            <a:ext cx="8625384" cy="5370631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14-year-old girl was seen in the clinic because of </a:t>
            </a:r>
            <a:r>
              <a:rPr lang="en-US" sz="2400" dirty="0" smtClean="0">
                <a:latin typeface="Georgia" panose="02040502050405020303" pitchFamily="18" charset="0"/>
              </a:rPr>
              <a:t>severe abdominal </a:t>
            </a:r>
            <a:r>
              <a:rPr lang="en-US" sz="2400" dirty="0">
                <a:latin typeface="Georgia" panose="02040502050405020303" pitchFamily="18" charset="0"/>
              </a:rPr>
              <a:t>pain secondary to her </a:t>
            </a:r>
            <a:r>
              <a:rPr lang="en-US" sz="2400" dirty="0" smtClean="0">
                <a:latin typeface="Georgia" panose="02040502050405020303" pitchFamily="18" charset="0"/>
              </a:rPr>
              <a:t>menstrual </a:t>
            </a:r>
            <a:r>
              <a:rPr lang="en-US" sz="2400" dirty="0">
                <a:latin typeface="Georgia" panose="02040502050405020303" pitchFamily="18" charset="0"/>
              </a:rPr>
              <a:t>periods. The </a:t>
            </a:r>
            <a:r>
              <a:rPr lang="en-US" sz="2400" dirty="0" smtClean="0">
                <a:latin typeface="Georgia" panose="02040502050405020303" pitchFamily="18" charset="0"/>
              </a:rPr>
              <a:t>pain </a:t>
            </a:r>
            <a:r>
              <a:rPr lang="en-US" sz="2400" dirty="0">
                <a:latin typeface="Georgia" panose="02040502050405020303" pitchFamily="18" charset="0"/>
              </a:rPr>
              <a:t>began </a:t>
            </a:r>
            <a:r>
              <a:rPr lang="en-US" sz="2400" dirty="0" smtClean="0">
                <a:latin typeface="Georgia" panose="02040502050405020303" pitchFamily="18" charset="0"/>
              </a:rPr>
              <a:t>with </a:t>
            </a:r>
            <a:r>
              <a:rPr lang="en-US" sz="2400" dirty="0">
                <a:latin typeface="Georgia" panose="02040502050405020303" pitchFamily="18" charset="0"/>
              </a:rPr>
              <a:t>the onset of her </a:t>
            </a:r>
            <a:r>
              <a:rPr lang="en-US" sz="2400" dirty="0" smtClean="0">
                <a:latin typeface="Georgia" panose="02040502050405020303" pitchFamily="18" charset="0"/>
              </a:rPr>
              <a:t>menstrual flow </a:t>
            </a:r>
            <a:r>
              <a:rPr lang="en-US" sz="2400" dirty="0">
                <a:latin typeface="Georgia" panose="02040502050405020303" pitchFamily="18" charset="0"/>
              </a:rPr>
              <a:t>and had </a:t>
            </a:r>
            <a:r>
              <a:rPr lang="en-US" sz="2400" dirty="0" smtClean="0">
                <a:latin typeface="Georgia" panose="02040502050405020303" pitchFamily="18" charset="0"/>
              </a:rPr>
              <a:t>occurred monthly </a:t>
            </a:r>
            <a:r>
              <a:rPr lang="en-US" sz="2400" dirty="0">
                <a:latin typeface="Georgia" panose="02040502050405020303" pitchFamily="18" charset="0"/>
              </a:rPr>
              <a:t>since her </a:t>
            </a:r>
            <a:r>
              <a:rPr lang="en-US" sz="2400" dirty="0" smtClean="0">
                <a:latin typeface="Georgia" panose="02040502050405020303" pitchFamily="18" charset="0"/>
              </a:rPr>
              <a:t>first menstrual </a:t>
            </a:r>
            <a:r>
              <a:rPr lang="en-US" sz="2400" dirty="0">
                <a:latin typeface="Georgia" panose="02040502050405020303" pitchFamily="18" charset="0"/>
              </a:rPr>
              <a:t>period at age 13. </a:t>
            </a:r>
            <a:r>
              <a:rPr lang="en-US" sz="2400" dirty="0" smtClean="0">
                <a:latin typeface="Georgia" panose="02040502050405020303" pitchFamily="18" charset="0"/>
              </a:rPr>
              <a:t>Her </a:t>
            </a:r>
            <a:r>
              <a:rPr lang="en-US" sz="2400" dirty="0">
                <a:latin typeface="Georgia" panose="02040502050405020303" pitchFamily="18" charset="0"/>
              </a:rPr>
              <a:t>physical </a:t>
            </a:r>
            <a:r>
              <a:rPr lang="en-US" sz="2400" dirty="0" smtClean="0">
                <a:latin typeface="Georgia" panose="02040502050405020303" pitchFamily="18" charset="0"/>
              </a:rPr>
              <a:t>examination </a:t>
            </a:r>
            <a:r>
              <a:rPr lang="en-US" sz="2400" dirty="0">
                <a:latin typeface="Georgia" panose="02040502050405020303" pitchFamily="18" charset="0"/>
              </a:rPr>
              <a:t>was </a:t>
            </a:r>
            <a:r>
              <a:rPr lang="en-US" sz="2400" dirty="0" smtClean="0">
                <a:latin typeface="Georgia" panose="02040502050405020303" pitchFamily="18" charset="0"/>
              </a:rPr>
              <a:t>unremarkable</a:t>
            </a:r>
            <a:r>
              <a:rPr lang="en-US" sz="2400" dirty="0">
                <a:latin typeface="Georgia" panose="02040502050405020303" pitchFamily="18" charset="0"/>
              </a:rPr>
              <a:t>. A diagnosis </a:t>
            </a:r>
            <a:r>
              <a:rPr lang="en-US" sz="2400" dirty="0" smtClean="0">
                <a:latin typeface="Georgia" panose="02040502050405020303" pitchFamily="18" charset="0"/>
              </a:rPr>
              <a:t>of primary dysmenorrhea </a:t>
            </a:r>
            <a:r>
              <a:rPr lang="en-US" sz="2400" dirty="0">
                <a:latin typeface="Georgia" panose="02040502050405020303" pitchFamily="18" charset="0"/>
              </a:rPr>
              <a:t>was </a:t>
            </a:r>
            <a:r>
              <a:rPr lang="en-US" sz="2400" dirty="0" smtClean="0">
                <a:latin typeface="Georgia" panose="02040502050405020303" pitchFamily="18" charset="0"/>
              </a:rPr>
              <a:t>made.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</a:t>
            </a:r>
            <a:r>
              <a:rPr lang="en-US" sz="2400" b="1" i="1" dirty="0">
                <a:latin typeface="Georgia" panose="02040502050405020303" pitchFamily="18" charset="0"/>
              </a:rPr>
              <a:t>of the </a:t>
            </a:r>
            <a:r>
              <a:rPr lang="en-US" sz="2400" b="1" i="1" dirty="0" smtClean="0">
                <a:latin typeface="Georgia" panose="02040502050405020303" pitchFamily="18" charset="0"/>
              </a:rPr>
              <a:t>following drugs </a:t>
            </a:r>
            <a:r>
              <a:rPr lang="en-US" sz="2400" b="1" i="1" dirty="0">
                <a:latin typeface="Georgia" panose="02040502050405020303" pitchFamily="18" charset="0"/>
              </a:rPr>
              <a:t>would be </a:t>
            </a:r>
            <a:r>
              <a:rPr lang="en-US" sz="2400" b="1" i="1" dirty="0" smtClean="0">
                <a:latin typeface="Georgia" panose="02040502050405020303" pitchFamily="18" charset="0"/>
              </a:rPr>
              <a:t>most </a:t>
            </a:r>
            <a:r>
              <a:rPr lang="en-US" sz="2400" b="1" i="1" dirty="0">
                <a:latin typeface="Georgia" panose="02040502050405020303" pitchFamily="18" charset="0"/>
              </a:rPr>
              <a:t>appropriate for this </a:t>
            </a:r>
            <a:r>
              <a:rPr lang="en-US" sz="2400" b="1" i="1" dirty="0" smtClean="0">
                <a:latin typeface="Georgia" panose="02040502050405020303" pitchFamily="18" charset="0"/>
              </a:rPr>
              <a:t>patient?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[A]</a:t>
            </a:r>
            <a:r>
              <a:rPr lang="en-US" sz="2400" dirty="0" err="1" smtClean="0">
                <a:latin typeface="Georgia" panose="02040502050405020303" pitchFamily="18" charset="0"/>
              </a:rPr>
              <a:t>Paracetamol</a:t>
            </a:r>
            <a:r>
              <a:rPr lang="en-US" sz="2400" dirty="0" smtClean="0">
                <a:latin typeface="Georgia" panose="02040502050405020303" pitchFamily="18" charset="0"/>
              </a:rPr>
              <a:t> [B] Misoprostol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[C] </a:t>
            </a:r>
            <a:r>
              <a:rPr lang="en-US" sz="2400" dirty="0" err="1" smtClean="0">
                <a:latin typeface="Georgia" panose="02040502050405020303" pitchFamily="18" charset="0"/>
              </a:rPr>
              <a:t>Dinoprostone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[D] Ibuprofen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[E] </a:t>
            </a:r>
            <a:r>
              <a:rPr lang="en-US" sz="2400" dirty="0" err="1" smtClean="0">
                <a:latin typeface="Georgia" panose="02040502050405020303" pitchFamily="18" charset="0"/>
              </a:rPr>
              <a:t>Cyproheptadine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91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191070"/>
            <a:ext cx="8625384" cy="87414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Q40</a:t>
            </a:r>
            <a:endParaRPr lang="en-GB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4"/>
            <a:ext cx="8625384" cy="5370631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35-year-old </a:t>
            </a:r>
            <a:r>
              <a:rPr lang="en-US" sz="2400" dirty="0" smtClean="0">
                <a:latin typeface="Georgia" panose="02040502050405020303" pitchFamily="18" charset="0"/>
              </a:rPr>
              <a:t>woman </a:t>
            </a:r>
            <a:r>
              <a:rPr lang="en-US" sz="2400" dirty="0">
                <a:latin typeface="Georgia" panose="02040502050405020303" pitchFamily="18" charset="0"/>
              </a:rPr>
              <a:t>at 24 weeks gestation was </a:t>
            </a:r>
            <a:r>
              <a:rPr lang="en-US" sz="2400" dirty="0" smtClean="0">
                <a:latin typeface="Georgia" panose="02040502050405020303" pitchFamily="18" charset="0"/>
              </a:rPr>
              <a:t>admitted to the </a:t>
            </a:r>
            <a:r>
              <a:rPr lang="en-US" sz="2400" dirty="0">
                <a:latin typeface="Georgia" panose="02040502050405020303" pitchFamily="18" charset="0"/>
              </a:rPr>
              <a:t>obstetrical unit because of signs of severe fetal </a:t>
            </a:r>
            <a:r>
              <a:rPr lang="en-US" sz="2400" dirty="0" smtClean="0">
                <a:latin typeface="Georgia" panose="02040502050405020303" pitchFamily="18" charset="0"/>
              </a:rPr>
              <a:t>distress. Fetal </a:t>
            </a:r>
            <a:r>
              <a:rPr lang="en-US" sz="2400" dirty="0">
                <a:latin typeface="Georgia" panose="02040502050405020303" pitchFamily="18" charset="0"/>
              </a:rPr>
              <a:t>death was diagnosed on </a:t>
            </a:r>
            <a:r>
              <a:rPr lang="en-US" sz="2400" dirty="0" smtClean="0">
                <a:latin typeface="Georgia" panose="02040502050405020303" pitchFamily="18" charset="0"/>
              </a:rPr>
              <a:t>admission</a:t>
            </a:r>
            <a:r>
              <a:rPr lang="en-US" sz="2400" dirty="0">
                <a:latin typeface="Georgia" panose="02040502050405020303" pitchFamily="18" charset="0"/>
              </a:rPr>
              <a:t>, and induction </a:t>
            </a:r>
            <a:r>
              <a:rPr lang="en-US" sz="2400" dirty="0" smtClean="0">
                <a:latin typeface="Georgia" panose="02040502050405020303" pitchFamily="18" charset="0"/>
              </a:rPr>
              <a:t>of labor </a:t>
            </a:r>
            <a:r>
              <a:rPr lang="en-US" sz="2400" dirty="0">
                <a:latin typeface="Georgia" panose="02040502050405020303" pitchFamily="18" charset="0"/>
              </a:rPr>
              <a:t>was planned. An oxytocin drip was initiated, and </a:t>
            </a:r>
            <a:r>
              <a:rPr lang="en-US" sz="2400" dirty="0" smtClean="0">
                <a:latin typeface="Georgia" panose="02040502050405020303" pitchFamily="18" charset="0"/>
              </a:rPr>
              <a:t>a vaginal </a:t>
            </a:r>
            <a:r>
              <a:rPr lang="en-US" sz="2400" dirty="0">
                <a:latin typeface="Georgia" panose="02040502050405020303" pitchFamily="18" charset="0"/>
              </a:rPr>
              <a:t>suppository was </a:t>
            </a:r>
            <a:r>
              <a:rPr lang="en-US" sz="2400" dirty="0" smtClean="0">
                <a:latin typeface="Georgia" panose="02040502050405020303" pitchFamily="18" charset="0"/>
              </a:rPr>
              <a:t>inserted.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</a:t>
            </a:r>
            <a:r>
              <a:rPr lang="en-US" sz="2400" b="1" i="1" dirty="0">
                <a:latin typeface="Georgia" panose="02040502050405020303" pitchFamily="18" charset="0"/>
              </a:rPr>
              <a:t>of the </a:t>
            </a:r>
            <a:r>
              <a:rPr lang="en-US" sz="24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400" b="1" i="1" dirty="0">
                <a:latin typeface="Georgia" panose="02040502050405020303" pitchFamily="18" charset="0"/>
              </a:rPr>
              <a:t>drugs </a:t>
            </a:r>
            <a:r>
              <a:rPr lang="en-US" sz="2400" b="1" i="1" dirty="0" smtClean="0">
                <a:latin typeface="Georgia" panose="02040502050405020303" pitchFamily="18" charset="0"/>
              </a:rPr>
              <a:t>was most </a:t>
            </a:r>
            <a:r>
              <a:rPr lang="en-US" sz="2400" b="1" i="1" dirty="0">
                <a:latin typeface="Georgia" panose="02040502050405020303" pitchFamily="18" charset="0"/>
              </a:rPr>
              <a:t>likely given </a:t>
            </a:r>
            <a:r>
              <a:rPr lang="en-US" sz="2400" b="1" i="1" dirty="0" smtClean="0">
                <a:latin typeface="Georgia" panose="02040502050405020303" pitchFamily="18" charset="0"/>
              </a:rPr>
              <a:t>intra-vaginally?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[A] Indomethacin [B] Salbutamol [C] </a:t>
            </a:r>
            <a:r>
              <a:rPr lang="en-US" sz="2400" dirty="0" err="1" smtClean="0">
                <a:latin typeface="Georgia" panose="02040502050405020303" pitchFamily="18" charset="0"/>
              </a:rPr>
              <a:t>Epoprostenol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[D]</a:t>
            </a:r>
            <a:r>
              <a:rPr lang="en-US" sz="2400" dirty="0" err="1" smtClean="0">
                <a:latin typeface="Georgia" panose="02040502050405020303" pitchFamily="18" charset="0"/>
              </a:rPr>
              <a:t>Ergometrine</a:t>
            </a:r>
            <a:r>
              <a:rPr lang="en-US" sz="2400" dirty="0" smtClean="0">
                <a:latin typeface="Georgia" panose="02040502050405020303" pitchFamily="18" charset="0"/>
              </a:rPr>
              <a:t> [E] </a:t>
            </a:r>
            <a:r>
              <a:rPr lang="en-US" sz="2400" dirty="0" err="1" smtClean="0">
                <a:latin typeface="Georgia" panose="02040502050405020303" pitchFamily="18" charset="0"/>
              </a:rPr>
              <a:t>Dinoprostone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38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191070"/>
            <a:ext cx="8625384" cy="87414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Q41</a:t>
            </a:r>
            <a:endParaRPr lang="en-GB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4"/>
            <a:ext cx="8625384" cy="5370631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000" dirty="0">
                <a:latin typeface="Georgia" panose="02040502050405020303" pitchFamily="18" charset="0"/>
              </a:rPr>
              <a:t>A 59-year-old </a:t>
            </a:r>
            <a:r>
              <a:rPr lang="en-US" sz="2000" dirty="0" smtClean="0">
                <a:latin typeface="Georgia" panose="02040502050405020303" pitchFamily="18" charset="0"/>
              </a:rPr>
              <a:t>woman complained </a:t>
            </a:r>
            <a:r>
              <a:rPr lang="en-US" sz="2000" dirty="0">
                <a:latin typeface="Georgia" panose="02040502050405020303" pitchFamily="18" charset="0"/>
              </a:rPr>
              <a:t>to her physician </a:t>
            </a:r>
            <a:r>
              <a:rPr lang="en-US" sz="2000" dirty="0" smtClean="0">
                <a:latin typeface="Georgia" panose="02040502050405020303" pitchFamily="18" charset="0"/>
              </a:rPr>
              <a:t>of persistent </a:t>
            </a:r>
            <a:r>
              <a:rPr lang="en-US" sz="2000" dirty="0">
                <a:latin typeface="Georgia" panose="02040502050405020303" pitchFamily="18" charset="0"/>
              </a:rPr>
              <a:t>heartburn. She had been taking ibuprofen </a:t>
            </a:r>
            <a:r>
              <a:rPr lang="en-US" sz="2000" dirty="0" smtClean="0">
                <a:latin typeface="Georgia" panose="02040502050405020303" pitchFamily="18" charset="0"/>
              </a:rPr>
              <a:t>for osteoarthritis </a:t>
            </a:r>
            <a:r>
              <a:rPr lang="en-US" sz="2000" dirty="0">
                <a:latin typeface="Georgia" panose="02040502050405020303" pitchFamily="18" charset="0"/>
              </a:rPr>
              <a:t>of the right hip for the past 2 </a:t>
            </a:r>
            <a:r>
              <a:rPr lang="en-US" sz="2000" dirty="0" smtClean="0">
                <a:latin typeface="Georgia" panose="02040502050405020303" pitchFamily="18" charset="0"/>
              </a:rPr>
              <a:t>months</a:t>
            </a:r>
            <a:r>
              <a:rPr lang="en-US" sz="2000" dirty="0">
                <a:latin typeface="Georgia" panose="02040502050405020303" pitchFamily="18" charset="0"/>
              </a:rPr>
              <a:t>. </a:t>
            </a:r>
            <a:r>
              <a:rPr lang="en-US" sz="2000" dirty="0" smtClean="0">
                <a:latin typeface="Georgia" panose="02040502050405020303" pitchFamily="18" charset="0"/>
              </a:rPr>
              <a:t>She refused </a:t>
            </a:r>
            <a:r>
              <a:rPr lang="en-US" sz="2000" dirty="0">
                <a:latin typeface="Georgia" panose="02040502050405020303" pitchFamily="18" charset="0"/>
              </a:rPr>
              <a:t>to </a:t>
            </a:r>
            <a:r>
              <a:rPr lang="en-US" sz="2000" dirty="0" smtClean="0">
                <a:latin typeface="Georgia" panose="02040502050405020303" pitchFamily="18" charset="0"/>
              </a:rPr>
              <a:t>stop </a:t>
            </a:r>
            <a:r>
              <a:rPr lang="en-US" sz="2000" dirty="0">
                <a:latin typeface="Georgia" panose="02040502050405020303" pitchFamily="18" charset="0"/>
              </a:rPr>
              <a:t>the </a:t>
            </a:r>
            <a:r>
              <a:rPr lang="en-US" sz="2000" dirty="0" smtClean="0">
                <a:latin typeface="Georgia" panose="02040502050405020303" pitchFamily="18" charset="0"/>
              </a:rPr>
              <a:t>medication</a:t>
            </a:r>
            <a:r>
              <a:rPr lang="en-US" sz="2000" dirty="0">
                <a:latin typeface="Georgia" panose="02040502050405020303" pitchFamily="18" charset="0"/>
              </a:rPr>
              <a:t>, w</a:t>
            </a:r>
            <a:r>
              <a:rPr lang="en-US" sz="2000" dirty="0" smtClean="0">
                <a:latin typeface="Georgia" panose="02040502050405020303" pitchFamily="18" charset="0"/>
              </a:rPr>
              <a:t>hich </a:t>
            </a:r>
            <a:r>
              <a:rPr lang="en-US" sz="2000" dirty="0">
                <a:latin typeface="Georgia" panose="02040502050405020303" pitchFamily="18" charset="0"/>
              </a:rPr>
              <a:t>she said was very </a:t>
            </a:r>
            <a:r>
              <a:rPr lang="en-US" sz="2000" dirty="0" smtClean="0">
                <a:latin typeface="Georgia" panose="02040502050405020303" pitchFamily="18" charset="0"/>
              </a:rPr>
              <a:t>good for </a:t>
            </a:r>
            <a:r>
              <a:rPr lang="en-US" sz="2000" dirty="0">
                <a:latin typeface="Georgia" panose="02040502050405020303" pitchFamily="18" charset="0"/>
              </a:rPr>
              <a:t>her </a:t>
            </a:r>
            <a:r>
              <a:rPr lang="en-US" sz="2000" dirty="0" smtClean="0">
                <a:latin typeface="Georgia" panose="02040502050405020303" pitchFamily="18" charset="0"/>
              </a:rPr>
              <a:t>pain</a:t>
            </a:r>
            <a:r>
              <a:rPr lang="en-US" sz="2000" dirty="0">
                <a:latin typeface="Georgia" panose="02040502050405020303" pitchFamily="18" charset="0"/>
              </a:rPr>
              <a:t>. The physician prescribed another drug, to be taken </a:t>
            </a:r>
            <a:r>
              <a:rPr lang="en-US" sz="2000" dirty="0" smtClean="0">
                <a:latin typeface="Georgia" panose="02040502050405020303" pitchFamily="18" charset="0"/>
              </a:rPr>
              <a:t>together with </a:t>
            </a:r>
            <a:r>
              <a:rPr lang="en-US" sz="2000" dirty="0">
                <a:latin typeface="Georgia" panose="02040502050405020303" pitchFamily="18" charset="0"/>
              </a:rPr>
              <a:t>ibuprofen, to prevent peptic </a:t>
            </a:r>
            <a:r>
              <a:rPr lang="en-US" sz="2000" dirty="0" smtClean="0">
                <a:latin typeface="Georgia" panose="02040502050405020303" pitchFamily="18" charset="0"/>
              </a:rPr>
              <a:t>ulcer formation.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000" b="1" i="1" dirty="0" smtClean="0">
                <a:latin typeface="Georgia" panose="02040502050405020303" pitchFamily="18" charset="0"/>
              </a:rPr>
              <a:t>Which </a:t>
            </a:r>
            <a:r>
              <a:rPr lang="en-US" sz="2000" b="1" i="1" dirty="0">
                <a:latin typeface="Georgia" panose="02040502050405020303" pitchFamily="18" charset="0"/>
              </a:rPr>
              <a:t>of the </a:t>
            </a:r>
            <a:r>
              <a:rPr lang="en-US" sz="20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000" b="1" i="1" dirty="0">
                <a:latin typeface="Georgia" panose="02040502050405020303" pitchFamily="18" charset="0"/>
              </a:rPr>
              <a:t>actions </a:t>
            </a:r>
            <a:r>
              <a:rPr lang="en-US" sz="2000" b="1" i="1" dirty="0" smtClean="0">
                <a:latin typeface="Georgia" panose="02040502050405020303" pitchFamily="18" charset="0"/>
              </a:rPr>
              <a:t>most </a:t>
            </a:r>
            <a:r>
              <a:rPr lang="en-US" sz="2000" b="1" i="1" dirty="0">
                <a:latin typeface="Georgia" panose="02040502050405020303" pitchFamily="18" charset="0"/>
              </a:rPr>
              <a:t>likely contributed to </a:t>
            </a:r>
            <a:r>
              <a:rPr lang="en-US" sz="2000" b="1" i="1" dirty="0" smtClean="0">
                <a:latin typeface="Georgia" panose="02040502050405020303" pitchFamily="18" charset="0"/>
              </a:rPr>
              <a:t>the </a:t>
            </a:r>
            <a:r>
              <a:rPr lang="en-US" sz="2000" b="1" i="1" dirty="0">
                <a:latin typeface="Georgia" panose="02040502050405020303" pitchFamily="18" charset="0"/>
              </a:rPr>
              <a:t>preventive </a:t>
            </a:r>
            <a:r>
              <a:rPr lang="en-US" sz="2000" b="1" i="1" dirty="0" smtClean="0">
                <a:latin typeface="Georgia" panose="02040502050405020303" pitchFamily="18" charset="0"/>
              </a:rPr>
              <a:t>effect </a:t>
            </a:r>
            <a:r>
              <a:rPr lang="en-US" sz="2000" b="1" i="1" dirty="0">
                <a:latin typeface="Georgia" panose="02040502050405020303" pitchFamily="18" charset="0"/>
              </a:rPr>
              <a:t>of the prescribed </a:t>
            </a:r>
            <a:r>
              <a:rPr lang="en-US" sz="2000" b="1" i="1" dirty="0" smtClean="0">
                <a:latin typeface="Georgia" panose="02040502050405020303" pitchFamily="18" charset="0"/>
              </a:rPr>
              <a:t>drug?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Binding </a:t>
            </a:r>
            <a:r>
              <a:rPr lang="en-US" sz="2000" dirty="0">
                <a:latin typeface="Georgia" panose="02040502050405020303" pitchFamily="18" charset="0"/>
              </a:rPr>
              <a:t>to necrotic ulcer tissue, acting as a barrier for </a:t>
            </a:r>
            <a:r>
              <a:rPr lang="en-US" sz="2000" dirty="0" smtClean="0">
                <a:latin typeface="Georgia" panose="02040502050405020303" pitchFamily="18" charset="0"/>
              </a:rPr>
              <a:t>acid </a:t>
            </a:r>
            <a:r>
              <a:rPr lang="en-US" sz="2000" dirty="0">
                <a:latin typeface="Georgia" panose="02040502050405020303" pitchFamily="18" charset="0"/>
              </a:rPr>
              <a:t>and </a:t>
            </a:r>
            <a:r>
              <a:rPr lang="en-US" sz="2000" dirty="0" smtClean="0">
                <a:latin typeface="Georgia" panose="02040502050405020303" pitchFamily="18" charset="0"/>
              </a:rPr>
              <a:t>pepsin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Blockade </a:t>
            </a:r>
            <a:r>
              <a:rPr lang="en-US" sz="2000" dirty="0">
                <a:latin typeface="Georgia" panose="02040502050405020303" pitchFamily="18" charset="0"/>
              </a:rPr>
              <a:t>of </a:t>
            </a:r>
            <a:r>
              <a:rPr lang="en-US" sz="2000" dirty="0" smtClean="0">
                <a:latin typeface="Georgia" panose="02040502050405020303" pitchFamily="18" charset="0"/>
              </a:rPr>
              <a:t>muscarinic </a:t>
            </a:r>
            <a:r>
              <a:rPr lang="en-US" sz="2000" dirty="0">
                <a:latin typeface="Georgia" panose="02040502050405020303" pitchFamily="18" charset="0"/>
              </a:rPr>
              <a:t>M</a:t>
            </a:r>
            <a:r>
              <a:rPr lang="en-US" sz="2000" baseline="-25000" dirty="0">
                <a:latin typeface="Georgia" panose="02040502050405020303" pitchFamily="18" charset="0"/>
              </a:rPr>
              <a:t>3</a:t>
            </a:r>
            <a:r>
              <a:rPr lang="en-US" sz="2000" dirty="0">
                <a:latin typeface="Georgia" panose="02040502050405020303" pitchFamily="18" charset="0"/>
              </a:rPr>
              <a:t> receptors on gastric parietal </a:t>
            </a:r>
            <a:r>
              <a:rPr lang="en-US" sz="2000" dirty="0" smtClean="0">
                <a:latin typeface="Georgia" panose="02040502050405020303" pitchFamily="18" charset="0"/>
              </a:rPr>
              <a:t>cells</a:t>
            </a:r>
            <a:endParaRPr lang="en-US" sz="2000" dirty="0">
              <a:latin typeface="Georgia" panose="02040502050405020303" pitchFamily="18" charset="0"/>
            </a:endParaRP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Blockade </a:t>
            </a:r>
            <a:r>
              <a:rPr lang="en-US" sz="2000" dirty="0">
                <a:latin typeface="Georgia" panose="02040502050405020303" pitchFamily="18" charset="0"/>
              </a:rPr>
              <a:t>of gastrin receptors on gastric parietal </a:t>
            </a:r>
            <a:r>
              <a:rPr lang="en-US" sz="2000" dirty="0" smtClean="0">
                <a:latin typeface="Georgia" panose="02040502050405020303" pitchFamily="18" charset="0"/>
              </a:rPr>
              <a:t>cells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Stimulation </a:t>
            </a:r>
            <a:r>
              <a:rPr lang="en-US" sz="2000" dirty="0">
                <a:latin typeface="Georgia" panose="02040502050405020303" pitchFamily="18" charset="0"/>
              </a:rPr>
              <a:t>of bicarbonate and </a:t>
            </a:r>
            <a:r>
              <a:rPr lang="en-US" sz="2000" dirty="0" smtClean="0">
                <a:latin typeface="Georgia" panose="02040502050405020303" pitchFamily="18" charset="0"/>
              </a:rPr>
              <a:t>mucus </a:t>
            </a:r>
            <a:r>
              <a:rPr lang="en-US" sz="2000" dirty="0">
                <a:latin typeface="Georgia" panose="02040502050405020303" pitchFamily="18" charset="0"/>
              </a:rPr>
              <a:t>secretion by </a:t>
            </a:r>
            <a:r>
              <a:rPr lang="en-US" sz="2000" dirty="0" smtClean="0">
                <a:latin typeface="Georgia" panose="02040502050405020303" pitchFamily="18" charset="0"/>
              </a:rPr>
              <a:t>superficial </a:t>
            </a:r>
            <a:r>
              <a:rPr lang="en-US" sz="2000" dirty="0">
                <a:latin typeface="Georgia" panose="02040502050405020303" pitchFamily="18" charset="0"/>
              </a:rPr>
              <a:t>epithelial </a:t>
            </a:r>
            <a:r>
              <a:rPr lang="en-US" sz="2000" dirty="0" smtClean="0">
                <a:latin typeface="Georgia" panose="02040502050405020303" pitchFamily="18" charset="0"/>
              </a:rPr>
              <a:t>cells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000" dirty="0" smtClean="0">
                <a:latin typeface="Georgia" panose="02040502050405020303" pitchFamily="18" charset="0"/>
              </a:rPr>
              <a:t>Bactericidal effect </a:t>
            </a:r>
            <a:r>
              <a:rPr lang="en-US" sz="2000" dirty="0">
                <a:latin typeface="Georgia" panose="02040502050405020303" pitchFamily="18" charset="0"/>
              </a:rPr>
              <a:t>against Helicobacter </a:t>
            </a:r>
            <a:r>
              <a:rPr lang="en-US" sz="2000" dirty="0" smtClean="0">
                <a:latin typeface="Georgia" panose="02040502050405020303" pitchFamily="18" charset="0"/>
              </a:rPr>
              <a:t>pylori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000" b="1" i="1" dirty="0" smtClean="0">
                <a:latin typeface="Georgia" panose="02040502050405020303" pitchFamily="18" charset="0"/>
              </a:rPr>
              <a:t>Explain your answer</a:t>
            </a:r>
            <a:endParaRPr lang="en-US" sz="20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2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191070"/>
            <a:ext cx="8625384" cy="87414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Q42</a:t>
            </a:r>
            <a:endParaRPr lang="en-GB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4"/>
            <a:ext cx="8625384" cy="5370631"/>
          </a:xfrm>
        </p:spPr>
        <p:txBody>
          <a:bodyPr/>
          <a:lstStyle/>
          <a:p>
            <a:pPr marL="0" lvl="0" indent="0">
              <a:spcBef>
                <a:spcPts val="12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A 53-year-old </a:t>
            </a:r>
            <a:r>
              <a:rPr lang="en-US" sz="2200" dirty="0" smtClean="0">
                <a:latin typeface="Georgia" panose="02040502050405020303" pitchFamily="18" charset="0"/>
              </a:rPr>
              <a:t>man </a:t>
            </a:r>
            <a:r>
              <a:rPr lang="en-US" sz="2200" dirty="0">
                <a:latin typeface="Georgia" panose="02040502050405020303" pitchFamily="18" charset="0"/>
              </a:rPr>
              <a:t>presented to the clinic </a:t>
            </a:r>
            <a:r>
              <a:rPr lang="en-US" sz="2200" dirty="0" smtClean="0">
                <a:latin typeface="Georgia" panose="02040502050405020303" pitchFamily="18" charset="0"/>
              </a:rPr>
              <a:t>complaining of itching</a:t>
            </a:r>
            <a:r>
              <a:rPr lang="en-US" sz="2200" dirty="0">
                <a:latin typeface="Georgia" panose="02040502050405020303" pitchFamily="18" charset="0"/>
              </a:rPr>
              <a:t>, </a:t>
            </a:r>
            <a:r>
              <a:rPr lang="en-US" sz="2200" dirty="0" smtClean="0">
                <a:latin typeface="Georgia" panose="02040502050405020303" pitchFamily="18" charset="0"/>
              </a:rPr>
              <a:t>flushing</a:t>
            </a:r>
            <a:r>
              <a:rPr lang="en-US" sz="2200" dirty="0">
                <a:latin typeface="Georgia" panose="02040502050405020303" pitchFamily="18" charset="0"/>
              </a:rPr>
              <a:t>, arthralgia, heartburn, and diarrhea. </a:t>
            </a:r>
            <a:r>
              <a:rPr lang="en-US" sz="2200" dirty="0" smtClean="0">
                <a:latin typeface="Georgia" panose="02040502050405020303" pitchFamily="18" charset="0"/>
              </a:rPr>
              <a:t>Further exams </a:t>
            </a:r>
            <a:r>
              <a:rPr lang="en-US" sz="2200" dirty="0">
                <a:latin typeface="Georgia" panose="02040502050405020303" pitchFamily="18" charset="0"/>
              </a:rPr>
              <a:t>led to the diagnosis of </a:t>
            </a:r>
            <a:r>
              <a:rPr lang="en-US" sz="2200" dirty="0" smtClean="0">
                <a:latin typeface="Georgia" panose="02040502050405020303" pitchFamily="18" charset="0"/>
              </a:rPr>
              <a:t>systemic </a:t>
            </a:r>
            <a:r>
              <a:rPr lang="en-US" sz="2200" dirty="0" err="1" smtClean="0">
                <a:latin typeface="Georgia" panose="02040502050405020303" pitchFamily="18" charset="0"/>
              </a:rPr>
              <a:t>mastocytosis</a:t>
            </a:r>
            <a:r>
              <a:rPr lang="en-US" sz="2200" dirty="0" smtClean="0">
                <a:latin typeface="Georgia" panose="02040502050405020303" pitchFamily="18" charset="0"/>
              </a:rPr>
              <a:t>.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en-US" sz="2200" b="1" i="1" dirty="0" smtClean="0">
                <a:latin typeface="Georgia" panose="02040502050405020303" pitchFamily="18" charset="0"/>
              </a:rPr>
              <a:t>Which of </a:t>
            </a:r>
            <a:r>
              <a:rPr lang="en-US" sz="2200" b="1" i="1" dirty="0">
                <a:latin typeface="Georgia" panose="02040502050405020303" pitchFamily="18" charset="0"/>
              </a:rPr>
              <a:t>the </a:t>
            </a:r>
            <a:r>
              <a:rPr lang="en-US" sz="22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200" b="1" i="1" dirty="0">
                <a:latin typeface="Georgia" panose="02040502050405020303" pitchFamily="18" charset="0"/>
              </a:rPr>
              <a:t>pairs of drugs should be included in </a:t>
            </a:r>
            <a:r>
              <a:rPr lang="en-US" sz="2200" b="1" i="1" dirty="0" smtClean="0">
                <a:latin typeface="Georgia" panose="02040502050405020303" pitchFamily="18" charset="0"/>
              </a:rPr>
              <a:t>the therapeutic treatment </a:t>
            </a:r>
            <a:r>
              <a:rPr lang="en-US" sz="2200" b="1" i="1" dirty="0">
                <a:latin typeface="Georgia" panose="02040502050405020303" pitchFamily="18" charset="0"/>
              </a:rPr>
              <a:t>of this patient? 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Aspirin </a:t>
            </a:r>
            <a:r>
              <a:rPr lang="en-US" sz="2200" dirty="0">
                <a:latin typeface="Georgia" panose="02040502050405020303" pitchFamily="18" charset="0"/>
              </a:rPr>
              <a:t>and </a:t>
            </a:r>
            <a:r>
              <a:rPr lang="en-US" sz="2200" dirty="0" smtClean="0">
                <a:latin typeface="Georgia" panose="02040502050405020303" pitchFamily="18" charset="0"/>
              </a:rPr>
              <a:t>ergotamine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Misoprostol </a:t>
            </a:r>
            <a:r>
              <a:rPr lang="en-US" sz="2200" dirty="0">
                <a:latin typeface="Georgia" panose="02040502050405020303" pitchFamily="18" charset="0"/>
              </a:rPr>
              <a:t>and </a:t>
            </a:r>
            <a:r>
              <a:rPr lang="en-US" sz="2200" dirty="0" smtClean="0">
                <a:latin typeface="Georgia" panose="02040502050405020303" pitchFamily="18" charset="0"/>
              </a:rPr>
              <a:t>ergotamine</a:t>
            </a:r>
            <a:endParaRPr lang="en-US" sz="2200" dirty="0">
              <a:latin typeface="Georgia" panose="02040502050405020303" pitchFamily="18" charset="0"/>
            </a:endParaRPr>
          </a:p>
          <a:p>
            <a:pPr marL="457200" lvl="0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200" dirty="0" err="1" smtClean="0">
                <a:latin typeface="Georgia" panose="02040502050405020303" pitchFamily="18" charset="0"/>
              </a:rPr>
              <a:t>Loratadine</a:t>
            </a:r>
            <a:r>
              <a:rPr lang="en-US" sz="2200" dirty="0" smtClean="0">
                <a:latin typeface="Georgia" panose="02040502050405020303" pitchFamily="18" charset="0"/>
              </a:rPr>
              <a:t> </a:t>
            </a:r>
            <a:r>
              <a:rPr lang="en-US" sz="2200" dirty="0">
                <a:latin typeface="Georgia" panose="02040502050405020303" pitchFamily="18" charset="0"/>
              </a:rPr>
              <a:t>and </a:t>
            </a:r>
            <a:r>
              <a:rPr lang="en-US" sz="2200" dirty="0" smtClean="0">
                <a:latin typeface="Georgia" panose="02040502050405020303" pitchFamily="18" charset="0"/>
              </a:rPr>
              <a:t>famotidine</a:t>
            </a:r>
            <a:endParaRPr lang="en-US" sz="2200" dirty="0">
              <a:latin typeface="Georgia" panose="02040502050405020303" pitchFamily="18" charset="0"/>
            </a:endParaRPr>
          </a:p>
          <a:p>
            <a:pPr marL="457200" lvl="0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200" dirty="0" err="1" smtClean="0">
                <a:latin typeface="Georgia" panose="02040502050405020303" pitchFamily="18" charset="0"/>
              </a:rPr>
              <a:t>Loratadine</a:t>
            </a:r>
            <a:r>
              <a:rPr lang="en-US" sz="2200" dirty="0" smtClean="0">
                <a:latin typeface="Georgia" panose="02040502050405020303" pitchFamily="18" charset="0"/>
              </a:rPr>
              <a:t> </a:t>
            </a:r>
            <a:r>
              <a:rPr lang="en-US" sz="2200" dirty="0">
                <a:latin typeface="Georgia" panose="02040502050405020303" pitchFamily="18" charset="0"/>
              </a:rPr>
              <a:t>and </a:t>
            </a:r>
            <a:r>
              <a:rPr lang="en-US" sz="2200" dirty="0" smtClean="0">
                <a:latin typeface="Georgia" panose="02040502050405020303" pitchFamily="18" charset="0"/>
              </a:rPr>
              <a:t>diphenhydramine</a:t>
            </a:r>
            <a:endParaRPr lang="en-US" sz="2200" dirty="0">
              <a:latin typeface="Georgia" panose="02040502050405020303" pitchFamily="18" charset="0"/>
            </a:endParaRPr>
          </a:p>
          <a:p>
            <a:pPr marL="457200" lvl="0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Aspirin </a:t>
            </a:r>
            <a:r>
              <a:rPr lang="en-US" sz="2200" dirty="0">
                <a:latin typeface="Georgia" panose="02040502050405020303" pitchFamily="18" charset="0"/>
              </a:rPr>
              <a:t>and </a:t>
            </a:r>
            <a:r>
              <a:rPr lang="en-US" sz="2200" dirty="0" smtClean="0">
                <a:latin typeface="Georgia" panose="02040502050405020303" pitchFamily="18" charset="0"/>
              </a:rPr>
              <a:t>famotidine 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en-US" sz="2200" b="1" i="1" dirty="0" smtClean="0">
                <a:latin typeface="Georgia" panose="02040502050405020303" pitchFamily="18" charset="0"/>
              </a:rPr>
              <a:t>Explain your answer</a:t>
            </a:r>
            <a:endParaRPr lang="en-US" sz="22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50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191070"/>
            <a:ext cx="8625384" cy="87414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Q43</a:t>
            </a:r>
            <a:endParaRPr lang="en-GB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4"/>
            <a:ext cx="8625384" cy="5370631"/>
          </a:xfrm>
        </p:spPr>
        <p:txBody>
          <a:bodyPr/>
          <a:lstStyle/>
          <a:p>
            <a:pPr marL="0" lvl="0" indent="0">
              <a:spcBef>
                <a:spcPts val="12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A 42-year-old </a:t>
            </a:r>
            <a:r>
              <a:rPr lang="en-US" sz="2200" dirty="0" smtClean="0">
                <a:latin typeface="Georgia" panose="02040502050405020303" pitchFamily="18" charset="0"/>
              </a:rPr>
              <a:t>man </a:t>
            </a:r>
            <a:r>
              <a:rPr lang="en-US" sz="2200" dirty="0">
                <a:latin typeface="Georgia" panose="02040502050405020303" pitchFamily="18" charset="0"/>
              </a:rPr>
              <a:t>was seen in the clinic </a:t>
            </a:r>
            <a:r>
              <a:rPr lang="en-US" sz="2200" dirty="0" smtClean="0">
                <a:latin typeface="Georgia" panose="02040502050405020303" pitchFamily="18" charset="0"/>
              </a:rPr>
              <a:t>with </a:t>
            </a:r>
            <a:r>
              <a:rPr lang="en-US" sz="2200" dirty="0">
                <a:latin typeface="Georgia" panose="02040502050405020303" pitchFamily="18" charset="0"/>
              </a:rPr>
              <a:t>general </a:t>
            </a:r>
            <a:r>
              <a:rPr lang="en-US" sz="2200" dirty="0" smtClean="0">
                <a:latin typeface="Georgia" panose="02040502050405020303" pitchFamily="18" charset="0"/>
              </a:rPr>
              <a:t>malaise, fever, </a:t>
            </a:r>
            <a:r>
              <a:rPr lang="en-US" sz="2200" dirty="0">
                <a:latin typeface="Georgia" panose="02040502050405020303" pitchFamily="18" charset="0"/>
              </a:rPr>
              <a:t>cough, and dyspnea. Further </a:t>
            </a:r>
            <a:r>
              <a:rPr lang="en-US" sz="2200" dirty="0" smtClean="0">
                <a:latin typeface="Georgia" panose="02040502050405020303" pitchFamily="18" charset="0"/>
              </a:rPr>
              <a:t>exams </a:t>
            </a:r>
            <a:r>
              <a:rPr lang="en-US" sz="2200" dirty="0">
                <a:latin typeface="Georgia" panose="02040502050405020303" pitchFamily="18" charset="0"/>
              </a:rPr>
              <a:t>led to the diagnosis of acute </a:t>
            </a:r>
            <a:r>
              <a:rPr lang="en-US" sz="2200" dirty="0" smtClean="0">
                <a:latin typeface="Georgia" panose="02040502050405020303" pitchFamily="18" charset="0"/>
              </a:rPr>
              <a:t>bronchitis.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en-US" sz="2200" b="1" i="1" dirty="0" smtClean="0">
                <a:latin typeface="Georgia" panose="02040502050405020303" pitchFamily="18" charset="0"/>
              </a:rPr>
              <a:t>Which </a:t>
            </a:r>
            <a:r>
              <a:rPr lang="en-US" sz="2200" b="1" i="1" dirty="0">
                <a:latin typeface="Georgia" panose="02040502050405020303" pitchFamily="18" charset="0"/>
              </a:rPr>
              <a:t>of the </a:t>
            </a:r>
            <a:r>
              <a:rPr lang="en-US" sz="2200" b="1" i="1" dirty="0" smtClean="0">
                <a:latin typeface="Georgia" panose="02040502050405020303" pitchFamily="18" charset="0"/>
              </a:rPr>
              <a:t>following enzymes </a:t>
            </a:r>
            <a:r>
              <a:rPr lang="en-US" sz="2200" b="1" i="1" dirty="0">
                <a:latin typeface="Georgia" panose="02040502050405020303" pitchFamily="18" charset="0"/>
              </a:rPr>
              <a:t>was </a:t>
            </a:r>
            <a:r>
              <a:rPr lang="en-US" sz="2200" b="1" i="1" dirty="0" smtClean="0">
                <a:latin typeface="Georgia" panose="02040502050405020303" pitchFamily="18" charset="0"/>
              </a:rPr>
              <a:t>primarily </a:t>
            </a:r>
            <a:r>
              <a:rPr lang="en-US" sz="2200" b="1" i="1" dirty="0">
                <a:latin typeface="Georgia" panose="02040502050405020303" pitchFamily="18" charset="0"/>
              </a:rPr>
              <a:t>involved in the patient’s </a:t>
            </a:r>
            <a:r>
              <a:rPr lang="en-US" sz="2200" b="1" i="1" dirty="0" smtClean="0">
                <a:latin typeface="Georgia" panose="02040502050405020303" pitchFamily="18" charset="0"/>
              </a:rPr>
              <a:t>inflammatory disease?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Creatinine kinase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Cyclooxygenase-2</a:t>
            </a:r>
            <a:endParaRPr lang="en-US" sz="2200" dirty="0">
              <a:latin typeface="Georgia" panose="02040502050405020303" pitchFamily="18" charset="0"/>
            </a:endParaRPr>
          </a:p>
          <a:p>
            <a:pPr marL="457200" lvl="0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5-lipoxygenase</a:t>
            </a:r>
            <a:endParaRPr lang="en-US" sz="2200" dirty="0">
              <a:latin typeface="Georgia" panose="02040502050405020303" pitchFamily="18" charset="0"/>
            </a:endParaRPr>
          </a:p>
          <a:p>
            <a:pPr marL="457200" lvl="0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Lactic dehydrogenase</a:t>
            </a:r>
          </a:p>
          <a:p>
            <a:pPr marL="457200" lvl="0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12-lipoxygenase</a:t>
            </a:r>
            <a:endParaRPr lang="en-US" sz="2200" dirty="0">
              <a:latin typeface="Georgia" panose="02040502050405020303" pitchFamily="18" charset="0"/>
            </a:endParaRPr>
          </a:p>
          <a:p>
            <a:pPr marL="457200" lvl="0" indent="-457200">
              <a:spcBef>
                <a:spcPts val="12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Cyclooxygenase-1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en-US" sz="2200" b="1" i="1" dirty="0" smtClean="0">
                <a:latin typeface="Georgia" panose="02040502050405020303" pitchFamily="18" charset="0"/>
              </a:rPr>
              <a:t>Explain your answer</a:t>
            </a:r>
            <a:endParaRPr lang="en-US" sz="22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53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191070"/>
            <a:ext cx="8625384" cy="87414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Q44</a:t>
            </a:r>
            <a:endParaRPr lang="en-GB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4"/>
            <a:ext cx="8625384" cy="5370631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32-year-old </a:t>
            </a:r>
            <a:r>
              <a:rPr lang="en-US" sz="2400" dirty="0" smtClean="0">
                <a:latin typeface="Georgia" panose="02040502050405020303" pitchFamily="18" charset="0"/>
              </a:rPr>
              <a:t>man suffering </a:t>
            </a:r>
            <a:r>
              <a:rPr lang="en-US" sz="2400" dirty="0">
                <a:latin typeface="Georgia" panose="02040502050405020303" pitchFamily="18" charset="0"/>
              </a:rPr>
              <a:t>from </a:t>
            </a:r>
            <a:r>
              <a:rPr lang="en-US" sz="2400" dirty="0" smtClean="0">
                <a:latin typeface="Georgia" panose="02040502050405020303" pitchFamily="18" charset="0"/>
              </a:rPr>
              <a:t>hemophilia </a:t>
            </a:r>
            <a:r>
              <a:rPr lang="en-US" sz="2400" dirty="0">
                <a:latin typeface="Georgia" panose="02040502050405020303" pitchFamily="18" charset="0"/>
              </a:rPr>
              <a:t>had </a:t>
            </a:r>
            <a:r>
              <a:rPr lang="en-US" sz="2400" dirty="0" smtClean="0">
                <a:latin typeface="Georgia" panose="02040502050405020303" pitchFamily="18" charset="0"/>
              </a:rPr>
              <a:t>been recently </a:t>
            </a:r>
            <a:r>
              <a:rPr lang="en-US" sz="2400" dirty="0">
                <a:latin typeface="Georgia" panose="02040502050405020303" pitchFamily="18" charset="0"/>
              </a:rPr>
              <a:t>diagnosed </a:t>
            </a:r>
            <a:r>
              <a:rPr lang="en-US" sz="2400" dirty="0" smtClean="0">
                <a:latin typeface="Georgia" panose="02040502050405020303" pitchFamily="18" charset="0"/>
              </a:rPr>
              <a:t>with </a:t>
            </a:r>
            <a:r>
              <a:rPr lang="en-US" sz="2400" dirty="0">
                <a:latin typeface="Georgia" panose="02040502050405020303" pitchFamily="18" charset="0"/>
              </a:rPr>
              <a:t>tension headache. The </a:t>
            </a:r>
            <a:r>
              <a:rPr lang="en-US" sz="2400" dirty="0" smtClean="0">
                <a:latin typeface="Georgia" panose="02040502050405020303" pitchFamily="18" charset="0"/>
              </a:rPr>
              <a:t>headaches occurred </a:t>
            </a:r>
            <a:r>
              <a:rPr lang="en-US" sz="2400" dirty="0">
                <a:latin typeface="Georgia" panose="02040502050405020303" pitchFamily="18" charset="0"/>
              </a:rPr>
              <a:t>two to four </a:t>
            </a:r>
            <a:r>
              <a:rPr lang="en-US" sz="2400" dirty="0" smtClean="0">
                <a:latin typeface="Georgia" panose="02040502050405020303" pitchFamily="18" charset="0"/>
              </a:rPr>
              <a:t>times </a:t>
            </a:r>
            <a:r>
              <a:rPr lang="en-US" sz="2400" dirty="0">
                <a:latin typeface="Georgia" panose="02040502050405020303" pitchFamily="18" charset="0"/>
              </a:rPr>
              <a:t>weekly, usually toward the end </a:t>
            </a:r>
            <a:r>
              <a:rPr lang="en-US" sz="2400" dirty="0" smtClean="0">
                <a:latin typeface="Georgia" panose="02040502050405020303" pitchFamily="18" charset="0"/>
              </a:rPr>
              <a:t>of his </a:t>
            </a:r>
            <a:r>
              <a:rPr lang="en-US" sz="2400" dirty="0">
                <a:latin typeface="Georgia" panose="02040502050405020303" pitchFamily="18" charset="0"/>
              </a:rPr>
              <a:t>workday. The pain was constant, dull in character, </a:t>
            </a:r>
            <a:r>
              <a:rPr lang="en-US" sz="2400" dirty="0" smtClean="0">
                <a:latin typeface="Georgia" panose="02040502050405020303" pitchFamily="18" charset="0"/>
              </a:rPr>
              <a:t>and usually </a:t>
            </a:r>
            <a:r>
              <a:rPr lang="en-US" sz="2400" dirty="0">
                <a:latin typeface="Georgia" panose="02040502050405020303" pitchFamily="18" charset="0"/>
              </a:rPr>
              <a:t>lasted the rest of the day </a:t>
            </a:r>
            <a:r>
              <a:rPr lang="en-US" sz="2400" dirty="0" smtClean="0">
                <a:latin typeface="Georgia" panose="02040502050405020303" pitchFamily="18" charset="0"/>
              </a:rPr>
              <a:t>with </a:t>
            </a:r>
            <a:r>
              <a:rPr lang="en-US" sz="2400" dirty="0">
                <a:latin typeface="Georgia" panose="02040502050405020303" pitchFamily="18" charset="0"/>
              </a:rPr>
              <a:t>variable </a:t>
            </a:r>
            <a:r>
              <a:rPr lang="en-US" sz="2400" dirty="0" smtClean="0">
                <a:latin typeface="Georgia" panose="02040502050405020303" pitchFamily="18" charset="0"/>
              </a:rPr>
              <a:t>intensity.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</a:t>
            </a:r>
            <a:r>
              <a:rPr lang="en-US" sz="2400" b="1" i="1" dirty="0">
                <a:latin typeface="Georgia" panose="02040502050405020303" pitchFamily="18" charset="0"/>
              </a:rPr>
              <a:t>of the </a:t>
            </a:r>
            <a:r>
              <a:rPr lang="en-US" sz="24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400" b="1" i="1" dirty="0">
                <a:latin typeface="Georgia" panose="02040502050405020303" pitchFamily="18" charset="0"/>
              </a:rPr>
              <a:t>analgesic drugs would be </a:t>
            </a:r>
            <a:r>
              <a:rPr lang="en-US" sz="2400" b="1" i="1" dirty="0" smtClean="0">
                <a:latin typeface="Georgia" panose="02040502050405020303" pitchFamily="18" charset="0"/>
              </a:rPr>
              <a:t>appropriate for </a:t>
            </a:r>
            <a:r>
              <a:rPr lang="en-US" sz="2400" b="1" i="1" dirty="0">
                <a:latin typeface="Georgia" panose="02040502050405020303" pitchFamily="18" charset="0"/>
              </a:rPr>
              <a:t>this </a:t>
            </a:r>
            <a:r>
              <a:rPr lang="en-US" sz="2400" b="1" i="1" dirty="0" smtClean="0">
                <a:latin typeface="Georgia" panose="02040502050405020303" pitchFamily="18" charset="0"/>
              </a:rPr>
              <a:t>patient?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[A]Indomethacin [B] </a:t>
            </a:r>
            <a:r>
              <a:rPr lang="en-US" sz="2400" dirty="0" err="1" smtClean="0">
                <a:latin typeface="Georgia" panose="02040502050405020303" pitchFamily="18" charset="0"/>
              </a:rPr>
              <a:t>Paracetamol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[C] Aspirin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[D] Ketorolac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[E] </a:t>
            </a:r>
            <a:r>
              <a:rPr lang="en-US" sz="2400" dirty="0" err="1" smtClean="0">
                <a:latin typeface="Georgia" panose="02040502050405020303" pitchFamily="18" charset="0"/>
              </a:rPr>
              <a:t>Piroxicam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[F] Naproxen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6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191070"/>
            <a:ext cx="8625384" cy="87414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Q45</a:t>
            </a:r>
            <a:endParaRPr lang="en-GB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4"/>
            <a:ext cx="8625384" cy="5370631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20-year-old </a:t>
            </a:r>
            <a:r>
              <a:rPr lang="en-US" sz="2400" dirty="0" smtClean="0">
                <a:latin typeface="Georgia" panose="02040502050405020303" pitchFamily="18" charset="0"/>
              </a:rPr>
              <a:t>man, </a:t>
            </a:r>
            <a:r>
              <a:rPr lang="en-US" sz="2400" dirty="0">
                <a:latin typeface="Georgia" panose="02040502050405020303" pitchFamily="18" charset="0"/>
              </a:rPr>
              <a:t>diagnosed </a:t>
            </a:r>
            <a:r>
              <a:rPr lang="en-US" sz="2400" dirty="0" smtClean="0">
                <a:latin typeface="Georgia" panose="02040502050405020303" pitchFamily="18" charset="0"/>
              </a:rPr>
              <a:t>with </a:t>
            </a:r>
            <a:r>
              <a:rPr lang="en-US" sz="2400" dirty="0">
                <a:latin typeface="Georgia" panose="02040502050405020303" pitchFamily="18" charset="0"/>
              </a:rPr>
              <a:t>acute </a:t>
            </a:r>
            <a:r>
              <a:rPr lang="en-US" sz="2400" dirty="0" smtClean="0">
                <a:latin typeface="Georgia" panose="02040502050405020303" pitchFamily="18" charset="0"/>
              </a:rPr>
              <a:t>rheumatic fever, started </a:t>
            </a:r>
            <a:r>
              <a:rPr lang="en-US" sz="2400" dirty="0">
                <a:latin typeface="Georgia" panose="02040502050405020303" pitchFamily="18" charset="0"/>
              </a:rPr>
              <a:t>high-dose salicylate </a:t>
            </a:r>
            <a:r>
              <a:rPr lang="en-US" sz="2400" dirty="0" smtClean="0">
                <a:latin typeface="Georgia" panose="02040502050405020303" pitchFamily="18" charset="0"/>
              </a:rPr>
              <a:t>treatment</a:t>
            </a:r>
            <a:r>
              <a:rPr lang="en-US" sz="2400" dirty="0">
                <a:latin typeface="Georgia" panose="02040502050405020303" pitchFamily="18" charset="0"/>
              </a:rPr>
              <a:t>. A few days </a:t>
            </a:r>
            <a:r>
              <a:rPr lang="en-US" sz="2400" dirty="0" smtClean="0">
                <a:latin typeface="Georgia" panose="02040502050405020303" pitchFamily="18" charset="0"/>
              </a:rPr>
              <a:t>later, laboratory </a:t>
            </a:r>
            <a:r>
              <a:rPr lang="en-US" sz="2400" dirty="0">
                <a:latin typeface="Georgia" panose="02040502050405020303" pitchFamily="18" charset="0"/>
              </a:rPr>
              <a:t>values indicated increased blood pH, decreased </a:t>
            </a:r>
            <a:r>
              <a:rPr lang="en-US" sz="2400" dirty="0" smtClean="0">
                <a:latin typeface="Georgia" panose="02040502050405020303" pitchFamily="18" charset="0"/>
              </a:rPr>
              <a:t>PaCO2</a:t>
            </a:r>
            <a:r>
              <a:rPr lang="en-US" sz="2400" dirty="0">
                <a:latin typeface="Georgia" panose="02040502050405020303" pitchFamily="18" charset="0"/>
              </a:rPr>
              <a:t>, and decreased </a:t>
            </a:r>
            <a:r>
              <a:rPr lang="en-US" sz="2400" dirty="0" smtClean="0">
                <a:latin typeface="Georgia" panose="02040502050405020303" pitchFamily="18" charset="0"/>
              </a:rPr>
              <a:t>plasma </a:t>
            </a:r>
            <a:r>
              <a:rPr lang="en-US" sz="2400" dirty="0">
                <a:latin typeface="Georgia" panose="02040502050405020303" pitchFamily="18" charset="0"/>
              </a:rPr>
              <a:t>bicarbonate </a:t>
            </a:r>
            <a:r>
              <a:rPr lang="en-US" sz="2400" dirty="0" smtClean="0">
                <a:latin typeface="Georgia" panose="02040502050405020303" pitchFamily="18" charset="0"/>
              </a:rPr>
              <a:t>content.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</a:t>
            </a:r>
            <a:r>
              <a:rPr lang="en-US" sz="2400" b="1" i="1" dirty="0">
                <a:latin typeface="Georgia" panose="02040502050405020303" pitchFamily="18" charset="0"/>
              </a:rPr>
              <a:t>of </a:t>
            </a:r>
            <a:r>
              <a:rPr lang="en-US" sz="2400" b="1" i="1" dirty="0" smtClean="0">
                <a:latin typeface="Georgia" panose="02040502050405020303" pitchFamily="18" charset="0"/>
              </a:rPr>
              <a:t>the following </a:t>
            </a:r>
            <a:r>
              <a:rPr lang="en-US" sz="2400" b="1" i="1" dirty="0">
                <a:latin typeface="Georgia" panose="02040502050405020303" pitchFamily="18" charset="0"/>
              </a:rPr>
              <a:t>acid−base disturbances was </a:t>
            </a:r>
            <a:r>
              <a:rPr lang="en-US" sz="2400" b="1" i="1" dirty="0" smtClean="0">
                <a:latin typeface="Georgia" panose="02040502050405020303" pitchFamily="18" charset="0"/>
              </a:rPr>
              <a:t>most likely caused by </a:t>
            </a:r>
            <a:r>
              <a:rPr lang="en-US" sz="2400" b="1" i="1" dirty="0">
                <a:latin typeface="Georgia" panose="02040502050405020303" pitchFamily="18" charset="0"/>
              </a:rPr>
              <a:t>salicylate </a:t>
            </a:r>
            <a:r>
              <a:rPr lang="en-US" sz="2400" b="1" i="1" dirty="0" smtClean="0">
                <a:latin typeface="Georgia" panose="02040502050405020303" pitchFamily="18" charset="0"/>
              </a:rPr>
              <a:t>treatment</a:t>
            </a:r>
            <a:r>
              <a:rPr lang="en-US" sz="2400" b="1" i="1" dirty="0">
                <a:latin typeface="Georgia" panose="02040502050405020303" pitchFamily="18" charset="0"/>
              </a:rPr>
              <a:t>?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A. Respiratory acidosis 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B. Respiratory alkalosis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C. Metabolic acidosis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D. Metabolic alkalosis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E. Mixed </a:t>
            </a:r>
            <a:r>
              <a:rPr lang="en-US" sz="2400" dirty="0" smtClean="0">
                <a:latin typeface="Georgia" panose="02040502050405020303" pitchFamily="18" charset="0"/>
              </a:rPr>
              <a:t>acidosis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7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191070"/>
            <a:ext cx="8625384" cy="87414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Q46</a:t>
            </a:r>
            <a:endParaRPr lang="en-GB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4"/>
            <a:ext cx="8625384" cy="5370631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300" dirty="0">
                <a:latin typeface="Georgia" panose="02040502050405020303" pitchFamily="18" charset="0"/>
              </a:rPr>
              <a:t>A 60-year-old </a:t>
            </a:r>
            <a:r>
              <a:rPr lang="en-US" sz="2300" dirty="0" smtClean="0">
                <a:latin typeface="Georgia" panose="02040502050405020303" pitchFamily="18" charset="0"/>
              </a:rPr>
              <a:t>man </a:t>
            </a:r>
            <a:r>
              <a:rPr lang="en-US" sz="2300" dirty="0">
                <a:latin typeface="Georgia" panose="02040502050405020303" pitchFamily="18" charset="0"/>
              </a:rPr>
              <a:t>recently diagnosed </a:t>
            </a:r>
            <a:r>
              <a:rPr lang="en-US" sz="2300" dirty="0" smtClean="0">
                <a:latin typeface="Georgia" panose="02040502050405020303" pitchFamily="18" charset="0"/>
              </a:rPr>
              <a:t>with osteoarthritis asked </a:t>
            </a:r>
            <a:r>
              <a:rPr lang="en-US" sz="2300" dirty="0">
                <a:latin typeface="Georgia" panose="02040502050405020303" pitchFamily="18" charset="0"/>
              </a:rPr>
              <a:t>his physician for an analgesic drug because of </a:t>
            </a:r>
            <a:r>
              <a:rPr lang="en-US" sz="2300" dirty="0" smtClean="0">
                <a:latin typeface="Georgia" panose="02040502050405020303" pitchFamily="18" charset="0"/>
              </a:rPr>
              <a:t>intermittent </a:t>
            </a:r>
            <a:r>
              <a:rPr lang="en-US" sz="2300" dirty="0">
                <a:latin typeface="Georgia" panose="02040502050405020303" pitchFamily="18" charset="0"/>
              </a:rPr>
              <a:t>pain in both hips. Past history of the patient </a:t>
            </a:r>
            <a:r>
              <a:rPr lang="en-US" sz="2300" dirty="0" smtClean="0">
                <a:latin typeface="Georgia" panose="02040502050405020303" pitchFamily="18" charset="0"/>
              </a:rPr>
              <a:t>was significant for myocardial </a:t>
            </a:r>
            <a:r>
              <a:rPr lang="en-US" sz="2300" dirty="0">
                <a:latin typeface="Georgia" panose="02040502050405020303" pitchFamily="18" charset="0"/>
              </a:rPr>
              <a:t>infarction 2 years ago and </a:t>
            </a:r>
            <a:r>
              <a:rPr lang="en-US" sz="2300" dirty="0" smtClean="0">
                <a:latin typeface="Georgia" panose="02040502050405020303" pitchFamily="18" charset="0"/>
              </a:rPr>
              <a:t>for pronounced </a:t>
            </a:r>
            <a:r>
              <a:rPr lang="en-US" sz="2300" dirty="0">
                <a:latin typeface="Georgia" panose="02040502050405020303" pitchFamily="18" charset="0"/>
              </a:rPr>
              <a:t>aspirin </a:t>
            </a:r>
            <a:r>
              <a:rPr lang="en-US" sz="2300" dirty="0" smtClean="0">
                <a:latin typeface="Georgia" panose="02040502050405020303" pitchFamily="18" charset="0"/>
              </a:rPr>
              <a:t>hypersensitivity.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300" b="1" i="1" dirty="0" smtClean="0">
                <a:latin typeface="Georgia" panose="02040502050405020303" pitchFamily="18" charset="0"/>
              </a:rPr>
              <a:t>Which </a:t>
            </a:r>
            <a:r>
              <a:rPr lang="en-US" sz="2300" b="1" i="1" dirty="0">
                <a:latin typeface="Georgia" panose="02040502050405020303" pitchFamily="18" charset="0"/>
              </a:rPr>
              <a:t>of the </a:t>
            </a:r>
            <a:r>
              <a:rPr lang="en-US" sz="2300" b="1" i="1" dirty="0" smtClean="0">
                <a:latin typeface="Georgia" panose="02040502050405020303" pitchFamily="18" charset="0"/>
              </a:rPr>
              <a:t>following would </a:t>
            </a:r>
            <a:r>
              <a:rPr lang="en-US" sz="2300" b="1" i="1" dirty="0">
                <a:latin typeface="Georgia" panose="02040502050405020303" pitchFamily="18" charset="0"/>
              </a:rPr>
              <a:t>be the best advice to give to this patient at this </a:t>
            </a:r>
            <a:r>
              <a:rPr lang="en-US" sz="2300" b="1" i="1" dirty="0" smtClean="0">
                <a:latin typeface="Georgia" panose="02040502050405020303" pitchFamily="18" charset="0"/>
              </a:rPr>
              <a:t>time?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300" dirty="0" smtClean="0">
                <a:latin typeface="Georgia" panose="02040502050405020303" pitchFamily="18" charset="0"/>
              </a:rPr>
              <a:t>To </a:t>
            </a:r>
            <a:r>
              <a:rPr lang="en-US" sz="2300" dirty="0">
                <a:latin typeface="Georgia" panose="02040502050405020303" pitchFamily="18" charset="0"/>
              </a:rPr>
              <a:t>use a propionic acid derivative like </a:t>
            </a:r>
            <a:r>
              <a:rPr lang="en-US" sz="2300" dirty="0" smtClean="0">
                <a:latin typeface="Georgia" panose="02040502050405020303" pitchFamily="18" charset="0"/>
              </a:rPr>
              <a:t>naproxen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300" dirty="0" smtClean="0">
                <a:latin typeface="Georgia" panose="02040502050405020303" pitchFamily="18" charset="0"/>
              </a:rPr>
              <a:t>To </a:t>
            </a:r>
            <a:r>
              <a:rPr lang="en-US" sz="2300" dirty="0">
                <a:latin typeface="Georgia" panose="02040502050405020303" pitchFamily="18" charset="0"/>
              </a:rPr>
              <a:t>take only very low doses of </a:t>
            </a:r>
            <a:r>
              <a:rPr lang="en-US" sz="2300" dirty="0" smtClean="0">
                <a:latin typeface="Georgia" panose="02040502050405020303" pitchFamily="18" charset="0"/>
              </a:rPr>
              <a:t>aspirin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300" dirty="0" smtClean="0">
                <a:latin typeface="Georgia" panose="02040502050405020303" pitchFamily="18" charset="0"/>
              </a:rPr>
              <a:t>To </a:t>
            </a:r>
            <a:r>
              <a:rPr lang="en-US" sz="2300" dirty="0">
                <a:latin typeface="Georgia" panose="02040502050405020303" pitchFamily="18" charset="0"/>
              </a:rPr>
              <a:t>take aspirin </a:t>
            </a:r>
            <a:r>
              <a:rPr lang="en-US" sz="2300" dirty="0" smtClean="0">
                <a:latin typeface="Georgia" panose="02040502050405020303" pitchFamily="18" charset="0"/>
              </a:rPr>
              <a:t>with misoprostol</a:t>
            </a:r>
            <a:endParaRPr lang="en-US" sz="2300" dirty="0">
              <a:latin typeface="Georgia" panose="02040502050405020303" pitchFamily="18" charset="0"/>
            </a:endParaRP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300" dirty="0" smtClean="0">
                <a:latin typeface="Georgia" panose="02040502050405020303" pitchFamily="18" charset="0"/>
              </a:rPr>
              <a:t>To </a:t>
            </a:r>
            <a:r>
              <a:rPr lang="en-US" sz="2300" dirty="0">
                <a:latin typeface="Georgia" panose="02040502050405020303" pitchFamily="18" charset="0"/>
              </a:rPr>
              <a:t>use </a:t>
            </a:r>
            <a:r>
              <a:rPr lang="en-US" sz="2300" dirty="0" smtClean="0">
                <a:latin typeface="Georgia" panose="02040502050405020303" pitchFamily="18" charset="0"/>
              </a:rPr>
              <a:t>indomethacin</a:t>
            </a:r>
            <a:endParaRPr lang="en-US" sz="2300" dirty="0">
              <a:latin typeface="Georgia" panose="02040502050405020303" pitchFamily="18" charset="0"/>
            </a:endParaRP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300" dirty="0" smtClean="0">
                <a:latin typeface="Georgia" panose="02040502050405020303" pitchFamily="18" charset="0"/>
              </a:rPr>
              <a:t>To </a:t>
            </a:r>
            <a:r>
              <a:rPr lang="en-US" sz="2300" dirty="0">
                <a:latin typeface="Georgia" panose="02040502050405020303" pitchFamily="18" charset="0"/>
              </a:rPr>
              <a:t>avoid all </a:t>
            </a:r>
            <a:r>
              <a:rPr lang="en-US" sz="2300" dirty="0" smtClean="0">
                <a:latin typeface="Georgia" panose="02040502050405020303" pitchFamily="18" charset="0"/>
              </a:rPr>
              <a:t>non-steroidal anti-inflammatory drugs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300" b="1" i="1" dirty="0" smtClean="0">
                <a:latin typeface="Georgia" panose="02040502050405020303" pitchFamily="18" charset="0"/>
              </a:rPr>
              <a:t>Explain your answer</a:t>
            </a:r>
            <a:endParaRPr lang="en-US" sz="23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81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191070"/>
            <a:ext cx="8625384" cy="87414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Q47</a:t>
            </a:r>
            <a:endParaRPr lang="en-GB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4"/>
            <a:ext cx="8625384" cy="5370631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300" dirty="0">
                <a:latin typeface="Georgia" panose="02040502050405020303" pitchFamily="18" charset="0"/>
              </a:rPr>
              <a:t>A 58-year-old </a:t>
            </a:r>
            <a:r>
              <a:rPr lang="en-US" sz="2300" dirty="0" smtClean="0">
                <a:latin typeface="Georgia" panose="02040502050405020303" pitchFamily="18" charset="0"/>
              </a:rPr>
              <a:t>man complained </a:t>
            </a:r>
            <a:r>
              <a:rPr lang="en-US" sz="2300" dirty="0">
                <a:latin typeface="Georgia" panose="02040502050405020303" pitchFamily="18" charset="0"/>
              </a:rPr>
              <a:t>to his physician of </a:t>
            </a:r>
            <a:r>
              <a:rPr lang="en-US" sz="2300" dirty="0" smtClean="0">
                <a:latin typeface="Georgia" panose="02040502050405020303" pitchFamily="18" charset="0"/>
              </a:rPr>
              <a:t>dull, continuous </a:t>
            </a:r>
            <a:r>
              <a:rPr lang="en-US" sz="2300" dirty="0">
                <a:latin typeface="Georgia" panose="02040502050405020303" pitchFamily="18" charset="0"/>
              </a:rPr>
              <a:t>bone pain that had been increasing over the past few </a:t>
            </a:r>
            <a:r>
              <a:rPr lang="en-US" sz="2300" dirty="0" smtClean="0">
                <a:latin typeface="Georgia" panose="02040502050405020303" pitchFamily="18" charset="0"/>
              </a:rPr>
              <a:t>days</a:t>
            </a:r>
            <a:r>
              <a:rPr lang="en-US" sz="2300" dirty="0">
                <a:latin typeface="Georgia" panose="02040502050405020303" pitchFamily="18" charset="0"/>
              </a:rPr>
              <a:t>. The patient had been </a:t>
            </a:r>
            <a:r>
              <a:rPr lang="en-US" sz="2300" dirty="0" smtClean="0">
                <a:latin typeface="Georgia" panose="02040502050405020303" pitchFamily="18" charset="0"/>
              </a:rPr>
              <a:t>suffering </a:t>
            </a:r>
            <a:r>
              <a:rPr lang="en-US" sz="2300" dirty="0">
                <a:latin typeface="Georgia" panose="02040502050405020303" pitchFamily="18" charset="0"/>
              </a:rPr>
              <a:t>from </a:t>
            </a:r>
            <a:r>
              <a:rPr lang="en-US" sz="2300" dirty="0" smtClean="0">
                <a:latin typeface="Georgia" panose="02040502050405020303" pitchFamily="18" charset="0"/>
              </a:rPr>
              <a:t>prostatic carcinoma </a:t>
            </a:r>
            <a:r>
              <a:rPr lang="en-US" sz="2300" dirty="0">
                <a:latin typeface="Georgia" panose="02040502050405020303" pitchFamily="18" charset="0"/>
              </a:rPr>
              <a:t>for 2 years. Past history was </a:t>
            </a:r>
            <a:r>
              <a:rPr lang="en-US" sz="2300" dirty="0" smtClean="0">
                <a:latin typeface="Georgia" panose="02040502050405020303" pitchFamily="18" charset="0"/>
              </a:rPr>
              <a:t>significant for an episode of hemolytic anemia</a:t>
            </a:r>
            <a:r>
              <a:rPr lang="en-US" sz="2300" dirty="0">
                <a:latin typeface="Georgia" panose="02040502050405020303" pitchFamily="18" charset="0"/>
              </a:rPr>
              <a:t>, ascribed to his </a:t>
            </a:r>
            <a:r>
              <a:rPr lang="en-US" sz="2300" dirty="0" smtClean="0">
                <a:latin typeface="Georgia" panose="02040502050405020303" pitchFamily="18" charset="0"/>
              </a:rPr>
              <a:t>congenital glucose-6-phosphate dehydrogenase </a:t>
            </a:r>
            <a:r>
              <a:rPr lang="en-US" sz="2300" dirty="0">
                <a:latin typeface="Georgia" panose="02040502050405020303" pitchFamily="18" charset="0"/>
              </a:rPr>
              <a:t>(G6PD) </a:t>
            </a:r>
            <a:r>
              <a:rPr lang="en-US" sz="2300" dirty="0" smtClean="0">
                <a:latin typeface="Georgia" panose="02040502050405020303" pitchFamily="18" charset="0"/>
              </a:rPr>
              <a:t>deficiency</a:t>
            </a:r>
            <a:r>
              <a:rPr lang="en-US" sz="2300" dirty="0">
                <a:latin typeface="Georgia" panose="02040502050405020303" pitchFamily="18" charset="0"/>
              </a:rPr>
              <a:t>, </a:t>
            </a:r>
            <a:r>
              <a:rPr lang="en-US" sz="2300" dirty="0" smtClean="0">
                <a:latin typeface="Georgia" panose="02040502050405020303" pitchFamily="18" charset="0"/>
              </a:rPr>
              <a:t>and </a:t>
            </a:r>
            <a:r>
              <a:rPr lang="en-US" sz="2300" dirty="0">
                <a:latin typeface="Georgia" panose="02040502050405020303" pitchFamily="18" charset="0"/>
              </a:rPr>
              <a:t>for </a:t>
            </a:r>
            <a:r>
              <a:rPr lang="en-US" sz="2300" dirty="0" smtClean="0">
                <a:latin typeface="Georgia" panose="02040502050405020303" pitchFamily="18" charset="0"/>
              </a:rPr>
              <a:t>erythema </a:t>
            </a:r>
            <a:r>
              <a:rPr lang="en-US" sz="2300" dirty="0" err="1" smtClean="0">
                <a:latin typeface="Georgia" panose="02040502050405020303" pitchFamily="18" charset="0"/>
              </a:rPr>
              <a:t>multiforme</a:t>
            </a:r>
            <a:r>
              <a:rPr lang="en-US" sz="2300" dirty="0">
                <a:latin typeface="Georgia" panose="02040502050405020303" pitchFamily="18" charset="0"/>
              </a:rPr>
              <a:t>, apparently due to an </a:t>
            </a:r>
            <a:r>
              <a:rPr lang="en-US" sz="2300" dirty="0" smtClean="0">
                <a:latin typeface="Georgia" panose="02040502050405020303" pitchFamily="18" charset="0"/>
              </a:rPr>
              <a:t>allergic reaction to naproxen.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300" b="1" i="1" dirty="0" smtClean="0">
                <a:latin typeface="Georgia" panose="02040502050405020303" pitchFamily="18" charset="0"/>
              </a:rPr>
              <a:t>Which </a:t>
            </a:r>
            <a:r>
              <a:rPr lang="en-US" sz="2300" b="1" i="1" dirty="0">
                <a:latin typeface="Georgia" panose="02040502050405020303" pitchFamily="18" charset="0"/>
              </a:rPr>
              <a:t>of the </a:t>
            </a:r>
            <a:r>
              <a:rPr lang="en-US" sz="23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300" b="1" i="1" dirty="0">
                <a:latin typeface="Georgia" panose="02040502050405020303" pitchFamily="18" charset="0"/>
              </a:rPr>
              <a:t>would be an appropriate analgesic drug for this </a:t>
            </a:r>
            <a:r>
              <a:rPr lang="en-US" sz="2300" b="1" i="1" dirty="0" smtClean="0">
                <a:latin typeface="Georgia" panose="02040502050405020303" pitchFamily="18" charset="0"/>
              </a:rPr>
              <a:t>patient?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300" dirty="0" smtClean="0">
                <a:latin typeface="Georgia" panose="02040502050405020303" pitchFamily="18" charset="0"/>
              </a:rPr>
              <a:t>[A] Aspirin [B] </a:t>
            </a:r>
            <a:r>
              <a:rPr lang="en-US" sz="2300" dirty="0" err="1" smtClean="0">
                <a:latin typeface="Georgia" panose="02040502050405020303" pitchFamily="18" charset="0"/>
              </a:rPr>
              <a:t>P</a:t>
            </a:r>
            <a:r>
              <a:rPr lang="en-US" sz="2300" dirty="0" err="1">
                <a:latin typeface="Georgia" panose="02040502050405020303" pitchFamily="18" charset="0"/>
              </a:rPr>
              <a:t>aracetamol</a:t>
            </a:r>
            <a:r>
              <a:rPr lang="en-US" sz="2300" dirty="0">
                <a:latin typeface="Georgia" panose="02040502050405020303" pitchFamily="18" charset="0"/>
              </a:rPr>
              <a:t> </a:t>
            </a:r>
            <a:r>
              <a:rPr lang="en-US" sz="2300" dirty="0" smtClean="0">
                <a:latin typeface="Georgia" panose="02040502050405020303" pitchFamily="18" charset="0"/>
              </a:rPr>
              <a:t>[C] </a:t>
            </a:r>
            <a:r>
              <a:rPr lang="en-US" sz="2300" dirty="0" err="1" smtClean="0">
                <a:latin typeface="Georgia" panose="02040502050405020303" pitchFamily="18" charset="0"/>
              </a:rPr>
              <a:t>Piroxicam</a:t>
            </a:r>
            <a:r>
              <a:rPr lang="en-US" sz="2300" dirty="0">
                <a:latin typeface="Georgia" panose="02040502050405020303" pitchFamily="18" charset="0"/>
              </a:rPr>
              <a:t> </a:t>
            </a:r>
            <a:r>
              <a:rPr lang="en-US" sz="2300" dirty="0" smtClean="0">
                <a:latin typeface="Georgia" panose="02040502050405020303" pitchFamily="18" charset="0"/>
              </a:rPr>
              <a:t>[D] Ibuprofen</a:t>
            </a:r>
            <a:r>
              <a:rPr lang="en-US" sz="2300" dirty="0">
                <a:latin typeface="Georgia" panose="02040502050405020303" pitchFamily="18" charset="0"/>
              </a:rPr>
              <a:t> </a:t>
            </a:r>
            <a:r>
              <a:rPr lang="en-US" sz="2300" dirty="0" smtClean="0">
                <a:latin typeface="Georgia" panose="02040502050405020303" pitchFamily="18" charset="0"/>
              </a:rPr>
              <a:t>[E] Amitriptyline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300" b="1" i="1" dirty="0" smtClean="0">
                <a:latin typeface="Georgia" panose="02040502050405020303" pitchFamily="18" charset="0"/>
              </a:rPr>
              <a:t>Explain your answer</a:t>
            </a:r>
            <a:endParaRPr lang="en-US" sz="23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1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191070"/>
            <a:ext cx="8625384" cy="87414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Q48</a:t>
            </a:r>
            <a:endParaRPr lang="en-GB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4"/>
            <a:ext cx="8625384" cy="5370631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endParaRPr lang="en-US" sz="2400" b="1" i="1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endParaRPr lang="en-US" sz="2400" b="1" i="1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endParaRPr lang="en-US" sz="2400" b="1" i="1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</a:t>
            </a:r>
            <a:r>
              <a:rPr lang="en-US" sz="2400" b="1" i="1" dirty="0">
                <a:latin typeface="Georgia" panose="02040502050405020303" pitchFamily="18" charset="0"/>
              </a:rPr>
              <a:t>the pharmacological basis for the use of </a:t>
            </a:r>
            <a:r>
              <a:rPr lang="en-US" sz="2400" b="1" i="1" dirty="0" err="1">
                <a:latin typeface="Georgia" panose="02040502050405020303" pitchFamily="18" charset="0"/>
              </a:rPr>
              <a:t>cyproheptadine</a:t>
            </a:r>
            <a:r>
              <a:rPr lang="en-US" sz="2400" b="1" i="1" dirty="0">
                <a:latin typeface="Georgia" panose="02040502050405020303" pitchFamily="18" charset="0"/>
              </a:rPr>
              <a:t> in the management of carcinoid </a:t>
            </a:r>
            <a:r>
              <a:rPr lang="en-US" sz="2400" b="1" i="1" dirty="0" err="1">
                <a:latin typeface="Georgia" panose="02040502050405020303" pitchFamily="18" charset="0"/>
              </a:rPr>
              <a:t>sysndrome</a:t>
            </a:r>
            <a:endParaRPr lang="en-US" sz="2400" b="1" i="1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75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3" y="272954"/>
            <a:ext cx="8734567" cy="685895"/>
          </a:xfrm>
        </p:spPr>
        <p:txBody>
          <a:bodyPr/>
          <a:lstStyle/>
          <a:p>
            <a:pPr algn="l"/>
            <a:r>
              <a:rPr lang="en-US" sz="2800" b="1" dirty="0" smtClean="0">
                <a:latin typeface="Georgia" panose="02040502050405020303" pitchFamily="18" charset="0"/>
              </a:rPr>
              <a:t>Q4</a:t>
            </a:r>
            <a:endParaRPr lang="en-US" sz="28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3" y="1419130"/>
            <a:ext cx="8734567" cy="5438870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A 10-year-old boy developed pruritus and skin </a:t>
            </a:r>
            <a:r>
              <a:rPr lang="en-US" sz="2200" dirty="0" smtClean="0">
                <a:latin typeface="Georgia" panose="02040502050405020303" pitchFamily="18" charset="0"/>
              </a:rPr>
              <a:t>wheals after eating </a:t>
            </a:r>
            <a:r>
              <a:rPr lang="en-US" sz="2200" dirty="0">
                <a:latin typeface="Georgia" panose="02040502050405020303" pitchFamily="18" charset="0"/>
              </a:rPr>
              <a:t>fried eggs. He was diagnosed </a:t>
            </a:r>
            <a:r>
              <a:rPr lang="en-US" sz="2200" dirty="0" smtClean="0">
                <a:latin typeface="Georgia" panose="02040502050405020303" pitchFamily="18" charset="0"/>
              </a:rPr>
              <a:t>with </a:t>
            </a:r>
            <a:r>
              <a:rPr lang="en-US" sz="2200" dirty="0">
                <a:latin typeface="Georgia" panose="02040502050405020303" pitchFamily="18" charset="0"/>
              </a:rPr>
              <a:t>food allergy, </a:t>
            </a:r>
            <a:r>
              <a:rPr lang="en-US" sz="2200" dirty="0" smtClean="0">
                <a:latin typeface="Georgia" panose="02040502050405020303" pitchFamily="18" charset="0"/>
              </a:rPr>
              <a:t>and </a:t>
            </a:r>
            <a:r>
              <a:rPr lang="en-US" sz="2200" dirty="0" err="1" smtClean="0">
                <a:latin typeface="Georgia" panose="02040502050405020303" pitchFamily="18" charset="0"/>
              </a:rPr>
              <a:t>loratadine</a:t>
            </a:r>
            <a:r>
              <a:rPr lang="en-US" sz="2200" dirty="0" smtClean="0">
                <a:latin typeface="Georgia" panose="02040502050405020303" pitchFamily="18" charset="0"/>
              </a:rPr>
              <a:t> </a:t>
            </a:r>
            <a:r>
              <a:rPr lang="en-US" sz="2200" dirty="0">
                <a:latin typeface="Georgia" panose="02040502050405020303" pitchFamily="18" charset="0"/>
              </a:rPr>
              <a:t>was </a:t>
            </a:r>
            <a:r>
              <a:rPr lang="en-US" sz="2200" dirty="0" smtClean="0">
                <a:latin typeface="Georgia" panose="02040502050405020303" pitchFamily="18" charset="0"/>
              </a:rPr>
              <a:t>prescribed.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200" b="1" i="1" dirty="0" smtClean="0">
                <a:latin typeface="Georgia" panose="02040502050405020303" pitchFamily="18" charset="0"/>
              </a:rPr>
              <a:t>Which </a:t>
            </a:r>
            <a:r>
              <a:rPr lang="en-US" sz="2200" b="1" i="1" dirty="0">
                <a:latin typeface="Georgia" panose="02040502050405020303" pitchFamily="18" charset="0"/>
              </a:rPr>
              <a:t>of the </a:t>
            </a:r>
            <a:r>
              <a:rPr lang="en-US" sz="2200" b="1" i="1" dirty="0" smtClean="0">
                <a:latin typeface="Georgia" panose="02040502050405020303" pitchFamily="18" charset="0"/>
              </a:rPr>
              <a:t>following statements best </a:t>
            </a:r>
            <a:r>
              <a:rPr lang="en-US" sz="2200" b="1" i="1" dirty="0">
                <a:latin typeface="Georgia" panose="02040502050405020303" pitchFamily="18" charset="0"/>
              </a:rPr>
              <a:t>explains </a:t>
            </a:r>
            <a:r>
              <a:rPr lang="en-US" sz="2200" b="1" i="1" dirty="0" smtClean="0">
                <a:latin typeface="Georgia" panose="02040502050405020303" pitchFamily="18" charset="0"/>
              </a:rPr>
              <a:t>why </a:t>
            </a:r>
            <a:r>
              <a:rPr lang="en-US" sz="2200" b="1" i="1" dirty="0" err="1" smtClean="0">
                <a:latin typeface="Georgia" panose="02040502050405020303" pitchFamily="18" charset="0"/>
              </a:rPr>
              <a:t>loratadine</a:t>
            </a:r>
            <a:r>
              <a:rPr lang="en-US" sz="2200" b="1" i="1" dirty="0" smtClean="0">
                <a:latin typeface="Georgia" panose="02040502050405020303" pitchFamily="18" charset="0"/>
              </a:rPr>
              <a:t> is </a:t>
            </a:r>
            <a:r>
              <a:rPr lang="en-US" sz="2200" b="1" i="1" dirty="0">
                <a:latin typeface="Georgia" panose="02040502050405020303" pitchFamily="18" charset="0"/>
              </a:rPr>
              <a:t>used in several allergic </a:t>
            </a:r>
            <a:r>
              <a:rPr lang="en-US" sz="2200" b="1" i="1" dirty="0" smtClean="0">
                <a:latin typeface="Georgia" panose="02040502050405020303" pitchFamily="18" charset="0"/>
              </a:rPr>
              <a:t>disorders?</a:t>
            </a:r>
          </a:p>
          <a:p>
            <a:pPr marL="45720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It </a:t>
            </a:r>
            <a:r>
              <a:rPr lang="en-US" sz="2200" dirty="0">
                <a:latin typeface="Georgia" panose="02040502050405020303" pitchFamily="18" charset="0"/>
              </a:rPr>
              <a:t>blocks the antigen-induced release of </a:t>
            </a:r>
            <a:r>
              <a:rPr lang="en-US" sz="2200" dirty="0" smtClean="0">
                <a:latin typeface="Georgia" panose="02040502050405020303" pitchFamily="18" charset="0"/>
              </a:rPr>
              <a:t>histamine </a:t>
            </a:r>
            <a:r>
              <a:rPr lang="en-US" sz="2200" dirty="0">
                <a:latin typeface="Georgia" panose="02040502050405020303" pitchFamily="18" charset="0"/>
              </a:rPr>
              <a:t>from </a:t>
            </a:r>
            <a:r>
              <a:rPr lang="en-US" sz="2200" dirty="0" smtClean="0">
                <a:latin typeface="Georgia" panose="02040502050405020303" pitchFamily="18" charset="0"/>
              </a:rPr>
              <a:t>mast cells</a:t>
            </a:r>
            <a:endParaRPr lang="en-US" sz="2200" dirty="0">
              <a:latin typeface="Georgia" panose="02040502050405020303" pitchFamily="18" charset="0"/>
            </a:endParaRPr>
          </a:p>
          <a:p>
            <a:pPr marL="45720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It </a:t>
            </a:r>
            <a:r>
              <a:rPr lang="en-US" sz="2200" dirty="0">
                <a:latin typeface="Georgia" panose="02040502050405020303" pitchFamily="18" charset="0"/>
              </a:rPr>
              <a:t>prevents the antigen−antibody reaction on the surface </a:t>
            </a:r>
            <a:r>
              <a:rPr lang="en-US" sz="2200" dirty="0" smtClean="0">
                <a:latin typeface="Georgia" panose="02040502050405020303" pitchFamily="18" charset="0"/>
              </a:rPr>
              <a:t>of mast cells</a:t>
            </a:r>
            <a:endParaRPr lang="en-US" sz="2200" dirty="0">
              <a:latin typeface="Georgia" panose="02040502050405020303" pitchFamily="18" charset="0"/>
            </a:endParaRPr>
          </a:p>
          <a:p>
            <a:pPr marL="45720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It </a:t>
            </a:r>
            <a:r>
              <a:rPr lang="en-US" sz="2200" dirty="0">
                <a:latin typeface="Georgia" panose="02040502050405020303" pitchFamily="18" charset="0"/>
              </a:rPr>
              <a:t>elicits </a:t>
            </a:r>
            <a:r>
              <a:rPr lang="en-US" sz="2200" dirty="0" smtClean="0">
                <a:latin typeface="Georgia" panose="02040502050405020303" pitchFamily="18" charset="0"/>
              </a:rPr>
              <a:t>effects </a:t>
            </a:r>
            <a:r>
              <a:rPr lang="en-US" sz="2200" dirty="0">
                <a:latin typeface="Georgia" panose="02040502050405020303" pitchFamily="18" charset="0"/>
              </a:rPr>
              <a:t>that are opposite to those elicited </a:t>
            </a:r>
            <a:r>
              <a:rPr lang="en-US" sz="2200" dirty="0" smtClean="0">
                <a:latin typeface="Georgia" panose="02040502050405020303" pitchFamily="18" charset="0"/>
              </a:rPr>
              <a:t>by histamine</a:t>
            </a:r>
          </a:p>
          <a:p>
            <a:pPr marL="45720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It </a:t>
            </a:r>
            <a:r>
              <a:rPr lang="en-US" sz="2200" dirty="0">
                <a:latin typeface="Georgia" panose="02040502050405020303" pitchFamily="18" charset="0"/>
              </a:rPr>
              <a:t>blocks </a:t>
            </a:r>
            <a:r>
              <a:rPr lang="en-US" sz="2200" dirty="0" smtClean="0">
                <a:latin typeface="Georgia" panose="02040502050405020303" pitchFamily="18" charset="0"/>
              </a:rPr>
              <a:t>muscarinic </a:t>
            </a:r>
            <a:r>
              <a:rPr lang="en-US" sz="2200" dirty="0">
                <a:latin typeface="Georgia" panose="02040502050405020303" pitchFamily="18" charset="0"/>
              </a:rPr>
              <a:t>and adrenergic receptors in </a:t>
            </a:r>
            <a:r>
              <a:rPr lang="en-US" sz="2200" dirty="0" smtClean="0">
                <a:latin typeface="Georgia" panose="02040502050405020303" pitchFamily="18" charset="0"/>
              </a:rPr>
              <a:t>smooth muscle</a:t>
            </a:r>
          </a:p>
          <a:p>
            <a:pPr marL="45720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It </a:t>
            </a:r>
            <a:r>
              <a:rPr lang="en-US" sz="2200" dirty="0">
                <a:latin typeface="Georgia" panose="02040502050405020303" pitchFamily="18" charset="0"/>
              </a:rPr>
              <a:t>prevents </a:t>
            </a:r>
            <a:r>
              <a:rPr lang="en-US" sz="2200" dirty="0" smtClean="0">
                <a:latin typeface="Georgia" panose="02040502050405020303" pitchFamily="18" charset="0"/>
              </a:rPr>
              <a:t>many histamine-induced effects </a:t>
            </a:r>
            <a:r>
              <a:rPr lang="en-US" sz="2200" dirty="0">
                <a:latin typeface="Georgia" panose="02040502050405020303" pitchFamily="18" charset="0"/>
              </a:rPr>
              <a:t>in peripheral </a:t>
            </a:r>
            <a:r>
              <a:rPr lang="en-US" sz="2200" dirty="0" smtClean="0">
                <a:latin typeface="Georgia" panose="02040502050405020303" pitchFamily="18" charset="0"/>
              </a:rPr>
              <a:t>tissues</a:t>
            </a:r>
            <a:endParaRPr lang="en-US" sz="2200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200" b="1" i="1" dirty="0" smtClean="0">
                <a:latin typeface="Georgia" panose="02040502050405020303" pitchFamily="18" charset="0"/>
              </a:rPr>
              <a:t>Explain your answer</a:t>
            </a:r>
            <a:endParaRPr lang="en-US" sz="22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8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191070"/>
            <a:ext cx="8625384" cy="87414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Q49</a:t>
            </a:r>
            <a:endParaRPr lang="en-GB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4"/>
            <a:ext cx="8625384" cy="5370631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endParaRPr lang="en-US" sz="24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endParaRPr lang="en-US" sz="2400" dirty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endParaRPr lang="en-US" sz="24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</a:t>
            </a:r>
            <a:r>
              <a:rPr lang="en-US" sz="2400" b="1" i="1" dirty="0" err="1">
                <a:latin typeface="Georgia" panose="02040502050405020303" pitchFamily="18" charset="0"/>
              </a:rPr>
              <a:t>prostanoids</a:t>
            </a:r>
            <a:r>
              <a:rPr lang="en-US" sz="2400" b="1" i="1" dirty="0">
                <a:latin typeface="Georgia" panose="02040502050405020303" pitchFamily="18" charset="0"/>
              </a:rPr>
              <a:t> are mainly involved in vascular responses and </a:t>
            </a:r>
            <a:r>
              <a:rPr lang="en-US" sz="2400" b="1" i="1" dirty="0" err="1">
                <a:latin typeface="Georgia" panose="02040502050405020303" pitchFamily="18" charset="0"/>
              </a:rPr>
              <a:t>haemostatic</a:t>
            </a:r>
            <a:r>
              <a:rPr lang="en-US" sz="2400" b="1" i="1" dirty="0">
                <a:latin typeface="Georgia" panose="02040502050405020303" pitchFamily="18" charset="0"/>
              </a:rPr>
              <a:t> mechanisms and what are their actions?</a:t>
            </a:r>
          </a:p>
          <a:p>
            <a:pPr marL="0" lvl="0" indent="0">
              <a:spcBef>
                <a:spcPts val="1800"/>
              </a:spcBef>
              <a:buNone/>
            </a:pP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22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6" y="191068"/>
            <a:ext cx="8785297" cy="767781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Q50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201003"/>
            <a:ext cx="8666328" cy="5425222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endParaRPr lang="en-US" sz="2400" b="1" i="1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endParaRPr lang="en-US" sz="2400" b="1" i="1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Indicate </a:t>
            </a:r>
            <a:r>
              <a:rPr lang="en-US" sz="2400" b="1" i="1" dirty="0">
                <a:latin typeface="Georgia" panose="02040502050405020303" pitchFamily="18" charset="0"/>
              </a:rPr>
              <a:t>whether the following </a:t>
            </a:r>
            <a:r>
              <a:rPr lang="en-US" sz="2400" b="1" i="1" dirty="0" smtClean="0">
                <a:latin typeface="Georgia" panose="02040502050405020303" pitchFamily="18" charset="0"/>
              </a:rPr>
              <a:t>statement is </a:t>
            </a:r>
            <a:r>
              <a:rPr lang="en-US" sz="2400" b="1" i="1" dirty="0">
                <a:latin typeface="Georgia" panose="02040502050405020303" pitchFamily="18" charset="0"/>
              </a:rPr>
              <a:t>TRUE or </a:t>
            </a:r>
            <a:r>
              <a:rPr lang="en-US" sz="2400" b="1" i="1" dirty="0" smtClean="0">
                <a:latin typeface="Georgia" panose="02040502050405020303" pitchFamily="18" charset="0"/>
              </a:rPr>
              <a:t>FALSE. Explain your answer</a:t>
            </a:r>
            <a:endParaRPr lang="en-US" sz="2400" b="1" i="1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Combined therapy with gold preparations and </a:t>
            </a:r>
            <a:r>
              <a:rPr lang="en-US" sz="2400" dirty="0" err="1">
                <a:latin typeface="Georgia" panose="02040502050405020303" pitchFamily="18" charset="0"/>
              </a:rPr>
              <a:t>penicillamine</a:t>
            </a:r>
            <a:r>
              <a:rPr lang="en-US" sz="2400" dirty="0">
                <a:latin typeface="Georgia" panose="02040502050405020303" pitchFamily="18" charset="0"/>
              </a:rPr>
              <a:t> is advantageous in rheumatoid disease since their actions are synergistic</a:t>
            </a:r>
          </a:p>
          <a:p>
            <a:pPr marL="0" indent="0">
              <a:spcBef>
                <a:spcPts val="1800"/>
              </a:spcBef>
              <a:buNone/>
            </a:pPr>
            <a:endParaRPr lang="en-US" sz="24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49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b="1" i="1" dirty="0" smtClean="0">
                <a:latin typeface="Algerian" panose="04020705040A02060702" pitchFamily="82" charset="0"/>
              </a:rPr>
              <a:t>END</a:t>
            </a:r>
            <a:endParaRPr lang="en-US" sz="9600" b="1" i="1" dirty="0">
              <a:latin typeface="Algerian" panose="04020705040A02060702" pitchFamily="82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68690"/>
          </a:xfrm>
        </p:spPr>
        <p:txBody>
          <a:bodyPr/>
          <a:lstStyle/>
          <a:p>
            <a:endParaRPr lang="en-US" sz="2600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80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91069"/>
            <a:ext cx="8686800" cy="764273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Q5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2999"/>
            <a:ext cx="8686800" cy="5483225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47-year-old </a:t>
            </a:r>
            <a:r>
              <a:rPr lang="en-US" sz="2400" dirty="0" smtClean="0">
                <a:latin typeface="Georgia" panose="02040502050405020303" pitchFamily="18" charset="0"/>
              </a:rPr>
              <a:t>man </a:t>
            </a:r>
            <a:r>
              <a:rPr lang="en-US" sz="2400" dirty="0">
                <a:latin typeface="Georgia" panose="02040502050405020303" pitchFamily="18" charset="0"/>
              </a:rPr>
              <a:t>presented to the clinic </a:t>
            </a:r>
            <a:r>
              <a:rPr lang="en-US" sz="2400" dirty="0" smtClean="0">
                <a:latin typeface="Georgia" panose="02040502050405020303" pitchFamily="18" charset="0"/>
              </a:rPr>
              <a:t>complaining </a:t>
            </a:r>
            <a:r>
              <a:rPr lang="en-US" sz="2400" dirty="0">
                <a:latin typeface="Georgia" panose="02040502050405020303" pitchFamily="18" charset="0"/>
              </a:rPr>
              <a:t>of </a:t>
            </a:r>
            <a:r>
              <a:rPr lang="en-US" sz="2400" dirty="0" smtClean="0">
                <a:latin typeface="Georgia" panose="02040502050405020303" pitchFamily="18" charset="0"/>
              </a:rPr>
              <a:t>a recent </a:t>
            </a:r>
            <a:r>
              <a:rPr lang="en-US" sz="2400" dirty="0">
                <a:latin typeface="Georgia" panose="02040502050405020303" pitchFamily="18" charset="0"/>
              </a:rPr>
              <a:t>onset of repeating episodes of vertigo associated </a:t>
            </a:r>
            <a:r>
              <a:rPr lang="en-US" sz="2400" dirty="0" smtClean="0">
                <a:latin typeface="Georgia" panose="02040502050405020303" pitchFamily="18" charset="0"/>
              </a:rPr>
              <a:t>with nausea </a:t>
            </a:r>
            <a:r>
              <a:rPr lang="en-US" sz="2400" dirty="0">
                <a:latin typeface="Georgia" panose="02040502050405020303" pitchFamily="18" charset="0"/>
              </a:rPr>
              <a:t>and </a:t>
            </a:r>
            <a:r>
              <a:rPr lang="en-US" sz="2400" dirty="0" smtClean="0">
                <a:latin typeface="Georgia" panose="02040502050405020303" pitchFamily="18" charset="0"/>
              </a:rPr>
              <a:t>vomiting. </a:t>
            </a:r>
            <a:r>
              <a:rPr lang="en-US" sz="2400" dirty="0">
                <a:latin typeface="Georgia" panose="02040502050405020303" pitchFamily="18" charset="0"/>
              </a:rPr>
              <a:t>The patient was </a:t>
            </a:r>
            <a:r>
              <a:rPr lang="en-US" sz="2400" dirty="0" smtClean="0">
                <a:latin typeface="Georgia" panose="02040502050405020303" pitchFamily="18" charset="0"/>
              </a:rPr>
              <a:t>otherwise </a:t>
            </a:r>
            <a:r>
              <a:rPr lang="en-US" sz="2400" dirty="0">
                <a:latin typeface="Georgia" panose="02040502050405020303" pitchFamily="18" charset="0"/>
              </a:rPr>
              <a:t>healthy </a:t>
            </a:r>
            <a:r>
              <a:rPr lang="en-US" sz="2400" dirty="0" smtClean="0">
                <a:latin typeface="Georgia" panose="02040502050405020303" pitchFamily="18" charset="0"/>
              </a:rPr>
              <a:t>and denied </a:t>
            </a:r>
            <a:r>
              <a:rPr lang="en-US" sz="2400" dirty="0">
                <a:latin typeface="Georgia" panose="02040502050405020303" pitchFamily="18" charset="0"/>
              </a:rPr>
              <a:t>use of alcohol or illicit drugs. Physical </a:t>
            </a:r>
            <a:r>
              <a:rPr lang="en-US" sz="2400" dirty="0" smtClean="0">
                <a:latin typeface="Georgia" panose="02040502050405020303" pitchFamily="18" charset="0"/>
              </a:rPr>
              <a:t>examination was unremarkable</a:t>
            </a:r>
            <a:r>
              <a:rPr lang="en-US" sz="2400" dirty="0">
                <a:latin typeface="Georgia" panose="02040502050405020303" pitchFamily="18" charset="0"/>
              </a:rPr>
              <a:t>, but a provocative test elicited severe </a:t>
            </a:r>
            <a:r>
              <a:rPr lang="en-US" sz="2400" dirty="0" smtClean="0">
                <a:latin typeface="Georgia" panose="02040502050405020303" pitchFamily="18" charset="0"/>
              </a:rPr>
              <a:t>vertigo</a:t>
            </a:r>
            <a:r>
              <a:rPr lang="en-US" sz="2400" dirty="0">
                <a:latin typeface="Georgia" panose="02040502050405020303" pitchFamily="18" charset="0"/>
              </a:rPr>
              <a:t>. </a:t>
            </a:r>
            <a:r>
              <a:rPr lang="en-US" sz="2400" dirty="0" smtClean="0">
                <a:latin typeface="Georgia" panose="02040502050405020303" pitchFamily="18" charset="0"/>
              </a:rPr>
              <a:t>A diagnosis </a:t>
            </a:r>
            <a:r>
              <a:rPr lang="en-US" sz="2400" dirty="0">
                <a:latin typeface="Georgia" panose="02040502050405020303" pitchFamily="18" charset="0"/>
              </a:rPr>
              <a:t>was </a:t>
            </a:r>
            <a:r>
              <a:rPr lang="en-US" sz="2400" dirty="0" smtClean="0">
                <a:latin typeface="Georgia" panose="02040502050405020303" pitchFamily="18" charset="0"/>
              </a:rPr>
              <a:t>made, </a:t>
            </a:r>
            <a:r>
              <a:rPr lang="en-US" sz="2400" dirty="0">
                <a:latin typeface="Georgia" panose="02040502050405020303" pitchFamily="18" charset="0"/>
              </a:rPr>
              <a:t>and a </a:t>
            </a:r>
            <a:r>
              <a:rPr lang="en-US" sz="2400" dirty="0" smtClean="0">
                <a:latin typeface="Georgia" panose="02040502050405020303" pitchFamily="18" charset="0"/>
              </a:rPr>
              <a:t>pharmacotherapy </a:t>
            </a:r>
            <a:r>
              <a:rPr lang="en-US" sz="2400" dirty="0">
                <a:latin typeface="Georgia" panose="02040502050405020303" pitchFamily="18" charset="0"/>
              </a:rPr>
              <a:t>was </a:t>
            </a:r>
            <a:r>
              <a:rPr lang="en-US" sz="2400" dirty="0" smtClean="0">
                <a:latin typeface="Georgia" panose="02040502050405020303" pitchFamily="18" charset="0"/>
              </a:rPr>
              <a:t>prescribed.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</a:t>
            </a:r>
            <a:r>
              <a:rPr lang="en-US" sz="2400" b="1" i="1" dirty="0">
                <a:latin typeface="Georgia" panose="02040502050405020303" pitchFamily="18" charset="0"/>
              </a:rPr>
              <a:t>of the </a:t>
            </a:r>
            <a:r>
              <a:rPr lang="en-US" sz="24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400" b="1" i="1" dirty="0">
                <a:latin typeface="Georgia" panose="02040502050405020303" pitchFamily="18" charset="0"/>
              </a:rPr>
              <a:t>drugs would be appropriate for this </a:t>
            </a:r>
            <a:r>
              <a:rPr lang="en-US" sz="2400" b="1" i="1" dirty="0" smtClean="0">
                <a:latin typeface="Georgia" panose="02040502050405020303" pitchFamily="18" charset="0"/>
              </a:rPr>
              <a:t>patient?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[A] Diphenhydramine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[B] </a:t>
            </a:r>
            <a:r>
              <a:rPr lang="en-US" sz="2400" dirty="0" err="1" smtClean="0">
                <a:latin typeface="Georgia" panose="02040502050405020303" pitchFamily="18" charset="0"/>
              </a:rPr>
              <a:t>Ondansetron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[C] </a:t>
            </a:r>
            <a:r>
              <a:rPr lang="en-US" sz="2400" dirty="0" err="1" smtClean="0">
                <a:latin typeface="Georgia" panose="02040502050405020303" pitchFamily="18" charset="0"/>
              </a:rPr>
              <a:t>Dronabinol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[D] Ergotamine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[E] </a:t>
            </a:r>
            <a:r>
              <a:rPr lang="en-US" sz="2400" dirty="0" err="1" smtClean="0">
                <a:latin typeface="Georgia" panose="02040502050405020303" pitchFamily="18" charset="0"/>
              </a:rPr>
              <a:t>Loratadine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[F] Propranolol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41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63773"/>
            <a:ext cx="8679976" cy="873457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Q6</a:t>
            </a:r>
            <a:endParaRPr 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187355"/>
            <a:ext cx="8679976" cy="5438869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200" dirty="0">
                <a:latin typeface="Georgia" panose="02040502050405020303" pitchFamily="18" charset="0"/>
              </a:rPr>
              <a:t>A 66-year-old </a:t>
            </a:r>
            <a:r>
              <a:rPr lang="en-US" sz="2200" dirty="0" smtClean="0">
                <a:latin typeface="Georgia" panose="02040502050405020303" pitchFamily="18" charset="0"/>
              </a:rPr>
              <a:t>man suffering </a:t>
            </a:r>
            <a:r>
              <a:rPr lang="en-US" sz="2200" dirty="0">
                <a:latin typeface="Georgia" panose="02040502050405020303" pitchFamily="18" charset="0"/>
              </a:rPr>
              <a:t>from benign prostatic </a:t>
            </a:r>
            <a:r>
              <a:rPr lang="en-US" sz="2200" dirty="0" smtClean="0">
                <a:latin typeface="Georgia" panose="02040502050405020303" pitchFamily="18" charset="0"/>
              </a:rPr>
              <a:t>hyperplasia was admitted </a:t>
            </a:r>
            <a:r>
              <a:rPr lang="en-US" sz="2200" dirty="0">
                <a:latin typeface="Georgia" panose="02040502050405020303" pitchFamily="18" charset="0"/>
              </a:rPr>
              <a:t>to the hospital because of severe </a:t>
            </a:r>
            <a:r>
              <a:rPr lang="en-US" sz="2200" dirty="0" smtClean="0">
                <a:latin typeface="Georgia" panose="02040502050405020303" pitchFamily="18" charset="0"/>
              </a:rPr>
              <a:t>supra-pubic </a:t>
            </a:r>
            <a:r>
              <a:rPr lang="en-US" sz="2200" dirty="0">
                <a:latin typeface="Georgia" panose="02040502050405020303" pitchFamily="18" charset="0"/>
              </a:rPr>
              <a:t> </a:t>
            </a:r>
            <a:r>
              <a:rPr lang="en-US" sz="2200" dirty="0" smtClean="0">
                <a:latin typeface="Georgia" panose="02040502050405020303" pitchFamily="18" charset="0"/>
              </a:rPr>
              <a:t>pain </a:t>
            </a:r>
            <a:r>
              <a:rPr lang="en-US" sz="2200" dirty="0">
                <a:latin typeface="Georgia" panose="02040502050405020303" pitchFamily="18" charset="0"/>
              </a:rPr>
              <a:t>and an inability to pass urine for the past 24 hours. On </a:t>
            </a:r>
            <a:r>
              <a:rPr lang="en-US" sz="2200" dirty="0" smtClean="0">
                <a:latin typeface="Georgia" panose="02040502050405020303" pitchFamily="18" charset="0"/>
              </a:rPr>
              <a:t> questioning</a:t>
            </a:r>
            <a:r>
              <a:rPr lang="en-US" sz="2200" dirty="0">
                <a:latin typeface="Georgia" panose="02040502050405020303" pitchFamily="18" charset="0"/>
              </a:rPr>
              <a:t>, he said he had been taking </a:t>
            </a:r>
            <a:r>
              <a:rPr lang="en-US" sz="2200" dirty="0" smtClean="0">
                <a:latin typeface="Georgia" panose="02040502050405020303" pitchFamily="18" charset="0"/>
              </a:rPr>
              <a:t>diphenhydramine for a few </a:t>
            </a:r>
            <a:r>
              <a:rPr lang="en-US" sz="2200" dirty="0">
                <a:latin typeface="Georgia" panose="02040502050405020303" pitchFamily="18" charset="0"/>
              </a:rPr>
              <a:t>days to relieve </a:t>
            </a:r>
            <a:r>
              <a:rPr lang="en-US" sz="2200" dirty="0" smtClean="0">
                <a:latin typeface="Georgia" panose="02040502050405020303" pitchFamily="18" charset="0"/>
              </a:rPr>
              <a:t>itching.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sz="2200" b="1" i="1" dirty="0" smtClean="0">
                <a:latin typeface="Georgia" panose="02040502050405020303" pitchFamily="18" charset="0"/>
              </a:rPr>
              <a:t>Which </a:t>
            </a:r>
            <a:r>
              <a:rPr lang="en-US" sz="2200" b="1" i="1" dirty="0">
                <a:latin typeface="Georgia" panose="02040502050405020303" pitchFamily="18" charset="0"/>
              </a:rPr>
              <a:t>of the </a:t>
            </a:r>
            <a:r>
              <a:rPr lang="en-US" sz="22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200" b="1" i="1" dirty="0">
                <a:latin typeface="Georgia" panose="02040502050405020303" pitchFamily="18" charset="0"/>
              </a:rPr>
              <a:t>actions </a:t>
            </a:r>
            <a:r>
              <a:rPr lang="en-US" sz="2200" b="1" i="1" dirty="0" smtClean="0">
                <a:latin typeface="Georgia" panose="02040502050405020303" pitchFamily="18" charset="0"/>
              </a:rPr>
              <a:t>most likely mediated </a:t>
            </a:r>
            <a:r>
              <a:rPr lang="en-US" sz="2200" b="1" i="1" dirty="0">
                <a:latin typeface="Georgia" panose="02040502050405020303" pitchFamily="18" charset="0"/>
              </a:rPr>
              <a:t>the adverse </a:t>
            </a:r>
            <a:r>
              <a:rPr lang="en-US" sz="2200" b="1" i="1" dirty="0" smtClean="0">
                <a:latin typeface="Georgia" panose="02040502050405020303" pitchFamily="18" charset="0"/>
              </a:rPr>
              <a:t>effect </a:t>
            </a:r>
            <a:r>
              <a:rPr lang="en-US" sz="2200" b="1" i="1" dirty="0">
                <a:latin typeface="Georgia" panose="02040502050405020303" pitchFamily="18" charset="0"/>
              </a:rPr>
              <a:t>of the drug in </a:t>
            </a:r>
            <a:r>
              <a:rPr lang="en-US" sz="2200" b="1" i="1" dirty="0" smtClean="0">
                <a:latin typeface="Georgia" panose="02040502050405020303" pitchFamily="18" charset="0"/>
              </a:rPr>
              <a:t>this patient?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Relaxation </a:t>
            </a:r>
            <a:r>
              <a:rPr lang="en-US" sz="2200" dirty="0">
                <a:latin typeface="Georgia" panose="02040502050405020303" pitchFamily="18" charset="0"/>
              </a:rPr>
              <a:t>of the detrusor </a:t>
            </a:r>
            <a:r>
              <a:rPr lang="en-US" sz="2200" dirty="0" smtClean="0">
                <a:latin typeface="Georgia" panose="02040502050405020303" pitchFamily="18" charset="0"/>
              </a:rPr>
              <a:t>muscle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Constriction </a:t>
            </a:r>
            <a:r>
              <a:rPr lang="en-US" sz="2200" dirty="0">
                <a:latin typeface="Georgia" panose="02040502050405020303" pitchFamily="18" charset="0"/>
              </a:rPr>
              <a:t>of the bladder external </a:t>
            </a:r>
            <a:r>
              <a:rPr lang="en-US" sz="2200" dirty="0" smtClean="0">
                <a:latin typeface="Georgia" panose="02040502050405020303" pitchFamily="18" charset="0"/>
              </a:rPr>
              <a:t>sphincter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Constriction </a:t>
            </a:r>
            <a:r>
              <a:rPr lang="en-US" sz="2200" dirty="0">
                <a:latin typeface="Georgia" panose="02040502050405020303" pitchFamily="18" charset="0"/>
              </a:rPr>
              <a:t>of the prostate </a:t>
            </a:r>
            <a:r>
              <a:rPr lang="en-US" sz="2200" dirty="0" smtClean="0">
                <a:latin typeface="Georgia" panose="02040502050405020303" pitchFamily="18" charset="0"/>
              </a:rPr>
              <a:t>capsule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Relaxation </a:t>
            </a:r>
            <a:r>
              <a:rPr lang="en-US" sz="2200" dirty="0">
                <a:latin typeface="Georgia" panose="02040502050405020303" pitchFamily="18" charset="0"/>
              </a:rPr>
              <a:t>of the bladder internal </a:t>
            </a:r>
            <a:r>
              <a:rPr lang="en-US" sz="2200" dirty="0" smtClean="0">
                <a:latin typeface="Georgia" panose="02040502050405020303" pitchFamily="18" charset="0"/>
              </a:rPr>
              <a:t>sphincter</a:t>
            </a:r>
          </a:p>
          <a:p>
            <a:pPr marL="457200" lvl="0" indent="-457200">
              <a:spcBef>
                <a:spcPts val="600"/>
              </a:spcBef>
              <a:buFont typeface="+mj-lt"/>
              <a:buAutoNum type="alphaUcPeriod"/>
            </a:pPr>
            <a:r>
              <a:rPr lang="en-US" sz="2200" dirty="0" smtClean="0">
                <a:latin typeface="Georgia" panose="02040502050405020303" pitchFamily="18" charset="0"/>
              </a:rPr>
              <a:t>Increased diuresis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200" b="1" i="1" dirty="0" smtClean="0">
                <a:latin typeface="Georgia" panose="02040502050405020303" pitchFamily="18" charset="0"/>
              </a:rPr>
              <a:t>Explain your answer</a:t>
            </a:r>
            <a:endParaRPr lang="en-US" sz="22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97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218363"/>
            <a:ext cx="8666329" cy="846161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Q7</a:t>
            </a:r>
            <a:endParaRPr lang="en-US" alt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14651"/>
            <a:ext cx="8666329" cy="5411574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54-year-old </a:t>
            </a:r>
            <a:r>
              <a:rPr lang="en-US" sz="2400" dirty="0" smtClean="0">
                <a:latin typeface="Georgia" panose="02040502050405020303" pitchFamily="18" charset="0"/>
              </a:rPr>
              <a:t>man </a:t>
            </a:r>
            <a:r>
              <a:rPr lang="en-US" sz="2400" dirty="0">
                <a:latin typeface="Georgia" panose="02040502050405020303" pitchFamily="18" charset="0"/>
              </a:rPr>
              <a:t>at a scheduled </a:t>
            </a:r>
            <a:r>
              <a:rPr lang="en-US" sz="2400" dirty="0" smtClean="0">
                <a:latin typeface="Georgia" panose="02040502050405020303" pitchFamily="18" charset="0"/>
              </a:rPr>
              <a:t>ophthalmic </a:t>
            </a:r>
            <a:r>
              <a:rPr lang="en-US" sz="2400" dirty="0">
                <a:latin typeface="Georgia" panose="02040502050405020303" pitchFamily="18" charset="0"/>
              </a:rPr>
              <a:t>check-up </a:t>
            </a:r>
            <a:r>
              <a:rPr lang="en-US" sz="2400" dirty="0" smtClean="0">
                <a:latin typeface="Georgia" panose="02040502050405020303" pitchFamily="18" charset="0"/>
              </a:rPr>
              <a:t>was found </a:t>
            </a:r>
            <a:r>
              <a:rPr lang="en-US" sz="2400" dirty="0">
                <a:latin typeface="Georgia" panose="02040502050405020303" pitchFamily="18" charset="0"/>
              </a:rPr>
              <a:t>to have increased intraocular pressure. The </a:t>
            </a:r>
            <a:r>
              <a:rPr lang="en-US" sz="2400" dirty="0" smtClean="0">
                <a:latin typeface="Georgia" panose="02040502050405020303" pitchFamily="18" charset="0"/>
              </a:rPr>
              <a:t>man had been suffering </a:t>
            </a:r>
            <a:r>
              <a:rPr lang="en-US" sz="2400" dirty="0">
                <a:latin typeface="Georgia" panose="02040502050405020303" pitchFamily="18" charset="0"/>
              </a:rPr>
              <a:t>from open-angle </a:t>
            </a:r>
            <a:r>
              <a:rPr lang="en-US" sz="2400" dirty="0" smtClean="0">
                <a:latin typeface="Georgia" panose="02040502050405020303" pitchFamily="18" charset="0"/>
              </a:rPr>
              <a:t>glaucoma </a:t>
            </a:r>
            <a:r>
              <a:rPr lang="en-US" sz="2400" dirty="0">
                <a:latin typeface="Georgia" panose="02040502050405020303" pitchFamily="18" charset="0"/>
              </a:rPr>
              <a:t>for 2 years, but </a:t>
            </a:r>
            <a:r>
              <a:rPr lang="en-US" sz="2400" dirty="0" smtClean="0">
                <a:latin typeface="Georgia" panose="02040502050405020303" pitchFamily="18" charset="0"/>
              </a:rPr>
              <a:t>up until </a:t>
            </a:r>
            <a:r>
              <a:rPr lang="en-US" sz="2400" dirty="0">
                <a:latin typeface="Georgia" panose="02040502050405020303" pitchFamily="18" charset="0"/>
              </a:rPr>
              <a:t>the current visit, the disease was found to be </a:t>
            </a:r>
            <a:r>
              <a:rPr lang="en-US" sz="2400" dirty="0" smtClean="0">
                <a:latin typeface="Georgia" panose="02040502050405020303" pitchFamily="18" charset="0"/>
              </a:rPr>
              <a:t>well controlled </a:t>
            </a:r>
            <a:r>
              <a:rPr lang="en-US" sz="2400" dirty="0">
                <a:latin typeface="Georgia" panose="02040502050405020303" pitchFamily="18" charset="0"/>
              </a:rPr>
              <a:t>by local </a:t>
            </a:r>
            <a:r>
              <a:rPr lang="en-US" sz="2400" dirty="0" smtClean="0">
                <a:latin typeface="Georgia" panose="02040502050405020303" pitchFamily="18" charset="0"/>
              </a:rPr>
              <a:t>treatment with </a:t>
            </a:r>
            <a:r>
              <a:rPr lang="en-US" sz="2400" dirty="0" err="1" smtClean="0">
                <a:latin typeface="Georgia" panose="02040502050405020303" pitchFamily="18" charset="0"/>
              </a:rPr>
              <a:t>timolol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</a:rPr>
              <a:t>and </a:t>
            </a:r>
            <a:r>
              <a:rPr lang="en-US" sz="2400" dirty="0" err="1" smtClean="0">
                <a:latin typeface="Georgia" panose="02040502050405020303" pitchFamily="18" charset="0"/>
              </a:rPr>
              <a:t>latanoprost</a:t>
            </a:r>
            <a:r>
              <a:rPr lang="en-US" sz="2400" dirty="0" smtClean="0">
                <a:latin typeface="Georgia" panose="02040502050405020303" pitchFamily="18" charset="0"/>
              </a:rPr>
              <a:t>. Drugs </a:t>
            </a:r>
            <a:r>
              <a:rPr lang="en-US" sz="2400" dirty="0">
                <a:latin typeface="Georgia" panose="02040502050405020303" pitchFamily="18" charset="0"/>
              </a:rPr>
              <a:t>taken recently by the patient included </a:t>
            </a:r>
            <a:r>
              <a:rPr lang="en-US" sz="2400" dirty="0" smtClean="0">
                <a:latin typeface="Georgia" panose="02040502050405020303" pitchFamily="18" charset="0"/>
              </a:rPr>
              <a:t>over-the-counter preparations </a:t>
            </a:r>
            <a:r>
              <a:rPr lang="en-US" sz="2400" dirty="0">
                <a:latin typeface="Georgia" panose="02040502050405020303" pitchFamily="18" charset="0"/>
              </a:rPr>
              <a:t>for episodic headache, heartburn, and </a:t>
            </a:r>
            <a:r>
              <a:rPr lang="en-US" sz="2400" dirty="0" smtClean="0">
                <a:latin typeface="Georgia" panose="02040502050405020303" pitchFamily="18" charset="0"/>
              </a:rPr>
              <a:t>insomnia.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Which </a:t>
            </a:r>
            <a:r>
              <a:rPr lang="en-US" sz="2400" b="1" i="1" dirty="0">
                <a:latin typeface="Georgia" panose="02040502050405020303" pitchFamily="18" charset="0"/>
              </a:rPr>
              <a:t>of the </a:t>
            </a:r>
            <a:r>
              <a:rPr lang="en-US" sz="2400" b="1" i="1" dirty="0" smtClean="0">
                <a:latin typeface="Georgia" panose="02040502050405020303" pitchFamily="18" charset="0"/>
              </a:rPr>
              <a:t>following </a:t>
            </a:r>
            <a:r>
              <a:rPr lang="en-US" sz="2400" b="1" i="1" dirty="0">
                <a:latin typeface="Georgia" panose="02040502050405020303" pitchFamily="18" charset="0"/>
              </a:rPr>
              <a:t>drugs could have caused the patient’s </a:t>
            </a:r>
            <a:r>
              <a:rPr lang="en-US" sz="2400" b="1" i="1" dirty="0" smtClean="0">
                <a:latin typeface="Georgia" panose="02040502050405020303" pitchFamily="18" charset="0"/>
              </a:rPr>
              <a:t>increased </a:t>
            </a:r>
            <a:r>
              <a:rPr lang="en-US" sz="2400" b="1" i="1" dirty="0">
                <a:latin typeface="Georgia" panose="02040502050405020303" pitchFamily="18" charset="0"/>
              </a:rPr>
              <a:t>intraocular </a:t>
            </a:r>
            <a:r>
              <a:rPr lang="en-US" sz="2400" b="1" i="1" dirty="0" smtClean="0">
                <a:latin typeface="Georgia" panose="02040502050405020303" pitchFamily="18" charset="0"/>
              </a:rPr>
              <a:t>pressure?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[A] </a:t>
            </a:r>
            <a:r>
              <a:rPr lang="en-US" sz="2400" dirty="0" err="1" smtClean="0">
                <a:latin typeface="Georgia" panose="02040502050405020303" pitchFamily="18" charset="0"/>
              </a:rPr>
              <a:t>Paracetamol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[B] Omeprazole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[C] Ibuprofen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[D] Diphenhydramine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 smtClean="0">
                <a:latin typeface="Georgia" panose="02040502050405020303" pitchFamily="18" charset="0"/>
              </a:rPr>
              <a:t>[E] Famotidine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Explain your answer</a:t>
            </a:r>
            <a:endParaRPr lang="en-US" sz="2400" b="1" i="1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5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18365" y="274638"/>
            <a:ext cx="8734566" cy="762592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altLang="en-US" sz="2800" b="1" cap="all" dirty="0" smtClean="0">
                <a:latin typeface="Georgia" panose="02040502050405020303" pitchFamily="18" charset="0"/>
              </a:rPr>
              <a:t>Q8</a:t>
            </a:r>
            <a:endParaRPr lang="en-US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8365" y="1173707"/>
            <a:ext cx="8734566" cy="5452518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>
                <a:latin typeface="Georgia" panose="02040502050405020303" pitchFamily="18" charset="0"/>
              </a:rPr>
              <a:t>A 21-year-old </a:t>
            </a:r>
            <a:r>
              <a:rPr lang="en-US" sz="2400" dirty="0" smtClean="0">
                <a:latin typeface="Georgia" panose="02040502050405020303" pitchFamily="18" charset="0"/>
              </a:rPr>
              <a:t>woman suffering </a:t>
            </a:r>
            <a:r>
              <a:rPr lang="en-US" sz="2400" dirty="0">
                <a:latin typeface="Georgia" panose="02040502050405020303" pitchFamily="18" charset="0"/>
              </a:rPr>
              <a:t>from seasonal </a:t>
            </a:r>
            <a:r>
              <a:rPr lang="en-US" sz="2400" dirty="0" smtClean="0">
                <a:latin typeface="Georgia" panose="02040502050405020303" pitchFamily="18" charset="0"/>
              </a:rPr>
              <a:t>allergic conjunctivitis </a:t>
            </a:r>
            <a:r>
              <a:rPr lang="en-US" sz="2400" dirty="0">
                <a:latin typeface="Georgia" panose="02040502050405020303" pitchFamily="18" charset="0"/>
              </a:rPr>
              <a:t>started a </a:t>
            </a:r>
            <a:r>
              <a:rPr lang="en-US" sz="2400" dirty="0" smtClean="0">
                <a:latin typeface="Georgia" panose="02040502050405020303" pitchFamily="18" charset="0"/>
              </a:rPr>
              <a:t>treatment with </a:t>
            </a:r>
            <a:r>
              <a:rPr lang="en-US" sz="2400" dirty="0">
                <a:latin typeface="Georgia" panose="02040502050405020303" pitchFamily="18" charset="0"/>
              </a:rPr>
              <a:t>eye drops of </a:t>
            </a:r>
            <a:r>
              <a:rPr lang="en-US" sz="2400" dirty="0" err="1" smtClean="0">
                <a:latin typeface="Georgia" panose="02040502050405020303" pitchFamily="18" charset="0"/>
              </a:rPr>
              <a:t>azelastine</a:t>
            </a:r>
            <a:r>
              <a:rPr lang="en-US" sz="2400" dirty="0" smtClean="0">
                <a:latin typeface="Georgia" panose="02040502050405020303" pitchFamily="18" charset="0"/>
              </a:rPr>
              <a:t>, a </a:t>
            </a:r>
            <a:r>
              <a:rPr lang="en-US" sz="2400" dirty="0">
                <a:latin typeface="Georgia" panose="02040502050405020303" pitchFamily="18" charset="0"/>
              </a:rPr>
              <a:t>second-generation </a:t>
            </a:r>
            <a:r>
              <a:rPr lang="en-US" sz="2400" dirty="0" smtClean="0">
                <a:latin typeface="Georgia" panose="02040502050405020303" pitchFamily="18" charset="0"/>
              </a:rPr>
              <a:t>histamine </a:t>
            </a:r>
            <a:r>
              <a:rPr lang="en-US" sz="2400" dirty="0">
                <a:latin typeface="Georgia" panose="02040502050405020303" pitchFamily="18" charset="0"/>
              </a:rPr>
              <a:t>H1 antagonist. </a:t>
            </a:r>
            <a:endParaRPr lang="en-US" sz="2400" dirty="0" smtClean="0"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i="1" dirty="0" smtClean="0">
                <a:latin typeface="Georgia" panose="02040502050405020303" pitchFamily="18" charset="0"/>
              </a:rPr>
              <a:t>What is the advantage of using second-generation </a:t>
            </a:r>
            <a:r>
              <a:rPr lang="en-US" sz="2400" b="1" i="1" dirty="0">
                <a:latin typeface="Georgia" panose="02040502050405020303" pitchFamily="18" charset="0"/>
              </a:rPr>
              <a:t>H1 antagonists </a:t>
            </a:r>
            <a:r>
              <a:rPr lang="en-US" sz="2400" b="1" i="1" dirty="0" smtClean="0">
                <a:latin typeface="Georgia" panose="02040502050405020303" pitchFamily="18" charset="0"/>
              </a:rPr>
              <a:t>locally </a:t>
            </a:r>
            <a:r>
              <a:rPr lang="en-US" sz="2400" b="1" i="1" dirty="0">
                <a:latin typeface="Georgia" panose="02040502050405020303" pitchFamily="18" charset="0"/>
              </a:rPr>
              <a:t>in the </a:t>
            </a:r>
            <a:r>
              <a:rPr lang="en-US" sz="2400" b="1" i="1" dirty="0" smtClean="0">
                <a:latin typeface="Georgia" panose="02040502050405020303" pitchFamily="18" charset="0"/>
              </a:rPr>
              <a:t>conjunctiva instead </a:t>
            </a:r>
            <a:r>
              <a:rPr lang="en-US" sz="2400" b="1" i="1" dirty="0">
                <a:latin typeface="Georgia" panose="02040502050405020303" pitchFamily="18" charset="0"/>
              </a:rPr>
              <a:t>of </a:t>
            </a:r>
            <a:r>
              <a:rPr lang="en-US" sz="2400" b="1" i="1" dirty="0" smtClean="0">
                <a:latin typeface="Georgia" panose="02040502050405020303" pitchFamily="18" charset="0"/>
              </a:rPr>
              <a:t>first-generation </a:t>
            </a:r>
            <a:r>
              <a:rPr lang="en-US" sz="2400" b="1" i="1" dirty="0">
                <a:latin typeface="Georgia" panose="02040502050405020303" pitchFamily="18" charset="0"/>
              </a:rPr>
              <a:t>H1 </a:t>
            </a:r>
            <a:r>
              <a:rPr lang="en-US" sz="2400" b="1" i="1" dirty="0" smtClean="0">
                <a:latin typeface="Georgia" panose="02040502050405020303" pitchFamily="18" charset="0"/>
              </a:rPr>
              <a:t>antagonists?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76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14699</TotalTime>
  <Words>4238</Words>
  <Application>Microsoft Office PowerPoint</Application>
  <PresentationFormat>On-screen Show (4:3)</PresentationFormat>
  <Paragraphs>366</Paragraphs>
  <Slides>52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8" baseType="lpstr">
      <vt:lpstr>Algerian</vt:lpstr>
      <vt:lpstr>Arial</vt:lpstr>
      <vt:lpstr>Calibri</vt:lpstr>
      <vt:lpstr>Georgia</vt:lpstr>
      <vt:lpstr>Times New Roman</vt:lpstr>
      <vt:lpstr>Office Theme</vt:lpstr>
      <vt:lpstr>AUTOCOIDS MEDIATORS OF INFLAMMATION ANTI-INFLAMMATORY DRUGS  REVISION QUESTIONS</vt:lpstr>
      <vt:lpstr>PowerPoint Presentation</vt:lpstr>
      <vt:lpstr>Q2</vt:lpstr>
      <vt:lpstr>Q3</vt:lpstr>
      <vt:lpstr>Q4</vt:lpstr>
      <vt:lpstr>Q5</vt:lpstr>
      <vt:lpstr>Q6</vt:lpstr>
      <vt:lpstr>Q7</vt:lpstr>
      <vt:lpstr>Q8</vt:lpstr>
      <vt:lpstr>Q9 </vt:lpstr>
      <vt:lpstr>Q10</vt:lpstr>
      <vt:lpstr>Q11</vt:lpstr>
      <vt:lpstr>Q12</vt:lpstr>
      <vt:lpstr>Q13</vt:lpstr>
      <vt:lpstr>Q14</vt:lpstr>
      <vt:lpstr>Q15</vt:lpstr>
      <vt:lpstr>Q16</vt:lpstr>
      <vt:lpstr>Q17</vt:lpstr>
      <vt:lpstr>Q18</vt:lpstr>
      <vt:lpstr>Q19</vt:lpstr>
      <vt:lpstr>Q20</vt:lpstr>
      <vt:lpstr>Q21</vt:lpstr>
      <vt:lpstr>Q22</vt:lpstr>
      <vt:lpstr>Q23</vt:lpstr>
      <vt:lpstr>Q24</vt:lpstr>
      <vt:lpstr>Q25</vt:lpstr>
      <vt:lpstr>Q26</vt:lpstr>
      <vt:lpstr>Q27</vt:lpstr>
      <vt:lpstr>Q28</vt:lpstr>
      <vt:lpstr>Q29</vt:lpstr>
      <vt:lpstr>Q30</vt:lpstr>
      <vt:lpstr>Q31</vt:lpstr>
      <vt:lpstr>Q32</vt:lpstr>
      <vt:lpstr>Q33</vt:lpstr>
      <vt:lpstr>Q34</vt:lpstr>
      <vt:lpstr>Q35</vt:lpstr>
      <vt:lpstr>Q36</vt:lpstr>
      <vt:lpstr>Q37</vt:lpstr>
      <vt:lpstr>Q38</vt:lpstr>
      <vt:lpstr>Q39</vt:lpstr>
      <vt:lpstr>Q40</vt:lpstr>
      <vt:lpstr>Q41</vt:lpstr>
      <vt:lpstr>Q42</vt:lpstr>
      <vt:lpstr>Q43</vt:lpstr>
      <vt:lpstr>Q44</vt:lpstr>
      <vt:lpstr>Q45</vt:lpstr>
      <vt:lpstr>Q46</vt:lpstr>
      <vt:lpstr>Q47</vt:lpstr>
      <vt:lpstr>Q48</vt:lpstr>
      <vt:lpstr>Q49</vt:lpstr>
      <vt:lpstr>Q50</vt:lpstr>
      <vt:lpstr>END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USED IN THE TREATMENT OF ANAEMIA</dc:title>
  <dc:creator>Dr Sindwa Namataa</dc:creator>
  <cp:lastModifiedBy>User</cp:lastModifiedBy>
  <cp:revision>670</cp:revision>
  <dcterms:created xsi:type="dcterms:W3CDTF">2013-01-20T05:13:28Z</dcterms:created>
  <dcterms:modified xsi:type="dcterms:W3CDTF">2023-07-16T08:31:38Z</dcterms:modified>
</cp:coreProperties>
</file>