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615" r:id="rId3"/>
    <p:sldId id="617" r:id="rId4"/>
    <p:sldId id="619" r:id="rId5"/>
    <p:sldId id="621" r:id="rId6"/>
    <p:sldId id="623" r:id="rId7"/>
    <p:sldId id="625" r:id="rId8"/>
    <p:sldId id="627" r:id="rId9"/>
    <p:sldId id="629" r:id="rId10"/>
    <p:sldId id="631" r:id="rId11"/>
    <p:sldId id="633" r:id="rId12"/>
    <p:sldId id="595" r:id="rId13"/>
    <p:sldId id="597" r:id="rId14"/>
    <p:sldId id="599" r:id="rId15"/>
    <p:sldId id="601" r:id="rId16"/>
    <p:sldId id="603" r:id="rId17"/>
    <p:sldId id="605" r:id="rId18"/>
    <p:sldId id="607" r:id="rId19"/>
    <p:sldId id="609" r:id="rId20"/>
    <p:sldId id="611" r:id="rId21"/>
    <p:sldId id="613" r:id="rId22"/>
    <p:sldId id="59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43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9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2994025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altLang="en-US" sz="2800" b="1" dirty="0" smtClean="0">
                <a:latin typeface="Georgia" panose="02040502050405020303" pitchFamily="18" charset="0"/>
              </a:rPr>
              <a:t>HAEMATOLOGIC PHARMACOLOGY</a:t>
            </a:r>
            <a:r>
              <a:rPr lang="en-US" altLang="en-US" sz="3200" b="1" dirty="0" smtClean="0">
                <a:latin typeface="Georgia" panose="02040502050405020303" pitchFamily="18" charset="0"/>
              </a:rPr>
              <a:t/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>
                <a:latin typeface="Georgia" panose="02040502050405020303" pitchFamily="18" charset="0"/>
              </a:rPr>
              <a:t/>
            </a:r>
            <a:br>
              <a:rPr lang="en-US" altLang="en-US" sz="3200" b="1" dirty="0">
                <a:latin typeface="Georgia" panose="02040502050405020303" pitchFamily="18" charset="0"/>
              </a:rPr>
            </a:br>
            <a:r>
              <a:rPr lang="en-US" altLang="en-US" sz="2800" b="1" dirty="0" smtClean="0">
                <a:latin typeface="Georgia" panose="02040502050405020303" pitchFamily="18" charset="0"/>
              </a:rPr>
              <a:t>REVISION</a:t>
            </a:r>
            <a:r>
              <a:rPr lang="en-US" altLang="en-US" sz="2800" b="1" dirty="0" smtClean="0">
                <a:latin typeface="Georgia" panose="02040502050405020303" pitchFamily="18" charset="0"/>
              </a:rPr>
              <a:t> </a:t>
            </a:r>
            <a:r>
              <a:rPr lang="en-US" altLang="en-US" sz="2800" b="1" dirty="0" smtClean="0">
                <a:latin typeface="Georgia" panose="02040502050405020303" pitchFamily="18" charset="0"/>
              </a:rPr>
              <a:t>QUESTIONS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7391400" cy="1905000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en-US" sz="2600" b="1" dirty="0" smtClean="0"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endParaRPr lang="en-US" sz="2600" b="1" dirty="0" smtClean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DR </a:t>
            </a:r>
            <a:r>
              <a:rPr lang="en-US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SINDWA KANYIMBA</a:t>
            </a: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Pharmacology Lecturer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Q9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68-year-old </a:t>
            </a:r>
            <a:r>
              <a:rPr lang="en-US" sz="2400" dirty="0" smtClean="0">
                <a:latin typeface="Georgia" panose="02040502050405020303" pitchFamily="18" charset="0"/>
              </a:rPr>
              <a:t>man with </a:t>
            </a:r>
            <a:r>
              <a:rPr lang="en-US" sz="2400" dirty="0">
                <a:latin typeface="Georgia" panose="02040502050405020303" pitchFamily="18" charset="0"/>
              </a:rPr>
              <a:t>no past </a:t>
            </a:r>
            <a:r>
              <a:rPr lang="en-US" sz="2400" dirty="0" smtClean="0">
                <a:latin typeface="Georgia" panose="02040502050405020303" pitchFamily="18" charset="0"/>
              </a:rPr>
              <a:t>medical </a:t>
            </a:r>
            <a:r>
              <a:rPr lang="en-US" sz="2400" dirty="0">
                <a:latin typeface="Georgia" panose="02040502050405020303" pitchFamily="18" charset="0"/>
              </a:rPr>
              <a:t>history 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</a:t>
            </a:r>
            <a:r>
              <a:rPr lang="en-US" sz="2400" dirty="0" smtClean="0">
                <a:latin typeface="Georgia" panose="02040502050405020303" pitchFamily="18" charset="0"/>
              </a:rPr>
              <a:t>the emergency department </a:t>
            </a:r>
            <a:r>
              <a:rPr lang="en-US" sz="2400" dirty="0">
                <a:latin typeface="Georgia" panose="02040502050405020303" pitchFamily="18" charset="0"/>
              </a:rPr>
              <a:t>because of severe </a:t>
            </a:r>
            <a:r>
              <a:rPr lang="en-US" sz="2400" dirty="0" err="1">
                <a:latin typeface="Georgia" panose="02040502050405020303" pitchFamily="18" charset="0"/>
              </a:rPr>
              <a:t>substernal</a:t>
            </a:r>
            <a:r>
              <a:rPr lang="en-US" sz="2400" dirty="0">
                <a:latin typeface="Georgia" panose="02040502050405020303" pitchFamily="18" charset="0"/>
              </a:rPr>
              <a:t> crushing chest pain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radiation to the left arm for the </a:t>
            </a:r>
            <a:r>
              <a:rPr lang="en-US" sz="2400" dirty="0" smtClean="0">
                <a:latin typeface="Georgia" panose="02040502050405020303" pitchFamily="18" charset="0"/>
              </a:rPr>
              <a:t>past </a:t>
            </a:r>
            <a:r>
              <a:rPr lang="en-US" sz="2400" dirty="0">
                <a:latin typeface="Georgia" panose="02040502050405020303" pitchFamily="18" charset="0"/>
              </a:rPr>
              <a:t>2 hours. An electrocardiogram </a:t>
            </a:r>
            <a:r>
              <a:rPr lang="en-US" sz="2400" dirty="0" smtClean="0">
                <a:latin typeface="Georgia" panose="02040502050405020303" pitchFamily="18" charset="0"/>
              </a:rPr>
              <a:t>confirmed </a:t>
            </a:r>
            <a:r>
              <a:rPr lang="en-US" sz="2400" dirty="0">
                <a:latin typeface="Georgia" panose="02040502050405020303" pitchFamily="18" charset="0"/>
              </a:rPr>
              <a:t>the diagnosis </a:t>
            </a:r>
            <a:r>
              <a:rPr lang="en-US" sz="2400" dirty="0" smtClean="0">
                <a:latin typeface="Georgia" panose="02040502050405020303" pitchFamily="18" charset="0"/>
              </a:rPr>
              <a:t>of </a:t>
            </a:r>
            <a:r>
              <a:rPr lang="en-US" sz="2400" dirty="0">
                <a:latin typeface="Georgia" panose="02040502050405020303" pitchFamily="18" charset="0"/>
              </a:rPr>
              <a:t>acute anterior myocardial </a:t>
            </a:r>
            <a:r>
              <a:rPr lang="en-US" sz="2400" dirty="0" smtClean="0">
                <a:latin typeface="Georgia" panose="02040502050405020303" pitchFamily="18" charset="0"/>
              </a:rPr>
              <a:t>infarction.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two anti-thrombotic drugs would you immediately give intravenously </a:t>
            </a:r>
            <a:r>
              <a:rPr lang="en-US" sz="2400" b="1" i="1" dirty="0">
                <a:latin typeface="Georgia" panose="02040502050405020303" pitchFamily="18" charset="0"/>
              </a:rPr>
              <a:t>to the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Q10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57-year-old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</a:t>
            </a:r>
            <a:r>
              <a:rPr lang="en-US" sz="2400" dirty="0" smtClean="0">
                <a:latin typeface="Georgia" panose="02040502050405020303" pitchFamily="18" charset="0"/>
              </a:rPr>
              <a:t>emergency department </a:t>
            </a:r>
            <a:r>
              <a:rPr lang="en-US" sz="2400" dirty="0">
                <a:latin typeface="Georgia" panose="02040502050405020303" pitchFamily="18" charset="0"/>
              </a:rPr>
              <a:t>because of unrelenting chest pain for the past 3 hours. </a:t>
            </a:r>
            <a:r>
              <a:rPr lang="en-US" sz="2400" dirty="0" smtClean="0">
                <a:latin typeface="Georgia" panose="02040502050405020303" pitchFamily="18" charset="0"/>
              </a:rPr>
              <a:t>After physical examination </a:t>
            </a:r>
            <a:r>
              <a:rPr lang="en-US" sz="2400" dirty="0">
                <a:latin typeface="Georgia" panose="02040502050405020303" pitchFamily="18" charset="0"/>
              </a:rPr>
              <a:t>and lab tests, a diagnosis </a:t>
            </a:r>
            <a:r>
              <a:rPr lang="en-US" sz="2400" dirty="0" smtClean="0">
                <a:latin typeface="Georgia" panose="02040502050405020303" pitchFamily="18" charset="0"/>
              </a:rPr>
              <a:t>of unstable angina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made</a:t>
            </a:r>
            <a:r>
              <a:rPr lang="en-US" sz="2400" dirty="0">
                <a:latin typeface="Georgia" panose="02040502050405020303" pitchFamily="18" charset="0"/>
              </a:rPr>
              <a:t>, and the patient received an </a:t>
            </a:r>
            <a:r>
              <a:rPr lang="en-US" sz="2400" dirty="0" smtClean="0">
                <a:latin typeface="Georgia" panose="02040502050405020303" pitchFamily="18" charset="0"/>
              </a:rPr>
              <a:t>emergency therapy </a:t>
            </a:r>
            <a:r>
              <a:rPr lang="en-US" sz="2400" dirty="0">
                <a:latin typeface="Georgia" panose="02040502050405020303" pitchFamily="18" charset="0"/>
              </a:rPr>
              <a:t>that included </a:t>
            </a:r>
            <a:r>
              <a:rPr lang="en-US" sz="2400" dirty="0" err="1" smtClean="0">
                <a:latin typeface="Georgia" panose="02040502050405020303" pitchFamily="18" charset="0"/>
              </a:rPr>
              <a:t>abciximab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mechanism and mode of action that mediate the therapeutic effect of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abciximab</a:t>
            </a:r>
            <a:r>
              <a:rPr lang="en-US" sz="2400" b="1" i="1" dirty="0" smtClean="0">
                <a:latin typeface="Georgia" panose="02040502050405020303" pitchFamily="18" charset="0"/>
              </a:rPr>
              <a:t> in this patient?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Q11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6-year-old boy 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thalassemia major was </a:t>
            </a:r>
            <a:r>
              <a:rPr lang="en-US" sz="2400" dirty="0">
                <a:latin typeface="Georgia" panose="02040502050405020303" pitchFamily="18" charset="0"/>
              </a:rPr>
              <a:t>started on </a:t>
            </a:r>
            <a:r>
              <a:rPr lang="en-US" sz="2400" dirty="0" smtClean="0">
                <a:latin typeface="Georgia" panose="02040502050405020303" pitchFamily="18" charset="0"/>
              </a:rPr>
              <a:t>whole </a:t>
            </a:r>
            <a:r>
              <a:rPr lang="en-US" sz="2400" dirty="0">
                <a:latin typeface="Georgia" panose="02040502050405020303" pitchFamily="18" charset="0"/>
              </a:rPr>
              <a:t>blood transfusion </a:t>
            </a:r>
            <a:r>
              <a:rPr lang="en-US" sz="2400" dirty="0" smtClean="0">
                <a:latin typeface="Georgia" panose="02040502050405020303" pitchFamily="18" charset="0"/>
              </a:rPr>
              <a:t>therapy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drug should be given </a:t>
            </a:r>
            <a:r>
              <a:rPr lang="en-US" sz="2400" b="1" i="1" dirty="0">
                <a:latin typeface="Georgia" panose="02040502050405020303" pitchFamily="18" charset="0"/>
              </a:rPr>
              <a:t>during the transfusion to </a:t>
            </a:r>
            <a:r>
              <a:rPr lang="en-US" sz="2400" b="1" i="1" dirty="0" smtClean="0">
                <a:latin typeface="Georgia" panose="02040502050405020303" pitchFamily="18" charset="0"/>
              </a:rPr>
              <a:t>prevent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transfusional</a:t>
            </a:r>
            <a:r>
              <a:rPr lang="en-US" sz="2400" b="1" i="1" dirty="0" smtClean="0">
                <a:latin typeface="Georgia" panose="02040502050405020303" pitchFamily="18" charset="0"/>
              </a:rPr>
              <a:t> </a:t>
            </a:r>
            <a:r>
              <a:rPr lang="en-US" sz="2400" b="1" i="1" dirty="0">
                <a:latin typeface="Georgia" panose="02040502050405020303" pitchFamily="18" charset="0"/>
              </a:rPr>
              <a:t>iron overload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Q12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42-year-old </a:t>
            </a:r>
            <a:r>
              <a:rPr lang="en-US" sz="2400" dirty="0" smtClean="0">
                <a:latin typeface="Georgia" panose="02040502050405020303" pitchFamily="18" charset="0"/>
              </a:rPr>
              <a:t>man 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diffuse </a:t>
            </a:r>
            <a:r>
              <a:rPr lang="en-US" sz="2400" dirty="0">
                <a:latin typeface="Georgia" panose="02040502050405020303" pitchFamily="18" charset="0"/>
              </a:rPr>
              <a:t>non-Hodgkin </a:t>
            </a:r>
            <a:r>
              <a:rPr lang="en-US" sz="2400" dirty="0" smtClean="0">
                <a:latin typeface="Georgia" panose="02040502050405020303" pitchFamily="18" charset="0"/>
              </a:rPr>
              <a:t>lymphoma was </a:t>
            </a:r>
            <a:r>
              <a:rPr lang="en-US" sz="2400" dirty="0">
                <a:latin typeface="Georgia" panose="02040502050405020303" pitchFamily="18" charset="0"/>
              </a:rPr>
              <a:t>in the hospital for autologous bone </a:t>
            </a:r>
            <a:r>
              <a:rPr lang="en-US" sz="2400" dirty="0" smtClean="0">
                <a:latin typeface="Georgia" panose="02040502050405020303" pitchFamily="18" charset="0"/>
              </a:rPr>
              <a:t>marrow transplantation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drug should be</a:t>
            </a:r>
            <a:r>
              <a:rPr lang="en-US" sz="2400" b="1" i="1" dirty="0">
                <a:latin typeface="Georgia" panose="02040502050405020303" pitchFamily="18" charset="0"/>
              </a:rPr>
              <a:t> </a:t>
            </a:r>
            <a:r>
              <a:rPr lang="en-US" sz="2400" b="1" i="1" dirty="0" smtClean="0">
                <a:latin typeface="Georgia" panose="02040502050405020303" pitchFamily="18" charset="0"/>
              </a:rPr>
              <a:t>administered after transplantation </a:t>
            </a:r>
            <a:r>
              <a:rPr lang="en-US" sz="2400" b="1" i="1" dirty="0">
                <a:latin typeface="Georgia" panose="02040502050405020303" pitchFamily="18" charset="0"/>
              </a:rPr>
              <a:t>to hasten neutrophil </a:t>
            </a:r>
            <a:r>
              <a:rPr lang="en-US" sz="2400" b="1" i="1" dirty="0" smtClean="0">
                <a:latin typeface="Georgia" panose="02040502050405020303" pitchFamily="18" charset="0"/>
              </a:rPr>
              <a:t>recovery?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Q13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13-year-old boy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acute </a:t>
            </a:r>
            <a:r>
              <a:rPr lang="en-US" sz="2400" dirty="0" smtClean="0">
                <a:latin typeface="Georgia" panose="02040502050405020303" pitchFamily="18" charset="0"/>
              </a:rPr>
              <a:t>lymphoblastic leukemia was admitted </a:t>
            </a:r>
            <a:r>
              <a:rPr lang="en-US" sz="2400" dirty="0">
                <a:latin typeface="Georgia" panose="02040502050405020303" pitchFamily="18" charset="0"/>
              </a:rPr>
              <a:t>to the hospital for the third cycle of </a:t>
            </a:r>
            <a:r>
              <a:rPr lang="en-US" sz="2400" dirty="0" smtClean="0">
                <a:latin typeface="Georgia" panose="02040502050405020303" pitchFamily="18" charset="0"/>
              </a:rPr>
              <a:t>anticancer therapy, which </a:t>
            </a:r>
            <a:r>
              <a:rPr lang="en-US" sz="2400" dirty="0">
                <a:latin typeface="Georgia" panose="02040502050405020303" pitchFamily="18" charset="0"/>
              </a:rPr>
              <a:t>included high-dose </a:t>
            </a:r>
            <a:r>
              <a:rPr lang="en-US" sz="2400" dirty="0" smtClean="0">
                <a:latin typeface="Georgia" panose="02040502050405020303" pitchFamily="18" charset="0"/>
              </a:rPr>
              <a:t>methotrexate.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drug would you recommend to </a:t>
            </a:r>
            <a:r>
              <a:rPr lang="en-US" sz="2400" b="1" i="1" dirty="0">
                <a:latin typeface="Georgia" panose="02040502050405020303" pitchFamily="18" charset="0"/>
              </a:rPr>
              <a:t>counteract </a:t>
            </a:r>
            <a:r>
              <a:rPr lang="en-US" sz="2400" b="1" i="1" dirty="0" smtClean="0">
                <a:latin typeface="Georgia" panose="02040502050405020303" pitchFamily="18" charset="0"/>
              </a:rPr>
              <a:t>methotrexate toxicity?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0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Q14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66-year-old </a:t>
            </a:r>
            <a:r>
              <a:rPr lang="en-US" sz="2000" dirty="0" smtClean="0">
                <a:latin typeface="Georgia" panose="02040502050405020303" pitchFamily="18" charset="0"/>
              </a:rPr>
              <a:t>woman complained </a:t>
            </a:r>
            <a:r>
              <a:rPr lang="en-US" sz="2000" dirty="0">
                <a:latin typeface="Georgia" panose="02040502050405020303" pitchFamily="18" charset="0"/>
              </a:rPr>
              <a:t>to her physician of </a:t>
            </a:r>
            <a:r>
              <a:rPr lang="en-US" sz="2000" dirty="0" smtClean="0">
                <a:latin typeface="Georgia" panose="02040502050405020303" pitchFamily="18" charset="0"/>
              </a:rPr>
              <a:t>bleeding gums</a:t>
            </a:r>
            <a:r>
              <a:rPr lang="en-US" sz="2000" dirty="0">
                <a:latin typeface="Georgia" panose="02040502050405020303" pitchFamily="18" charset="0"/>
              </a:rPr>
              <a:t>. The </a:t>
            </a:r>
            <a:r>
              <a:rPr lang="en-US" sz="2000" dirty="0" smtClean="0">
                <a:latin typeface="Georgia" panose="02040502050405020303" pitchFamily="18" charset="0"/>
              </a:rPr>
              <a:t>woman </a:t>
            </a:r>
            <a:r>
              <a:rPr lang="en-US" sz="2000" dirty="0">
                <a:latin typeface="Georgia" panose="02040502050405020303" pitchFamily="18" charset="0"/>
              </a:rPr>
              <a:t>had been receiving her third </a:t>
            </a:r>
            <a:r>
              <a:rPr lang="en-US" sz="2000" dirty="0" smtClean="0">
                <a:latin typeface="Georgia" panose="02040502050405020303" pitchFamily="18" charset="0"/>
              </a:rPr>
              <a:t>cycle of chemotherapy </a:t>
            </a:r>
            <a:r>
              <a:rPr lang="en-US" sz="2000" dirty="0">
                <a:latin typeface="Georgia" panose="02040502050405020303" pitchFamily="18" charset="0"/>
              </a:rPr>
              <a:t>for </a:t>
            </a:r>
            <a:r>
              <a:rPr lang="en-US" sz="2000" dirty="0" smtClean="0">
                <a:latin typeface="Georgia" panose="02040502050405020303" pitchFamily="18" charset="0"/>
              </a:rPr>
              <a:t>metastatic </a:t>
            </a:r>
            <a:r>
              <a:rPr lang="en-US" sz="2000" dirty="0">
                <a:latin typeface="Georgia" panose="02040502050405020303" pitchFamily="18" charset="0"/>
              </a:rPr>
              <a:t>ovarian cancer. 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A </a:t>
            </a:r>
            <a:r>
              <a:rPr lang="en-US" sz="2000" dirty="0">
                <a:latin typeface="Georgia" panose="02040502050405020303" pitchFamily="18" charset="0"/>
              </a:rPr>
              <a:t>blood </a:t>
            </a:r>
            <a:r>
              <a:rPr lang="en-US" sz="2000" dirty="0" smtClean="0">
                <a:latin typeface="Georgia" panose="02040502050405020303" pitchFamily="18" charset="0"/>
              </a:rPr>
              <a:t>analysis showed </a:t>
            </a:r>
            <a:r>
              <a:rPr lang="en-US" sz="2000" dirty="0">
                <a:latin typeface="Georgia" panose="02040502050405020303" pitchFamily="18" charset="0"/>
              </a:rPr>
              <a:t>the </a:t>
            </a:r>
            <a:r>
              <a:rPr lang="en-US" sz="2000" dirty="0" smtClean="0">
                <a:latin typeface="Georgia" panose="02040502050405020303" pitchFamily="18" charset="0"/>
              </a:rPr>
              <a:t>following results: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Georgia" panose="02040502050405020303" pitchFamily="18" charset="0"/>
              </a:rPr>
              <a:t>Red </a:t>
            </a:r>
            <a:r>
              <a:rPr lang="en-US" sz="2000" dirty="0">
                <a:latin typeface="Georgia" panose="02040502050405020303" pitchFamily="18" charset="0"/>
              </a:rPr>
              <a:t>blood cell count </a:t>
            </a:r>
            <a:r>
              <a:rPr lang="en-US" sz="2000" dirty="0" smtClean="0">
                <a:latin typeface="Georgia" panose="02040502050405020303" pitchFamily="18" charset="0"/>
              </a:rPr>
              <a:t>(RBC) 3.2 ×10</a:t>
            </a:r>
            <a:r>
              <a:rPr lang="en-US" sz="2000" baseline="30000" dirty="0" smtClean="0">
                <a:latin typeface="Georgia" panose="02040502050405020303" pitchFamily="18" charset="0"/>
              </a:rPr>
              <a:t>6</a:t>
            </a:r>
            <a:r>
              <a:rPr lang="en-US" sz="2000" dirty="0" smtClean="0">
                <a:latin typeface="Georgia" panose="02040502050405020303" pitchFamily="18" charset="0"/>
              </a:rPr>
              <a:t>/cc </a:t>
            </a:r>
            <a:r>
              <a:rPr lang="en-US" sz="2000" dirty="0">
                <a:latin typeface="Georgia" panose="02040502050405020303" pitchFamily="18" charset="0"/>
              </a:rPr>
              <a:t>(</a:t>
            </a:r>
            <a:r>
              <a:rPr lang="en-US" sz="2000" dirty="0" smtClean="0">
                <a:latin typeface="Georgia" panose="02040502050405020303" pitchFamily="18" charset="0"/>
              </a:rPr>
              <a:t>normal female </a:t>
            </a:r>
            <a:r>
              <a:rPr lang="en-US" sz="2000" dirty="0">
                <a:latin typeface="Georgia" panose="02040502050405020303" pitchFamily="18" charset="0"/>
              </a:rPr>
              <a:t>3.5−5.5 × </a:t>
            </a:r>
            <a:r>
              <a:rPr lang="en-US" sz="2000" dirty="0" smtClean="0">
                <a:latin typeface="Georgia" panose="02040502050405020303" pitchFamily="18" charset="0"/>
              </a:rPr>
              <a:t>10</a:t>
            </a:r>
            <a:r>
              <a:rPr lang="en-US" sz="2000" baseline="30000" dirty="0" smtClean="0">
                <a:latin typeface="Georgia" panose="02040502050405020303" pitchFamily="18" charset="0"/>
              </a:rPr>
              <a:t>6</a:t>
            </a:r>
            <a:r>
              <a:rPr lang="en-US" sz="2000" dirty="0" smtClean="0">
                <a:latin typeface="Georgia" panose="02040502050405020303" pitchFamily="18" charset="0"/>
              </a:rPr>
              <a:t>/cc)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Georgia" panose="02040502050405020303" pitchFamily="18" charset="0"/>
              </a:rPr>
              <a:t>Mean corpuscular volume (MCV) </a:t>
            </a:r>
            <a:r>
              <a:rPr lang="en-US" sz="2000" dirty="0">
                <a:latin typeface="Georgia" panose="02040502050405020303" pitchFamily="18" charset="0"/>
              </a:rPr>
              <a:t>96 </a:t>
            </a:r>
            <a:r>
              <a:rPr lang="en-US" sz="2000" dirty="0" err="1">
                <a:latin typeface="Georgia" panose="02040502050405020303" pitchFamily="18" charset="0"/>
              </a:rPr>
              <a:t>fL</a:t>
            </a:r>
            <a:r>
              <a:rPr lang="en-US" sz="2000" dirty="0">
                <a:latin typeface="Georgia" panose="02040502050405020303" pitchFamily="18" charset="0"/>
              </a:rPr>
              <a:t> (</a:t>
            </a:r>
            <a:r>
              <a:rPr lang="en-US" sz="2000" dirty="0" smtClean="0">
                <a:latin typeface="Georgia" panose="02040502050405020303" pitchFamily="18" charset="0"/>
              </a:rPr>
              <a:t>normal </a:t>
            </a:r>
            <a:r>
              <a:rPr lang="en-US" sz="2000" dirty="0">
                <a:latin typeface="Georgia" panose="02040502050405020303" pitchFamily="18" charset="0"/>
              </a:rPr>
              <a:t>80−100 </a:t>
            </a:r>
            <a:r>
              <a:rPr lang="en-US" sz="2000" dirty="0" err="1" smtClean="0">
                <a:latin typeface="Georgia" panose="02040502050405020303" pitchFamily="18" charset="0"/>
              </a:rPr>
              <a:t>fL</a:t>
            </a:r>
            <a:r>
              <a:rPr lang="en-US" sz="20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000" dirty="0">
                <a:latin typeface="Georgia" panose="02040502050405020303" pitchFamily="18" charset="0"/>
              </a:rPr>
              <a:t>H</a:t>
            </a:r>
            <a:r>
              <a:rPr lang="en-US" sz="2000" dirty="0" smtClean="0">
                <a:latin typeface="Georgia" panose="02040502050405020303" pitchFamily="18" charset="0"/>
              </a:rPr>
              <a:t>emoglobin (</a:t>
            </a:r>
            <a:r>
              <a:rPr lang="en-US" sz="2000" dirty="0" err="1" smtClean="0">
                <a:latin typeface="Georgia" panose="02040502050405020303" pitchFamily="18" charset="0"/>
              </a:rPr>
              <a:t>Hb</a:t>
            </a:r>
            <a:r>
              <a:rPr lang="en-US" sz="2000" dirty="0" smtClean="0">
                <a:latin typeface="Georgia" panose="02040502050405020303" pitchFamily="18" charset="0"/>
              </a:rPr>
              <a:t>) 9 </a:t>
            </a:r>
            <a:r>
              <a:rPr lang="en-US" sz="2000" dirty="0">
                <a:latin typeface="Georgia" panose="02040502050405020303" pitchFamily="18" charset="0"/>
              </a:rPr>
              <a:t>g/</a:t>
            </a:r>
            <a:r>
              <a:rPr lang="en-US" sz="2000" dirty="0" err="1">
                <a:latin typeface="Georgia" panose="02040502050405020303" pitchFamily="18" charset="0"/>
              </a:rPr>
              <a:t>dL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(normal female </a:t>
            </a:r>
            <a:r>
              <a:rPr lang="en-US" sz="2000" dirty="0">
                <a:latin typeface="Georgia" panose="02040502050405020303" pitchFamily="18" charset="0"/>
              </a:rPr>
              <a:t>&gt; 12 </a:t>
            </a:r>
            <a:r>
              <a:rPr lang="en-US" sz="2000" dirty="0" smtClean="0">
                <a:latin typeface="Georgia" panose="02040502050405020303" pitchFamily="18" charset="0"/>
              </a:rPr>
              <a:t>g/</a:t>
            </a:r>
            <a:r>
              <a:rPr lang="en-US" sz="2000" dirty="0" err="1" smtClean="0">
                <a:latin typeface="Georgia" panose="02040502050405020303" pitchFamily="18" charset="0"/>
              </a:rPr>
              <a:t>dL</a:t>
            </a:r>
            <a:r>
              <a:rPr lang="en-US" sz="2000" dirty="0" smtClean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Georgia" panose="02040502050405020303" pitchFamily="18" charset="0"/>
              </a:rPr>
              <a:t>Neutrophil count 4600/cc (normal </a:t>
            </a:r>
            <a:r>
              <a:rPr lang="en-US" sz="2000" dirty="0">
                <a:latin typeface="Georgia" panose="02040502050405020303" pitchFamily="18" charset="0"/>
              </a:rPr>
              <a:t>3000−</a:t>
            </a:r>
            <a:r>
              <a:rPr lang="en-US" sz="2000" dirty="0" smtClean="0">
                <a:latin typeface="Georgia" panose="02040502050405020303" pitchFamily="18" charset="0"/>
              </a:rPr>
              <a:t>7000/cc)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latin typeface="Georgia" panose="02040502050405020303" pitchFamily="18" charset="0"/>
              </a:rPr>
              <a:t>Platelet count 7000/cc </a:t>
            </a:r>
            <a:r>
              <a:rPr lang="en-US" sz="2000" dirty="0">
                <a:latin typeface="Georgia" panose="02040502050405020303" pitchFamily="18" charset="0"/>
              </a:rPr>
              <a:t>(</a:t>
            </a:r>
            <a:r>
              <a:rPr lang="en-US" sz="2000" dirty="0" smtClean="0">
                <a:latin typeface="Georgia" panose="02040502050405020303" pitchFamily="18" charset="0"/>
              </a:rPr>
              <a:t>normal </a:t>
            </a:r>
            <a:r>
              <a:rPr lang="en-US" sz="2000" dirty="0">
                <a:latin typeface="Georgia" panose="02040502050405020303" pitchFamily="18" charset="0"/>
              </a:rPr>
              <a:t>130,000−</a:t>
            </a:r>
            <a:r>
              <a:rPr lang="en-US" sz="2000" dirty="0" smtClean="0">
                <a:latin typeface="Georgia" panose="02040502050405020303" pitchFamily="18" charset="0"/>
              </a:rPr>
              <a:t>400,000/cc)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A hematopoietic </a:t>
            </a:r>
            <a:r>
              <a:rPr lang="en-US" sz="2000" dirty="0">
                <a:latin typeface="Georgia" panose="02040502050405020303" pitchFamily="18" charset="0"/>
              </a:rPr>
              <a:t>agent was </a:t>
            </a:r>
            <a:r>
              <a:rPr lang="en-US" sz="2000" dirty="0" smtClean="0">
                <a:latin typeface="Georgia" panose="02040502050405020303" pitchFamily="18" charset="0"/>
              </a:rPr>
              <a:t>administered intravenously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 err="1" smtClean="0">
                <a:latin typeface="Georgia" panose="02040502050405020303" pitchFamily="18" charset="0"/>
              </a:rPr>
              <a:t>haematopoietic</a:t>
            </a:r>
            <a:r>
              <a:rPr lang="en-US" sz="2000" b="1" i="1" dirty="0" smtClean="0">
                <a:latin typeface="Georgia" panose="02040502050405020303" pitchFamily="18" charset="0"/>
              </a:rPr>
              <a:t> agent would </a:t>
            </a:r>
            <a:r>
              <a:rPr lang="en-US" sz="2000" b="1" i="1" dirty="0">
                <a:latin typeface="Georgia" panose="02040502050405020303" pitchFamily="18" charset="0"/>
              </a:rPr>
              <a:t>be appropriate for </a:t>
            </a:r>
            <a:r>
              <a:rPr lang="en-US" sz="2000" b="1" i="1" dirty="0" smtClean="0">
                <a:latin typeface="Georgia" panose="02040502050405020303" pitchFamily="18" charset="0"/>
              </a:rPr>
              <a:t>this patient?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4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Q15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72-year-old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hospital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2-week </a:t>
            </a:r>
            <a:r>
              <a:rPr lang="en-US" sz="2400" dirty="0">
                <a:latin typeface="Georgia" panose="02040502050405020303" pitchFamily="18" charset="0"/>
              </a:rPr>
              <a:t>history </a:t>
            </a:r>
            <a:r>
              <a:rPr lang="en-US" sz="2400" dirty="0" smtClean="0">
                <a:latin typeface="Georgia" panose="02040502050405020303" pitchFamily="18" charset="0"/>
              </a:rPr>
              <a:t>of weakness</a:t>
            </a:r>
            <a:r>
              <a:rPr lang="en-US" sz="2400" dirty="0">
                <a:latin typeface="Georgia" panose="02040502050405020303" pitchFamily="18" charset="0"/>
              </a:rPr>
              <a:t>, decreased appetite, and exercise intolerance.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Pertinent laboratory </a:t>
            </a:r>
            <a:r>
              <a:rPr lang="en-US" sz="2400" dirty="0">
                <a:latin typeface="Georgia" panose="02040502050405020303" pitchFamily="18" charset="0"/>
              </a:rPr>
              <a:t>values on </a:t>
            </a:r>
            <a:r>
              <a:rPr lang="en-US" sz="2400" dirty="0" smtClean="0">
                <a:latin typeface="Georgia" panose="02040502050405020303" pitchFamily="18" charset="0"/>
              </a:rPr>
              <a:t>admission were: RBC 3.0 × 10</a:t>
            </a:r>
            <a:r>
              <a:rPr lang="en-US" sz="2400" baseline="30000" dirty="0" smtClean="0">
                <a:latin typeface="Georgia" panose="02040502050405020303" pitchFamily="18" charset="0"/>
              </a:rPr>
              <a:t>6</a:t>
            </a:r>
            <a:r>
              <a:rPr lang="en-US" sz="2400" dirty="0" smtClean="0">
                <a:latin typeface="Georgia" panose="02040502050405020303" pitchFamily="18" charset="0"/>
              </a:rPr>
              <a:t>/cc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smtClean="0">
                <a:latin typeface="Georgia" panose="02040502050405020303" pitchFamily="18" charset="0"/>
              </a:rPr>
              <a:t>normal male 4.3</a:t>
            </a:r>
            <a:r>
              <a:rPr lang="en-US" sz="2400" dirty="0">
                <a:latin typeface="Georgia" panose="02040502050405020303" pitchFamily="18" charset="0"/>
              </a:rPr>
              <a:t>−5.9 × 10</a:t>
            </a:r>
            <a:r>
              <a:rPr lang="en-US" sz="2400" baseline="30000" dirty="0">
                <a:latin typeface="Georgia" panose="02040502050405020303" pitchFamily="18" charset="0"/>
              </a:rPr>
              <a:t>6</a:t>
            </a:r>
            <a:r>
              <a:rPr lang="en-US" sz="2400" dirty="0">
                <a:latin typeface="Georgia" panose="02040502050405020303" pitchFamily="18" charset="0"/>
              </a:rPr>
              <a:t>/cc), </a:t>
            </a:r>
            <a:r>
              <a:rPr lang="en-US" sz="2400" dirty="0" smtClean="0">
                <a:latin typeface="Georgia" panose="02040502050405020303" pitchFamily="18" charset="0"/>
              </a:rPr>
              <a:t>MCV </a:t>
            </a:r>
            <a:r>
              <a:rPr lang="en-US" sz="2400" dirty="0">
                <a:latin typeface="Georgia" panose="02040502050405020303" pitchFamily="18" charset="0"/>
              </a:rPr>
              <a:t>96 </a:t>
            </a:r>
            <a:r>
              <a:rPr lang="en-US" sz="2400" dirty="0" err="1" smtClean="0">
                <a:latin typeface="Georgia" panose="02040502050405020303" pitchFamily="18" charset="0"/>
              </a:rPr>
              <a:t>fL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(normal 80</a:t>
            </a:r>
            <a:r>
              <a:rPr lang="en-US" sz="2400" dirty="0">
                <a:latin typeface="Georgia" panose="02040502050405020303" pitchFamily="18" charset="0"/>
              </a:rPr>
              <a:t>−100 </a:t>
            </a:r>
            <a:r>
              <a:rPr lang="en-US" sz="2400" dirty="0" err="1">
                <a:latin typeface="Georgia" panose="02040502050405020303" pitchFamily="18" charset="0"/>
              </a:rPr>
              <a:t>fL</a:t>
            </a:r>
            <a:r>
              <a:rPr lang="en-US" sz="2400" dirty="0">
                <a:latin typeface="Georgia" panose="02040502050405020303" pitchFamily="18" charset="0"/>
              </a:rPr>
              <a:t>), </a:t>
            </a:r>
            <a:r>
              <a:rPr lang="en-US" sz="2400" dirty="0" err="1" smtClean="0">
                <a:latin typeface="Georgia" panose="02040502050405020303" pitchFamily="18" charset="0"/>
              </a:rPr>
              <a:t>Hb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6 g/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 (</a:t>
            </a:r>
            <a:r>
              <a:rPr lang="en-US" sz="2400" dirty="0" smtClean="0">
                <a:latin typeface="Georgia" panose="02040502050405020303" pitchFamily="18" charset="0"/>
              </a:rPr>
              <a:t>normal male </a:t>
            </a:r>
            <a:r>
              <a:rPr lang="en-US" sz="2400" dirty="0">
                <a:latin typeface="Georgia" panose="02040502050405020303" pitchFamily="18" charset="0"/>
              </a:rPr>
              <a:t>&gt; 13.5 g/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), </a:t>
            </a:r>
            <a:r>
              <a:rPr lang="en-US" sz="2400" dirty="0" smtClean="0">
                <a:latin typeface="Georgia" panose="02040502050405020303" pitchFamily="18" charset="0"/>
              </a:rPr>
              <a:t>serum iron </a:t>
            </a:r>
            <a:r>
              <a:rPr lang="en-US" sz="2400" dirty="0">
                <a:latin typeface="Georgia" panose="02040502050405020303" pitchFamily="18" charset="0"/>
              </a:rPr>
              <a:t>45 µg/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 (</a:t>
            </a:r>
            <a:r>
              <a:rPr lang="en-US" sz="2400" dirty="0" smtClean="0">
                <a:latin typeface="Georgia" panose="02040502050405020303" pitchFamily="18" charset="0"/>
              </a:rPr>
              <a:t>normal </a:t>
            </a:r>
            <a:r>
              <a:rPr lang="en-US" sz="2400" dirty="0">
                <a:latin typeface="Georgia" panose="02040502050405020303" pitchFamily="18" charset="0"/>
              </a:rPr>
              <a:t>50−150 µg/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), serum creatinine 4.7 </a:t>
            </a:r>
            <a:r>
              <a:rPr lang="en-US" sz="2400" dirty="0" smtClean="0">
                <a:latin typeface="Georgia" panose="02040502050405020303" pitchFamily="18" charset="0"/>
              </a:rPr>
              <a:t>mg/</a:t>
            </a:r>
            <a:r>
              <a:rPr lang="en-US" sz="2400" dirty="0" err="1" smtClean="0">
                <a:latin typeface="Georgia" panose="02040502050405020303" pitchFamily="18" charset="0"/>
              </a:rPr>
              <a:t>dL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smtClean="0">
                <a:latin typeface="Georgia" panose="02040502050405020303" pitchFamily="18" charset="0"/>
              </a:rPr>
              <a:t>normal </a:t>
            </a:r>
            <a:r>
              <a:rPr lang="en-US" sz="2400" dirty="0">
                <a:latin typeface="Georgia" panose="02040502050405020303" pitchFamily="18" charset="0"/>
              </a:rPr>
              <a:t>0.6–1.2 </a:t>
            </a:r>
            <a:r>
              <a:rPr lang="en-US" sz="2400" dirty="0" smtClean="0">
                <a:latin typeface="Georgia" panose="02040502050405020303" pitchFamily="18" charset="0"/>
              </a:rPr>
              <a:t>mg/</a:t>
            </a:r>
            <a:r>
              <a:rPr lang="en-US" sz="2400" dirty="0" err="1" smtClean="0">
                <a:latin typeface="Georgia" panose="02040502050405020303" pitchFamily="18" charset="0"/>
              </a:rPr>
              <a:t>dL</a:t>
            </a:r>
            <a:r>
              <a:rPr lang="en-US" sz="2400" dirty="0" smtClean="0">
                <a:latin typeface="Georgia" panose="02040502050405020303" pitchFamily="18" charset="0"/>
              </a:rPr>
              <a:t>).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two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haematopoietic</a:t>
            </a:r>
            <a:r>
              <a:rPr lang="en-US" sz="2400" b="1" i="1" dirty="0" smtClean="0">
                <a:latin typeface="Georgia" panose="02040502050405020303" pitchFamily="18" charset="0"/>
              </a:rPr>
              <a:t> drugs </a:t>
            </a:r>
            <a:r>
              <a:rPr lang="en-US" sz="2400" b="1" i="1" dirty="0">
                <a:latin typeface="Georgia" panose="02040502050405020303" pitchFamily="18" charset="0"/>
              </a:rPr>
              <a:t>would be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appropriate to treat </a:t>
            </a:r>
            <a:r>
              <a:rPr lang="en-US" sz="2400" b="1" i="1" dirty="0" smtClean="0">
                <a:latin typeface="Georgia" panose="02040502050405020303" pitchFamily="18" charset="0"/>
              </a:rPr>
              <a:t>the patient’s disease?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3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Q16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33-year-old </a:t>
            </a:r>
            <a:r>
              <a:rPr lang="en-US" sz="2200" dirty="0" smtClean="0">
                <a:latin typeface="Georgia" panose="02040502050405020303" pitchFamily="18" charset="0"/>
              </a:rPr>
              <a:t>malnourished woman </a:t>
            </a:r>
            <a:r>
              <a:rPr lang="en-US" sz="2200" dirty="0">
                <a:latin typeface="Georgia" panose="02040502050405020303" pitchFamily="18" charset="0"/>
              </a:rPr>
              <a:t>in her eighth </a:t>
            </a:r>
            <a:r>
              <a:rPr lang="en-US" sz="2200" dirty="0" smtClean="0">
                <a:latin typeface="Georgia" panose="02040502050405020303" pitchFamily="18" charset="0"/>
              </a:rPr>
              <a:t>month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smtClean="0">
                <a:latin typeface="Georgia" panose="02040502050405020303" pitchFamily="18" charset="0"/>
              </a:rPr>
              <a:t>pregnancy presented </a:t>
            </a:r>
            <a:r>
              <a:rPr lang="en-US" sz="2200" dirty="0">
                <a:latin typeface="Georgia" panose="02040502050405020303" pitchFamily="18" charset="0"/>
              </a:rPr>
              <a:t>to the clinic </a:t>
            </a:r>
            <a:r>
              <a:rPr lang="en-US" sz="2200" dirty="0" smtClean="0">
                <a:latin typeface="Georgia" panose="02040502050405020303" pitchFamily="18" charset="0"/>
              </a:rPr>
              <a:t>complaining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smtClean="0">
                <a:latin typeface="Georgia" panose="02040502050405020303" pitchFamily="18" charset="0"/>
              </a:rPr>
              <a:t>extreme lethargy</a:t>
            </a:r>
            <a:r>
              <a:rPr lang="en-US" sz="2200" dirty="0">
                <a:latin typeface="Georgia" panose="02040502050405020303" pitchFamily="18" charset="0"/>
              </a:rPr>
              <a:t>. The </a:t>
            </a:r>
            <a:r>
              <a:rPr lang="en-US" sz="2200" dirty="0" smtClean="0">
                <a:latin typeface="Georgia" panose="02040502050405020303" pitchFamily="18" charset="0"/>
              </a:rPr>
              <a:t>woman </a:t>
            </a:r>
            <a:r>
              <a:rPr lang="en-US" sz="2200" dirty="0">
                <a:latin typeface="Georgia" panose="02040502050405020303" pitchFamily="18" charset="0"/>
              </a:rPr>
              <a:t>was </a:t>
            </a:r>
            <a:r>
              <a:rPr lang="en-US" sz="2200" dirty="0" smtClean="0">
                <a:latin typeface="Georgia" panose="02040502050405020303" pitchFamily="18" charset="0"/>
              </a:rPr>
              <a:t>multiparous </a:t>
            </a:r>
            <a:r>
              <a:rPr lang="en-US" sz="2200" dirty="0">
                <a:latin typeface="Georgia" panose="02040502050405020303" pitchFamily="18" charset="0"/>
              </a:rPr>
              <a:t>and living in a poor </a:t>
            </a:r>
            <a:r>
              <a:rPr lang="en-US" sz="2200" dirty="0" smtClean="0">
                <a:latin typeface="Georgia" panose="02040502050405020303" pitchFamily="18" charset="0"/>
              </a:rPr>
              <a:t>suburban </a:t>
            </a:r>
            <a:r>
              <a:rPr lang="en-US" sz="2200" dirty="0">
                <a:latin typeface="Georgia" panose="02040502050405020303" pitchFamily="18" charset="0"/>
              </a:rPr>
              <a:t>area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her two </a:t>
            </a:r>
            <a:r>
              <a:rPr lang="en-US" sz="2200" dirty="0" smtClean="0">
                <a:latin typeface="Georgia" panose="02040502050405020303" pitchFamily="18" charset="0"/>
              </a:rPr>
              <a:t>daughters. </a:t>
            </a:r>
            <a:r>
              <a:rPr lang="en-US" sz="2200" dirty="0">
                <a:latin typeface="Georgia" panose="02040502050405020303" pitchFamily="18" charset="0"/>
              </a:rPr>
              <a:t>L</a:t>
            </a:r>
            <a:r>
              <a:rPr lang="en-US" sz="2200" dirty="0" smtClean="0">
                <a:latin typeface="Georgia" panose="02040502050405020303" pitchFamily="18" charset="0"/>
              </a:rPr>
              <a:t>aboratory values </a:t>
            </a:r>
            <a:r>
              <a:rPr lang="en-US" sz="2200" dirty="0">
                <a:latin typeface="Georgia" panose="02040502050405020303" pitchFamily="18" charset="0"/>
              </a:rPr>
              <a:t>on </a:t>
            </a:r>
            <a:r>
              <a:rPr lang="en-US" sz="2200" dirty="0" smtClean="0">
                <a:latin typeface="Georgia" panose="02040502050405020303" pitchFamily="18" charset="0"/>
              </a:rPr>
              <a:t>admission were: RBC count </a:t>
            </a:r>
            <a:r>
              <a:rPr lang="en-US" sz="2200" dirty="0">
                <a:latin typeface="Georgia" panose="02040502050405020303" pitchFamily="18" charset="0"/>
              </a:rPr>
              <a:t>2.9 </a:t>
            </a:r>
            <a:r>
              <a:rPr lang="en-US" sz="2200" dirty="0" smtClean="0">
                <a:latin typeface="Georgia" panose="02040502050405020303" pitchFamily="18" charset="0"/>
              </a:rPr>
              <a:t>×106/mm3 </a:t>
            </a:r>
            <a:r>
              <a:rPr lang="en-US" sz="2200" dirty="0">
                <a:latin typeface="Georgia" panose="02040502050405020303" pitchFamily="18" charset="0"/>
              </a:rPr>
              <a:t>(</a:t>
            </a:r>
            <a:r>
              <a:rPr lang="en-US" sz="2200" dirty="0" smtClean="0">
                <a:latin typeface="Georgia" panose="02040502050405020303" pitchFamily="18" charset="0"/>
              </a:rPr>
              <a:t>normal female </a:t>
            </a:r>
            <a:r>
              <a:rPr lang="en-US" sz="2200" dirty="0">
                <a:latin typeface="Georgia" panose="02040502050405020303" pitchFamily="18" charset="0"/>
              </a:rPr>
              <a:t>3.5−5.5 × 106/m m3), </a:t>
            </a:r>
            <a:r>
              <a:rPr lang="en-US" sz="2200" dirty="0" smtClean="0">
                <a:latin typeface="Georgia" panose="02040502050405020303" pitchFamily="18" charset="0"/>
              </a:rPr>
              <a:t>MCV </a:t>
            </a:r>
            <a:r>
              <a:rPr lang="en-US" sz="2200" dirty="0">
                <a:latin typeface="Georgia" panose="02040502050405020303" pitchFamily="18" charset="0"/>
              </a:rPr>
              <a:t>90 </a:t>
            </a:r>
            <a:r>
              <a:rPr lang="en-US" sz="2200" dirty="0" err="1">
                <a:latin typeface="Georgia" panose="02040502050405020303" pitchFamily="18" charset="0"/>
              </a:rPr>
              <a:t>fL</a:t>
            </a:r>
            <a:r>
              <a:rPr lang="en-US" sz="2200" dirty="0">
                <a:latin typeface="Georgia" panose="02040502050405020303" pitchFamily="18" charset="0"/>
              </a:rPr>
              <a:t> (</a:t>
            </a:r>
            <a:r>
              <a:rPr lang="en-US" sz="2200" dirty="0" smtClean="0">
                <a:latin typeface="Georgia" panose="02040502050405020303" pitchFamily="18" charset="0"/>
              </a:rPr>
              <a:t>normal </a:t>
            </a:r>
            <a:r>
              <a:rPr lang="en-US" sz="2200" dirty="0">
                <a:latin typeface="Georgia" panose="02040502050405020303" pitchFamily="18" charset="0"/>
              </a:rPr>
              <a:t>80−100 </a:t>
            </a:r>
            <a:r>
              <a:rPr lang="en-US" sz="2200" dirty="0" err="1">
                <a:latin typeface="Georgia" panose="02040502050405020303" pitchFamily="18" charset="0"/>
              </a:rPr>
              <a:t>fL</a:t>
            </a:r>
            <a:r>
              <a:rPr lang="en-US" sz="2200" dirty="0">
                <a:latin typeface="Georgia" panose="02040502050405020303" pitchFamily="18" charset="0"/>
              </a:rPr>
              <a:t>), </a:t>
            </a:r>
            <a:r>
              <a:rPr lang="en-US" sz="2200" dirty="0" err="1" smtClean="0">
                <a:latin typeface="Georgia" panose="02040502050405020303" pitchFamily="18" charset="0"/>
              </a:rPr>
              <a:t>Hb</a:t>
            </a:r>
            <a:r>
              <a:rPr lang="en-US" sz="2200" dirty="0" smtClean="0">
                <a:latin typeface="Georgia" panose="02040502050405020303" pitchFamily="18" charset="0"/>
              </a:rPr>
              <a:t> 7 </a:t>
            </a:r>
            <a:r>
              <a:rPr lang="en-US" sz="2200" dirty="0">
                <a:latin typeface="Georgia" panose="02040502050405020303" pitchFamily="18" charset="0"/>
              </a:rPr>
              <a:t>g/</a:t>
            </a:r>
            <a:r>
              <a:rPr lang="en-US" sz="2200" dirty="0" err="1">
                <a:latin typeface="Georgia" panose="02040502050405020303" pitchFamily="18" charset="0"/>
              </a:rPr>
              <a:t>dL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(</a:t>
            </a:r>
            <a:r>
              <a:rPr lang="en-US" sz="2200" dirty="0" smtClean="0">
                <a:latin typeface="Georgia" panose="02040502050405020303" pitchFamily="18" charset="0"/>
              </a:rPr>
              <a:t>normal female </a:t>
            </a:r>
            <a:r>
              <a:rPr lang="en-US" sz="2200" dirty="0">
                <a:latin typeface="Georgia" panose="02040502050405020303" pitchFamily="18" charset="0"/>
              </a:rPr>
              <a:t>&gt; 12 g/</a:t>
            </a:r>
            <a:r>
              <a:rPr lang="en-US" sz="2200" dirty="0" err="1">
                <a:latin typeface="Georgia" panose="02040502050405020303" pitchFamily="18" charset="0"/>
              </a:rPr>
              <a:t>dL</a:t>
            </a:r>
            <a:r>
              <a:rPr lang="en-US" sz="2200" dirty="0">
                <a:latin typeface="Georgia" panose="02040502050405020303" pitchFamily="18" charset="0"/>
              </a:rPr>
              <a:t>), serum ferritin 8 µg/</a:t>
            </a:r>
            <a:r>
              <a:rPr lang="en-US" sz="2200" dirty="0" err="1">
                <a:latin typeface="Georgia" panose="02040502050405020303" pitchFamily="18" charset="0"/>
              </a:rPr>
              <a:t>dL</a:t>
            </a:r>
            <a:r>
              <a:rPr lang="en-US" sz="2200" dirty="0">
                <a:latin typeface="Georgia" panose="02040502050405020303" pitchFamily="18" charset="0"/>
              </a:rPr>
              <a:t> (</a:t>
            </a:r>
            <a:r>
              <a:rPr lang="en-US" sz="2200" dirty="0" smtClean="0">
                <a:latin typeface="Georgia" panose="02040502050405020303" pitchFamily="18" charset="0"/>
              </a:rPr>
              <a:t>normal 30</a:t>
            </a:r>
            <a:r>
              <a:rPr lang="en-US" sz="2200" dirty="0">
                <a:latin typeface="Georgia" panose="02040502050405020303" pitchFamily="18" charset="0"/>
              </a:rPr>
              <a:t>−300 µg/</a:t>
            </a:r>
            <a:r>
              <a:rPr lang="en-US" sz="2200" dirty="0" err="1">
                <a:latin typeface="Georgia" panose="02040502050405020303" pitchFamily="18" charset="0"/>
              </a:rPr>
              <a:t>dL</a:t>
            </a:r>
            <a:r>
              <a:rPr lang="en-US" sz="2200" dirty="0" smtClean="0">
                <a:latin typeface="Georgia" panose="02040502050405020303" pitchFamily="18" charset="0"/>
              </a:rPr>
              <a:t>), serum vitamin </a:t>
            </a:r>
            <a:r>
              <a:rPr lang="en-US" sz="2200" dirty="0">
                <a:latin typeface="Georgia" panose="02040502050405020303" pitchFamily="18" charset="0"/>
              </a:rPr>
              <a:t>B12 350 </a:t>
            </a:r>
            <a:r>
              <a:rPr lang="en-US" sz="2200" dirty="0" err="1" smtClean="0">
                <a:latin typeface="Georgia" panose="02040502050405020303" pitchFamily="18" charset="0"/>
              </a:rPr>
              <a:t>pg</a:t>
            </a:r>
            <a:r>
              <a:rPr lang="en-US" sz="2200" dirty="0" smtClean="0">
                <a:latin typeface="Georgia" panose="02040502050405020303" pitchFamily="18" charset="0"/>
              </a:rPr>
              <a:t>/mL </a:t>
            </a:r>
            <a:r>
              <a:rPr lang="en-US" sz="2200" dirty="0">
                <a:latin typeface="Georgia" panose="02040502050405020303" pitchFamily="18" charset="0"/>
              </a:rPr>
              <a:t>(</a:t>
            </a:r>
            <a:r>
              <a:rPr lang="en-US" sz="2200" dirty="0" smtClean="0">
                <a:latin typeface="Georgia" panose="02040502050405020303" pitchFamily="18" charset="0"/>
              </a:rPr>
              <a:t>normal </a:t>
            </a:r>
            <a:r>
              <a:rPr lang="en-US" sz="2200" dirty="0">
                <a:latin typeface="Georgia" panose="02040502050405020303" pitchFamily="18" charset="0"/>
              </a:rPr>
              <a:t>&gt; 280 </a:t>
            </a:r>
            <a:r>
              <a:rPr lang="en-US" sz="2200" dirty="0" err="1" smtClean="0">
                <a:latin typeface="Georgia" panose="02040502050405020303" pitchFamily="18" charset="0"/>
              </a:rPr>
              <a:t>pg</a:t>
            </a:r>
            <a:r>
              <a:rPr lang="en-US" sz="2200" dirty="0" smtClean="0">
                <a:latin typeface="Georgia" panose="02040502050405020303" pitchFamily="18" charset="0"/>
              </a:rPr>
              <a:t>/m </a:t>
            </a:r>
            <a:r>
              <a:rPr lang="en-US" sz="2200" dirty="0">
                <a:latin typeface="Georgia" panose="02040502050405020303" pitchFamily="18" charset="0"/>
              </a:rPr>
              <a:t>L), RBC folate </a:t>
            </a:r>
            <a:r>
              <a:rPr lang="en-US" sz="2200" dirty="0" smtClean="0">
                <a:latin typeface="Georgia" panose="02040502050405020303" pitchFamily="18" charset="0"/>
              </a:rPr>
              <a:t>45 </a:t>
            </a:r>
            <a:r>
              <a:rPr lang="en-US" sz="2200" dirty="0" err="1" smtClean="0">
                <a:latin typeface="Georgia" panose="02040502050405020303" pitchFamily="18" charset="0"/>
              </a:rPr>
              <a:t>ng</a:t>
            </a:r>
            <a:r>
              <a:rPr lang="en-US" sz="2200" dirty="0" smtClean="0">
                <a:latin typeface="Georgia" panose="02040502050405020303" pitchFamily="18" charset="0"/>
              </a:rPr>
              <a:t>/mL </a:t>
            </a:r>
            <a:r>
              <a:rPr lang="en-US" sz="2200" dirty="0">
                <a:latin typeface="Georgia" panose="02040502050405020303" pitchFamily="18" charset="0"/>
              </a:rPr>
              <a:t>(</a:t>
            </a:r>
            <a:r>
              <a:rPr lang="en-US" sz="2200" dirty="0" smtClean="0">
                <a:latin typeface="Georgia" panose="02040502050405020303" pitchFamily="18" charset="0"/>
              </a:rPr>
              <a:t>normal </a:t>
            </a:r>
            <a:r>
              <a:rPr lang="en-US" sz="2200" dirty="0">
                <a:latin typeface="Georgia" panose="02040502050405020303" pitchFamily="18" charset="0"/>
              </a:rPr>
              <a:t>150−800 </a:t>
            </a:r>
            <a:r>
              <a:rPr lang="en-US" sz="2200" dirty="0" err="1" smtClean="0">
                <a:latin typeface="Georgia" panose="02040502050405020303" pitchFamily="18" charset="0"/>
              </a:rPr>
              <a:t>ng</a:t>
            </a:r>
            <a:r>
              <a:rPr lang="en-US" sz="2200" dirty="0" smtClean="0">
                <a:latin typeface="Georgia" panose="02040502050405020303" pitchFamily="18" charset="0"/>
              </a:rPr>
              <a:t>/mL</a:t>
            </a:r>
            <a:r>
              <a:rPr lang="en-US" sz="2200" dirty="0">
                <a:latin typeface="Georgia" panose="02040502050405020303" pitchFamily="18" charset="0"/>
              </a:rPr>
              <a:t>). Blood </a:t>
            </a:r>
            <a:r>
              <a:rPr lang="en-US" sz="2200" dirty="0" smtClean="0">
                <a:latin typeface="Georgia" panose="02040502050405020303" pitchFamily="18" charset="0"/>
              </a:rPr>
              <a:t>stain demonstrated </a:t>
            </a:r>
            <a:r>
              <a:rPr lang="en-US" sz="2200" dirty="0">
                <a:latin typeface="Georgia" panose="02040502050405020303" pitchFamily="18" charset="0"/>
              </a:rPr>
              <a:t>both </a:t>
            </a:r>
            <a:r>
              <a:rPr lang="en-US" sz="2200" dirty="0" smtClean="0">
                <a:latin typeface="Georgia" panose="02040502050405020303" pitchFamily="18" charset="0"/>
              </a:rPr>
              <a:t>micro- and macrocytic </a:t>
            </a:r>
            <a:r>
              <a:rPr lang="en-US" sz="2200" dirty="0">
                <a:latin typeface="Georgia" panose="02040502050405020303" pitchFamily="18" charset="0"/>
              </a:rPr>
              <a:t>erythrocytes </a:t>
            </a:r>
            <a:r>
              <a:rPr lang="en-US" sz="2200" dirty="0" smtClean="0">
                <a:latin typeface="Georgia" panose="02040502050405020303" pitchFamily="18" charset="0"/>
              </a:rPr>
              <a:t>and </a:t>
            </a:r>
            <a:r>
              <a:rPr lang="en-US" sz="2200" dirty="0">
                <a:latin typeface="Georgia" panose="02040502050405020303" pitchFamily="18" charset="0"/>
              </a:rPr>
              <a:t>blood </a:t>
            </a:r>
            <a:r>
              <a:rPr lang="en-US" sz="2200" dirty="0" err="1" smtClean="0">
                <a:latin typeface="Georgia" panose="02040502050405020303" pitchFamily="18" charset="0"/>
              </a:rPr>
              <a:t>hypochromia</a:t>
            </a:r>
            <a:r>
              <a:rPr lang="en-US" sz="2200" dirty="0">
                <a:latin typeface="Georgia" panose="02040502050405020303" pitchFamily="18" charset="0"/>
              </a:rPr>
              <a:t>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two </a:t>
            </a:r>
            <a:r>
              <a:rPr lang="en-US" sz="2200" b="1" i="1" dirty="0" err="1" smtClean="0">
                <a:latin typeface="Georgia" panose="02040502050405020303" pitchFamily="18" charset="0"/>
              </a:rPr>
              <a:t>haematopoietic</a:t>
            </a:r>
            <a:r>
              <a:rPr lang="en-US" sz="2200" b="1" i="1" dirty="0" smtClean="0">
                <a:latin typeface="Georgia" panose="02040502050405020303" pitchFamily="18" charset="0"/>
              </a:rPr>
              <a:t> drugs would be appropriate treatment </a:t>
            </a:r>
            <a:r>
              <a:rPr lang="en-US" sz="2200" b="1" i="1" dirty="0">
                <a:latin typeface="Georgia" panose="02040502050405020303" pitchFamily="18" charset="0"/>
              </a:rPr>
              <a:t>for this </a:t>
            </a:r>
            <a:r>
              <a:rPr lang="en-US" sz="22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Q17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71-year-old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of tiredness, </a:t>
            </a:r>
            <a:r>
              <a:rPr lang="en-US" sz="2400" dirty="0" smtClean="0">
                <a:latin typeface="Georgia" panose="02040502050405020303" pitchFamily="18" charset="0"/>
              </a:rPr>
              <a:t>breathlessness</a:t>
            </a:r>
            <a:r>
              <a:rPr lang="en-US" sz="2400" dirty="0">
                <a:latin typeface="Georgia" panose="02040502050405020303" pitchFamily="18" charset="0"/>
              </a:rPr>
              <a:t>, and fatigue. Four years earlier, the patient </a:t>
            </a:r>
            <a:r>
              <a:rPr lang="en-US" sz="2400" dirty="0" smtClean="0">
                <a:latin typeface="Georgia" panose="02040502050405020303" pitchFamily="18" charset="0"/>
              </a:rPr>
              <a:t>had </a:t>
            </a:r>
            <a:r>
              <a:rPr lang="en-US" sz="2400" dirty="0">
                <a:latin typeface="Georgia" panose="02040502050405020303" pitchFamily="18" charset="0"/>
              </a:rPr>
              <a:t>undergone total </a:t>
            </a:r>
            <a:r>
              <a:rPr lang="en-US" sz="2400" dirty="0" err="1" smtClean="0">
                <a:latin typeface="Georgia" panose="02040502050405020303" pitchFamily="18" charset="0"/>
              </a:rPr>
              <a:t>gastrectomy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for advanced </a:t>
            </a:r>
            <a:r>
              <a:rPr lang="en-US" sz="2400" dirty="0" err="1">
                <a:latin typeface="Georgia" panose="02040502050405020303" pitchFamily="18" charset="0"/>
              </a:rPr>
              <a:t>Zollinger</a:t>
            </a:r>
            <a:r>
              <a:rPr lang="en-US" sz="2400" dirty="0" smtClean="0">
                <a:latin typeface="Georgia" panose="02040502050405020303" pitchFamily="18" charset="0"/>
              </a:rPr>
              <a:t>−Ellison syndrome</a:t>
            </a:r>
            <a:r>
              <a:rPr lang="en-US" sz="2400" dirty="0">
                <a:latin typeface="Georgia" panose="02040502050405020303" pitchFamily="18" charset="0"/>
              </a:rPr>
              <a:t>. A blood analysis showed </a:t>
            </a:r>
            <a:r>
              <a:rPr lang="en-US" sz="2400" dirty="0" err="1" smtClean="0">
                <a:latin typeface="Georgia" panose="02040502050405020303" pitchFamily="18" charset="0"/>
              </a:rPr>
              <a:t>megaloblastic</a:t>
            </a:r>
            <a:r>
              <a:rPr lang="en-US" sz="2400" dirty="0" smtClean="0">
                <a:latin typeface="Georgia" panose="02040502050405020303" pitchFamily="18" charset="0"/>
              </a:rPr>
              <a:t> anemia.</a:t>
            </a: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why </a:t>
            </a:r>
            <a:r>
              <a:rPr lang="en-US" sz="2400" b="1" i="1" dirty="0">
                <a:latin typeface="Georgia" panose="02040502050405020303" pitchFamily="18" charset="0"/>
              </a:rPr>
              <a:t>folic acid </a:t>
            </a:r>
            <a:r>
              <a:rPr lang="en-US" sz="2400" b="1" i="1" dirty="0" smtClean="0">
                <a:latin typeface="Georgia" panose="02040502050405020303" pitchFamily="18" charset="0"/>
              </a:rPr>
              <a:t>supplementation </a:t>
            </a:r>
            <a:r>
              <a:rPr lang="en-US" sz="2400" b="1" i="1" dirty="0">
                <a:latin typeface="Georgia" panose="02040502050405020303" pitchFamily="18" charset="0"/>
              </a:rPr>
              <a:t>would be contraindicated in </a:t>
            </a:r>
            <a:r>
              <a:rPr lang="en-US" sz="2400" b="1" i="1" dirty="0" smtClean="0">
                <a:latin typeface="Georgia" panose="02040502050405020303" pitchFamily="18" charset="0"/>
              </a:rPr>
              <a:t>this patient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Q18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22-year-old </a:t>
            </a:r>
            <a:r>
              <a:rPr lang="en-US" sz="2000" dirty="0" smtClean="0">
                <a:latin typeface="Georgia" panose="02040502050405020303" pitchFamily="18" charset="0"/>
              </a:rPr>
              <a:t>man complained </a:t>
            </a:r>
            <a:r>
              <a:rPr lang="en-US" sz="2000" dirty="0">
                <a:latin typeface="Georgia" panose="02040502050405020303" pitchFamily="18" charset="0"/>
              </a:rPr>
              <a:t>to his physician of increasing </a:t>
            </a:r>
            <a:r>
              <a:rPr lang="en-US" sz="2000" dirty="0" smtClean="0">
                <a:latin typeface="Georgia" panose="02040502050405020303" pitchFamily="18" charset="0"/>
              </a:rPr>
              <a:t>fatigue, anorexia</a:t>
            </a:r>
            <a:r>
              <a:rPr lang="en-US" sz="2000" dirty="0">
                <a:latin typeface="Georgia" panose="02040502050405020303" pitchFamily="18" charset="0"/>
              </a:rPr>
              <a:t>, and irritability over the past 2 </a:t>
            </a:r>
            <a:r>
              <a:rPr lang="en-US" sz="2000" dirty="0" smtClean="0">
                <a:latin typeface="Georgia" panose="02040502050405020303" pitchFamily="18" charset="0"/>
              </a:rPr>
              <a:t>months</a:t>
            </a:r>
            <a:r>
              <a:rPr lang="en-US" sz="2000" dirty="0">
                <a:latin typeface="Georgia" panose="02040502050405020303" pitchFamily="18" charset="0"/>
              </a:rPr>
              <a:t>. The </a:t>
            </a:r>
            <a:r>
              <a:rPr lang="en-US" sz="2000" dirty="0" smtClean="0">
                <a:latin typeface="Georgia" panose="02040502050405020303" pitchFamily="18" charset="0"/>
              </a:rPr>
              <a:t>man </a:t>
            </a:r>
            <a:r>
              <a:rPr lang="en-US" sz="2000" dirty="0">
                <a:latin typeface="Georgia" panose="02040502050405020303" pitchFamily="18" charset="0"/>
              </a:rPr>
              <a:t>had been </a:t>
            </a:r>
            <a:r>
              <a:rPr lang="en-US" sz="2000" dirty="0" smtClean="0">
                <a:latin typeface="Georgia" panose="02040502050405020303" pitchFamily="18" charset="0"/>
              </a:rPr>
              <a:t>suffering </a:t>
            </a:r>
            <a:r>
              <a:rPr lang="en-US" sz="2000" dirty="0">
                <a:latin typeface="Georgia" panose="02040502050405020303" pitchFamily="18" charset="0"/>
              </a:rPr>
              <a:t>from gluten </a:t>
            </a:r>
            <a:r>
              <a:rPr lang="en-US" sz="2000" dirty="0" err="1">
                <a:latin typeface="Georgia" panose="02040502050405020303" pitchFamily="18" charset="0"/>
              </a:rPr>
              <a:t>enteropathy</a:t>
            </a:r>
            <a:r>
              <a:rPr lang="en-US" sz="2000" dirty="0">
                <a:latin typeface="Georgia" panose="02040502050405020303" pitchFamily="18" charset="0"/>
              </a:rPr>
              <a:t> since his </a:t>
            </a:r>
            <a:r>
              <a:rPr lang="en-US" sz="2000" dirty="0" smtClean="0">
                <a:latin typeface="Georgia" panose="02040502050405020303" pitchFamily="18" charset="0"/>
              </a:rPr>
              <a:t>infancy</a:t>
            </a:r>
            <a:r>
              <a:rPr lang="en-US" sz="2000" dirty="0">
                <a:latin typeface="Georgia" panose="02040502050405020303" pitchFamily="18" charset="0"/>
              </a:rPr>
              <a:t>. Physical </a:t>
            </a:r>
            <a:r>
              <a:rPr lang="en-US" sz="2000" dirty="0" smtClean="0">
                <a:latin typeface="Georgia" panose="02040502050405020303" pitchFamily="18" charset="0"/>
              </a:rPr>
              <a:t>examination revealed </a:t>
            </a:r>
            <a:r>
              <a:rPr lang="en-US" sz="2000" dirty="0">
                <a:latin typeface="Georgia" panose="02040502050405020303" pitchFamily="18" charset="0"/>
              </a:rPr>
              <a:t>pallor, </a:t>
            </a:r>
            <a:r>
              <a:rPr lang="en-US" sz="2000" dirty="0" err="1">
                <a:latin typeface="Georgia" panose="02040502050405020303" pitchFamily="18" charset="0"/>
              </a:rPr>
              <a:t>glossitis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>
                <a:latin typeface="Georgia" panose="02040502050405020303" pitchFamily="18" charset="0"/>
              </a:rPr>
              <a:t>paresthesias</a:t>
            </a:r>
            <a:r>
              <a:rPr lang="en-US" sz="2000" dirty="0">
                <a:latin typeface="Georgia" panose="02040502050405020303" pitchFamily="18" charset="0"/>
              </a:rPr>
              <a:t>, and </a:t>
            </a:r>
            <a:r>
              <a:rPr lang="en-US" sz="2000" dirty="0" smtClean="0">
                <a:latin typeface="Georgia" panose="02040502050405020303" pitchFamily="18" charset="0"/>
              </a:rPr>
              <a:t>muscle weakness.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L</a:t>
            </a:r>
            <a:r>
              <a:rPr lang="en-US" sz="2000" dirty="0" smtClean="0">
                <a:latin typeface="Georgia" panose="02040502050405020303" pitchFamily="18" charset="0"/>
              </a:rPr>
              <a:t>aboratory values: RBC 3.4 </a:t>
            </a:r>
            <a:r>
              <a:rPr lang="en-US" sz="2000" dirty="0">
                <a:latin typeface="Georgia" panose="02040502050405020303" pitchFamily="18" charset="0"/>
              </a:rPr>
              <a:t>× 10</a:t>
            </a:r>
            <a:r>
              <a:rPr lang="en-US" sz="2000" baseline="30000" dirty="0">
                <a:latin typeface="Georgia" panose="02040502050405020303" pitchFamily="18" charset="0"/>
              </a:rPr>
              <a:t>6</a:t>
            </a:r>
            <a:r>
              <a:rPr lang="en-US" sz="2000" dirty="0">
                <a:latin typeface="Georgia" panose="02040502050405020303" pitchFamily="18" charset="0"/>
              </a:rPr>
              <a:t>/cc (</a:t>
            </a:r>
            <a:r>
              <a:rPr lang="en-US" sz="2000" dirty="0" smtClean="0">
                <a:latin typeface="Georgia" panose="02040502050405020303" pitchFamily="18" charset="0"/>
              </a:rPr>
              <a:t>normal male 4.3</a:t>
            </a:r>
            <a:r>
              <a:rPr lang="en-US" sz="2000" dirty="0">
                <a:latin typeface="Georgia" panose="02040502050405020303" pitchFamily="18" charset="0"/>
              </a:rPr>
              <a:t>−5.9 </a:t>
            </a:r>
            <a:r>
              <a:rPr lang="en-US" sz="2000" dirty="0" smtClean="0">
                <a:latin typeface="Georgia" panose="02040502050405020303" pitchFamily="18" charset="0"/>
              </a:rPr>
              <a:t>× 10</a:t>
            </a:r>
            <a:r>
              <a:rPr lang="en-US" sz="2000" baseline="30000" dirty="0" smtClean="0">
                <a:latin typeface="Georgia" panose="02040502050405020303" pitchFamily="18" charset="0"/>
              </a:rPr>
              <a:t>6</a:t>
            </a:r>
            <a:r>
              <a:rPr lang="en-US" sz="2000" dirty="0" smtClean="0">
                <a:latin typeface="Georgia" panose="02040502050405020303" pitchFamily="18" charset="0"/>
              </a:rPr>
              <a:t>/cc), MCV116 </a:t>
            </a:r>
            <a:r>
              <a:rPr lang="en-US" sz="2000" dirty="0" err="1">
                <a:latin typeface="Georgia" panose="02040502050405020303" pitchFamily="18" charset="0"/>
              </a:rPr>
              <a:t>fL</a:t>
            </a:r>
            <a:r>
              <a:rPr lang="en-US" sz="2000" dirty="0">
                <a:latin typeface="Georgia" panose="02040502050405020303" pitchFamily="18" charset="0"/>
              </a:rPr>
              <a:t> (normal 80−100 </a:t>
            </a:r>
            <a:r>
              <a:rPr lang="en-US" sz="2000" dirty="0" err="1">
                <a:latin typeface="Georgia" panose="02040502050405020303" pitchFamily="18" charset="0"/>
              </a:rPr>
              <a:t>fL</a:t>
            </a:r>
            <a:r>
              <a:rPr lang="en-US" sz="2000" dirty="0">
                <a:latin typeface="Georgia" panose="02040502050405020303" pitchFamily="18" charset="0"/>
              </a:rPr>
              <a:t>), serum </a:t>
            </a:r>
            <a:r>
              <a:rPr lang="en-US" sz="2000" dirty="0" smtClean="0">
                <a:latin typeface="Georgia" panose="02040502050405020303" pitchFamily="18" charset="0"/>
              </a:rPr>
              <a:t>vitamin </a:t>
            </a:r>
            <a:r>
              <a:rPr lang="en-US" sz="2000" dirty="0">
                <a:latin typeface="Georgia" panose="02040502050405020303" pitchFamily="18" charset="0"/>
              </a:rPr>
              <a:t>B12 330 </a:t>
            </a:r>
            <a:r>
              <a:rPr lang="en-US" sz="2000" dirty="0" err="1" smtClean="0">
                <a:latin typeface="Georgia" panose="02040502050405020303" pitchFamily="18" charset="0"/>
              </a:rPr>
              <a:t>pg</a:t>
            </a:r>
            <a:r>
              <a:rPr lang="en-US" sz="2000" dirty="0" smtClean="0">
                <a:latin typeface="Georgia" panose="02040502050405020303" pitchFamily="18" charset="0"/>
              </a:rPr>
              <a:t>/mL </a:t>
            </a:r>
            <a:r>
              <a:rPr lang="en-US" sz="2000" dirty="0">
                <a:latin typeface="Georgia" panose="02040502050405020303" pitchFamily="18" charset="0"/>
              </a:rPr>
              <a:t>(</a:t>
            </a:r>
            <a:r>
              <a:rPr lang="en-US" sz="2000" dirty="0" smtClean="0">
                <a:latin typeface="Georgia" panose="02040502050405020303" pitchFamily="18" charset="0"/>
              </a:rPr>
              <a:t>normal </a:t>
            </a:r>
            <a:r>
              <a:rPr lang="en-US" sz="2000" dirty="0">
                <a:latin typeface="Georgia" panose="02040502050405020303" pitchFamily="18" charset="0"/>
              </a:rPr>
              <a:t>&gt; 280 </a:t>
            </a:r>
            <a:r>
              <a:rPr lang="en-US" sz="2000" dirty="0" err="1" smtClean="0">
                <a:latin typeface="Georgia" panose="02040502050405020303" pitchFamily="18" charset="0"/>
              </a:rPr>
              <a:t>pg</a:t>
            </a:r>
            <a:r>
              <a:rPr lang="en-US" sz="2000" dirty="0" smtClean="0">
                <a:latin typeface="Georgia" panose="02040502050405020303" pitchFamily="18" charset="0"/>
              </a:rPr>
              <a:t>/mL</a:t>
            </a:r>
            <a:r>
              <a:rPr lang="en-US" sz="2000" dirty="0">
                <a:latin typeface="Georgia" panose="02040502050405020303" pitchFamily="18" charset="0"/>
              </a:rPr>
              <a:t>), serum ferritin 200 </a:t>
            </a:r>
            <a:r>
              <a:rPr lang="en-US" sz="2000" dirty="0" err="1" smtClean="0">
                <a:latin typeface="Georgia" panose="02040502050405020303" pitchFamily="18" charset="0"/>
              </a:rPr>
              <a:t>ng</a:t>
            </a:r>
            <a:r>
              <a:rPr lang="en-US" sz="2000" dirty="0" smtClean="0">
                <a:latin typeface="Georgia" panose="02040502050405020303" pitchFamily="18" charset="0"/>
              </a:rPr>
              <a:t>/mL </a:t>
            </a:r>
            <a:r>
              <a:rPr lang="en-US" sz="2000" dirty="0">
                <a:latin typeface="Georgia" panose="02040502050405020303" pitchFamily="18" charset="0"/>
              </a:rPr>
              <a:t>(</a:t>
            </a:r>
            <a:r>
              <a:rPr lang="en-US" sz="2000" dirty="0" smtClean="0">
                <a:latin typeface="Georgia" panose="02040502050405020303" pitchFamily="18" charset="0"/>
              </a:rPr>
              <a:t>normal </a:t>
            </a:r>
            <a:r>
              <a:rPr lang="en-US" sz="2000" dirty="0">
                <a:latin typeface="Georgia" panose="02040502050405020303" pitchFamily="18" charset="0"/>
              </a:rPr>
              <a:t>30−300 </a:t>
            </a:r>
            <a:r>
              <a:rPr lang="en-US" sz="2000" dirty="0" err="1" smtClean="0">
                <a:latin typeface="Georgia" panose="02040502050405020303" pitchFamily="18" charset="0"/>
              </a:rPr>
              <a:t>ng</a:t>
            </a:r>
            <a:r>
              <a:rPr lang="en-US" sz="2000" dirty="0" smtClean="0">
                <a:latin typeface="Georgia" panose="02040502050405020303" pitchFamily="18" charset="0"/>
              </a:rPr>
              <a:t>/mL</a:t>
            </a:r>
            <a:r>
              <a:rPr lang="en-US" sz="2000" dirty="0">
                <a:latin typeface="Georgia" panose="02040502050405020303" pitchFamily="18" charset="0"/>
              </a:rPr>
              <a:t>). </a:t>
            </a:r>
            <a:r>
              <a:rPr lang="en-US" sz="2000" dirty="0" smtClean="0">
                <a:latin typeface="Georgia" panose="02040502050405020303" pitchFamily="18" charset="0"/>
              </a:rPr>
              <a:t>Blood stain </a:t>
            </a:r>
            <a:r>
              <a:rPr lang="en-US" sz="2000" dirty="0">
                <a:latin typeface="Georgia" panose="02040502050405020303" pitchFamily="18" charset="0"/>
              </a:rPr>
              <a:t>showed </a:t>
            </a:r>
            <a:r>
              <a:rPr lang="en-US" sz="2000" dirty="0" smtClean="0">
                <a:latin typeface="Georgia" panose="02040502050405020303" pitchFamily="18" charset="0"/>
              </a:rPr>
              <a:t>macro-</a:t>
            </a:r>
            <a:r>
              <a:rPr lang="en-US" sz="2000" dirty="0" err="1" smtClean="0">
                <a:latin typeface="Georgia" panose="02040502050405020303" pitchFamily="18" charset="0"/>
              </a:rPr>
              <a:t>ovalocytic</a:t>
            </a:r>
            <a:r>
              <a:rPr lang="en-US" sz="2000" dirty="0" smtClean="0">
                <a:latin typeface="Georgia" panose="02040502050405020303" pitchFamily="18" charset="0"/>
              </a:rPr>
              <a:t> </a:t>
            </a:r>
            <a:r>
              <a:rPr lang="en-US" sz="2000" dirty="0">
                <a:latin typeface="Georgia" panose="02040502050405020303" pitchFamily="18" charset="0"/>
              </a:rPr>
              <a:t>red blood cells and </a:t>
            </a:r>
            <a:r>
              <a:rPr lang="en-US" sz="2000" dirty="0" err="1" smtClean="0">
                <a:latin typeface="Georgia" panose="02040502050405020303" pitchFamily="18" charset="0"/>
              </a:rPr>
              <a:t>hypersegmentation</a:t>
            </a:r>
            <a:r>
              <a:rPr lang="en-US" sz="2000" dirty="0" smtClean="0">
                <a:latin typeface="Georgia" panose="02040502050405020303" pitchFamily="18" charset="0"/>
              </a:rPr>
              <a:t> of neutrophils</a:t>
            </a:r>
            <a:r>
              <a:rPr lang="en-US" sz="2000" dirty="0">
                <a:latin typeface="Georgia" panose="02040502050405020303" pitchFamily="18" charset="0"/>
              </a:rPr>
              <a:t>. An appropriate drug was </a:t>
            </a:r>
            <a:r>
              <a:rPr lang="en-US" sz="2000" dirty="0" smtClean="0">
                <a:latin typeface="Georgia" panose="02040502050405020303" pitchFamily="18" charset="0"/>
              </a:rPr>
              <a:t>started</a:t>
            </a:r>
            <a:r>
              <a:rPr lang="en-US" sz="2000" dirty="0">
                <a:latin typeface="Georgia" panose="02040502050405020303" pitchFamily="18" charset="0"/>
              </a:rPr>
              <a:t>, and 10 days later, the RBC </a:t>
            </a:r>
            <a:r>
              <a:rPr lang="en-US" sz="2000" dirty="0" smtClean="0">
                <a:latin typeface="Georgia" panose="02040502050405020303" pitchFamily="18" charset="0"/>
              </a:rPr>
              <a:t>was normal.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action most </a:t>
            </a:r>
            <a:r>
              <a:rPr lang="en-US" sz="2000" b="1" i="1" dirty="0">
                <a:latin typeface="Georgia" panose="02040502050405020303" pitchFamily="18" charset="0"/>
              </a:rPr>
              <a:t>likely </a:t>
            </a:r>
            <a:r>
              <a:rPr lang="en-US" sz="2000" b="1" i="1" dirty="0" smtClean="0">
                <a:latin typeface="Georgia" panose="02040502050405020303" pitchFamily="18" charset="0"/>
              </a:rPr>
              <a:t>mediated </a:t>
            </a:r>
            <a:r>
              <a:rPr lang="en-US" sz="2000" b="1" i="1" dirty="0">
                <a:latin typeface="Georgia" panose="02040502050405020303" pitchFamily="18" charset="0"/>
              </a:rPr>
              <a:t>the therapeutic </a:t>
            </a:r>
            <a:r>
              <a:rPr lang="en-US" sz="2000" b="1" i="1" dirty="0" smtClean="0">
                <a:latin typeface="Georgia" panose="02040502050405020303" pitchFamily="18" charset="0"/>
              </a:rPr>
              <a:t>effect of the </a:t>
            </a:r>
            <a:r>
              <a:rPr lang="en-US" sz="2000" b="1" i="1" dirty="0">
                <a:latin typeface="Georgia" panose="02040502050405020303" pitchFamily="18" charset="0"/>
              </a:rPr>
              <a:t>drug in the patient’s </a:t>
            </a:r>
            <a:r>
              <a:rPr lang="en-US" sz="2000" b="1" i="1" dirty="0" smtClean="0">
                <a:latin typeface="Georgia" panose="02040502050405020303" pitchFamily="18" charset="0"/>
              </a:rPr>
              <a:t>disease?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62-year-old </a:t>
            </a:r>
            <a:r>
              <a:rPr lang="en-US" sz="2400" dirty="0" smtClean="0">
                <a:latin typeface="Georgia" panose="02040502050405020303" pitchFamily="18" charset="0"/>
              </a:rPr>
              <a:t>woman complained </a:t>
            </a:r>
            <a:r>
              <a:rPr lang="en-US" sz="2400" dirty="0">
                <a:latin typeface="Georgia" panose="02040502050405020303" pitchFamily="18" charset="0"/>
              </a:rPr>
              <a:t>to her physician of </a:t>
            </a:r>
            <a:r>
              <a:rPr lang="en-US" sz="2400" dirty="0" smtClean="0">
                <a:latin typeface="Georgia" panose="02040502050405020303" pitchFamily="18" charset="0"/>
              </a:rPr>
              <a:t>nose bleeds </a:t>
            </a:r>
            <a:r>
              <a:rPr lang="en-US" sz="2400" dirty="0">
                <a:latin typeface="Georgia" panose="02040502050405020303" pitchFamily="18" charset="0"/>
              </a:rPr>
              <a:t>and red eyes. The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had been receiving </a:t>
            </a:r>
            <a:r>
              <a:rPr lang="en-US" sz="2400" dirty="0" smtClean="0">
                <a:latin typeface="Georgia" panose="02040502050405020303" pitchFamily="18" charset="0"/>
              </a:rPr>
              <a:t>warfarin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for </a:t>
            </a:r>
            <a:r>
              <a:rPr lang="en-US" sz="2400" dirty="0">
                <a:latin typeface="Georgia" panose="02040502050405020303" pitchFamily="18" charset="0"/>
              </a:rPr>
              <a:t>1 </a:t>
            </a:r>
            <a:r>
              <a:rPr lang="en-US" sz="2400" dirty="0" smtClean="0">
                <a:latin typeface="Georgia" panose="02040502050405020303" pitchFamily="18" charset="0"/>
              </a:rPr>
              <a:t>month </a:t>
            </a:r>
            <a:r>
              <a:rPr lang="en-US" sz="2400" dirty="0">
                <a:latin typeface="Georgia" panose="02040502050405020303" pitchFamily="18" charset="0"/>
              </a:rPr>
              <a:t>because of deep venous </a:t>
            </a:r>
            <a:r>
              <a:rPr lang="en-US" sz="2400" dirty="0" smtClean="0">
                <a:latin typeface="Georgia" panose="02040502050405020303" pitchFamily="18" charset="0"/>
              </a:rPr>
              <a:t>thrombosis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Give three examples of drug-drug interactions involving warfarin that could account for the patient’s symptoms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the mechanisms involved in each example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Q19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34-year-old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iron </a:t>
            </a:r>
            <a:r>
              <a:rPr lang="en-US" sz="2400" dirty="0" smtClean="0">
                <a:latin typeface="Georgia" panose="02040502050405020303" pitchFamily="18" charset="0"/>
              </a:rPr>
              <a:t>deficiency anemia </a:t>
            </a:r>
            <a:r>
              <a:rPr lang="en-US" sz="2400" dirty="0">
                <a:latin typeface="Georgia" panose="02040502050405020303" pitchFamily="18" charset="0"/>
              </a:rPr>
              <a:t>started a </a:t>
            </a:r>
            <a:r>
              <a:rPr lang="en-US" sz="2400" dirty="0" smtClean="0">
                <a:latin typeface="Georgia" panose="02040502050405020303" pitchFamily="18" charset="0"/>
              </a:rPr>
              <a:t>treatment with </a:t>
            </a:r>
            <a:r>
              <a:rPr lang="en-US" sz="2400" dirty="0">
                <a:latin typeface="Georgia" panose="02040502050405020303" pitchFamily="18" charset="0"/>
              </a:rPr>
              <a:t>ferrous </a:t>
            </a:r>
            <a:r>
              <a:rPr lang="en-US" sz="2400" dirty="0" smtClean="0">
                <a:latin typeface="Georgia" panose="02040502050405020303" pitchFamily="18" charset="0"/>
              </a:rPr>
              <a:t>sulfate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mechanism is involved in the delivery </a:t>
            </a:r>
            <a:r>
              <a:rPr lang="en-US" sz="2400" b="1" i="1" dirty="0">
                <a:latin typeface="Georgia" panose="02040502050405020303" pitchFamily="18" charset="0"/>
              </a:rPr>
              <a:t>of iron to the patient’s </a:t>
            </a:r>
            <a:r>
              <a:rPr lang="en-US" sz="2400" b="1" i="1" dirty="0" smtClean="0">
                <a:latin typeface="Georgia" panose="02040502050405020303" pitchFamily="18" charset="0"/>
              </a:rPr>
              <a:t>erythroblasts?</a:t>
            </a:r>
            <a:endParaRPr lang="en-US" sz="2400" b="1" i="1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Q20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53-year-old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pernicious </a:t>
            </a:r>
            <a:r>
              <a:rPr lang="en-US" sz="2400" dirty="0" smtClean="0">
                <a:latin typeface="Georgia" panose="02040502050405020303" pitchFamily="18" charset="0"/>
              </a:rPr>
              <a:t>anemia </a:t>
            </a:r>
            <a:r>
              <a:rPr lang="en-US" sz="2400" dirty="0">
                <a:latin typeface="Georgia" panose="02040502050405020303" pitchFamily="18" charset="0"/>
              </a:rPr>
              <a:t>started a </a:t>
            </a:r>
            <a:r>
              <a:rPr lang="en-US" sz="2400" dirty="0" smtClean="0">
                <a:latin typeface="Georgia" panose="02040502050405020303" pitchFamily="18" charset="0"/>
              </a:rPr>
              <a:t>treatment with vitamin B12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molecular action mediates the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haematinic</a:t>
            </a:r>
            <a:r>
              <a:rPr lang="en-US" sz="2400" b="1" i="1" dirty="0" smtClean="0">
                <a:latin typeface="Georgia" panose="02040502050405020303" pitchFamily="18" charset="0"/>
              </a:rPr>
              <a:t> effect </a:t>
            </a:r>
            <a:r>
              <a:rPr lang="en-US" sz="2400" b="1" i="1" dirty="0">
                <a:latin typeface="Georgia" panose="02040502050405020303" pitchFamily="18" charset="0"/>
              </a:rPr>
              <a:t>of the drug in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  <a:endParaRPr lang="en-US" sz="2400" b="1" i="1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1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anose="04020705040A02060702" pitchFamily="82" charset="0"/>
              </a:rPr>
              <a:t>END</a:t>
            </a:r>
            <a:endParaRPr lang="en-US" sz="9600" b="1" i="1" dirty="0">
              <a:latin typeface="Algerian" panose="04020705040A02060702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sz="26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Q2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56-year-old </a:t>
            </a:r>
            <a:r>
              <a:rPr lang="en-US" sz="2400" dirty="0" smtClean="0">
                <a:latin typeface="Georgia" panose="02040502050405020303" pitchFamily="18" charset="0"/>
              </a:rPr>
              <a:t>man admitted </a:t>
            </a:r>
            <a:r>
              <a:rPr lang="en-US" sz="2400" dirty="0">
                <a:latin typeface="Georgia" panose="02040502050405020303" pitchFamily="18" charset="0"/>
              </a:rPr>
              <a:t>to the hospital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myocardial infarction </a:t>
            </a:r>
            <a:r>
              <a:rPr lang="en-US" sz="2400" dirty="0">
                <a:latin typeface="Georgia" panose="02040502050405020303" pitchFamily="18" charset="0"/>
              </a:rPr>
              <a:t>underwent a percutaneous coronary </a:t>
            </a:r>
            <a:r>
              <a:rPr lang="en-US" sz="2400" dirty="0" smtClean="0">
                <a:latin typeface="Georgia" panose="02040502050405020303" pitchFamily="18" charset="0"/>
              </a:rPr>
              <a:t>angioplasty for the </a:t>
            </a:r>
            <a:r>
              <a:rPr lang="en-US" sz="2400" dirty="0">
                <a:latin typeface="Georgia" panose="02040502050405020303" pitchFamily="18" charset="0"/>
              </a:rPr>
              <a:t>revascularization of his left </a:t>
            </a:r>
            <a:r>
              <a:rPr lang="en-US" sz="2400" dirty="0" smtClean="0">
                <a:latin typeface="Georgia" panose="02040502050405020303" pitchFamily="18" charset="0"/>
              </a:rPr>
              <a:t>coronary.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class of anti-thrombotic drugs would you give intravenously during the procedure?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 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Q3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69-year-old obese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presented to the clinic because of </a:t>
            </a:r>
            <a:r>
              <a:rPr lang="en-US" sz="2400" dirty="0" smtClean="0">
                <a:latin typeface="Georgia" panose="02040502050405020303" pitchFamily="18" charset="0"/>
              </a:rPr>
              <a:t>left calf </a:t>
            </a:r>
            <a:r>
              <a:rPr lang="en-US" sz="2400" dirty="0">
                <a:latin typeface="Georgia" panose="02040502050405020303" pitchFamily="18" charset="0"/>
              </a:rPr>
              <a:t>swelling and pain of 1-day duration. He stated that a </a:t>
            </a:r>
            <a:r>
              <a:rPr lang="en-US" sz="2400" dirty="0" smtClean="0">
                <a:latin typeface="Georgia" panose="02040502050405020303" pitchFamily="18" charset="0"/>
              </a:rPr>
              <a:t>few </a:t>
            </a:r>
            <a:r>
              <a:rPr lang="en-US" sz="2400" dirty="0">
                <a:latin typeface="Georgia" panose="02040502050405020303" pitchFamily="18" charset="0"/>
              </a:rPr>
              <a:t>days before the onset of </a:t>
            </a:r>
            <a:r>
              <a:rPr lang="en-US" sz="2400" dirty="0" smtClean="0">
                <a:latin typeface="Georgia" panose="02040502050405020303" pitchFamily="18" charset="0"/>
              </a:rPr>
              <a:t>symptoms</a:t>
            </a:r>
            <a:r>
              <a:rPr lang="en-US" sz="2400" dirty="0">
                <a:latin typeface="Georgia" panose="02040502050405020303" pitchFamily="18" charset="0"/>
              </a:rPr>
              <a:t>, he had arrived </a:t>
            </a:r>
            <a:r>
              <a:rPr lang="en-US" sz="2400" dirty="0" smtClean="0">
                <a:latin typeface="Georgia" panose="02040502050405020303" pitchFamily="18" charset="0"/>
              </a:rPr>
              <a:t>home after </a:t>
            </a:r>
            <a:r>
              <a:rPr lang="en-US" sz="2400" dirty="0">
                <a:latin typeface="Georgia" panose="02040502050405020303" pitchFamily="18" charset="0"/>
              </a:rPr>
              <a:t>a 14-hour </a:t>
            </a:r>
            <a:r>
              <a:rPr lang="en-US" sz="2400" dirty="0" smtClean="0">
                <a:latin typeface="Georgia" panose="02040502050405020303" pitchFamily="18" charset="0"/>
              </a:rPr>
              <a:t>flight </a:t>
            </a:r>
            <a:r>
              <a:rPr lang="en-US" sz="2400" dirty="0">
                <a:latin typeface="Georgia" panose="02040502050405020303" pitchFamily="18" charset="0"/>
              </a:rPr>
              <a:t>from India. Duplex scanning was </a:t>
            </a:r>
            <a:r>
              <a:rPr lang="en-US" sz="2400" dirty="0" smtClean="0">
                <a:latin typeface="Georgia" panose="02040502050405020303" pitchFamily="18" charset="0"/>
              </a:rPr>
              <a:t>performed </a:t>
            </a:r>
            <a:r>
              <a:rPr lang="en-US" sz="2400" dirty="0">
                <a:latin typeface="Georgia" panose="02040502050405020303" pitchFamily="18" charset="0"/>
              </a:rPr>
              <a:t>and revealed clot </a:t>
            </a:r>
            <a:r>
              <a:rPr lang="en-US" sz="2400" dirty="0" smtClean="0">
                <a:latin typeface="Georgia" panose="02040502050405020303" pitchFamily="18" charset="0"/>
              </a:rPr>
              <a:t>formation </a:t>
            </a:r>
            <a:r>
              <a:rPr lang="en-US" sz="2400" dirty="0">
                <a:latin typeface="Georgia" panose="02040502050405020303" pitchFamily="18" charset="0"/>
              </a:rPr>
              <a:t>in the patient’s left calf. </a:t>
            </a: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patient did not exhibit signs of </a:t>
            </a:r>
            <a:r>
              <a:rPr lang="en-US" sz="2400" dirty="0" smtClean="0">
                <a:latin typeface="Georgia" panose="02040502050405020303" pitchFamily="18" charset="0"/>
              </a:rPr>
              <a:t>pulmonary embolism.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Suggest two drugs that would be prescribed </a:t>
            </a:r>
            <a:r>
              <a:rPr lang="en-US" sz="2400" b="1" i="1" dirty="0">
                <a:latin typeface="Georgia" panose="02040502050405020303" pitchFamily="18" charset="0"/>
              </a:rPr>
              <a:t>to the </a:t>
            </a:r>
            <a:r>
              <a:rPr lang="en-US" sz="2400" b="1" i="1" dirty="0" smtClean="0">
                <a:latin typeface="Georgia" panose="02040502050405020303" pitchFamily="18" charset="0"/>
              </a:rPr>
              <a:t>patient and explain the rationale for their use in this patient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Q4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48-year-old </a:t>
            </a:r>
            <a:r>
              <a:rPr lang="en-US" sz="2400" dirty="0" smtClean="0">
                <a:latin typeface="Georgia" panose="02040502050405020303" pitchFamily="18" charset="0"/>
              </a:rPr>
              <a:t>woman who </a:t>
            </a:r>
            <a:r>
              <a:rPr lang="en-US" sz="2400" dirty="0">
                <a:latin typeface="Georgia" panose="02040502050405020303" pitchFamily="18" charset="0"/>
              </a:rPr>
              <a:t>had been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breast cancer </a:t>
            </a:r>
            <a:r>
              <a:rPr lang="en-US" sz="2400" dirty="0">
                <a:latin typeface="Georgia" panose="02040502050405020303" pitchFamily="18" charset="0"/>
              </a:rPr>
              <a:t>for 2 years 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hospital </a:t>
            </a:r>
            <a:r>
              <a:rPr lang="en-US" sz="2400" dirty="0" smtClean="0">
                <a:latin typeface="Georgia" panose="02040502050405020303" pitchFamily="18" charset="0"/>
              </a:rPr>
              <a:t>with a diagnosis of </a:t>
            </a:r>
            <a:r>
              <a:rPr lang="en-US" sz="2400" dirty="0">
                <a:latin typeface="Georgia" panose="02040502050405020303" pitchFamily="18" charset="0"/>
              </a:rPr>
              <a:t>deep venous </a:t>
            </a:r>
            <a:r>
              <a:rPr lang="en-US" sz="2400" dirty="0" smtClean="0">
                <a:latin typeface="Georgia" panose="02040502050405020303" pitchFamily="18" charset="0"/>
              </a:rPr>
              <a:t>thrombosis</a:t>
            </a:r>
            <a:r>
              <a:rPr lang="en-US" sz="2400" dirty="0">
                <a:latin typeface="Georgia" panose="02040502050405020303" pitchFamily="18" charset="0"/>
              </a:rPr>
              <a:t>. An intravenous </a:t>
            </a:r>
            <a:r>
              <a:rPr lang="en-US" sz="2400" dirty="0" smtClean="0">
                <a:latin typeface="Georgia" panose="02040502050405020303" pitchFamily="18" charset="0"/>
              </a:rPr>
              <a:t>(IV) loading </a:t>
            </a:r>
            <a:r>
              <a:rPr lang="en-US" sz="2400" dirty="0">
                <a:latin typeface="Georgia" panose="02040502050405020303" pitchFamily="18" charset="0"/>
              </a:rPr>
              <a:t>dose </a:t>
            </a:r>
            <a:r>
              <a:rPr lang="en-US" sz="2400" dirty="0" smtClean="0">
                <a:latin typeface="Georgia" panose="02040502050405020303" pitchFamily="18" charset="0"/>
              </a:rPr>
              <a:t>of heparin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administered</a:t>
            </a:r>
            <a:r>
              <a:rPr lang="en-US" sz="2400" dirty="0">
                <a:latin typeface="Georgia" panose="02040502050405020303" pitchFamily="18" charset="0"/>
              </a:rPr>
              <a:t>, followed by </a:t>
            </a:r>
            <a:r>
              <a:rPr lang="en-US" sz="2400" dirty="0" smtClean="0">
                <a:latin typeface="Georgia" panose="02040502050405020303" pitchFamily="18" charset="0"/>
              </a:rPr>
              <a:t>an IV infusion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r>
              <a:rPr lang="en-US" sz="2400" dirty="0" smtClean="0">
                <a:latin typeface="Georgia" panose="02040502050405020303" pitchFamily="18" charset="0"/>
              </a:rPr>
              <a:t>After 6 </a:t>
            </a:r>
            <a:r>
              <a:rPr lang="en-US" sz="2400" dirty="0">
                <a:latin typeface="Georgia" panose="02040502050405020303" pitchFamily="18" charset="0"/>
              </a:rPr>
              <a:t>hours of heparin therapy, the </a:t>
            </a:r>
            <a:r>
              <a:rPr lang="en-US" sz="2400" dirty="0" smtClean="0">
                <a:latin typeface="Georgia" panose="02040502050405020303" pitchFamily="18" charset="0"/>
              </a:rPr>
              <a:t>patient’s activated partial </a:t>
            </a:r>
            <a:r>
              <a:rPr lang="en-US" sz="2400" dirty="0" err="1" smtClean="0">
                <a:latin typeface="Georgia" panose="02040502050405020303" pitchFamily="18" charset="0"/>
              </a:rPr>
              <a:t>thromboplastin</a:t>
            </a:r>
            <a:r>
              <a:rPr lang="en-US" sz="2400" dirty="0" smtClean="0">
                <a:latin typeface="Georgia" panose="02040502050405020303" pitchFamily="18" charset="0"/>
              </a:rPr>
              <a:t> time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err="1">
                <a:latin typeface="Georgia" panose="02040502050405020303" pitchFamily="18" charset="0"/>
              </a:rPr>
              <a:t>aPTT</a:t>
            </a:r>
            <a:r>
              <a:rPr lang="en-US" sz="2400" dirty="0">
                <a:latin typeface="Georgia" panose="02040502050405020303" pitchFamily="18" charset="0"/>
              </a:rPr>
              <a:t>) had </a:t>
            </a:r>
            <a:r>
              <a:rPr lang="en-US" sz="2400" dirty="0" smtClean="0">
                <a:latin typeface="Georgia" panose="02040502050405020303" pitchFamily="18" charset="0"/>
              </a:rPr>
              <a:t>not increased relative </a:t>
            </a:r>
            <a:r>
              <a:rPr lang="en-US" sz="2400" dirty="0">
                <a:latin typeface="Georgia" panose="02040502050405020303" pitchFamily="18" charset="0"/>
              </a:rPr>
              <a:t>to </a:t>
            </a:r>
            <a:r>
              <a:rPr lang="en-US" sz="2400" dirty="0" smtClean="0">
                <a:latin typeface="Georgia" panose="02040502050405020303" pitchFamily="18" charset="0"/>
              </a:rPr>
              <a:t>her heparin pretreatment levels.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Give two possible explanations for this finding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Q5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32-year-old m an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hemophilia </a:t>
            </a:r>
            <a:r>
              <a:rPr lang="en-US" sz="2400" dirty="0">
                <a:latin typeface="Georgia" panose="02040502050405020303" pitchFamily="18" charset="0"/>
              </a:rPr>
              <a:t>A was at </a:t>
            </a:r>
            <a:r>
              <a:rPr lang="en-US" sz="2400" dirty="0" smtClean="0">
                <a:latin typeface="Georgia" panose="02040502050405020303" pitchFamily="18" charset="0"/>
              </a:rPr>
              <a:t>his dentist’s office </a:t>
            </a:r>
            <a:r>
              <a:rPr lang="en-US" sz="2400" dirty="0">
                <a:latin typeface="Georgia" panose="02040502050405020303" pitchFamily="18" charset="0"/>
              </a:rPr>
              <a:t>for a tooth extraction. In preparation for </a:t>
            </a:r>
            <a:r>
              <a:rPr lang="en-US" sz="2400" dirty="0" smtClean="0">
                <a:latin typeface="Georgia" panose="02040502050405020303" pitchFamily="18" charset="0"/>
              </a:rPr>
              <a:t>minor surgery</a:t>
            </a:r>
            <a:r>
              <a:rPr lang="en-US" sz="2400" dirty="0">
                <a:latin typeface="Georgia" panose="02040502050405020303" pitchFamily="18" charset="0"/>
              </a:rPr>
              <a:t>, the patient received a subcutaneous injection </a:t>
            </a:r>
            <a:r>
              <a:rPr lang="en-US" sz="2400" dirty="0" smtClean="0">
                <a:latin typeface="Georgia" panose="02040502050405020303" pitchFamily="18" charset="0"/>
              </a:rPr>
              <a:t>of </a:t>
            </a:r>
            <a:r>
              <a:rPr lang="en-US" sz="2400" dirty="0" err="1" smtClean="0">
                <a:latin typeface="Georgia" panose="02040502050405020303" pitchFamily="18" charset="0"/>
              </a:rPr>
              <a:t>desmopressin</a:t>
            </a:r>
            <a:r>
              <a:rPr lang="en-US" sz="2400" dirty="0">
                <a:latin typeface="Georgia" panose="02040502050405020303" pitchFamily="18" charset="0"/>
              </a:rPr>
              <a:t>, a drug that was </a:t>
            </a:r>
            <a:r>
              <a:rPr lang="en-US" sz="2400" dirty="0" smtClean="0">
                <a:latin typeface="Georgia" panose="02040502050405020303" pitchFamily="18" charset="0"/>
              </a:rPr>
              <a:t>effective </a:t>
            </a:r>
            <a:r>
              <a:rPr lang="en-US" sz="2400" dirty="0">
                <a:latin typeface="Georgia" panose="02040502050405020303" pitchFamily="18" charset="0"/>
              </a:rPr>
              <a:t>for him in the </a:t>
            </a:r>
            <a:r>
              <a:rPr lang="en-US" sz="2400" dirty="0" smtClean="0">
                <a:latin typeface="Georgia" panose="02040502050405020303" pitchFamily="18" charset="0"/>
              </a:rPr>
              <a:t>past.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why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desmopressin</a:t>
            </a:r>
            <a:r>
              <a:rPr lang="en-US" sz="2400" b="1" i="1" dirty="0" smtClean="0">
                <a:latin typeface="Georgia" panose="02040502050405020303" pitchFamily="18" charset="0"/>
              </a:rPr>
              <a:t> </a:t>
            </a:r>
            <a:r>
              <a:rPr lang="en-US" sz="2400" b="1" i="1" dirty="0">
                <a:latin typeface="Georgia" panose="02040502050405020303" pitchFamily="18" charset="0"/>
              </a:rPr>
              <a:t>was an appropriate therapy for the </a:t>
            </a:r>
            <a:r>
              <a:rPr lang="en-US" sz="2400" b="1" i="1" dirty="0" smtClean="0">
                <a:latin typeface="Georgia" panose="02040502050405020303" pitchFamily="18" charset="0"/>
              </a:rPr>
              <a:t>patient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6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Q6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72-year-old m an 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atrial </a:t>
            </a:r>
            <a:r>
              <a:rPr lang="en-US" sz="2400" dirty="0" smtClean="0">
                <a:latin typeface="Georgia" panose="02040502050405020303" pitchFamily="18" charset="0"/>
              </a:rPr>
              <a:t>fibrillation started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treatment </a:t>
            </a:r>
            <a:r>
              <a:rPr lang="en-US" sz="2400" dirty="0">
                <a:latin typeface="Georgia" panose="02040502050405020303" pitchFamily="18" charset="0"/>
              </a:rPr>
              <a:t>that included </a:t>
            </a:r>
            <a:r>
              <a:rPr lang="en-US" sz="2400" dirty="0" err="1" smtClean="0">
                <a:latin typeface="Georgia" panose="02040502050405020303" pitchFamily="18" charset="0"/>
              </a:rPr>
              <a:t>dabigatran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mechanism and mode of action mediates </a:t>
            </a:r>
            <a:r>
              <a:rPr lang="en-US" sz="2400" b="1" i="1" dirty="0">
                <a:latin typeface="Georgia" panose="02040502050405020303" pitchFamily="18" charset="0"/>
              </a:rPr>
              <a:t>the therapeutic </a:t>
            </a:r>
            <a:r>
              <a:rPr lang="en-US" sz="2400" b="1" i="1" dirty="0" smtClean="0">
                <a:latin typeface="Georgia" panose="02040502050405020303" pitchFamily="18" charset="0"/>
              </a:rPr>
              <a:t>effect </a:t>
            </a:r>
            <a:r>
              <a:rPr lang="en-US" sz="2400" b="1" i="1" dirty="0">
                <a:latin typeface="Georgia" panose="02040502050405020303" pitchFamily="18" charset="0"/>
              </a:rPr>
              <a:t>of </a:t>
            </a:r>
            <a:r>
              <a:rPr lang="en-US" sz="2400" b="1" i="1" dirty="0" err="1" smtClean="0">
                <a:latin typeface="Georgia" panose="02040502050405020303" pitchFamily="18" charset="0"/>
              </a:rPr>
              <a:t>dabigatran</a:t>
            </a:r>
            <a:r>
              <a:rPr lang="en-US" sz="2400" b="1" i="1" dirty="0" smtClean="0">
                <a:latin typeface="Georgia" panose="02040502050405020303" pitchFamily="18" charset="0"/>
              </a:rPr>
              <a:t> </a:t>
            </a:r>
            <a:r>
              <a:rPr lang="en-US" sz="2400" b="1" i="1" dirty="0">
                <a:latin typeface="Georgia" panose="02040502050405020303" pitchFamily="18" charset="0"/>
              </a:rPr>
              <a:t>drug in this patient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9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Q7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64-year-old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</a:t>
            </a:r>
            <a:r>
              <a:rPr lang="en-US" sz="2400" dirty="0" smtClean="0">
                <a:latin typeface="Georgia" panose="02040502050405020303" pitchFamily="18" charset="0"/>
              </a:rPr>
              <a:t>emergency department with the presumptive </a:t>
            </a:r>
            <a:r>
              <a:rPr lang="en-US" sz="2400" dirty="0">
                <a:latin typeface="Georgia" panose="02040502050405020303" pitchFamily="18" charset="0"/>
              </a:rPr>
              <a:t>diagnosis of </a:t>
            </a:r>
            <a:r>
              <a:rPr lang="en-US" sz="2400" dirty="0" smtClean="0">
                <a:latin typeface="Georgia" panose="02040502050405020303" pitchFamily="18" charset="0"/>
              </a:rPr>
              <a:t>pulmonary embolism </a:t>
            </a:r>
            <a:r>
              <a:rPr lang="en-US" sz="2400" dirty="0">
                <a:latin typeface="Georgia" panose="02040502050405020303" pitchFamily="18" charset="0"/>
              </a:rPr>
              <a:t>. He was started on </a:t>
            </a:r>
            <a:r>
              <a:rPr lang="en-US" sz="2400" dirty="0" smtClean="0">
                <a:latin typeface="Georgia" panose="02040502050405020303" pitchFamily="18" charset="0"/>
              </a:rPr>
              <a:t>an appropriate emergency </a:t>
            </a:r>
            <a:r>
              <a:rPr lang="en-US" sz="2400" dirty="0">
                <a:latin typeface="Georgia" panose="02040502050405020303" pitchFamily="18" charset="0"/>
              </a:rPr>
              <a:t>therapy. </a:t>
            </a:r>
            <a:r>
              <a:rPr lang="en-US" sz="2400" dirty="0" smtClean="0">
                <a:latin typeface="Georgia" panose="02040502050405020303" pitchFamily="18" charset="0"/>
              </a:rPr>
              <a:t>Three </a:t>
            </a:r>
            <a:r>
              <a:rPr lang="en-US" sz="2400" dirty="0">
                <a:latin typeface="Georgia" panose="02040502050405020303" pitchFamily="18" charset="0"/>
              </a:rPr>
              <a:t>days later, his </a:t>
            </a:r>
            <a:r>
              <a:rPr lang="en-US" sz="2400" dirty="0" smtClean="0">
                <a:latin typeface="Georgia" panose="02040502050405020303" pitchFamily="18" charset="0"/>
              </a:rPr>
              <a:t>fingers became discolored</a:t>
            </a:r>
            <a:r>
              <a:rPr lang="en-US" sz="2400" dirty="0">
                <a:latin typeface="Georgia" panose="02040502050405020303" pitchFamily="18" charset="0"/>
              </a:rPr>
              <a:t>, and laboratory tests showed the </a:t>
            </a:r>
            <a:r>
              <a:rPr lang="en-US" sz="2400" dirty="0" smtClean="0">
                <a:latin typeface="Georgia" panose="02040502050405020303" pitchFamily="18" charset="0"/>
              </a:rPr>
              <a:t>following: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W</a:t>
            </a:r>
            <a:r>
              <a:rPr lang="en-US" sz="2400" dirty="0" smtClean="0">
                <a:latin typeface="Georgia" panose="02040502050405020303" pitchFamily="18" charset="0"/>
              </a:rPr>
              <a:t>hite </a:t>
            </a:r>
            <a:r>
              <a:rPr lang="en-US" sz="2400" dirty="0">
                <a:latin typeface="Georgia" panose="02040502050405020303" pitchFamily="18" charset="0"/>
              </a:rPr>
              <a:t>blood cell </a:t>
            </a:r>
            <a:r>
              <a:rPr lang="en-US" sz="2400" dirty="0" smtClean="0">
                <a:latin typeface="Georgia" panose="02040502050405020303" pitchFamily="18" charset="0"/>
              </a:rPr>
              <a:t>count: 10.2 </a:t>
            </a:r>
            <a:r>
              <a:rPr lang="en-US" sz="2400" dirty="0">
                <a:latin typeface="Georgia" panose="02040502050405020303" pitchFamily="18" charset="0"/>
              </a:rPr>
              <a:t>× </a:t>
            </a:r>
            <a:r>
              <a:rPr lang="en-US" sz="2400" dirty="0" smtClean="0">
                <a:latin typeface="Georgia" panose="02040502050405020303" pitchFamily="18" charset="0"/>
              </a:rPr>
              <a:t>10</a:t>
            </a:r>
            <a:r>
              <a:rPr lang="en-US" sz="2400" baseline="30000" dirty="0" smtClean="0">
                <a:latin typeface="Georgia" panose="02040502050405020303" pitchFamily="18" charset="0"/>
              </a:rPr>
              <a:t>3</a:t>
            </a:r>
            <a:r>
              <a:rPr lang="en-US" sz="2400" dirty="0" smtClean="0">
                <a:latin typeface="Georgia" panose="02040502050405020303" pitchFamily="18" charset="0"/>
              </a:rPr>
              <a:t>/cc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smtClean="0">
                <a:latin typeface="Georgia" panose="02040502050405020303" pitchFamily="18" charset="0"/>
              </a:rPr>
              <a:t>normal </a:t>
            </a:r>
            <a:r>
              <a:rPr lang="en-US" sz="2400" dirty="0">
                <a:latin typeface="Georgia" panose="02040502050405020303" pitchFamily="18" charset="0"/>
              </a:rPr>
              <a:t>4.3−10.8 × 10</a:t>
            </a:r>
            <a:r>
              <a:rPr lang="en-US" sz="2400" baseline="30000" dirty="0">
                <a:latin typeface="Georgia" panose="02040502050405020303" pitchFamily="18" charset="0"/>
              </a:rPr>
              <a:t>3</a:t>
            </a:r>
            <a:r>
              <a:rPr lang="en-US" sz="2400" dirty="0">
                <a:latin typeface="Georgia" panose="02040502050405020303" pitchFamily="18" charset="0"/>
              </a:rPr>
              <a:t>/cc)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R</a:t>
            </a:r>
            <a:r>
              <a:rPr lang="en-US" sz="2400" dirty="0" smtClean="0">
                <a:latin typeface="Georgia" panose="02040502050405020303" pitchFamily="18" charset="0"/>
              </a:rPr>
              <a:t>ed blood </a:t>
            </a:r>
            <a:r>
              <a:rPr lang="en-US" sz="2400" dirty="0">
                <a:latin typeface="Georgia" panose="02040502050405020303" pitchFamily="18" charset="0"/>
              </a:rPr>
              <a:t>cell </a:t>
            </a:r>
            <a:r>
              <a:rPr lang="en-US" sz="2400" dirty="0" smtClean="0">
                <a:latin typeface="Georgia" panose="02040502050405020303" pitchFamily="18" charset="0"/>
              </a:rPr>
              <a:t>count: 4.8 </a:t>
            </a:r>
            <a:r>
              <a:rPr lang="en-US" sz="2400" dirty="0">
                <a:latin typeface="Georgia" panose="02040502050405020303" pitchFamily="18" charset="0"/>
              </a:rPr>
              <a:t>× </a:t>
            </a:r>
            <a:r>
              <a:rPr lang="en-US" sz="2400" dirty="0" smtClean="0">
                <a:latin typeface="Georgia" panose="02040502050405020303" pitchFamily="18" charset="0"/>
              </a:rPr>
              <a:t>10</a:t>
            </a:r>
            <a:r>
              <a:rPr lang="en-US" sz="2400" baseline="30000" dirty="0" smtClean="0">
                <a:latin typeface="Georgia" panose="02040502050405020303" pitchFamily="18" charset="0"/>
              </a:rPr>
              <a:t>6</a:t>
            </a:r>
            <a:r>
              <a:rPr lang="en-US" sz="2400" dirty="0" smtClean="0">
                <a:latin typeface="Georgia" panose="02040502050405020303" pitchFamily="18" charset="0"/>
              </a:rPr>
              <a:t>/cc </a:t>
            </a:r>
            <a:r>
              <a:rPr lang="en-US" sz="2400" dirty="0">
                <a:latin typeface="Georgia" panose="02040502050405020303" pitchFamily="18" charset="0"/>
              </a:rPr>
              <a:t>(</a:t>
            </a:r>
            <a:r>
              <a:rPr lang="en-US" sz="2400" dirty="0" smtClean="0">
                <a:latin typeface="Georgia" panose="02040502050405020303" pitchFamily="18" charset="0"/>
              </a:rPr>
              <a:t>normal </a:t>
            </a:r>
            <a:r>
              <a:rPr lang="en-US" sz="2400" dirty="0">
                <a:latin typeface="Georgia" panose="02040502050405020303" pitchFamily="18" charset="0"/>
              </a:rPr>
              <a:t>3.5−5.0 × 10</a:t>
            </a:r>
            <a:r>
              <a:rPr lang="en-US" sz="2400" baseline="30000" dirty="0">
                <a:latin typeface="Georgia" panose="02040502050405020303" pitchFamily="18" charset="0"/>
              </a:rPr>
              <a:t>6</a:t>
            </a:r>
            <a:r>
              <a:rPr lang="en-US" sz="2400" dirty="0">
                <a:latin typeface="Georgia" panose="02040502050405020303" pitchFamily="18" charset="0"/>
              </a:rPr>
              <a:t>/cc)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Platelets: 75 </a:t>
            </a:r>
            <a:r>
              <a:rPr lang="en-US" sz="2400" dirty="0">
                <a:latin typeface="Georgia" panose="02040502050405020303" pitchFamily="18" charset="0"/>
              </a:rPr>
              <a:t>× 10</a:t>
            </a:r>
            <a:r>
              <a:rPr lang="en-US" sz="2400" baseline="30000" dirty="0">
                <a:latin typeface="Georgia" panose="02040502050405020303" pitchFamily="18" charset="0"/>
              </a:rPr>
              <a:t>3</a:t>
            </a:r>
            <a:r>
              <a:rPr lang="en-US" sz="2400" dirty="0">
                <a:latin typeface="Georgia" panose="02040502050405020303" pitchFamily="18" charset="0"/>
              </a:rPr>
              <a:t>/cc (</a:t>
            </a:r>
            <a:r>
              <a:rPr lang="en-US" sz="2400" dirty="0" smtClean="0">
                <a:latin typeface="Georgia" panose="02040502050405020303" pitchFamily="18" charset="0"/>
              </a:rPr>
              <a:t>normal </a:t>
            </a:r>
            <a:r>
              <a:rPr lang="en-US" sz="2400" dirty="0">
                <a:latin typeface="Georgia" panose="02040502050405020303" pitchFamily="18" charset="0"/>
              </a:rPr>
              <a:t>140−440 × 10</a:t>
            </a:r>
            <a:r>
              <a:rPr lang="en-US" sz="2400" baseline="30000" dirty="0">
                <a:latin typeface="Georgia" panose="02040502050405020303" pitchFamily="18" charset="0"/>
              </a:rPr>
              <a:t>3</a:t>
            </a:r>
            <a:r>
              <a:rPr lang="en-US" sz="2400" dirty="0">
                <a:latin typeface="Georgia" panose="02040502050405020303" pitchFamily="18" charset="0"/>
              </a:rPr>
              <a:t>/cc)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anti-thrombotic drug could have caused </a:t>
            </a:r>
            <a:r>
              <a:rPr lang="en-US" sz="2400" b="1" i="1" dirty="0">
                <a:latin typeface="Georgia" panose="02040502050405020303" pitchFamily="18" charset="0"/>
              </a:rPr>
              <a:t>the patient’s </a:t>
            </a:r>
            <a:r>
              <a:rPr lang="en-US" sz="2400" b="1" i="1" dirty="0" smtClean="0">
                <a:latin typeface="Georgia" panose="02040502050405020303" pitchFamily="18" charset="0"/>
              </a:rPr>
              <a:t>signs </a:t>
            </a:r>
            <a:r>
              <a:rPr lang="en-US" sz="2400" b="1" i="1" dirty="0">
                <a:latin typeface="Georgia" panose="02040502050405020303" pitchFamily="18" charset="0"/>
              </a:rPr>
              <a:t>and </a:t>
            </a:r>
            <a:r>
              <a:rPr lang="en-US" sz="2400" b="1" i="1" dirty="0" smtClean="0">
                <a:latin typeface="Georgia" panose="02040502050405020303" pitchFamily="18" charset="0"/>
              </a:rPr>
              <a:t>symptoms?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 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2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232011" y="177421"/>
            <a:ext cx="8720919" cy="846161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Q8</a:t>
            </a:r>
            <a:endParaRPr lang="en-US" altLang="en-US" sz="2800" cap="all" dirty="0" smtClean="0">
              <a:latin typeface="Georgia" panose="02040502050405020303" pitchFamily="18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232011" y="1228299"/>
            <a:ext cx="8720919" cy="5397926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65-year-old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developed sudden dyspnea and chest pain </a:t>
            </a:r>
            <a:r>
              <a:rPr lang="en-US" sz="2400" dirty="0" smtClean="0">
                <a:latin typeface="Georgia" panose="02040502050405020303" pitchFamily="18" charset="0"/>
              </a:rPr>
              <a:t>2 </a:t>
            </a:r>
            <a:r>
              <a:rPr lang="en-US" sz="2400" dirty="0">
                <a:latin typeface="Georgia" panose="02040502050405020303" pitchFamily="18" charset="0"/>
              </a:rPr>
              <a:t>days </a:t>
            </a:r>
            <a:r>
              <a:rPr lang="en-US" sz="2400" dirty="0" smtClean="0">
                <a:latin typeface="Georgia" panose="02040502050405020303" pitchFamily="18" charset="0"/>
              </a:rPr>
              <a:t>after surgery </a:t>
            </a:r>
            <a:r>
              <a:rPr lang="en-US" sz="2400" dirty="0">
                <a:latin typeface="Georgia" panose="02040502050405020303" pitchFamily="18" charset="0"/>
              </a:rPr>
              <a:t>to </a:t>
            </a:r>
            <a:r>
              <a:rPr lang="en-US" sz="2400" dirty="0" smtClean="0">
                <a:latin typeface="Georgia" panose="02040502050405020303" pitchFamily="18" charset="0"/>
              </a:rPr>
              <a:t>remove </a:t>
            </a:r>
            <a:r>
              <a:rPr lang="en-US" sz="2400" dirty="0">
                <a:latin typeface="Georgia" panose="02040502050405020303" pitchFamily="18" charset="0"/>
              </a:rPr>
              <a:t>a gastric </a:t>
            </a:r>
            <a:r>
              <a:rPr lang="en-US" sz="2400" dirty="0" smtClean="0">
                <a:latin typeface="Georgia" panose="02040502050405020303" pitchFamily="18" charset="0"/>
              </a:rPr>
              <a:t>carcinoma</a:t>
            </a:r>
            <a:r>
              <a:rPr lang="en-US" sz="2400" dirty="0">
                <a:latin typeface="Georgia" panose="02040502050405020303" pitchFamily="18" charset="0"/>
              </a:rPr>
              <a:t>. Physical </a:t>
            </a:r>
            <a:r>
              <a:rPr lang="en-US" sz="2400" dirty="0" smtClean="0">
                <a:latin typeface="Georgia" panose="02040502050405020303" pitchFamily="18" charset="0"/>
              </a:rPr>
              <a:t>examination </a:t>
            </a:r>
            <a:r>
              <a:rPr lang="en-US" sz="2400" dirty="0">
                <a:latin typeface="Georgia" panose="02040502050405020303" pitchFamily="18" charset="0"/>
              </a:rPr>
              <a:t>revealed </a:t>
            </a:r>
            <a:r>
              <a:rPr lang="en-US" sz="2400" dirty="0" smtClean="0">
                <a:latin typeface="Georgia" panose="02040502050405020303" pitchFamily="18" charset="0"/>
              </a:rPr>
              <a:t>an anxious man </a:t>
            </a:r>
            <a:r>
              <a:rPr lang="en-US" sz="2400" dirty="0">
                <a:latin typeface="Georgia" panose="02040502050405020303" pitchFamily="18" charset="0"/>
              </a:rPr>
              <a:t>in severe respiratory </a:t>
            </a:r>
            <a:r>
              <a:rPr lang="en-US" sz="2400" dirty="0" smtClean="0">
                <a:latin typeface="Georgia" panose="02040502050405020303" pitchFamily="18" charset="0"/>
              </a:rPr>
              <a:t>distress with </a:t>
            </a:r>
            <a:r>
              <a:rPr lang="en-US" sz="2400" dirty="0">
                <a:latin typeface="Georgia" panose="02040502050405020303" pitchFamily="18" charset="0"/>
              </a:rPr>
              <a:t>the </a:t>
            </a:r>
            <a:r>
              <a:rPr lang="en-US" sz="2400" dirty="0" smtClean="0">
                <a:latin typeface="Georgia" panose="02040502050405020303" pitchFamily="18" charset="0"/>
              </a:rPr>
              <a:t>following </a:t>
            </a:r>
            <a:r>
              <a:rPr lang="en-US" sz="2400" dirty="0">
                <a:latin typeface="Georgia" panose="02040502050405020303" pitchFamily="18" charset="0"/>
              </a:rPr>
              <a:t>vital </a:t>
            </a:r>
            <a:r>
              <a:rPr lang="en-US" sz="2400" dirty="0" smtClean="0">
                <a:latin typeface="Georgia" panose="02040502050405020303" pitchFamily="18" charset="0"/>
              </a:rPr>
              <a:t>signs: temperature 37.5°C, </a:t>
            </a:r>
            <a:r>
              <a:rPr lang="en-US" sz="2400" dirty="0">
                <a:latin typeface="Georgia" panose="02040502050405020303" pitchFamily="18" charset="0"/>
              </a:rPr>
              <a:t>pulse 120 bpm , blood pressure 90/50 </a:t>
            </a:r>
            <a:r>
              <a:rPr lang="en-US" sz="2400" dirty="0" smtClean="0">
                <a:latin typeface="Georgia" panose="02040502050405020303" pitchFamily="18" charset="0"/>
              </a:rPr>
              <a:t>mmHg</a:t>
            </a:r>
            <a:r>
              <a:rPr lang="en-US" sz="2400" dirty="0">
                <a:latin typeface="Georgia" panose="02040502050405020303" pitchFamily="18" charset="0"/>
              </a:rPr>
              <a:t>, respirations 28 </a:t>
            </a:r>
            <a:r>
              <a:rPr lang="en-US" sz="2400" dirty="0" smtClean="0">
                <a:latin typeface="Georgia" panose="02040502050405020303" pitchFamily="18" charset="0"/>
              </a:rPr>
              <a:t>breaths/min</a:t>
            </a:r>
            <a:r>
              <a:rPr lang="en-US" sz="2400" dirty="0">
                <a:latin typeface="Georgia" panose="02040502050405020303" pitchFamily="18" charset="0"/>
              </a:rPr>
              <a:t>. A </a:t>
            </a:r>
            <a:r>
              <a:rPr lang="en-US" sz="2400" dirty="0" smtClean="0">
                <a:latin typeface="Georgia" panose="02040502050405020303" pitchFamily="18" charset="0"/>
              </a:rPr>
              <a:t>computed tomography </a:t>
            </a:r>
            <a:r>
              <a:rPr lang="en-US" sz="2400" dirty="0">
                <a:latin typeface="Georgia" panose="02040502050405020303" pitchFamily="18" charset="0"/>
              </a:rPr>
              <a:t>scan </a:t>
            </a:r>
            <a:r>
              <a:rPr lang="en-US" sz="2400" dirty="0" smtClean="0">
                <a:latin typeface="Georgia" panose="02040502050405020303" pitchFamily="18" charset="0"/>
              </a:rPr>
              <a:t>showed complete </a:t>
            </a:r>
            <a:r>
              <a:rPr lang="en-US" sz="2400" dirty="0">
                <a:latin typeface="Georgia" panose="02040502050405020303" pitchFamily="18" charset="0"/>
              </a:rPr>
              <a:t>obstruction of a branch of the left </a:t>
            </a:r>
            <a:r>
              <a:rPr lang="en-US" sz="2400" dirty="0" smtClean="0">
                <a:latin typeface="Georgia" panose="02040502050405020303" pitchFamily="18" charset="0"/>
              </a:rPr>
              <a:t>pulmonary artery.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anti-thrombotic drug would you consider for acute </a:t>
            </a:r>
            <a:r>
              <a:rPr lang="en-US" sz="2400" b="1" i="1" dirty="0">
                <a:latin typeface="Georgia" panose="02040502050405020303" pitchFamily="18" charset="0"/>
              </a:rPr>
              <a:t>parenteral </a:t>
            </a:r>
            <a:r>
              <a:rPr lang="en-US" sz="2400" b="1" i="1" dirty="0" smtClean="0">
                <a:latin typeface="Georgia" panose="02040502050405020303" pitchFamily="18" charset="0"/>
              </a:rPr>
              <a:t>treatment </a:t>
            </a:r>
            <a:r>
              <a:rPr lang="en-US" sz="2400" b="1" i="1" dirty="0">
                <a:latin typeface="Georgia" panose="02040502050405020303" pitchFamily="18" charset="0"/>
              </a:rPr>
              <a:t>of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 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21931-66B2-43CA-AC07-A4EDB5485D56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14991</TotalTime>
  <Words>1412</Words>
  <Application>Microsoft Office PowerPoint</Application>
  <PresentationFormat>On-screen Show (4:3)</PresentationFormat>
  <Paragraphs>113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Algerian</vt:lpstr>
      <vt:lpstr>Arial</vt:lpstr>
      <vt:lpstr>Calibri</vt:lpstr>
      <vt:lpstr>Georgia</vt:lpstr>
      <vt:lpstr>Office Theme</vt:lpstr>
      <vt:lpstr>HAEMATOLOGIC PHARMACOLOGY  REVISION QUESTIONS</vt:lpstr>
      <vt:lpstr>Q1</vt:lpstr>
      <vt:lpstr>Q2</vt:lpstr>
      <vt:lpstr>Q3</vt:lpstr>
      <vt:lpstr>Q4</vt:lpstr>
      <vt:lpstr>Q5</vt:lpstr>
      <vt:lpstr>Q6</vt:lpstr>
      <vt:lpstr>Q7</vt:lpstr>
      <vt:lpstr>Q8</vt:lpstr>
      <vt:lpstr>Q9</vt:lpstr>
      <vt:lpstr>Q10</vt:lpstr>
      <vt:lpstr>Q11</vt:lpstr>
      <vt:lpstr>Q12</vt:lpstr>
      <vt:lpstr>Q13</vt:lpstr>
      <vt:lpstr>Q14</vt:lpstr>
      <vt:lpstr>Q15</vt:lpstr>
      <vt:lpstr>Q16</vt:lpstr>
      <vt:lpstr>Q17</vt:lpstr>
      <vt:lpstr>Q18</vt:lpstr>
      <vt:lpstr>Q19</vt:lpstr>
      <vt:lpstr>Q20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User</cp:lastModifiedBy>
  <cp:revision>668</cp:revision>
  <dcterms:created xsi:type="dcterms:W3CDTF">2013-01-20T05:13:28Z</dcterms:created>
  <dcterms:modified xsi:type="dcterms:W3CDTF">2023-07-16T09:02:59Z</dcterms:modified>
</cp:coreProperties>
</file>