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4"/>
  </p:notesMasterIdLst>
  <p:sldIdLst>
    <p:sldId id="256" r:id="rId2"/>
    <p:sldId id="514" r:id="rId3"/>
    <p:sldId id="518" r:id="rId4"/>
    <p:sldId id="520" r:id="rId5"/>
    <p:sldId id="522" r:id="rId6"/>
    <p:sldId id="524" r:id="rId7"/>
    <p:sldId id="526" r:id="rId8"/>
    <p:sldId id="528" r:id="rId9"/>
    <p:sldId id="530" r:id="rId10"/>
    <p:sldId id="532" r:id="rId11"/>
    <p:sldId id="534" r:id="rId12"/>
    <p:sldId id="536" r:id="rId13"/>
    <p:sldId id="538" r:id="rId14"/>
    <p:sldId id="540" r:id="rId15"/>
    <p:sldId id="548" r:id="rId16"/>
    <p:sldId id="550" r:id="rId17"/>
    <p:sldId id="552" r:id="rId18"/>
    <p:sldId id="555" r:id="rId19"/>
    <p:sldId id="557" r:id="rId20"/>
    <p:sldId id="559" r:id="rId21"/>
    <p:sldId id="561" r:id="rId22"/>
    <p:sldId id="564" r:id="rId23"/>
    <p:sldId id="566" r:id="rId24"/>
    <p:sldId id="571" r:id="rId25"/>
    <p:sldId id="573" r:id="rId26"/>
    <p:sldId id="578" r:id="rId27"/>
    <p:sldId id="580" r:id="rId28"/>
    <p:sldId id="595" r:id="rId29"/>
    <p:sldId id="583" r:id="rId30"/>
    <p:sldId id="586" r:id="rId31"/>
    <p:sldId id="588" r:id="rId32"/>
    <p:sldId id="592" r:id="rId3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384" autoAdjust="0"/>
  </p:normalViewPr>
  <p:slideViewPr>
    <p:cSldViewPr>
      <p:cViewPr varScale="1">
        <p:scale>
          <a:sx n="110" d="100"/>
          <a:sy n="110" d="100"/>
        </p:scale>
        <p:origin x="164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8406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D3C6A49-FA7E-4D40-983D-5B7A66BB4B5B}" type="datetimeFigureOut">
              <a:rPr lang="en-US"/>
              <a:pPr>
                <a:defRPr/>
              </a:pPr>
              <a:t>7/16/2023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E73D298-3A64-4AFE-8535-9AF1889BD8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3409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01626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4636A-9C70-44BB-8FBB-77D17272DBBC}" type="datetime1">
              <a:rPr lang="en-US" smtClean="0"/>
              <a:pPr>
                <a:defRPr/>
              </a:pPr>
              <a:t>7/16/2023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43FB9-DBEC-4513-B982-236ED0094E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065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15210-3145-47F5-94A6-E5C2E4FA5479}" type="datetime1">
              <a:rPr lang="en-US" smtClean="0"/>
              <a:pPr>
                <a:defRPr/>
              </a:pPr>
              <a:t>7/16/2023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F173D-F307-45DC-8355-613C2C9A0B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357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88712-10ED-4337-A9E8-F176DC9F9F94}" type="datetime1">
              <a:rPr lang="en-US" smtClean="0"/>
              <a:pPr>
                <a:defRPr/>
              </a:pPr>
              <a:t>7/16/2023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94E92-8326-46C7-89A1-743D7F0C6A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006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40E4B-49F8-4312-BF07-C9D062660391}" type="datetime1">
              <a:rPr lang="en-US" smtClean="0"/>
              <a:pPr>
                <a:defRPr/>
              </a:pPr>
              <a:t>7/16/2023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B16CD-1FBA-49E2-80D4-BDD57A24C2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516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B8F08-809E-4837-968D-C1E12407D208}" type="datetime1">
              <a:rPr lang="en-US" smtClean="0"/>
              <a:pPr>
                <a:defRPr/>
              </a:pPr>
              <a:t>7/16/2023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65CBB-9F39-48B5-B3C2-CB7292156E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560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D0B34-5188-4C4B-B7D7-685E1474082A}" type="datetime1">
              <a:rPr lang="en-US" smtClean="0"/>
              <a:pPr>
                <a:defRPr/>
              </a:pPr>
              <a:t>7/16/2023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8808C-E14B-4764-9E67-989FEC91E0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902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1322A-07A1-4089-A0AD-BD7469CA320F}" type="datetime1">
              <a:rPr lang="en-US" smtClean="0"/>
              <a:pPr>
                <a:defRPr/>
              </a:pPr>
              <a:t>7/16/2023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19472-E9DC-420E-A3EC-749774E212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73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88ED68-CE74-4E01-AE7D-8650E9450177}" type="datetime1">
              <a:rPr lang="en-US" smtClean="0"/>
              <a:pPr>
                <a:defRPr/>
              </a:pPr>
              <a:t>7/16/2023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53C0C-F46A-4960-88D8-0BEA22EC34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407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4CDB9-3BDD-4BEB-83E3-48DFB0E2B600}" type="datetime1">
              <a:rPr lang="en-US" smtClean="0"/>
              <a:pPr>
                <a:defRPr/>
              </a:pPr>
              <a:t>7/16/2023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49A33-9083-4F20-91BC-A623E2F2B1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401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EADD0-FC85-46A3-AFA6-629973238C47}" type="datetime1">
              <a:rPr lang="en-US" smtClean="0"/>
              <a:pPr>
                <a:defRPr/>
              </a:pPr>
              <a:t>7/16/2023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F9A76F-30DA-4288-BEB1-E58BCAB9D2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18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DBE75-CA40-4D56-81FB-3B8EED79C31C}" type="datetime1">
              <a:rPr lang="en-US" smtClean="0"/>
              <a:pPr>
                <a:defRPr/>
              </a:pPr>
              <a:t>7/16/2023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D6731-E62D-4BD0-8138-33D1282805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014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0AE464-C046-4515-A2E8-A46FF9CB6765}" type="datetime1">
              <a:rPr lang="en-US" smtClean="0"/>
              <a:pPr>
                <a:defRPr/>
              </a:pPr>
              <a:t>7/16/2023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0798EF1-89EE-41D1-A783-33FDAF70D8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762000" y="609600"/>
            <a:ext cx="7772400" cy="2994025"/>
          </a:xfrm>
        </p:spPr>
        <p:txBody>
          <a:bodyPr/>
          <a:lstStyle/>
          <a:p>
            <a:pPr algn="l">
              <a:spcBef>
                <a:spcPts val="1800"/>
              </a:spcBef>
            </a:pPr>
            <a:r>
              <a:rPr lang="en-US" altLang="en-US" sz="3200" b="1" dirty="0" smtClean="0">
                <a:latin typeface="Georgia" panose="02040502050405020303" pitchFamily="18" charset="0"/>
              </a:rPr>
              <a:t>PHARMACOKINETICS &amp; PHARMACODYNAMICS</a:t>
            </a:r>
            <a:br>
              <a:rPr lang="en-US" altLang="en-US" sz="3200" b="1" dirty="0" smtClean="0">
                <a:latin typeface="Georgia" panose="02040502050405020303" pitchFamily="18" charset="0"/>
              </a:rPr>
            </a:br>
            <a:r>
              <a:rPr lang="en-US" altLang="en-US" sz="3200" b="1" dirty="0">
                <a:latin typeface="Georgia" panose="02040502050405020303" pitchFamily="18" charset="0"/>
              </a:rPr>
              <a:t/>
            </a:r>
            <a:br>
              <a:rPr lang="en-US" altLang="en-US" sz="3200" b="1" dirty="0">
                <a:latin typeface="Georgia" panose="02040502050405020303" pitchFamily="18" charset="0"/>
              </a:rPr>
            </a:br>
            <a:r>
              <a:rPr lang="en-US" altLang="en-US" sz="3200" b="1" dirty="0" smtClean="0">
                <a:latin typeface="Georgia" panose="02040502050405020303" pitchFamily="18" charset="0"/>
              </a:rPr>
              <a:t>REVISION</a:t>
            </a:r>
            <a:r>
              <a:rPr lang="en-US" altLang="en-US" sz="3200" b="1" dirty="0" smtClean="0">
                <a:latin typeface="Georgia" panose="02040502050405020303" pitchFamily="18" charset="0"/>
              </a:rPr>
              <a:t> </a:t>
            </a:r>
            <a:r>
              <a:rPr lang="en-US" altLang="en-US" sz="3200" b="1" dirty="0" smtClean="0">
                <a:latin typeface="Georgia" panose="02040502050405020303" pitchFamily="18" charset="0"/>
              </a:rPr>
              <a:t>QUESTIONS</a:t>
            </a: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1371600" y="4800600"/>
            <a:ext cx="7391400" cy="1905000"/>
          </a:xfrm>
        </p:spPr>
        <p:txBody>
          <a:bodyPr/>
          <a:lstStyle/>
          <a:p>
            <a:pPr>
              <a:spcBef>
                <a:spcPts val="1800"/>
              </a:spcBef>
            </a:pPr>
            <a:endParaRPr lang="en-US" sz="2600" b="1" dirty="0" smtClean="0">
              <a:latin typeface="Georgia" panose="02040502050405020303" pitchFamily="18" charset="0"/>
            </a:endParaRPr>
          </a:p>
          <a:p>
            <a:pPr lvl="0" algn="r" fontAlgn="auto">
              <a:spcAft>
                <a:spcPts val="0"/>
              </a:spcAft>
            </a:pPr>
            <a:endParaRPr lang="en-US" sz="2600" b="1" dirty="0" smtClean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pPr lvl="0" algn="r" fontAlgn="auto">
              <a:spcAft>
                <a:spcPts val="0"/>
              </a:spcAft>
            </a:pPr>
            <a:r>
              <a:rPr lang="en-US" sz="20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DR </a:t>
            </a:r>
            <a:r>
              <a:rPr lang="en-US" sz="2000" b="1" dirty="0">
                <a:solidFill>
                  <a:prstClr val="black"/>
                </a:solidFill>
                <a:latin typeface="Georgia" panose="02040502050405020303" pitchFamily="18" charset="0"/>
              </a:rPr>
              <a:t>SINDWA KANYIMBA</a:t>
            </a:r>
          </a:p>
          <a:p>
            <a:pPr lvl="0" algn="r" fontAlgn="auto">
              <a:spcAft>
                <a:spcPts val="0"/>
              </a:spcAft>
            </a:pPr>
            <a:r>
              <a:rPr lang="en-US" sz="20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Pharmacology Lecturer</a:t>
            </a:r>
            <a:endParaRPr lang="en-US" sz="2000" dirty="0">
              <a:solidFill>
                <a:prstClr val="black">
                  <a:tint val="75000"/>
                </a:prstClr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45660" y="274637"/>
            <a:ext cx="8669740" cy="708001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altLang="en-US" sz="2800" b="1" cap="all" dirty="0" smtClean="0">
                <a:latin typeface="Georgia" panose="02040502050405020303" pitchFamily="18" charset="0"/>
              </a:rPr>
              <a:t>Q9 </a:t>
            </a:r>
            <a:endParaRPr lang="en-US" altLang="en-US" sz="2800" b="1" cap="all" dirty="0">
              <a:latin typeface="Georgia" panose="02040502050405020303" pitchFamily="18" charset="0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5660" y="1228298"/>
            <a:ext cx="8669740" cy="5324901"/>
          </a:xfrm>
        </p:spPr>
        <p:txBody>
          <a:bodyPr/>
          <a:lstStyle/>
          <a:p>
            <a:pPr marL="0" lvl="0" indent="0">
              <a:spcBef>
                <a:spcPts val="1800"/>
              </a:spcBef>
              <a:buNone/>
            </a:pPr>
            <a:r>
              <a:rPr lang="en-US" sz="2200" dirty="0">
                <a:latin typeface="Georgia" panose="02040502050405020303" pitchFamily="18" charset="0"/>
              </a:rPr>
              <a:t>A 65-year-old </a:t>
            </a:r>
            <a:r>
              <a:rPr lang="en-US" sz="2200" dirty="0" smtClean="0">
                <a:latin typeface="Georgia" panose="02040502050405020303" pitchFamily="18" charset="0"/>
              </a:rPr>
              <a:t>woman who </a:t>
            </a:r>
            <a:r>
              <a:rPr lang="en-US" sz="2200" dirty="0">
                <a:latin typeface="Georgia" panose="02040502050405020303" pitchFamily="18" charset="0"/>
              </a:rPr>
              <a:t>had been </a:t>
            </a:r>
            <a:r>
              <a:rPr lang="en-US" sz="2200" dirty="0" smtClean="0">
                <a:latin typeface="Georgia" panose="02040502050405020303" pitchFamily="18" charset="0"/>
              </a:rPr>
              <a:t>admitted </a:t>
            </a:r>
            <a:r>
              <a:rPr lang="en-US" sz="2200" dirty="0">
                <a:latin typeface="Georgia" panose="02040502050405020303" pitchFamily="18" charset="0"/>
              </a:rPr>
              <a:t>to the </a:t>
            </a:r>
            <a:r>
              <a:rPr lang="en-US" sz="2200" dirty="0" smtClean="0">
                <a:latin typeface="Georgia" panose="02040502050405020303" pitchFamily="18" charset="0"/>
              </a:rPr>
              <a:t>hospital with </a:t>
            </a:r>
            <a:r>
              <a:rPr lang="en-US" sz="2200" dirty="0">
                <a:latin typeface="Georgia" panose="02040502050405020303" pitchFamily="18" charset="0"/>
              </a:rPr>
              <a:t>a myocardial infarction developed ventricular </a:t>
            </a:r>
            <a:r>
              <a:rPr lang="en-US" sz="2200" dirty="0" smtClean="0">
                <a:latin typeface="Georgia" panose="02040502050405020303" pitchFamily="18" charset="0"/>
              </a:rPr>
              <a:t>tachycardia </a:t>
            </a:r>
            <a:r>
              <a:rPr lang="en-US" sz="2200" dirty="0">
                <a:latin typeface="Georgia" panose="02040502050405020303" pitchFamily="18" charset="0"/>
              </a:rPr>
              <a:t>and received an intravenous injection of </a:t>
            </a:r>
            <a:r>
              <a:rPr lang="en-US" sz="2200" dirty="0" smtClean="0">
                <a:latin typeface="Georgia" panose="02040502050405020303" pitchFamily="18" charset="0"/>
              </a:rPr>
              <a:t>lignocaine</a:t>
            </a:r>
            <a:r>
              <a:rPr lang="en-US" sz="2200" dirty="0">
                <a:latin typeface="Georgia" panose="02040502050405020303" pitchFamily="18" charset="0"/>
              </a:rPr>
              <a:t>. Her </a:t>
            </a:r>
            <a:r>
              <a:rPr lang="en-US" sz="2200" dirty="0" smtClean="0">
                <a:latin typeface="Georgia" panose="02040502050405020303" pitchFamily="18" charset="0"/>
              </a:rPr>
              <a:t>cardiologist </a:t>
            </a:r>
            <a:r>
              <a:rPr lang="en-US" sz="2200" dirty="0">
                <a:latin typeface="Georgia" panose="02040502050405020303" pitchFamily="18" charset="0"/>
              </a:rPr>
              <a:t>knew that the dose given </a:t>
            </a:r>
            <a:r>
              <a:rPr lang="en-US" sz="2200" dirty="0" smtClean="0">
                <a:latin typeface="Georgia" panose="02040502050405020303" pitchFamily="18" charset="0"/>
              </a:rPr>
              <a:t>must </a:t>
            </a:r>
            <a:r>
              <a:rPr lang="en-US" sz="2200" dirty="0">
                <a:latin typeface="Georgia" panose="02040502050405020303" pitchFamily="18" charset="0"/>
              </a:rPr>
              <a:t>be </a:t>
            </a:r>
            <a:r>
              <a:rPr lang="en-US" sz="2200" dirty="0" smtClean="0">
                <a:latin typeface="Georgia" panose="02040502050405020303" pitchFamily="18" charset="0"/>
              </a:rPr>
              <a:t>within </a:t>
            </a:r>
            <a:r>
              <a:rPr lang="en-US" sz="2200" dirty="0">
                <a:latin typeface="Georgia" panose="02040502050405020303" pitchFamily="18" charset="0"/>
              </a:rPr>
              <a:t>the </a:t>
            </a:r>
            <a:r>
              <a:rPr lang="en-US" sz="2200" dirty="0" smtClean="0">
                <a:latin typeface="Georgia" panose="02040502050405020303" pitchFamily="18" charset="0"/>
              </a:rPr>
              <a:t>range </a:t>
            </a:r>
            <a:r>
              <a:rPr lang="en-US" sz="2200" dirty="0">
                <a:latin typeface="Georgia" panose="02040502050405020303" pitchFamily="18" charset="0"/>
              </a:rPr>
              <a:t>of doses that have a high probability of therapeutic </a:t>
            </a:r>
            <a:r>
              <a:rPr lang="en-US" sz="2200" dirty="0" smtClean="0">
                <a:latin typeface="Georgia" panose="02040502050405020303" pitchFamily="18" charset="0"/>
              </a:rPr>
              <a:t>success</a:t>
            </a:r>
            <a:r>
              <a:rPr lang="en-US" sz="2200" dirty="0">
                <a:latin typeface="Georgia" panose="02040502050405020303" pitchFamily="18" charset="0"/>
              </a:rPr>
              <a:t>. </a:t>
            </a:r>
            <a:endParaRPr lang="en-US" sz="2200" dirty="0" smtClean="0">
              <a:latin typeface="Georgia" panose="02040502050405020303" pitchFamily="18" charset="0"/>
            </a:endParaRPr>
          </a:p>
          <a:p>
            <a:pPr marL="0" lvl="0" indent="0">
              <a:spcBef>
                <a:spcPts val="1800"/>
              </a:spcBef>
              <a:buNone/>
            </a:pPr>
            <a:r>
              <a:rPr lang="en-US" sz="2200" b="1" i="1" dirty="0" smtClean="0">
                <a:latin typeface="Georgia" panose="02040502050405020303" pitchFamily="18" charset="0"/>
              </a:rPr>
              <a:t>Which </a:t>
            </a:r>
            <a:r>
              <a:rPr lang="en-US" sz="2200" b="1" i="1" dirty="0">
                <a:latin typeface="Georgia" panose="02040502050405020303" pitchFamily="18" charset="0"/>
              </a:rPr>
              <a:t>of the </a:t>
            </a:r>
            <a:r>
              <a:rPr lang="en-US" sz="2200" b="1" i="1" dirty="0" smtClean="0">
                <a:latin typeface="Georgia" panose="02040502050405020303" pitchFamily="18" charset="0"/>
              </a:rPr>
              <a:t>following terms </a:t>
            </a:r>
            <a:r>
              <a:rPr lang="en-US" sz="2200" b="1" i="1" dirty="0">
                <a:latin typeface="Georgia" panose="02040502050405020303" pitchFamily="18" charset="0"/>
              </a:rPr>
              <a:t>best </a:t>
            </a:r>
            <a:r>
              <a:rPr lang="en-US" sz="2200" b="1" i="1" dirty="0" smtClean="0">
                <a:latin typeface="Georgia" panose="02040502050405020303" pitchFamily="18" charset="0"/>
              </a:rPr>
              <a:t>defines </a:t>
            </a:r>
            <a:r>
              <a:rPr lang="en-US" sz="2200" b="1" i="1" dirty="0">
                <a:latin typeface="Georgia" panose="02040502050405020303" pitchFamily="18" charset="0"/>
              </a:rPr>
              <a:t>this range? 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200" dirty="0">
                <a:latin typeface="Georgia" panose="02040502050405020303" pitchFamily="18" charset="0"/>
              </a:rPr>
              <a:t>A. Intrinsic activity 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200" dirty="0">
                <a:latin typeface="Georgia" panose="02040502050405020303" pitchFamily="18" charset="0"/>
              </a:rPr>
              <a:t>B. </a:t>
            </a:r>
            <a:r>
              <a:rPr lang="en-US" sz="2200" dirty="0" smtClean="0">
                <a:latin typeface="Georgia" panose="02040502050405020303" pitchFamily="18" charset="0"/>
              </a:rPr>
              <a:t>Efficacy </a:t>
            </a:r>
            <a:endParaRPr lang="en-US" sz="2200" dirty="0">
              <a:latin typeface="Georgia" panose="02040502050405020303" pitchFamily="18" charset="0"/>
            </a:endParaRPr>
          </a:p>
          <a:p>
            <a:pPr marL="0" lvl="0" indent="0">
              <a:spcBef>
                <a:spcPts val="1800"/>
              </a:spcBef>
              <a:buNone/>
            </a:pPr>
            <a:r>
              <a:rPr lang="en-US" sz="2200" dirty="0">
                <a:latin typeface="Georgia" panose="02040502050405020303" pitchFamily="18" charset="0"/>
              </a:rPr>
              <a:t>C. Potency 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200" dirty="0">
                <a:latin typeface="Georgia" panose="02040502050405020303" pitchFamily="18" charset="0"/>
              </a:rPr>
              <a:t>D. Therapeutic index 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200" dirty="0">
                <a:latin typeface="Georgia" panose="02040502050405020303" pitchFamily="18" charset="0"/>
              </a:rPr>
              <a:t>E. Therapeutic </a:t>
            </a:r>
            <a:r>
              <a:rPr lang="en-US" sz="2200" dirty="0" smtClean="0">
                <a:latin typeface="Georgia" panose="02040502050405020303" pitchFamily="18" charset="0"/>
              </a:rPr>
              <a:t>window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B16CD-1FBA-49E2-80D4-BDD57A24C24F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27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012" y="218364"/>
            <a:ext cx="8666328" cy="817536"/>
          </a:xfrm>
        </p:spPr>
        <p:txBody>
          <a:bodyPr/>
          <a:lstStyle/>
          <a:p>
            <a:pPr algn="l"/>
            <a:r>
              <a:rPr lang="en-US" sz="2800" b="1" cap="all" dirty="0" smtClean="0">
                <a:latin typeface="Georgia" panose="02040502050405020303" pitchFamily="18" charset="0"/>
              </a:rPr>
              <a:t>Q10</a:t>
            </a:r>
            <a:endParaRPr lang="en-US" sz="2800" b="1" cap="all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012" y="1201002"/>
            <a:ext cx="8666328" cy="5504597"/>
          </a:xfrm>
        </p:spPr>
        <p:txBody>
          <a:bodyPr/>
          <a:lstStyle/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A 67-year-old </a:t>
            </a:r>
            <a:r>
              <a:rPr lang="en-US" sz="2400" dirty="0" smtClean="0">
                <a:latin typeface="Georgia" panose="02040502050405020303" pitchFamily="18" charset="0"/>
              </a:rPr>
              <a:t>man suffering </a:t>
            </a:r>
            <a:r>
              <a:rPr lang="en-US" sz="2400" dirty="0">
                <a:latin typeface="Georgia" panose="02040502050405020303" pitchFamily="18" charset="0"/>
              </a:rPr>
              <a:t>from </a:t>
            </a:r>
            <a:r>
              <a:rPr lang="en-US" sz="2400" dirty="0" smtClean="0">
                <a:latin typeface="Georgia" panose="02040502050405020303" pitchFamily="18" charset="0"/>
              </a:rPr>
              <a:t>terminal </a:t>
            </a:r>
            <a:r>
              <a:rPr lang="en-US" sz="2400" dirty="0">
                <a:latin typeface="Georgia" panose="02040502050405020303" pitchFamily="18" charset="0"/>
              </a:rPr>
              <a:t>cancer </a:t>
            </a:r>
            <a:r>
              <a:rPr lang="en-US" sz="2400" dirty="0" smtClean="0">
                <a:latin typeface="Georgia" panose="02040502050405020303" pitchFamily="18" charset="0"/>
              </a:rPr>
              <a:t>started analgesic treatment with </a:t>
            </a:r>
            <a:r>
              <a:rPr lang="en-US" sz="2400" dirty="0">
                <a:latin typeface="Georgia" panose="02040502050405020303" pitchFamily="18" charset="0"/>
              </a:rPr>
              <a:t>an opioid </a:t>
            </a:r>
            <a:r>
              <a:rPr lang="en-US" sz="2400" dirty="0" smtClean="0">
                <a:latin typeface="Georgia" panose="02040502050405020303" pitchFamily="18" charset="0"/>
              </a:rPr>
              <a:t>drug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b="1" i="1" dirty="0" smtClean="0">
                <a:latin typeface="Georgia" panose="02040502050405020303" pitchFamily="18" charset="0"/>
              </a:rPr>
              <a:t>Knowing that tolerance </a:t>
            </a:r>
            <a:r>
              <a:rPr lang="en-US" sz="2400" b="1" i="1" dirty="0">
                <a:latin typeface="Georgia" panose="02040502050405020303" pitchFamily="18" charset="0"/>
              </a:rPr>
              <a:t>to opioids is pronounced, </a:t>
            </a:r>
            <a:r>
              <a:rPr lang="en-US" sz="2400" b="1" i="1" dirty="0" smtClean="0">
                <a:latin typeface="Georgia" panose="02040502050405020303" pitchFamily="18" charset="0"/>
              </a:rPr>
              <a:t>which </a:t>
            </a:r>
            <a:r>
              <a:rPr lang="en-US" sz="2400" b="1" i="1" dirty="0">
                <a:latin typeface="Georgia" panose="02040502050405020303" pitchFamily="18" charset="0"/>
              </a:rPr>
              <a:t>of the </a:t>
            </a:r>
            <a:r>
              <a:rPr lang="en-US" sz="2400" b="1" i="1" dirty="0" smtClean="0">
                <a:latin typeface="Georgia" panose="02040502050405020303" pitchFamily="18" charset="0"/>
              </a:rPr>
              <a:t>following </a:t>
            </a:r>
            <a:r>
              <a:rPr lang="en-US" sz="2400" b="1" i="1" dirty="0">
                <a:latin typeface="Georgia" panose="02040502050405020303" pitchFamily="18" charset="0"/>
              </a:rPr>
              <a:t>drug </a:t>
            </a:r>
            <a:r>
              <a:rPr lang="en-US" sz="2400" b="1" i="1" dirty="0" smtClean="0">
                <a:latin typeface="Georgia" panose="02040502050405020303" pitchFamily="18" charset="0"/>
              </a:rPr>
              <a:t>parameters </a:t>
            </a:r>
            <a:r>
              <a:rPr lang="en-US" sz="2400" b="1" i="1" dirty="0">
                <a:latin typeface="Georgia" panose="02040502050405020303" pitchFamily="18" charset="0"/>
              </a:rPr>
              <a:t>was </a:t>
            </a:r>
            <a:r>
              <a:rPr lang="en-US" sz="2400" b="1" i="1" dirty="0" smtClean="0">
                <a:latin typeface="Georgia" panose="02040502050405020303" pitchFamily="18" charset="0"/>
              </a:rPr>
              <a:t>most </a:t>
            </a:r>
            <a:r>
              <a:rPr lang="en-US" sz="2400" b="1" i="1" dirty="0">
                <a:latin typeface="Georgia" panose="02040502050405020303" pitchFamily="18" charset="0"/>
              </a:rPr>
              <a:t>likely increased after a </a:t>
            </a:r>
            <a:r>
              <a:rPr lang="en-US" sz="2400" b="1" i="1" dirty="0" smtClean="0">
                <a:latin typeface="Georgia" panose="02040502050405020303" pitchFamily="18" charset="0"/>
              </a:rPr>
              <a:t>few days </a:t>
            </a:r>
            <a:r>
              <a:rPr lang="en-US" sz="2400" b="1" i="1" dirty="0">
                <a:latin typeface="Georgia" panose="02040502050405020303" pitchFamily="18" charset="0"/>
              </a:rPr>
              <a:t>of </a:t>
            </a:r>
            <a:r>
              <a:rPr lang="en-US" sz="2400" b="1" i="1" dirty="0" smtClean="0">
                <a:latin typeface="Georgia" panose="02040502050405020303" pitchFamily="18" charset="0"/>
              </a:rPr>
              <a:t>treatment</a:t>
            </a:r>
            <a:r>
              <a:rPr lang="en-US" sz="2400" b="1" i="1" dirty="0">
                <a:latin typeface="Georgia" panose="02040502050405020303" pitchFamily="18" charset="0"/>
              </a:rPr>
              <a:t>? 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A. </a:t>
            </a:r>
            <a:r>
              <a:rPr lang="en-US" sz="2400" dirty="0" smtClean="0">
                <a:latin typeface="Georgia" panose="02040502050405020303" pitchFamily="18" charset="0"/>
              </a:rPr>
              <a:t>Maximal efficacy </a:t>
            </a:r>
            <a:endParaRPr lang="en-US" sz="2400" dirty="0">
              <a:latin typeface="Georgia" panose="02040502050405020303" pitchFamily="18" charset="0"/>
            </a:endParaRP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B. Median </a:t>
            </a:r>
            <a:r>
              <a:rPr lang="en-US" sz="2400" dirty="0" smtClean="0">
                <a:latin typeface="Georgia" panose="02040502050405020303" pitchFamily="18" charset="0"/>
              </a:rPr>
              <a:t>effective </a:t>
            </a:r>
            <a:r>
              <a:rPr lang="en-US" sz="2400" dirty="0">
                <a:latin typeface="Georgia" panose="02040502050405020303" pitchFamily="18" charset="0"/>
              </a:rPr>
              <a:t>dose 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C. Therapeutic index 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D. Potency 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E. Half-life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B16CD-1FBA-49E2-80D4-BDD57A24C24F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90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013" y="150125"/>
            <a:ext cx="8679976" cy="827775"/>
          </a:xfrm>
        </p:spPr>
        <p:txBody>
          <a:bodyPr/>
          <a:lstStyle/>
          <a:p>
            <a:pPr algn="l"/>
            <a:r>
              <a:rPr lang="en-GB" sz="2800" b="1" cap="all" dirty="0" smtClean="0">
                <a:latin typeface="Georgia" panose="02040502050405020303" pitchFamily="18" charset="0"/>
              </a:rPr>
              <a:t>Q11</a:t>
            </a:r>
            <a:endParaRPr lang="en-GB" sz="2800" b="1" cap="all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013" y="1143000"/>
            <a:ext cx="8679976" cy="5213350"/>
          </a:xfrm>
        </p:spPr>
        <p:txBody>
          <a:bodyPr/>
          <a:lstStyle/>
          <a:p>
            <a:pPr marL="0" lvl="0" indent="0">
              <a:spcBef>
                <a:spcPts val="1800"/>
              </a:spcBef>
              <a:buNone/>
            </a:pPr>
            <a:r>
              <a:rPr lang="en-US" sz="2200" dirty="0">
                <a:latin typeface="Georgia" panose="02040502050405020303" pitchFamily="18" charset="0"/>
              </a:rPr>
              <a:t>A 45-year-old </a:t>
            </a:r>
            <a:r>
              <a:rPr lang="en-US" sz="2200" dirty="0" smtClean="0">
                <a:latin typeface="Georgia" panose="02040502050405020303" pitchFamily="18" charset="0"/>
              </a:rPr>
              <a:t>woman </a:t>
            </a:r>
            <a:r>
              <a:rPr lang="en-US" sz="2200" dirty="0">
                <a:latin typeface="Georgia" panose="02040502050405020303" pitchFamily="18" charset="0"/>
              </a:rPr>
              <a:t>recently diagnosed </a:t>
            </a:r>
            <a:r>
              <a:rPr lang="en-US" sz="2200" dirty="0" smtClean="0">
                <a:latin typeface="Georgia" panose="02040502050405020303" pitchFamily="18" charset="0"/>
              </a:rPr>
              <a:t>with </a:t>
            </a:r>
            <a:r>
              <a:rPr lang="en-US" sz="2200" dirty="0">
                <a:latin typeface="Georgia" panose="02040502050405020303" pitchFamily="18" charset="0"/>
              </a:rPr>
              <a:t>a urinary tract </a:t>
            </a:r>
            <a:r>
              <a:rPr lang="en-US" sz="2200" dirty="0" smtClean="0">
                <a:latin typeface="Georgia" panose="02040502050405020303" pitchFamily="18" charset="0"/>
              </a:rPr>
              <a:t>infection </a:t>
            </a:r>
            <a:r>
              <a:rPr lang="en-US" sz="2200" dirty="0">
                <a:latin typeface="Georgia" panose="02040502050405020303" pitchFamily="18" charset="0"/>
              </a:rPr>
              <a:t>started therapy </a:t>
            </a:r>
            <a:r>
              <a:rPr lang="en-US" sz="2200" dirty="0" smtClean="0">
                <a:latin typeface="Georgia" panose="02040502050405020303" pitchFamily="18" charset="0"/>
              </a:rPr>
              <a:t>with </a:t>
            </a:r>
            <a:r>
              <a:rPr lang="en-US" sz="2200" dirty="0">
                <a:latin typeface="Georgia" panose="02040502050405020303" pitchFamily="18" charset="0"/>
              </a:rPr>
              <a:t>a </a:t>
            </a:r>
            <a:r>
              <a:rPr lang="en-US" sz="2200" dirty="0" smtClean="0">
                <a:latin typeface="Georgia" panose="02040502050405020303" pitchFamily="18" charset="0"/>
              </a:rPr>
              <a:t>trimethoprim-</a:t>
            </a:r>
            <a:r>
              <a:rPr lang="en-US" sz="2200" dirty="0" err="1" smtClean="0">
                <a:latin typeface="Georgia" panose="02040502050405020303" pitchFamily="18" charset="0"/>
              </a:rPr>
              <a:t>sulfamethoxazole</a:t>
            </a:r>
            <a:r>
              <a:rPr lang="en-US" sz="2200" dirty="0" smtClean="0">
                <a:latin typeface="Georgia" panose="02040502050405020303" pitchFamily="18" charset="0"/>
              </a:rPr>
              <a:t> combination</a:t>
            </a:r>
            <a:r>
              <a:rPr lang="en-US" sz="2200" dirty="0">
                <a:latin typeface="Georgia" panose="02040502050405020303" pitchFamily="18" charset="0"/>
              </a:rPr>
              <a:t>. Both </a:t>
            </a:r>
            <a:r>
              <a:rPr lang="en-US" sz="2200" dirty="0" smtClean="0">
                <a:latin typeface="Georgia" panose="02040502050405020303" pitchFamily="18" charset="0"/>
              </a:rPr>
              <a:t>trimethoprim </a:t>
            </a:r>
            <a:r>
              <a:rPr lang="en-US" sz="2200" dirty="0">
                <a:latin typeface="Georgia" panose="02040502050405020303" pitchFamily="18" charset="0"/>
              </a:rPr>
              <a:t>and </a:t>
            </a:r>
            <a:r>
              <a:rPr lang="en-US" sz="2200" dirty="0" err="1" smtClean="0">
                <a:latin typeface="Georgia" panose="02040502050405020303" pitchFamily="18" charset="0"/>
              </a:rPr>
              <a:t>sulfamethoxazole</a:t>
            </a:r>
            <a:r>
              <a:rPr lang="en-US" sz="2200" dirty="0" smtClean="0">
                <a:latin typeface="Georgia" panose="02040502050405020303" pitchFamily="18" charset="0"/>
              </a:rPr>
              <a:t> </a:t>
            </a:r>
            <a:r>
              <a:rPr lang="en-US" sz="2200" dirty="0">
                <a:latin typeface="Georgia" panose="02040502050405020303" pitchFamily="18" charset="0"/>
              </a:rPr>
              <a:t>are bacteriostatic drugs </a:t>
            </a:r>
            <a:r>
              <a:rPr lang="en-US" sz="2200" dirty="0" smtClean="0">
                <a:latin typeface="Georgia" panose="02040502050405020303" pitchFamily="18" charset="0"/>
              </a:rPr>
              <a:t>when </a:t>
            </a:r>
            <a:r>
              <a:rPr lang="en-US" sz="2200" dirty="0">
                <a:latin typeface="Georgia" panose="02040502050405020303" pitchFamily="18" charset="0"/>
              </a:rPr>
              <a:t>given alone. However, </a:t>
            </a:r>
            <a:r>
              <a:rPr lang="en-US" sz="2200" dirty="0" smtClean="0">
                <a:latin typeface="Georgia" panose="02040502050405020303" pitchFamily="18" charset="0"/>
              </a:rPr>
              <a:t>a bactericidal effect </a:t>
            </a:r>
            <a:r>
              <a:rPr lang="en-US" sz="2200" dirty="0">
                <a:latin typeface="Georgia" panose="02040502050405020303" pitchFamily="18" charset="0"/>
              </a:rPr>
              <a:t>is obtained </a:t>
            </a:r>
            <a:r>
              <a:rPr lang="en-US" sz="2200" dirty="0" smtClean="0">
                <a:latin typeface="Georgia" panose="02040502050405020303" pitchFamily="18" charset="0"/>
              </a:rPr>
              <a:t>when </a:t>
            </a:r>
            <a:r>
              <a:rPr lang="en-US" sz="2200" dirty="0">
                <a:latin typeface="Georgia" panose="02040502050405020303" pitchFamily="18" charset="0"/>
              </a:rPr>
              <a:t>the two drugs are given </a:t>
            </a:r>
            <a:r>
              <a:rPr lang="en-US" sz="2200" dirty="0" smtClean="0">
                <a:latin typeface="Georgia" panose="02040502050405020303" pitchFamily="18" charset="0"/>
              </a:rPr>
              <a:t>in combination</a:t>
            </a:r>
            <a:r>
              <a:rPr lang="en-US" sz="2200" dirty="0">
                <a:latin typeface="Georgia" panose="02040502050405020303" pitchFamily="18" charset="0"/>
              </a:rPr>
              <a:t>. </a:t>
            </a:r>
            <a:endParaRPr lang="en-US" sz="2200" dirty="0" smtClean="0">
              <a:latin typeface="Georgia" panose="02040502050405020303" pitchFamily="18" charset="0"/>
            </a:endParaRPr>
          </a:p>
          <a:p>
            <a:pPr marL="0" lvl="0" indent="0">
              <a:spcBef>
                <a:spcPts val="1800"/>
              </a:spcBef>
              <a:buNone/>
            </a:pPr>
            <a:r>
              <a:rPr lang="en-US" sz="2200" dirty="0" smtClean="0">
                <a:latin typeface="Georgia" panose="02040502050405020303" pitchFamily="18" charset="0"/>
              </a:rPr>
              <a:t>Which </a:t>
            </a:r>
            <a:r>
              <a:rPr lang="en-US" sz="2200" dirty="0">
                <a:latin typeface="Georgia" panose="02040502050405020303" pitchFamily="18" charset="0"/>
              </a:rPr>
              <a:t>of the </a:t>
            </a:r>
            <a:r>
              <a:rPr lang="en-US" sz="2200" dirty="0" smtClean="0">
                <a:latin typeface="Georgia" panose="02040502050405020303" pitchFamily="18" charset="0"/>
              </a:rPr>
              <a:t>following terms </a:t>
            </a:r>
            <a:r>
              <a:rPr lang="en-US" sz="2200" dirty="0">
                <a:latin typeface="Georgia" panose="02040502050405020303" pitchFamily="18" charset="0"/>
              </a:rPr>
              <a:t>best </a:t>
            </a:r>
            <a:r>
              <a:rPr lang="en-US" sz="2200" dirty="0" smtClean="0">
                <a:latin typeface="Georgia" panose="02040502050405020303" pitchFamily="18" charset="0"/>
              </a:rPr>
              <a:t>defines this drug interaction</a:t>
            </a:r>
            <a:r>
              <a:rPr lang="en-US" sz="2200" dirty="0">
                <a:latin typeface="Georgia" panose="02040502050405020303" pitchFamily="18" charset="0"/>
              </a:rPr>
              <a:t>? 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200" dirty="0">
                <a:latin typeface="Georgia" panose="02040502050405020303" pitchFamily="18" charset="0"/>
              </a:rPr>
              <a:t>A. Additive </a:t>
            </a:r>
            <a:r>
              <a:rPr lang="en-US" sz="2200" dirty="0" smtClean="0">
                <a:latin typeface="Georgia" panose="02040502050405020303" pitchFamily="18" charset="0"/>
              </a:rPr>
              <a:t>effect </a:t>
            </a:r>
            <a:endParaRPr lang="en-US" sz="2200" dirty="0">
              <a:latin typeface="Georgia" panose="02040502050405020303" pitchFamily="18" charset="0"/>
            </a:endParaRPr>
          </a:p>
          <a:p>
            <a:pPr marL="0" lvl="0" indent="0">
              <a:spcBef>
                <a:spcPts val="1800"/>
              </a:spcBef>
              <a:buNone/>
            </a:pPr>
            <a:r>
              <a:rPr lang="en-US" sz="2200" dirty="0">
                <a:latin typeface="Georgia" panose="02040502050405020303" pitchFamily="18" charset="0"/>
              </a:rPr>
              <a:t>B. Potentiation 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200" dirty="0">
                <a:latin typeface="Georgia" panose="02040502050405020303" pitchFamily="18" charset="0"/>
              </a:rPr>
              <a:t>C. Synergism 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200" dirty="0">
                <a:latin typeface="Georgia" panose="02040502050405020303" pitchFamily="18" charset="0"/>
              </a:rPr>
              <a:t>D. Reverse tolerance 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200" dirty="0">
                <a:latin typeface="Georgia" panose="02040502050405020303" pitchFamily="18" charset="0"/>
              </a:rPr>
              <a:t>E. Sensitization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B16CD-1FBA-49E2-80D4-BDD57A24C24F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33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272955" y="228600"/>
            <a:ext cx="8625385" cy="457200"/>
          </a:xfrm>
        </p:spPr>
        <p:txBody>
          <a:bodyPr/>
          <a:lstStyle/>
          <a:p>
            <a:pPr algn="l"/>
            <a:r>
              <a:rPr lang="en-US" altLang="en-US" sz="2400" b="1" cap="all" dirty="0" smtClean="0">
                <a:latin typeface="Georgia" panose="02040502050405020303" pitchFamily="18" charset="0"/>
              </a:rPr>
              <a:t>Q12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955" y="838201"/>
            <a:ext cx="8625385" cy="5638800"/>
          </a:xfrm>
        </p:spPr>
        <p:txBody>
          <a:bodyPr rtlCol="0">
            <a:normAutofit fontScale="77500" lnSpcReduction="20000"/>
          </a:bodyPr>
          <a:lstStyle/>
          <a:p>
            <a:pPr marL="0" lv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en-US" sz="2600" dirty="0">
                <a:latin typeface="Georgia" panose="02040502050405020303" pitchFamily="18" charset="0"/>
              </a:rPr>
              <a:t>A 2-year-old girl was rushed to the </a:t>
            </a:r>
            <a:r>
              <a:rPr lang="en-US" sz="2600" dirty="0" smtClean="0">
                <a:latin typeface="Georgia" panose="02040502050405020303" pitchFamily="18" charset="0"/>
              </a:rPr>
              <a:t>emergency department after </a:t>
            </a:r>
            <a:r>
              <a:rPr lang="en-US" sz="2600" dirty="0">
                <a:latin typeface="Georgia" panose="02040502050405020303" pitchFamily="18" charset="0"/>
              </a:rPr>
              <a:t>ingesting several tablets of a </a:t>
            </a:r>
            <a:r>
              <a:rPr lang="en-US" sz="2600" dirty="0" smtClean="0">
                <a:latin typeface="Georgia" panose="02040502050405020303" pitchFamily="18" charset="0"/>
              </a:rPr>
              <a:t>medication </a:t>
            </a:r>
            <a:r>
              <a:rPr lang="en-US" sz="2600" dirty="0">
                <a:latin typeface="Georgia" panose="02040502050405020303" pitchFamily="18" charset="0"/>
              </a:rPr>
              <a:t>containing </a:t>
            </a:r>
            <a:r>
              <a:rPr lang="en-US" sz="2600" dirty="0" smtClean="0">
                <a:latin typeface="Georgia" panose="02040502050405020303" pitchFamily="18" charset="0"/>
              </a:rPr>
              <a:t>iron</a:t>
            </a:r>
            <a:r>
              <a:rPr lang="en-US" sz="2600" dirty="0">
                <a:latin typeface="Georgia" panose="02040502050405020303" pitchFamily="18" charset="0"/>
              </a:rPr>
              <a:t>. An </a:t>
            </a:r>
            <a:r>
              <a:rPr lang="en-US" sz="2600" dirty="0" smtClean="0">
                <a:latin typeface="Georgia" panose="02040502050405020303" pitchFamily="18" charset="0"/>
              </a:rPr>
              <a:t>emergency treatment </a:t>
            </a:r>
            <a:r>
              <a:rPr lang="en-US" sz="2600" dirty="0">
                <a:latin typeface="Georgia" panose="02040502050405020303" pitchFamily="18" charset="0"/>
              </a:rPr>
              <a:t>was started that included the </a:t>
            </a:r>
            <a:r>
              <a:rPr lang="en-US" sz="2600" dirty="0" smtClean="0">
                <a:latin typeface="Georgia" panose="02040502050405020303" pitchFamily="18" charset="0"/>
              </a:rPr>
              <a:t>intravenous administration </a:t>
            </a:r>
            <a:r>
              <a:rPr lang="en-US" sz="2600" dirty="0">
                <a:latin typeface="Georgia" panose="02040502050405020303" pitchFamily="18" charset="0"/>
              </a:rPr>
              <a:t>of </a:t>
            </a:r>
            <a:r>
              <a:rPr lang="en-US" sz="2600" dirty="0" err="1" smtClean="0">
                <a:latin typeface="Georgia" panose="02040502050405020303" pitchFamily="18" charset="0"/>
              </a:rPr>
              <a:t>deferoxamine</a:t>
            </a:r>
            <a:r>
              <a:rPr lang="en-US" sz="2600" dirty="0">
                <a:latin typeface="Georgia" panose="02040502050405020303" pitchFamily="18" charset="0"/>
              </a:rPr>
              <a:t>. This drug is able </a:t>
            </a:r>
            <a:r>
              <a:rPr lang="en-US" sz="2600" dirty="0" smtClean="0">
                <a:latin typeface="Georgia" panose="02040502050405020303" pitchFamily="18" charset="0"/>
              </a:rPr>
              <a:t>to combine with </a:t>
            </a:r>
            <a:r>
              <a:rPr lang="en-US" sz="2600" dirty="0">
                <a:latin typeface="Georgia" panose="02040502050405020303" pitchFamily="18" charset="0"/>
              </a:rPr>
              <a:t>iron in </a:t>
            </a:r>
            <a:r>
              <a:rPr lang="en-US" sz="2600" dirty="0" smtClean="0">
                <a:latin typeface="Georgia" panose="02040502050405020303" pitchFamily="18" charset="0"/>
              </a:rPr>
              <a:t>plasma </a:t>
            </a:r>
            <a:r>
              <a:rPr lang="en-US" sz="2600" dirty="0">
                <a:latin typeface="Georgia" panose="02040502050405020303" pitchFamily="18" charset="0"/>
              </a:rPr>
              <a:t>to form an inactive </a:t>
            </a:r>
            <a:r>
              <a:rPr lang="en-US" sz="2600" dirty="0" smtClean="0">
                <a:latin typeface="Georgia" panose="02040502050405020303" pitchFamily="18" charset="0"/>
              </a:rPr>
              <a:t>complex </a:t>
            </a:r>
            <a:r>
              <a:rPr lang="en-US" sz="2600" dirty="0">
                <a:latin typeface="Georgia" panose="02040502050405020303" pitchFamily="18" charset="0"/>
              </a:rPr>
              <a:t>and therefore to antagonize iron </a:t>
            </a:r>
            <a:r>
              <a:rPr lang="en-US" sz="2600" dirty="0" smtClean="0">
                <a:latin typeface="Georgia" panose="02040502050405020303" pitchFamily="18" charset="0"/>
              </a:rPr>
              <a:t>effects</a:t>
            </a:r>
            <a:r>
              <a:rPr lang="en-US" sz="2600" dirty="0">
                <a:latin typeface="Georgia" panose="02040502050405020303" pitchFamily="18" charset="0"/>
              </a:rPr>
              <a:t>. </a:t>
            </a:r>
            <a:endParaRPr lang="en-US" sz="2600" dirty="0" smtClean="0">
              <a:latin typeface="Georgia" panose="02040502050405020303" pitchFamily="18" charset="0"/>
            </a:endParaRPr>
          </a:p>
          <a:p>
            <a:pPr marL="0" lv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en-US" sz="2600" b="1" i="1" dirty="0" smtClean="0">
                <a:latin typeface="Georgia" panose="02040502050405020303" pitchFamily="18" charset="0"/>
              </a:rPr>
              <a:t>Which </a:t>
            </a:r>
            <a:r>
              <a:rPr lang="en-US" sz="2600" b="1" i="1" dirty="0">
                <a:latin typeface="Georgia" panose="02040502050405020303" pitchFamily="18" charset="0"/>
              </a:rPr>
              <a:t>of the </a:t>
            </a:r>
            <a:r>
              <a:rPr lang="en-US" sz="2600" b="1" i="1" dirty="0" smtClean="0">
                <a:latin typeface="Georgia" panose="02040502050405020303" pitchFamily="18" charset="0"/>
              </a:rPr>
              <a:t>following terms </a:t>
            </a:r>
            <a:r>
              <a:rPr lang="en-US" sz="2600" b="1" i="1" dirty="0">
                <a:latin typeface="Georgia" panose="02040502050405020303" pitchFamily="18" charset="0"/>
              </a:rPr>
              <a:t>best </a:t>
            </a:r>
            <a:r>
              <a:rPr lang="en-US" sz="2600" b="1" i="1" dirty="0" smtClean="0">
                <a:latin typeface="Georgia" panose="02040502050405020303" pitchFamily="18" charset="0"/>
              </a:rPr>
              <a:t>defines </a:t>
            </a:r>
            <a:r>
              <a:rPr lang="en-US" sz="2600" b="1" i="1" dirty="0">
                <a:latin typeface="Georgia" panose="02040502050405020303" pitchFamily="18" charset="0"/>
              </a:rPr>
              <a:t>this antagonism ? </a:t>
            </a:r>
          </a:p>
          <a:p>
            <a:pPr marL="0" lv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en-US" sz="2600" dirty="0">
                <a:latin typeface="Georgia" panose="02040502050405020303" pitchFamily="18" charset="0"/>
              </a:rPr>
              <a:t>A. </a:t>
            </a:r>
            <a:r>
              <a:rPr lang="en-US" sz="2600" dirty="0" smtClean="0">
                <a:latin typeface="Georgia" panose="02040502050405020303" pitchFamily="18" charset="0"/>
              </a:rPr>
              <a:t>Competitive antagonism</a:t>
            </a:r>
            <a:endParaRPr lang="en-US" sz="2600" dirty="0">
              <a:latin typeface="Georgia" panose="02040502050405020303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en-US" sz="2600" dirty="0">
                <a:latin typeface="Georgia" panose="02040502050405020303" pitchFamily="18" charset="0"/>
              </a:rPr>
              <a:t>B. Non-competitive </a:t>
            </a:r>
            <a:r>
              <a:rPr lang="en-US" sz="2600" dirty="0" smtClean="0">
                <a:latin typeface="Georgia" panose="02040502050405020303" pitchFamily="18" charset="0"/>
              </a:rPr>
              <a:t>antagonism</a:t>
            </a:r>
            <a:endParaRPr lang="en-US" sz="2600" dirty="0">
              <a:latin typeface="Georgia" panose="02040502050405020303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en-US" sz="2600" dirty="0">
                <a:latin typeface="Georgia" panose="02040502050405020303" pitchFamily="18" charset="0"/>
              </a:rPr>
              <a:t>C. Functional </a:t>
            </a:r>
            <a:r>
              <a:rPr lang="en-US" sz="2600" dirty="0" smtClean="0">
                <a:latin typeface="Georgia" panose="02040502050405020303" pitchFamily="18" charset="0"/>
              </a:rPr>
              <a:t>antagonism</a:t>
            </a:r>
            <a:endParaRPr lang="en-US" sz="2600" dirty="0">
              <a:latin typeface="Georgia" panose="02040502050405020303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en-US" sz="2600" dirty="0">
                <a:latin typeface="Georgia" panose="02040502050405020303" pitchFamily="18" charset="0"/>
              </a:rPr>
              <a:t>D. Chemical </a:t>
            </a:r>
            <a:r>
              <a:rPr lang="en-US" sz="2600" dirty="0" smtClean="0">
                <a:latin typeface="Georgia" panose="02040502050405020303" pitchFamily="18" charset="0"/>
              </a:rPr>
              <a:t>antagonism</a:t>
            </a:r>
            <a:endParaRPr lang="en-US" sz="2600" dirty="0">
              <a:latin typeface="Georgia" panose="02040502050405020303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en-US" sz="2600" dirty="0">
                <a:latin typeface="Georgia" panose="02040502050405020303" pitchFamily="18" charset="0"/>
              </a:rPr>
              <a:t>E. </a:t>
            </a:r>
            <a:r>
              <a:rPr lang="en-US" sz="2600" dirty="0" smtClean="0">
                <a:latin typeface="Georgia" panose="02040502050405020303" pitchFamily="18" charset="0"/>
              </a:rPr>
              <a:t>Pharmacokinetic antagonism</a:t>
            </a:r>
            <a:endParaRPr lang="en-US" sz="2600" dirty="0"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B012FD-6BF5-4C85-B259-322F873963BD}" type="slidenum">
              <a:rPr lang="en-US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4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069" y="152401"/>
            <a:ext cx="8734567" cy="533399"/>
          </a:xfrm>
        </p:spPr>
        <p:txBody>
          <a:bodyPr/>
          <a:lstStyle/>
          <a:p>
            <a:pPr algn="l"/>
            <a:r>
              <a:rPr lang="en-US" sz="2600" b="1" cap="all" dirty="0" smtClean="0">
                <a:latin typeface="Georgia" panose="02040502050405020303" pitchFamily="18" charset="0"/>
              </a:rPr>
              <a:t>Q13</a:t>
            </a:r>
            <a:endParaRPr lang="en-US" sz="2600" b="1" cap="all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069" y="914401"/>
            <a:ext cx="8734567" cy="5441949"/>
          </a:xfrm>
        </p:spPr>
        <p:txBody>
          <a:bodyPr/>
          <a:lstStyle/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An 83-year-old </a:t>
            </a:r>
            <a:r>
              <a:rPr lang="en-US" sz="2400" dirty="0" smtClean="0">
                <a:latin typeface="Georgia" panose="02040502050405020303" pitchFamily="18" charset="0"/>
              </a:rPr>
              <a:t>woman suffering </a:t>
            </a:r>
            <a:r>
              <a:rPr lang="en-US" sz="2400" dirty="0">
                <a:latin typeface="Georgia" panose="02040502050405020303" pitchFamily="18" charset="0"/>
              </a:rPr>
              <a:t>from </a:t>
            </a:r>
            <a:r>
              <a:rPr lang="en-US" sz="2400" dirty="0" smtClean="0">
                <a:latin typeface="Georgia" panose="02040502050405020303" pitchFamily="18" charset="0"/>
              </a:rPr>
              <a:t>overflow urinary incontinence </a:t>
            </a:r>
            <a:r>
              <a:rPr lang="en-US" sz="2400" dirty="0">
                <a:latin typeface="Georgia" panose="02040502050405020303" pitchFamily="18" charset="0"/>
              </a:rPr>
              <a:t>started a therapy </a:t>
            </a:r>
            <a:r>
              <a:rPr lang="en-US" sz="2400" dirty="0" smtClean="0">
                <a:latin typeface="Georgia" panose="02040502050405020303" pitchFamily="18" charset="0"/>
              </a:rPr>
              <a:t>with </a:t>
            </a:r>
            <a:r>
              <a:rPr lang="en-US" sz="2400" dirty="0">
                <a:latin typeface="Georgia" panose="02040502050405020303" pitchFamily="18" charset="0"/>
              </a:rPr>
              <a:t>a cholinergic drug that </a:t>
            </a:r>
            <a:r>
              <a:rPr lang="en-US" sz="2400" dirty="0" smtClean="0">
                <a:latin typeface="Georgia" panose="02040502050405020303" pitchFamily="18" charset="0"/>
              </a:rPr>
              <a:t>was </a:t>
            </a:r>
            <a:r>
              <a:rPr lang="en-US" sz="2400" dirty="0">
                <a:latin typeface="Georgia" panose="02040502050405020303" pitchFamily="18" charset="0"/>
              </a:rPr>
              <a:t>able to relieve </a:t>
            </a:r>
            <a:r>
              <a:rPr lang="en-US" sz="2400" dirty="0" smtClean="0">
                <a:latin typeface="Georgia" panose="02040502050405020303" pitchFamily="18" charset="0"/>
              </a:rPr>
              <a:t>leaking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b="1" i="1" dirty="0" smtClean="0">
                <a:latin typeface="Georgia" panose="02040502050405020303" pitchFamily="18" charset="0"/>
              </a:rPr>
              <a:t>Which </a:t>
            </a:r>
            <a:r>
              <a:rPr lang="en-US" sz="2400" b="1" i="1" dirty="0">
                <a:latin typeface="Georgia" panose="02040502050405020303" pitchFamily="18" charset="0"/>
              </a:rPr>
              <a:t>of the </a:t>
            </a:r>
            <a:r>
              <a:rPr lang="en-US" sz="2400" b="1" i="1" dirty="0" smtClean="0">
                <a:latin typeface="Georgia" panose="02040502050405020303" pitchFamily="18" charset="0"/>
              </a:rPr>
              <a:t>following </a:t>
            </a:r>
            <a:r>
              <a:rPr lang="en-US" sz="2400" b="1" i="1" dirty="0">
                <a:latin typeface="Georgia" panose="02040502050405020303" pitchFamily="18" charset="0"/>
              </a:rPr>
              <a:t>best </a:t>
            </a:r>
            <a:r>
              <a:rPr lang="en-US" sz="2400" b="1" i="1" dirty="0" smtClean="0">
                <a:latin typeface="Georgia" panose="02040502050405020303" pitchFamily="18" charset="0"/>
              </a:rPr>
              <a:t>defines </a:t>
            </a:r>
            <a:r>
              <a:rPr lang="en-US" sz="2400" b="1" i="1" dirty="0">
                <a:latin typeface="Georgia" panose="02040502050405020303" pitchFamily="18" charset="0"/>
              </a:rPr>
              <a:t>the </a:t>
            </a:r>
            <a:r>
              <a:rPr lang="en-US" sz="2400" b="1" i="1" dirty="0" smtClean="0">
                <a:latin typeface="Georgia" panose="02040502050405020303" pitchFamily="18" charset="0"/>
              </a:rPr>
              <a:t>molecular </a:t>
            </a:r>
            <a:r>
              <a:rPr lang="en-US" sz="2400" b="1" i="1" dirty="0">
                <a:latin typeface="Georgia" panose="02040502050405020303" pitchFamily="18" charset="0"/>
              </a:rPr>
              <a:t>event initiated by </a:t>
            </a:r>
            <a:r>
              <a:rPr lang="en-US" sz="2400" b="1" i="1" dirty="0" smtClean="0">
                <a:latin typeface="Georgia" panose="02040502050405020303" pitchFamily="18" charset="0"/>
              </a:rPr>
              <a:t>drug-receptor </a:t>
            </a:r>
            <a:r>
              <a:rPr lang="en-US" sz="2400" b="1" i="1" dirty="0">
                <a:latin typeface="Georgia" panose="02040502050405020303" pitchFamily="18" charset="0"/>
              </a:rPr>
              <a:t>binding </a:t>
            </a:r>
            <a:r>
              <a:rPr lang="en-US" sz="2400" b="1" i="1" dirty="0" smtClean="0">
                <a:latin typeface="Georgia" panose="02040502050405020303" pitchFamily="18" charset="0"/>
              </a:rPr>
              <a:t>and producing the </a:t>
            </a:r>
            <a:r>
              <a:rPr lang="en-US" sz="2400" b="1" i="1" dirty="0">
                <a:latin typeface="Georgia" panose="02040502050405020303" pitchFamily="18" charset="0"/>
              </a:rPr>
              <a:t>therapeutic </a:t>
            </a:r>
            <a:r>
              <a:rPr lang="en-US" sz="2400" b="1" i="1" dirty="0" smtClean="0">
                <a:latin typeface="Georgia" panose="02040502050405020303" pitchFamily="18" charset="0"/>
              </a:rPr>
              <a:t>effect </a:t>
            </a:r>
            <a:r>
              <a:rPr lang="en-US" sz="2400" b="1" i="1" dirty="0">
                <a:latin typeface="Georgia" panose="02040502050405020303" pitchFamily="18" charset="0"/>
              </a:rPr>
              <a:t>in this patient? 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A. Receptor </a:t>
            </a:r>
            <a:r>
              <a:rPr lang="en-US" sz="2400" dirty="0" smtClean="0">
                <a:latin typeface="Georgia" panose="02040502050405020303" pitchFamily="18" charset="0"/>
              </a:rPr>
              <a:t>up-regulation </a:t>
            </a:r>
            <a:endParaRPr lang="en-US" sz="2400" dirty="0">
              <a:latin typeface="Georgia" panose="02040502050405020303" pitchFamily="18" charset="0"/>
            </a:endParaRP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B. Drug </a:t>
            </a:r>
            <a:r>
              <a:rPr lang="en-US" sz="2400" dirty="0" smtClean="0">
                <a:latin typeface="Georgia" panose="02040502050405020303" pitchFamily="18" charset="0"/>
              </a:rPr>
              <a:t>efficacy</a:t>
            </a:r>
            <a:endParaRPr lang="en-US" sz="2400" dirty="0">
              <a:latin typeface="Georgia" panose="02040502050405020303" pitchFamily="18" charset="0"/>
            </a:endParaRP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C. Signal transduction pathway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D. Drug−receptor interaction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E. Drug potency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B16CD-1FBA-49E2-80D4-BDD57A24C24F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84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259307" y="274638"/>
            <a:ext cx="8625385" cy="639762"/>
          </a:xfrm>
        </p:spPr>
        <p:txBody>
          <a:bodyPr/>
          <a:lstStyle/>
          <a:p>
            <a:pPr algn="l"/>
            <a:r>
              <a:rPr lang="en-US" altLang="en-US" sz="2800" b="1" cap="all" dirty="0" smtClean="0">
                <a:latin typeface="Georgia" panose="02040502050405020303" pitchFamily="18" charset="0"/>
              </a:rPr>
              <a:t>Q14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307" y="1142999"/>
            <a:ext cx="8625385" cy="5483225"/>
          </a:xfrm>
        </p:spPr>
        <p:txBody>
          <a:bodyPr rtlCol="0">
            <a:normAutofit/>
          </a:bodyPr>
          <a:lstStyle/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A 9-year-old boy </a:t>
            </a:r>
            <a:r>
              <a:rPr lang="en-US" sz="2400" dirty="0" smtClean="0">
                <a:latin typeface="Georgia" panose="02040502050405020303" pitchFamily="18" charset="0"/>
              </a:rPr>
              <a:t>suffering </a:t>
            </a:r>
            <a:r>
              <a:rPr lang="en-US" sz="2400" dirty="0">
                <a:latin typeface="Georgia" panose="02040502050405020303" pitchFamily="18" charset="0"/>
              </a:rPr>
              <a:t>from </a:t>
            </a:r>
            <a:r>
              <a:rPr lang="en-US" sz="2400" dirty="0" smtClean="0">
                <a:latin typeface="Georgia" panose="02040502050405020303" pitchFamily="18" charset="0"/>
              </a:rPr>
              <a:t>mild asthma </a:t>
            </a:r>
            <a:r>
              <a:rPr lang="en-US" sz="2400" dirty="0">
                <a:latin typeface="Georgia" panose="02040502050405020303" pitchFamily="18" charset="0"/>
              </a:rPr>
              <a:t>used a β2 agonist “as needed” by </a:t>
            </a:r>
            <a:r>
              <a:rPr lang="en-US" sz="2400" dirty="0" smtClean="0">
                <a:latin typeface="Georgia" panose="02040502050405020303" pitchFamily="18" charset="0"/>
              </a:rPr>
              <a:t>inhalation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b="1" i="1" dirty="0" smtClean="0">
                <a:latin typeface="Georgia" panose="02040502050405020303" pitchFamily="18" charset="0"/>
              </a:rPr>
              <a:t>Which </a:t>
            </a:r>
            <a:r>
              <a:rPr lang="en-US" sz="2400" b="1" i="1" dirty="0">
                <a:latin typeface="Georgia" panose="02040502050405020303" pitchFamily="18" charset="0"/>
              </a:rPr>
              <a:t>of the </a:t>
            </a:r>
            <a:r>
              <a:rPr lang="en-US" sz="2400" b="1" i="1" dirty="0" smtClean="0">
                <a:latin typeface="Georgia" panose="02040502050405020303" pitchFamily="18" charset="0"/>
              </a:rPr>
              <a:t>following </a:t>
            </a:r>
            <a:r>
              <a:rPr lang="en-US" sz="2400" b="1" i="1" dirty="0">
                <a:latin typeface="Georgia" panose="02040502050405020303" pitchFamily="18" charset="0"/>
              </a:rPr>
              <a:t>was </a:t>
            </a:r>
            <a:r>
              <a:rPr lang="en-US" sz="2400" b="1" i="1" dirty="0" smtClean="0">
                <a:latin typeface="Georgia" panose="02040502050405020303" pitchFamily="18" charset="0"/>
              </a:rPr>
              <a:t>most </a:t>
            </a:r>
            <a:r>
              <a:rPr lang="en-US" sz="2400" b="1" i="1" dirty="0">
                <a:latin typeface="Georgia" panose="02040502050405020303" pitchFamily="18" charset="0"/>
              </a:rPr>
              <a:t>likely the </a:t>
            </a:r>
            <a:r>
              <a:rPr lang="en-US" sz="2400" b="1" i="1" dirty="0" smtClean="0">
                <a:latin typeface="Georgia" panose="02040502050405020303" pitchFamily="18" charset="0"/>
              </a:rPr>
              <a:t>immediate </a:t>
            </a:r>
            <a:r>
              <a:rPr lang="en-US" sz="2400" b="1" i="1" dirty="0">
                <a:latin typeface="Georgia" panose="02040502050405020303" pitchFamily="18" charset="0"/>
              </a:rPr>
              <a:t>consequence of the activation of </a:t>
            </a:r>
            <a:r>
              <a:rPr lang="en-US" sz="2400" b="1" i="1" dirty="0" smtClean="0">
                <a:latin typeface="Georgia" panose="02040502050405020303" pitchFamily="18" charset="0"/>
              </a:rPr>
              <a:t>β2 </a:t>
            </a:r>
            <a:r>
              <a:rPr lang="en-US" sz="2400" b="1" i="1" dirty="0">
                <a:latin typeface="Georgia" panose="02040502050405020303" pitchFamily="18" charset="0"/>
              </a:rPr>
              <a:t>receptors?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A. Opening of ligand-gated K+ channels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B. Increased synthesis of </a:t>
            </a:r>
            <a:r>
              <a:rPr lang="en-US" sz="2400" dirty="0" err="1">
                <a:latin typeface="Georgia" panose="02040502050405020303" pitchFamily="18" charset="0"/>
              </a:rPr>
              <a:t>cAMP</a:t>
            </a:r>
            <a:endParaRPr lang="en-US" sz="2400" dirty="0">
              <a:latin typeface="Georgia" panose="02040502050405020303" pitchFamily="18" charset="0"/>
            </a:endParaRP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C. Decreased synthesis of </a:t>
            </a:r>
            <a:r>
              <a:rPr lang="en-US" sz="2400" dirty="0" err="1">
                <a:latin typeface="Georgia" panose="02040502050405020303" pitchFamily="18" charset="0"/>
              </a:rPr>
              <a:t>cAMP</a:t>
            </a:r>
            <a:endParaRPr lang="en-US" sz="2400" dirty="0">
              <a:latin typeface="Georgia" panose="02040502050405020303" pitchFamily="18" charset="0"/>
            </a:endParaRP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D. </a:t>
            </a:r>
            <a:r>
              <a:rPr lang="en-US" sz="2400" dirty="0" smtClean="0">
                <a:latin typeface="Georgia" panose="02040502050405020303" pitchFamily="18" charset="0"/>
              </a:rPr>
              <a:t>Conformational </a:t>
            </a:r>
            <a:r>
              <a:rPr lang="en-US" sz="2400" dirty="0">
                <a:latin typeface="Georgia" panose="02040502050405020303" pitchFamily="18" charset="0"/>
              </a:rPr>
              <a:t>change of a G protein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E. Phosphorylation of a G protein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79D9F4-C761-4A1B-B6C1-222DAFD3FB4E}" type="slidenum">
              <a:rPr lang="en-US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12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259307" y="76200"/>
            <a:ext cx="8625385" cy="381000"/>
          </a:xfrm>
        </p:spPr>
        <p:txBody>
          <a:bodyPr/>
          <a:lstStyle/>
          <a:p>
            <a:pPr algn="l"/>
            <a:r>
              <a:rPr lang="en-US" altLang="en-US" sz="2400" b="1" cap="all" dirty="0" smtClean="0">
                <a:latin typeface="Georgia" panose="02040502050405020303" pitchFamily="18" charset="0"/>
              </a:rPr>
              <a:t>Q15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307" y="609601"/>
            <a:ext cx="8625385" cy="6016624"/>
          </a:xfrm>
        </p:spPr>
        <p:txBody>
          <a:bodyPr rtlCol="0">
            <a:normAutofit fontScale="77500" lnSpcReduction="20000"/>
          </a:bodyPr>
          <a:lstStyle/>
          <a:p>
            <a:pPr marL="0" lv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en-US" sz="2600" dirty="0">
                <a:latin typeface="Georgia" panose="02040502050405020303" pitchFamily="18" charset="0"/>
              </a:rPr>
              <a:t>A 57-year-old m an w ho was in the hospital after a surgical </a:t>
            </a:r>
            <a:r>
              <a:rPr lang="en-US" sz="2600" dirty="0" smtClean="0">
                <a:latin typeface="Georgia" panose="02040502050405020303" pitchFamily="18" charset="0"/>
              </a:rPr>
              <a:t>procedure complained </a:t>
            </a:r>
            <a:r>
              <a:rPr lang="en-US" sz="2600" dirty="0">
                <a:latin typeface="Georgia" panose="02040502050405020303" pitchFamily="18" charset="0"/>
              </a:rPr>
              <a:t>of a severe </a:t>
            </a:r>
            <a:r>
              <a:rPr lang="en-US" sz="2600" dirty="0" smtClean="0">
                <a:latin typeface="Georgia" panose="02040502050405020303" pitchFamily="18" charset="0"/>
              </a:rPr>
              <a:t>abdominal </a:t>
            </a:r>
            <a:r>
              <a:rPr lang="en-US" sz="2600" dirty="0">
                <a:latin typeface="Georgia" panose="02040502050405020303" pitchFamily="18" charset="0"/>
              </a:rPr>
              <a:t>pain. The physician decided to start analgesic </a:t>
            </a:r>
            <a:r>
              <a:rPr lang="en-US" sz="2600" dirty="0" smtClean="0">
                <a:latin typeface="Georgia" panose="02040502050405020303" pitchFamily="18" charset="0"/>
              </a:rPr>
              <a:t>treatment with </a:t>
            </a:r>
            <a:r>
              <a:rPr lang="en-US" sz="2600" dirty="0">
                <a:latin typeface="Georgia" panose="02040502050405020303" pitchFamily="18" charset="0"/>
              </a:rPr>
              <a:t>an opioid. </a:t>
            </a:r>
            <a:r>
              <a:rPr lang="en-US" sz="2600" dirty="0" smtClean="0">
                <a:latin typeface="Georgia" panose="02040502050405020303" pitchFamily="18" charset="0"/>
              </a:rPr>
              <a:t>The </a:t>
            </a:r>
            <a:r>
              <a:rPr lang="en-US" sz="2600" dirty="0">
                <a:latin typeface="Georgia" panose="02040502050405020303" pitchFamily="18" charset="0"/>
              </a:rPr>
              <a:t>drugs he was considering were </a:t>
            </a:r>
            <a:r>
              <a:rPr lang="en-US" sz="2600" dirty="0" smtClean="0">
                <a:latin typeface="Georgia" panose="02040502050405020303" pitchFamily="18" charset="0"/>
              </a:rPr>
              <a:t>morphine </a:t>
            </a:r>
            <a:r>
              <a:rPr lang="en-US" sz="2600" dirty="0">
                <a:latin typeface="Georgia" panose="02040502050405020303" pitchFamily="18" charset="0"/>
              </a:rPr>
              <a:t>(10 </a:t>
            </a:r>
            <a:r>
              <a:rPr lang="en-US" sz="2600" dirty="0" smtClean="0">
                <a:latin typeface="Georgia" panose="02040502050405020303" pitchFamily="18" charset="0"/>
              </a:rPr>
              <a:t>mg </a:t>
            </a:r>
            <a:r>
              <a:rPr lang="en-US" sz="2600" dirty="0">
                <a:latin typeface="Georgia" panose="02040502050405020303" pitchFamily="18" charset="0"/>
              </a:rPr>
              <a:t>IM) </a:t>
            </a:r>
            <a:r>
              <a:rPr lang="en-US" sz="2600" dirty="0" smtClean="0">
                <a:latin typeface="Georgia" panose="02040502050405020303" pitchFamily="18" charset="0"/>
              </a:rPr>
              <a:t>and </a:t>
            </a:r>
            <a:r>
              <a:rPr lang="en-US" sz="2600" dirty="0">
                <a:latin typeface="Georgia" panose="02040502050405020303" pitchFamily="18" charset="0"/>
              </a:rPr>
              <a:t>buprenorphine (0.3 </a:t>
            </a:r>
            <a:r>
              <a:rPr lang="en-US" sz="2600" dirty="0" smtClean="0">
                <a:latin typeface="Georgia" panose="02040502050405020303" pitchFamily="18" charset="0"/>
              </a:rPr>
              <a:t>mg </a:t>
            </a:r>
            <a:r>
              <a:rPr lang="en-US" sz="2600" dirty="0">
                <a:latin typeface="Georgia" panose="02040502050405020303" pitchFamily="18" charset="0"/>
              </a:rPr>
              <a:t>IM). Morphine is a full agonist at </a:t>
            </a:r>
            <a:r>
              <a:rPr lang="en-US" sz="2600" dirty="0" smtClean="0">
                <a:latin typeface="Georgia" panose="02040502050405020303" pitchFamily="18" charset="0"/>
              </a:rPr>
              <a:t>mu </a:t>
            </a:r>
            <a:r>
              <a:rPr lang="en-US" sz="2600" dirty="0">
                <a:latin typeface="Georgia" panose="02040502050405020303" pitchFamily="18" charset="0"/>
              </a:rPr>
              <a:t>(µ) opioid receptors, </a:t>
            </a:r>
            <a:r>
              <a:rPr lang="en-US" sz="2600" dirty="0" smtClean="0">
                <a:latin typeface="Georgia" panose="02040502050405020303" pitchFamily="18" charset="0"/>
              </a:rPr>
              <a:t>whereas </a:t>
            </a:r>
            <a:r>
              <a:rPr lang="en-US" sz="2600" dirty="0">
                <a:latin typeface="Georgia" panose="02040502050405020303" pitchFamily="18" charset="0"/>
              </a:rPr>
              <a:t>buprenorphine is a partial </a:t>
            </a:r>
            <a:r>
              <a:rPr lang="en-US" sz="2600" dirty="0" smtClean="0">
                <a:latin typeface="Georgia" panose="02040502050405020303" pitchFamily="18" charset="0"/>
              </a:rPr>
              <a:t>agonist </a:t>
            </a:r>
            <a:r>
              <a:rPr lang="en-US" sz="2600" dirty="0">
                <a:latin typeface="Georgia" panose="02040502050405020303" pitchFamily="18" charset="0"/>
              </a:rPr>
              <a:t>at the </a:t>
            </a:r>
            <a:r>
              <a:rPr lang="en-US" sz="2600" dirty="0" smtClean="0">
                <a:latin typeface="Georgia" panose="02040502050405020303" pitchFamily="18" charset="0"/>
              </a:rPr>
              <a:t>same </a:t>
            </a:r>
            <a:r>
              <a:rPr lang="en-US" sz="2600" dirty="0">
                <a:latin typeface="Georgia" panose="02040502050405020303" pitchFamily="18" charset="0"/>
              </a:rPr>
              <a:t>receptors. </a:t>
            </a:r>
            <a:endParaRPr lang="en-US" sz="2600" dirty="0" smtClean="0">
              <a:latin typeface="Georgia" panose="02040502050405020303" pitchFamily="18" charset="0"/>
            </a:endParaRPr>
          </a:p>
          <a:p>
            <a:pPr marL="0" lv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en-US" sz="2600" dirty="0" smtClean="0">
                <a:latin typeface="Georgia" panose="02040502050405020303" pitchFamily="18" charset="0"/>
              </a:rPr>
              <a:t>The above-mentioned </a:t>
            </a:r>
            <a:r>
              <a:rPr lang="en-US" sz="2600" dirty="0">
                <a:latin typeface="Georgia" panose="02040502050405020303" pitchFamily="18" charset="0"/>
              </a:rPr>
              <a:t>doses </a:t>
            </a:r>
            <a:r>
              <a:rPr lang="en-US" sz="2600" dirty="0" smtClean="0">
                <a:latin typeface="Georgia" panose="02040502050405020303" pitchFamily="18" charset="0"/>
              </a:rPr>
              <a:t>of </a:t>
            </a:r>
            <a:r>
              <a:rPr lang="en-US" sz="2600" dirty="0">
                <a:latin typeface="Georgia" panose="02040502050405020303" pitchFamily="18" charset="0"/>
              </a:rPr>
              <a:t>the two drugs are </a:t>
            </a:r>
            <a:r>
              <a:rPr lang="en-US" sz="2600" dirty="0" err="1" smtClean="0">
                <a:latin typeface="Georgia" panose="02040502050405020303" pitchFamily="18" charset="0"/>
              </a:rPr>
              <a:t>equi</a:t>
            </a:r>
            <a:r>
              <a:rPr lang="en-US" sz="2600" dirty="0" smtClean="0">
                <a:latin typeface="Georgia" panose="02040502050405020303" pitchFamily="18" charset="0"/>
              </a:rPr>
              <a:t>-effective</a:t>
            </a:r>
            <a:r>
              <a:rPr lang="en-US" sz="2600" dirty="0">
                <a:latin typeface="Georgia" panose="02040502050405020303" pitchFamily="18" charset="0"/>
              </a:rPr>
              <a:t>. </a:t>
            </a:r>
            <a:endParaRPr lang="en-US" sz="2600" dirty="0" smtClean="0">
              <a:latin typeface="Georgia" panose="02040502050405020303" pitchFamily="18" charset="0"/>
            </a:endParaRPr>
          </a:p>
          <a:p>
            <a:pPr marL="0" lv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en-US" sz="2600" b="1" i="1" dirty="0" smtClean="0">
                <a:latin typeface="Georgia" panose="02040502050405020303" pitchFamily="18" charset="0"/>
              </a:rPr>
              <a:t>Which </a:t>
            </a:r>
            <a:r>
              <a:rPr lang="en-US" sz="2600" b="1" i="1" dirty="0">
                <a:latin typeface="Georgia" panose="02040502050405020303" pitchFamily="18" charset="0"/>
              </a:rPr>
              <a:t>of the </a:t>
            </a:r>
            <a:r>
              <a:rPr lang="en-US" sz="2600" b="1" i="1" dirty="0" smtClean="0">
                <a:latin typeface="Georgia" panose="02040502050405020303" pitchFamily="18" charset="0"/>
              </a:rPr>
              <a:t>following pairs </a:t>
            </a:r>
            <a:r>
              <a:rPr lang="en-US" sz="2600" b="1" i="1" dirty="0">
                <a:latin typeface="Georgia" panose="02040502050405020303" pitchFamily="18" charset="0"/>
              </a:rPr>
              <a:t>of </a:t>
            </a:r>
            <a:r>
              <a:rPr lang="en-US" sz="2600" b="1" i="1" dirty="0" smtClean="0">
                <a:latin typeface="Georgia" panose="02040502050405020303" pitchFamily="18" charset="0"/>
              </a:rPr>
              <a:t>statements </a:t>
            </a:r>
            <a:r>
              <a:rPr lang="en-US" sz="2600" b="1" i="1" dirty="0">
                <a:latin typeface="Georgia" panose="02040502050405020303" pitchFamily="18" charset="0"/>
              </a:rPr>
              <a:t>correctly </a:t>
            </a:r>
            <a:r>
              <a:rPr lang="en-US" sz="2600" b="1" i="1" dirty="0" smtClean="0">
                <a:latin typeface="Georgia" panose="02040502050405020303" pitchFamily="18" charset="0"/>
              </a:rPr>
              <a:t>defines </a:t>
            </a:r>
            <a:r>
              <a:rPr lang="en-US" sz="2600" b="1" i="1" dirty="0">
                <a:latin typeface="Georgia" panose="02040502050405020303" pitchFamily="18" charset="0"/>
              </a:rPr>
              <a:t>the potency and </a:t>
            </a:r>
            <a:r>
              <a:rPr lang="en-US" sz="2600" b="1" i="1" dirty="0" smtClean="0">
                <a:latin typeface="Georgia" panose="02040502050405020303" pitchFamily="18" charset="0"/>
              </a:rPr>
              <a:t>efficacy </a:t>
            </a:r>
            <a:r>
              <a:rPr lang="en-US" sz="2600" b="1" i="1" dirty="0">
                <a:latin typeface="Georgia" panose="02040502050405020303" pitchFamily="18" charset="0"/>
              </a:rPr>
              <a:t>of </a:t>
            </a:r>
            <a:r>
              <a:rPr lang="en-US" sz="2600" b="1" i="1" dirty="0" smtClean="0">
                <a:latin typeface="Georgia" panose="02040502050405020303" pitchFamily="18" charset="0"/>
              </a:rPr>
              <a:t>morphine </a:t>
            </a:r>
            <a:r>
              <a:rPr lang="en-US" sz="2600" b="1" i="1" dirty="0">
                <a:latin typeface="Georgia" panose="02040502050405020303" pitchFamily="18" charset="0"/>
              </a:rPr>
              <a:t>and buprenorphine? </a:t>
            </a:r>
          </a:p>
          <a:p>
            <a:pPr marL="0" lv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en-US" sz="2600" dirty="0">
                <a:latin typeface="Georgia" panose="02040502050405020303" pitchFamily="18" charset="0"/>
              </a:rPr>
              <a:t>A. Morphine is </a:t>
            </a:r>
            <a:r>
              <a:rPr lang="en-US" sz="2600" dirty="0" smtClean="0">
                <a:latin typeface="Georgia" panose="02040502050405020303" pitchFamily="18" charset="0"/>
              </a:rPr>
              <a:t>more </a:t>
            </a:r>
            <a:r>
              <a:rPr lang="en-US" sz="2600" dirty="0">
                <a:latin typeface="Georgia" panose="02040502050405020303" pitchFamily="18" charset="0"/>
              </a:rPr>
              <a:t>potent. Buprenorphine has </a:t>
            </a:r>
            <a:r>
              <a:rPr lang="en-US" sz="2600" dirty="0" smtClean="0">
                <a:latin typeface="Georgia" panose="02040502050405020303" pitchFamily="18" charset="0"/>
              </a:rPr>
              <a:t>higher </a:t>
            </a:r>
            <a:r>
              <a:rPr lang="en-US" sz="2600" dirty="0">
                <a:latin typeface="Georgia" panose="02040502050405020303" pitchFamily="18" charset="0"/>
              </a:rPr>
              <a:t>efficacy.</a:t>
            </a:r>
          </a:p>
          <a:p>
            <a:pPr marL="0" lv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en-US" sz="2600" dirty="0" smtClean="0">
                <a:latin typeface="Georgia" panose="02040502050405020303" pitchFamily="18" charset="0"/>
              </a:rPr>
              <a:t>B</a:t>
            </a:r>
            <a:r>
              <a:rPr lang="en-US" sz="2600" dirty="0">
                <a:latin typeface="Georgia" panose="02040502050405020303" pitchFamily="18" charset="0"/>
              </a:rPr>
              <a:t>. Morphine is </a:t>
            </a:r>
            <a:r>
              <a:rPr lang="en-US" sz="2600" dirty="0" smtClean="0">
                <a:latin typeface="Georgia" panose="02040502050405020303" pitchFamily="18" charset="0"/>
              </a:rPr>
              <a:t>more </a:t>
            </a:r>
            <a:r>
              <a:rPr lang="en-US" sz="2600" dirty="0">
                <a:latin typeface="Georgia" panose="02040502050405020303" pitchFamily="18" charset="0"/>
              </a:rPr>
              <a:t>potent. Buprenorphine has lower efficacy.</a:t>
            </a: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en-US" sz="2600" dirty="0" smtClean="0">
                <a:latin typeface="Georgia" panose="02040502050405020303" pitchFamily="18" charset="0"/>
              </a:rPr>
              <a:t>C</a:t>
            </a:r>
            <a:r>
              <a:rPr lang="en-US" sz="2600" dirty="0">
                <a:latin typeface="Georgia" panose="02040502050405020303" pitchFamily="18" charset="0"/>
              </a:rPr>
              <a:t>. Morphine is less potent. Buprenorphine has higher efficacy</a:t>
            </a:r>
            <a:r>
              <a:rPr lang="en-US" sz="2600" dirty="0" smtClean="0">
                <a:latin typeface="Georgia" panose="02040502050405020303" pitchFamily="18" charset="0"/>
              </a:rPr>
              <a:t>.</a:t>
            </a:r>
            <a:endParaRPr lang="en-US" sz="2600" dirty="0">
              <a:latin typeface="Georgia" panose="02040502050405020303" pitchFamily="18" charset="0"/>
            </a:endParaRPr>
          </a:p>
          <a:p>
            <a:pPr marL="0" lv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en-US" sz="2600" dirty="0">
                <a:latin typeface="Georgia" panose="02040502050405020303" pitchFamily="18" charset="0"/>
              </a:rPr>
              <a:t>D. Morphine is less potent. Buprenorphine </a:t>
            </a:r>
            <a:r>
              <a:rPr lang="en-US" sz="2600" dirty="0" smtClean="0">
                <a:latin typeface="Georgia" panose="02040502050405020303" pitchFamily="18" charset="0"/>
              </a:rPr>
              <a:t>has lower efficacy.</a:t>
            </a:r>
            <a:endParaRPr lang="en-US" sz="2600" dirty="0"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79D9F4-C761-4A1B-B6C1-222DAFD3FB4E}" type="slidenum">
              <a:rPr lang="en-US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65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259307" y="274638"/>
            <a:ext cx="8625385" cy="639762"/>
          </a:xfrm>
        </p:spPr>
        <p:txBody>
          <a:bodyPr/>
          <a:lstStyle/>
          <a:p>
            <a:pPr algn="l"/>
            <a:r>
              <a:rPr lang="en-US" altLang="en-US" sz="2800" b="1" cap="all" dirty="0" smtClean="0">
                <a:latin typeface="Georgia" panose="02040502050405020303" pitchFamily="18" charset="0"/>
              </a:rPr>
              <a:t>Q16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307" y="1142999"/>
            <a:ext cx="8625385" cy="5483225"/>
          </a:xfrm>
        </p:spPr>
        <p:txBody>
          <a:bodyPr rtlCol="0">
            <a:normAutofit/>
          </a:bodyPr>
          <a:lstStyle/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A 45-year-old </a:t>
            </a:r>
            <a:r>
              <a:rPr lang="en-US" sz="2400" dirty="0" smtClean="0">
                <a:latin typeface="Georgia" panose="02040502050405020303" pitchFamily="18" charset="0"/>
              </a:rPr>
              <a:t>woman </a:t>
            </a:r>
            <a:r>
              <a:rPr lang="en-US" sz="2400" dirty="0">
                <a:latin typeface="Georgia" panose="02040502050405020303" pitchFamily="18" charset="0"/>
              </a:rPr>
              <a:t>recently diagnosed </a:t>
            </a:r>
            <a:r>
              <a:rPr lang="en-US" sz="2400" dirty="0" smtClean="0">
                <a:latin typeface="Georgia" panose="02040502050405020303" pitchFamily="18" charset="0"/>
              </a:rPr>
              <a:t>with </a:t>
            </a:r>
            <a:r>
              <a:rPr lang="en-US" sz="2400" dirty="0">
                <a:latin typeface="Georgia" panose="02040502050405020303" pitchFamily="18" charset="0"/>
              </a:rPr>
              <a:t>lupus </a:t>
            </a:r>
            <a:r>
              <a:rPr lang="en-US" sz="2400" dirty="0" err="1" smtClean="0">
                <a:latin typeface="Georgia" panose="02040502050405020303" pitchFamily="18" charset="0"/>
              </a:rPr>
              <a:t>erythematosus</a:t>
            </a:r>
            <a:r>
              <a:rPr lang="en-US" sz="2400" dirty="0" smtClean="0">
                <a:latin typeface="Georgia" panose="02040502050405020303" pitchFamily="18" charset="0"/>
              </a:rPr>
              <a:t> </a:t>
            </a:r>
            <a:r>
              <a:rPr lang="en-US" sz="2400" dirty="0">
                <a:latin typeface="Georgia" panose="02040502050405020303" pitchFamily="18" charset="0"/>
              </a:rPr>
              <a:t>started a </a:t>
            </a:r>
            <a:r>
              <a:rPr lang="en-US" sz="2400" dirty="0" smtClean="0">
                <a:latin typeface="Georgia" panose="02040502050405020303" pitchFamily="18" charset="0"/>
              </a:rPr>
              <a:t>treatment with </a:t>
            </a:r>
            <a:r>
              <a:rPr lang="en-US" sz="2400" dirty="0">
                <a:latin typeface="Georgia" panose="02040502050405020303" pitchFamily="18" charset="0"/>
              </a:rPr>
              <a:t>a synthetic </a:t>
            </a:r>
            <a:r>
              <a:rPr lang="en-US" sz="2400" dirty="0" smtClean="0">
                <a:latin typeface="Georgia" panose="02040502050405020303" pitchFamily="18" charset="0"/>
              </a:rPr>
              <a:t>steroid.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b="1" i="1" dirty="0" smtClean="0">
                <a:latin typeface="Georgia" panose="02040502050405020303" pitchFamily="18" charset="0"/>
              </a:rPr>
              <a:t>Which of </a:t>
            </a:r>
            <a:r>
              <a:rPr lang="en-US" sz="2400" b="1" i="1" dirty="0">
                <a:latin typeface="Georgia" panose="02040502050405020303" pitchFamily="18" charset="0"/>
              </a:rPr>
              <a:t>the </a:t>
            </a:r>
            <a:r>
              <a:rPr lang="en-US" sz="2400" b="1" i="1" dirty="0" smtClean="0">
                <a:latin typeface="Georgia" panose="02040502050405020303" pitchFamily="18" charset="0"/>
              </a:rPr>
              <a:t>following </a:t>
            </a:r>
            <a:r>
              <a:rPr lang="en-US" sz="2400" b="1" i="1" dirty="0">
                <a:latin typeface="Georgia" panose="02040502050405020303" pitchFamily="18" charset="0"/>
              </a:rPr>
              <a:t>is the </a:t>
            </a:r>
            <a:r>
              <a:rPr lang="en-US" sz="2400" b="1" i="1" dirty="0" smtClean="0">
                <a:latin typeface="Georgia" panose="02040502050405020303" pitchFamily="18" charset="0"/>
              </a:rPr>
              <a:t>most </a:t>
            </a:r>
            <a:r>
              <a:rPr lang="en-US" sz="2400" b="1" i="1" dirty="0">
                <a:latin typeface="Georgia" panose="02040502050405020303" pitchFamily="18" charset="0"/>
              </a:rPr>
              <a:t>likely </a:t>
            </a:r>
            <a:r>
              <a:rPr lang="en-US" sz="2400" b="1" i="1" dirty="0" smtClean="0">
                <a:latin typeface="Georgia" panose="02040502050405020303" pitchFamily="18" charset="0"/>
              </a:rPr>
              <a:t>time </a:t>
            </a:r>
            <a:r>
              <a:rPr lang="en-US" sz="2400" b="1" i="1" dirty="0">
                <a:latin typeface="Georgia" panose="02040502050405020303" pitchFamily="18" charset="0"/>
              </a:rPr>
              <a:t>lapse expected between receptor activation and therapeutic response?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A. Few </a:t>
            </a:r>
            <a:r>
              <a:rPr lang="en-US" sz="2400" dirty="0" smtClean="0">
                <a:latin typeface="Georgia" panose="02040502050405020303" pitchFamily="18" charset="0"/>
              </a:rPr>
              <a:t>milliseconds</a:t>
            </a:r>
            <a:endParaRPr lang="en-US" sz="2400" dirty="0">
              <a:latin typeface="Georgia" panose="02040502050405020303" pitchFamily="18" charset="0"/>
            </a:endParaRP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B. Few seconds 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C. Few </a:t>
            </a:r>
            <a:r>
              <a:rPr lang="en-US" sz="2400" dirty="0" smtClean="0">
                <a:latin typeface="Georgia" panose="02040502050405020303" pitchFamily="18" charset="0"/>
              </a:rPr>
              <a:t>minutes</a:t>
            </a:r>
            <a:endParaRPr lang="en-US" sz="2400" dirty="0">
              <a:latin typeface="Georgia" panose="02040502050405020303" pitchFamily="18" charset="0"/>
            </a:endParaRP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D. One or 2 hours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E. Several hours or </a:t>
            </a:r>
            <a:r>
              <a:rPr lang="en-US" sz="2400" dirty="0" smtClean="0">
                <a:latin typeface="Georgia" panose="02040502050405020303" pitchFamily="18" charset="0"/>
              </a:rPr>
              <a:t>days</a:t>
            </a:r>
            <a:endParaRPr lang="en-US" sz="2400" dirty="0"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79D9F4-C761-4A1B-B6C1-222DAFD3FB4E}" type="slidenum">
              <a:rPr lang="en-US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95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>
          <a:xfrm>
            <a:off x="218364" y="245660"/>
            <a:ext cx="8707272" cy="363940"/>
          </a:xfrm>
        </p:spPr>
        <p:txBody>
          <a:bodyPr/>
          <a:lstStyle/>
          <a:p>
            <a:pPr algn="l"/>
            <a:r>
              <a:rPr lang="en-US" altLang="en-US" sz="2400" b="1" cap="all" dirty="0" smtClean="0">
                <a:latin typeface="Georgia" panose="02040502050405020303" pitchFamily="18" charset="0"/>
              </a:rPr>
              <a:t>Q17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364" y="762001"/>
            <a:ext cx="8707272" cy="5864224"/>
          </a:xfrm>
        </p:spPr>
        <p:txBody>
          <a:bodyPr rtlCol="0">
            <a:noAutofit/>
          </a:bodyPr>
          <a:lstStyle/>
          <a:p>
            <a:pPr marL="0" lvl="0" indent="0">
              <a:spcBef>
                <a:spcPts val="600"/>
              </a:spcBef>
              <a:buNone/>
            </a:pPr>
            <a:r>
              <a:rPr lang="en-US" sz="2200" dirty="0" smtClean="0">
                <a:latin typeface="Georgia" panose="02040502050405020303" pitchFamily="18" charset="0"/>
              </a:rPr>
              <a:t>Some </a:t>
            </a:r>
            <a:r>
              <a:rPr lang="en-US" sz="2200" dirty="0">
                <a:latin typeface="Georgia" panose="02040502050405020303" pitchFamily="18" charset="0"/>
              </a:rPr>
              <a:t>new drugs acting on the </a:t>
            </a:r>
            <a:r>
              <a:rPr lang="en-US" sz="2200" dirty="0" smtClean="0">
                <a:latin typeface="Georgia" panose="02040502050405020303" pitchFamily="18" charset="0"/>
              </a:rPr>
              <a:t>same </a:t>
            </a:r>
            <a:r>
              <a:rPr lang="en-US" sz="2200" dirty="0">
                <a:latin typeface="Georgia" panose="02040502050405020303" pitchFamily="18" charset="0"/>
              </a:rPr>
              <a:t>receptor were studied </a:t>
            </a:r>
            <a:r>
              <a:rPr lang="en-US" sz="2200" dirty="0" smtClean="0">
                <a:latin typeface="Georgia" panose="02040502050405020303" pitchFamily="18" charset="0"/>
              </a:rPr>
              <a:t>in </a:t>
            </a:r>
            <a:r>
              <a:rPr lang="en-US" sz="2200" dirty="0">
                <a:latin typeface="Georgia" panose="02040502050405020303" pitchFamily="18" charset="0"/>
              </a:rPr>
              <a:t>laboratory </a:t>
            </a:r>
            <a:r>
              <a:rPr lang="en-US" sz="2200" dirty="0" smtClean="0">
                <a:latin typeface="Georgia" panose="02040502050405020303" pitchFamily="18" charset="0"/>
              </a:rPr>
              <a:t>animals</a:t>
            </a:r>
            <a:r>
              <a:rPr lang="en-US" sz="2200" dirty="0">
                <a:latin typeface="Georgia" panose="02040502050405020303" pitchFamily="18" charset="0"/>
              </a:rPr>
              <a:t>. It was found </a:t>
            </a:r>
            <a:r>
              <a:rPr lang="en-US" sz="2200" dirty="0" smtClean="0">
                <a:latin typeface="Georgia" panose="02040502050405020303" pitchFamily="18" charset="0"/>
              </a:rPr>
              <a:t>that:</a:t>
            </a:r>
          </a:p>
          <a:p>
            <a:pPr>
              <a:spcBef>
                <a:spcPts val="600"/>
              </a:spcBef>
            </a:pPr>
            <a:r>
              <a:rPr lang="en-US" sz="2200" dirty="0" smtClean="0">
                <a:latin typeface="Georgia" panose="02040502050405020303" pitchFamily="18" charset="0"/>
              </a:rPr>
              <a:t>Drug </a:t>
            </a:r>
            <a:r>
              <a:rPr lang="en-US" sz="2200" dirty="0">
                <a:latin typeface="Georgia" panose="02040502050405020303" pitchFamily="18" charset="0"/>
              </a:rPr>
              <a:t>X was able to decrease the constitutive level of </a:t>
            </a:r>
            <a:r>
              <a:rPr lang="en-US" sz="2200" dirty="0" smtClean="0">
                <a:latin typeface="Georgia" panose="02040502050405020303" pitchFamily="18" charset="0"/>
              </a:rPr>
              <a:t>activity </a:t>
            </a:r>
            <a:r>
              <a:rPr lang="en-US" sz="2200" dirty="0">
                <a:latin typeface="Georgia" panose="02040502050405020303" pitchFamily="18" charset="0"/>
              </a:rPr>
              <a:t>of the </a:t>
            </a:r>
            <a:r>
              <a:rPr lang="en-US" sz="2200" dirty="0" smtClean="0">
                <a:latin typeface="Georgia" panose="02040502050405020303" pitchFamily="18" charset="0"/>
              </a:rPr>
              <a:t>receptor</a:t>
            </a:r>
            <a:endParaRPr lang="en-US" sz="2200" dirty="0">
              <a:latin typeface="Georgia" panose="02040502050405020303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200" dirty="0" smtClean="0">
                <a:latin typeface="Georgia" panose="02040502050405020303" pitchFamily="18" charset="0"/>
              </a:rPr>
              <a:t>Drug </a:t>
            </a:r>
            <a:r>
              <a:rPr lang="en-US" sz="2200" dirty="0">
                <a:latin typeface="Georgia" panose="02040502050405020303" pitchFamily="18" charset="0"/>
              </a:rPr>
              <a:t>Y was able to increase the constitutive level of </a:t>
            </a:r>
            <a:r>
              <a:rPr lang="en-US" sz="2200" dirty="0" smtClean="0">
                <a:latin typeface="Georgia" panose="02040502050405020303" pitchFamily="18" charset="0"/>
              </a:rPr>
              <a:t>activity </a:t>
            </a:r>
            <a:r>
              <a:rPr lang="en-US" sz="2200" dirty="0">
                <a:latin typeface="Georgia" panose="02040502050405020303" pitchFamily="18" charset="0"/>
              </a:rPr>
              <a:t>of the </a:t>
            </a:r>
            <a:r>
              <a:rPr lang="en-US" sz="2200" dirty="0" smtClean="0">
                <a:latin typeface="Georgia" panose="02040502050405020303" pitchFamily="18" charset="0"/>
              </a:rPr>
              <a:t>receptor</a:t>
            </a:r>
          </a:p>
          <a:p>
            <a:pPr>
              <a:spcBef>
                <a:spcPts val="600"/>
              </a:spcBef>
            </a:pPr>
            <a:r>
              <a:rPr lang="en-US" sz="2200" dirty="0" smtClean="0">
                <a:latin typeface="Georgia" panose="02040502050405020303" pitchFamily="18" charset="0"/>
              </a:rPr>
              <a:t>Drug </a:t>
            </a:r>
            <a:r>
              <a:rPr lang="en-US" sz="2200" dirty="0">
                <a:latin typeface="Georgia" panose="02040502050405020303" pitchFamily="18" charset="0"/>
              </a:rPr>
              <a:t>Z was able to antagonize the </a:t>
            </a:r>
            <a:r>
              <a:rPr lang="en-US" sz="2200" dirty="0" smtClean="0">
                <a:latin typeface="Georgia" panose="02040502050405020303" pitchFamily="18" charset="0"/>
              </a:rPr>
              <a:t>effects </a:t>
            </a:r>
            <a:r>
              <a:rPr lang="en-US" sz="2200" dirty="0">
                <a:latin typeface="Georgia" panose="02040502050405020303" pitchFamily="18" charset="0"/>
              </a:rPr>
              <a:t>of both drug X </a:t>
            </a:r>
            <a:r>
              <a:rPr lang="en-US" sz="2200" dirty="0" smtClean="0">
                <a:latin typeface="Georgia" panose="02040502050405020303" pitchFamily="18" charset="0"/>
              </a:rPr>
              <a:t>and </a:t>
            </a:r>
            <a:r>
              <a:rPr lang="en-US" sz="2200" dirty="0">
                <a:latin typeface="Georgia" panose="02040502050405020303" pitchFamily="18" charset="0"/>
              </a:rPr>
              <a:t>drug </a:t>
            </a:r>
            <a:r>
              <a:rPr lang="en-US" sz="2200" dirty="0" smtClean="0">
                <a:latin typeface="Georgia" panose="02040502050405020303" pitchFamily="18" charset="0"/>
              </a:rPr>
              <a:t>Y</a:t>
            </a:r>
            <a:endParaRPr lang="en-US" sz="2200" dirty="0">
              <a:latin typeface="Georgia" panose="02040502050405020303" pitchFamily="18" charset="0"/>
            </a:endParaRPr>
          </a:p>
          <a:p>
            <a:pPr marL="0" lvl="0" indent="0">
              <a:spcBef>
                <a:spcPts val="600"/>
              </a:spcBef>
              <a:buNone/>
            </a:pPr>
            <a:r>
              <a:rPr lang="en-US" sz="2200" b="1" i="1" dirty="0">
                <a:latin typeface="Georgia" panose="02040502050405020303" pitchFamily="18" charset="0"/>
              </a:rPr>
              <a:t>Which of the </a:t>
            </a:r>
            <a:r>
              <a:rPr lang="en-US" sz="2200" b="1" i="1" dirty="0" smtClean="0">
                <a:latin typeface="Georgia" panose="02040502050405020303" pitchFamily="18" charset="0"/>
              </a:rPr>
              <a:t>following terms </a:t>
            </a:r>
            <a:r>
              <a:rPr lang="en-US" sz="2200" b="1" i="1" dirty="0">
                <a:latin typeface="Georgia" panose="02040502050405020303" pitchFamily="18" charset="0"/>
              </a:rPr>
              <a:t>best </a:t>
            </a:r>
            <a:r>
              <a:rPr lang="en-US" sz="2200" b="1" i="1" dirty="0" smtClean="0">
                <a:latin typeface="Georgia" panose="02040502050405020303" pitchFamily="18" charset="0"/>
              </a:rPr>
              <a:t>defines </a:t>
            </a:r>
            <a:r>
              <a:rPr lang="en-US" sz="2200" b="1" i="1" dirty="0">
                <a:latin typeface="Georgia" panose="02040502050405020303" pitchFamily="18" charset="0"/>
              </a:rPr>
              <a:t>drug X?</a:t>
            </a:r>
          </a:p>
          <a:p>
            <a:pPr marL="0" lvl="0" indent="0">
              <a:spcBef>
                <a:spcPts val="600"/>
              </a:spcBef>
              <a:buNone/>
            </a:pPr>
            <a:r>
              <a:rPr lang="en-US" sz="2200" dirty="0">
                <a:latin typeface="Georgia" panose="02040502050405020303" pitchFamily="18" charset="0"/>
              </a:rPr>
              <a:t>A. </a:t>
            </a:r>
            <a:r>
              <a:rPr lang="en-US" sz="2200" dirty="0" smtClean="0">
                <a:latin typeface="Georgia" panose="02040502050405020303" pitchFamily="18" charset="0"/>
              </a:rPr>
              <a:t>Competitive </a:t>
            </a:r>
            <a:r>
              <a:rPr lang="en-US" sz="2200" dirty="0">
                <a:latin typeface="Georgia" panose="02040502050405020303" pitchFamily="18" charset="0"/>
              </a:rPr>
              <a:t>antagonist</a:t>
            </a:r>
          </a:p>
          <a:p>
            <a:pPr marL="0" lvl="0" indent="0">
              <a:spcBef>
                <a:spcPts val="600"/>
              </a:spcBef>
              <a:buNone/>
            </a:pPr>
            <a:r>
              <a:rPr lang="en-US" sz="2200" dirty="0">
                <a:latin typeface="Georgia" panose="02040502050405020303" pitchFamily="18" charset="0"/>
              </a:rPr>
              <a:t>B. Partial agonist</a:t>
            </a:r>
          </a:p>
          <a:p>
            <a:pPr marL="0" lvl="0" indent="0">
              <a:spcBef>
                <a:spcPts val="600"/>
              </a:spcBef>
              <a:buNone/>
            </a:pPr>
            <a:r>
              <a:rPr lang="en-US" sz="2200" dirty="0">
                <a:latin typeface="Georgia" panose="02040502050405020303" pitchFamily="18" charset="0"/>
              </a:rPr>
              <a:t>C. Inverse agonist</a:t>
            </a:r>
          </a:p>
          <a:p>
            <a:pPr marL="0" lvl="0" indent="0">
              <a:spcBef>
                <a:spcPts val="600"/>
              </a:spcBef>
              <a:buNone/>
            </a:pPr>
            <a:r>
              <a:rPr lang="en-US" sz="2200" dirty="0">
                <a:latin typeface="Georgia" panose="02040502050405020303" pitchFamily="18" charset="0"/>
              </a:rPr>
              <a:t>D. Irreversible antagonist</a:t>
            </a:r>
          </a:p>
          <a:p>
            <a:pPr marL="0" lvl="0" indent="0">
              <a:spcBef>
                <a:spcPts val="600"/>
              </a:spcBef>
              <a:buNone/>
            </a:pPr>
            <a:r>
              <a:rPr lang="en-US" sz="2200" dirty="0">
                <a:latin typeface="Georgia" panose="02040502050405020303" pitchFamily="18" charset="0"/>
              </a:rPr>
              <a:t>E. Full agonist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89896C-7BD9-42DC-9CDF-0131E31FD98C}" type="slidenum">
              <a:rPr lang="en-US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57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>
          <a:xfrm>
            <a:off x="204716" y="232012"/>
            <a:ext cx="8707271" cy="726838"/>
          </a:xfrm>
        </p:spPr>
        <p:txBody>
          <a:bodyPr/>
          <a:lstStyle/>
          <a:p>
            <a:pPr algn="l"/>
            <a:r>
              <a:rPr lang="en-US" altLang="en-US" sz="2600" b="1" cap="all" dirty="0" smtClean="0">
                <a:latin typeface="Georgia" panose="02040502050405020303" pitchFamily="18" charset="0"/>
              </a:rPr>
              <a:t>Q18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715" y="1201003"/>
            <a:ext cx="8707271" cy="5425222"/>
          </a:xfrm>
        </p:spPr>
        <p:txBody>
          <a:bodyPr rtlCol="0">
            <a:noAutofit/>
          </a:bodyPr>
          <a:lstStyle/>
          <a:p>
            <a:pPr marL="0" lvl="0" indent="0">
              <a:spcBef>
                <a:spcPts val="1800"/>
              </a:spcBef>
              <a:buNone/>
            </a:pPr>
            <a:r>
              <a:rPr lang="en-US" sz="2300" dirty="0">
                <a:latin typeface="Georgia" panose="02040502050405020303" pitchFamily="18" charset="0"/>
              </a:rPr>
              <a:t>A 14-year-old girl </a:t>
            </a:r>
            <a:r>
              <a:rPr lang="en-US" sz="2300" dirty="0" smtClean="0">
                <a:latin typeface="Georgia" panose="02040502050405020303" pitchFamily="18" charset="0"/>
              </a:rPr>
              <a:t>suffering </a:t>
            </a:r>
            <a:r>
              <a:rPr lang="en-US" sz="2300" dirty="0">
                <a:latin typeface="Georgia" panose="02040502050405020303" pitchFamily="18" charset="0"/>
              </a:rPr>
              <a:t>from seasonal rhinitis started </a:t>
            </a:r>
            <a:r>
              <a:rPr lang="en-US" sz="2300" dirty="0" smtClean="0">
                <a:latin typeface="Georgia" panose="02040502050405020303" pitchFamily="18" charset="0"/>
              </a:rPr>
              <a:t>a therapy with </a:t>
            </a:r>
            <a:r>
              <a:rPr lang="en-US" sz="2300" dirty="0" err="1">
                <a:latin typeface="Georgia" panose="02040502050405020303" pitchFamily="18" charset="0"/>
              </a:rPr>
              <a:t>loratadine</a:t>
            </a:r>
            <a:r>
              <a:rPr lang="en-US" sz="2300" dirty="0">
                <a:latin typeface="Georgia" panose="02040502050405020303" pitchFamily="18" charset="0"/>
              </a:rPr>
              <a:t>, a drug that binds to H1 </a:t>
            </a:r>
            <a:r>
              <a:rPr lang="en-US" sz="2300" dirty="0" smtClean="0">
                <a:latin typeface="Georgia" panose="02040502050405020303" pitchFamily="18" charset="0"/>
              </a:rPr>
              <a:t>histamine receptors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300" b="1" i="1" dirty="0" smtClean="0">
                <a:latin typeface="Georgia" panose="02040502050405020303" pitchFamily="18" charset="0"/>
              </a:rPr>
              <a:t>Which </a:t>
            </a:r>
            <a:r>
              <a:rPr lang="en-US" sz="2300" b="1" i="1" dirty="0">
                <a:latin typeface="Georgia" panose="02040502050405020303" pitchFamily="18" charset="0"/>
              </a:rPr>
              <a:t>of the </a:t>
            </a:r>
            <a:r>
              <a:rPr lang="en-US" sz="2300" b="1" i="1" dirty="0" smtClean="0">
                <a:latin typeface="Georgia" panose="02040502050405020303" pitchFamily="18" charset="0"/>
              </a:rPr>
              <a:t>following terms </a:t>
            </a:r>
            <a:r>
              <a:rPr lang="en-US" sz="2300" b="1" i="1" dirty="0">
                <a:latin typeface="Georgia" panose="02040502050405020303" pitchFamily="18" charset="0"/>
              </a:rPr>
              <a:t>describes a characteristic </a:t>
            </a:r>
            <a:r>
              <a:rPr lang="en-US" sz="2300" b="1" i="1" dirty="0" smtClean="0">
                <a:latin typeface="Georgia" panose="02040502050405020303" pitchFamily="18" charset="0"/>
              </a:rPr>
              <a:t>of </a:t>
            </a:r>
            <a:r>
              <a:rPr lang="en-US" sz="2300" b="1" i="1" dirty="0" err="1" smtClean="0">
                <a:latin typeface="Georgia" panose="02040502050405020303" pitchFamily="18" charset="0"/>
              </a:rPr>
              <a:t>loratadine</a:t>
            </a:r>
            <a:r>
              <a:rPr lang="en-US" sz="2300" b="1" i="1" dirty="0" smtClean="0">
                <a:latin typeface="Georgia" panose="02040502050405020303" pitchFamily="18" charset="0"/>
              </a:rPr>
              <a:t> </a:t>
            </a:r>
            <a:r>
              <a:rPr lang="en-US" sz="2300" b="1" i="1" dirty="0">
                <a:latin typeface="Georgia" panose="02040502050405020303" pitchFamily="18" charset="0"/>
              </a:rPr>
              <a:t>binding to the H1 receptor?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300" dirty="0">
                <a:latin typeface="Georgia" panose="02040502050405020303" pitchFamily="18" charset="0"/>
              </a:rPr>
              <a:t>A. Intrinsic activity 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300" dirty="0">
                <a:latin typeface="Georgia" panose="02040502050405020303" pitchFamily="18" charset="0"/>
              </a:rPr>
              <a:t>B. Potency 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300" dirty="0">
                <a:latin typeface="Georgia" panose="02040502050405020303" pitchFamily="18" charset="0"/>
              </a:rPr>
              <a:t>C. </a:t>
            </a:r>
            <a:r>
              <a:rPr lang="en-US" sz="2300" dirty="0" smtClean="0">
                <a:latin typeface="Georgia" panose="02040502050405020303" pitchFamily="18" charset="0"/>
              </a:rPr>
              <a:t>Maximal efficacy</a:t>
            </a:r>
            <a:endParaRPr lang="en-US" sz="2300" dirty="0">
              <a:latin typeface="Georgia" panose="02040502050405020303" pitchFamily="18" charset="0"/>
            </a:endParaRPr>
          </a:p>
          <a:p>
            <a:pPr marL="0" lvl="0" indent="0">
              <a:spcBef>
                <a:spcPts val="1800"/>
              </a:spcBef>
              <a:buNone/>
            </a:pPr>
            <a:r>
              <a:rPr lang="en-US" sz="2300" dirty="0">
                <a:latin typeface="Georgia" panose="02040502050405020303" pitchFamily="18" charset="0"/>
              </a:rPr>
              <a:t>D. </a:t>
            </a:r>
            <a:r>
              <a:rPr lang="en-US" sz="2300" dirty="0" smtClean="0">
                <a:latin typeface="Georgia" panose="02040502050405020303" pitchFamily="18" charset="0"/>
              </a:rPr>
              <a:t>Affinity </a:t>
            </a:r>
            <a:endParaRPr lang="en-US" sz="2300" dirty="0">
              <a:latin typeface="Georgia" panose="02040502050405020303" pitchFamily="18" charset="0"/>
            </a:endParaRPr>
          </a:p>
          <a:p>
            <a:pPr marL="0" lvl="0" indent="0">
              <a:spcBef>
                <a:spcPts val="1800"/>
              </a:spcBef>
              <a:buNone/>
            </a:pPr>
            <a:r>
              <a:rPr lang="en-US" sz="2300" dirty="0">
                <a:latin typeface="Georgia" panose="02040502050405020303" pitchFamily="18" charset="0"/>
              </a:rPr>
              <a:t>E. Receptor </a:t>
            </a:r>
            <a:r>
              <a:rPr lang="en-US" sz="2300" dirty="0" smtClean="0">
                <a:latin typeface="Georgia" panose="02040502050405020303" pitchFamily="18" charset="0"/>
              </a:rPr>
              <a:t>activation</a:t>
            </a:r>
            <a:endParaRPr lang="en-US" sz="2300" dirty="0"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D15DF5-2A1D-4B52-B861-55E6CF4B53B4}" type="slidenum">
              <a:rPr lang="en-US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34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9"/>
          <p:cNvSpPr txBox="1"/>
          <p:nvPr/>
        </p:nvSpPr>
        <p:spPr>
          <a:xfrm>
            <a:off x="204715" y="1214651"/>
            <a:ext cx="8662194" cy="538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spcBef>
                <a:spcPts val="1800"/>
              </a:spcBef>
            </a:pPr>
            <a:r>
              <a:rPr lang="en-US" sz="2400" dirty="0">
                <a:latin typeface="Georgia" panose="02040502050405020303" pitchFamily="18" charset="0"/>
              </a:rPr>
              <a:t>A 69-year-old </a:t>
            </a:r>
            <a:r>
              <a:rPr lang="en-US" sz="2400" dirty="0" smtClean="0">
                <a:latin typeface="Georgia" panose="02040502050405020303" pitchFamily="18" charset="0"/>
              </a:rPr>
              <a:t>woman </a:t>
            </a:r>
            <a:r>
              <a:rPr lang="en-US" sz="2400" dirty="0">
                <a:latin typeface="Georgia" panose="02040502050405020303" pitchFamily="18" charset="0"/>
              </a:rPr>
              <a:t>was brought to a local hospital </a:t>
            </a:r>
            <a:r>
              <a:rPr lang="en-US" sz="2400" dirty="0" smtClean="0">
                <a:latin typeface="Georgia" panose="02040502050405020303" pitchFamily="18" charset="0"/>
              </a:rPr>
              <a:t>emergency department </a:t>
            </a:r>
            <a:r>
              <a:rPr lang="en-US" sz="2400" dirty="0">
                <a:latin typeface="Georgia" panose="02040502050405020303" pitchFamily="18" charset="0"/>
              </a:rPr>
              <a:t>by her son, </a:t>
            </a:r>
            <a:r>
              <a:rPr lang="en-US" sz="2400" dirty="0" smtClean="0">
                <a:latin typeface="Georgia" panose="02040502050405020303" pitchFamily="18" charset="0"/>
              </a:rPr>
              <a:t>who </a:t>
            </a:r>
            <a:r>
              <a:rPr lang="en-US" sz="2400" dirty="0">
                <a:latin typeface="Georgia" panose="02040502050405020303" pitchFamily="18" charset="0"/>
              </a:rPr>
              <a:t>reported that his </a:t>
            </a:r>
            <a:r>
              <a:rPr lang="en-US" sz="2400" dirty="0" smtClean="0">
                <a:latin typeface="Georgia" panose="02040502050405020303" pitchFamily="18" charset="0"/>
              </a:rPr>
              <a:t>mother </a:t>
            </a:r>
            <a:r>
              <a:rPr lang="en-US" sz="2400" dirty="0">
                <a:latin typeface="Georgia" panose="02040502050405020303" pitchFamily="18" charset="0"/>
              </a:rPr>
              <a:t>was found lethargic, disoriented, and </a:t>
            </a:r>
            <a:r>
              <a:rPr lang="en-US" sz="2400" dirty="0" smtClean="0">
                <a:latin typeface="Georgia" panose="02040502050405020303" pitchFamily="18" charset="0"/>
              </a:rPr>
              <a:t>combative </a:t>
            </a:r>
            <a:r>
              <a:rPr lang="en-US" sz="2400" dirty="0">
                <a:latin typeface="Georgia" panose="02040502050405020303" pitchFamily="18" charset="0"/>
              </a:rPr>
              <a:t>a few hours earlier. Additional history revealed that she had ingested a large </a:t>
            </a:r>
            <a:r>
              <a:rPr lang="en-US" sz="2400" dirty="0" smtClean="0">
                <a:latin typeface="Georgia" panose="02040502050405020303" pitchFamily="18" charset="0"/>
              </a:rPr>
              <a:t>number </a:t>
            </a:r>
            <a:r>
              <a:rPr lang="en-US" sz="2400" dirty="0">
                <a:latin typeface="Georgia" panose="02040502050405020303" pitchFamily="18" charset="0"/>
              </a:rPr>
              <a:t>of aspirin tablets in a suicide </a:t>
            </a:r>
            <a:r>
              <a:rPr lang="en-US" sz="2400" dirty="0" smtClean="0">
                <a:latin typeface="Georgia" panose="02040502050405020303" pitchFamily="18" charset="0"/>
              </a:rPr>
              <a:t>attempt</a:t>
            </a:r>
            <a:r>
              <a:rPr lang="en-US" sz="2400" dirty="0">
                <a:latin typeface="Georgia" panose="02040502050405020303" pitchFamily="18" charset="0"/>
              </a:rPr>
              <a:t>. </a:t>
            </a:r>
            <a:r>
              <a:rPr lang="en-US" sz="2400" dirty="0" smtClean="0">
                <a:latin typeface="Georgia" panose="02040502050405020303" pitchFamily="18" charset="0"/>
              </a:rPr>
              <a:t>An appropriate </a:t>
            </a:r>
            <a:r>
              <a:rPr lang="en-US" sz="2400" dirty="0">
                <a:latin typeface="Georgia" panose="02040502050405020303" pitchFamily="18" charset="0"/>
              </a:rPr>
              <a:t>therapy was instituted, </a:t>
            </a:r>
            <a:r>
              <a:rPr lang="en-US" sz="2400" dirty="0" smtClean="0">
                <a:latin typeface="Georgia" panose="02040502050405020303" pitchFamily="18" charset="0"/>
              </a:rPr>
              <a:t>which </a:t>
            </a:r>
            <a:r>
              <a:rPr lang="en-US" sz="2400" dirty="0">
                <a:latin typeface="Georgia" panose="02040502050405020303" pitchFamily="18" charset="0"/>
              </a:rPr>
              <a:t>included the </a:t>
            </a:r>
            <a:r>
              <a:rPr lang="en-US" sz="2400" dirty="0" smtClean="0">
                <a:latin typeface="Georgia" panose="02040502050405020303" pitchFamily="18" charset="0"/>
              </a:rPr>
              <a:t>administration </a:t>
            </a:r>
            <a:r>
              <a:rPr lang="en-US" sz="2400" dirty="0">
                <a:latin typeface="Georgia" panose="02040502050405020303" pitchFamily="18" charset="0"/>
              </a:rPr>
              <a:t>of sodium bicarbonate to increase the </a:t>
            </a:r>
            <a:r>
              <a:rPr lang="en-US" sz="2400" dirty="0" smtClean="0">
                <a:latin typeface="Georgia" panose="02040502050405020303" pitchFamily="18" charset="0"/>
              </a:rPr>
              <a:t>elimination </a:t>
            </a:r>
            <a:r>
              <a:rPr lang="en-US" sz="2400" dirty="0">
                <a:latin typeface="Georgia" panose="02040502050405020303" pitchFamily="18" charset="0"/>
              </a:rPr>
              <a:t>of salicylate. </a:t>
            </a:r>
            <a:endParaRPr lang="en-US" sz="2400" dirty="0" smtClean="0">
              <a:latin typeface="Georgia" panose="02040502050405020303" pitchFamily="18" charset="0"/>
            </a:endParaRPr>
          </a:p>
          <a:p>
            <a:pPr>
              <a:spcBef>
                <a:spcPts val="1800"/>
              </a:spcBef>
            </a:pPr>
            <a:r>
              <a:rPr lang="en-US" sz="2400" b="1" i="1" dirty="0" smtClean="0">
                <a:latin typeface="Georgia" panose="02040502050405020303" pitchFamily="18" charset="0"/>
              </a:rPr>
              <a:t>What is the mechanism </a:t>
            </a:r>
            <a:r>
              <a:rPr lang="en-US" sz="2400" b="1" i="1" dirty="0">
                <a:latin typeface="Georgia" panose="02040502050405020303" pitchFamily="18" charset="0"/>
              </a:rPr>
              <a:t>of this increased </a:t>
            </a:r>
            <a:r>
              <a:rPr lang="en-US" sz="2400" b="1" i="1" dirty="0" smtClean="0">
                <a:latin typeface="Georgia" panose="02040502050405020303" pitchFamily="18" charset="0"/>
              </a:rPr>
              <a:t>elimination</a:t>
            </a:r>
            <a:r>
              <a:rPr lang="en-US" sz="2400" b="1" i="1" dirty="0">
                <a:latin typeface="Georgia" panose="02040502050405020303" pitchFamily="18" charset="0"/>
              </a:rPr>
              <a:t>?</a:t>
            </a:r>
          </a:p>
        </p:txBody>
      </p:sp>
      <p:sp>
        <p:nvSpPr>
          <p:cNvPr id="203" name="Google Shape;203;p29"/>
          <p:cNvSpPr txBox="1"/>
          <p:nvPr/>
        </p:nvSpPr>
        <p:spPr>
          <a:xfrm>
            <a:off x="204715" y="53975"/>
            <a:ext cx="8775512" cy="1065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Font typeface="Calibri" panose="020F0502020204030204"/>
              <a:buNone/>
            </a:pPr>
            <a:r>
              <a:rPr lang="en-US" sz="2800" b="1" dirty="0" smtClean="0">
                <a:latin typeface="Georgia" panose="02040502050405020303" charset="0"/>
                <a:ea typeface="Calibri" panose="020F0502020204030204"/>
                <a:cs typeface="Georgia" panose="02040502050405020303" charset="0"/>
                <a:sym typeface="Calibri" panose="020F0502020204030204"/>
              </a:rPr>
              <a:t>Q1</a:t>
            </a:r>
            <a:endParaRPr lang="en-US" sz="2800" b="1" i="0" u="none" strike="noStrike" cap="none" dirty="0">
              <a:solidFill>
                <a:schemeClr val="tx1"/>
              </a:solidFill>
              <a:latin typeface="Georgia" panose="02040502050405020303" charset="0"/>
              <a:ea typeface="Calibri" panose="020F0502020204030204"/>
              <a:cs typeface="Georgia" panose="02040502050405020303" charset="0"/>
              <a:sym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51285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>
          <a:xfrm>
            <a:off x="218363" y="313898"/>
            <a:ext cx="8734567" cy="723331"/>
          </a:xfrm>
        </p:spPr>
        <p:txBody>
          <a:bodyPr/>
          <a:lstStyle/>
          <a:p>
            <a:pPr algn="l"/>
            <a:r>
              <a:rPr lang="en-US" altLang="en-US" sz="2800" b="1" cap="all" dirty="0" smtClean="0">
                <a:latin typeface="Georgia" panose="02040502050405020303" pitchFamily="18" charset="0"/>
              </a:rPr>
              <a:t>Q19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363" y="1173707"/>
            <a:ext cx="8734567" cy="5452518"/>
          </a:xfrm>
        </p:spPr>
        <p:txBody>
          <a:bodyPr rtlCol="0">
            <a:noAutofit/>
          </a:bodyPr>
          <a:lstStyle/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A 68-year-old </a:t>
            </a:r>
            <a:r>
              <a:rPr lang="en-US" sz="2400" dirty="0" smtClean="0">
                <a:latin typeface="Georgia" panose="02040502050405020303" pitchFamily="18" charset="0"/>
              </a:rPr>
              <a:t>man </a:t>
            </a:r>
            <a:r>
              <a:rPr lang="en-US" sz="2400" dirty="0">
                <a:latin typeface="Georgia" panose="02040502050405020303" pitchFamily="18" charset="0"/>
              </a:rPr>
              <a:t>recently diagnosed </a:t>
            </a:r>
            <a:r>
              <a:rPr lang="en-US" sz="2400" dirty="0" smtClean="0">
                <a:latin typeface="Georgia" panose="02040502050405020303" pitchFamily="18" charset="0"/>
              </a:rPr>
              <a:t>with </a:t>
            </a:r>
            <a:r>
              <a:rPr lang="en-US" sz="2400" dirty="0">
                <a:latin typeface="Georgia" panose="02040502050405020303" pitchFamily="18" charset="0"/>
              </a:rPr>
              <a:t>atrial </a:t>
            </a:r>
            <a:r>
              <a:rPr lang="en-US" sz="2400" dirty="0" smtClean="0">
                <a:latin typeface="Georgia" panose="02040502050405020303" pitchFamily="18" charset="0"/>
              </a:rPr>
              <a:t>fibrillation started </a:t>
            </a:r>
            <a:r>
              <a:rPr lang="en-US" sz="2400" dirty="0">
                <a:latin typeface="Georgia" panose="02040502050405020303" pitchFamily="18" charset="0"/>
              </a:rPr>
              <a:t>therapy </a:t>
            </a:r>
            <a:r>
              <a:rPr lang="en-US" sz="2400" dirty="0" smtClean="0">
                <a:latin typeface="Georgia" panose="02040502050405020303" pitchFamily="18" charset="0"/>
              </a:rPr>
              <a:t>with </a:t>
            </a:r>
            <a:r>
              <a:rPr lang="en-US" sz="2400" dirty="0">
                <a:latin typeface="Georgia" panose="02040502050405020303" pitchFamily="18" charset="0"/>
              </a:rPr>
              <a:t>atenolol, a β-receptor </a:t>
            </a:r>
            <a:r>
              <a:rPr lang="en-US" sz="2400" dirty="0" smtClean="0">
                <a:latin typeface="Georgia" panose="02040502050405020303" pitchFamily="18" charset="0"/>
              </a:rPr>
              <a:t>blocker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b="1" i="1" dirty="0" smtClean="0">
                <a:latin typeface="Georgia" panose="02040502050405020303" pitchFamily="18" charset="0"/>
              </a:rPr>
              <a:t>Which of the following </a:t>
            </a:r>
            <a:r>
              <a:rPr lang="en-US" sz="2400" b="1" i="1" dirty="0">
                <a:latin typeface="Georgia" panose="02040502050405020303" pitchFamily="18" charset="0"/>
              </a:rPr>
              <a:t>changes </a:t>
            </a:r>
            <a:r>
              <a:rPr lang="en-US" sz="2400" b="1" i="1" dirty="0" smtClean="0">
                <a:latin typeface="Georgia" panose="02040502050405020303" pitchFamily="18" charset="0"/>
              </a:rPr>
              <a:t>most </a:t>
            </a:r>
            <a:r>
              <a:rPr lang="en-US" sz="2400" b="1" i="1" dirty="0">
                <a:latin typeface="Georgia" panose="02040502050405020303" pitchFamily="18" charset="0"/>
              </a:rPr>
              <a:t>likely occurred in cardiac </a:t>
            </a:r>
            <a:r>
              <a:rPr lang="en-US" sz="2400" b="1" i="1" dirty="0" err="1">
                <a:latin typeface="Georgia" panose="02040502050405020303" pitchFamily="18" charset="0"/>
              </a:rPr>
              <a:t>myocytes</a:t>
            </a:r>
            <a:r>
              <a:rPr lang="en-US" sz="2400" b="1" i="1" dirty="0">
                <a:latin typeface="Georgia" panose="02040502050405020303" pitchFamily="18" charset="0"/>
              </a:rPr>
              <a:t> during the </a:t>
            </a:r>
            <a:r>
              <a:rPr lang="en-US" sz="2400" b="1" i="1" dirty="0" smtClean="0">
                <a:latin typeface="Georgia" panose="02040502050405020303" pitchFamily="18" charset="0"/>
              </a:rPr>
              <a:t>first </a:t>
            </a:r>
            <a:r>
              <a:rPr lang="en-US" sz="2400" b="1" i="1" dirty="0">
                <a:latin typeface="Georgia" panose="02040502050405020303" pitchFamily="18" charset="0"/>
              </a:rPr>
              <a:t>2 weeks of therapy? 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A. Spare β receptors </a:t>
            </a:r>
            <a:r>
              <a:rPr lang="en-US" sz="2400" dirty="0" smtClean="0">
                <a:latin typeface="Georgia" panose="02040502050405020303" pitchFamily="18" charset="0"/>
              </a:rPr>
              <a:t>became activated </a:t>
            </a:r>
            <a:endParaRPr lang="en-US" sz="2400" dirty="0">
              <a:latin typeface="Georgia" panose="02040502050405020303" pitchFamily="18" charset="0"/>
            </a:endParaRP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B. The G-protein </a:t>
            </a:r>
            <a:r>
              <a:rPr lang="en-US" sz="2400" dirty="0" smtClean="0">
                <a:latin typeface="Georgia" panose="02040502050405020303" pitchFamily="18" charset="0"/>
              </a:rPr>
              <a:t>number decreased</a:t>
            </a:r>
            <a:endParaRPr lang="en-US" sz="2400" dirty="0">
              <a:latin typeface="Georgia" panose="02040502050405020303" pitchFamily="18" charset="0"/>
            </a:endParaRP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C. The β-receptor </a:t>
            </a:r>
            <a:r>
              <a:rPr lang="en-US" sz="2400" dirty="0" smtClean="0">
                <a:latin typeface="Georgia" panose="02040502050405020303" pitchFamily="18" charset="0"/>
              </a:rPr>
              <a:t>number increased</a:t>
            </a:r>
            <a:endParaRPr lang="en-US" sz="2400" dirty="0">
              <a:latin typeface="Georgia" panose="02040502050405020303" pitchFamily="18" charset="0"/>
            </a:endParaRP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D. Most β receptors </a:t>
            </a:r>
            <a:r>
              <a:rPr lang="en-US" sz="2400" dirty="0" smtClean="0">
                <a:latin typeface="Georgia" panose="02040502050405020303" pitchFamily="18" charset="0"/>
              </a:rPr>
              <a:t>became phosphorylated </a:t>
            </a:r>
            <a:endParaRPr lang="en-US" sz="2400" dirty="0">
              <a:latin typeface="Georgia" panose="02040502050405020303" pitchFamily="18" charset="0"/>
            </a:endParaRP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E. The ability to respond to intracellular </a:t>
            </a:r>
            <a:r>
              <a:rPr lang="en-US" sz="2400" dirty="0" err="1" smtClean="0">
                <a:latin typeface="Georgia" panose="02040502050405020303" pitchFamily="18" charset="0"/>
              </a:rPr>
              <a:t>cAMP</a:t>
            </a:r>
            <a:r>
              <a:rPr lang="en-US" sz="2400" dirty="0" smtClean="0">
                <a:latin typeface="Georgia" panose="02040502050405020303" pitchFamily="18" charset="0"/>
              </a:rPr>
              <a:t> declined</a:t>
            </a:r>
            <a:endParaRPr lang="en-US" sz="2400" dirty="0"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5BAC9-9BE3-4BD0-860F-2E0AA4E2EDC6}" type="slidenum">
              <a:rPr lang="en-US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1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716" y="152400"/>
            <a:ext cx="8634484" cy="533400"/>
          </a:xfrm>
        </p:spPr>
        <p:txBody>
          <a:bodyPr/>
          <a:lstStyle/>
          <a:p>
            <a:pPr algn="l"/>
            <a:r>
              <a:rPr lang="en-US" sz="2400" b="1" cap="all" dirty="0" smtClean="0">
                <a:latin typeface="Georgia" panose="02040502050405020303" pitchFamily="18" charset="0"/>
              </a:rPr>
              <a:t>Q20</a:t>
            </a:r>
            <a:endParaRPr lang="en-US" sz="2400" b="1" cap="all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716" y="838200"/>
            <a:ext cx="8634484" cy="5788025"/>
          </a:xfrm>
        </p:spPr>
        <p:txBody>
          <a:bodyPr/>
          <a:lstStyle/>
          <a:p>
            <a:pPr marL="0" lvl="0" indent="0">
              <a:spcBef>
                <a:spcPts val="1800"/>
              </a:spcBef>
              <a:buNone/>
            </a:pPr>
            <a:r>
              <a:rPr lang="en-US" sz="2200" dirty="0">
                <a:latin typeface="Georgia" panose="02040502050405020303" pitchFamily="18" charset="0"/>
              </a:rPr>
              <a:t>A 64-year-old m an </a:t>
            </a:r>
            <a:r>
              <a:rPr lang="en-US" sz="2200" dirty="0" smtClean="0">
                <a:latin typeface="Georgia" panose="02040502050405020303" pitchFamily="18" charset="0"/>
              </a:rPr>
              <a:t>with terminal </a:t>
            </a:r>
            <a:r>
              <a:rPr lang="en-US" sz="2200" dirty="0">
                <a:latin typeface="Georgia" panose="02040502050405020303" pitchFamily="18" charset="0"/>
              </a:rPr>
              <a:t>cancer had been </a:t>
            </a:r>
            <a:r>
              <a:rPr lang="en-US" sz="2200" dirty="0" smtClean="0">
                <a:latin typeface="Georgia" panose="02040502050405020303" pitchFamily="18" charset="0"/>
              </a:rPr>
              <a:t>suffering from </a:t>
            </a:r>
            <a:r>
              <a:rPr lang="en-US" sz="2200" dirty="0">
                <a:latin typeface="Georgia" panose="02040502050405020303" pitchFamily="18" charset="0"/>
              </a:rPr>
              <a:t>continuous pain and started </a:t>
            </a:r>
            <a:r>
              <a:rPr lang="en-US" sz="2200" dirty="0" smtClean="0">
                <a:latin typeface="Georgia" panose="02040502050405020303" pitchFamily="18" charset="0"/>
              </a:rPr>
              <a:t>treatment with morphine. After </a:t>
            </a:r>
            <a:r>
              <a:rPr lang="en-US" sz="2200" dirty="0">
                <a:latin typeface="Georgia" panose="02040502050405020303" pitchFamily="18" charset="0"/>
              </a:rPr>
              <a:t>a few days of </a:t>
            </a:r>
            <a:r>
              <a:rPr lang="en-US" sz="2200" dirty="0" smtClean="0">
                <a:latin typeface="Georgia" panose="02040502050405020303" pitchFamily="18" charset="0"/>
              </a:rPr>
              <a:t>treatment</a:t>
            </a:r>
            <a:r>
              <a:rPr lang="en-US" sz="2200" dirty="0">
                <a:latin typeface="Georgia" panose="02040502050405020303" pitchFamily="18" charset="0"/>
              </a:rPr>
              <a:t>, the initial dose was no </a:t>
            </a:r>
            <a:r>
              <a:rPr lang="en-US" sz="2200" dirty="0" smtClean="0">
                <a:latin typeface="Georgia" panose="02040502050405020303" pitchFamily="18" charset="0"/>
              </a:rPr>
              <a:t>longer effective</a:t>
            </a:r>
            <a:r>
              <a:rPr lang="en-US" sz="2200" dirty="0">
                <a:latin typeface="Georgia" panose="02040502050405020303" pitchFamily="18" charset="0"/>
              </a:rPr>
              <a:t>, and the physician gradually increased the dose, </a:t>
            </a:r>
            <a:r>
              <a:rPr lang="en-US" sz="2200" dirty="0" smtClean="0">
                <a:latin typeface="Georgia" panose="02040502050405020303" pitchFamily="18" charset="0"/>
              </a:rPr>
              <a:t>knowing that </a:t>
            </a:r>
            <a:r>
              <a:rPr lang="en-US" sz="2200" dirty="0" err="1" smtClean="0">
                <a:latin typeface="Georgia" panose="02040502050405020303" pitchFamily="18" charset="0"/>
              </a:rPr>
              <a:t>pharmacodynamic</a:t>
            </a:r>
            <a:r>
              <a:rPr lang="en-US" sz="2200" dirty="0" smtClean="0">
                <a:latin typeface="Georgia" panose="02040502050405020303" pitchFamily="18" charset="0"/>
              </a:rPr>
              <a:t> </a:t>
            </a:r>
            <a:r>
              <a:rPr lang="en-US" sz="2200" dirty="0">
                <a:latin typeface="Georgia" panose="02040502050405020303" pitchFamily="18" charset="0"/>
              </a:rPr>
              <a:t>tolerance </a:t>
            </a:r>
            <a:r>
              <a:rPr lang="en-US" sz="2200" dirty="0" smtClean="0">
                <a:latin typeface="Georgia" panose="02040502050405020303" pitchFamily="18" charset="0"/>
              </a:rPr>
              <a:t>most </a:t>
            </a:r>
            <a:r>
              <a:rPr lang="en-US" sz="2200" dirty="0">
                <a:latin typeface="Georgia" panose="02040502050405020303" pitchFamily="18" charset="0"/>
              </a:rPr>
              <a:t>likely </a:t>
            </a:r>
            <a:r>
              <a:rPr lang="en-US" sz="2200" dirty="0" smtClean="0">
                <a:latin typeface="Georgia" panose="02040502050405020303" pitchFamily="18" charset="0"/>
              </a:rPr>
              <a:t>had occurred</a:t>
            </a:r>
            <a:r>
              <a:rPr lang="en-US" sz="2200" dirty="0">
                <a:latin typeface="Georgia" panose="02040502050405020303" pitchFamily="18" charset="0"/>
              </a:rPr>
              <a:t>. </a:t>
            </a:r>
            <a:endParaRPr lang="en-US" sz="2200" dirty="0" smtClean="0">
              <a:latin typeface="Georgia" panose="02040502050405020303" pitchFamily="18" charset="0"/>
            </a:endParaRPr>
          </a:p>
          <a:p>
            <a:pPr marL="0" lvl="0" indent="0">
              <a:spcBef>
                <a:spcPts val="1800"/>
              </a:spcBef>
              <a:buNone/>
            </a:pPr>
            <a:r>
              <a:rPr lang="en-US" sz="2200" b="1" i="1" dirty="0" smtClean="0">
                <a:latin typeface="Georgia" panose="02040502050405020303" pitchFamily="18" charset="0"/>
              </a:rPr>
              <a:t>Which </a:t>
            </a:r>
            <a:r>
              <a:rPr lang="en-US" sz="2200" b="1" i="1" dirty="0">
                <a:latin typeface="Georgia" panose="02040502050405020303" pitchFamily="18" charset="0"/>
              </a:rPr>
              <a:t>of the </a:t>
            </a:r>
            <a:r>
              <a:rPr lang="en-US" sz="2200" b="1" i="1" dirty="0" smtClean="0">
                <a:latin typeface="Georgia" panose="02040502050405020303" pitchFamily="18" charset="0"/>
              </a:rPr>
              <a:t>following </a:t>
            </a:r>
            <a:r>
              <a:rPr lang="en-US" sz="2200" b="1" i="1" dirty="0">
                <a:latin typeface="Georgia" panose="02040502050405020303" pitchFamily="18" charset="0"/>
              </a:rPr>
              <a:t>best explains the </a:t>
            </a:r>
            <a:r>
              <a:rPr lang="en-US" sz="2200" b="1" i="1" dirty="0" smtClean="0">
                <a:latin typeface="Georgia" panose="02040502050405020303" pitchFamily="18" charset="0"/>
              </a:rPr>
              <a:t>mechanism </a:t>
            </a:r>
            <a:r>
              <a:rPr lang="en-US" sz="2200" b="1" i="1" dirty="0">
                <a:latin typeface="Georgia" panose="02040502050405020303" pitchFamily="18" charset="0"/>
              </a:rPr>
              <a:t>of tolerance in this patient? 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200" dirty="0">
                <a:latin typeface="Georgia" panose="02040502050405020303" pitchFamily="18" charset="0"/>
              </a:rPr>
              <a:t>A. Accelerated </a:t>
            </a:r>
            <a:r>
              <a:rPr lang="en-US" sz="2200" dirty="0" smtClean="0">
                <a:latin typeface="Georgia" panose="02040502050405020303" pitchFamily="18" charset="0"/>
              </a:rPr>
              <a:t>morphine metabolism </a:t>
            </a:r>
            <a:endParaRPr lang="en-US" sz="2200" dirty="0">
              <a:latin typeface="Georgia" panose="02040502050405020303" pitchFamily="18" charset="0"/>
            </a:endParaRPr>
          </a:p>
          <a:p>
            <a:pPr marL="0" lvl="0" indent="0">
              <a:spcBef>
                <a:spcPts val="1800"/>
              </a:spcBef>
              <a:buNone/>
            </a:pPr>
            <a:r>
              <a:rPr lang="en-US" sz="2200" dirty="0">
                <a:latin typeface="Georgia" panose="02040502050405020303" pitchFamily="18" charset="0"/>
              </a:rPr>
              <a:t>B. Increased </a:t>
            </a:r>
            <a:r>
              <a:rPr lang="en-US" sz="2200" dirty="0" smtClean="0">
                <a:latin typeface="Georgia" panose="02040502050405020303" pitchFamily="18" charset="0"/>
              </a:rPr>
              <a:t>affinity </a:t>
            </a:r>
            <a:r>
              <a:rPr lang="en-US" sz="2200" dirty="0">
                <a:latin typeface="Georgia" panose="02040502050405020303" pitchFamily="18" charset="0"/>
              </a:rPr>
              <a:t>of receptors to </a:t>
            </a:r>
            <a:r>
              <a:rPr lang="en-US" sz="2200" dirty="0" smtClean="0">
                <a:latin typeface="Georgia" panose="02040502050405020303" pitchFamily="18" charset="0"/>
              </a:rPr>
              <a:t>morphine </a:t>
            </a:r>
            <a:endParaRPr lang="en-US" sz="2200" dirty="0">
              <a:latin typeface="Georgia" panose="02040502050405020303" pitchFamily="18" charset="0"/>
            </a:endParaRPr>
          </a:p>
          <a:p>
            <a:pPr marL="0" lvl="0" indent="0">
              <a:spcBef>
                <a:spcPts val="1800"/>
              </a:spcBef>
              <a:buNone/>
            </a:pPr>
            <a:r>
              <a:rPr lang="en-US" sz="2200" dirty="0">
                <a:latin typeface="Georgia" panose="02040502050405020303" pitchFamily="18" charset="0"/>
              </a:rPr>
              <a:t>C. Decreased binding of </a:t>
            </a:r>
            <a:r>
              <a:rPr lang="en-US" sz="2200" dirty="0" smtClean="0">
                <a:latin typeface="Georgia" panose="02040502050405020303" pitchFamily="18" charset="0"/>
              </a:rPr>
              <a:t>morphine </a:t>
            </a:r>
            <a:r>
              <a:rPr lang="en-US" sz="2200" dirty="0">
                <a:latin typeface="Georgia" panose="02040502050405020303" pitchFamily="18" charset="0"/>
              </a:rPr>
              <a:t>to </a:t>
            </a:r>
            <a:r>
              <a:rPr lang="en-US" sz="2200" dirty="0" smtClean="0">
                <a:latin typeface="Georgia" panose="02040502050405020303" pitchFamily="18" charset="0"/>
              </a:rPr>
              <a:t>plasma </a:t>
            </a:r>
            <a:r>
              <a:rPr lang="en-US" sz="2200" dirty="0">
                <a:latin typeface="Georgia" panose="02040502050405020303" pitchFamily="18" charset="0"/>
              </a:rPr>
              <a:t>proteins 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200" dirty="0">
                <a:latin typeface="Georgia" panose="02040502050405020303" pitchFamily="18" charset="0"/>
              </a:rPr>
              <a:t>D. Decreased </a:t>
            </a:r>
            <a:r>
              <a:rPr lang="en-US" sz="2200" dirty="0" smtClean="0">
                <a:latin typeface="Georgia" panose="02040502050405020303" pitchFamily="18" charset="0"/>
              </a:rPr>
              <a:t>morphine </a:t>
            </a:r>
            <a:r>
              <a:rPr lang="en-US" sz="2200" dirty="0">
                <a:latin typeface="Georgia" panose="02040502050405020303" pitchFamily="18" charset="0"/>
              </a:rPr>
              <a:t>receptor </a:t>
            </a:r>
            <a:r>
              <a:rPr lang="en-US" sz="2200" dirty="0" smtClean="0">
                <a:latin typeface="Georgia" panose="02040502050405020303" pitchFamily="18" charset="0"/>
              </a:rPr>
              <a:t>density </a:t>
            </a:r>
            <a:endParaRPr lang="en-US" sz="2200" dirty="0">
              <a:latin typeface="Georgia" panose="02040502050405020303" pitchFamily="18" charset="0"/>
            </a:endParaRPr>
          </a:p>
          <a:p>
            <a:pPr marL="0" lvl="0" indent="0">
              <a:spcBef>
                <a:spcPts val="1800"/>
              </a:spcBef>
              <a:buNone/>
            </a:pPr>
            <a:r>
              <a:rPr lang="en-US" sz="2200" dirty="0">
                <a:latin typeface="Georgia" panose="02040502050405020303" pitchFamily="18" charset="0"/>
              </a:rPr>
              <a:t>E. Decreased concentration of </a:t>
            </a:r>
            <a:r>
              <a:rPr lang="en-US" sz="2200" dirty="0" smtClean="0">
                <a:latin typeface="Georgia" panose="02040502050405020303" pitchFamily="18" charset="0"/>
              </a:rPr>
              <a:t>morphine </a:t>
            </a:r>
            <a:r>
              <a:rPr lang="en-US" sz="2200" dirty="0">
                <a:latin typeface="Georgia" panose="02040502050405020303" pitchFamily="18" charset="0"/>
              </a:rPr>
              <a:t>in the brain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B16CD-1FBA-49E2-80D4-BDD57A24C24F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68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60" y="152400"/>
            <a:ext cx="8666328" cy="457200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altLang="en-US" sz="2400" b="1" cap="all" dirty="0" smtClean="0">
                <a:latin typeface="Georgia" panose="02040502050405020303" pitchFamily="18" charset="0"/>
              </a:rPr>
              <a:t>Q21</a:t>
            </a:r>
            <a:endParaRPr lang="en-US" sz="2400" cap="all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5660" y="762001"/>
            <a:ext cx="8666328" cy="5715000"/>
          </a:xfrm>
        </p:spPr>
        <p:txBody>
          <a:bodyPr rtlCol="0">
            <a:noAutofit/>
          </a:bodyPr>
          <a:lstStyle/>
          <a:p>
            <a:pPr marL="0" lvl="0" indent="0">
              <a:spcBef>
                <a:spcPts val="1800"/>
              </a:spcBef>
              <a:buNone/>
            </a:pPr>
            <a:r>
              <a:rPr lang="en-US" sz="2200" dirty="0">
                <a:latin typeface="Georgia" panose="02040502050405020303" pitchFamily="18" charset="0"/>
              </a:rPr>
              <a:t>A 46-year-old </a:t>
            </a:r>
            <a:r>
              <a:rPr lang="en-US" sz="2200" dirty="0" smtClean="0">
                <a:latin typeface="Georgia" panose="02040502050405020303" pitchFamily="18" charset="0"/>
              </a:rPr>
              <a:t>woman complained </a:t>
            </a:r>
            <a:r>
              <a:rPr lang="en-US" sz="2200" dirty="0">
                <a:latin typeface="Georgia" panose="02040502050405020303" pitchFamily="18" charset="0"/>
              </a:rPr>
              <a:t>to her physician that the </a:t>
            </a:r>
            <a:r>
              <a:rPr lang="en-US" sz="2200" dirty="0" smtClean="0">
                <a:latin typeface="Georgia" panose="02040502050405020303" pitchFamily="18" charset="0"/>
              </a:rPr>
              <a:t>sedative effect </a:t>
            </a:r>
            <a:r>
              <a:rPr lang="en-US" sz="2200" dirty="0">
                <a:latin typeface="Georgia" panose="02040502050405020303" pitchFamily="18" charset="0"/>
              </a:rPr>
              <a:t>of the drug she was taking had increased substantially. The </a:t>
            </a:r>
            <a:r>
              <a:rPr lang="en-US" sz="2200" dirty="0" smtClean="0">
                <a:latin typeface="Georgia" panose="02040502050405020303" pitchFamily="18" charset="0"/>
              </a:rPr>
              <a:t>woman</a:t>
            </a:r>
            <a:r>
              <a:rPr lang="en-US" sz="2200" dirty="0">
                <a:latin typeface="Georgia" panose="02040502050405020303" pitchFamily="18" charset="0"/>
              </a:rPr>
              <a:t>, </a:t>
            </a:r>
            <a:r>
              <a:rPr lang="en-US" sz="2200" dirty="0" smtClean="0">
                <a:latin typeface="Georgia" panose="02040502050405020303" pitchFamily="18" charset="0"/>
              </a:rPr>
              <a:t>who </a:t>
            </a:r>
            <a:r>
              <a:rPr lang="en-US" sz="2200" dirty="0">
                <a:latin typeface="Georgia" panose="02040502050405020303" pitchFamily="18" charset="0"/>
              </a:rPr>
              <a:t>was </a:t>
            </a:r>
            <a:r>
              <a:rPr lang="en-US" sz="2200" dirty="0" smtClean="0">
                <a:latin typeface="Georgia" panose="02040502050405020303" pitchFamily="18" charset="0"/>
              </a:rPr>
              <a:t>suffering </a:t>
            </a:r>
            <a:r>
              <a:rPr lang="en-US" sz="2200" dirty="0">
                <a:latin typeface="Georgia" panose="02040502050405020303" pitchFamily="18" charset="0"/>
              </a:rPr>
              <a:t>from generalized </a:t>
            </a:r>
            <a:r>
              <a:rPr lang="en-US" sz="2200" dirty="0" smtClean="0">
                <a:latin typeface="Georgia" panose="02040502050405020303" pitchFamily="18" charset="0"/>
              </a:rPr>
              <a:t>anxiety </a:t>
            </a:r>
            <a:r>
              <a:rPr lang="en-US" sz="2200" dirty="0">
                <a:latin typeface="Georgia" panose="02040502050405020303" pitchFamily="18" charset="0"/>
              </a:rPr>
              <a:t>disorder, had been taking </a:t>
            </a:r>
            <a:r>
              <a:rPr lang="en-US" sz="2200" dirty="0" smtClean="0">
                <a:latin typeface="Georgia" panose="02040502050405020303" pitchFamily="18" charset="0"/>
              </a:rPr>
              <a:t>diazepam, one 5 mg tablet </a:t>
            </a:r>
            <a:r>
              <a:rPr lang="en-US" sz="2200" dirty="0">
                <a:latin typeface="Georgia" panose="02040502050405020303" pitchFamily="18" charset="0"/>
              </a:rPr>
              <a:t>daily. </a:t>
            </a:r>
            <a:r>
              <a:rPr lang="en-US" sz="2200" dirty="0" smtClean="0">
                <a:latin typeface="Georgia" panose="02040502050405020303" pitchFamily="18" charset="0"/>
              </a:rPr>
              <a:t>A </a:t>
            </a:r>
            <a:r>
              <a:rPr lang="en-US" sz="2200" dirty="0">
                <a:latin typeface="Georgia" panose="02040502050405020303" pitchFamily="18" charset="0"/>
              </a:rPr>
              <a:t>few days earlier, she had started taking </a:t>
            </a:r>
            <a:r>
              <a:rPr lang="en-US" sz="2200" dirty="0" smtClean="0">
                <a:latin typeface="Georgia" panose="02040502050405020303" pitchFamily="18" charset="0"/>
              </a:rPr>
              <a:t>cimetidine </a:t>
            </a:r>
            <a:r>
              <a:rPr lang="en-US" sz="2200" dirty="0">
                <a:latin typeface="Georgia" panose="02040502050405020303" pitchFamily="18" charset="0"/>
              </a:rPr>
              <a:t>to treat </a:t>
            </a:r>
            <a:r>
              <a:rPr lang="en-US" sz="2200" dirty="0" smtClean="0">
                <a:latin typeface="Georgia" panose="02040502050405020303" pitchFamily="18" charset="0"/>
              </a:rPr>
              <a:t>her </a:t>
            </a:r>
            <a:r>
              <a:rPr lang="en-US" sz="2200" dirty="0">
                <a:latin typeface="Georgia" panose="02040502050405020303" pitchFamily="18" charset="0"/>
              </a:rPr>
              <a:t>heartburn. </a:t>
            </a:r>
            <a:r>
              <a:rPr lang="en-US" sz="2200" dirty="0" smtClean="0">
                <a:latin typeface="Georgia" panose="02040502050405020303" pitchFamily="18" charset="0"/>
              </a:rPr>
              <a:t>Cimetidine </a:t>
            </a:r>
            <a:r>
              <a:rPr lang="en-US" sz="2200" dirty="0">
                <a:latin typeface="Georgia" panose="02040502050405020303" pitchFamily="18" charset="0"/>
              </a:rPr>
              <a:t>is an inhibitor of the </a:t>
            </a:r>
            <a:r>
              <a:rPr lang="en-US" sz="2200" dirty="0" smtClean="0">
                <a:latin typeface="Georgia" panose="02040502050405020303" pitchFamily="18" charset="0"/>
              </a:rPr>
              <a:t>cytochrome P-450 </a:t>
            </a:r>
            <a:r>
              <a:rPr lang="en-US" sz="2200" dirty="0">
                <a:latin typeface="Georgia" panose="02040502050405020303" pitchFamily="18" charset="0"/>
              </a:rPr>
              <a:t>system in the liver. </a:t>
            </a:r>
            <a:endParaRPr lang="en-US" sz="2200" dirty="0" smtClean="0">
              <a:latin typeface="Georgia" panose="02040502050405020303" pitchFamily="18" charset="0"/>
            </a:endParaRPr>
          </a:p>
          <a:p>
            <a:pPr marL="0" lvl="0" indent="0">
              <a:spcBef>
                <a:spcPts val="1800"/>
              </a:spcBef>
              <a:buNone/>
            </a:pPr>
            <a:r>
              <a:rPr lang="en-US" sz="2200" b="1" i="1" dirty="0" smtClean="0">
                <a:latin typeface="Georgia" panose="02040502050405020303" pitchFamily="18" charset="0"/>
              </a:rPr>
              <a:t>Which </a:t>
            </a:r>
            <a:r>
              <a:rPr lang="en-US" sz="2200" b="1" i="1" dirty="0">
                <a:latin typeface="Georgia" panose="02040502050405020303" pitchFamily="18" charset="0"/>
              </a:rPr>
              <a:t>of the </a:t>
            </a:r>
            <a:r>
              <a:rPr lang="en-US" sz="2200" b="1" i="1" dirty="0" smtClean="0">
                <a:latin typeface="Georgia" panose="02040502050405020303" pitchFamily="18" charset="0"/>
              </a:rPr>
              <a:t>following terms </a:t>
            </a:r>
            <a:r>
              <a:rPr lang="en-US" sz="2200" b="1" i="1" dirty="0">
                <a:latin typeface="Georgia" panose="02040502050405020303" pitchFamily="18" charset="0"/>
              </a:rPr>
              <a:t>best </a:t>
            </a:r>
            <a:r>
              <a:rPr lang="en-US" sz="2200" b="1" i="1" dirty="0" smtClean="0">
                <a:latin typeface="Georgia" panose="02040502050405020303" pitchFamily="18" charset="0"/>
              </a:rPr>
              <a:t>defines </a:t>
            </a:r>
            <a:r>
              <a:rPr lang="en-US" sz="2200" b="1" i="1" dirty="0">
                <a:latin typeface="Georgia" panose="02040502050405020303" pitchFamily="18" charset="0"/>
              </a:rPr>
              <a:t>this </a:t>
            </a:r>
            <a:r>
              <a:rPr lang="en-US" sz="2200" b="1" i="1" dirty="0" smtClean="0">
                <a:latin typeface="Georgia" panose="02040502050405020303" pitchFamily="18" charset="0"/>
              </a:rPr>
              <a:t>cimetidine</a:t>
            </a:r>
            <a:r>
              <a:rPr lang="en-US" sz="2200" b="1" i="1" dirty="0">
                <a:latin typeface="Georgia" panose="02040502050405020303" pitchFamily="18" charset="0"/>
              </a:rPr>
              <a:t>-</a:t>
            </a:r>
            <a:r>
              <a:rPr lang="en-US" sz="2200" b="1" i="1" dirty="0" smtClean="0">
                <a:latin typeface="Georgia" panose="02040502050405020303" pitchFamily="18" charset="0"/>
              </a:rPr>
              <a:t>diazepam </a:t>
            </a:r>
            <a:r>
              <a:rPr lang="en-US" sz="2200" b="1" i="1" dirty="0">
                <a:latin typeface="Georgia" panose="02040502050405020303" pitchFamily="18" charset="0"/>
              </a:rPr>
              <a:t>interaction</a:t>
            </a:r>
            <a:r>
              <a:rPr lang="en-US" sz="2200" b="1" i="1" dirty="0" smtClean="0">
                <a:latin typeface="Georgia" panose="02040502050405020303" pitchFamily="18" charset="0"/>
              </a:rPr>
              <a:t>?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200" dirty="0">
                <a:latin typeface="Georgia" panose="02040502050405020303" pitchFamily="18" charset="0"/>
              </a:rPr>
              <a:t>A. Additive </a:t>
            </a:r>
            <a:r>
              <a:rPr lang="en-US" sz="2200" dirty="0" smtClean="0">
                <a:latin typeface="Georgia" panose="02040502050405020303" pitchFamily="18" charset="0"/>
              </a:rPr>
              <a:t>effect </a:t>
            </a:r>
            <a:endParaRPr lang="en-US" sz="2200" dirty="0">
              <a:latin typeface="Georgia" panose="02040502050405020303" pitchFamily="18" charset="0"/>
            </a:endParaRPr>
          </a:p>
          <a:p>
            <a:pPr marL="0" lvl="0" indent="0">
              <a:spcBef>
                <a:spcPts val="1800"/>
              </a:spcBef>
              <a:buNone/>
            </a:pPr>
            <a:r>
              <a:rPr lang="en-US" sz="2200" dirty="0">
                <a:latin typeface="Georgia" panose="02040502050405020303" pitchFamily="18" charset="0"/>
              </a:rPr>
              <a:t>B. Potentiation 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200" dirty="0">
                <a:latin typeface="Georgia" panose="02040502050405020303" pitchFamily="18" charset="0"/>
              </a:rPr>
              <a:t>C. Synergism 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200" dirty="0">
                <a:latin typeface="Georgia" panose="02040502050405020303" pitchFamily="18" charset="0"/>
              </a:rPr>
              <a:t>D. Sensitization 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200" dirty="0">
                <a:latin typeface="Georgia" panose="02040502050405020303" pitchFamily="18" charset="0"/>
              </a:rPr>
              <a:t>E. Reverse tolerance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C53DEF-7201-44C1-82D7-A3E52A2B45EF}" type="slidenum">
              <a:rPr lang="en-US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96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1"/>
          <p:cNvSpPr>
            <a:spLocks noGrp="1"/>
          </p:cNvSpPr>
          <p:nvPr>
            <p:ph type="title"/>
          </p:nvPr>
        </p:nvSpPr>
        <p:spPr>
          <a:xfrm>
            <a:off x="245660" y="163773"/>
            <a:ext cx="8693624" cy="777923"/>
          </a:xfrm>
        </p:spPr>
        <p:txBody>
          <a:bodyPr/>
          <a:lstStyle/>
          <a:p>
            <a:pPr algn="l"/>
            <a:r>
              <a:rPr lang="en-US" altLang="en-US" sz="2800" b="1" cap="all" dirty="0" smtClean="0">
                <a:latin typeface="Georgia" panose="02040502050405020303" pitchFamily="18" charset="0"/>
              </a:rPr>
              <a:t>Q22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5660" y="1173706"/>
            <a:ext cx="8693624" cy="5452519"/>
          </a:xfrm>
        </p:spPr>
        <p:txBody>
          <a:bodyPr rtlCol="0">
            <a:noAutofit/>
          </a:bodyPr>
          <a:lstStyle/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A 12-year-old boy recently diagnosed </a:t>
            </a:r>
            <a:r>
              <a:rPr lang="en-US" sz="2400" dirty="0" smtClean="0">
                <a:latin typeface="Georgia" panose="02040502050405020303" pitchFamily="18" charset="0"/>
              </a:rPr>
              <a:t>with </a:t>
            </a:r>
            <a:r>
              <a:rPr lang="en-US" sz="2400" dirty="0">
                <a:latin typeface="Georgia" panose="02040502050405020303" pitchFamily="18" charset="0"/>
              </a:rPr>
              <a:t>type 1 </a:t>
            </a:r>
            <a:r>
              <a:rPr lang="en-US" sz="2400" dirty="0" smtClean="0">
                <a:latin typeface="Georgia" panose="02040502050405020303" pitchFamily="18" charset="0"/>
              </a:rPr>
              <a:t>diabetes started </a:t>
            </a:r>
            <a:r>
              <a:rPr lang="en-US" sz="2400" dirty="0">
                <a:latin typeface="Georgia" panose="02040502050405020303" pitchFamily="18" charset="0"/>
              </a:rPr>
              <a:t>a therapy </a:t>
            </a:r>
            <a:r>
              <a:rPr lang="en-US" sz="2400" dirty="0" smtClean="0">
                <a:latin typeface="Georgia" panose="02040502050405020303" pitchFamily="18" charset="0"/>
              </a:rPr>
              <a:t>with </a:t>
            </a:r>
            <a:r>
              <a:rPr lang="en-US" sz="2400" dirty="0">
                <a:latin typeface="Georgia" panose="02040502050405020303" pitchFamily="18" charset="0"/>
              </a:rPr>
              <a:t>two daily subcutaneous </a:t>
            </a:r>
            <a:r>
              <a:rPr lang="en-US" sz="2400" dirty="0" smtClean="0">
                <a:latin typeface="Georgia" panose="02040502050405020303" pitchFamily="18" charset="0"/>
              </a:rPr>
              <a:t>administrations of insulin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b="1" i="1" dirty="0" smtClean="0">
                <a:latin typeface="Georgia" panose="02040502050405020303" pitchFamily="18" charset="0"/>
              </a:rPr>
              <a:t>Explain the permeation process by which insulin is absorbed from </a:t>
            </a:r>
            <a:r>
              <a:rPr lang="en-US" sz="2400" b="1" i="1" dirty="0">
                <a:latin typeface="Georgia" panose="02040502050405020303" pitchFamily="18" charset="0"/>
              </a:rPr>
              <a:t>the site of </a:t>
            </a:r>
            <a:r>
              <a:rPr lang="en-US" sz="2400" b="1" i="1" dirty="0" smtClean="0">
                <a:latin typeface="Georgia" panose="02040502050405020303" pitchFamily="18" charset="0"/>
              </a:rPr>
              <a:t>injection</a:t>
            </a:r>
            <a:endParaRPr lang="en-US" sz="2400" b="1" i="1" dirty="0"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28A75F-DB6A-4B81-90C3-BD833B18454D}" type="slidenum">
              <a:rPr lang="en-US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54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"/>
          <p:cNvSpPr>
            <a:spLocks noGrp="1"/>
          </p:cNvSpPr>
          <p:nvPr>
            <p:ph type="title"/>
          </p:nvPr>
        </p:nvSpPr>
        <p:spPr>
          <a:xfrm>
            <a:off x="259307" y="274637"/>
            <a:ext cx="8652681" cy="694353"/>
          </a:xfrm>
        </p:spPr>
        <p:txBody>
          <a:bodyPr/>
          <a:lstStyle/>
          <a:p>
            <a:pPr algn="l"/>
            <a:r>
              <a:rPr lang="en-US" altLang="en-US" sz="2800" b="1" cap="all" dirty="0" smtClean="0">
                <a:latin typeface="Georgia" panose="02040502050405020303" pitchFamily="18" charset="0"/>
              </a:rPr>
              <a:t>Q23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307" y="1255593"/>
            <a:ext cx="8652681" cy="5370631"/>
          </a:xfrm>
        </p:spPr>
        <p:txBody>
          <a:bodyPr rtlCol="0">
            <a:noAutofit/>
          </a:bodyPr>
          <a:lstStyle/>
          <a:p>
            <a:pPr marL="0" lvl="0" indent="0">
              <a:spcBef>
                <a:spcPts val="1800"/>
              </a:spcBef>
              <a:buNone/>
            </a:pPr>
            <a:r>
              <a:rPr lang="en-US" sz="2300" dirty="0">
                <a:latin typeface="Georgia" panose="02040502050405020303" pitchFamily="18" charset="0"/>
              </a:rPr>
              <a:t>A 59-year-old Japanese </a:t>
            </a:r>
            <a:r>
              <a:rPr lang="en-US" sz="2300" dirty="0" smtClean="0">
                <a:latin typeface="Georgia" panose="02040502050405020303" pitchFamily="18" charset="0"/>
              </a:rPr>
              <a:t>man with </a:t>
            </a:r>
            <a:r>
              <a:rPr lang="en-US" sz="2300" dirty="0">
                <a:latin typeface="Georgia" panose="02040502050405020303" pitchFamily="18" charset="0"/>
              </a:rPr>
              <a:t>atrial </a:t>
            </a:r>
            <a:r>
              <a:rPr lang="en-US" sz="2300" dirty="0" smtClean="0">
                <a:latin typeface="Georgia" panose="02040502050405020303" pitchFamily="18" charset="0"/>
              </a:rPr>
              <a:t>fibrillation presented </a:t>
            </a:r>
            <a:r>
              <a:rPr lang="en-US" sz="2300" dirty="0">
                <a:latin typeface="Georgia" panose="02040502050405020303" pitchFamily="18" charset="0"/>
              </a:rPr>
              <a:t>to his physician </a:t>
            </a:r>
            <a:r>
              <a:rPr lang="en-US" sz="2300" dirty="0" smtClean="0">
                <a:latin typeface="Georgia" panose="02040502050405020303" pitchFamily="18" charset="0"/>
              </a:rPr>
              <a:t>complaining </a:t>
            </a:r>
            <a:r>
              <a:rPr lang="en-US" sz="2300" dirty="0">
                <a:latin typeface="Georgia" panose="02040502050405020303" pitchFamily="18" charset="0"/>
              </a:rPr>
              <a:t>of red urine. The </a:t>
            </a:r>
            <a:r>
              <a:rPr lang="en-US" sz="2300" dirty="0" smtClean="0">
                <a:latin typeface="Georgia" panose="02040502050405020303" pitchFamily="18" charset="0"/>
              </a:rPr>
              <a:t>man had </a:t>
            </a:r>
            <a:r>
              <a:rPr lang="en-US" sz="2300" dirty="0">
                <a:latin typeface="Georgia" panose="02040502050405020303" pitchFamily="18" charset="0"/>
              </a:rPr>
              <a:t>been receiving a standard dose of warfarin, </a:t>
            </a:r>
            <a:r>
              <a:rPr lang="en-US" sz="2300" dirty="0" smtClean="0">
                <a:latin typeface="Georgia" panose="02040502050405020303" pitchFamily="18" charset="0"/>
              </a:rPr>
              <a:t>which is metabolized by CYP2C9.</a:t>
            </a:r>
            <a:endParaRPr lang="en-US" sz="2300" dirty="0">
              <a:latin typeface="Georgia" panose="02040502050405020303" pitchFamily="18" charset="0"/>
            </a:endParaRPr>
          </a:p>
          <a:p>
            <a:pPr marL="0" lvl="0" indent="0">
              <a:spcBef>
                <a:spcPts val="1800"/>
              </a:spcBef>
              <a:buNone/>
            </a:pPr>
            <a:r>
              <a:rPr lang="en-US" sz="2300" b="1" i="1" dirty="0">
                <a:latin typeface="Georgia" panose="02040502050405020303" pitchFamily="18" charset="0"/>
              </a:rPr>
              <a:t>Which of the </a:t>
            </a:r>
            <a:r>
              <a:rPr lang="en-US" sz="2300" b="1" i="1" dirty="0" smtClean="0">
                <a:latin typeface="Georgia" panose="02040502050405020303" pitchFamily="18" charset="0"/>
              </a:rPr>
              <a:t>following </a:t>
            </a:r>
            <a:r>
              <a:rPr lang="en-US" sz="2300" b="1" i="1" dirty="0">
                <a:latin typeface="Georgia" panose="02040502050405020303" pitchFamily="18" charset="0"/>
              </a:rPr>
              <a:t>was the </a:t>
            </a:r>
            <a:r>
              <a:rPr lang="en-US" sz="2300" b="1" i="1" dirty="0" smtClean="0">
                <a:latin typeface="Georgia" panose="02040502050405020303" pitchFamily="18" charset="0"/>
              </a:rPr>
              <a:t>most </a:t>
            </a:r>
            <a:r>
              <a:rPr lang="en-US" sz="2300" b="1" i="1" dirty="0">
                <a:latin typeface="Georgia" panose="02040502050405020303" pitchFamily="18" charset="0"/>
              </a:rPr>
              <a:t>likely cause of the </a:t>
            </a:r>
            <a:r>
              <a:rPr lang="en-US" sz="2300" b="1" i="1" dirty="0" smtClean="0">
                <a:latin typeface="Georgia" panose="02040502050405020303" pitchFamily="18" charset="0"/>
              </a:rPr>
              <a:t>patient’s disorder?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300" dirty="0">
                <a:latin typeface="Georgia" panose="02040502050405020303" pitchFamily="18" charset="0"/>
              </a:rPr>
              <a:t>A. Increased protein binding of warfarin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300" dirty="0">
                <a:latin typeface="Georgia" panose="02040502050405020303" pitchFamily="18" charset="0"/>
              </a:rPr>
              <a:t>B. Decreased renal excretion of warfarin 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300" dirty="0">
                <a:latin typeface="Georgia" panose="02040502050405020303" pitchFamily="18" charset="0"/>
              </a:rPr>
              <a:t>C. Genetic </a:t>
            </a:r>
            <a:r>
              <a:rPr lang="en-US" sz="2300" dirty="0" smtClean="0">
                <a:latin typeface="Georgia" panose="02040502050405020303" pitchFamily="18" charset="0"/>
              </a:rPr>
              <a:t>polymorphism </a:t>
            </a:r>
            <a:r>
              <a:rPr lang="en-US" sz="2300" dirty="0">
                <a:latin typeface="Georgia" panose="02040502050405020303" pitchFamily="18" charset="0"/>
              </a:rPr>
              <a:t>of CYP2C9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300" dirty="0">
                <a:latin typeface="Georgia" panose="02040502050405020303" pitchFamily="18" charset="0"/>
              </a:rPr>
              <a:t>D. Decreased </a:t>
            </a:r>
            <a:r>
              <a:rPr lang="en-US" sz="2300" dirty="0" smtClean="0">
                <a:latin typeface="Georgia" panose="02040502050405020303" pitchFamily="18" charset="0"/>
              </a:rPr>
              <a:t>metabolism </a:t>
            </a:r>
            <a:r>
              <a:rPr lang="en-US" sz="2300" dirty="0">
                <a:latin typeface="Georgia" panose="02040502050405020303" pitchFamily="18" charset="0"/>
              </a:rPr>
              <a:t>of CYP2C9 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300" dirty="0">
                <a:latin typeface="Georgia" panose="02040502050405020303" pitchFamily="18" charset="0"/>
              </a:rPr>
              <a:t>E. Increased CYP2C9 synthesis in a person of Asian origin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F186ED-CA2F-4F65-8D21-7C44D8F786A9}" type="slidenum">
              <a:rPr lang="en-US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30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012" y="163773"/>
            <a:ext cx="8693624" cy="979225"/>
          </a:xfrm>
        </p:spPr>
        <p:txBody>
          <a:bodyPr/>
          <a:lstStyle/>
          <a:p>
            <a:pPr marL="0" indent="0" algn="l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2800" b="1" dirty="0" smtClean="0">
                <a:latin typeface="Georgia" panose="02040502050405020303" pitchFamily="18" charset="0"/>
              </a:rPr>
              <a:t>Q24</a:t>
            </a:r>
            <a:endParaRPr lang="en-US" altLang="en-US" sz="2800" b="1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012" y="1142999"/>
            <a:ext cx="8693624" cy="5483225"/>
          </a:xfrm>
        </p:spPr>
        <p:txBody>
          <a:bodyPr/>
          <a:lstStyle/>
          <a:p>
            <a:pPr marL="0" lvl="0" indent="0">
              <a:buNone/>
            </a:pPr>
            <a:endParaRPr lang="en-US" sz="2600" dirty="0" smtClean="0">
              <a:latin typeface="Georgia" panose="02040502050405020303" pitchFamily="18" charset="0"/>
            </a:endParaRPr>
          </a:p>
          <a:p>
            <a:pPr marL="0" lvl="0" indent="0">
              <a:buNone/>
            </a:pPr>
            <a:endParaRPr lang="en-US" sz="2600" dirty="0">
              <a:latin typeface="Georgia" panose="02040502050405020303" pitchFamily="18" charset="0"/>
            </a:endParaRPr>
          </a:p>
          <a:p>
            <a:pPr marL="0" lvl="0" indent="0">
              <a:buNone/>
            </a:pPr>
            <a:endParaRPr lang="en-US" sz="2600" dirty="0" smtClean="0">
              <a:latin typeface="Georgia" panose="02040502050405020303" pitchFamily="18" charset="0"/>
            </a:endParaRPr>
          </a:p>
          <a:p>
            <a:pPr marL="0" lvl="0" indent="0">
              <a:buNone/>
            </a:pPr>
            <a:endParaRPr lang="en-US" sz="2600" dirty="0">
              <a:latin typeface="Georgia" panose="02040502050405020303" pitchFamily="18" charset="0"/>
            </a:endParaRPr>
          </a:p>
          <a:p>
            <a:pPr marL="0" lvl="0" indent="0">
              <a:buNone/>
            </a:pPr>
            <a:r>
              <a:rPr lang="en-US" sz="2600" b="1" i="1" dirty="0" smtClean="0">
                <a:latin typeface="Georgia" panose="02040502050405020303" pitchFamily="18" charset="0"/>
              </a:rPr>
              <a:t>Why are loading doses of a drug used and under what circumstances?</a:t>
            </a:r>
            <a:endParaRPr lang="en-US" sz="2600" b="1" i="1" dirty="0"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B16CD-1FBA-49E2-80D4-BDD57A24C24F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63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86" y="232012"/>
            <a:ext cx="8771649" cy="726838"/>
          </a:xfrm>
        </p:spPr>
        <p:txBody>
          <a:bodyPr/>
          <a:lstStyle/>
          <a:p>
            <a:pPr algn="l"/>
            <a:r>
              <a:rPr lang="en-US" sz="2800" b="1" cap="all" dirty="0" smtClean="0">
                <a:solidFill>
                  <a:prstClr val="black"/>
                </a:solidFill>
                <a:latin typeface="Georgia" panose="02040502050405020303" pitchFamily="18" charset="0"/>
              </a:rPr>
              <a:t>Q25</a:t>
            </a:r>
            <a:endParaRPr lang="en-US" sz="2800" cap="all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307" y="1187355"/>
            <a:ext cx="8666328" cy="5438870"/>
          </a:xfrm>
        </p:spPr>
        <p:txBody>
          <a:bodyPr/>
          <a:lstStyle/>
          <a:p>
            <a:pPr marL="0" lvl="0" indent="0">
              <a:spcBef>
                <a:spcPts val="1800"/>
              </a:spcBef>
              <a:buNone/>
            </a:pPr>
            <a:endParaRPr lang="en-US" sz="2400" dirty="0" smtClean="0">
              <a:latin typeface="Georgia" panose="02040502050405020303" pitchFamily="18" charset="0"/>
            </a:endParaRPr>
          </a:p>
          <a:p>
            <a:pPr marL="0" lvl="0" indent="0">
              <a:spcBef>
                <a:spcPts val="1800"/>
              </a:spcBef>
              <a:buNone/>
            </a:pPr>
            <a:endParaRPr lang="en-US" sz="2400" dirty="0">
              <a:latin typeface="Georgia" panose="02040502050405020303" pitchFamily="18" charset="0"/>
            </a:endParaRPr>
          </a:p>
          <a:p>
            <a:pPr marL="0" lvl="0" indent="0">
              <a:spcBef>
                <a:spcPts val="1800"/>
              </a:spcBef>
              <a:buNone/>
            </a:pPr>
            <a:endParaRPr lang="en-US" sz="2400" dirty="0" smtClean="0">
              <a:latin typeface="Georgia" panose="02040502050405020303" pitchFamily="18" charset="0"/>
            </a:endParaRP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b="1" i="1" dirty="0" smtClean="0">
                <a:latin typeface="Georgia" panose="02040502050405020303" pitchFamily="18" charset="0"/>
              </a:rPr>
              <a:t>What is meant by saturation kinetics (zero-order kinetics)? Why might it be important to know whether the metabolism of a drug follows saturation kinetics?</a:t>
            </a:r>
            <a:endParaRPr lang="en-US" sz="2400" b="1" i="1" dirty="0"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B16CD-1FBA-49E2-80D4-BDD57A24C24F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09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itle 1"/>
          <p:cNvSpPr>
            <a:spLocks noGrp="1"/>
          </p:cNvSpPr>
          <p:nvPr>
            <p:ph type="title"/>
          </p:nvPr>
        </p:nvSpPr>
        <p:spPr>
          <a:xfrm>
            <a:off x="272955" y="274638"/>
            <a:ext cx="8679975" cy="639762"/>
          </a:xfrm>
        </p:spPr>
        <p:txBody>
          <a:bodyPr/>
          <a:lstStyle/>
          <a:p>
            <a:pPr algn="l"/>
            <a:r>
              <a:rPr lang="en-US" altLang="en-US" sz="2800" b="1" cap="all" dirty="0" smtClean="0">
                <a:latin typeface="Georgia" panose="02040502050405020303" pitchFamily="18" charset="0"/>
              </a:rPr>
              <a:t>Q26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955" y="1241946"/>
            <a:ext cx="8679975" cy="5384279"/>
          </a:xfrm>
        </p:spPr>
        <p:txBody>
          <a:bodyPr rtlCol="0">
            <a:noAutofit/>
          </a:bodyPr>
          <a:lstStyle/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D</a:t>
            </a:r>
            <a:r>
              <a:rPr lang="en-US" sz="2400" dirty="0" smtClean="0">
                <a:latin typeface="Georgia" panose="02040502050405020303" pitchFamily="18" charset="0"/>
              </a:rPr>
              <a:t>rug A, is being given long-term and its elimination follows first-order kinetics. It has reached steady state plasma concentration. A second drug B, which induces the metabolizing enzymes for drug A, is then added to the therapeutic regimen.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b="1" i="1" dirty="0" smtClean="0">
                <a:latin typeface="Georgia" panose="02040502050405020303" pitchFamily="18" charset="0"/>
              </a:rPr>
              <a:t>How will the addition of drug B affect the plasma steady state concentration of drug A? </a:t>
            </a:r>
            <a:endParaRPr lang="en-US" sz="2400" dirty="0"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9C6737-0967-4D00-BADC-763E49A9D2D0}" type="slidenum">
              <a:rPr lang="en-US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53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itle 1"/>
          <p:cNvSpPr>
            <a:spLocks noGrp="1"/>
          </p:cNvSpPr>
          <p:nvPr>
            <p:ph type="title"/>
          </p:nvPr>
        </p:nvSpPr>
        <p:spPr>
          <a:xfrm>
            <a:off x="272955" y="274638"/>
            <a:ext cx="8679975" cy="639762"/>
          </a:xfrm>
        </p:spPr>
        <p:txBody>
          <a:bodyPr/>
          <a:lstStyle/>
          <a:p>
            <a:pPr algn="l"/>
            <a:r>
              <a:rPr lang="en-US" altLang="en-US" sz="2800" b="1" cap="all" dirty="0" smtClean="0">
                <a:latin typeface="Georgia" panose="02040502050405020303" pitchFamily="18" charset="0"/>
              </a:rPr>
              <a:t>Q27 [follow up to q26]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955" y="1241946"/>
            <a:ext cx="8679975" cy="5384279"/>
          </a:xfrm>
        </p:spPr>
        <p:txBody>
          <a:bodyPr rtlCol="0">
            <a:noAutofit/>
          </a:bodyPr>
          <a:lstStyle/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D</a:t>
            </a:r>
            <a:r>
              <a:rPr lang="en-US" sz="2400" dirty="0" smtClean="0">
                <a:latin typeface="Georgia" panose="02040502050405020303" pitchFamily="18" charset="0"/>
              </a:rPr>
              <a:t>rug A, is being given long-term and its elimination follows first-order kinetics. It has reached steady state plasma concentration. A second drug B, which induces the metabolizing enzymes for drug A, is then added to the therapeutic regimen.</a:t>
            </a:r>
          </a:p>
          <a:p>
            <a:pPr marL="514350" lvl="0" indent="-514350">
              <a:spcBef>
                <a:spcPts val="1800"/>
              </a:spcBef>
              <a:buFont typeface="+mj-lt"/>
              <a:buAutoNum type="alphaUcPeriod"/>
            </a:pPr>
            <a:r>
              <a:rPr lang="en-US" sz="2400" b="1" i="1" dirty="0" smtClean="0">
                <a:latin typeface="Georgia" panose="02040502050405020303" pitchFamily="18" charset="0"/>
              </a:rPr>
              <a:t>How must the administration of drug A be altered to reach the original steady state plasma concentration?</a:t>
            </a:r>
          </a:p>
          <a:p>
            <a:pPr marL="514350" lvl="0" indent="-514350">
              <a:spcBef>
                <a:spcPts val="1800"/>
              </a:spcBef>
              <a:buFont typeface="+mj-lt"/>
              <a:buAutoNum type="alphaUcPeriod"/>
            </a:pPr>
            <a:r>
              <a:rPr lang="en-US" sz="2400" b="1" i="1" dirty="0" smtClean="0">
                <a:latin typeface="Georgia" panose="02040502050405020303" pitchFamily="18" charset="0"/>
              </a:rPr>
              <a:t>On a theoretical basis, how long will this take?</a:t>
            </a:r>
            <a:endParaRPr lang="en-US" sz="2400" b="1" i="1" dirty="0"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9C6737-0967-4D00-BADC-763E49A9D2D0}" type="slidenum">
              <a:rPr lang="en-US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63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itle 1"/>
          <p:cNvSpPr>
            <a:spLocks noGrp="1"/>
          </p:cNvSpPr>
          <p:nvPr>
            <p:ph type="title"/>
          </p:nvPr>
        </p:nvSpPr>
        <p:spPr>
          <a:xfrm>
            <a:off x="304800" y="274637"/>
            <a:ext cx="8534400" cy="695537"/>
          </a:xfrm>
        </p:spPr>
        <p:txBody>
          <a:bodyPr/>
          <a:lstStyle/>
          <a:p>
            <a:pPr algn="l"/>
            <a:r>
              <a:rPr lang="en-US" altLang="en-US" sz="2800" b="1" cap="all" dirty="0" smtClean="0">
                <a:latin typeface="Georgia" panose="02040502050405020303" pitchFamily="18" charset="0"/>
              </a:rPr>
              <a:t>Q28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4650"/>
            <a:ext cx="8534400" cy="5411575"/>
          </a:xfrm>
        </p:spPr>
        <p:txBody>
          <a:bodyPr rtlCol="0">
            <a:normAutofit/>
          </a:bodyPr>
          <a:lstStyle/>
          <a:p>
            <a:pPr marL="514350" lvl="0" indent="-514350">
              <a:buFont typeface="+mj-lt"/>
              <a:buAutoNum type="alphaUcPeriod"/>
            </a:pPr>
            <a:endParaRPr lang="en-US" sz="2600" b="1" i="1" dirty="0" smtClean="0">
              <a:latin typeface="Georgia" panose="02040502050405020303" pitchFamily="18" charset="0"/>
            </a:endParaRPr>
          </a:p>
          <a:p>
            <a:pPr marL="514350" lvl="0" indent="-514350">
              <a:buFont typeface="+mj-lt"/>
              <a:buAutoNum type="alphaUcPeriod"/>
            </a:pPr>
            <a:endParaRPr lang="en-US" sz="2600" b="1" i="1" dirty="0">
              <a:latin typeface="Georgia" panose="02040502050405020303" pitchFamily="18" charset="0"/>
            </a:endParaRPr>
          </a:p>
          <a:p>
            <a:pPr marL="514350" lvl="0" indent="-514350">
              <a:buFont typeface="+mj-lt"/>
              <a:buAutoNum type="alphaUcPeriod"/>
            </a:pPr>
            <a:endParaRPr lang="en-US" sz="2600" b="1" i="1" dirty="0" smtClean="0">
              <a:latin typeface="Georgia" panose="02040502050405020303" pitchFamily="18" charset="0"/>
            </a:endParaRPr>
          </a:p>
          <a:p>
            <a:pPr marL="514350" lvl="0" indent="-514350">
              <a:spcBef>
                <a:spcPts val="1800"/>
              </a:spcBef>
              <a:buFont typeface="+mj-lt"/>
              <a:buAutoNum type="alphaUcPeriod"/>
            </a:pPr>
            <a:r>
              <a:rPr lang="en-US" sz="2400" b="1" i="1" dirty="0" smtClean="0">
                <a:latin typeface="Georgia" panose="02040502050405020303" pitchFamily="18" charset="0"/>
              </a:rPr>
              <a:t>What factors determine whether there is glomerular filtration of a drug?</a:t>
            </a:r>
          </a:p>
          <a:p>
            <a:pPr marL="514350" lvl="0" indent="-514350">
              <a:spcBef>
                <a:spcPts val="1800"/>
              </a:spcBef>
              <a:buFont typeface="+mj-lt"/>
              <a:buAutoNum type="alphaUcPeriod"/>
            </a:pPr>
            <a:r>
              <a:rPr lang="en-US" sz="2400" b="1" i="1" dirty="0" smtClean="0">
                <a:latin typeface="Georgia" panose="02040502050405020303" pitchFamily="18" charset="0"/>
              </a:rPr>
              <a:t>What determines whether a drug in the filtrate is reabsorbed?</a:t>
            </a:r>
            <a:endParaRPr lang="en-US" sz="2400" b="1" i="1" dirty="0"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812D1B-D05D-4A4A-98A4-7440EA492AE8}" type="slidenum">
              <a:rPr lang="en-US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86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53986" y="232012"/>
            <a:ext cx="8785297" cy="726838"/>
          </a:xfrm>
        </p:spPr>
        <p:txBody>
          <a:bodyPr rtlCol="0">
            <a:normAutofit/>
          </a:bodyPr>
          <a:lstStyle/>
          <a:p>
            <a:pPr algn="l"/>
            <a:r>
              <a:rPr lang="en-US" altLang="en-US" sz="2800" b="1" cap="all" dirty="0" smtClean="0">
                <a:latin typeface="Georgia" panose="02040502050405020303" pitchFamily="18" charset="0"/>
              </a:rPr>
              <a:t>Q2</a:t>
            </a:r>
            <a:endParaRPr lang="en-US" altLang="en-US" sz="2800" b="1" cap="all" dirty="0">
              <a:latin typeface="Georgia" panose="02040502050405020303" pitchFamily="18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6603" y="1201003"/>
            <a:ext cx="8652680" cy="5425222"/>
          </a:xfrm>
        </p:spPr>
        <p:txBody>
          <a:bodyPr/>
          <a:lstStyle/>
          <a:p>
            <a:pPr marL="0" lvl="0" indent="0">
              <a:spcBef>
                <a:spcPts val="1800"/>
              </a:spcBef>
              <a:spcAft>
                <a:spcPts val="0"/>
              </a:spcAft>
              <a:buNone/>
              <a:tabLst>
                <a:tab pos="457200" algn="l"/>
              </a:tabLst>
            </a:pPr>
            <a:r>
              <a:rPr lang="en-US" sz="2400" dirty="0"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A 26-year-old </a:t>
            </a:r>
            <a:r>
              <a:rPr lang="en-US" sz="2400" dirty="0" smtClean="0"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man became </a:t>
            </a:r>
            <a:r>
              <a:rPr lang="en-US" sz="2400" dirty="0"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inebriated after drinking </a:t>
            </a:r>
            <a:r>
              <a:rPr lang="en-US" sz="2400" dirty="0" smtClean="0"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several glasses </a:t>
            </a:r>
            <a:r>
              <a:rPr lang="en-US" sz="2400" dirty="0"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of alcoholic beverages at a </a:t>
            </a:r>
            <a:r>
              <a:rPr lang="en-US" sz="2400" dirty="0" smtClean="0"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party</a:t>
            </a:r>
            <a:r>
              <a:rPr lang="en-US" sz="2400" dirty="0"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. Ethanol is a polar, </a:t>
            </a:r>
            <a:r>
              <a:rPr lang="en-US" sz="2400" dirty="0" smtClean="0"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non-</a:t>
            </a:r>
            <a:r>
              <a:rPr lang="en-US" sz="2400" dirty="0" err="1" smtClean="0"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ionizable</a:t>
            </a:r>
            <a:r>
              <a:rPr lang="en-US" sz="2400" dirty="0" smtClean="0"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drug </a:t>
            </a:r>
            <a:r>
              <a:rPr lang="en-US" sz="2400" dirty="0" smtClean="0"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with </a:t>
            </a:r>
            <a:r>
              <a:rPr lang="en-US" sz="2400" dirty="0"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an </a:t>
            </a:r>
            <a:r>
              <a:rPr lang="en-US" sz="2400" dirty="0" smtClean="0"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approximate molecular </a:t>
            </a:r>
            <a:r>
              <a:rPr lang="en-US" sz="2400" dirty="0"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weight </a:t>
            </a:r>
            <a:r>
              <a:rPr lang="en-US" sz="2400" dirty="0" smtClean="0"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of 46 </a:t>
            </a:r>
            <a:r>
              <a:rPr lang="en-US" sz="2400" dirty="0" err="1"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daltons</a:t>
            </a:r>
            <a:r>
              <a:rPr lang="en-US" sz="2400" dirty="0"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en-US" sz="2400" dirty="0" smtClean="0">
              <a:latin typeface="Georgia" panose="02040502050405020303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lvl="0" indent="0">
              <a:spcBef>
                <a:spcPts val="1800"/>
              </a:spcBef>
              <a:spcAft>
                <a:spcPts val="0"/>
              </a:spcAft>
              <a:buNone/>
              <a:tabLst>
                <a:tab pos="457200" algn="l"/>
              </a:tabLst>
            </a:pPr>
            <a:r>
              <a:rPr lang="en-US" sz="2400" b="1" i="1" dirty="0" smtClean="0"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Which permeation process most likely mediated </a:t>
            </a:r>
            <a:r>
              <a:rPr lang="en-US" sz="2400" b="1" i="1" dirty="0"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the </a:t>
            </a:r>
            <a:r>
              <a:rPr lang="en-US" sz="2400" b="1" i="1" dirty="0" smtClean="0"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man’s </a:t>
            </a:r>
            <a:r>
              <a:rPr lang="en-US" sz="2400" b="1" i="1" dirty="0"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intestinal absorption of </a:t>
            </a:r>
            <a:r>
              <a:rPr lang="en-US" sz="2400" b="1" i="1" dirty="0" smtClean="0"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ethanol?</a:t>
            </a:r>
            <a:endParaRPr lang="en-US" sz="2400" b="1" i="1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B16CD-1FBA-49E2-80D4-BDD57A24C24F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305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012" y="109183"/>
            <a:ext cx="8607188" cy="808392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2800" b="1" cap="all" dirty="0" smtClean="0">
                <a:latin typeface="Georgia" panose="02040502050405020303" pitchFamily="18" charset="0"/>
              </a:rPr>
              <a:t>Q29</a:t>
            </a:r>
            <a:endParaRPr lang="en-US" sz="2800" b="1" cap="all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012" y="1201003"/>
            <a:ext cx="8707272" cy="5047397"/>
          </a:xfrm>
        </p:spPr>
        <p:txBody>
          <a:bodyPr rtlCol="0">
            <a:noAutofit/>
          </a:bodyPr>
          <a:lstStyle/>
          <a:p>
            <a:pPr marL="0" lvl="0" indent="0">
              <a:buNone/>
            </a:pPr>
            <a:endParaRPr lang="en-US" sz="2600" b="1" i="1" dirty="0" smtClean="0">
              <a:latin typeface="Georgia" panose="02040502050405020303" pitchFamily="18" charset="0"/>
            </a:endParaRPr>
          </a:p>
          <a:p>
            <a:pPr marL="0" lvl="0" indent="0">
              <a:buNone/>
            </a:pPr>
            <a:endParaRPr lang="en-US" sz="2600" b="1" i="1" dirty="0">
              <a:latin typeface="Georgia" panose="02040502050405020303" pitchFamily="18" charset="0"/>
            </a:endParaRPr>
          </a:p>
          <a:p>
            <a:pPr marL="0" lvl="0" indent="0">
              <a:buNone/>
            </a:pPr>
            <a:endParaRPr lang="en-US" sz="2600" b="1" i="1" dirty="0" smtClean="0">
              <a:latin typeface="Georgia" panose="02040502050405020303" pitchFamily="18" charset="0"/>
            </a:endParaRPr>
          </a:p>
          <a:p>
            <a:pPr marL="0" lvl="0" indent="0">
              <a:buNone/>
            </a:pPr>
            <a:endParaRPr lang="en-US" sz="2600" b="1" i="1" dirty="0">
              <a:latin typeface="Georgia" panose="02040502050405020303" pitchFamily="18" charset="0"/>
            </a:endParaRPr>
          </a:p>
          <a:p>
            <a:pPr marL="0" lvl="0" indent="0">
              <a:buNone/>
            </a:pPr>
            <a:r>
              <a:rPr lang="en-US" sz="2600" b="1" i="1" dirty="0" smtClean="0">
                <a:latin typeface="Georgia" panose="02040502050405020303" pitchFamily="18" charset="0"/>
              </a:rPr>
              <a:t>Why is it clinically useful to know the plasma half-life of a drug?</a:t>
            </a:r>
            <a:endParaRPr lang="en-US" sz="2600" b="1" i="1" dirty="0"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8CCDFC-89F7-459D-8334-8C7646BDC4D6}" type="slidenum">
              <a:rPr lang="en-US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33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61" y="191070"/>
            <a:ext cx="8625384" cy="874144"/>
          </a:xfrm>
        </p:spPr>
        <p:txBody>
          <a:bodyPr/>
          <a:lstStyle/>
          <a:p>
            <a:pPr algn="l"/>
            <a:r>
              <a:rPr lang="en-GB" sz="2800" b="1" cap="all" dirty="0" smtClean="0">
                <a:latin typeface="Georgia" panose="02040502050405020303" pitchFamily="18" charset="0"/>
              </a:rPr>
              <a:t>Q30</a:t>
            </a:r>
            <a:endParaRPr lang="en-GB" sz="2800" cap="all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5661" y="1255594"/>
            <a:ext cx="8625384" cy="5370631"/>
          </a:xfrm>
        </p:spPr>
        <p:txBody>
          <a:bodyPr/>
          <a:lstStyle/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A 49-year-old obese </a:t>
            </a:r>
            <a:r>
              <a:rPr lang="en-US" sz="2400" dirty="0" smtClean="0">
                <a:latin typeface="Georgia" panose="02040502050405020303" pitchFamily="18" charset="0"/>
              </a:rPr>
              <a:t>man </a:t>
            </a:r>
            <a:r>
              <a:rPr lang="en-US" sz="2400" dirty="0">
                <a:latin typeface="Georgia" panose="02040502050405020303" pitchFamily="18" charset="0"/>
              </a:rPr>
              <a:t>recently diagnosed </a:t>
            </a:r>
            <a:r>
              <a:rPr lang="en-US" sz="2400" dirty="0" smtClean="0">
                <a:latin typeface="Georgia" panose="02040502050405020303" pitchFamily="18" charset="0"/>
              </a:rPr>
              <a:t>with </a:t>
            </a:r>
            <a:r>
              <a:rPr lang="en-US" sz="2400" dirty="0" err="1" smtClean="0">
                <a:latin typeface="Georgia" panose="02040502050405020303" pitchFamily="18" charset="0"/>
              </a:rPr>
              <a:t>vasospastic</a:t>
            </a:r>
            <a:r>
              <a:rPr lang="en-US" sz="2400" dirty="0" smtClean="0">
                <a:latin typeface="Georgia" panose="02040502050405020303" pitchFamily="18" charset="0"/>
              </a:rPr>
              <a:t> </a:t>
            </a:r>
            <a:r>
              <a:rPr lang="en-US" sz="2400" dirty="0">
                <a:latin typeface="Georgia" panose="02040502050405020303" pitchFamily="18" charset="0"/>
              </a:rPr>
              <a:t>angina started </a:t>
            </a:r>
            <a:r>
              <a:rPr lang="en-US" sz="2400" dirty="0" smtClean="0">
                <a:latin typeface="Georgia" panose="02040502050405020303" pitchFamily="18" charset="0"/>
              </a:rPr>
              <a:t>treatment with </a:t>
            </a:r>
            <a:r>
              <a:rPr lang="en-US" sz="2400" dirty="0" err="1">
                <a:latin typeface="Georgia" panose="02040502050405020303" pitchFamily="18" charset="0"/>
              </a:rPr>
              <a:t>nifedipine</a:t>
            </a:r>
            <a:r>
              <a:rPr lang="en-US" sz="2400" dirty="0">
                <a:latin typeface="Georgia" panose="02040502050405020303" pitchFamily="18" charset="0"/>
              </a:rPr>
              <a:t>. The drug has </a:t>
            </a:r>
            <a:r>
              <a:rPr lang="en-US" sz="2400" dirty="0" smtClean="0">
                <a:latin typeface="Georgia" panose="02040502050405020303" pitchFamily="18" charset="0"/>
              </a:rPr>
              <a:t>a volume </a:t>
            </a:r>
            <a:r>
              <a:rPr lang="en-US" sz="2400" dirty="0">
                <a:latin typeface="Georgia" panose="02040502050405020303" pitchFamily="18" charset="0"/>
              </a:rPr>
              <a:t>of distribution (</a:t>
            </a:r>
            <a:r>
              <a:rPr lang="en-US" sz="2400" dirty="0" err="1">
                <a:latin typeface="Georgia" panose="02040502050405020303" pitchFamily="18" charset="0"/>
              </a:rPr>
              <a:t>Vd</a:t>
            </a:r>
            <a:r>
              <a:rPr lang="en-US" sz="2400" dirty="0">
                <a:latin typeface="Georgia" panose="02040502050405020303" pitchFamily="18" charset="0"/>
              </a:rPr>
              <a:t>) of about 55 L in a 70-kg </a:t>
            </a:r>
            <a:r>
              <a:rPr lang="en-US" sz="2400" dirty="0" smtClean="0">
                <a:latin typeface="Georgia" panose="02040502050405020303" pitchFamily="18" charset="0"/>
              </a:rPr>
              <a:t>person, but </a:t>
            </a:r>
            <a:r>
              <a:rPr lang="en-US" sz="2400" dirty="0">
                <a:latin typeface="Georgia" panose="02040502050405020303" pitchFamily="18" charset="0"/>
              </a:rPr>
              <a:t>in this obese patient, the </a:t>
            </a:r>
            <a:r>
              <a:rPr lang="en-US" sz="2400" dirty="0" err="1">
                <a:latin typeface="Georgia" panose="02040502050405020303" pitchFamily="18" charset="0"/>
              </a:rPr>
              <a:t>Vd</a:t>
            </a:r>
            <a:r>
              <a:rPr lang="en-US" sz="2400" dirty="0">
                <a:latin typeface="Georgia" panose="02040502050405020303" pitchFamily="18" charset="0"/>
              </a:rPr>
              <a:t> turned out to be 110 L. </a:t>
            </a:r>
            <a:r>
              <a:rPr lang="en-US" sz="2400" dirty="0" smtClean="0">
                <a:latin typeface="Georgia" panose="02040502050405020303" pitchFamily="18" charset="0"/>
              </a:rPr>
              <a:t>The standard </a:t>
            </a:r>
            <a:r>
              <a:rPr lang="en-US" sz="2400" dirty="0">
                <a:latin typeface="Georgia" panose="02040502050405020303" pitchFamily="18" charset="0"/>
              </a:rPr>
              <a:t>loading dose of </a:t>
            </a:r>
            <a:r>
              <a:rPr lang="en-US" sz="2400" dirty="0" err="1">
                <a:latin typeface="Georgia" panose="02040502050405020303" pitchFamily="18" charset="0"/>
              </a:rPr>
              <a:t>nifedipine</a:t>
            </a:r>
            <a:r>
              <a:rPr lang="en-US" sz="2400" dirty="0">
                <a:latin typeface="Georgia" panose="02040502050405020303" pitchFamily="18" charset="0"/>
              </a:rPr>
              <a:t> for a patient weighing </a:t>
            </a:r>
            <a:r>
              <a:rPr lang="en-US" sz="2400" dirty="0" smtClean="0">
                <a:latin typeface="Georgia" panose="02040502050405020303" pitchFamily="18" charset="0"/>
              </a:rPr>
              <a:t>70-kg </a:t>
            </a:r>
            <a:r>
              <a:rPr lang="en-US" sz="2400" dirty="0">
                <a:latin typeface="Georgia" panose="02040502050405020303" pitchFamily="18" charset="0"/>
              </a:rPr>
              <a:t>is 30 </a:t>
            </a:r>
            <a:r>
              <a:rPr lang="en-US" sz="2400" dirty="0" smtClean="0">
                <a:latin typeface="Georgia" panose="02040502050405020303" pitchFamily="18" charset="0"/>
              </a:rPr>
              <a:t>mg</a:t>
            </a:r>
            <a:r>
              <a:rPr lang="en-US" sz="2400" dirty="0">
                <a:latin typeface="Georgia" panose="02040502050405020303" pitchFamily="18" charset="0"/>
              </a:rPr>
              <a:t>. </a:t>
            </a:r>
            <a:endParaRPr lang="en-US" sz="2400" dirty="0" smtClean="0">
              <a:latin typeface="Georgia" panose="02040502050405020303" pitchFamily="18" charset="0"/>
            </a:endParaRP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b="1" i="1" dirty="0" smtClean="0">
                <a:latin typeface="Georgia" panose="02040502050405020303" pitchFamily="18" charset="0"/>
              </a:rPr>
              <a:t>What should </a:t>
            </a:r>
            <a:r>
              <a:rPr lang="en-US" sz="2400" b="1" i="1" dirty="0">
                <a:latin typeface="Georgia" panose="02040502050405020303" pitchFamily="18" charset="0"/>
              </a:rPr>
              <a:t>be the </a:t>
            </a:r>
            <a:r>
              <a:rPr lang="en-US" sz="2400" b="1" i="1" dirty="0" smtClean="0">
                <a:latin typeface="Georgia" panose="02040502050405020303" pitchFamily="18" charset="0"/>
              </a:rPr>
              <a:t>loading </a:t>
            </a:r>
            <a:r>
              <a:rPr lang="en-US" sz="2400" b="1" i="1" dirty="0">
                <a:latin typeface="Georgia" panose="02040502050405020303" pitchFamily="18" charset="0"/>
              </a:rPr>
              <a:t>dose </a:t>
            </a:r>
            <a:r>
              <a:rPr lang="en-US" sz="2400" b="1" i="1" dirty="0" smtClean="0">
                <a:latin typeface="Georgia" panose="02040502050405020303" pitchFamily="18" charset="0"/>
              </a:rPr>
              <a:t>administered </a:t>
            </a:r>
            <a:r>
              <a:rPr lang="en-US" sz="2400" b="1" i="1" dirty="0">
                <a:latin typeface="Georgia" panose="02040502050405020303" pitchFamily="18" charset="0"/>
              </a:rPr>
              <a:t>to this patient (in </a:t>
            </a:r>
            <a:r>
              <a:rPr lang="en-US" sz="2400" b="1" i="1" dirty="0" smtClean="0">
                <a:latin typeface="Georgia" panose="02040502050405020303" pitchFamily="18" charset="0"/>
              </a:rPr>
              <a:t>mg</a:t>
            </a:r>
            <a:r>
              <a:rPr lang="en-US" sz="2400" b="1" i="1" dirty="0">
                <a:latin typeface="Georgia" panose="02040502050405020303" pitchFamily="18" charset="0"/>
              </a:rPr>
              <a:t>) in </a:t>
            </a:r>
            <a:r>
              <a:rPr lang="en-US" sz="2400" b="1" i="1" dirty="0" smtClean="0">
                <a:latin typeface="Georgia" panose="02040502050405020303" pitchFamily="18" charset="0"/>
              </a:rPr>
              <a:t>order </a:t>
            </a:r>
            <a:r>
              <a:rPr lang="en-US" sz="2400" b="1" i="1" dirty="0">
                <a:latin typeface="Georgia" panose="02040502050405020303" pitchFamily="18" charset="0"/>
              </a:rPr>
              <a:t>to achieve the </a:t>
            </a:r>
            <a:r>
              <a:rPr lang="en-US" sz="2400" b="1" i="1" dirty="0" smtClean="0">
                <a:latin typeface="Georgia" panose="02040502050405020303" pitchFamily="18" charset="0"/>
              </a:rPr>
              <a:t>same </a:t>
            </a:r>
            <a:r>
              <a:rPr lang="en-US" sz="2400" b="1" i="1" dirty="0">
                <a:latin typeface="Georgia" panose="02040502050405020303" pitchFamily="18" charset="0"/>
              </a:rPr>
              <a:t>target concentration</a:t>
            </a:r>
            <a:r>
              <a:rPr lang="en-US" sz="2400" b="1" i="1" dirty="0" smtClean="0">
                <a:latin typeface="Georgia" panose="02040502050405020303" pitchFamily="18" charset="0"/>
              </a:rPr>
              <a:t>?</a:t>
            </a:r>
            <a:endParaRPr lang="en-US" sz="2400" b="1" i="1" dirty="0"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B16CD-1FBA-49E2-80D4-BDD57A24C24F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17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9600" b="1" i="1" dirty="0" smtClean="0">
                <a:latin typeface="Algerian" panose="04020705040A02060702" pitchFamily="82" charset="0"/>
              </a:rPr>
              <a:t>END</a:t>
            </a:r>
            <a:endParaRPr lang="en-US" sz="9600" b="1" i="1" dirty="0">
              <a:latin typeface="Algerian" panose="04020705040A02060702" pitchFamily="82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968690"/>
          </a:xfrm>
        </p:spPr>
        <p:txBody>
          <a:bodyPr/>
          <a:lstStyle/>
          <a:p>
            <a:endParaRPr lang="en-US" sz="2600" dirty="0" smtClean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80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45660" y="274638"/>
            <a:ext cx="8652680" cy="639762"/>
          </a:xfrm>
        </p:spPr>
        <p:txBody>
          <a:bodyPr/>
          <a:lstStyle/>
          <a:p>
            <a:pPr algn="l" eaLnBrk="1" hangingPunct="1"/>
            <a:r>
              <a:rPr lang="en-US" sz="2800" b="1" cap="all" dirty="0" smtClean="0">
                <a:latin typeface="Georgia" panose="02040502050405020303" pitchFamily="18" charset="0"/>
              </a:rPr>
              <a:t>Q3</a:t>
            </a:r>
            <a:endParaRPr lang="en-US" sz="2800" b="1" cap="all" dirty="0">
              <a:latin typeface="Georgia" panose="02040502050405020303" pitchFamily="18" charset="0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5660" y="1156428"/>
            <a:ext cx="8652680" cy="5396772"/>
          </a:xfrm>
        </p:spPr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A 4-year-old boy </a:t>
            </a:r>
            <a:r>
              <a:rPr lang="en-US" sz="2400" dirty="0" smtClean="0">
                <a:latin typeface="Georgia" panose="02040502050405020303" pitchFamily="18" charset="0"/>
              </a:rPr>
              <a:t>suffering </a:t>
            </a:r>
            <a:r>
              <a:rPr lang="en-US" sz="2400" dirty="0">
                <a:latin typeface="Georgia" panose="02040502050405020303" pitchFamily="18" charset="0"/>
              </a:rPr>
              <a:t>from acute </a:t>
            </a:r>
            <a:r>
              <a:rPr lang="en-US" sz="2400" dirty="0" smtClean="0">
                <a:latin typeface="Georgia" panose="02040502050405020303" pitchFamily="18" charset="0"/>
              </a:rPr>
              <a:t>lymphoblastic leukemia </a:t>
            </a:r>
            <a:r>
              <a:rPr lang="en-US" sz="2400" dirty="0">
                <a:latin typeface="Georgia" panose="02040502050405020303" pitchFamily="18" charset="0"/>
              </a:rPr>
              <a:t>was about to receive an </a:t>
            </a:r>
            <a:r>
              <a:rPr lang="en-US" sz="2400" dirty="0" err="1">
                <a:latin typeface="Georgia" panose="02040502050405020303" pitchFamily="18" charset="0"/>
              </a:rPr>
              <a:t>intrathecal</a:t>
            </a:r>
            <a:r>
              <a:rPr lang="en-US" sz="2400" dirty="0">
                <a:latin typeface="Georgia" panose="02040502050405020303" pitchFamily="18" charset="0"/>
              </a:rPr>
              <a:t> injection of </a:t>
            </a:r>
            <a:r>
              <a:rPr lang="en-US" sz="2400" dirty="0" smtClean="0">
                <a:latin typeface="Georgia" panose="02040502050405020303" pitchFamily="18" charset="0"/>
              </a:rPr>
              <a:t>methotrexate</a:t>
            </a:r>
            <a:r>
              <a:rPr lang="en-US" sz="2400" dirty="0">
                <a:latin typeface="Georgia" panose="02040502050405020303" pitchFamily="18" charset="0"/>
              </a:rPr>
              <a:t>, a drug that cannot cross the </a:t>
            </a:r>
            <a:r>
              <a:rPr lang="en-US" sz="2400" dirty="0" smtClean="0">
                <a:latin typeface="Georgia" panose="02040502050405020303" pitchFamily="18" charset="0"/>
              </a:rPr>
              <a:t>blood-brain-barrier</a:t>
            </a:r>
            <a:r>
              <a:rPr lang="en-US" sz="2400" dirty="0">
                <a:latin typeface="Georgia" panose="02040502050405020303" pitchFamily="18" charset="0"/>
              </a:rPr>
              <a:t>. </a:t>
            </a:r>
            <a:endParaRPr lang="en-US" sz="2400" dirty="0" smtClean="0">
              <a:latin typeface="Georgia" panose="02040502050405020303" pitchFamily="18" charset="0"/>
            </a:endParaRPr>
          </a:p>
          <a:p>
            <a:pPr marL="0" indent="0">
              <a:spcBef>
                <a:spcPts val="1800"/>
              </a:spcBef>
              <a:buNone/>
            </a:pPr>
            <a:r>
              <a:rPr lang="en-US" sz="2400" b="1" i="1" dirty="0" smtClean="0">
                <a:latin typeface="Georgia" panose="02040502050405020303" pitchFamily="18" charset="0"/>
              </a:rPr>
              <a:t>Explains why </a:t>
            </a:r>
            <a:r>
              <a:rPr lang="en-US" sz="2400" b="1" i="1" dirty="0">
                <a:latin typeface="Georgia" panose="02040502050405020303" pitchFamily="18" charset="0"/>
              </a:rPr>
              <a:t>several </a:t>
            </a:r>
            <a:r>
              <a:rPr lang="en-US" sz="2400" b="1" i="1" dirty="0" smtClean="0">
                <a:latin typeface="Georgia" panose="02040502050405020303" pitchFamily="18" charset="0"/>
              </a:rPr>
              <a:t> drugs</a:t>
            </a:r>
            <a:r>
              <a:rPr lang="en-US" sz="2400" b="1" i="1" dirty="0">
                <a:latin typeface="Georgia" panose="02040502050405020303" pitchFamily="18" charset="0"/>
              </a:rPr>
              <a:t>, including </a:t>
            </a:r>
            <a:r>
              <a:rPr lang="en-US" sz="2400" b="1" i="1" dirty="0" smtClean="0">
                <a:latin typeface="Georgia" panose="02040502050405020303" pitchFamily="18" charset="0"/>
              </a:rPr>
              <a:t>methotrexate</a:t>
            </a:r>
            <a:r>
              <a:rPr lang="en-US" sz="2400" b="1" i="1" dirty="0">
                <a:latin typeface="Georgia" panose="02040502050405020303" pitchFamily="18" charset="0"/>
              </a:rPr>
              <a:t>, cannot easily enter the brain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B16CD-1FBA-49E2-80D4-BDD57A24C24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27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363" y="272954"/>
            <a:ext cx="8734567" cy="685895"/>
          </a:xfrm>
        </p:spPr>
        <p:txBody>
          <a:bodyPr/>
          <a:lstStyle/>
          <a:p>
            <a:pPr algn="l"/>
            <a:r>
              <a:rPr lang="en-US" sz="2800" b="1" dirty="0" smtClean="0">
                <a:latin typeface="Georgia" panose="02040502050405020303" pitchFamily="18" charset="0"/>
              </a:rPr>
              <a:t>Q4</a:t>
            </a:r>
            <a:endParaRPr lang="en-US" sz="2800" b="1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363" y="1187355"/>
            <a:ext cx="8734567" cy="5438870"/>
          </a:xfrm>
        </p:spPr>
        <p:txBody>
          <a:bodyPr/>
          <a:lstStyle/>
          <a:p>
            <a:pPr mar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A 52-year-old </a:t>
            </a:r>
            <a:r>
              <a:rPr lang="en-US" sz="2400" dirty="0" smtClean="0">
                <a:latin typeface="Georgia" panose="02040502050405020303" pitchFamily="18" charset="0"/>
              </a:rPr>
              <a:t>woman suffering </a:t>
            </a:r>
            <a:r>
              <a:rPr lang="en-US" sz="2400" dirty="0">
                <a:latin typeface="Georgia" panose="02040502050405020303" pitchFamily="18" charset="0"/>
              </a:rPr>
              <a:t>from </a:t>
            </a:r>
            <a:r>
              <a:rPr lang="en-US" sz="2400" dirty="0" smtClean="0">
                <a:latin typeface="Georgia" panose="02040502050405020303" pitchFamily="18" charset="0"/>
              </a:rPr>
              <a:t>rheumatoid arthritis  started </a:t>
            </a:r>
            <a:r>
              <a:rPr lang="en-US" sz="2400" dirty="0">
                <a:latin typeface="Georgia" panose="02040502050405020303" pitchFamily="18" charset="0"/>
              </a:rPr>
              <a:t>a </a:t>
            </a:r>
            <a:r>
              <a:rPr lang="en-US" sz="2400" dirty="0" smtClean="0">
                <a:latin typeface="Georgia" panose="02040502050405020303" pitchFamily="18" charset="0"/>
              </a:rPr>
              <a:t>treatment </a:t>
            </a:r>
            <a:r>
              <a:rPr lang="en-US" sz="2400" dirty="0">
                <a:latin typeface="Georgia" panose="02040502050405020303" pitchFamily="18" charset="0"/>
              </a:rPr>
              <a:t>that included </a:t>
            </a:r>
            <a:r>
              <a:rPr lang="en-US" sz="2400" dirty="0" smtClean="0">
                <a:latin typeface="Georgia" panose="02040502050405020303" pitchFamily="18" charset="0"/>
              </a:rPr>
              <a:t>infliximab</a:t>
            </a:r>
            <a:r>
              <a:rPr lang="en-US" sz="2400" dirty="0">
                <a:latin typeface="Georgia" panose="02040502050405020303" pitchFamily="18" charset="0"/>
              </a:rPr>
              <a:t>, a </a:t>
            </a:r>
            <a:r>
              <a:rPr lang="en-US" sz="2400" dirty="0" smtClean="0">
                <a:latin typeface="Georgia" panose="02040502050405020303" pitchFamily="18" charset="0"/>
              </a:rPr>
              <a:t>monoclonal antibody </a:t>
            </a:r>
            <a:r>
              <a:rPr lang="en-US" sz="2400" dirty="0">
                <a:latin typeface="Georgia" panose="02040502050405020303" pitchFamily="18" charset="0"/>
              </a:rPr>
              <a:t>against </a:t>
            </a:r>
            <a:r>
              <a:rPr lang="en-US" sz="2400" dirty="0" smtClean="0">
                <a:latin typeface="Georgia" panose="02040502050405020303" pitchFamily="18" charset="0"/>
              </a:rPr>
              <a:t>tumor </a:t>
            </a:r>
            <a:r>
              <a:rPr lang="en-US" sz="2400" dirty="0">
                <a:latin typeface="Georgia" panose="02040502050405020303" pitchFamily="18" charset="0"/>
              </a:rPr>
              <a:t>necrosis factor-α (TNF-α). The drug </a:t>
            </a:r>
            <a:r>
              <a:rPr lang="en-US" sz="2400" dirty="0" smtClean="0">
                <a:latin typeface="Georgia" panose="02040502050405020303" pitchFamily="18" charset="0"/>
              </a:rPr>
              <a:t>has </a:t>
            </a:r>
            <a:r>
              <a:rPr lang="en-US" sz="2400" dirty="0">
                <a:latin typeface="Georgia" panose="02040502050405020303" pitchFamily="18" charset="0"/>
              </a:rPr>
              <a:t>a </a:t>
            </a:r>
            <a:r>
              <a:rPr lang="en-US" sz="2400" dirty="0" smtClean="0">
                <a:latin typeface="Georgia" panose="02040502050405020303" pitchFamily="18" charset="0"/>
              </a:rPr>
              <a:t>volume </a:t>
            </a:r>
            <a:r>
              <a:rPr lang="en-US" sz="2400" dirty="0">
                <a:latin typeface="Georgia" panose="02040502050405020303" pitchFamily="18" charset="0"/>
              </a:rPr>
              <a:t>of distribution of about 3 L. </a:t>
            </a:r>
            <a:endParaRPr lang="en-US" sz="2400" dirty="0" smtClean="0">
              <a:latin typeface="Georgia" panose="02040502050405020303" pitchFamily="18" charset="0"/>
            </a:endParaRPr>
          </a:p>
          <a:p>
            <a:pPr marL="0" indent="0">
              <a:spcBef>
                <a:spcPts val="1800"/>
              </a:spcBef>
              <a:buNone/>
            </a:pPr>
            <a:r>
              <a:rPr lang="en-US" sz="2400" b="1" i="1" dirty="0" smtClean="0">
                <a:latin typeface="Georgia" panose="02040502050405020303" pitchFamily="18" charset="0"/>
              </a:rPr>
              <a:t>What is most </a:t>
            </a:r>
            <a:r>
              <a:rPr lang="en-US" sz="2400" b="1" i="1" dirty="0">
                <a:latin typeface="Georgia" panose="02040502050405020303" pitchFamily="18" charset="0"/>
              </a:rPr>
              <a:t>likely </a:t>
            </a:r>
            <a:r>
              <a:rPr lang="en-US" sz="2400" b="1" i="1" dirty="0" smtClean="0">
                <a:latin typeface="Georgia" panose="02040502050405020303" pitchFamily="18" charset="0"/>
              </a:rPr>
              <a:t>to be the main </a:t>
            </a:r>
            <a:r>
              <a:rPr lang="en-US" sz="2400" b="1" i="1" dirty="0">
                <a:latin typeface="Georgia" panose="02040502050405020303" pitchFamily="18" charset="0"/>
              </a:rPr>
              <a:t>site of distribution of this </a:t>
            </a:r>
            <a:r>
              <a:rPr lang="en-US" sz="2400" b="1" i="1" dirty="0" smtClean="0">
                <a:latin typeface="Georgia" panose="02040502050405020303" pitchFamily="18" charset="0"/>
              </a:rPr>
              <a:t>drug?</a:t>
            </a:r>
            <a:endParaRPr lang="en-US" sz="2400" b="1" i="1" dirty="0"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B16CD-1FBA-49E2-80D4-BDD57A24C24F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98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91069"/>
            <a:ext cx="8686800" cy="764273"/>
          </a:xfrm>
        </p:spPr>
        <p:txBody>
          <a:bodyPr/>
          <a:lstStyle/>
          <a:p>
            <a:pPr algn="l"/>
            <a:r>
              <a:rPr lang="en-US" sz="2800" b="1" cap="all" dirty="0" smtClean="0">
                <a:latin typeface="Georgia" panose="02040502050405020303" pitchFamily="18" charset="0"/>
              </a:rPr>
              <a:t>Q5</a:t>
            </a:r>
            <a:endParaRPr lang="en-US" sz="2800" b="1" cap="all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2999"/>
            <a:ext cx="8686800" cy="5483225"/>
          </a:xfrm>
        </p:spPr>
        <p:txBody>
          <a:bodyPr/>
          <a:lstStyle/>
          <a:p>
            <a:pPr mar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A </a:t>
            </a:r>
            <a:r>
              <a:rPr lang="en-US" sz="2400" dirty="0" smtClean="0">
                <a:latin typeface="Georgia" panose="02040502050405020303" pitchFamily="18" charset="0"/>
              </a:rPr>
              <a:t>10 mg </a:t>
            </a:r>
            <a:r>
              <a:rPr lang="en-US" sz="2400" dirty="0">
                <a:latin typeface="Georgia" panose="02040502050405020303" pitchFamily="18" charset="0"/>
              </a:rPr>
              <a:t>dose of a new drug that follows </a:t>
            </a:r>
            <a:r>
              <a:rPr lang="en-US" sz="2400" dirty="0" smtClean="0">
                <a:latin typeface="Georgia" panose="02040502050405020303" pitchFamily="18" charset="0"/>
              </a:rPr>
              <a:t>first-order kinetics </a:t>
            </a:r>
            <a:r>
              <a:rPr lang="en-US" sz="2400" dirty="0">
                <a:latin typeface="Georgia" panose="02040502050405020303" pitchFamily="18" charset="0"/>
              </a:rPr>
              <a:t>was given intravenously </a:t>
            </a:r>
            <a:r>
              <a:rPr lang="en-US" sz="2400" dirty="0" smtClean="0">
                <a:latin typeface="Georgia" panose="02040502050405020303" pitchFamily="18" charset="0"/>
              </a:rPr>
              <a:t>to healthy </a:t>
            </a:r>
            <a:r>
              <a:rPr lang="en-US" sz="2400" dirty="0">
                <a:latin typeface="Georgia" panose="02040502050405020303" pitchFamily="18" charset="0"/>
              </a:rPr>
              <a:t>subjects in a phase 1 clinical trial. The </a:t>
            </a:r>
            <a:r>
              <a:rPr lang="en-US" sz="2400" dirty="0" smtClean="0">
                <a:latin typeface="Georgia" panose="02040502050405020303" pitchFamily="18" charset="0"/>
              </a:rPr>
              <a:t>volume </a:t>
            </a:r>
            <a:r>
              <a:rPr lang="en-US" sz="2400" dirty="0">
                <a:latin typeface="Georgia" panose="02040502050405020303" pitchFamily="18" charset="0"/>
              </a:rPr>
              <a:t>of distribution (</a:t>
            </a:r>
            <a:r>
              <a:rPr lang="en-US" sz="2400" dirty="0" err="1">
                <a:latin typeface="Georgia" panose="02040502050405020303" pitchFamily="18" charset="0"/>
              </a:rPr>
              <a:t>Vd</a:t>
            </a:r>
            <a:r>
              <a:rPr lang="en-US" sz="2400" dirty="0">
                <a:latin typeface="Georgia" panose="02040502050405020303" pitchFamily="18" charset="0"/>
              </a:rPr>
              <a:t>) of the drug turned out to be 80 </a:t>
            </a:r>
            <a:r>
              <a:rPr lang="en-US" sz="2400" dirty="0" smtClean="0">
                <a:latin typeface="Georgia" panose="02040502050405020303" pitchFamily="18" charset="0"/>
              </a:rPr>
              <a:t>L.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2400" b="1" i="1" dirty="0" smtClean="0">
                <a:latin typeface="Georgia" panose="02040502050405020303" pitchFamily="18" charset="0"/>
              </a:rPr>
              <a:t>What would </a:t>
            </a:r>
            <a:r>
              <a:rPr lang="en-US" sz="2400" b="1" i="1" dirty="0">
                <a:latin typeface="Georgia" panose="02040502050405020303" pitchFamily="18" charset="0"/>
              </a:rPr>
              <a:t>have been the </a:t>
            </a:r>
            <a:r>
              <a:rPr lang="en-US" sz="2400" b="1" i="1" dirty="0" smtClean="0">
                <a:latin typeface="Georgia" panose="02040502050405020303" pitchFamily="18" charset="0"/>
              </a:rPr>
              <a:t>volume </a:t>
            </a:r>
            <a:r>
              <a:rPr lang="en-US" sz="2400" b="1" i="1" dirty="0">
                <a:latin typeface="Georgia" panose="02040502050405020303" pitchFamily="18" charset="0"/>
              </a:rPr>
              <a:t>of distribution of the </a:t>
            </a:r>
            <a:r>
              <a:rPr lang="en-US" sz="2400" b="1" i="1" dirty="0" smtClean="0">
                <a:latin typeface="Georgia" panose="02040502050405020303" pitchFamily="18" charset="0"/>
              </a:rPr>
              <a:t>drug </a:t>
            </a:r>
            <a:r>
              <a:rPr lang="en-US" sz="2400" b="1" i="1" dirty="0">
                <a:latin typeface="Georgia" panose="02040502050405020303" pitchFamily="18" charset="0"/>
              </a:rPr>
              <a:t>(in liters) if the </a:t>
            </a:r>
            <a:r>
              <a:rPr lang="en-US" sz="2400" b="1" i="1" dirty="0" smtClean="0">
                <a:latin typeface="Georgia" panose="02040502050405020303" pitchFamily="18" charset="0"/>
              </a:rPr>
              <a:t>administered </a:t>
            </a:r>
            <a:r>
              <a:rPr lang="en-US" sz="2400" b="1" i="1" dirty="0">
                <a:latin typeface="Georgia" panose="02040502050405020303" pitchFamily="18" charset="0"/>
              </a:rPr>
              <a:t>dose were 20 </a:t>
            </a:r>
            <a:r>
              <a:rPr lang="en-US" sz="2400" b="1" i="1" dirty="0" smtClean="0">
                <a:latin typeface="Georgia" panose="02040502050405020303" pitchFamily="18" charset="0"/>
              </a:rPr>
              <a:t>mg</a:t>
            </a:r>
            <a:r>
              <a:rPr lang="en-US" sz="2400" b="1" i="1" dirty="0">
                <a:latin typeface="Georgia" panose="02040502050405020303" pitchFamily="18" charset="0"/>
              </a:rPr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B16CD-1FBA-49E2-80D4-BDD57A24C24F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41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012" y="163773"/>
            <a:ext cx="8679976" cy="873457"/>
          </a:xfrm>
        </p:spPr>
        <p:txBody>
          <a:bodyPr/>
          <a:lstStyle/>
          <a:p>
            <a:pPr algn="l"/>
            <a:r>
              <a:rPr lang="en-US" sz="2800" b="1" cap="all" dirty="0" smtClean="0">
                <a:latin typeface="Georgia" panose="02040502050405020303" pitchFamily="18" charset="0"/>
              </a:rPr>
              <a:t>Q6</a:t>
            </a:r>
            <a:endParaRPr lang="en-US" sz="2800" cap="all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012" y="1187355"/>
            <a:ext cx="8679976" cy="5438869"/>
          </a:xfrm>
        </p:spPr>
        <p:txBody>
          <a:bodyPr/>
          <a:lstStyle/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A 22-year-old </a:t>
            </a:r>
            <a:r>
              <a:rPr lang="en-US" sz="2400" dirty="0" smtClean="0">
                <a:latin typeface="Georgia" panose="02040502050405020303" pitchFamily="18" charset="0"/>
              </a:rPr>
              <a:t>man suffering </a:t>
            </a:r>
            <a:r>
              <a:rPr lang="en-US" sz="2400" dirty="0">
                <a:latin typeface="Georgia" panose="02040502050405020303" pitchFamily="18" charset="0"/>
              </a:rPr>
              <a:t>from adult autism and </a:t>
            </a:r>
            <a:r>
              <a:rPr lang="en-US" sz="2400" dirty="0" smtClean="0">
                <a:latin typeface="Georgia" panose="02040502050405020303" pitchFamily="18" charset="0"/>
              </a:rPr>
              <a:t>violent behavior </a:t>
            </a:r>
            <a:r>
              <a:rPr lang="en-US" sz="2400" dirty="0">
                <a:latin typeface="Georgia" panose="02040502050405020303" pitchFamily="18" charset="0"/>
              </a:rPr>
              <a:t>started a </a:t>
            </a:r>
            <a:r>
              <a:rPr lang="en-US" sz="2400" dirty="0" smtClean="0">
                <a:latin typeface="Georgia" panose="02040502050405020303" pitchFamily="18" charset="0"/>
              </a:rPr>
              <a:t>treatment </a:t>
            </a:r>
            <a:r>
              <a:rPr lang="en-US" sz="2400" dirty="0">
                <a:latin typeface="Georgia" panose="02040502050405020303" pitchFamily="18" charset="0"/>
              </a:rPr>
              <a:t>that included </a:t>
            </a:r>
            <a:r>
              <a:rPr lang="en-US" sz="2400" dirty="0" err="1">
                <a:latin typeface="Georgia" panose="02040502050405020303" pitchFamily="18" charset="0"/>
              </a:rPr>
              <a:t>buspirone</a:t>
            </a:r>
            <a:r>
              <a:rPr lang="en-US" sz="2400" dirty="0">
                <a:latin typeface="Georgia" panose="02040502050405020303" pitchFamily="18" charset="0"/>
              </a:rPr>
              <a:t>, a </a:t>
            </a:r>
            <a:r>
              <a:rPr lang="en-US" sz="2400" dirty="0" smtClean="0">
                <a:latin typeface="Georgia" panose="02040502050405020303" pitchFamily="18" charset="0"/>
              </a:rPr>
              <a:t>drug with </a:t>
            </a:r>
            <a:r>
              <a:rPr lang="en-US" sz="2400" dirty="0">
                <a:latin typeface="Georgia" panose="02040502050405020303" pitchFamily="18" charset="0"/>
              </a:rPr>
              <a:t>a large </a:t>
            </a:r>
            <a:r>
              <a:rPr lang="en-US" sz="2400" dirty="0" smtClean="0">
                <a:latin typeface="Georgia" panose="02040502050405020303" pitchFamily="18" charset="0"/>
              </a:rPr>
              <a:t>first-pass effect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b="1" i="1" dirty="0" smtClean="0">
                <a:latin typeface="Georgia" panose="02040502050405020303" pitchFamily="18" charset="0"/>
              </a:rPr>
              <a:t>Which pharmacokinetic property </a:t>
            </a:r>
            <a:r>
              <a:rPr lang="en-US" sz="2400" b="1" i="1" dirty="0">
                <a:latin typeface="Georgia" panose="02040502050405020303" pitchFamily="18" charset="0"/>
              </a:rPr>
              <a:t>of the drug </a:t>
            </a:r>
            <a:r>
              <a:rPr lang="en-US" sz="2400" b="1" i="1" dirty="0" smtClean="0">
                <a:latin typeface="Georgia" panose="02040502050405020303" pitchFamily="18" charset="0"/>
              </a:rPr>
              <a:t>is most </a:t>
            </a:r>
            <a:r>
              <a:rPr lang="en-US" sz="2400" b="1" i="1" dirty="0">
                <a:latin typeface="Georgia" panose="02040502050405020303" pitchFamily="18" charset="0"/>
              </a:rPr>
              <a:t>likely </a:t>
            </a:r>
            <a:r>
              <a:rPr lang="en-US" sz="2400" b="1" i="1" dirty="0" smtClean="0">
                <a:latin typeface="Georgia" panose="02040502050405020303" pitchFamily="18" charset="0"/>
              </a:rPr>
              <a:t>affected by the </a:t>
            </a:r>
            <a:r>
              <a:rPr lang="en-US" sz="2400" b="1" i="1" dirty="0">
                <a:latin typeface="Georgia" panose="02040502050405020303" pitchFamily="18" charset="0"/>
              </a:rPr>
              <a:t>large </a:t>
            </a:r>
            <a:r>
              <a:rPr lang="en-US" sz="2400" b="1" i="1" dirty="0" smtClean="0">
                <a:latin typeface="Georgia" panose="02040502050405020303" pitchFamily="18" charset="0"/>
              </a:rPr>
              <a:t>first-pass effect?</a:t>
            </a:r>
            <a:endParaRPr lang="en-US" sz="2400" b="1" i="1" dirty="0"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B16CD-1FBA-49E2-80D4-BDD57A24C24F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97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307" y="218363"/>
            <a:ext cx="8666329" cy="846161"/>
          </a:xfrm>
        </p:spPr>
        <p:txBody>
          <a:bodyPr/>
          <a:lstStyle/>
          <a:p>
            <a:pPr algn="l"/>
            <a:r>
              <a:rPr lang="en-US" altLang="en-US" sz="2800" b="1" cap="all" dirty="0" smtClean="0">
                <a:latin typeface="Georgia" panose="02040502050405020303" pitchFamily="18" charset="0"/>
              </a:rPr>
              <a:t>Q7</a:t>
            </a:r>
            <a:endParaRPr lang="en-US" altLang="en-US" sz="2800" cap="all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307" y="1214651"/>
            <a:ext cx="8666329" cy="5411574"/>
          </a:xfrm>
        </p:spPr>
        <p:txBody>
          <a:bodyPr/>
          <a:lstStyle/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A 2-year-old boy was </a:t>
            </a:r>
            <a:r>
              <a:rPr lang="en-US" sz="2400" dirty="0" smtClean="0">
                <a:latin typeface="Georgia" panose="02040502050405020303" pitchFamily="18" charset="0"/>
              </a:rPr>
              <a:t>admitted </a:t>
            </a:r>
            <a:r>
              <a:rPr lang="en-US" sz="2400" dirty="0">
                <a:latin typeface="Georgia" panose="02040502050405020303" pitchFamily="18" charset="0"/>
              </a:rPr>
              <a:t>to the </a:t>
            </a:r>
            <a:r>
              <a:rPr lang="en-US" sz="2400" dirty="0" smtClean="0">
                <a:latin typeface="Georgia" panose="02040502050405020303" pitchFamily="18" charset="0"/>
              </a:rPr>
              <a:t>emergency department after </a:t>
            </a:r>
            <a:r>
              <a:rPr lang="en-US" sz="2400" dirty="0">
                <a:latin typeface="Georgia" panose="02040502050405020303" pitchFamily="18" charset="0"/>
              </a:rPr>
              <a:t>a generalized tonic-colonic seizure. His </a:t>
            </a:r>
            <a:r>
              <a:rPr lang="en-US" sz="2400" dirty="0" smtClean="0">
                <a:latin typeface="Georgia" panose="02040502050405020303" pitchFamily="18" charset="0"/>
              </a:rPr>
              <a:t>mother reported that </a:t>
            </a:r>
            <a:r>
              <a:rPr lang="en-US" sz="2400" dirty="0">
                <a:latin typeface="Georgia" panose="02040502050405020303" pitchFamily="18" charset="0"/>
              </a:rPr>
              <a:t>the boy apparently ingested several tablets of </a:t>
            </a:r>
            <a:r>
              <a:rPr lang="en-US" sz="2400" dirty="0" smtClean="0">
                <a:latin typeface="Georgia" panose="02040502050405020303" pitchFamily="18" charset="0"/>
              </a:rPr>
              <a:t>propranolol, a </a:t>
            </a:r>
            <a:r>
              <a:rPr lang="en-US" sz="2400" dirty="0">
                <a:latin typeface="Georgia" panose="02040502050405020303" pitchFamily="18" charset="0"/>
              </a:rPr>
              <a:t>β-blocker, </a:t>
            </a:r>
            <a:r>
              <a:rPr lang="en-US" sz="2400" dirty="0" smtClean="0">
                <a:latin typeface="Georgia" panose="02040502050405020303" pitchFamily="18" charset="0"/>
              </a:rPr>
              <a:t>which </a:t>
            </a:r>
            <a:r>
              <a:rPr lang="en-US" sz="2400" dirty="0">
                <a:latin typeface="Georgia" panose="02040502050405020303" pitchFamily="18" charset="0"/>
              </a:rPr>
              <a:t>he had found in his father’s dresser </a:t>
            </a:r>
            <a:r>
              <a:rPr lang="en-US" sz="2400" dirty="0" smtClean="0">
                <a:latin typeface="Georgia" panose="02040502050405020303" pitchFamily="18" charset="0"/>
              </a:rPr>
              <a:t>drawer. Vital </a:t>
            </a:r>
            <a:r>
              <a:rPr lang="en-US" sz="2400" dirty="0">
                <a:latin typeface="Georgia" panose="02040502050405020303" pitchFamily="18" charset="0"/>
              </a:rPr>
              <a:t>signs on </a:t>
            </a:r>
            <a:r>
              <a:rPr lang="en-US" sz="2400" dirty="0" smtClean="0">
                <a:latin typeface="Georgia" panose="02040502050405020303" pitchFamily="18" charset="0"/>
              </a:rPr>
              <a:t>admission </a:t>
            </a:r>
            <a:r>
              <a:rPr lang="en-US" sz="2400" dirty="0">
                <a:latin typeface="Georgia" panose="02040502050405020303" pitchFamily="18" charset="0"/>
              </a:rPr>
              <a:t>were blood pressure 85/50 </a:t>
            </a:r>
            <a:r>
              <a:rPr lang="en-US" sz="2400" dirty="0" smtClean="0">
                <a:latin typeface="Georgia" panose="02040502050405020303" pitchFamily="18" charset="0"/>
              </a:rPr>
              <a:t>mmHg, heart </a:t>
            </a:r>
            <a:r>
              <a:rPr lang="en-US" sz="2400" dirty="0">
                <a:latin typeface="Georgia" panose="02040502050405020303" pitchFamily="18" charset="0"/>
              </a:rPr>
              <a:t>rate 40 beats per </a:t>
            </a:r>
            <a:r>
              <a:rPr lang="en-US" sz="2400" dirty="0" smtClean="0">
                <a:latin typeface="Georgia" panose="02040502050405020303" pitchFamily="18" charset="0"/>
              </a:rPr>
              <a:t>minute, </a:t>
            </a:r>
            <a:r>
              <a:rPr lang="en-US" sz="2400" dirty="0">
                <a:latin typeface="Georgia" panose="02040502050405020303" pitchFamily="18" charset="0"/>
              </a:rPr>
              <a:t>respiratory rate </a:t>
            </a:r>
            <a:r>
              <a:rPr lang="en-US" sz="2400" dirty="0" smtClean="0">
                <a:latin typeface="Georgia" panose="02040502050405020303" pitchFamily="18" charset="0"/>
              </a:rPr>
              <a:t>20/min</a:t>
            </a:r>
            <a:r>
              <a:rPr lang="en-US" sz="2400" dirty="0">
                <a:latin typeface="Georgia" panose="02040502050405020303" pitchFamily="18" charset="0"/>
              </a:rPr>
              <a:t>. 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The boy received an </a:t>
            </a:r>
            <a:r>
              <a:rPr lang="en-US" sz="2400" dirty="0" smtClean="0">
                <a:latin typeface="Georgia" panose="02040502050405020303" pitchFamily="18" charset="0"/>
              </a:rPr>
              <a:t>intramuscular </a:t>
            </a:r>
            <a:r>
              <a:rPr lang="en-US" sz="2400" dirty="0">
                <a:latin typeface="Georgia" panose="02040502050405020303" pitchFamily="18" charset="0"/>
              </a:rPr>
              <a:t>injection of glucagon, </a:t>
            </a:r>
            <a:r>
              <a:rPr lang="en-US" sz="2400" dirty="0" smtClean="0">
                <a:latin typeface="Georgia" panose="02040502050405020303" pitchFamily="18" charset="0"/>
              </a:rPr>
              <a:t>a hormone </a:t>
            </a:r>
            <a:r>
              <a:rPr lang="en-US" sz="2400" dirty="0">
                <a:latin typeface="Georgia" panose="02040502050405020303" pitchFamily="18" charset="0"/>
              </a:rPr>
              <a:t>that activates glucagon receptors in the heart, </a:t>
            </a:r>
            <a:r>
              <a:rPr lang="en-US" sz="2400" dirty="0" smtClean="0">
                <a:latin typeface="Georgia" panose="02040502050405020303" pitchFamily="18" charset="0"/>
              </a:rPr>
              <a:t>causing </a:t>
            </a:r>
            <a:r>
              <a:rPr lang="en-US" sz="2400" dirty="0">
                <a:latin typeface="Georgia" panose="02040502050405020303" pitchFamily="18" charset="0"/>
              </a:rPr>
              <a:t>a </a:t>
            </a:r>
            <a:r>
              <a:rPr lang="en-US" sz="2400" dirty="0" smtClean="0">
                <a:latin typeface="Georgia" panose="02040502050405020303" pitchFamily="18" charset="0"/>
              </a:rPr>
              <a:t>significant </a:t>
            </a:r>
            <a:r>
              <a:rPr lang="en-US" sz="2400" dirty="0">
                <a:latin typeface="Georgia" panose="02040502050405020303" pitchFamily="18" charset="0"/>
              </a:rPr>
              <a:t>increase in heart contractility. </a:t>
            </a:r>
            <a:endParaRPr lang="en-US" sz="2400" dirty="0" smtClean="0">
              <a:latin typeface="Georgia" panose="02040502050405020303" pitchFamily="18" charset="0"/>
            </a:endParaRP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b="1" i="1" dirty="0" smtClean="0">
                <a:latin typeface="Georgia" panose="02040502050405020303" pitchFamily="18" charset="0"/>
              </a:rPr>
              <a:t>Explain the type of antagonism </a:t>
            </a:r>
            <a:r>
              <a:rPr lang="en-US" sz="2400" b="1" i="1" dirty="0">
                <a:latin typeface="Georgia" panose="02040502050405020303" pitchFamily="18" charset="0"/>
              </a:rPr>
              <a:t>between </a:t>
            </a:r>
            <a:r>
              <a:rPr lang="en-US" sz="2400" b="1" i="1" dirty="0" smtClean="0">
                <a:latin typeface="Georgia" panose="02040502050405020303" pitchFamily="18" charset="0"/>
              </a:rPr>
              <a:t>glucagon </a:t>
            </a:r>
            <a:r>
              <a:rPr lang="en-US" sz="2400" b="1" i="1" dirty="0">
                <a:latin typeface="Georgia" panose="02040502050405020303" pitchFamily="18" charset="0"/>
              </a:rPr>
              <a:t>and β-blockers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B16CD-1FBA-49E2-80D4-BDD57A24C24F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85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18365" y="274638"/>
            <a:ext cx="8734566" cy="762592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altLang="en-US" sz="2800" b="1" cap="all" dirty="0" smtClean="0">
                <a:latin typeface="Georgia" panose="02040502050405020303" pitchFamily="18" charset="0"/>
              </a:rPr>
              <a:t>Q8</a:t>
            </a:r>
            <a:endParaRPr lang="en-US" altLang="en-US" sz="2800" b="1" cap="all" dirty="0">
              <a:latin typeface="Georgia" panose="02040502050405020303" pitchFamily="18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8365" y="1173707"/>
            <a:ext cx="8734566" cy="5452518"/>
          </a:xfrm>
        </p:spPr>
        <p:txBody>
          <a:bodyPr/>
          <a:lstStyle/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Two new drugs were tested in laboratory </a:t>
            </a:r>
            <a:r>
              <a:rPr lang="en-US" sz="2400" dirty="0" smtClean="0">
                <a:latin typeface="Georgia" panose="02040502050405020303" pitchFamily="18" charset="0"/>
              </a:rPr>
              <a:t>animals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b="1" i="1" dirty="0" smtClean="0">
                <a:latin typeface="Georgia" panose="02040502050405020303" pitchFamily="18" charset="0"/>
              </a:rPr>
              <a:t>Which of the following drug parameters </a:t>
            </a:r>
            <a:r>
              <a:rPr lang="en-US" sz="2400" b="1" i="1" dirty="0">
                <a:latin typeface="Georgia" panose="02040502050405020303" pitchFamily="18" charset="0"/>
              </a:rPr>
              <a:t>was </a:t>
            </a:r>
            <a:r>
              <a:rPr lang="en-US" sz="2400" b="1" i="1" dirty="0" smtClean="0">
                <a:latin typeface="Georgia" panose="02040502050405020303" pitchFamily="18" charset="0"/>
              </a:rPr>
              <a:t>most </a:t>
            </a:r>
            <a:r>
              <a:rPr lang="en-US" sz="2400" b="1" i="1" dirty="0">
                <a:latin typeface="Georgia" panose="02040502050405020303" pitchFamily="18" charset="0"/>
              </a:rPr>
              <a:t>likely recorded to </a:t>
            </a:r>
            <a:r>
              <a:rPr lang="en-US" sz="2400" b="1" i="1" dirty="0" smtClean="0">
                <a:latin typeface="Georgia" panose="02040502050405020303" pitchFamily="18" charset="0"/>
              </a:rPr>
              <a:t>estimate </a:t>
            </a:r>
            <a:r>
              <a:rPr lang="en-US" sz="2400" b="1" i="1" dirty="0">
                <a:latin typeface="Georgia" panose="02040502050405020303" pitchFamily="18" charset="0"/>
              </a:rPr>
              <a:t>the relative potency of </a:t>
            </a:r>
            <a:r>
              <a:rPr lang="en-US" sz="2400" b="1" i="1" dirty="0" smtClean="0">
                <a:latin typeface="Georgia" panose="02040502050405020303" pitchFamily="18" charset="0"/>
              </a:rPr>
              <a:t>both </a:t>
            </a:r>
            <a:r>
              <a:rPr lang="en-US" sz="2400" b="1" i="1" dirty="0">
                <a:latin typeface="Georgia" panose="02040502050405020303" pitchFamily="18" charset="0"/>
              </a:rPr>
              <a:t>drugs</a:t>
            </a:r>
            <a:r>
              <a:rPr lang="en-US" sz="2400" b="1" i="1" dirty="0" smtClean="0">
                <a:latin typeface="Georgia" panose="02040502050405020303" pitchFamily="18" charset="0"/>
              </a:rPr>
              <a:t>?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A. The therapeutic index of both drugs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B. The </a:t>
            </a:r>
            <a:r>
              <a:rPr lang="en-US" sz="2400" dirty="0" smtClean="0">
                <a:latin typeface="Georgia" panose="02040502050405020303" pitchFamily="18" charset="0"/>
              </a:rPr>
              <a:t>maximal </a:t>
            </a:r>
            <a:r>
              <a:rPr lang="en-US" sz="2400" dirty="0">
                <a:latin typeface="Georgia" panose="02040502050405020303" pitchFamily="18" charset="0"/>
              </a:rPr>
              <a:t>responses produced by each drug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C. The graded log dose−response curve of both drugs 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D. The </a:t>
            </a:r>
            <a:r>
              <a:rPr lang="en-US" sz="2400" dirty="0" smtClean="0">
                <a:latin typeface="Georgia" panose="02040502050405020303" pitchFamily="18" charset="0"/>
              </a:rPr>
              <a:t>volume </a:t>
            </a:r>
            <a:r>
              <a:rPr lang="en-US" sz="2400" dirty="0">
                <a:latin typeface="Georgia" panose="02040502050405020303" pitchFamily="18" charset="0"/>
              </a:rPr>
              <a:t>of distribution of both drugs 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sz="2400" dirty="0">
                <a:latin typeface="Georgia" panose="02040502050405020303" pitchFamily="18" charset="0"/>
              </a:rPr>
              <a:t>E. The clearance of both drugs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B16CD-1FBA-49E2-80D4-BDD57A24C24F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76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13289</TotalTime>
  <Words>2031</Words>
  <Application>Microsoft Office PowerPoint</Application>
  <PresentationFormat>On-screen Show (4:3)</PresentationFormat>
  <Paragraphs>216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Algerian</vt:lpstr>
      <vt:lpstr>Arial</vt:lpstr>
      <vt:lpstr>Calibri</vt:lpstr>
      <vt:lpstr>Georgia</vt:lpstr>
      <vt:lpstr>Times New Roman</vt:lpstr>
      <vt:lpstr>Office Theme</vt:lpstr>
      <vt:lpstr>PHARMACOKINETICS &amp; PHARMACODYNAMICS  REVISION QUESTIONS</vt:lpstr>
      <vt:lpstr>PowerPoint Presentation</vt:lpstr>
      <vt:lpstr>Q2</vt:lpstr>
      <vt:lpstr>Q3</vt:lpstr>
      <vt:lpstr>Q4</vt:lpstr>
      <vt:lpstr>Q5</vt:lpstr>
      <vt:lpstr>Q6</vt:lpstr>
      <vt:lpstr>Q7</vt:lpstr>
      <vt:lpstr>Q8</vt:lpstr>
      <vt:lpstr>Q9 </vt:lpstr>
      <vt:lpstr>Q10</vt:lpstr>
      <vt:lpstr>Q11</vt:lpstr>
      <vt:lpstr>Q12</vt:lpstr>
      <vt:lpstr>Q13</vt:lpstr>
      <vt:lpstr>Q14</vt:lpstr>
      <vt:lpstr>Q15</vt:lpstr>
      <vt:lpstr>Q16</vt:lpstr>
      <vt:lpstr>Q17</vt:lpstr>
      <vt:lpstr>Q18</vt:lpstr>
      <vt:lpstr>Q19</vt:lpstr>
      <vt:lpstr>Q20</vt:lpstr>
      <vt:lpstr>Q21</vt:lpstr>
      <vt:lpstr>Q22</vt:lpstr>
      <vt:lpstr>Q23</vt:lpstr>
      <vt:lpstr>Q24</vt:lpstr>
      <vt:lpstr>Q25</vt:lpstr>
      <vt:lpstr>Q26</vt:lpstr>
      <vt:lpstr>Q27 [follow up to q26]</vt:lpstr>
      <vt:lpstr>Q28</vt:lpstr>
      <vt:lpstr>Q29</vt:lpstr>
      <vt:lpstr>Q30</vt:lpstr>
      <vt:lpstr>END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DRUGS USED IN THE TREATMENT OF ANAEMIA</dc:title>
  <dc:creator>Dr Sindwa Namataa</dc:creator>
  <cp:lastModifiedBy>User</cp:lastModifiedBy>
  <cp:revision>509</cp:revision>
  <dcterms:created xsi:type="dcterms:W3CDTF">2013-01-20T05:13:28Z</dcterms:created>
  <dcterms:modified xsi:type="dcterms:W3CDTF">2023-07-16T08:07:59Z</dcterms:modified>
</cp:coreProperties>
</file>