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56" r:id="rId2"/>
    <p:sldId id="514" r:id="rId3"/>
    <p:sldId id="518" r:id="rId4"/>
    <p:sldId id="520" r:id="rId5"/>
    <p:sldId id="522" r:id="rId6"/>
    <p:sldId id="524" r:id="rId7"/>
    <p:sldId id="526" r:id="rId8"/>
    <p:sldId id="528" r:id="rId9"/>
    <p:sldId id="530" r:id="rId10"/>
    <p:sldId id="532" r:id="rId11"/>
    <p:sldId id="534" r:id="rId12"/>
    <p:sldId id="536" r:id="rId13"/>
    <p:sldId id="538" r:id="rId14"/>
    <p:sldId id="540" r:id="rId15"/>
    <p:sldId id="548" r:id="rId16"/>
    <p:sldId id="550" r:id="rId17"/>
    <p:sldId id="552" r:id="rId18"/>
    <p:sldId id="555" r:id="rId19"/>
    <p:sldId id="557" r:id="rId20"/>
    <p:sldId id="559" r:id="rId21"/>
    <p:sldId id="561" r:id="rId22"/>
    <p:sldId id="564" r:id="rId23"/>
    <p:sldId id="566" r:id="rId24"/>
    <p:sldId id="571" r:id="rId25"/>
    <p:sldId id="573" r:id="rId26"/>
    <p:sldId id="578" r:id="rId27"/>
    <p:sldId id="580" r:id="rId28"/>
    <p:sldId id="595" r:id="rId29"/>
    <p:sldId id="583" r:id="rId30"/>
    <p:sldId id="586" r:id="rId31"/>
    <p:sldId id="588" r:id="rId32"/>
    <p:sldId id="592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384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840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162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2994025"/>
          </a:xfrm>
        </p:spPr>
        <p:txBody>
          <a:bodyPr/>
          <a:lstStyle/>
          <a:p>
            <a:pPr algn="l">
              <a:spcBef>
                <a:spcPts val="1800"/>
              </a:spcBef>
            </a:pPr>
            <a:r>
              <a:rPr lang="en-US" altLang="en-US" sz="3200" b="1" dirty="0" smtClean="0">
                <a:latin typeface="Georgia" panose="02040502050405020303" pitchFamily="18" charset="0"/>
              </a:rPr>
              <a:t>PHARMACOKINETICS &amp; PHARMACODYNAMICS</a:t>
            </a:r>
            <a:br>
              <a:rPr lang="en-US" altLang="en-US" sz="3200" b="1" dirty="0" smtClean="0">
                <a:latin typeface="Georgia" panose="02040502050405020303" pitchFamily="18" charset="0"/>
              </a:rPr>
            </a:br>
            <a:r>
              <a:rPr lang="en-US" altLang="en-US" sz="3200" b="1" dirty="0">
                <a:latin typeface="Georgia" panose="02040502050405020303" pitchFamily="18" charset="0"/>
              </a:rPr>
              <a:t/>
            </a:r>
            <a:br>
              <a:rPr lang="en-US" altLang="en-US" sz="3200" b="1" dirty="0">
                <a:latin typeface="Georgia" panose="02040502050405020303" pitchFamily="18" charset="0"/>
              </a:rPr>
            </a:br>
            <a:r>
              <a:rPr lang="en-US" altLang="en-US" sz="3200" b="1" dirty="0" smtClean="0">
                <a:latin typeface="Georgia" panose="02040502050405020303" pitchFamily="18" charset="0"/>
              </a:rPr>
              <a:t>REVISION</a:t>
            </a:r>
            <a:r>
              <a:rPr lang="en-US" altLang="en-US" sz="3200" b="1" dirty="0" smtClean="0">
                <a:latin typeface="Georgia" panose="02040502050405020303" pitchFamily="18" charset="0"/>
              </a:rPr>
              <a:t> </a:t>
            </a:r>
            <a:r>
              <a:rPr lang="en-US" altLang="en-US" sz="3200" b="1" dirty="0" smtClean="0">
                <a:latin typeface="Georgia" panose="02040502050405020303" pitchFamily="18" charset="0"/>
              </a:rPr>
              <a:t>QUESTIONS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7391400" cy="1905000"/>
          </a:xfrm>
        </p:spPr>
        <p:txBody>
          <a:bodyPr/>
          <a:lstStyle/>
          <a:p>
            <a:pPr>
              <a:spcBef>
                <a:spcPts val="1800"/>
              </a:spcBef>
            </a:pPr>
            <a:endParaRPr lang="en-US" sz="2600" b="1" dirty="0" smtClean="0">
              <a:latin typeface="Georgia" panose="02040502050405020303" pitchFamily="18" charset="0"/>
            </a:endParaRPr>
          </a:p>
          <a:p>
            <a:pPr lvl="0" algn="r" fontAlgn="auto">
              <a:spcAft>
                <a:spcPts val="0"/>
              </a:spcAft>
            </a:pPr>
            <a:endParaRPr lang="en-US" sz="2600" b="1" dirty="0" smtClean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lvl="0" algn="r" fontAlgn="auto">
              <a:spcAft>
                <a:spcPts val="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Georgia" panose="02040502050405020303" pitchFamily="18" charset="0"/>
              </a:rPr>
              <a:t>DR </a:t>
            </a:r>
            <a:r>
              <a:rPr lang="en-US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SINDWA KANYIMBA</a:t>
            </a:r>
          </a:p>
          <a:p>
            <a:pPr lvl="0" algn="r" fontAlgn="auto">
              <a:spcAft>
                <a:spcPts val="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Georgia" panose="02040502050405020303" pitchFamily="18" charset="0"/>
              </a:rPr>
              <a:t>Pharmacology Lecturer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5660" y="274637"/>
            <a:ext cx="8669740" cy="708001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cap="all" dirty="0" smtClean="0">
                <a:latin typeface="Georgia" panose="02040502050405020303" pitchFamily="18" charset="0"/>
              </a:rPr>
              <a:t>Q9 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660" y="1228298"/>
            <a:ext cx="8669740" cy="532490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65-year-old </a:t>
            </a:r>
            <a:r>
              <a:rPr lang="en-US" sz="2200" dirty="0" smtClean="0">
                <a:latin typeface="Georgia" panose="02040502050405020303" pitchFamily="18" charset="0"/>
              </a:rPr>
              <a:t>woman who </a:t>
            </a:r>
            <a:r>
              <a:rPr lang="en-US" sz="2200" dirty="0">
                <a:latin typeface="Georgia" panose="02040502050405020303" pitchFamily="18" charset="0"/>
              </a:rPr>
              <a:t>had been </a:t>
            </a:r>
            <a:r>
              <a:rPr lang="en-US" sz="2200" dirty="0" smtClean="0">
                <a:latin typeface="Georgia" panose="02040502050405020303" pitchFamily="18" charset="0"/>
              </a:rPr>
              <a:t>admitted </a:t>
            </a:r>
            <a:r>
              <a:rPr lang="en-US" sz="2200" dirty="0">
                <a:latin typeface="Georgia" panose="02040502050405020303" pitchFamily="18" charset="0"/>
              </a:rPr>
              <a:t>to the </a:t>
            </a:r>
            <a:r>
              <a:rPr lang="en-US" sz="2200" dirty="0" smtClean="0">
                <a:latin typeface="Georgia" panose="02040502050405020303" pitchFamily="18" charset="0"/>
              </a:rPr>
              <a:t>hospital with </a:t>
            </a:r>
            <a:r>
              <a:rPr lang="en-US" sz="2200" dirty="0">
                <a:latin typeface="Georgia" panose="02040502050405020303" pitchFamily="18" charset="0"/>
              </a:rPr>
              <a:t>a myocardial infarction developed ventricular </a:t>
            </a:r>
            <a:r>
              <a:rPr lang="en-US" sz="2200" dirty="0" smtClean="0">
                <a:latin typeface="Georgia" panose="02040502050405020303" pitchFamily="18" charset="0"/>
              </a:rPr>
              <a:t>tachycardia </a:t>
            </a:r>
            <a:r>
              <a:rPr lang="en-US" sz="2200" dirty="0">
                <a:latin typeface="Georgia" panose="02040502050405020303" pitchFamily="18" charset="0"/>
              </a:rPr>
              <a:t>and received an intravenous injection of </a:t>
            </a:r>
            <a:r>
              <a:rPr lang="en-US" sz="2200" dirty="0" smtClean="0">
                <a:latin typeface="Georgia" panose="02040502050405020303" pitchFamily="18" charset="0"/>
              </a:rPr>
              <a:t>lignocaine</a:t>
            </a:r>
            <a:r>
              <a:rPr lang="en-US" sz="2200" dirty="0">
                <a:latin typeface="Georgia" panose="02040502050405020303" pitchFamily="18" charset="0"/>
              </a:rPr>
              <a:t>. Her </a:t>
            </a:r>
            <a:r>
              <a:rPr lang="en-US" sz="2200" dirty="0" smtClean="0">
                <a:latin typeface="Georgia" panose="02040502050405020303" pitchFamily="18" charset="0"/>
              </a:rPr>
              <a:t>cardiologist </a:t>
            </a:r>
            <a:r>
              <a:rPr lang="en-US" sz="2200" dirty="0">
                <a:latin typeface="Georgia" panose="02040502050405020303" pitchFamily="18" charset="0"/>
              </a:rPr>
              <a:t>knew that the dose given </a:t>
            </a:r>
            <a:r>
              <a:rPr lang="en-US" sz="2200" dirty="0" smtClean="0">
                <a:latin typeface="Georgia" panose="02040502050405020303" pitchFamily="18" charset="0"/>
              </a:rPr>
              <a:t>must </a:t>
            </a:r>
            <a:r>
              <a:rPr lang="en-US" sz="2200" dirty="0">
                <a:latin typeface="Georgia" panose="02040502050405020303" pitchFamily="18" charset="0"/>
              </a:rPr>
              <a:t>be </a:t>
            </a:r>
            <a:r>
              <a:rPr lang="en-US" sz="2200" dirty="0" smtClean="0">
                <a:latin typeface="Georgia" panose="02040502050405020303" pitchFamily="18" charset="0"/>
              </a:rPr>
              <a:t>within </a:t>
            </a:r>
            <a:r>
              <a:rPr lang="en-US" sz="2200" dirty="0">
                <a:latin typeface="Georgia" panose="02040502050405020303" pitchFamily="18" charset="0"/>
              </a:rPr>
              <a:t>the </a:t>
            </a:r>
            <a:r>
              <a:rPr lang="en-US" sz="2200" dirty="0" smtClean="0">
                <a:latin typeface="Georgia" panose="02040502050405020303" pitchFamily="18" charset="0"/>
              </a:rPr>
              <a:t>range </a:t>
            </a:r>
            <a:r>
              <a:rPr lang="en-US" sz="2200" dirty="0">
                <a:latin typeface="Georgia" panose="02040502050405020303" pitchFamily="18" charset="0"/>
              </a:rPr>
              <a:t>of doses that have a high probability of therapeutic </a:t>
            </a:r>
            <a:r>
              <a:rPr lang="en-US" sz="2200" dirty="0" smtClean="0">
                <a:latin typeface="Georgia" panose="02040502050405020303" pitchFamily="18" charset="0"/>
              </a:rPr>
              <a:t>success</a:t>
            </a:r>
            <a:r>
              <a:rPr lang="en-US" sz="2200" dirty="0">
                <a:latin typeface="Georgia" panose="02040502050405020303" pitchFamily="18" charset="0"/>
              </a:rPr>
              <a:t>. </a:t>
            </a:r>
            <a:endParaRPr lang="en-US" sz="22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</a:t>
            </a:r>
            <a:r>
              <a:rPr lang="en-US" sz="2200" b="1" i="1" dirty="0">
                <a:latin typeface="Georgia" panose="02040502050405020303" pitchFamily="18" charset="0"/>
              </a:rPr>
              <a:t>of 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terms </a:t>
            </a:r>
            <a:r>
              <a:rPr lang="en-US" sz="2200" b="1" i="1" dirty="0">
                <a:latin typeface="Georgia" panose="02040502050405020303" pitchFamily="18" charset="0"/>
              </a:rPr>
              <a:t>best </a:t>
            </a:r>
            <a:r>
              <a:rPr lang="en-US" sz="2200" b="1" i="1" dirty="0" smtClean="0">
                <a:latin typeface="Georgia" panose="02040502050405020303" pitchFamily="18" charset="0"/>
              </a:rPr>
              <a:t>defines </a:t>
            </a:r>
            <a:r>
              <a:rPr lang="en-US" sz="2200" b="1" i="1" dirty="0">
                <a:latin typeface="Georgia" panose="02040502050405020303" pitchFamily="18" charset="0"/>
              </a:rPr>
              <a:t>this range?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A. Intrinsic activity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B. </a:t>
            </a:r>
            <a:r>
              <a:rPr lang="en-US" sz="2200" dirty="0" smtClean="0">
                <a:latin typeface="Georgia" panose="02040502050405020303" pitchFamily="18" charset="0"/>
              </a:rPr>
              <a:t>Efficacy </a:t>
            </a:r>
            <a:endParaRPr lang="en-US" sz="22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C. Potency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D. Therapeutic index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E. Therapeutic </a:t>
            </a:r>
            <a:r>
              <a:rPr lang="en-US" sz="2200" dirty="0" smtClean="0">
                <a:latin typeface="Georgia" panose="02040502050405020303" pitchFamily="18" charset="0"/>
              </a:rPr>
              <a:t>window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7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18364"/>
            <a:ext cx="8666328" cy="817536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Q10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01002"/>
            <a:ext cx="8666328" cy="5504597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67-year-old </a:t>
            </a:r>
            <a:r>
              <a:rPr lang="en-US" sz="2400" dirty="0" smtClean="0">
                <a:latin typeface="Georgia" panose="02040502050405020303" pitchFamily="18" charset="0"/>
              </a:rPr>
              <a:t>man suffering </a:t>
            </a:r>
            <a:r>
              <a:rPr lang="en-US" sz="2400" dirty="0">
                <a:latin typeface="Georgia" panose="02040502050405020303" pitchFamily="18" charset="0"/>
              </a:rPr>
              <a:t>from </a:t>
            </a:r>
            <a:r>
              <a:rPr lang="en-US" sz="2400" dirty="0" smtClean="0">
                <a:latin typeface="Georgia" panose="02040502050405020303" pitchFamily="18" charset="0"/>
              </a:rPr>
              <a:t>terminal </a:t>
            </a:r>
            <a:r>
              <a:rPr lang="en-US" sz="2400" dirty="0">
                <a:latin typeface="Georgia" panose="02040502050405020303" pitchFamily="18" charset="0"/>
              </a:rPr>
              <a:t>cancer </a:t>
            </a:r>
            <a:r>
              <a:rPr lang="en-US" sz="2400" dirty="0" smtClean="0">
                <a:latin typeface="Georgia" panose="02040502050405020303" pitchFamily="18" charset="0"/>
              </a:rPr>
              <a:t>started analgesic treatment with </a:t>
            </a:r>
            <a:r>
              <a:rPr lang="en-US" sz="2400" dirty="0">
                <a:latin typeface="Georgia" panose="02040502050405020303" pitchFamily="18" charset="0"/>
              </a:rPr>
              <a:t>an opioid </a:t>
            </a:r>
            <a:r>
              <a:rPr lang="en-US" sz="2400" dirty="0" smtClean="0">
                <a:latin typeface="Georgia" panose="02040502050405020303" pitchFamily="18" charset="0"/>
              </a:rPr>
              <a:t>drug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Knowing that tolerance </a:t>
            </a:r>
            <a:r>
              <a:rPr lang="en-US" sz="2400" b="1" i="1" dirty="0">
                <a:latin typeface="Georgia" panose="02040502050405020303" pitchFamily="18" charset="0"/>
              </a:rPr>
              <a:t>to opioids is pronounced, </a:t>
            </a: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drug </a:t>
            </a:r>
            <a:r>
              <a:rPr lang="en-US" sz="2400" b="1" i="1" dirty="0" smtClean="0">
                <a:latin typeface="Georgia" panose="02040502050405020303" pitchFamily="18" charset="0"/>
              </a:rPr>
              <a:t>parameters </a:t>
            </a:r>
            <a:r>
              <a:rPr lang="en-US" sz="2400" b="1" i="1" dirty="0">
                <a:latin typeface="Georgia" panose="02040502050405020303" pitchFamily="18" charset="0"/>
              </a:rPr>
              <a:t>was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increased after a </a:t>
            </a:r>
            <a:r>
              <a:rPr lang="en-US" sz="2400" b="1" i="1" dirty="0" smtClean="0">
                <a:latin typeface="Georgia" panose="02040502050405020303" pitchFamily="18" charset="0"/>
              </a:rPr>
              <a:t>few days </a:t>
            </a:r>
            <a:r>
              <a:rPr lang="en-US" sz="2400" b="1" i="1" dirty="0">
                <a:latin typeface="Georgia" panose="02040502050405020303" pitchFamily="18" charset="0"/>
              </a:rPr>
              <a:t>of </a:t>
            </a:r>
            <a:r>
              <a:rPr lang="en-US" sz="2400" b="1" i="1" dirty="0" smtClean="0">
                <a:latin typeface="Georgia" panose="02040502050405020303" pitchFamily="18" charset="0"/>
              </a:rPr>
              <a:t>treatment</a:t>
            </a:r>
            <a:r>
              <a:rPr lang="en-US" sz="2400" b="1" i="1" dirty="0">
                <a:latin typeface="Georgia" panose="02040502050405020303" pitchFamily="18" charset="0"/>
              </a:rPr>
              <a:t>?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A. </a:t>
            </a:r>
            <a:r>
              <a:rPr lang="en-US" sz="2400" dirty="0" smtClean="0">
                <a:latin typeface="Georgia" panose="02040502050405020303" pitchFamily="18" charset="0"/>
              </a:rPr>
              <a:t>Maximal efficacy 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B. Median </a:t>
            </a:r>
            <a:r>
              <a:rPr lang="en-US" sz="2400" dirty="0" smtClean="0">
                <a:latin typeface="Georgia" panose="02040502050405020303" pitchFamily="18" charset="0"/>
              </a:rPr>
              <a:t>effective </a:t>
            </a:r>
            <a:r>
              <a:rPr lang="en-US" sz="2400" dirty="0">
                <a:latin typeface="Georgia" panose="02040502050405020303" pitchFamily="18" charset="0"/>
              </a:rPr>
              <a:t>dose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C. Therapeutic index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D. Potency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E. Half-life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0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3" y="150125"/>
            <a:ext cx="8679976" cy="827775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Q11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1143000"/>
            <a:ext cx="8679976" cy="5213350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45-year-old </a:t>
            </a:r>
            <a:r>
              <a:rPr lang="en-US" sz="2200" dirty="0" smtClean="0">
                <a:latin typeface="Georgia" panose="02040502050405020303" pitchFamily="18" charset="0"/>
              </a:rPr>
              <a:t>woman </a:t>
            </a:r>
            <a:r>
              <a:rPr lang="en-US" sz="2200" dirty="0">
                <a:latin typeface="Georgia" panose="02040502050405020303" pitchFamily="18" charset="0"/>
              </a:rPr>
              <a:t>recently diagnosed </a:t>
            </a:r>
            <a:r>
              <a:rPr lang="en-US" sz="2200" dirty="0" smtClean="0">
                <a:latin typeface="Georgia" panose="02040502050405020303" pitchFamily="18" charset="0"/>
              </a:rPr>
              <a:t>with </a:t>
            </a:r>
            <a:r>
              <a:rPr lang="en-US" sz="2200" dirty="0">
                <a:latin typeface="Georgia" panose="02040502050405020303" pitchFamily="18" charset="0"/>
              </a:rPr>
              <a:t>a urinary tract </a:t>
            </a:r>
            <a:r>
              <a:rPr lang="en-US" sz="2200" dirty="0" smtClean="0">
                <a:latin typeface="Georgia" panose="02040502050405020303" pitchFamily="18" charset="0"/>
              </a:rPr>
              <a:t>infection </a:t>
            </a:r>
            <a:r>
              <a:rPr lang="en-US" sz="2200" dirty="0">
                <a:latin typeface="Georgia" panose="02040502050405020303" pitchFamily="18" charset="0"/>
              </a:rPr>
              <a:t>started therapy </a:t>
            </a:r>
            <a:r>
              <a:rPr lang="en-US" sz="2200" dirty="0" smtClean="0">
                <a:latin typeface="Georgia" panose="02040502050405020303" pitchFamily="18" charset="0"/>
              </a:rPr>
              <a:t>with </a:t>
            </a:r>
            <a:r>
              <a:rPr lang="en-US" sz="2200" dirty="0">
                <a:latin typeface="Georgia" panose="02040502050405020303" pitchFamily="18" charset="0"/>
              </a:rPr>
              <a:t>a </a:t>
            </a:r>
            <a:r>
              <a:rPr lang="en-US" sz="2200" dirty="0" smtClean="0">
                <a:latin typeface="Georgia" panose="02040502050405020303" pitchFamily="18" charset="0"/>
              </a:rPr>
              <a:t>trimethoprim-</a:t>
            </a:r>
            <a:r>
              <a:rPr lang="en-US" sz="2200" dirty="0" err="1" smtClean="0">
                <a:latin typeface="Georgia" panose="02040502050405020303" pitchFamily="18" charset="0"/>
              </a:rPr>
              <a:t>sulfamethoxazole</a:t>
            </a:r>
            <a:r>
              <a:rPr lang="en-US" sz="2200" dirty="0" smtClean="0">
                <a:latin typeface="Georgia" panose="02040502050405020303" pitchFamily="18" charset="0"/>
              </a:rPr>
              <a:t> combination</a:t>
            </a:r>
            <a:r>
              <a:rPr lang="en-US" sz="2200" dirty="0">
                <a:latin typeface="Georgia" panose="02040502050405020303" pitchFamily="18" charset="0"/>
              </a:rPr>
              <a:t>. Both </a:t>
            </a:r>
            <a:r>
              <a:rPr lang="en-US" sz="2200" dirty="0" smtClean="0">
                <a:latin typeface="Georgia" panose="02040502050405020303" pitchFamily="18" charset="0"/>
              </a:rPr>
              <a:t>trimethoprim </a:t>
            </a:r>
            <a:r>
              <a:rPr lang="en-US" sz="2200" dirty="0">
                <a:latin typeface="Georgia" panose="02040502050405020303" pitchFamily="18" charset="0"/>
              </a:rPr>
              <a:t>and </a:t>
            </a:r>
            <a:r>
              <a:rPr lang="en-US" sz="2200" dirty="0" err="1" smtClean="0">
                <a:latin typeface="Georgia" panose="02040502050405020303" pitchFamily="18" charset="0"/>
              </a:rPr>
              <a:t>sulfamethoxazole</a:t>
            </a:r>
            <a:r>
              <a:rPr lang="en-US" sz="2200" dirty="0" smtClean="0">
                <a:latin typeface="Georgia" panose="02040502050405020303" pitchFamily="18" charset="0"/>
              </a:rPr>
              <a:t> </a:t>
            </a:r>
            <a:r>
              <a:rPr lang="en-US" sz="2200" dirty="0">
                <a:latin typeface="Georgia" panose="02040502050405020303" pitchFamily="18" charset="0"/>
              </a:rPr>
              <a:t>are bacteriostatic drugs </a:t>
            </a:r>
            <a:r>
              <a:rPr lang="en-US" sz="2200" dirty="0" smtClean="0">
                <a:latin typeface="Georgia" panose="02040502050405020303" pitchFamily="18" charset="0"/>
              </a:rPr>
              <a:t>when </a:t>
            </a:r>
            <a:r>
              <a:rPr lang="en-US" sz="2200" dirty="0">
                <a:latin typeface="Georgia" panose="02040502050405020303" pitchFamily="18" charset="0"/>
              </a:rPr>
              <a:t>given alone. However, </a:t>
            </a:r>
            <a:r>
              <a:rPr lang="en-US" sz="2200" dirty="0" smtClean="0">
                <a:latin typeface="Georgia" panose="02040502050405020303" pitchFamily="18" charset="0"/>
              </a:rPr>
              <a:t>a bactericidal effect </a:t>
            </a:r>
            <a:r>
              <a:rPr lang="en-US" sz="2200" dirty="0">
                <a:latin typeface="Georgia" panose="02040502050405020303" pitchFamily="18" charset="0"/>
              </a:rPr>
              <a:t>is obtained </a:t>
            </a:r>
            <a:r>
              <a:rPr lang="en-US" sz="2200" dirty="0" smtClean="0">
                <a:latin typeface="Georgia" panose="02040502050405020303" pitchFamily="18" charset="0"/>
              </a:rPr>
              <a:t>when </a:t>
            </a:r>
            <a:r>
              <a:rPr lang="en-US" sz="2200" dirty="0">
                <a:latin typeface="Georgia" panose="02040502050405020303" pitchFamily="18" charset="0"/>
              </a:rPr>
              <a:t>the two drugs are given </a:t>
            </a:r>
            <a:r>
              <a:rPr lang="en-US" sz="2200" dirty="0" smtClean="0">
                <a:latin typeface="Georgia" panose="02040502050405020303" pitchFamily="18" charset="0"/>
              </a:rPr>
              <a:t>in combination</a:t>
            </a:r>
            <a:r>
              <a:rPr lang="en-US" sz="2200" dirty="0">
                <a:latin typeface="Georgia" panose="02040502050405020303" pitchFamily="18" charset="0"/>
              </a:rPr>
              <a:t>. </a:t>
            </a:r>
            <a:endParaRPr lang="en-US" sz="22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 smtClean="0">
                <a:latin typeface="Georgia" panose="02040502050405020303" pitchFamily="18" charset="0"/>
              </a:rPr>
              <a:t>Which </a:t>
            </a:r>
            <a:r>
              <a:rPr lang="en-US" sz="2200" dirty="0">
                <a:latin typeface="Georgia" panose="02040502050405020303" pitchFamily="18" charset="0"/>
              </a:rPr>
              <a:t>of the </a:t>
            </a:r>
            <a:r>
              <a:rPr lang="en-US" sz="2200" dirty="0" smtClean="0">
                <a:latin typeface="Georgia" panose="02040502050405020303" pitchFamily="18" charset="0"/>
              </a:rPr>
              <a:t>following terms </a:t>
            </a:r>
            <a:r>
              <a:rPr lang="en-US" sz="2200" dirty="0">
                <a:latin typeface="Georgia" panose="02040502050405020303" pitchFamily="18" charset="0"/>
              </a:rPr>
              <a:t>best </a:t>
            </a:r>
            <a:r>
              <a:rPr lang="en-US" sz="2200" dirty="0" smtClean="0">
                <a:latin typeface="Georgia" panose="02040502050405020303" pitchFamily="18" charset="0"/>
              </a:rPr>
              <a:t>defines this drug interaction</a:t>
            </a:r>
            <a:r>
              <a:rPr lang="en-US" sz="2200" dirty="0">
                <a:latin typeface="Georgia" panose="02040502050405020303" pitchFamily="18" charset="0"/>
              </a:rPr>
              <a:t>?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A. Additive </a:t>
            </a:r>
            <a:r>
              <a:rPr lang="en-US" sz="2200" dirty="0" smtClean="0">
                <a:latin typeface="Georgia" panose="02040502050405020303" pitchFamily="18" charset="0"/>
              </a:rPr>
              <a:t>effect </a:t>
            </a:r>
            <a:endParaRPr lang="en-US" sz="22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B. Potentiation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C. Synergism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D. Reverse tolerance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E. Sensitization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3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72955" y="228600"/>
            <a:ext cx="8625385" cy="457200"/>
          </a:xfrm>
        </p:spPr>
        <p:txBody>
          <a:bodyPr/>
          <a:lstStyle/>
          <a:p>
            <a:pPr algn="l"/>
            <a:r>
              <a:rPr lang="en-US" altLang="en-US" sz="2400" b="1" cap="all" dirty="0" smtClean="0">
                <a:latin typeface="Georgia" panose="02040502050405020303" pitchFamily="18" charset="0"/>
              </a:rPr>
              <a:t>Q12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838201"/>
            <a:ext cx="8625385" cy="5638800"/>
          </a:xfrm>
        </p:spPr>
        <p:txBody>
          <a:bodyPr rtlCol="0">
            <a:normAutofit fontScale="775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A 2-year-old girl was rushed to the </a:t>
            </a:r>
            <a:r>
              <a:rPr lang="en-US" sz="2600" dirty="0" smtClean="0">
                <a:latin typeface="Georgia" panose="02040502050405020303" pitchFamily="18" charset="0"/>
              </a:rPr>
              <a:t>emergency department after </a:t>
            </a:r>
            <a:r>
              <a:rPr lang="en-US" sz="2600" dirty="0">
                <a:latin typeface="Georgia" panose="02040502050405020303" pitchFamily="18" charset="0"/>
              </a:rPr>
              <a:t>ingesting several tablets of a </a:t>
            </a:r>
            <a:r>
              <a:rPr lang="en-US" sz="2600" dirty="0" smtClean="0">
                <a:latin typeface="Georgia" panose="02040502050405020303" pitchFamily="18" charset="0"/>
              </a:rPr>
              <a:t>medication </a:t>
            </a:r>
            <a:r>
              <a:rPr lang="en-US" sz="2600" dirty="0">
                <a:latin typeface="Georgia" panose="02040502050405020303" pitchFamily="18" charset="0"/>
              </a:rPr>
              <a:t>containing </a:t>
            </a:r>
            <a:r>
              <a:rPr lang="en-US" sz="2600" dirty="0" smtClean="0">
                <a:latin typeface="Georgia" panose="02040502050405020303" pitchFamily="18" charset="0"/>
              </a:rPr>
              <a:t>iron</a:t>
            </a:r>
            <a:r>
              <a:rPr lang="en-US" sz="2600" dirty="0">
                <a:latin typeface="Georgia" panose="02040502050405020303" pitchFamily="18" charset="0"/>
              </a:rPr>
              <a:t>. An </a:t>
            </a:r>
            <a:r>
              <a:rPr lang="en-US" sz="2600" dirty="0" smtClean="0">
                <a:latin typeface="Georgia" panose="02040502050405020303" pitchFamily="18" charset="0"/>
              </a:rPr>
              <a:t>emergency treatment </a:t>
            </a:r>
            <a:r>
              <a:rPr lang="en-US" sz="2600" dirty="0">
                <a:latin typeface="Georgia" panose="02040502050405020303" pitchFamily="18" charset="0"/>
              </a:rPr>
              <a:t>was started that included the </a:t>
            </a:r>
            <a:r>
              <a:rPr lang="en-US" sz="2600" dirty="0" smtClean="0">
                <a:latin typeface="Georgia" panose="02040502050405020303" pitchFamily="18" charset="0"/>
              </a:rPr>
              <a:t>intravenous administration </a:t>
            </a:r>
            <a:r>
              <a:rPr lang="en-US" sz="2600" dirty="0">
                <a:latin typeface="Georgia" panose="02040502050405020303" pitchFamily="18" charset="0"/>
              </a:rPr>
              <a:t>of </a:t>
            </a:r>
            <a:r>
              <a:rPr lang="en-US" sz="2600" dirty="0" err="1" smtClean="0">
                <a:latin typeface="Georgia" panose="02040502050405020303" pitchFamily="18" charset="0"/>
              </a:rPr>
              <a:t>deferoxamine</a:t>
            </a:r>
            <a:r>
              <a:rPr lang="en-US" sz="2600" dirty="0">
                <a:latin typeface="Georgia" panose="02040502050405020303" pitchFamily="18" charset="0"/>
              </a:rPr>
              <a:t>. This drug is able </a:t>
            </a:r>
            <a:r>
              <a:rPr lang="en-US" sz="2600" dirty="0" smtClean="0">
                <a:latin typeface="Georgia" panose="02040502050405020303" pitchFamily="18" charset="0"/>
              </a:rPr>
              <a:t>to combine with </a:t>
            </a:r>
            <a:r>
              <a:rPr lang="en-US" sz="2600" dirty="0">
                <a:latin typeface="Georgia" panose="02040502050405020303" pitchFamily="18" charset="0"/>
              </a:rPr>
              <a:t>iron in </a:t>
            </a:r>
            <a:r>
              <a:rPr lang="en-US" sz="2600" dirty="0" smtClean="0">
                <a:latin typeface="Georgia" panose="02040502050405020303" pitchFamily="18" charset="0"/>
              </a:rPr>
              <a:t>plasma </a:t>
            </a:r>
            <a:r>
              <a:rPr lang="en-US" sz="2600" dirty="0">
                <a:latin typeface="Georgia" panose="02040502050405020303" pitchFamily="18" charset="0"/>
              </a:rPr>
              <a:t>to form an inactive </a:t>
            </a:r>
            <a:r>
              <a:rPr lang="en-US" sz="2600" dirty="0" smtClean="0">
                <a:latin typeface="Georgia" panose="02040502050405020303" pitchFamily="18" charset="0"/>
              </a:rPr>
              <a:t>complex </a:t>
            </a:r>
            <a:r>
              <a:rPr lang="en-US" sz="2600" dirty="0">
                <a:latin typeface="Georgia" panose="02040502050405020303" pitchFamily="18" charset="0"/>
              </a:rPr>
              <a:t>and therefore to antagonize iron </a:t>
            </a:r>
            <a:r>
              <a:rPr lang="en-US" sz="2600" dirty="0" smtClean="0">
                <a:latin typeface="Georgia" panose="02040502050405020303" pitchFamily="18" charset="0"/>
              </a:rPr>
              <a:t>effects</a:t>
            </a:r>
            <a:r>
              <a:rPr lang="en-US" sz="2600" dirty="0">
                <a:latin typeface="Georgia" panose="02040502050405020303" pitchFamily="18" charset="0"/>
              </a:rPr>
              <a:t>. 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b="1" i="1" dirty="0" smtClean="0">
                <a:latin typeface="Georgia" panose="02040502050405020303" pitchFamily="18" charset="0"/>
              </a:rPr>
              <a:t>Which </a:t>
            </a:r>
            <a:r>
              <a:rPr lang="en-US" sz="2600" b="1" i="1" dirty="0">
                <a:latin typeface="Georgia" panose="02040502050405020303" pitchFamily="18" charset="0"/>
              </a:rPr>
              <a:t>of the </a:t>
            </a:r>
            <a:r>
              <a:rPr lang="en-US" sz="2600" b="1" i="1" dirty="0" smtClean="0">
                <a:latin typeface="Georgia" panose="02040502050405020303" pitchFamily="18" charset="0"/>
              </a:rPr>
              <a:t>following terms </a:t>
            </a:r>
            <a:r>
              <a:rPr lang="en-US" sz="2600" b="1" i="1" dirty="0">
                <a:latin typeface="Georgia" panose="02040502050405020303" pitchFamily="18" charset="0"/>
              </a:rPr>
              <a:t>best </a:t>
            </a:r>
            <a:r>
              <a:rPr lang="en-US" sz="2600" b="1" i="1" dirty="0" smtClean="0">
                <a:latin typeface="Georgia" panose="02040502050405020303" pitchFamily="18" charset="0"/>
              </a:rPr>
              <a:t>defines </a:t>
            </a:r>
            <a:r>
              <a:rPr lang="en-US" sz="2600" b="1" i="1" dirty="0">
                <a:latin typeface="Georgia" panose="02040502050405020303" pitchFamily="18" charset="0"/>
              </a:rPr>
              <a:t>this antagonism ? </a:t>
            </a:r>
          </a:p>
          <a:p>
            <a:pPr marL="0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A. </a:t>
            </a:r>
            <a:r>
              <a:rPr lang="en-US" sz="2600" dirty="0" smtClean="0">
                <a:latin typeface="Georgia" panose="02040502050405020303" pitchFamily="18" charset="0"/>
              </a:rPr>
              <a:t>Competitive antagonism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B. Non-competitive </a:t>
            </a:r>
            <a:r>
              <a:rPr lang="en-US" sz="2600" dirty="0" smtClean="0">
                <a:latin typeface="Georgia" panose="02040502050405020303" pitchFamily="18" charset="0"/>
              </a:rPr>
              <a:t>antagonism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C. Functional </a:t>
            </a:r>
            <a:r>
              <a:rPr lang="en-US" sz="2600" dirty="0" smtClean="0">
                <a:latin typeface="Georgia" panose="02040502050405020303" pitchFamily="18" charset="0"/>
              </a:rPr>
              <a:t>antagonism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D. Chemical </a:t>
            </a:r>
            <a:r>
              <a:rPr lang="en-US" sz="2600" dirty="0" smtClean="0">
                <a:latin typeface="Georgia" panose="02040502050405020303" pitchFamily="18" charset="0"/>
              </a:rPr>
              <a:t>antagonism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E. </a:t>
            </a:r>
            <a:r>
              <a:rPr lang="en-US" sz="2600" dirty="0" smtClean="0">
                <a:latin typeface="Georgia" panose="02040502050405020303" pitchFamily="18" charset="0"/>
              </a:rPr>
              <a:t>Pharmacokinetic antagonism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012FD-6BF5-4C85-B259-322F873963BD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152401"/>
            <a:ext cx="8734567" cy="533399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Q13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914401"/>
            <a:ext cx="8734567" cy="5441949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An 83-year-old </a:t>
            </a:r>
            <a:r>
              <a:rPr lang="en-US" sz="2400" dirty="0" smtClean="0">
                <a:latin typeface="Georgia" panose="02040502050405020303" pitchFamily="18" charset="0"/>
              </a:rPr>
              <a:t>woman suffering </a:t>
            </a:r>
            <a:r>
              <a:rPr lang="en-US" sz="2400" dirty="0">
                <a:latin typeface="Georgia" panose="02040502050405020303" pitchFamily="18" charset="0"/>
              </a:rPr>
              <a:t>from </a:t>
            </a:r>
            <a:r>
              <a:rPr lang="en-US" sz="2400" dirty="0" smtClean="0">
                <a:latin typeface="Georgia" panose="02040502050405020303" pitchFamily="18" charset="0"/>
              </a:rPr>
              <a:t>overflow urinary incontinence </a:t>
            </a:r>
            <a:r>
              <a:rPr lang="en-US" sz="2400" dirty="0">
                <a:latin typeface="Georgia" panose="02040502050405020303" pitchFamily="18" charset="0"/>
              </a:rPr>
              <a:t>started a therapy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a cholinergic drug that </a:t>
            </a:r>
            <a:r>
              <a:rPr lang="en-US" sz="2400" dirty="0" smtClean="0">
                <a:latin typeface="Georgia" panose="02040502050405020303" pitchFamily="18" charset="0"/>
              </a:rPr>
              <a:t>was </a:t>
            </a:r>
            <a:r>
              <a:rPr lang="en-US" sz="2400" dirty="0">
                <a:latin typeface="Georgia" panose="02040502050405020303" pitchFamily="18" charset="0"/>
              </a:rPr>
              <a:t>able to relieve </a:t>
            </a:r>
            <a:r>
              <a:rPr lang="en-US" sz="2400" dirty="0" smtClean="0">
                <a:latin typeface="Georgia" panose="02040502050405020303" pitchFamily="18" charset="0"/>
              </a:rPr>
              <a:t>leaking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best </a:t>
            </a:r>
            <a:r>
              <a:rPr lang="en-US" sz="2400" b="1" i="1" dirty="0" smtClean="0">
                <a:latin typeface="Georgia" panose="02040502050405020303" pitchFamily="18" charset="0"/>
              </a:rPr>
              <a:t>defines </a:t>
            </a:r>
            <a:r>
              <a:rPr lang="en-US" sz="2400" b="1" i="1" dirty="0">
                <a:latin typeface="Georgia" panose="02040502050405020303" pitchFamily="18" charset="0"/>
              </a:rPr>
              <a:t>the </a:t>
            </a:r>
            <a:r>
              <a:rPr lang="en-US" sz="2400" b="1" i="1" dirty="0" smtClean="0">
                <a:latin typeface="Georgia" panose="02040502050405020303" pitchFamily="18" charset="0"/>
              </a:rPr>
              <a:t>molecular </a:t>
            </a:r>
            <a:r>
              <a:rPr lang="en-US" sz="2400" b="1" i="1" dirty="0">
                <a:latin typeface="Georgia" panose="02040502050405020303" pitchFamily="18" charset="0"/>
              </a:rPr>
              <a:t>event initiated by </a:t>
            </a:r>
            <a:r>
              <a:rPr lang="en-US" sz="2400" b="1" i="1" dirty="0" smtClean="0">
                <a:latin typeface="Georgia" panose="02040502050405020303" pitchFamily="18" charset="0"/>
              </a:rPr>
              <a:t>drug-receptor </a:t>
            </a:r>
            <a:r>
              <a:rPr lang="en-US" sz="2400" b="1" i="1" dirty="0">
                <a:latin typeface="Georgia" panose="02040502050405020303" pitchFamily="18" charset="0"/>
              </a:rPr>
              <a:t>binding </a:t>
            </a:r>
            <a:r>
              <a:rPr lang="en-US" sz="2400" b="1" i="1" dirty="0" smtClean="0">
                <a:latin typeface="Georgia" panose="02040502050405020303" pitchFamily="18" charset="0"/>
              </a:rPr>
              <a:t>and producing the </a:t>
            </a:r>
            <a:r>
              <a:rPr lang="en-US" sz="2400" b="1" i="1" dirty="0">
                <a:latin typeface="Georgia" panose="02040502050405020303" pitchFamily="18" charset="0"/>
              </a:rPr>
              <a:t>therapeutic </a:t>
            </a:r>
            <a:r>
              <a:rPr lang="en-US" sz="2400" b="1" i="1" dirty="0" smtClean="0">
                <a:latin typeface="Georgia" panose="02040502050405020303" pitchFamily="18" charset="0"/>
              </a:rPr>
              <a:t>effect </a:t>
            </a:r>
            <a:r>
              <a:rPr lang="en-US" sz="2400" b="1" i="1" dirty="0">
                <a:latin typeface="Georgia" panose="02040502050405020303" pitchFamily="18" charset="0"/>
              </a:rPr>
              <a:t>in this patient?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A. Receptor </a:t>
            </a:r>
            <a:r>
              <a:rPr lang="en-US" sz="2400" dirty="0" smtClean="0">
                <a:latin typeface="Georgia" panose="02040502050405020303" pitchFamily="18" charset="0"/>
              </a:rPr>
              <a:t>up-regulation 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B. Drug </a:t>
            </a:r>
            <a:r>
              <a:rPr lang="en-US" sz="2400" dirty="0" smtClean="0">
                <a:latin typeface="Georgia" panose="02040502050405020303" pitchFamily="18" charset="0"/>
              </a:rPr>
              <a:t>efficacy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C. Signal transduction pathway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D. Drug−receptor interaction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E. Drug potency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4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9-year-old boy </a:t>
            </a:r>
            <a:r>
              <a:rPr lang="en-US" sz="2400" dirty="0" smtClean="0">
                <a:latin typeface="Georgia" panose="02040502050405020303" pitchFamily="18" charset="0"/>
              </a:rPr>
              <a:t>suffering </a:t>
            </a:r>
            <a:r>
              <a:rPr lang="en-US" sz="2400" dirty="0">
                <a:latin typeface="Georgia" panose="02040502050405020303" pitchFamily="18" charset="0"/>
              </a:rPr>
              <a:t>from </a:t>
            </a:r>
            <a:r>
              <a:rPr lang="en-US" sz="2400" dirty="0" smtClean="0">
                <a:latin typeface="Georgia" panose="02040502050405020303" pitchFamily="18" charset="0"/>
              </a:rPr>
              <a:t>mild asthma </a:t>
            </a:r>
            <a:r>
              <a:rPr lang="en-US" sz="2400" dirty="0">
                <a:latin typeface="Georgia" panose="02040502050405020303" pitchFamily="18" charset="0"/>
              </a:rPr>
              <a:t>used a β2 agonist “as needed” by </a:t>
            </a:r>
            <a:r>
              <a:rPr lang="en-US" sz="2400" dirty="0" smtClean="0">
                <a:latin typeface="Georgia" panose="02040502050405020303" pitchFamily="18" charset="0"/>
              </a:rPr>
              <a:t>inhalation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was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the </a:t>
            </a:r>
            <a:r>
              <a:rPr lang="en-US" sz="2400" b="1" i="1" dirty="0" smtClean="0">
                <a:latin typeface="Georgia" panose="02040502050405020303" pitchFamily="18" charset="0"/>
              </a:rPr>
              <a:t>immediate </a:t>
            </a:r>
            <a:r>
              <a:rPr lang="en-US" sz="2400" b="1" i="1" dirty="0">
                <a:latin typeface="Georgia" panose="02040502050405020303" pitchFamily="18" charset="0"/>
              </a:rPr>
              <a:t>consequence of the activation of </a:t>
            </a:r>
            <a:r>
              <a:rPr lang="en-US" sz="2400" b="1" i="1" dirty="0" smtClean="0">
                <a:latin typeface="Georgia" panose="02040502050405020303" pitchFamily="18" charset="0"/>
              </a:rPr>
              <a:t>β2 </a:t>
            </a:r>
            <a:r>
              <a:rPr lang="en-US" sz="2400" b="1" i="1" dirty="0">
                <a:latin typeface="Georgia" panose="02040502050405020303" pitchFamily="18" charset="0"/>
              </a:rPr>
              <a:t>receptors?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A. Opening of ligand-gated K+ channels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B. Increased synthesis of </a:t>
            </a:r>
            <a:r>
              <a:rPr lang="en-US" sz="2400" dirty="0" err="1">
                <a:latin typeface="Georgia" panose="02040502050405020303" pitchFamily="18" charset="0"/>
              </a:rPr>
              <a:t>cAMP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C. Decreased synthesis of </a:t>
            </a:r>
            <a:r>
              <a:rPr lang="en-US" sz="2400" dirty="0" err="1">
                <a:latin typeface="Georgia" panose="02040502050405020303" pitchFamily="18" charset="0"/>
              </a:rPr>
              <a:t>cAMP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D. </a:t>
            </a:r>
            <a:r>
              <a:rPr lang="en-US" sz="2400" dirty="0" smtClean="0">
                <a:latin typeface="Georgia" panose="02040502050405020303" pitchFamily="18" charset="0"/>
              </a:rPr>
              <a:t>Conformational </a:t>
            </a:r>
            <a:r>
              <a:rPr lang="en-US" sz="2400" dirty="0">
                <a:latin typeface="Georgia" panose="02040502050405020303" pitchFamily="18" charset="0"/>
              </a:rPr>
              <a:t>change of a G protein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E. Phosphorylation of a G protein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2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76200"/>
            <a:ext cx="8625385" cy="381000"/>
          </a:xfrm>
        </p:spPr>
        <p:txBody>
          <a:bodyPr/>
          <a:lstStyle/>
          <a:p>
            <a:pPr algn="l"/>
            <a:r>
              <a:rPr lang="en-US" altLang="en-US" sz="2400" b="1" cap="all" dirty="0" smtClean="0">
                <a:latin typeface="Georgia" panose="02040502050405020303" pitchFamily="18" charset="0"/>
              </a:rPr>
              <a:t>Q15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609601"/>
            <a:ext cx="8625385" cy="6016624"/>
          </a:xfrm>
        </p:spPr>
        <p:txBody>
          <a:bodyPr rtlCol="0">
            <a:normAutofit fontScale="775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A 57-year-old m an w ho was in the hospital after a surgical </a:t>
            </a:r>
            <a:r>
              <a:rPr lang="en-US" sz="2600" dirty="0" smtClean="0">
                <a:latin typeface="Georgia" panose="02040502050405020303" pitchFamily="18" charset="0"/>
              </a:rPr>
              <a:t>procedure complained </a:t>
            </a:r>
            <a:r>
              <a:rPr lang="en-US" sz="2600" dirty="0">
                <a:latin typeface="Georgia" panose="02040502050405020303" pitchFamily="18" charset="0"/>
              </a:rPr>
              <a:t>of a severe </a:t>
            </a:r>
            <a:r>
              <a:rPr lang="en-US" sz="2600" dirty="0" smtClean="0">
                <a:latin typeface="Georgia" panose="02040502050405020303" pitchFamily="18" charset="0"/>
              </a:rPr>
              <a:t>abdominal </a:t>
            </a:r>
            <a:r>
              <a:rPr lang="en-US" sz="2600" dirty="0">
                <a:latin typeface="Georgia" panose="02040502050405020303" pitchFamily="18" charset="0"/>
              </a:rPr>
              <a:t>pain. The physician decided to start analgesic </a:t>
            </a:r>
            <a:r>
              <a:rPr lang="en-US" sz="2600" dirty="0" smtClean="0">
                <a:latin typeface="Georgia" panose="02040502050405020303" pitchFamily="18" charset="0"/>
              </a:rPr>
              <a:t>treatment with </a:t>
            </a:r>
            <a:r>
              <a:rPr lang="en-US" sz="2600" dirty="0">
                <a:latin typeface="Georgia" panose="02040502050405020303" pitchFamily="18" charset="0"/>
              </a:rPr>
              <a:t>an opioid. </a:t>
            </a:r>
            <a:r>
              <a:rPr lang="en-US" sz="2600" dirty="0" smtClean="0">
                <a:latin typeface="Georgia" panose="02040502050405020303" pitchFamily="18" charset="0"/>
              </a:rPr>
              <a:t>The </a:t>
            </a:r>
            <a:r>
              <a:rPr lang="en-US" sz="2600" dirty="0">
                <a:latin typeface="Georgia" panose="02040502050405020303" pitchFamily="18" charset="0"/>
              </a:rPr>
              <a:t>drugs he was considering were </a:t>
            </a:r>
            <a:r>
              <a:rPr lang="en-US" sz="2600" dirty="0" smtClean="0">
                <a:latin typeface="Georgia" panose="02040502050405020303" pitchFamily="18" charset="0"/>
              </a:rPr>
              <a:t>morphine </a:t>
            </a:r>
            <a:r>
              <a:rPr lang="en-US" sz="2600" dirty="0">
                <a:latin typeface="Georgia" panose="02040502050405020303" pitchFamily="18" charset="0"/>
              </a:rPr>
              <a:t>(10 </a:t>
            </a:r>
            <a:r>
              <a:rPr lang="en-US" sz="2600" dirty="0" smtClean="0">
                <a:latin typeface="Georgia" panose="02040502050405020303" pitchFamily="18" charset="0"/>
              </a:rPr>
              <a:t>mg </a:t>
            </a:r>
            <a:r>
              <a:rPr lang="en-US" sz="2600" dirty="0">
                <a:latin typeface="Georgia" panose="02040502050405020303" pitchFamily="18" charset="0"/>
              </a:rPr>
              <a:t>IM) </a:t>
            </a:r>
            <a:r>
              <a:rPr lang="en-US" sz="2600" dirty="0" smtClean="0">
                <a:latin typeface="Georgia" panose="02040502050405020303" pitchFamily="18" charset="0"/>
              </a:rPr>
              <a:t>and </a:t>
            </a:r>
            <a:r>
              <a:rPr lang="en-US" sz="2600" dirty="0">
                <a:latin typeface="Georgia" panose="02040502050405020303" pitchFamily="18" charset="0"/>
              </a:rPr>
              <a:t>buprenorphine (0.3 </a:t>
            </a:r>
            <a:r>
              <a:rPr lang="en-US" sz="2600" dirty="0" smtClean="0">
                <a:latin typeface="Georgia" panose="02040502050405020303" pitchFamily="18" charset="0"/>
              </a:rPr>
              <a:t>mg </a:t>
            </a:r>
            <a:r>
              <a:rPr lang="en-US" sz="2600" dirty="0">
                <a:latin typeface="Georgia" panose="02040502050405020303" pitchFamily="18" charset="0"/>
              </a:rPr>
              <a:t>IM). Morphine is a full agonist at </a:t>
            </a:r>
            <a:r>
              <a:rPr lang="en-US" sz="2600" dirty="0" smtClean="0">
                <a:latin typeface="Georgia" panose="02040502050405020303" pitchFamily="18" charset="0"/>
              </a:rPr>
              <a:t>mu </a:t>
            </a:r>
            <a:r>
              <a:rPr lang="en-US" sz="2600" dirty="0">
                <a:latin typeface="Georgia" panose="02040502050405020303" pitchFamily="18" charset="0"/>
              </a:rPr>
              <a:t>(µ) opioid receptors, </a:t>
            </a:r>
            <a:r>
              <a:rPr lang="en-US" sz="2600" dirty="0" smtClean="0">
                <a:latin typeface="Georgia" panose="02040502050405020303" pitchFamily="18" charset="0"/>
              </a:rPr>
              <a:t>whereas </a:t>
            </a:r>
            <a:r>
              <a:rPr lang="en-US" sz="2600" dirty="0">
                <a:latin typeface="Georgia" panose="02040502050405020303" pitchFamily="18" charset="0"/>
              </a:rPr>
              <a:t>buprenorphine is a partial </a:t>
            </a:r>
            <a:r>
              <a:rPr lang="en-US" sz="2600" dirty="0" smtClean="0">
                <a:latin typeface="Georgia" panose="02040502050405020303" pitchFamily="18" charset="0"/>
              </a:rPr>
              <a:t>agonist </a:t>
            </a:r>
            <a:r>
              <a:rPr lang="en-US" sz="2600" dirty="0">
                <a:latin typeface="Georgia" panose="02040502050405020303" pitchFamily="18" charset="0"/>
              </a:rPr>
              <a:t>at the </a:t>
            </a:r>
            <a:r>
              <a:rPr lang="en-US" sz="2600" dirty="0" smtClean="0">
                <a:latin typeface="Georgia" panose="02040502050405020303" pitchFamily="18" charset="0"/>
              </a:rPr>
              <a:t>same </a:t>
            </a:r>
            <a:r>
              <a:rPr lang="en-US" sz="2600" dirty="0">
                <a:latin typeface="Georgia" panose="02040502050405020303" pitchFamily="18" charset="0"/>
              </a:rPr>
              <a:t>receptors. 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The above-mentioned </a:t>
            </a:r>
            <a:r>
              <a:rPr lang="en-US" sz="2600" dirty="0">
                <a:latin typeface="Georgia" panose="02040502050405020303" pitchFamily="18" charset="0"/>
              </a:rPr>
              <a:t>doses </a:t>
            </a:r>
            <a:r>
              <a:rPr lang="en-US" sz="2600" dirty="0" smtClean="0">
                <a:latin typeface="Georgia" panose="02040502050405020303" pitchFamily="18" charset="0"/>
              </a:rPr>
              <a:t>of </a:t>
            </a:r>
            <a:r>
              <a:rPr lang="en-US" sz="2600" dirty="0">
                <a:latin typeface="Georgia" panose="02040502050405020303" pitchFamily="18" charset="0"/>
              </a:rPr>
              <a:t>the two drugs are </a:t>
            </a:r>
            <a:r>
              <a:rPr lang="en-US" sz="2600" dirty="0" err="1" smtClean="0">
                <a:latin typeface="Georgia" panose="02040502050405020303" pitchFamily="18" charset="0"/>
              </a:rPr>
              <a:t>equi</a:t>
            </a:r>
            <a:r>
              <a:rPr lang="en-US" sz="2600" dirty="0" smtClean="0">
                <a:latin typeface="Georgia" panose="02040502050405020303" pitchFamily="18" charset="0"/>
              </a:rPr>
              <a:t>-effective</a:t>
            </a:r>
            <a:r>
              <a:rPr lang="en-US" sz="2600" dirty="0">
                <a:latin typeface="Georgia" panose="02040502050405020303" pitchFamily="18" charset="0"/>
              </a:rPr>
              <a:t>. 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b="1" i="1" dirty="0" smtClean="0">
                <a:latin typeface="Georgia" panose="02040502050405020303" pitchFamily="18" charset="0"/>
              </a:rPr>
              <a:t>Which </a:t>
            </a:r>
            <a:r>
              <a:rPr lang="en-US" sz="2600" b="1" i="1" dirty="0">
                <a:latin typeface="Georgia" panose="02040502050405020303" pitchFamily="18" charset="0"/>
              </a:rPr>
              <a:t>of the </a:t>
            </a:r>
            <a:r>
              <a:rPr lang="en-US" sz="2600" b="1" i="1" dirty="0" smtClean="0">
                <a:latin typeface="Georgia" panose="02040502050405020303" pitchFamily="18" charset="0"/>
              </a:rPr>
              <a:t>following pairs </a:t>
            </a:r>
            <a:r>
              <a:rPr lang="en-US" sz="2600" b="1" i="1" dirty="0">
                <a:latin typeface="Georgia" panose="02040502050405020303" pitchFamily="18" charset="0"/>
              </a:rPr>
              <a:t>of </a:t>
            </a:r>
            <a:r>
              <a:rPr lang="en-US" sz="2600" b="1" i="1" dirty="0" smtClean="0">
                <a:latin typeface="Georgia" panose="02040502050405020303" pitchFamily="18" charset="0"/>
              </a:rPr>
              <a:t>statements </a:t>
            </a:r>
            <a:r>
              <a:rPr lang="en-US" sz="2600" b="1" i="1" dirty="0">
                <a:latin typeface="Georgia" panose="02040502050405020303" pitchFamily="18" charset="0"/>
              </a:rPr>
              <a:t>correctly </a:t>
            </a:r>
            <a:r>
              <a:rPr lang="en-US" sz="2600" b="1" i="1" dirty="0" smtClean="0">
                <a:latin typeface="Georgia" panose="02040502050405020303" pitchFamily="18" charset="0"/>
              </a:rPr>
              <a:t>defines </a:t>
            </a:r>
            <a:r>
              <a:rPr lang="en-US" sz="2600" b="1" i="1" dirty="0">
                <a:latin typeface="Georgia" panose="02040502050405020303" pitchFamily="18" charset="0"/>
              </a:rPr>
              <a:t>the potency and </a:t>
            </a:r>
            <a:r>
              <a:rPr lang="en-US" sz="2600" b="1" i="1" dirty="0" smtClean="0">
                <a:latin typeface="Georgia" panose="02040502050405020303" pitchFamily="18" charset="0"/>
              </a:rPr>
              <a:t>efficacy </a:t>
            </a:r>
            <a:r>
              <a:rPr lang="en-US" sz="2600" b="1" i="1" dirty="0">
                <a:latin typeface="Georgia" panose="02040502050405020303" pitchFamily="18" charset="0"/>
              </a:rPr>
              <a:t>of </a:t>
            </a:r>
            <a:r>
              <a:rPr lang="en-US" sz="2600" b="1" i="1" dirty="0" smtClean="0">
                <a:latin typeface="Georgia" panose="02040502050405020303" pitchFamily="18" charset="0"/>
              </a:rPr>
              <a:t>morphine </a:t>
            </a:r>
            <a:r>
              <a:rPr lang="en-US" sz="2600" b="1" i="1" dirty="0">
                <a:latin typeface="Georgia" panose="02040502050405020303" pitchFamily="18" charset="0"/>
              </a:rPr>
              <a:t>and buprenorphine? </a:t>
            </a:r>
          </a:p>
          <a:p>
            <a:pPr marL="0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A. Morphine is </a:t>
            </a:r>
            <a:r>
              <a:rPr lang="en-US" sz="2600" dirty="0" smtClean="0">
                <a:latin typeface="Georgia" panose="02040502050405020303" pitchFamily="18" charset="0"/>
              </a:rPr>
              <a:t>more </a:t>
            </a:r>
            <a:r>
              <a:rPr lang="en-US" sz="2600" dirty="0">
                <a:latin typeface="Georgia" panose="02040502050405020303" pitchFamily="18" charset="0"/>
              </a:rPr>
              <a:t>potent. Buprenorphine has </a:t>
            </a:r>
            <a:r>
              <a:rPr lang="en-US" sz="2600" dirty="0" smtClean="0">
                <a:latin typeface="Georgia" panose="02040502050405020303" pitchFamily="18" charset="0"/>
              </a:rPr>
              <a:t>higher </a:t>
            </a:r>
            <a:r>
              <a:rPr lang="en-US" sz="2600" dirty="0">
                <a:latin typeface="Georgia" panose="02040502050405020303" pitchFamily="18" charset="0"/>
              </a:rPr>
              <a:t>efficacy.</a:t>
            </a:r>
          </a:p>
          <a:p>
            <a:pPr marL="0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B</a:t>
            </a:r>
            <a:r>
              <a:rPr lang="en-US" sz="2600" dirty="0">
                <a:latin typeface="Georgia" panose="02040502050405020303" pitchFamily="18" charset="0"/>
              </a:rPr>
              <a:t>. Morphine is </a:t>
            </a:r>
            <a:r>
              <a:rPr lang="en-US" sz="2600" dirty="0" smtClean="0">
                <a:latin typeface="Georgia" panose="02040502050405020303" pitchFamily="18" charset="0"/>
              </a:rPr>
              <a:t>more </a:t>
            </a:r>
            <a:r>
              <a:rPr lang="en-US" sz="2600" dirty="0">
                <a:latin typeface="Georgia" panose="02040502050405020303" pitchFamily="18" charset="0"/>
              </a:rPr>
              <a:t>potent. Buprenorphine has lower efficacy.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C</a:t>
            </a:r>
            <a:r>
              <a:rPr lang="en-US" sz="2600" dirty="0">
                <a:latin typeface="Georgia" panose="02040502050405020303" pitchFamily="18" charset="0"/>
              </a:rPr>
              <a:t>. Morphine is less potent. Buprenorphine has higher efficacy</a:t>
            </a:r>
            <a:r>
              <a:rPr lang="en-US" sz="2600" dirty="0" smtClean="0">
                <a:latin typeface="Georgia" panose="02040502050405020303" pitchFamily="18" charset="0"/>
              </a:rPr>
              <a:t>.</a:t>
            </a:r>
            <a:endParaRPr lang="en-US" sz="2600" dirty="0">
              <a:latin typeface="Georgia" panose="02040502050405020303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D. Morphine is less potent. Buprenorphine </a:t>
            </a:r>
            <a:r>
              <a:rPr lang="en-US" sz="2600" dirty="0" smtClean="0">
                <a:latin typeface="Georgia" panose="02040502050405020303" pitchFamily="18" charset="0"/>
              </a:rPr>
              <a:t>has lower efficacy.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5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45-year-old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lupus </a:t>
            </a:r>
            <a:r>
              <a:rPr lang="en-US" sz="2400" dirty="0" err="1" smtClean="0">
                <a:latin typeface="Georgia" panose="02040502050405020303" pitchFamily="18" charset="0"/>
              </a:rPr>
              <a:t>erythematosus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started a </a:t>
            </a:r>
            <a:r>
              <a:rPr lang="en-US" sz="2400" dirty="0" smtClean="0">
                <a:latin typeface="Georgia" panose="02040502050405020303" pitchFamily="18" charset="0"/>
              </a:rPr>
              <a:t>treatment with </a:t>
            </a:r>
            <a:r>
              <a:rPr lang="en-US" sz="2400" dirty="0">
                <a:latin typeface="Georgia" panose="02040502050405020303" pitchFamily="18" charset="0"/>
              </a:rPr>
              <a:t>a synthetic </a:t>
            </a:r>
            <a:r>
              <a:rPr lang="en-US" sz="2400" dirty="0" smtClean="0">
                <a:latin typeface="Georgia" panose="02040502050405020303" pitchFamily="18" charset="0"/>
              </a:rPr>
              <a:t>steroid.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of </a:t>
            </a:r>
            <a:r>
              <a:rPr lang="en-US" sz="2400" b="1" i="1" dirty="0">
                <a:latin typeface="Georgia" panose="02040502050405020303" pitchFamily="18" charset="0"/>
              </a:rPr>
              <a:t>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is the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</a:t>
            </a:r>
            <a:r>
              <a:rPr lang="en-US" sz="2400" b="1" i="1" dirty="0" smtClean="0">
                <a:latin typeface="Georgia" panose="02040502050405020303" pitchFamily="18" charset="0"/>
              </a:rPr>
              <a:t>time </a:t>
            </a:r>
            <a:r>
              <a:rPr lang="en-US" sz="2400" b="1" i="1" dirty="0">
                <a:latin typeface="Georgia" panose="02040502050405020303" pitchFamily="18" charset="0"/>
              </a:rPr>
              <a:t>lapse expected between receptor activation and therapeutic response?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A. Few </a:t>
            </a:r>
            <a:r>
              <a:rPr lang="en-US" sz="2400" dirty="0" smtClean="0">
                <a:latin typeface="Georgia" panose="02040502050405020303" pitchFamily="18" charset="0"/>
              </a:rPr>
              <a:t>milliseconds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B. Few seconds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C. Few </a:t>
            </a:r>
            <a:r>
              <a:rPr lang="en-US" sz="2400" dirty="0" smtClean="0">
                <a:latin typeface="Georgia" panose="02040502050405020303" pitchFamily="18" charset="0"/>
              </a:rPr>
              <a:t>minutes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D. One or 2 hours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E. Several hours or </a:t>
            </a:r>
            <a:r>
              <a:rPr lang="en-US" sz="2400" dirty="0" smtClean="0">
                <a:latin typeface="Georgia" panose="02040502050405020303" pitchFamily="18" charset="0"/>
              </a:rPr>
              <a:t>days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218364" y="245660"/>
            <a:ext cx="8707272" cy="363940"/>
          </a:xfrm>
        </p:spPr>
        <p:txBody>
          <a:bodyPr/>
          <a:lstStyle/>
          <a:p>
            <a:pPr algn="l"/>
            <a:r>
              <a:rPr lang="en-US" altLang="en-US" sz="2400" b="1" cap="all" dirty="0" smtClean="0">
                <a:latin typeface="Georgia" panose="02040502050405020303" pitchFamily="18" charset="0"/>
              </a:rPr>
              <a:t>Q17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762001"/>
            <a:ext cx="8707272" cy="5864224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600"/>
              </a:spcBef>
              <a:buNone/>
            </a:pPr>
            <a:r>
              <a:rPr lang="en-US" sz="2200" dirty="0" smtClean="0">
                <a:latin typeface="Georgia" panose="02040502050405020303" pitchFamily="18" charset="0"/>
              </a:rPr>
              <a:t>Some </a:t>
            </a:r>
            <a:r>
              <a:rPr lang="en-US" sz="2200" dirty="0">
                <a:latin typeface="Georgia" panose="02040502050405020303" pitchFamily="18" charset="0"/>
              </a:rPr>
              <a:t>new drugs acting on the </a:t>
            </a:r>
            <a:r>
              <a:rPr lang="en-US" sz="2200" dirty="0" smtClean="0">
                <a:latin typeface="Georgia" panose="02040502050405020303" pitchFamily="18" charset="0"/>
              </a:rPr>
              <a:t>same </a:t>
            </a:r>
            <a:r>
              <a:rPr lang="en-US" sz="2200" dirty="0">
                <a:latin typeface="Georgia" panose="02040502050405020303" pitchFamily="18" charset="0"/>
              </a:rPr>
              <a:t>receptor were studied </a:t>
            </a:r>
            <a:r>
              <a:rPr lang="en-US" sz="2200" dirty="0" smtClean="0">
                <a:latin typeface="Georgia" panose="02040502050405020303" pitchFamily="18" charset="0"/>
              </a:rPr>
              <a:t>in </a:t>
            </a:r>
            <a:r>
              <a:rPr lang="en-US" sz="2200" dirty="0">
                <a:latin typeface="Georgia" panose="02040502050405020303" pitchFamily="18" charset="0"/>
              </a:rPr>
              <a:t>laboratory </a:t>
            </a:r>
            <a:r>
              <a:rPr lang="en-US" sz="2200" dirty="0" smtClean="0">
                <a:latin typeface="Georgia" panose="02040502050405020303" pitchFamily="18" charset="0"/>
              </a:rPr>
              <a:t>animals</a:t>
            </a:r>
            <a:r>
              <a:rPr lang="en-US" sz="2200" dirty="0">
                <a:latin typeface="Georgia" panose="02040502050405020303" pitchFamily="18" charset="0"/>
              </a:rPr>
              <a:t>. It was found </a:t>
            </a:r>
            <a:r>
              <a:rPr lang="en-US" sz="2200" dirty="0" smtClean="0">
                <a:latin typeface="Georgia" panose="02040502050405020303" pitchFamily="18" charset="0"/>
              </a:rPr>
              <a:t>that:</a:t>
            </a:r>
          </a:p>
          <a:p>
            <a:pPr>
              <a:spcBef>
                <a:spcPts val="600"/>
              </a:spcBef>
            </a:pPr>
            <a:r>
              <a:rPr lang="en-US" sz="2200" dirty="0" smtClean="0">
                <a:latin typeface="Georgia" panose="02040502050405020303" pitchFamily="18" charset="0"/>
              </a:rPr>
              <a:t>Drug </a:t>
            </a:r>
            <a:r>
              <a:rPr lang="en-US" sz="2200" dirty="0">
                <a:latin typeface="Georgia" panose="02040502050405020303" pitchFamily="18" charset="0"/>
              </a:rPr>
              <a:t>X was able to decrease the constitutive level of </a:t>
            </a:r>
            <a:r>
              <a:rPr lang="en-US" sz="2200" dirty="0" smtClean="0">
                <a:latin typeface="Georgia" panose="02040502050405020303" pitchFamily="18" charset="0"/>
              </a:rPr>
              <a:t>activity </a:t>
            </a:r>
            <a:r>
              <a:rPr lang="en-US" sz="2200" dirty="0">
                <a:latin typeface="Georgia" panose="02040502050405020303" pitchFamily="18" charset="0"/>
              </a:rPr>
              <a:t>of the </a:t>
            </a:r>
            <a:r>
              <a:rPr lang="en-US" sz="2200" dirty="0" smtClean="0">
                <a:latin typeface="Georgia" panose="02040502050405020303" pitchFamily="18" charset="0"/>
              </a:rPr>
              <a:t>receptor</a:t>
            </a:r>
            <a:endParaRPr lang="en-US" sz="2200" dirty="0">
              <a:latin typeface="Georgia" panose="02040502050405020303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200" dirty="0" smtClean="0">
                <a:latin typeface="Georgia" panose="02040502050405020303" pitchFamily="18" charset="0"/>
              </a:rPr>
              <a:t>Drug </a:t>
            </a:r>
            <a:r>
              <a:rPr lang="en-US" sz="2200" dirty="0">
                <a:latin typeface="Georgia" panose="02040502050405020303" pitchFamily="18" charset="0"/>
              </a:rPr>
              <a:t>Y was able to increase the constitutive level of </a:t>
            </a:r>
            <a:r>
              <a:rPr lang="en-US" sz="2200" dirty="0" smtClean="0">
                <a:latin typeface="Georgia" panose="02040502050405020303" pitchFamily="18" charset="0"/>
              </a:rPr>
              <a:t>activity </a:t>
            </a:r>
            <a:r>
              <a:rPr lang="en-US" sz="2200" dirty="0">
                <a:latin typeface="Georgia" panose="02040502050405020303" pitchFamily="18" charset="0"/>
              </a:rPr>
              <a:t>of the </a:t>
            </a:r>
            <a:r>
              <a:rPr lang="en-US" sz="2200" dirty="0" smtClean="0">
                <a:latin typeface="Georgia" panose="02040502050405020303" pitchFamily="18" charset="0"/>
              </a:rPr>
              <a:t>receptor</a:t>
            </a:r>
          </a:p>
          <a:p>
            <a:pPr>
              <a:spcBef>
                <a:spcPts val="600"/>
              </a:spcBef>
            </a:pPr>
            <a:r>
              <a:rPr lang="en-US" sz="2200" dirty="0" smtClean="0">
                <a:latin typeface="Georgia" panose="02040502050405020303" pitchFamily="18" charset="0"/>
              </a:rPr>
              <a:t>Drug </a:t>
            </a:r>
            <a:r>
              <a:rPr lang="en-US" sz="2200" dirty="0">
                <a:latin typeface="Georgia" panose="02040502050405020303" pitchFamily="18" charset="0"/>
              </a:rPr>
              <a:t>Z was able to antagonize the </a:t>
            </a:r>
            <a:r>
              <a:rPr lang="en-US" sz="2200" dirty="0" smtClean="0">
                <a:latin typeface="Georgia" panose="02040502050405020303" pitchFamily="18" charset="0"/>
              </a:rPr>
              <a:t>effects </a:t>
            </a:r>
            <a:r>
              <a:rPr lang="en-US" sz="2200" dirty="0">
                <a:latin typeface="Georgia" panose="02040502050405020303" pitchFamily="18" charset="0"/>
              </a:rPr>
              <a:t>of both drug X </a:t>
            </a:r>
            <a:r>
              <a:rPr lang="en-US" sz="2200" dirty="0" smtClean="0">
                <a:latin typeface="Georgia" panose="02040502050405020303" pitchFamily="18" charset="0"/>
              </a:rPr>
              <a:t>and </a:t>
            </a:r>
            <a:r>
              <a:rPr lang="en-US" sz="2200" dirty="0">
                <a:latin typeface="Georgia" panose="02040502050405020303" pitchFamily="18" charset="0"/>
              </a:rPr>
              <a:t>drug </a:t>
            </a:r>
            <a:r>
              <a:rPr lang="en-US" sz="2200" dirty="0" smtClean="0">
                <a:latin typeface="Georgia" panose="02040502050405020303" pitchFamily="18" charset="0"/>
              </a:rPr>
              <a:t>Y</a:t>
            </a:r>
            <a:endParaRPr lang="en-US" sz="22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b="1" i="1" dirty="0">
                <a:latin typeface="Georgia" panose="02040502050405020303" pitchFamily="18" charset="0"/>
              </a:rPr>
              <a:t>Which of 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terms </a:t>
            </a:r>
            <a:r>
              <a:rPr lang="en-US" sz="2200" b="1" i="1" dirty="0">
                <a:latin typeface="Georgia" panose="02040502050405020303" pitchFamily="18" charset="0"/>
              </a:rPr>
              <a:t>best </a:t>
            </a:r>
            <a:r>
              <a:rPr lang="en-US" sz="2200" b="1" i="1" dirty="0" smtClean="0">
                <a:latin typeface="Georgia" panose="02040502050405020303" pitchFamily="18" charset="0"/>
              </a:rPr>
              <a:t>defines </a:t>
            </a:r>
            <a:r>
              <a:rPr lang="en-US" sz="2200" b="1" i="1" dirty="0">
                <a:latin typeface="Georgia" panose="02040502050405020303" pitchFamily="18" charset="0"/>
              </a:rPr>
              <a:t>drug X?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A. </a:t>
            </a:r>
            <a:r>
              <a:rPr lang="en-US" sz="2200" dirty="0" smtClean="0">
                <a:latin typeface="Georgia" panose="02040502050405020303" pitchFamily="18" charset="0"/>
              </a:rPr>
              <a:t>Competitive </a:t>
            </a:r>
            <a:r>
              <a:rPr lang="en-US" sz="2200" dirty="0">
                <a:latin typeface="Georgia" panose="02040502050405020303" pitchFamily="18" charset="0"/>
              </a:rPr>
              <a:t>antagonist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B. Partial agonist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C. Inverse agonist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D. Irreversible antagonist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E. Full agonist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9896C-7BD9-42DC-9CDF-0131E31FD98C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204716" y="232012"/>
            <a:ext cx="8707271" cy="726838"/>
          </a:xfrm>
        </p:spPr>
        <p:txBody>
          <a:bodyPr/>
          <a:lstStyle/>
          <a:p>
            <a:pPr algn="l"/>
            <a:r>
              <a:rPr lang="en-US" altLang="en-US" sz="2600" b="1" cap="all" dirty="0" smtClean="0">
                <a:latin typeface="Georgia" panose="02040502050405020303" pitchFamily="18" charset="0"/>
              </a:rPr>
              <a:t>Q18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201003"/>
            <a:ext cx="8707271" cy="5425222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A 14-year-old girl </a:t>
            </a:r>
            <a:r>
              <a:rPr lang="en-US" sz="2300" dirty="0" smtClean="0">
                <a:latin typeface="Georgia" panose="02040502050405020303" pitchFamily="18" charset="0"/>
              </a:rPr>
              <a:t>suffering </a:t>
            </a:r>
            <a:r>
              <a:rPr lang="en-US" sz="2300" dirty="0">
                <a:latin typeface="Georgia" panose="02040502050405020303" pitchFamily="18" charset="0"/>
              </a:rPr>
              <a:t>from seasonal rhinitis started </a:t>
            </a:r>
            <a:r>
              <a:rPr lang="en-US" sz="2300" dirty="0" smtClean="0">
                <a:latin typeface="Georgia" panose="02040502050405020303" pitchFamily="18" charset="0"/>
              </a:rPr>
              <a:t>a therapy with </a:t>
            </a:r>
            <a:r>
              <a:rPr lang="en-US" sz="2300" dirty="0" err="1">
                <a:latin typeface="Georgia" panose="02040502050405020303" pitchFamily="18" charset="0"/>
              </a:rPr>
              <a:t>loratadine</a:t>
            </a:r>
            <a:r>
              <a:rPr lang="en-US" sz="2300" dirty="0">
                <a:latin typeface="Georgia" panose="02040502050405020303" pitchFamily="18" charset="0"/>
              </a:rPr>
              <a:t>, a drug that binds to H1 </a:t>
            </a:r>
            <a:r>
              <a:rPr lang="en-US" sz="2300" dirty="0" smtClean="0">
                <a:latin typeface="Georgia" panose="02040502050405020303" pitchFamily="18" charset="0"/>
              </a:rPr>
              <a:t>histamine receptors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b="1" i="1" dirty="0" smtClean="0">
                <a:latin typeface="Georgia" panose="02040502050405020303" pitchFamily="18" charset="0"/>
              </a:rPr>
              <a:t>Which </a:t>
            </a:r>
            <a:r>
              <a:rPr lang="en-US" sz="2300" b="1" i="1" dirty="0">
                <a:latin typeface="Georgia" panose="02040502050405020303" pitchFamily="18" charset="0"/>
              </a:rPr>
              <a:t>of the </a:t>
            </a:r>
            <a:r>
              <a:rPr lang="en-US" sz="2300" b="1" i="1" dirty="0" smtClean="0">
                <a:latin typeface="Georgia" panose="02040502050405020303" pitchFamily="18" charset="0"/>
              </a:rPr>
              <a:t>following terms </a:t>
            </a:r>
            <a:r>
              <a:rPr lang="en-US" sz="2300" b="1" i="1" dirty="0">
                <a:latin typeface="Georgia" panose="02040502050405020303" pitchFamily="18" charset="0"/>
              </a:rPr>
              <a:t>describes a characteristic </a:t>
            </a:r>
            <a:r>
              <a:rPr lang="en-US" sz="2300" b="1" i="1" dirty="0" smtClean="0">
                <a:latin typeface="Georgia" panose="02040502050405020303" pitchFamily="18" charset="0"/>
              </a:rPr>
              <a:t>of </a:t>
            </a:r>
            <a:r>
              <a:rPr lang="en-US" sz="2300" b="1" i="1" dirty="0" err="1" smtClean="0">
                <a:latin typeface="Georgia" panose="02040502050405020303" pitchFamily="18" charset="0"/>
              </a:rPr>
              <a:t>loratadine</a:t>
            </a:r>
            <a:r>
              <a:rPr lang="en-US" sz="2300" b="1" i="1" dirty="0" smtClean="0">
                <a:latin typeface="Georgia" panose="02040502050405020303" pitchFamily="18" charset="0"/>
              </a:rPr>
              <a:t> </a:t>
            </a:r>
            <a:r>
              <a:rPr lang="en-US" sz="2300" b="1" i="1" dirty="0">
                <a:latin typeface="Georgia" panose="02040502050405020303" pitchFamily="18" charset="0"/>
              </a:rPr>
              <a:t>binding to the H1 receptor?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A. Intrinsic activity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B. Potency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C. </a:t>
            </a:r>
            <a:r>
              <a:rPr lang="en-US" sz="2300" dirty="0" smtClean="0">
                <a:latin typeface="Georgia" panose="02040502050405020303" pitchFamily="18" charset="0"/>
              </a:rPr>
              <a:t>Maximal efficacy</a:t>
            </a:r>
            <a:endParaRPr lang="en-US" sz="23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D. </a:t>
            </a:r>
            <a:r>
              <a:rPr lang="en-US" sz="2300" dirty="0" smtClean="0">
                <a:latin typeface="Georgia" panose="02040502050405020303" pitchFamily="18" charset="0"/>
              </a:rPr>
              <a:t>Affinity </a:t>
            </a:r>
            <a:endParaRPr lang="en-US" sz="23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E. Receptor </a:t>
            </a:r>
            <a:r>
              <a:rPr lang="en-US" sz="2300" dirty="0" smtClean="0">
                <a:latin typeface="Georgia" panose="02040502050405020303" pitchFamily="18" charset="0"/>
              </a:rPr>
              <a:t>activation</a:t>
            </a:r>
            <a:endParaRPr lang="en-US" sz="23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D15DF5-2A1D-4B52-B861-55E6CF4B53B4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4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A 69-year-old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was brought to a local hospital </a:t>
            </a:r>
            <a:r>
              <a:rPr lang="en-US" sz="2400" dirty="0" smtClean="0">
                <a:latin typeface="Georgia" panose="02040502050405020303" pitchFamily="18" charset="0"/>
              </a:rPr>
              <a:t>emergency department </a:t>
            </a:r>
            <a:r>
              <a:rPr lang="en-US" sz="2400" dirty="0">
                <a:latin typeface="Georgia" panose="02040502050405020303" pitchFamily="18" charset="0"/>
              </a:rPr>
              <a:t>by her son, </a:t>
            </a:r>
            <a:r>
              <a:rPr lang="en-US" sz="2400" dirty="0" smtClean="0">
                <a:latin typeface="Georgia" panose="02040502050405020303" pitchFamily="18" charset="0"/>
              </a:rPr>
              <a:t>who </a:t>
            </a:r>
            <a:r>
              <a:rPr lang="en-US" sz="2400" dirty="0">
                <a:latin typeface="Georgia" panose="02040502050405020303" pitchFamily="18" charset="0"/>
              </a:rPr>
              <a:t>reported that his </a:t>
            </a:r>
            <a:r>
              <a:rPr lang="en-US" sz="2400" dirty="0" smtClean="0">
                <a:latin typeface="Georgia" panose="02040502050405020303" pitchFamily="18" charset="0"/>
              </a:rPr>
              <a:t>mother </a:t>
            </a:r>
            <a:r>
              <a:rPr lang="en-US" sz="2400" dirty="0">
                <a:latin typeface="Georgia" panose="02040502050405020303" pitchFamily="18" charset="0"/>
              </a:rPr>
              <a:t>was found lethargic, disoriented, and </a:t>
            </a:r>
            <a:r>
              <a:rPr lang="en-US" sz="2400" dirty="0" smtClean="0">
                <a:latin typeface="Georgia" panose="02040502050405020303" pitchFamily="18" charset="0"/>
              </a:rPr>
              <a:t>combative </a:t>
            </a:r>
            <a:r>
              <a:rPr lang="en-US" sz="2400" dirty="0">
                <a:latin typeface="Georgia" panose="02040502050405020303" pitchFamily="18" charset="0"/>
              </a:rPr>
              <a:t>a few hours earlier. Additional history revealed that she had ingested a large </a:t>
            </a:r>
            <a:r>
              <a:rPr lang="en-US" sz="2400" dirty="0" smtClean="0">
                <a:latin typeface="Georgia" panose="02040502050405020303" pitchFamily="18" charset="0"/>
              </a:rPr>
              <a:t>number </a:t>
            </a:r>
            <a:r>
              <a:rPr lang="en-US" sz="2400" dirty="0">
                <a:latin typeface="Georgia" panose="02040502050405020303" pitchFamily="18" charset="0"/>
              </a:rPr>
              <a:t>of aspirin tablets in a suicide </a:t>
            </a:r>
            <a:r>
              <a:rPr lang="en-US" sz="2400" dirty="0" smtClean="0">
                <a:latin typeface="Georgia" panose="02040502050405020303" pitchFamily="18" charset="0"/>
              </a:rPr>
              <a:t>attempt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  <a:r>
              <a:rPr lang="en-US" sz="2400" dirty="0" smtClean="0">
                <a:latin typeface="Georgia" panose="02040502050405020303" pitchFamily="18" charset="0"/>
              </a:rPr>
              <a:t>An appropriate </a:t>
            </a:r>
            <a:r>
              <a:rPr lang="en-US" sz="2400" dirty="0">
                <a:latin typeface="Georgia" panose="02040502050405020303" pitchFamily="18" charset="0"/>
              </a:rPr>
              <a:t>therapy was instituted, </a:t>
            </a:r>
            <a:r>
              <a:rPr lang="en-US" sz="2400" dirty="0" smtClean="0">
                <a:latin typeface="Georgia" panose="02040502050405020303" pitchFamily="18" charset="0"/>
              </a:rPr>
              <a:t>which </a:t>
            </a:r>
            <a:r>
              <a:rPr lang="en-US" sz="2400" dirty="0">
                <a:latin typeface="Georgia" panose="02040502050405020303" pitchFamily="18" charset="0"/>
              </a:rPr>
              <a:t>included the </a:t>
            </a:r>
            <a:r>
              <a:rPr lang="en-US" sz="2400" dirty="0" smtClean="0">
                <a:latin typeface="Georgia" panose="02040502050405020303" pitchFamily="18" charset="0"/>
              </a:rPr>
              <a:t>administration </a:t>
            </a:r>
            <a:r>
              <a:rPr lang="en-US" sz="2400" dirty="0">
                <a:latin typeface="Georgia" panose="02040502050405020303" pitchFamily="18" charset="0"/>
              </a:rPr>
              <a:t>of sodium bicarbonate to increase the </a:t>
            </a:r>
            <a:r>
              <a:rPr lang="en-US" sz="2400" dirty="0" smtClean="0">
                <a:latin typeface="Georgia" panose="02040502050405020303" pitchFamily="18" charset="0"/>
              </a:rPr>
              <a:t>elimination </a:t>
            </a:r>
            <a:r>
              <a:rPr lang="en-US" sz="2400" dirty="0">
                <a:latin typeface="Georgia" panose="02040502050405020303" pitchFamily="18" charset="0"/>
              </a:rPr>
              <a:t>of salicylate.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b="1" i="1" dirty="0" smtClean="0">
                <a:latin typeface="Georgia" panose="02040502050405020303" pitchFamily="18" charset="0"/>
              </a:rPr>
              <a:t>What is the mechanism </a:t>
            </a:r>
            <a:r>
              <a:rPr lang="en-US" sz="2400" b="1" i="1" dirty="0">
                <a:latin typeface="Georgia" panose="02040502050405020303" pitchFamily="18" charset="0"/>
              </a:rPr>
              <a:t>of this increased </a:t>
            </a:r>
            <a:r>
              <a:rPr lang="en-US" sz="2400" b="1" i="1" dirty="0" smtClean="0">
                <a:latin typeface="Georgia" panose="02040502050405020303" pitchFamily="18" charset="0"/>
              </a:rPr>
              <a:t>elimination</a:t>
            </a:r>
            <a:r>
              <a:rPr lang="en-US" sz="2400" b="1" i="1" dirty="0">
                <a:latin typeface="Georgia" panose="02040502050405020303" pitchFamily="18" charset="0"/>
              </a:rPr>
              <a:t>?</a:t>
            </a: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8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Q1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5128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218363" y="313898"/>
            <a:ext cx="8734567" cy="723331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173707"/>
            <a:ext cx="8734567" cy="5452518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68-year-old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atrial </a:t>
            </a:r>
            <a:r>
              <a:rPr lang="en-US" sz="2400" dirty="0" smtClean="0">
                <a:latin typeface="Georgia" panose="02040502050405020303" pitchFamily="18" charset="0"/>
              </a:rPr>
              <a:t>fibrillation started </a:t>
            </a:r>
            <a:r>
              <a:rPr lang="en-US" sz="2400" dirty="0">
                <a:latin typeface="Georgia" panose="02040502050405020303" pitchFamily="18" charset="0"/>
              </a:rPr>
              <a:t>therapy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atenolol, a β-receptor </a:t>
            </a:r>
            <a:r>
              <a:rPr lang="en-US" sz="2400" dirty="0" smtClean="0">
                <a:latin typeface="Georgia" panose="02040502050405020303" pitchFamily="18" charset="0"/>
              </a:rPr>
              <a:t>blocker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of the following </a:t>
            </a:r>
            <a:r>
              <a:rPr lang="en-US" sz="2400" b="1" i="1" dirty="0">
                <a:latin typeface="Georgia" panose="02040502050405020303" pitchFamily="18" charset="0"/>
              </a:rPr>
              <a:t>changes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occurred in cardiac </a:t>
            </a:r>
            <a:r>
              <a:rPr lang="en-US" sz="2400" b="1" i="1" dirty="0" err="1">
                <a:latin typeface="Georgia" panose="02040502050405020303" pitchFamily="18" charset="0"/>
              </a:rPr>
              <a:t>myocytes</a:t>
            </a:r>
            <a:r>
              <a:rPr lang="en-US" sz="2400" b="1" i="1" dirty="0">
                <a:latin typeface="Georgia" panose="02040502050405020303" pitchFamily="18" charset="0"/>
              </a:rPr>
              <a:t> during the </a:t>
            </a:r>
            <a:r>
              <a:rPr lang="en-US" sz="2400" b="1" i="1" dirty="0" smtClean="0">
                <a:latin typeface="Georgia" panose="02040502050405020303" pitchFamily="18" charset="0"/>
              </a:rPr>
              <a:t>first </a:t>
            </a:r>
            <a:r>
              <a:rPr lang="en-US" sz="2400" b="1" i="1" dirty="0">
                <a:latin typeface="Georgia" panose="02040502050405020303" pitchFamily="18" charset="0"/>
              </a:rPr>
              <a:t>2 weeks of therapy?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A. Spare β receptors </a:t>
            </a:r>
            <a:r>
              <a:rPr lang="en-US" sz="2400" dirty="0" smtClean="0">
                <a:latin typeface="Georgia" panose="02040502050405020303" pitchFamily="18" charset="0"/>
              </a:rPr>
              <a:t>became activated 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B. The G-protein </a:t>
            </a:r>
            <a:r>
              <a:rPr lang="en-US" sz="2400" dirty="0" smtClean="0">
                <a:latin typeface="Georgia" panose="02040502050405020303" pitchFamily="18" charset="0"/>
              </a:rPr>
              <a:t>number decreased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C. The β-receptor </a:t>
            </a:r>
            <a:r>
              <a:rPr lang="en-US" sz="2400" dirty="0" smtClean="0">
                <a:latin typeface="Georgia" panose="02040502050405020303" pitchFamily="18" charset="0"/>
              </a:rPr>
              <a:t>number increased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D. Most β receptors </a:t>
            </a:r>
            <a:r>
              <a:rPr lang="en-US" sz="2400" dirty="0" smtClean="0">
                <a:latin typeface="Georgia" panose="02040502050405020303" pitchFamily="18" charset="0"/>
              </a:rPr>
              <a:t>became phosphorylated 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E. The ability to respond to intracellular </a:t>
            </a:r>
            <a:r>
              <a:rPr lang="en-US" sz="2400" dirty="0" err="1" smtClean="0">
                <a:latin typeface="Georgia" panose="02040502050405020303" pitchFamily="18" charset="0"/>
              </a:rPr>
              <a:t>cAMP</a:t>
            </a:r>
            <a:r>
              <a:rPr lang="en-US" sz="2400" dirty="0" smtClean="0">
                <a:latin typeface="Georgia" panose="02040502050405020303" pitchFamily="18" charset="0"/>
              </a:rPr>
              <a:t> declined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5BAC9-9BE3-4BD0-860F-2E0AA4E2EDC6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52400"/>
            <a:ext cx="8634484" cy="533400"/>
          </a:xfrm>
        </p:spPr>
        <p:txBody>
          <a:bodyPr/>
          <a:lstStyle/>
          <a:p>
            <a:pPr algn="l"/>
            <a:r>
              <a:rPr lang="en-US" sz="2400" b="1" cap="all" dirty="0" smtClean="0">
                <a:latin typeface="Georgia" panose="02040502050405020303" pitchFamily="18" charset="0"/>
              </a:rPr>
              <a:t>Q20</a:t>
            </a:r>
            <a:endParaRPr lang="en-US" sz="24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838200"/>
            <a:ext cx="8634484" cy="5788025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64-year-old m an </a:t>
            </a:r>
            <a:r>
              <a:rPr lang="en-US" sz="2200" dirty="0" smtClean="0">
                <a:latin typeface="Georgia" panose="02040502050405020303" pitchFamily="18" charset="0"/>
              </a:rPr>
              <a:t>with terminal </a:t>
            </a:r>
            <a:r>
              <a:rPr lang="en-US" sz="2200" dirty="0">
                <a:latin typeface="Georgia" panose="02040502050405020303" pitchFamily="18" charset="0"/>
              </a:rPr>
              <a:t>cancer had been </a:t>
            </a:r>
            <a:r>
              <a:rPr lang="en-US" sz="2200" dirty="0" smtClean="0">
                <a:latin typeface="Georgia" panose="02040502050405020303" pitchFamily="18" charset="0"/>
              </a:rPr>
              <a:t>suffering from </a:t>
            </a:r>
            <a:r>
              <a:rPr lang="en-US" sz="2200" dirty="0">
                <a:latin typeface="Georgia" panose="02040502050405020303" pitchFamily="18" charset="0"/>
              </a:rPr>
              <a:t>continuous pain and started </a:t>
            </a:r>
            <a:r>
              <a:rPr lang="en-US" sz="2200" dirty="0" smtClean="0">
                <a:latin typeface="Georgia" panose="02040502050405020303" pitchFamily="18" charset="0"/>
              </a:rPr>
              <a:t>treatment with morphine. After </a:t>
            </a:r>
            <a:r>
              <a:rPr lang="en-US" sz="2200" dirty="0">
                <a:latin typeface="Georgia" panose="02040502050405020303" pitchFamily="18" charset="0"/>
              </a:rPr>
              <a:t>a few days of </a:t>
            </a:r>
            <a:r>
              <a:rPr lang="en-US" sz="2200" dirty="0" smtClean="0">
                <a:latin typeface="Georgia" panose="02040502050405020303" pitchFamily="18" charset="0"/>
              </a:rPr>
              <a:t>treatment</a:t>
            </a:r>
            <a:r>
              <a:rPr lang="en-US" sz="2200" dirty="0">
                <a:latin typeface="Georgia" panose="02040502050405020303" pitchFamily="18" charset="0"/>
              </a:rPr>
              <a:t>, the initial dose was no </a:t>
            </a:r>
            <a:r>
              <a:rPr lang="en-US" sz="2200" dirty="0" smtClean="0">
                <a:latin typeface="Georgia" panose="02040502050405020303" pitchFamily="18" charset="0"/>
              </a:rPr>
              <a:t>longer effective</a:t>
            </a:r>
            <a:r>
              <a:rPr lang="en-US" sz="2200" dirty="0">
                <a:latin typeface="Georgia" panose="02040502050405020303" pitchFamily="18" charset="0"/>
              </a:rPr>
              <a:t>, and the physician gradually increased the dose, </a:t>
            </a:r>
            <a:r>
              <a:rPr lang="en-US" sz="2200" dirty="0" smtClean="0">
                <a:latin typeface="Georgia" panose="02040502050405020303" pitchFamily="18" charset="0"/>
              </a:rPr>
              <a:t>knowing that </a:t>
            </a:r>
            <a:r>
              <a:rPr lang="en-US" sz="2200" dirty="0" err="1" smtClean="0">
                <a:latin typeface="Georgia" panose="02040502050405020303" pitchFamily="18" charset="0"/>
              </a:rPr>
              <a:t>pharmacodynamic</a:t>
            </a:r>
            <a:r>
              <a:rPr lang="en-US" sz="2200" dirty="0" smtClean="0">
                <a:latin typeface="Georgia" panose="02040502050405020303" pitchFamily="18" charset="0"/>
              </a:rPr>
              <a:t> </a:t>
            </a:r>
            <a:r>
              <a:rPr lang="en-US" sz="2200" dirty="0">
                <a:latin typeface="Georgia" panose="02040502050405020303" pitchFamily="18" charset="0"/>
              </a:rPr>
              <a:t>tolerance </a:t>
            </a:r>
            <a:r>
              <a:rPr lang="en-US" sz="2200" dirty="0" smtClean="0">
                <a:latin typeface="Georgia" panose="02040502050405020303" pitchFamily="18" charset="0"/>
              </a:rPr>
              <a:t>most </a:t>
            </a:r>
            <a:r>
              <a:rPr lang="en-US" sz="2200" dirty="0">
                <a:latin typeface="Georgia" panose="02040502050405020303" pitchFamily="18" charset="0"/>
              </a:rPr>
              <a:t>likely </a:t>
            </a:r>
            <a:r>
              <a:rPr lang="en-US" sz="2200" dirty="0" smtClean="0">
                <a:latin typeface="Georgia" panose="02040502050405020303" pitchFamily="18" charset="0"/>
              </a:rPr>
              <a:t>had occurred</a:t>
            </a:r>
            <a:r>
              <a:rPr lang="en-US" sz="2200" dirty="0">
                <a:latin typeface="Georgia" panose="02040502050405020303" pitchFamily="18" charset="0"/>
              </a:rPr>
              <a:t>. </a:t>
            </a:r>
            <a:endParaRPr lang="en-US" sz="22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</a:t>
            </a:r>
            <a:r>
              <a:rPr lang="en-US" sz="2200" b="1" i="1" dirty="0">
                <a:latin typeface="Georgia" panose="02040502050405020303" pitchFamily="18" charset="0"/>
              </a:rPr>
              <a:t>of 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200" b="1" i="1" dirty="0">
                <a:latin typeface="Georgia" panose="02040502050405020303" pitchFamily="18" charset="0"/>
              </a:rPr>
              <a:t>best explains the </a:t>
            </a:r>
            <a:r>
              <a:rPr lang="en-US" sz="2200" b="1" i="1" dirty="0" smtClean="0">
                <a:latin typeface="Georgia" panose="02040502050405020303" pitchFamily="18" charset="0"/>
              </a:rPr>
              <a:t>mechanism </a:t>
            </a:r>
            <a:r>
              <a:rPr lang="en-US" sz="2200" b="1" i="1" dirty="0">
                <a:latin typeface="Georgia" panose="02040502050405020303" pitchFamily="18" charset="0"/>
              </a:rPr>
              <a:t>of tolerance in this patient?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A. Accelerated </a:t>
            </a:r>
            <a:r>
              <a:rPr lang="en-US" sz="2200" dirty="0" smtClean="0">
                <a:latin typeface="Georgia" panose="02040502050405020303" pitchFamily="18" charset="0"/>
              </a:rPr>
              <a:t>morphine metabolism </a:t>
            </a:r>
            <a:endParaRPr lang="en-US" sz="22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B. Increased </a:t>
            </a:r>
            <a:r>
              <a:rPr lang="en-US" sz="2200" dirty="0" smtClean="0">
                <a:latin typeface="Georgia" panose="02040502050405020303" pitchFamily="18" charset="0"/>
              </a:rPr>
              <a:t>affinity </a:t>
            </a:r>
            <a:r>
              <a:rPr lang="en-US" sz="2200" dirty="0">
                <a:latin typeface="Georgia" panose="02040502050405020303" pitchFamily="18" charset="0"/>
              </a:rPr>
              <a:t>of receptors to </a:t>
            </a:r>
            <a:r>
              <a:rPr lang="en-US" sz="2200" dirty="0" smtClean="0">
                <a:latin typeface="Georgia" panose="02040502050405020303" pitchFamily="18" charset="0"/>
              </a:rPr>
              <a:t>morphine </a:t>
            </a:r>
            <a:endParaRPr lang="en-US" sz="22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C. Decreased binding of </a:t>
            </a:r>
            <a:r>
              <a:rPr lang="en-US" sz="2200" dirty="0" smtClean="0">
                <a:latin typeface="Georgia" panose="02040502050405020303" pitchFamily="18" charset="0"/>
              </a:rPr>
              <a:t>morphine </a:t>
            </a:r>
            <a:r>
              <a:rPr lang="en-US" sz="2200" dirty="0">
                <a:latin typeface="Georgia" panose="02040502050405020303" pitchFamily="18" charset="0"/>
              </a:rPr>
              <a:t>to </a:t>
            </a:r>
            <a:r>
              <a:rPr lang="en-US" sz="2200" dirty="0" smtClean="0">
                <a:latin typeface="Georgia" panose="02040502050405020303" pitchFamily="18" charset="0"/>
              </a:rPr>
              <a:t>plasma </a:t>
            </a:r>
            <a:r>
              <a:rPr lang="en-US" sz="2200" dirty="0">
                <a:latin typeface="Georgia" panose="02040502050405020303" pitchFamily="18" charset="0"/>
              </a:rPr>
              <a:t>proteins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D. Decreased </a:t>
            </a:r>
            <a:r>
              <a:rPr lang="en-US" sz="2200" dirty="0" smtClean="0">
                <a:latin typeface="Georgia" panose="02040502050405020303" pitchFamily="18" charset="0"/>
              </a:rPr>
              <a:t>morphine </a:t>
            </a:r>
            <a:r>
              <a:rPr lang="en-US" sz="2200" dirty="0">
                <a:latin typeface="Georgia" panose="02040502050405020303" pitchFamily="18" charset="0"/>
              </a:rPr>
              <a:t>receptor </a:t>
            </a:r>
            <a:r>
              <a:rPr lang="en-US" sz="2200" dirty="0" smtClean="0">
                <a:latin typeface="Georgia" panose="02040502050405020303" pitchFamily="18" charset="0"/>
              </a:rPr>
              <a:t>density </a:t>
            </a:r>
            <a:endParaRPr lang="en-US" sz="22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E. Decreased concentration of </a:t>
            </a:r>
            <a:r>
              <a:rPr lang="en-US" sz="2200" dirty="0" smtClean="0">
                <a:latin typeface="Georgia" panose="02040502050405020303" pitchFamily="18" charset="0"/>
              </a:rPr>
              <a:t>morphine </a:t>
            </a:r>
            <a:r>
              <a:rPr lang="en-US" sz="2200" dirty="0">
                <a:latin typeface="Georgia" panose="02040502050405020303" pitchFamily="18" charset="0"/>
              </a:rPr>
              <a:t>in the brain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8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52400"/>
            <a:ext cx="8666328" cy="457200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400" b="1" cap="all" dirty="0" smtClean="0">
                <a:latin typeface="Georgia" panose="02040502050405020303" pitchFamily="18" charset="0"/>
              </a:rPr>
              <a:t>Q21</a:t>
            </a:r>
            <a:endParaRPr lang="en-US" sz="24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762001"/>
            <a:ext cx="8666328" cy="5715000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46-year-old </a:t>
            </a:r>
            <a:r>
              <a:rPr lang="en-US" sz="2200" dirty="0" smtClean="0">
                <a:latin typeface="Georgia" panose="02040502050405020303" pitchFamily="18" charset="0"/>
              </a:rPr>
              <a:t>woman complained </a:t>
            </a:r>
            <a:r>
              <a:rPr lang="en-US" sz="2200" dirty="0">
                <a:latin typeface="Georgia" panose="02040502050405020303" pitchFamily="18" charset="0"/>
              </a:rPr>
              <a:t>to her physician that the </a:t>
            </a:r>
            <a:r>
              <a:rPr lang="en-US" sz="2200" dirty="0" smtClean="0">
                <a:latin typeface="Georgia" panose="02040502050405020303" pitchFamily="18" charset="0"/>
              </a:rPr>
              <a:t>sedative effect </a:t>
            </a:r>
            <a:r>
              <a:rPr lang="en-US" sz="2200" dirty="0">
                <a:latin typeface="Georgia" panose="02040502050405020303" pitchFamily="18" charset="0"/>
              </a:rPr>
              <a:t>of the drug she was taking had increased substantially. The </a:t>
            </a:r>
            <a:r>
              <a:rPr lang="en-US" sz="2200" dirty="0" smtClean="0">
                <a:latin typeface="Georgia" panose="02040502050405020303" pitchFamily="18" charset="0"/>
              </a:rPr>
              <a:t>woman</a:t>
            </a:r>
            <a:r>
              <a:rPr lang="en-US" sz="2200" dirty="0">
                <a:latin typeface="Georgia" panose="02040502050405020303" pitchFamily="18" charset="0"/>
              </a:rPr>
              <a:t>, </a:t>
            </a:r>
            <a:r>
              <a:rPr lang="en-US" sz="2200" dirty="0" smtClean="0">
                <a:latin typeface="Georgia" panose="02040502050405020303" pitchFamily="18" charset="0"/>
              </a:rPr>
              <a:t>who </a:t>
            </a:r>
            <a:r>
              <a:rPr lang="en-US" sz="2200" dirty="0">
                <a:latin typeface="Georgia" panose="02040502050405020303" pitchFamily="18" charset="0"/>
              </a:rPr>
              <a:t>was </a:t>
            </a:r>
            <a:r>
              <a:rPr lang="en-US" sz="2200" dirty="0" smtClean="0">
                <a:latin typeface="Georgia" panose="02040502050405020303" pitchFamily="18" charset="0"/>
              </a:rPr>
              <a:t>suffering </a:t>
            </a:r>
            <a:r>
              <a:rPr lang="en-US" sz="2200" dirty="0">
                <a:latin typeface="Georgia" panose="02040502050405020303" pitchFamily="18" charset="0"/>
              </a:rPr>
              <a:t>from generalized </a:t>
            </a:r>
            <a:r>
              <a:rPr lang="en-US" sz="2200" dirty="0" smtClean="0">
                <a:latin typeface="Georgia" panose="02040502050405020303" pitchFamily="18" charset="0"/>
              </a:rPr>
              <a:t>anxiety </a:t>
            </a:r>
            <a:r>
              <a:rPr lang="en-US" sz="2200" dirty="0">
                <a:latin typeface="Georgia" panose="02040502050405020303" pitchFamily="18" charset="0"/>
              </a:rPr>
              <a:t>disorder, had been taking </a:t>
            </a:r>
            <a:r>
              <a:rPr lang="en-US" sz="2200" dirty="0" smtClean="0">
                <a:latin typeface="Georgia" panose="02040502050405020303" pitchFamily="18" charset="0"/>
              </a:rPr>
              <a:t>diazepam, one 5 mg tablet </a:t>
            </a:r>
            <a:r>
              <a:rPr lang="en-US" sz="2200" dirty="0">
                <a:latin typeface="Georgia" panose="02040502050405020303" pitchFamily="18" charset="0"/>
              </a:rPr>
              <a:t>daily. </a:t>
            </a:r>
            <a:r>
              <a:rPr lang="en-US" sz="2200" dirty="0" smtClean="0">
                <a:latin typeface="Georgia" panose="02040502050405020303" pitchFamily="18" charset="0"/>
              </a:rPr>
              <a:t>A </a:t>
            </a:r>
            <a:r>
              <a:rPr lang="en-US" sz="2200" dirty="0">
                <a:latin typeface="Georgia" panose="02040502050405020303" pitchFamily="18" charset="0"/>
              </a:rPr>
              <a:t>few days earlier, she had started taking </a:t>
            </a:r>
            <a:r>
              <a:rPr lang="en-US" sz="2200" dirty="0" smtClean="0">
                <a:latin typeface="Georgia" panose="02040502050405020303" pitchFamily="18" charset="0"/>
              </a:rPr>
              <a:t>cimetidine </a:t>
            </a:r>
            <a:r>
              <a:rPr lang="en-US" sz="2200" dirty="0">
                <a:latin typeface="Georgia" panose="02040502050405020303" pitchFamily="18" charset="0"/>
              </a:rPr>
              <a:t>to treat </a:t>
            </a:r>
            <a:r>
              <a:rPr lang="en-US" sz="2200" dirty="0" smtClean="0">
                <a:latin typeface="Georgia" panose="02040502050405020303" pitchFamily="18" charset="0"/>
              </a:rPr>
              <a:t>her </a:t>
            </a:r>
            <a:r>
              <a:rPr lang="en-US" sz="2200" dirty="0">
                <a:latin typeface="Georgia" panose="02040502050405020303" pitchFamily="18" charset="0"/>
              </a:rPr>
              <a:t>heartburn. </a:t>
            </a:r>
            <a:r>
              <a:rPr lang="en-US" sz="2200" dirty="0" smtClean="0">
                <a:latin typeface="Georgia" panose="02040502050405020303" pitchFamily="18" charset="0"/>
              </a:rPr>
              <a:t>Cimetidine </a:t>
            </a:r>
            <a:r>
              <a:rPr lang="en-US" sz="2200" dirty="0">
                <a:latin typeface="Georgia" panose="02040502050405020303" pitchFamily="18" charset="0"/>
              </a:rPr>
              <a:t>is an inhibitor of the </a:t>
            </a:r>
            <a:r>
              <a:rPr lang="en-US" sz="2200" dirty="0" smtClean="0">
                <a:latin typeface="Georgia" panose="02040502050405020303" pitchFamily="18" charset="0"/>
              </a:rPr>
              <a:t>cytochrome P-450 </a:t>
            </a:r>
            <a:r>
              <a:rPr lang="en-US" sz="2200" dirty="0">
                <a:latin typeface="Georgia" panose="02040502050405020303" pitchFamily="18" charset="0"/>
              </a:rPr>
              <a:t>system in the liver. </a:t>
            </a:r>
            <a:endParaRPr lang="en-US" sz="22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</a:t>
            </a:r>
            <a:r>
              <a:rPr lang="en-US" sz="2200" b="1" i="1" dirty="0">
                <a:latin typeface="Georgia" panose="02040502050405020303" pitchFamily="18" charset="0"/>
              </a:rPr>
              <a:t>of 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terms </a:t>
            </a:r>
            <a:r>
              <a:rPr lang="en-US" sz="2200" b="1" i="1" dirty="0">
                <a:latin typeface="Georgia" panose="02040502050405020303" pitchFamily="18" charset="0"/>
              </a:rPr>
              <a:t>best </a:t>
            </a:r>
            <a:r>
              <a:rPr lang="en-US" sz="2200" b="1" i="1" dirty="0" smtClean="0">
                <a:latin typeface="Georgia" panose="02040502050405020303" pitchFamily="18" charset="0"/>
              </a:rPr>
              <a:t>defines </a:t>
            </a:r>
            <a:r>
              <a:rPr lang="en-US" sz="2200" b="1" i="1" dirty="0">
                <a:latin typeface="Georgia" panose="02040502050405020303" pitchFamily="18" charset="0"/>
              </a:rPr>
              <a:t>this </a:t>
            </a:r>
            <a:r>
              <a:rPr lang="en-US" sz="2200" b="1" i="1" dirty="0" smtClean="0">
                <a:latin typeface="Georgia" panose="02040502050405020303" pitchFamily="18" charset="0"/>
              </a:rPr>
              <a:t>cimetidine</a:t>
            </a:r>
            <a:r>
              <a:rPr lang="en-US" sz="2200" b="1" i="1" dirty="0">
                <a:latin typeface="Georgia" panose="02040502050405020303" pitchFamily="18" charset="0"/>
              </a:rPr>
              <a:t>-</a:t>
            </a:r>
            <a:r>
              <a:rPr lang="en-US" sz="2200" b="1" i="1" dirty="0" smtClean="0">
                <a:latin typeface="Georgia" panose="02040502050405020303" pitchFamily="18" charset="0"/>
              </a:rPr>
              <a:t>diazepam </a:t>
            </a:r>
            <a:r>
              <a:rPr lang="en-US" sz="2200" b="1" i="1" dirty="0">
                <a:latin typeface="Georgia" panose="02040502050405020303" pitchFamily="18" charset="0"/>
              </a:rPr>
              <a:t>interaction</a:t>
            </a:r>
            <a:r>
              <a:rPr lang="en-US" sz="2200" b="1" i="1" dirty="0" smtClean="0">
                <a:latin typeface="Georgia" panose="02040502050405020303" pitchFamily="18" charset="0"/>
              </a:rPr>
              <a:t>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A. Additive </a:t>
            </a:r>
            <a:r>
              <a:rPr lang="en-US" sz="2200" dirty="0" smtClean="0">
                <a:latin typeface="Georgia" panose="02040502050405020303" pitchFamily="18" charset="0"/>
              </a:rPr>
              <a:t>effect </a:t>
            </a:r>
            <a:endParaRPr lang="en-US" sz="22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B. Potentiation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C. Synergism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D. Sensitization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E. Reverse tolerance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53DEF-7201-44C1-82D7-A3E52A2B45EF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6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245660" y="163773"/>
            <a:ext cx="8693624" cy="777923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173706"/>
            <a:ext cx="8693624" cy="5452519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12-year-old boy 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type 1 </a:t>
            </a:r>
            <a:r>
              <a:rPr lang="en-US" sz="2400" dirty="0" smtClean="0">
                <a:latin typeface="Georgia" panose="02040502050405020303" pitchFamily="18" charset="0"/>
              </a:rPr>
              <a:t>diabetes started </a:t>
            </a:r>
            <a:r>
              <a:rPr lang="en-US" sz="2400" dirty="0">
                <a:latin typeface="Georgia" panose="02040502050405020303" pitchFamily="18" charset="0"/>
              </a:rPr>
              <a:t>a therapy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two daily subcutaneous </a:t>
            </a:r>
            <a:r>
              <a:rPr lang="en-US" sz="2400" dirty="0" smtClean="0">
                <a:latin typeface="Georgia" panose="02040502050405020303" pitchFamily="18" charset="0"/>
              </a:rPr>
              <a:t>administrations of insulin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the permeation process by which insulin is absorbed from </a:t>
            </a:r>
            <a:r>
              <a:rPr lang="en-US" sz="2400" b="1" i="1" dirty="0">
                <a:latin typeface="Georgia" panose="02040502050405020303" pitchFamily="18" charset="0"/>
              </a:rPr>
              <a:t>the site of </a:t>
            </a:r>
            <a:r>
              <a:rPr lang="en-US" sz="2400" b="1" i="1" dirty="0" smtClean="0">
                <a:latin typeface="Georgia" panose="02040502050405020303" pitchFamily="18" charset="0"/>
              </a:rPr>
              <a:t>injection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A75F-DB6A-4B81-90C3-BD833B18454D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4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259307" y="274637"/>
            <a:ext cx="8652681" cy="694353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55593"/>
            <a:ext cx="8652681" cy="5370631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A 59-year-old Japanese </a:t>
            </a:r>
            <a:r>
              <a:rPr lang="en-US" sz="2300" dirty="0" smtClean="0">
                <a:latin typeface="Georgia" panose="02040502050405020303" pitchFamily="18" charset="0"/>
              </a:rPr>
              <a:t>man with </a:t>
            </a:r>
            <a:r>
              <a:rPr lang="en-US" sz="2300" dirty="0">
                <a:latin typeface="Georgia" panose="02040502050405020303" pitchFamily="18" charset="0"/>
              </a:rPr>
              <a:t>atrial </a:t>
            </a:r>
            <a:r>
              <a:rPr lang="en-US" sz="2300" dirty="0" smtClean="0">
                <a:latin typeface="Georgia" panose="02040502050405020303" pitchFamily="18" charset="0"/>
              </a:rPr>
              <a:t>fibrillation presented </a:t>
            </a:r>
            <a:r>
              <a:rPr lang="en-US" sz="2300" dirty="0">
                <a:latin typeface="Georgia" panose="02040502050405020303" pitchFamily="18" charset="0"/>
              </a:rPr>
              <a:t>to his physician </a:t>
            </a:r>
            <a:r>
              <a:rPr lang="en-US" sz="2300" dirty="0" smtClean="0">
                <a:latin typeface="Georgia" panose="02040502050405020303" pitchFamily="18" charset="0"/>
              </a:rPr>
              <a:t>complaining </a:t>
            </a:r>
            <a:r>
              <a:rPr lang="en-US" sz="2300" dirty="0">
                <a:latin typeface="Georgia" panose="02040502050405020303" pitchFamily="18" charset="0"/>
              </a:rPr>
              <a:t>of red urine. The </a:t>
            </a:r>
            <a:r>
              <a:rPr lang="en-US" sz="2300" dirty="0" smtClean="0">
                <a:latin typeface="Georgia" panose="02040502050405020303" pitchFamily="18" charset="0"/>
              </a:rPr>
              <a:t>man had </a:t>
            </a:r>
            <a:r>
              <a:rPr lang="en-US" sz="2300" dirty="0">
                <a:latin typeface="Georgia" panose="02040502050405020303" pitchFamily="18" charset="0"/>
              </a:rPr>
              <a:t>been receiving a standard dose of warfarin, </a:t>
            </a:r>
            <a:r>
              <a:rPr lang="en-US" sz="2300" dirty="0" smtClean="0">
                <a:latin typeface="Georgia" panose="02040502050405020303" pitchFamily="18" charset="0"/>
              </a:rPr>
              <a:t>which is metabolized by CYP2C9.</a:t>
            </a:r>
            <a:endParaRPr lang="en-US" sz="23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b="1" i="1" dirty="0">
                <a:latin typeface="Georgia" panose="02040502050405020303" pitchFamily="18" charset="0"/>
              </a:rPr>
              <a:t>Which of the </a:t>
            </a:r>
            <a:r>
              <a:rPr lang="en-US" sz="23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300" b="1" i="1" dirty="0">
                <a:latin typeface="Georgia" panose="02040502050405020303" pitchFamily="18" charset="0"/>
              </a:rPr>
              <a:t>was the </a:t>
            </a:r>
            <a:r>
              <a:rPr lang="en-US" sz="2300" b="1" i="1" dirty="0" smtClean="0">
                <a:latin typeface="Georgia" panose="02040502050405020303" pitchFamily="18" charset="0"/>
              </a:rPr>
              <a:t>most </a:t>
            </a:r>
            <a:r>
              <a:rPr lang="en-US" sz="2300" b="1" i="1" dirty="0">
                <a:latin typeface="Georgia" panose="02040502050405020303" pitchFamily="18" charset="0"/>
              </a:rPr>
              <a:t>likely cause of the </a:t>
            </a:r>
            <a:r>
              <a:rPr lang="en-US" sz="2300" b="1" i="1" dirty="0" smtClean="0">
                <a:latin typeface="Georgia" panose="02040502050405020303" pitchFamily="18" charset="0"/>
              </a:rPr>
              <a:t>patient’s disorder?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A. Increased protein binding of warfarin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B. Decreased renal excretion of warfarin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C. Genetic </a:t>
            </a:r>
            <a:r>
              <a:rPr lang="en-US" sz="2300" dirty="0" smtClean="0">
                <a:latin typeface="Georgia" panose="02040502050405020303" pitchFamily="18" charset="0"/>
              </a:rPr>
              <a:t>polymorphism </a:t>
            </a:r>
            <a:r>
              <a:rPr lang="en-US" sz="2300" dirty="0">
                <a:latin typeface="Georgia" panose="02040502050405020303" pitchFamily="18" charset="0"/>
              </a:rPr>
              <a:t>of CYP2C9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D. Decreased </a:t>
            </a:r>
            <a:r>
              <a:rPr lang="en-US" sz="2300" dirty="0" smtClean="0">
                <a:latin typeface="Georgia" panose="02040502050405020303" pitchFamily="18" charset="0"/>
              </a:rPr>
              <a:t>metabolism </a:t>
            </a:r>
            <a:r>
              <a:rPr lang="en-US" sz="2300" dirty="0">
                <a:latin typeface="Georgia" panose="02040502050405020303" pitchFamily="18" charset="0"/>
              </a:rPr>
              <a:t>of CYP2C9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E. Increased CYP2C9 synthesis in a person of Asian origin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186ED-CA2F-4F65-8D21-7C44D8F786A9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0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63773"/>
            <a:ext cx="8693624" cy="979225"/>
          </a:xfrm>
        </p:spPr>
        <p:txBody>
          <a:bodyPr/>
          <a:lstStyle/>
          <a:p>
            <a:pPr marL="0" indent="0" algn="l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800" b="1" dirty="0" smtClean="0">
                <a:latin typeface="Georgia" panose="02040502050405020303" pitchFamily="18" charset="0"/>
              </a:rPr>
              <a:t>Q24</a:t>
            </a:r>
            <a:endParaRPr lang="en-US" alt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2999"/>
            <a:ext cx="8693624" cy="5483225"/>
          </a:xfrm>
        </p:spPr>
        <p:txBody>
          <a:bodyPr/>
          <a:lstStyle/>
          <a:p>
            <a:pPr marL="0" lvl="0" indent="0">
              <a:buNone/>
            </a:pPr>
            <a:endParaRPr lang="en-US" sz="2600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en-US" sz="2600" dirty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en-US" sz="2600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en-US" sz="2600" dirty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en-US" sz="2600" b="1" i="1" dirty="0" smtClean="0">
                <a:latin typeface="Georgia" panose="02040502050405020303" pitchFamily="18" charset="0"/>
              </a:rPr>
              <a:t>Why are loading doses of a drug used and under what circumstances?</a:t>
            </a:r>
            <a:endParaRPr lang="en-US" sz="26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3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232012"/>
            <a:ext cx="8771649" cy="726838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Q25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87355"/>
            <a:ext cx="8666328" cy="5438870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is meant by saturation kinetics (zero-order kinetics)? Why might it be important to know whether the metabolism of a drug follows saturation kinetics?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7997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41946"/>
            <a:ext cx="8679975" cy="5384279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D</a:t>
            </a:r>
            <a:r>
              <a:rPr lang="en-US" sz="2400" dirty="0" smtClean="0">
                <a:latin typeface="Georgia" panose="02040502050405020303" pitchFamily="18" charset="0"/>
              </a:rPr>
              <a:t>rug A, is being given long-term and its elimination follows first-order kinetics. It has reached steady state plasma concentration. A second drug B, which induces the metabolizing enzymes for drug A, is then added to the therapeutic regimen.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How will the addition of drug B affect the plasma steady state concentration of drug A? 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C6737-0967-4D00-BADC-763E49A9D2D0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7997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Q27 [follow up to q26]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41946"/>
            <a:ext cx="8679975" cy="5384279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D</a:t>
            </a:r>
            <a:r>
              <a:rPr lang="en-US" sz="2400" dirty="0" smtClean="0">
                <a:latin typeface="Georgia" panose="02040502050405020303" pitchFamily="18" charset="0"/>
              </a:rPr>
              <a:t>rug A, is being given long-term and its elimination follows first-order kinetics. It has reached steady state plasma concentration. A second drug B, which induces the metabolizing enzymes for drug A, is then added to the therapeutic regimen.</a:t>
            </a:r>
          </a:p>
          <a:p>
            <a:pPr marL="514350" lvl="0" indent="-514350">
              <a:spcBef>
                <a:spcPts val="1800"/>
              </a:spcBef>
              <a:buFont typeface="+mj-lt"/>
              <a:buAutoNum type="alphaUcPeriod"/>
            </a:pPr>
            <a:r>
              <a:rPr lang="en-US" sz="2400" b="1" i="1" dirty="0" smtClean="0">
                <a:latin typeface="Georgia" panose="02040502050405020303" pitchFamily="18" charset="0"/>
              </a:rPr>
              <a:t>How must the administration of drug A be altered to reach the original steady state plasma concentration?</a:t>
            </a:r>
          </a:p>
          <a:p>
            <a:pPr marL="514350" lvl="0" indent="-514350">
              <a:spcBef>
                <a:spcPts val="1800"/>
              </a:spcBef>
              <a:buFont typeface="+mj-lt"/>
              <a:buAutoNum type="alphaUcPeriod"/>
            </a:pPr>
            <a:r>
              <a:rPr lang="en-US" sz="2400" b="1" i="1" dirty="0" smtClean="0">
                <a:latin typeface="Georgia" panose="02040502050405020303" pitchFamily="18" charset="0"/>
              </a:rPr>
              <a:t>On a theoretical basis, how long will this take?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C6737-0967-4D00-BADC-763E49A9D2D0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3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>
          <a:xfrm>
            <a:off x="304800" y="274637"/>
            <a:ext cx="8534400" cy="695537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4650"/>
            <a:ext cx="8534400" cy="5411575"/>
          </a:xfrm>
        </p:spPr>
        <p:txBody>
          <a:bodyPr rtlCol="0">
            <a:normAutofit/>
          </a:bodyPr>
          <a:lstStyle/>
          <a:p>
            <a:pPr marL="514350" lvl="0" indent="-514350">
              <a:buFont typeface="+mj-lt"/>
              <a:buAutoNum type="alphaUcPeriod"/>
            </a:pPr>
            <a:endParaRPr lang="en-US" sz="2600" b="1" i="1" dirty="0" smtClean="0">
              <a:latin typeface="Georgia" panose="02040502050405020303" pitchFamily="18" charset="0"/>
            </a:endParaRPr>
          </a:p>
          <a:p>
            <a:pPr marL="514350" lvl="0" indent="-514350">
              <a:buFont typeface="+mj-lt"/>
              <a:buAutoNum type="alphaUcPeriod"/>
            </a:pPr>
            <a:endParaRPr lang="en-US" sz="2600" b="1" i="1" dirty="0">
              <a:latin typeface="Georgia" panose="02040502050405020303" pitchFamily="18" charset="0"/>
            </a:endParaRPr>
          </a:p>
          <a:p>
            <a:pPr marL="514350" lvl="0" indent="-514350">
              <a:buFont typeface="+mj-lt"/>
              <a:buAutoNum type="alphaUcPeriod"/>
            </a:pPr>
            <a:endParaRPr lang="en-US" sz="2600" b="1" i="1" dirty="0" smtClean="0">
              <a:latin typeface="Georgia" panose="02040502050405020303" pitchFamily="18" charset="0"/>
            </a:endParaRPr>
          </a:p>
          <a:p>
            <a:pPr marL="514350" lvl="0" indent="-514350">
              <a:spcBef>
                <a:spcPts val="1800"/>
              </a:spcBef>
              <a:buFont typeface="+mj-lt"/>
              <a:buAutoNum type="alphaUcPeriod"/>
            </a:pPr>
            <a:r>
              <a:rPr lang="en-US" sz="2400" b="1" i="1" dirty="0" smtClean="0">
                <a:latin typeface="Georgia" panose="02040502050405020303" pitchFamily="18" charset="0"/>
              </a:rPr>
              <a:t>What factors determine whether there is glomerular filtration of a drug?</a:t>
            </a:r>
          </a:p>
          <a:p>
            <a:pPr marL="514350" lvl="0" indent="-514350">
              <a:spcBef>
                <a:spcPts val="1800"/>
              </a:spcBef>
              <a:buFont typeface="+mj-lt"/>
              <a:buAutoNum type="alphaUcPeriod"/>
            </a:pPr>
            <a:r>
              <a:rPr lang="en-US" sz="2400" b="1" i="1" dirty="0" smtClean="0">
                <a:latin typeface="Georgia" panose="02040502050405020303" pitchFamily="18" charset="0"/>
              </a:rPr>
              <a:t>What determines whether a drug in the filtrate is reabsorbed?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12D1B-D05D-4A4A-98A4-7440EA492AE8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6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986" y="232012"/>
            <a:ext cx="8785297" cy="726838"/>
          </a:xfrm>
        </p:spPr>
        <p:txBody>
          <a:bodyPr rtlCol="0">
            <a:normAutofit/>
          </a:bodyPr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6603" y="1201003"/>
            <a:ext cx="8652680" cy="5425222"/>
          </a:xfrm>
        </p:spPr>
        <p:txBody>
          <a:bodyPr/>
          <a:lstStyle/>
          <a:p>
            <a:pPr marL="0" lvl="0" indent="0">
              <a:spcBef>
                <a:spcPts val="180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 26-year-old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man became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inebriated after drinking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several glasses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of alcoholic beverages at a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party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. Ethanol is a polar,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non-</a:t>
            </a:r>
            <a:r>
              <a:rPr lang="en-US" sz="2400" dirty="0" err="1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ionizable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drug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an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approximate molecular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weight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of 46 </a:t>
            </a:r>
            <a:r>
              <a:rPr lang="en-US" sz="2400" dirty="0" err="1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daltons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en-US" sz="2400" dirty="0" smtClean="0">
              <a:latin typeface="Georgia" panose="02040502050405020303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>
              <a:spcBef>
                <a:spcPts val="180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400" b="1" i="1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Which permeation process most likely mediated </a:t>
            </a:r>
            <a:r>
              <a:rPr lang="en-US" sz="2400" b="1" i="1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the </a:t>
            </a:r>
            <a:r>
              <a:rPr lang="en-US" sz="2400" b="1" i="1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man’s </a:t>
            </a:r>
            <a:r>
              <a:rPr lang="en-US" sz="2400" b="1" i="1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intestinal absorption of </a:t>
            </a:r>
            <a:r>
              <a:rPr lang="en-US" sz="2400" b="1" i="1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ethanol?</a:t>
            </a:r>
            <a:endParaRPr lang="en-US" sz="2400" b="1" i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0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09183"/>
            <a:ext cx="8607188" cy="80839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smtClean="0">
                <a:latin typeface="Georgia" panose="02040502050405020303" pitchFamily="18" charset="0"/>
              </a:rPr>
              <a:t>Q29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01003"/>
            <a:ext cx="8707272" cy="5047397"/>
          </a:xfrm>
        </p:spPr>
        <p:txBody>
          <a:bodyPr rtlCol="0">
            <a:noAutofit/>
          </a:bodyPr>
          <a:lstStyle/>
          <a:p>
            <a:pPr marL="0" lvl="0" indent="0">
              <a:buNone/>
            </a:pPr>
            <a:endParaRPr lang="en-US" sz="2600" b="1" i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en-US" sz="2600" b="1" i="1" dirty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en-US" sz="2600" b="1" i="1" dirty="0" smtClean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endParaRPr lang="en-US" sz="2600" b="1" i="1" dirty="0">
              <a:latin typeface="Georgia" panose="02040502050405020303" pitchFamily="18" charset="0"/>
            </a:endParaRPr>
          </a:p>
          <a:p>
            <a:pPr marL="0" lvl="0" indent="0">
              <a:buNone/>
            </a:pPr>
            <a:r>
              <a:rPr lang="en-US" sz="2600" b="1" i="1" dirty="0" smtClean="0">
                <a:latin typeface="Georgia" panose="02040502050405020303" pitchFamily="18" charset="0"/>
              </a:rPr>
              <a:t>Why is it clinically useful to know the plasma half-life of a drug?</a:t>
            </a:r>
            <a:endParaRPr lang="en-US" sz="26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8CCDFC-89F7-459D-8334-8C7646BDC4D6}" type="slidenum">
              <a:rPr lang="en-US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3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Q30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49-year-old obese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 err="1" smtClean="0">
                <a:latin typeface="Georgia" panose="02040502050405020303" pitchFamily="18" charset="0"/>
              </a:rPr>
              <a:t>vasospastic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angina started </a:t>
            </a:r>
            <a:r>
              <a:rPr lang="en-US" sz="2400" dirty="0" smtClean="0">
                <a:latin typeface="Georgia" panose="02040502050405020303" pitchFamily="18" charset="0"/>
              </a:rPr>
              <a:t>treatment with </a:t>
            </a:r>
            <a:r>
              <a:rPr lang="en-US" sz="2400" dirty="0" err="1">
                <a:latin typeface="Georgia" panose="02040502050405020303" pitchFamily="18" charset="0"/>
              </a:rPr>
              <a:t>nifedipine</a:t>
            </a:r>
            <a:r>
              <a:rPr lang="en-US" sz="2400" dirty="0">
                <a:latin typeface="Georgia" panose="02040502050405020303" pitchFamily="18" charset="0"/>
              </a:rPr>
              <a:t>. The drug has </a:t>
            </a:r>
            <a:r>
              <a:rPr lang="en-US" sz="2400" dirty="0" smtClean="0">
                <a:latin typeface="Georgia" panose="02040502050405020303" pitchFamily="18" charset="0"/>
              </a:rPr>
              <a:t>a volume </a:t>
            </a:r>
            <a:r>
              <a:rPr lang="en-US" sz="2400" dirty="0">
                <a:latin typeface="Georgia" panose="02040502050405020303" pitchFamily="18" charset="0"/>
              </a:rPr>
              <a:t>of distribution (</a:t>
            </a:r>
            <a:r>
              <a:rPr lang="en-US" sz="2400" dirty="0" err="1">
                <a:latin typeface="Georgia" panose="02040502050405020303" pitchFamily="18" charset="0"/>
              </a:rPr>
              <a:t>Vd</a:t>
            </a:r>
            <a:r>
              <a:rPr lang="en-US" sz="2400" dirty="0">
                <a:latin typeface="Georgia" panose="02040502050405020303" pitchFamily="18" charset="0"/>
              </a:rPr>
              <a:t>) of about 55 L in a 70-kg </a:t>
            </a:r>
            <a:r>
              <a:rPr lang="en-US" sz="2400" dirty="0" smtClean="0">
                <a:latin typeface="Georgia" panose="02040502050405020303" pitchFamily="18" charset="0"/>
              </a:rPr>
              <a:t>person, but </a:t>
            </a:r>
            <a:r>
              <a:rPr lang="en-US" sz="2400" dirty="0">
                <a:latin typeface="Georgia" panose="02040502050405020303" pitchFamily="18" charset="0"/>
              </a:rPr>
              <a:t>in this obese patient, the </a:t>
            </a:r>
            <a:r>
              <a:rPr lang="en-US" sz="2400" dirty="0" err="1">
                <a:latin typeface="Georgia" panose="02040502050405020303" pitchFamily="18" charset="0"/>
              </a:rPr>
              <a:t>Vd</a:t>
            </a:r>
            <a:r>
              <a:rPr lang="en-US" sz="2400" dirty="0">
                <a:latin typeface="Georgia" panose="02040502050405020303" pitchFamily="18" charset="0"/>
              </a:rPr>
              <a:t> turned out to be 110 L. </a:t>
            </a:r>
            <a:r>
              <a:rPr lang="en-US" sz="2400" dirty="0" smtClean="0">
                <a:latin typeface="Georgia" panose="02040502050405020303" pitchFamily="18" charset="0"/>
              </a:rPr>
              <a:t>The standard </a:t>
            </a:r>
            <a:r>
              <a:rPr lang="en-US" sz="2400" dirty="0">
                <a:latin typeface="Georgia" panose="02040502050405020303" pitchFamily="18" charset="0"/>
              </a:rPr>
              <a:t>loading dose of </a:t>
            </a:r>
            <a:r>
              <a:rPr lang="en-US" sz="2400" dirty="0" err="1">
                <a:latin typeface="Georgia" panose="02040502050405020303" pitchFamily="18" charset="0"/>
              </a:rPr>
              <a:t>nifedipine</a:t>
            </a:r>
            <a:r>
              <a:rPr lang="en-US" sz="2400" dirty="0">
                <a:latin typeface="Georgia" panose="02040502050405020303" pitchFamily="18" charset="0"/>
              </a:rPr>
              <a:t> for a patient weighing </a:t>
            </a:r>
            <a:r>
              <a:rPr lang="en-US" sz="2400" dirty="0" smtClean="0">
                <a:latin typeface="Georgia" panose="02040502050405020303" pitchFamily="18" charset="0"/>
              </a:rPr>
              <a:t>70-kg </a:t>
            </a:r>
            <a:r>
              <a:rPr lang="en-US" sz="2400" dirty="0">
                <a:latin typeface="Georgia" panose="02040502050405020303" pitchFamily="18" charset="0"/>
              </a:rPr>
              <a:t>is 30 </a:t>
            </a:r>
            <a:r>
              <a:rPr lang="en-US" sz="2400" dirty="0" smtClean="0">
                <a:latin typeface="Georgia" panose="02040502050405020303" pitchFamily="18" charset="0"/>
              </a:rPr>
              <a:t>mg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should </a:t>
            </a:r>
            <a:r>
              <a:rPr lang="en-US" sz="2400" b="1" i="1" dirty="0">
                <a:latin typeface="Georgia" panose="02040502050405020303" pitchFamily="18" charset="0"/>
              </a:rPr>
              <a:t>be the </a:t>
            </a:r>
            <a:r>
              <a:rPr lang="en-US" sz="2400" b="1" i="1" dirty="0" smtClean="0">
                <a:latin typeface="Georgia" panose="02040502050405020303" pitchFamily="18" charset="0"/>
              </a:rPr>
              <a:t>loading </a:t>
            </a:r>
            <a:r>
              <a:rPr lang="en-US" sz="2400" b="1" i="1" dirty="0">
                <a:latin typeface="Georgia" panose="02040502050405020303" pitchFamily="18" charset="0"/>
              </a:rPr>
              <a:t>dose </a:t>
            </a:r>
            <a:r>
              <a:rPr lang="en-US" sz="2400" b="1" i="1" dirty="0" smtClean="0">
                <a:latin typeface="Georgia" panose="02040502050405020303" pitchFamily="18" charset="0"/>
              </a:rPr>
              <a:t>administered </a:t>
            </a:r>
            <a:r>
              <a:rPr lang="en-US" sz="2400" b="1" i="1" dirty="0">
                <a:latin typeface="Georgia" panose="02040502050405020303" pitchFamily="18" charset="0"/>
              </a:rPr>
              <a:t>to this patient (in </a:t>
            </a:r>
            <a:r>
              <a:rPr lang="en-US" sz="2400" b="1" i="1" dirty="0" smtClean="0">
                <a:latin typeface="Georgia" panose="02040502050405020303" pitchFamily="18" charset="0"/>
              </a:rPr>
              <a:t>mg</a:t>
            </a:r>
            <a:r>
              <a:rPr lang="en-US" sz="2400" b="1" i="1" dirty="0">
                <a:latin typeface="Georgia" panose="02040502050405020303" pitchFamily="18" charset="0"/>
              </a:rPr>
              <a:t>) in </a:t>
            </a:r>
            <a:r>
              <a:rPr lang="en-US" sz="2400" b="1" i="1" dirty="0" smtClean="0">
                <a:latin typeface="Georgia" panose="02040502050405020303" pitchFamily="18" charset="0"/>
              </a:rPr>
              <a:t>order </a:t>
            </a:r>
            <a:r>
              <a:rPr lang="en-US" sz="2400" b="1" i="1" dirty="0">
                <a:latin typeface="Georgia" panose="02040502050405020303" pitchFamily="18" charset="0"/>
              </a:rPr>
              <a:t>to achieve the </a:t>
            </a:r>
            <a:r>
              <a:rPr lang="en-US" sz="2400" b="1" i="1" dirty="0" smtClean="0">
                <a:latin typeface="Georgia" panose="02040502050405020303" pitchFamily="18" charset="0"/>
              </a:rPr>
              <a:t>same </a:t>
            </a:r>
            <a:r>
              <a:rPr lang="en-US" sz="2400" b="1" i="1" dirty="0">
                <a:latin typeface="Georgia" panose="02040502050405020303" pitchFamily="18" charset="0"/>
              </a:rPr>
              <a:t>target concentration</a:t>
            </a:r>
            <a:r>
              <a:rPr lang="en-US" sz="2400" b="1" i="1" dirty="0" smtClean="0">
                <a:latin typeface="Georgia" panose="02040502050405020303" pitchFamily="18" charset="0"/>
              </a:rPr>
              <a:t>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7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Algerian" panose="04020705040A02060702" pitchFamily="82" charset="0"/>
              </a:rPr>
              <a:t>END</a:t>
            </a:r>
            <a:endParaRPr lang="en-US" sz="9600" b="1" i="1" dirty="0">
              <a:latin typeface="Algerian" panose="04020705040A02060702" pitchFamily="8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sz="26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0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5660" y="274638"/>
            <a:ext cx="8652680" cy="639762"/>
          </a:xfrm>
        </p:spPr>
        <p:txBody>
          <a:bodyPr/>
          <a:lstStyle/>
          <a:p>
            <a:pPr algn="l" eaLnBrk="1" hangingPunct="1"/>
            <a:r>
              <a:rPr lang="en-US" sz="2800" b="1" cap="all" dirty="0" smtClean="0">
                <a:latin typeface="Georgia" panose="02040502050405020303" pitchFamily="18" charset="0"/>
              </a:rPr>
              <a:t>Q3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660" y="1156428"/>
            <a:ext cx="8652680" cy="5396772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4-year-old boy </a:t>
            </a:r>
            <a:r>
              <a:rPr lang="en-US" sz="2400" dirty="0" smtClean="0">
                <a:latin typeface="Georgia" panose="02040502050405020303" pitchFamily="18" charset="0"/>
              </a:rPr>
              <a:t>suffering </a:t>
            </a:r>
            <a:r>
              <a:rPr lang="en-US" sz="2400" dirty="0">
                <a:latin typeface="Georgia" panose="02040502050405020303" pitchFamily="18" charset="0"/>
              </a:rPr>
              <a:t>from acute </a:t>
            </a:r>
            <a:r>
              <a:rPr lang="en-US" sz="2400" dirty="0" smtClean="0">
                <a:latin typeface="Georgia" panose="02040502050405020303" pitchFamily="18" charset="0"/>
              </a:rPr>
              <a:t>lymphoblastic leukemia </a:t>
            </a:r>
            <a:r>
              <a:rPr lang="en-US" sz="2400" dirty="0">
                <a:latin typeface="Georgia" panose="02040502050405020303" pitchFamily="18" charset="0"/>
              </a:rPr>
              <a:t>was about to receive an </a:t>
            </a:r>
            <a:r>
              <a:rPr lang="en-US" sz="2400" dirty="0" err="1">
                <a:latin typeface="Georgia" panose="02040502050405020303" pitchFamily="18" charset="0"/>
              </a:rPr>
              <a:t>intrathecal</a:t>
            </a:r>
            <a:r>
              <a:rPr lang="en-US" sz="2400" dirty="0">
                <a:latin typeface="Georgia" panose="02040502050405020303" pitchFamily="18" charset="0"/>
              </a:rPr>
              <a:t> injection of </a:t>
            </a:r>
            <a:r>
              <a:rPr lang="en-US" sz="2400" dirty="0" smtClean="0">
                <a:latin typeface="Georgia" panose="02040502050405020303" pitchFamily="18" charset="0"/>
              </a:rPr>
              <a:t>methotrexate</a:t>
            </a:r>
            <a:r>
              <a:rPr lang="en-US" sz="2400" dirty="0">
                <a:latin typeface="Georgia" panose="02040502050405020303" pitchFamily="18" charset="0"/>
              </a:rPr>
              <a:t>, a drug that cannot cross the </a:t>
            </a:r>
            <a:r>
              <a:rPr lang="en-US" sz="2400" dirty="0" smtClean="0">
                <a:latin typeface="Georgia" panose="02040502050405020303" pitchFamily="18" charset="0"/>
              </a:rPr>
              <a:t>blood-brain-barrier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Explains why </a:t>
            </a:r>
            <a:r>
              <a:rPr lang="en-US" sz="2400" b="1" i="1" dirty="0">
                <a:latin typeface="Georgia" panose="02040502050405020303" pitchFamily="18" charset="0"/>
              </a:rPr>
              <a:t>several </a:t>
            </a:r>
            <a:r>
              <a:rPr lang="en-US" sz="2400" b="1" i="1" dirty="0" smtClean="0">
                <a:latin typeface="Georgia" panose="02040502050405020303" pitchFamily="18" charset="0"/>
              </a:rPr>
              <a:t> drugs</a:t>
            </a:r>
            <a:r>
              <a:rPr lang="en-US" sz="2400" b="1" i="1" dirty="0">
                <a:latin typeface="Georgia" panose="02040502050405020303" pitchFamily="18" charset="0"/>
              </a:rPr>
              <a:t>, including </a:t>
            </a:r>
            <a:r>
              <a:rPr lang="en-US" sz="2400" b="1" i="1" dirty="0" smtClean="0">
                <a:latin typeface="Georgia" panose="02040502050405020303" pitchFamily="18" charset="0"/>
              </a:rPr>
              <a:t>methotrexate</a:t>
            </a:r>
            <a:r>
              <a:rPr lang="en-US" sz="2400" b="1" i="1" dirty="0">
                <a:latin typeface="Georgia" panose="02040502050405020303" pitchFamily="18" charset="0"/>
              </a:rPr>
              <a:t>, cannot easily enter the brain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7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72954"/>
            <a:ext cx="8734567" cy="685895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Q4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187355"/>
            <a:ext cx="8734567" cy="543887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52-year-old </a:t>
            </a:r>
            <a:r>
              <a:rPr lang="en-US" sz="2400" dirty="0" smtClean="0">
                <a:latin typeface="Georgia" panose="02040502050405020303" pitchFamily="18" charset="0"/>
              </a:rPr>
              <a:t>woman suffering </a:t>
            </a:r>
            <a:r>
              <a:rPr lang="en-US" sz="2400" dirty="0">
                <a:latin typeface="Georgia" panose="02040502050405020303" pitchFamily="18" charset="0"/>
              </a:rPr>
              <a:t>from </a:t>
            </a:r>
            <a:r>
              <a:rPr lang="en-US" sz="2400" dirty="0" smtClean="0">
                <a:latin typeface="Georgia" panose="02040502050405020303" pitchFamily="18" charset="0"/>
              </a:rPr>
              <a:t>rheumatoid arthritis  started </a:t>
            </a:r>
            <a:r>
              <a:rPr lang="en-US" sz="2400" dirty="0">
                <a:latin typeface="Georgia" panose="02040502050405020303" pitchFamily="18" charset="0"/>
              </a:rPr>
              <a:t>a </a:t>
            </a:r>
            <a:r>
              <a:rPr lang="en-US" sz="2400" dirty="0" smtClean="0">
                <a:latin typeface="Georgia" panose="02040502050405020303" pitchFamily="18" charset="0"/>
              </a:rPr>
              <a:t>treatment </a:t>
            </a:r>
            <a:r>
              <a:rPr lang="en-US" sz="2400" dirty="0">
                <a:latin typeface="Georgia" panose="02040502050405020303" pitchFamily="18" charset="0"/>
              </a:rPr>
              <a:t>that included </a:t>
            </a:r>
            <a:r>
              <a:rPr lang="en-US" sz="2400" dirty="0" smtClean="0">
                <a:latin typeface="Georgia" panose="02040502050405020303" pitchFamily="18" charset="0"/>
              </a:rPr>
              <a:t>infliximab</a:t>
            </a:r>
            <a:r>
              <a:rPr lang="en-US" sz="2400" dirty="0">
                <a:latin typeface="Georgia" panose="02040502050405020303" pitchFamily="18" charset="0"/>
              </a:rPr>
              <a:t>, a </a:t>
            </a:r>
            <a:r>
              <a:rPr lang="en-US" sz="2400" dirty="0" smtClean="0">
                <a:latin typeface="Georgia" panose="02040502050405020303" pitchFamily="18" charset="0"/>
              </a:rPr>
              <a:t>monoclonal antibody </a:t>
            </a:r>
            <a:r>
              <a:rPr lang="en-US" sz="2400" dirty="0">
                <a:latin typeface="Georgia" panose="02040502050405020303" pitchFamily="18" charset="0"/>
              </a:rPr>
              <a:t>against </a:t>
            </a:r>
            <a:r>
              <a:rPr lang="en-US" sz="2400" dirty="0" smtClean="0">
                <a:latin typeface="Georgia" panose="02040502050405020303" pitchFamily="18" charset="0"/>
              </a:rPr>
              <a:t>tumor </a:t>
            </a:r>
            <a:r>
              <a:rPr lang="en-US" sz="2400" dirty="0">
                <a:latin typeface="Georgia" panose="02040502050405020303" pitchFamily="18" charset="0"/>
              </a:rPr>
              <a:t>necrosis factor-α (TNF-α). The drug </a:t>
            </a:r>
            <a:r>
              <a:rPr lang="en-US" sz="2400" dirty="0" smtClean="0">
                <a:latin typeface="Georgia" panose="02040502050405020303" pitchFamily="18" charset="0"/>
              </a:rPr>
              <a:t>has </a:t>
            </a:r>
            <a:r>
              <a:rPr lang="en-US" sz="2400" dirty="0">
                <a:latin typeface="Georgia" panose="02040502050405020303" pitchFamily="18" charset="0"/>
              </a:rPr>
              <a:t>a </a:t>
            </a:r>
            <a:r>
              <a:rPr lang="en-US" sz="2400" dirty="0" smtClean="0">
                <a:latin typeface="Georgia" panose="02040502050405020303" pitchFamily="18" charset="0"/>
              </a:rPr>
              <a:t>volume </a:t>
            </a:r>
            <a:r>
              <a:rPr lang="en-US" sz="2400" dirty="0">
                <a:latin typeface="Georgia" panose="02040502050405020303" pitchFamily="18" charset="0"/>
              </a:rPr>
              <a:t>of distribution of about 3 L.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is most </a:t>
            </a:r>
            <a:r>
              <a:rPr lang="en-US" sz="2400" b="1" i="1" dirty="0">
                <a:latin typeface="Georgia" panose="02040502050405020303" pitchFamily="18" charset="0"/>
              </a:rPr>
              <a:t>likely </a:t>
            </a:r>
            <a:r>
              <a:rPr lang="en-US" sz="2400" b="1" i="1" dirty="0" smtClean="0">
                <a:latin typeface="Georgia" panose="02040502050405020303" pitchFamily="18" charset="0"/>
              </a:rPr>
              <a:t>to be the main </a:t>
            </a:r>
            <a:r>
              <a:rPr lang="en-US" sz="2400" b="1" i="1" dirty="0">
                <a:latin typeface="Georgia" panose="02040502050405020303" pitchFamily="18" charset="0"/>
              </a:rPr>
              <a:t>site of distribution of this </a:t>
            </a:r>
            <a:r>
              <a:rPr lang="en-US" sz="2400" b="1" i="1" dirty="0" smtClean="0">
                <a:latin typeface="Georgia" panose="02040502050405020303" pitchFamily="18" charset="0"/>
              </a:rPr>
              <a:t>drug?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91069"/>
            <a:ext cx="8686800" cy="764273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Q5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2999"/>
            <a:ext cx="8686800" cy="54832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</a:t>
            </a:r>
            <a:r>
              <a:rPr lang="en-US" sz="2400" dirty="0" smtClean="0">
                <a:latin typeface="Georgia" panose="02040502050405020303" pitchFamily="18" charset="0"/>
              </a:rPr>
              <a:t>10 mg </a:t>
            </a:r>
            <a:r>
              <a:rPr lang="en-US" sz="2400" dirty="0">
                <a:latin typeface="Georgia" panose="02040502050405020303" pitchFamily="18" charset="0"/>
              </a:rPr>
              <a:t>dose of a new drug that follows </a:t>
            </a:r>
            <a:r>
              <a:rPr lang="en-US" sz="2400" dirty="0" smtClean="0">
                <a:latin typeface="Georgia" panose="02040502050405020303" pitchFamily="18" charset="0"/>
              </a:rPr>
              <a:t>first-order kinetics </a:t>
            </a:r>
            <a:r>
              <a:rPr lang="en-US" sz="2400" dirty="0">
                <a:latin typeface="Georgia" panose="02040502050405020303" pitchFamily="18" charset="0"/>
              </a:rPr>
              <a:t>was given intravenously </a:t>
            </a:r>
            <a:r>
              <a:rPr lang="en-US" sz="2400" dirty="0" smtClean="0">
                <a:latin typeface="Georgia" panose="02040502050405020303" pitchFamily="18" charset="0"/>
              </a:rPr>
              <a:t>to healthy </a:t>
            </a:r>
            <a:r>
              <a:rPr lang="en-US" sz="2400" dirty="0">
                <a:latin typeface="Georgia" panose="02040502050405020303" pitchFamily="18" charset="0"/>
              </a:rPr>
              <a:t>subjects in a phase 1 clinical trial. The </a:t>
            </a:r>
            <a:r>
              <a:rPr lang="en-US" sz="2400" dirty="0" smtClean="0">
                <a:latin typeface="Georgia" panose="02040502050405020303" pitchFamily="18" charset="0"/>
              </a:rPr>
              <a:t>volume </a:t>
            </a:r>
            <a:r>
              <a:rPr lang="en-US" sz="2400" dirty="0">
                <a:latin typeface="Georgia" panose="02040502050405020303" pitchFamily="18" charset="0"/>
              </a:rPr>
              <a:t>of distribution (</a:t>
            </a:r>
            <a:r>
              <a:rPr lang="en-US" sz="2400" dirty="0" err="1">
                <a:latin typeface="Georgia" panose="02040502050405020303" pitchFamily="18" charset="0"/>
              </a:rPr>
              <a:t>Vd</a:t>
            </a:r>
            <a:r>
              <a:rPr lang="en-US" sz="2400" dirty="0">
                <a:latin typeface="Georgia" panose="02040502050405020303" pitchFamily="18" charset="0"/>
              </a:rPr>
              <a:t>) of the drug turned out to be 80 </a:t>
            </a:r>
            <a:r>
              <a:rPr lang="en-US" sz="2400" dirty="0" smtClean="0">
                <a:latin typeface="Georgia" panose="02040502050405020303" pitchFamily="18" charset="0"/>
              </a:rPr>
              <a:t>L.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would </a:t>
            </a:r>
            <a:r>
              <a:rPr lang="en-US" sz="2400" b="1" i="1" dirty="0">
                <a:latin typeface="Georgia" panose="02040502050405020303" pitchFamily="18" charset="0"/>
              </a:rPr>
              <a:t>have been the </a:t>
            </a:r>
            <a:r>
              <a:rPr lang="en-US" sz="2400" b="1" i="1" dirty="0" smtClean="0">
                <a:latin typeface="Georgia" panose="02040502050405020303" pitchFamily="18" charset="0"/>
              </a:rPr>
              <a:t>volume </a:t>
            </a:r>
            <a:r>
              <a:rPr lang="en-US" sz="2400" b="1" i="1" dirty="0">
                <a:latin typeface="Georgia" panose="02040502050405020303" pitchFamily="18" charset="0"/>
              </a:rPr>
              <a:t>of distribution of the </a:t>
            </a:r>
            <a:r>
              <a:rPr lang="en-US" sz="2400" b="1" i="1" dirty="0" smtClean="0">
                <a:latin typeface="Georgia" panose="02040502050405020303" pitchFamily="18" charset="0"/>
              </a:rPr>
              <a:t>drug </a:t>
            </a:r>
            <a:r>
              <a:rPr lang="en-US" sz="2400" b="1" i="1" dirty="0">
                <a:latin typeface="Georgia" panose="02040502050405020303" pitchFamily="18" charset="0"/>
              </a:rPr>
              <a:t>(in liters) if the </a:t>
            </a:r>
            <a:r>
              <a:rPr lang="en-US" sz="2400" b="1" i="1" dirty="0" smtClean="0">
                <a:latin typeface="Georgia" panose="02040502050405020303" pitchFamily="18" charset="0"/>
              </a:rPr>
              <a:t>administered </a:t>
            </a:r>
            <a:r>
              <a:rPr lang="en-US" sz="2400" b="1" i="1" dirty="0">
                <a:latin typeface="Georgia" panose="02040502050405020303" pitchFamily="18" charset="0"/>
              </a:rPr>
              <a:t>dose were 20 </a:t>
            </a:r>
            <a:r>
              <a:rPr lang="en-US" sz="2400" b="1" i="1" dirty="0" smtClean="0">
                <a:latin typeface="Georgia" panose="02040502050405020303" pitchFamily="18" charset="0"/>
              </a:rPr>
              <a:t>mg</a:t>
            </a:r>
            <a:r>
              <a:rPr lang="en-US" sz="2400" b="1" i="1" dirty="0">
                <a:latin typeface="Georgia" panose="02040502050405020303" pitchFamily="18" charset="0"/>
              </a:rPr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1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63773"/>
            <a:ext cx="8679976" cy="873457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Q6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87355"/>
            <a:ext cx="8679976" cy="5438869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22-year-old </a:t>
            </a:r>
            <a:r>
              <a:rPr lang="en-US" sz="2400" dirty="0" smtClean="0">
                <a:latin typeface="Georgia" panose="02040502050405020303" pitchFamily="18" charset="0"/>
              </a:rPr>
              <a:t>man suffering </a:t>
            </a:r>
            <a:r>
              <a:rPr lang="en-US" sz="2400" dirty="0">
                <a:latin typeface="Georgia" panose="02040502050405020303" pitchFamily="18" charset="0"/>
              </a:rPr>
              <a:t>from adult autism and </a:t>
            </a:r>
            <a:r>
              <a:rPr lang="en-US" sz="2400" dirty="0" smtClean="0">
                <a:latin typeface="Georgia" panose="02040502050405020303" pitchFamily="18" charset="0"/>
              </a:rPr>
              <a:t>violent behavior </a:t>
            </a:r>
            <a:r>
              <a:rPr lang="en-US" sz="2400" dirty="0">
                <a:latin typeface="Georgia" panose="02040502050405020303" pitchFamily="18" charset="0"/>
              </a:rPr>
              <a:t>started a </a:t>
            </a:r>
            <a:r>
              <a:rPr lang="en-US" sz="2400" dirty="0" smtClean="0">
                <a:latin typeface="Georgia" panose="02040502050405020303" pitchFamily="18" charset="0"/>
              </a:rPr>
              <a:t>treatment </a:t>
            </a:r>
            <a:r>
              <a:rPr lang="en-US" sz="2400" dirty="0">
                <a:latin typeface="Georgia" panose="02040502050405020303" pitchFamily="18" charset="0"/>
              </a:rPr>
              <a:t>that included </a:t>
            </a:r>
            <a:r>
              <a:rPr lang="en-US" sz="2400" dirty="0" err="1">
                <a:latin typeface="Georgia" panose="02040502050405020303" pitchFamily="18" charset="0"/>
              </a:rPr>
              <a:t>buspirone</a:t>
            </a:r>
            <a:r>
              <a:rPr lang="en-US" sz="2400" dirty="0">
                <a:latin typeface="Georgia" panose="02040502050405020303" pitchFamily="18" charset="0"/>
              </a:rPr>
              <a:t>, a </a:t>
            </a:r>
            <a:r>
              <a:rPr lang="en-US" sz="2400" dirty="0" smtClean="0">
                <a:latin typeface="Georgia" panose="02040502050405020303" pitchFamily="18" charset="0"/>
              </a:rPr>
              <a:t>drug with </a:t>
            </a:r>
            <a:r>
              <a:rPr lang="en-US" sz="2400" dirty="0">
                <a:latin typeface="Georgia" panose="02040502050405020303" pitchFamily="18" charset="0"/>
              </a:rPr>
              <a:t>a large </a:t>
            </a:r>
            <a:r>
              <a:rPr lang="en-US" sz="2400" dirty="0" smtClean="0">
                <a:latin typeface="Georgia" panose="02040502050405020303" pitchFamily="18" charset="0"/>
              </a:rPr>
              <a:t>first-pass effect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pharmacokinetic property </a:t>
            </a:r>
            <a:r>
              <a:rPr lang="en-US" sz="2400" b="1" i="1" dirty="0">
                <a:latin typeface="Georgia" panose="02040502050405020303" pitchFamily="18" charset="0"/>
              </a:rPr>
              <a:t>of the drug </a:t>
            </a:r>
            <a:r>
              <a:rPr lang="en-US" sz="2400" b="1" i="1" dirty="0" smtClean="0">
                <a:latin typeface="Georgia" panose="02040502050405020303" pitchFamily="18" charset="0"/>
              </a:rPr>
              <a:t>is most </a:t>
            </a:r>
            <a:r>
              <a:rPr lang="en-US" sz="2400" b="1" i="1" dirty="0">
                <a:latin typeface="Georgia" panose="02040502050405020303" pitchFamily="18" charset="0"/>
              </a:rPr>
              <a:t>likely </a:t>
            </a:r>
            <a:r>
              <a:rPr lang="en-US" sz="2400" b="1" i="1" dirty="0" smtClean="0">
                <a:latin typeface="Georgia" panose="02040502050405020303" pitchFamily="18" charset="0"/>
              </a:rPr>
              <a:t>affected by the </a:t>
            </a:r>
            <a:r>
              <a:rPr lang="en-US" sz="2400" b="1" i="1" dirty="0">
                <a:latin typeface="Georgia" panose="02040502050405020303" pitchFamily="18" charset="0"/>
              </a:rPr>
              <a:t>large </a:t>
            </a:r>
            <a:r>
              <a:rPr lang="en-US" sz="2400" b="1" i="1" dirty="0" smtClean="0">
                <a:latin typeface="Georgia" panose="02040502050405020303" pitchFamily="18" charset="0"/>
              </a:rPr>
              <a:t>first-pass effect?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7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18363"/>
            <a:ext cx="8666329" cy="846161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Q7</a:t>
            </a:r>
            <a:endParaRPr lang="en-US" alt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4651"/>
            <a:ext cx="8666329" cy="5411574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2-year-old boy was </a:t>
            </a:r>
            <a:r>
              <a:rPr lang="en-US" sz="2400" dirty="0" smtClean="0">
                <a:latin typeface="Georgia" panose="02040502050405020303" pitchFamily="18" charset="0"/>
              </a:rPr>
              <a:t>admitted </a:t>
            </a:r>
            <a:r>
              <a:rPr lang="en-US" sz="2400" dirty="0">
                <a:latin typeface="Georgia" panose="02040502050405020303" pitchFamily="18" charset="0"/>
              </a:rPr>
              <a:t>to the </a:t>
            </a:r>
            <a:r>
              <a:rPr lang="en-US" sz="2400" dirty="0" smtClean="0">
                <a:latin typeface="Georgia" panose="02040502050405020303" pitchFamily="18" charset="0"/>
              </a:rPr>
              <a:t>emergency department after </a:t>
            </a:r>
            <a:r>
              <a:rPr lang="en-US" sz="2400" dirty="0">
                <a:latin typeface="Georgia" panose="02040502050405020303" pitchFamily="18" charset="0"/>
              </a:rPr>
              <a:t>a generalized tonic-colonic seizure. His </a:t>
            </a:r>
            <a:r>
              <a:rPr lang="en-US" sz="2400" dirty="0" smtClean="0">
                <a:latin typeface="Georgia" panose="02040502050405020303" pitchFamily="18" charset="0"/>
              </a:rPr>
              <a:t>mother reported that </a:t>
            </a:r>
            <a:r>
              <a:rPr lang="en-US" sz="2400" dirty="0">
                <a:latin typeface="Georgia" panose="02040502050405020303" pitchFamily="18" charset="0"/>
              </a:rPr>
              <a:t>the boy apparently ingested several tablets of </a:t>
            </a:r>
            <a:r>
              <a:rPr lang="en-US" sz="2400" dirty="0" smtClean="0">
                <a:latin typeface="Georgia" panose="02040502050405020303" pitchFamily="18" charset="0"/>
              </a:rPr>
              <a:t>propranolol, a </a:t>
            </a:r>
            <a:r>
              <a:rPr lang="en-US" sz="2400" dirty="0">
                <a:latin typeface="Georgia" panose="02040502050405020303" pitchFamily="18" charset="0"/>
              </a:rPr>
              <a:t>β-blocker, </a:t>
            </a:r>
            <a:r>
              <a:rPr lang="en-US" sz="2400" dirty="0" smtClean="0">
                <a:latin typeface="Georgia" panose="02040502050405020303" pitchFamily="18" charset="0"/>
              </a:rPr>
              <a:t>which </a:t>
            </a:r>
            <a:r>
              <a:rPr lang="en-US" sz="2400" dirty="0">
                <a:latin typeface="Georgia" panose="02040502050405020303" pitchFamily="18" charset="0"/>
              </a:rPr>
              <a:t>he had found in his father’s dresser </a:t>
            </a:r>
            <a:r>
              <a:rPr lang="en-US" sz="2400" dirty="0" smtClean="0">
                <a:latin typeface="Georgia" panose="02040502050405020303" pitchFamily="18" charset="0"/>
              </a:rPr>
              <a:t>drawer. Vital </a:t>
            </a:r>
            <a:r>
              <a:rPr lang="en-US" sz="2400" dirty="0">
                <a:latin typeface="Georgia" panose="02040502050405020303" pitchFamily="18" charset="0"/>
              </a:rPr>
              <a:t>signs on </a:t>
            </a:r>
            <a:r>
              <a:rPr lang="en-US" sz="2400" dirty="0" smtClean="0">
                <a:latin typeface="Georgia" panose="02040502050405020303" pitchFamily="18" charset="0"/>
              </a:rPr>
              <a:t>admission </a:t>
            </a:r>
            <a:r>
              <a:rPr lang="en-US" sz="2400" dirty="0">
                <a:latin typeface="Georgia" panose="02040502050405020303" pitchFamily="18" charset="0"/>
              </a:rPr>
              <a:t>were blood pressure 85/50 </a:t>
            </a:r>
            <a:r>
              <a:rPr lang="en-US" sz="2400" dirty="0" smtClean="0">
                <a:latin typeface="Georgia" panose="02040502050405020303" pitchFamily="18" charset="0"/>
              </a:rPr>
              <a:t>mmHg, heart </a:t>
            </a:r>
            <a:r>
              <a:rPr lang="en-US" sz="2400" dirty="0">
                <a:latin typeface="Georgia" panose="02040502050405020303" pitchFamily="18" charset="0"/>
              </a:rPr>
              <a:t>rate 40 beats per </a:t>
            </a:r>
            <a:r>
              <a:rPr lang="en-US" sz="2400" dirty="0" smtClean="0">
                <a:latin typeface="Georgia" panose="02040502050405020303" pitchFamily="18" charset="0"/>
              </a:rPr>
              <a:t>minute, </a:t>
            </a:r>
            <a:r>
              <a:rPr lang="en-US" sz="2400" dirty="0">
                <a:latin typeface="Georgia" panose="02040502050405020303" pitchFamily="18" charset="0"/>
              </a:rPr>
              <a:t>respiratory rate </a:t>
            </a:r>
            <a:r>
              <a:rPr lang="en-US" sz="2400" dirty="0" smtClean="0">
                <a:latin typeface="Georgia" panose="02040502050405020303" pitchFamily="18" charset="0"/>
              </a:rPr>
              <a:t>20/min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The boy received an </a:t>
            </a:r>
            <a:r>
              <a:rPr lang="en-US" sz="2400" dirty="0" smtClean="0">
                <a:latin typeface="Georgia" panose="02040502050405020303" pitchFamily="18" charset="0"/>
              </a:rPr>
              <a:t>intramuscular </a:t>
            </a:r>
            <a:r>
              <a:rPr lang="en-US" sz="2400" dirty="0">
                <a:latin typeface="Georgia" panose="02040502050405020303" pitchFamily="18" charset="0"/>
              </a:rPr>
              <a:t>injection of glucagon, </a:t>
            </a:r>
            <a:r>
              <a:rPr lang="en-US" sz="2400" dirty="0" smtClean="0">
                <a:latin typeface="Georgia" panose="02040502050405020303" pitchFamily="18" charset="0"/>
              </a:rPr>
              <a:t>a hormone </a:t>
            </a:r>
            <a:r>
              <a:rPr lang="en-US" sz="2400" dirty="0">
                <a:latin typeface="Georgia" panose="02040502050405020303" pitchFamily="18" charset="0"/>
              </a:rPr>
              <a:t>that activates glucagon receptors in the heart, </a:t>
            </a:r>
            <a:r>
              <a:rPr lang="en-US" sz="2400" dirty="0" smtClean="0">
                <a:latin typeface="Georgia" panose="02040502050405020303" pitchFamily="18" charset="0"/>
              </a:rPr>
              <a:t>causing </a:t>
            </a:r>
            <a:r>
              <a:rPr lang="en-US" sz="2400" dirty="0">
                <a:latin typeface="Georgia" panose="02040502050405020303" pitchFamily="18" charset="0"/>
              </a:rPr>
              <a:t>a </a:t>
            </a:r>
            <a:r>
              <a:rPr lang="en-US" sz="2400" dirty="0" smtClean="0">
                <a:latin typeface="Georgia" panose="02040502050405020303" pitchFamily="18" charset="0"/>
              </a:rPr>
              <a:t>significant </a:t>
            </a:r>
            <a:r>
              <a:rPr lang="en-US" sz="2400" dirty="0">
                <a:latin typeface="Georgia" panose="02040502050405020303" pitchFamily="18" charset="0"/>
              </a:rPr>
              <a:t>increase in heart contractility.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the type of antagonism </a:t>
            </a:r>
            <a:r>
              <a:rPr lang="en-US" sz="2400" b="1" i="1" dirty="0">
                <a:latin typeface="Georgia" panose="02040502050405020303" pitchFamily="18" charset="0"/>
              </a:rPr>
              <a:t>between </a:t>
            </a:r>
            <a:r>
              <a:rPr lang="en-US" sz="2400" b="1" i="1" dirty="0" smtClean="0">
                <a:latin typeface="Georgia" panose="02040502050405020303" pitchFamily="18" charset="0"/>
              </a:rPr>
              <a:t>glucagon </a:t>
            </a:r>
            <a:r>
              <a:rPr lang="en-US" sz="2400" b="1" i="1" dirty="0">
                <a:latin typeface="Georgia" panose="02040502050405020303" pitchFamily="18" charset="0"/>
              </a:rPr>
              <a:t>and β-blockers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5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8365" y="274638"/>
            <a:ext cx="8734566" cy="76259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cap="all" dirty="0" smtClean="0">
                <a:latin typeface="Georgia" panose="02040502050405020303" pitchFamily="18" charset="0"/>
              </a:rPr>
              <a:t>Q8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8365" y="1173707"/>
            <a:ext cx="8734566" cy="5452518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Two new drugs were tested in laboratory </a:t>
            </a:r>
            <a:r>
              <a:rPr lang="en-US" sz="2400" dirty="0" smtClean="0">
                <a:latin typeface="Georgia" panose="02040502050405020303" pitchFamily="18" charset="0"/>
              </a:rPr>
              <a:t>animals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of the following drug parameters </a:t>
            </a:r>
            <a:r>
              <a:rPr lang="en-US" sz="2400" b="1" i="1" dirty="0">
                <a:latin typeface="Georgia" panose="02040502050405020303" pitchFamily="18" charset="0"/>
              </a:rPr>
              <a:t>was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recorded to </a:t>
            </a:r>
            <a:r>
              <a:rPr lang="en-US" sz="2400" b="1" i="1" dirty="0" smtClean="0">
                <a:latin typeface="Georgia" panose="02040502050405020303" pitchFamily="18" charset="0"/>
              </a:rPr>
              <a:t>estimate </a:t>
            </a:r>
            <a:r>
              <a:rPr lang="en-US" sz="2400" b="1" i="1" dirty="0">
                <a:latin typeface="Georgia" panose="02040502050405020303" pitchFamily="18" charset="0"/>
              </a:rPr>
              <a:t>the relative potency of </a:t>
            </a:r>
            <a:r>
              <a:rPr lang="en-US" sz="2400" b="1" i="1" dirty="0" smtClean="0">
                <a:latin typeface="Georgia" panose="02040502050405020303" pitchFamily="18" charset="0"/>
              </a:rPr>
              <a:t>both </a:t>
            </a:r>
            <a:r>
              <a:rPr lang="en-US" sz="2400" b="1" i="1" dirty="0">
                <a:latin typeface="Georgia" panose="02040502050405020303" pitchFamily="18" charset="0"/>
              </a:rPr>
              <a:t>drugs</a:t>
            </a:r>
            <a:r>
              <a:rPr lang="en-US" sz="2400" b="1" i="1" dirty="0" smtClean="0">
                <a:latin typeface="Georgia" panose="02040502050405020303" pitchFamily="18" charset="0"/>
              </a:rPr>
              <a:t>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A. The therapeutic index of both drugs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B. The </a:t>
            </a:r>
            <a:r>
              <a:rPr lang="en-US" sz="2400" dirty="0" smtClean="0">
                <a:latin typeface="Georgia" panose="02040502050405020303" pitchFamily="18" charset="0"/>
              </a:rPr>
              <a:t>maximal </a:t>
            </a:r>
            <a:r>
              <a:rPr lang="en-US" sz="2400" dirty="0">
                <a:latin typeface="Georgia" panose="02040502050405020303" pitchFamily="18" charset="0"/>
              </a:rPr>
              <a:t>responses produced by each drug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C. The graded log dose−response curve of both drugs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D. The </a:t>
            </a:r>
            <a:r>
              <a:rPr lang="en-US" sz="2400" dirty="0" smtClean="0">
                <a:latin typeface="Georgia" panose="02040502050405020303" pitchFamily="18" charset="0"/>
              </a:rPr>
              <a:t>volume </a:t>
            </a:r>
            <a:r>
              <a:rPr lang="en-US" sz="2400" dirty="0">
                <a:latin typeface="Georgia" panose="02040502050405020303" pitchFamily="18" charset="0"/>
              </a:rPr>
              <a:t>of distribution of both drugs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E. The clearance of both drugs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6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13289</TotalTime>
  <Words>2031</Words>
  <Application>Microsoft Office PowerPoint</Application>
  <PresentationFormat>On-screen Show (4:3)</PresentationFormat>
  <Paragraphs>216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Algerian</vt:lpstr>
      <vt:lpstr>Arial</vt:lpstr>
      <vt:lpstr>Calibri</vt:lpstr>
      <vt:lpstr>Georgia</vt:lpstr>
      <vt:lpstr>Times New Roman</vt:lpstr>
      <vt:lpstr>Office Theme</vt:lpstr>
      <vt:lpstr>PHARMACOKINETICS &amp; PHARMACODYNAMICS  REVISION QUESTIONS</vt:lpstr>
      <vt:lpstr>PowerPoint Presentation</vt:lpstr>
      <vt:lpstr>Q2</vt:lpstr>
      <vt:lpstr>Q3</vt:lpstr>
      <vt:lpstr>Q4</vt:lpstr>
      <vt:lpstr>Q5</vt:lpstr>
      <vt:lpstr>Q6</vt:lpstr>
      <vt:lpstr>Q7</vt:lpstr>
      <vt:lpstr>Q8</vt:lpstr>
      <vt:lpstr>Q9 </vt:lpstr>
      <vt:lpstr>Q10</vt:lpstr>
      <vt:lpstr>Q11</vt:lpstr>
      <vt:lpstr>Q12</vt:lpstr>
      <vt:lpstr>Q13</vt:lpstr>
      <vt:lpstr>Q14</vt:lpstr>
      <vt:lpstr>Q15</vt:lpstr>
      <vt:lpstr>Q16</vt:lpstr>
      <vt:lpstr>Q17</vt:lpstr>
      <vt:lpstr>Q18</vt:lpstr>
      <vt:lpstr>Q19</vt:lpstr>
      <vt:lpstr>Q20</vt:lpstr>
      <vt:lpstr>Q21</vt:lpstr>
      <vt:lpstr>Q22</vt:lpstr>
      <vt:lpstr>Q23</vt:lpstr>
      <vt:lpstr>Q24</vt:lpstr>
      <vt:lpstr>Q25</vt:lpstr>
      <vt:lpstr>Q26</vt:lpstr>
      <vt:lpstr>Q27 [follow up to q26]</vt:lpstr>
      <vt:lpstr>Q28</vt:lpstr>
      <vt:lpstr>Q29</vt:lpstr>
      <vt:lpstr>Q30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User</cp:lastModifiedBy>
  <cp:revision>509</cp:revision>
  <dcterms:created xsi:type="dcterms:W3CDTF">2013-01-20T05:13:28Z</dcterms:created>
  <dcterms:modified xsi:type="dcterms:W3CDTF">2023-07-16T08:07:59Z</dcterms:modified>
</cp:coreProperties>
</file>