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256" r:id="rId2"/>
    <p:sldId id="282" r:id="rId3"/>
    <p:sldId id="283" r:id="rId4"/>
    <p:sldId id="339" r:id="rId5"/>
    <p:sldId id="293" r:id="rId6"/>
    <p:sldId id="295" r:id="rId7"/>
    <p:sldId id="301" r:id="rId8"/>
    <p:sldId id="307" r:id="rId9"/>
    <p:sldId id="314" r:id="rId10"/>
    <p:sldId id="338" r:id="rId11"/>
    <p:sldId id="317" r:id="rId12"/>
    <p:sldId id="318" r:id="rId13"/>
    <p:sldId id="320" r:id="rId14"/>
    <p:sldId id="321" r:id="rId15"/>
    <p:sldId id="322" r:id="rId16"/>
    <p:sldId id="323" r:id="rId17"/>
    <p:sldId id="325" r:id="rId18"/>
    <p:sldId id="329" r:id="rId19"/>
    <p:sldId id="331" r:id="rId20"/>
    <p:sldId id="334" r:id="rId21"/>
    <p:sldId id="340" r:id="rId22"/>
    <p:sldId id="288" r:id="rId23"/>
    <p:sldId id="289" r:id="rId24"/>
    <p:sldId id="294" r:id="rId25"/>
    <p:sldId id="341" r:id="rId26"/>
    <p:sldId id="343" r:id="rId27"/>
    <p:sldId id="347" r:id="rId28"/>
    <p:sldId id="348" r:id="rId29"/>
    <p:sldId id="349" r:id="rId30"/>
    <p:sldId id="350" r:id="rId31"/>
    <p:sldId id="351" r:id="rId32"/>
    <p:sldId id="352" r:id="rId33"/>
    <p:sldId id="306" r:id="rId34"/>
    <p:sldId id="353" r:id="rId35"/>
    <p:sldId id="354" r:id="rId36"/>
    <p:sldId id="355" r:id="rId37"/>
    <p:sldId id="356" r:id="rId38"/>
    <p:sldId id="357" r:id="rId39"/>
    <p:sldId id="299" r:id="rId40"/>
    <p:sldId id="384" r:id="rId41"/>
    <p:sldId id="260" r:id="rId42"/>
    <p:sldId id="359" r:id="rId43"/>
    <p:sldId id="385" r:id="rId44"/>
    <p:sldId id="363" r:id="rId45"/>
    <p:sldId id="365" r:id="rId46"/>
    <p:sldId id="367" r:id="rId47"/>
    <p:sldId id="369" r:id="rId48"/>
    <p:sldId id="386" r:id="rId49"/>
    <p:sldId id="372" r:id="rId50"/>
    <p:sldId id="281" r:id="rId51"/>
    <p:sldId id="280" r:id="rId52"/>
    <p:sldId id="373" r:id="rId53"/>
    <p:sldId id="374" r:id="rId54"/>
    <p:sldId id="375" r:id="rId55"/>
    <p:sldId id="284" r:id="rId56"/>
    <p:sldId id="285" r:id="rId57"/>
    <p:sldId id="303" r:id="rId58"/>
    <p:sldId id="387" r:id="rId59"/>
    <p:sldId id="379" r:id="rId60"/>
    <p:sldId id="380" r:id="rId61"/>
    <p:sldId id="290" r:id="rId62"/>
    <p:sldId id="291" r:id="rId63"/>
    <p:sldId id="287" r:id="rId64"/>
    <p:sldId id="304" r:id="rId65"/>
    <p:sldId id="381" r:id="rId66"/>
    <p:sldId id="309" r:id="rId67"/>
    <p:sldId id="312" r:id="rId68"/>
    <p:sldId id="313" r:id="rId69"/>
    <p:sldId id="382" r:id="rId70"/>
    <p:sldId id="383" r:id="rId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74" autoAdjust="0"/>
  </p:normalViewPr>
  <p:slideViewPr>
    <p:cSldViewPr snapToGrid="0">
      <p:cViewPr varScale="1">
        <p:scale>
          <a:sx n="78" d="100"/>
          <a:sy n="78" d="100"/>
        </p:scale>
        <p:origin x="80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ED65DA-23C3-43E6-852D-11280F91E17F}" type="datetimeFigureOut">
              <a:rPr lang="en-GB" smtClean="0"/>
              <a:t>25/02/2022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BF52B7-A21B-49EC-A9CD-EDAED6379A41}" type="slidenum">
              <a:rPr lang="en-GB" smtClean="0"/>
              <a:t>‹#›</a:t>
            </a:fld>
            <a:endParaRPr lang="en-GB"/>
          </a:p>
        </p:txBody>
      </p:sp>
    </p:spTree>
    <p:extLst>
      <p:ext uri="{BB962C8B-B14F-4D97-AF65-F5344CB8AC3E}">
        <p14:creationId xmlns:p14="http://schemas.microsoft.com/office/powerpoint/2010/main" val="2333067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en.wikipedia.org/wiki/Abraham_Maslow#cite_note-43" TargetMode="External"/><Relationship Id="rId2" Type="http://schemas.openxmlformats.org/officeDocument/2006/relationships/slide" Target="../slides/slide52.xml"/><Relationship Id="rId1" Type="http://schemas.openxmlformats.org/officeDocument/2006/relationships/notesMaster" Target="../notesMasters/notesMaster1.xml"/><Relationship Id="rId6" Type="http://schemas.openxmlformats.org/officeDocument/2006/relationships/hyperlink" Target="https://en.wikipedia.org/wiki/Self-actualization" TargetMode="External"/><Relationship Id="rId5" Type="http://schemas.openxmlformats.org/officeDocument/2006/relationships/hyperlink" Target="https://en.wikipedia.org/wiki/Abraham_Maslow#cite_note-Boeree-5" TargetMode="External"/><Relationship Id="rId4" Type="http://schemas.openxmlformats.org/officeDocument/2006/relationships/hyperlink" Target="https://en.wikipedia.org/wiki/Abraham_Maslow#cite_note-44" TargetMode="Externa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organizations which are over managed and under-led do not perform up to the benchmark. </a:t>
            </a:r>
          </a:p>
          <a:p>
            <a:endParaRPr lang="en-US" sz="1200" dirty="0"/>
          </a:p>
          <a:p>
            <a:r>
              <a:rPr lang="en-US" sz="1200" b="1" dirty="0"/>
              <a:t>Leadership accompanied by management sets a new direction and makes efficient use of resources to achieve it</a:t>
            </a:r>
            <a:r>
              <a:rPr lang="en-US" sz="1200" dirty="0"/>
              <a:t>. </a:t>
            </a:r>
          </a:p>
          <a:p>
            <a:endParaRPr lang="en-US" sz="1200" dirty="0"/>
          </a:p>
          <a:p>
            <a:r>
              <a:rPr lang="en-US" sz="1200" dirty="0"/>
              <a:t>Both leadership and management are essential for individual as well as organizational success</a:t>
            </a:r>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6</a:t>
            </a:fld>
            <a:endParaRPr lang="en-GB"/>
          </a:p>
        </p:txBody>
      </p:sp>
    </p:spTree>
    <p:extLst>
      <p:ext uri="{BB962C8B-B14F-4D97-AF65-F5344CB8AC3E}">
        <p14:creationId xmlns:p14="http://schemas.microsoft.com/office/powerpoint/2010/main" val="689572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p:spPr>
      </p:sp>
      <p:sp>
        <p:nvSpPr>
          <p:cNvPr id="16589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1200" dirty="0"/>
              <a:t>In spite of all problems and conditions connected to delegation, one thing is certain: </a:t>
            </a:r>
            <a:r>
              <a:rPr lang="en-GB" sz="1200" b="1" i="1" dirty="0"/>
              <a:t>Delegation is a normal and very useful process in every organization and it should be encouraged wherever possible.</a:t>
            </a:r>
          </a:p>
          <a:p>
            <a:pPr eaLnBrk="1" hangingPunct="1">
              <a:spcBef>
                <a:spcPct val="0"/>
              </a:spcBef>
            </a:pPr>
            <a:endParaRPr lang="en-ZA" dirty="0"/>
          </a:p>
        </p:txBody>
      </p:sp>
      <p:sp>
        <p:nvSpPr>
          <p:cNvPr id="1065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73CD3DC-2A76-4030-84A8-A85006887782}" type="slidenum">
              <a:rPr lang="en-ZA" smtClean="0"/>
              <a:pPr>
                <a:defRPr/>
              </a:pPr>
              <a:t>26</a:t>
            </a:fld>
            <a:endParaRPr lang="en-ZA"/>
          </a:p>
        </p:txBody>
      </p:sp>
    </p:spTree>
    <p:extLst>
      <p:ext uri="{BB962C8B-B14F-4D97-AF65-F5344CB8AC3E}">
        <p14:creationId xmlns:p14="http://schemas.microsoft.com/office/powerpoint/2010/main" val="19214838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p:spPr>
      </p:sp>
      <p:sp>
        <p:nvSpPr>
          <p:cNvPr id="169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a:p>
        </p:txBody>
      </p:sp>
      <p:sp>
        <p:nvSpPr>
          <p:cNvPr id="1105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938B211-0915-4B24-8693-AEA9C96DE06D}" type="slidenum">
              <a:rPr lang="en-ZA" smtClean="0"/>
              <a:pPr>
                <a:defRPr/>
              </a:pPr>
              <a:t>27</a:t>
            </a:fld>
            <a:endParaRPr lang="en-ZA"/>
          </a:p>
        </p:txBody>
      </p:sp>
    </p:spTree>
    <p:extLst>
      <p:ext uri="{BB962C8B-B14F-4D97-AF65-F5344CB8AC3E}">
        <p14:creationId xmlns:p14="http://schemas.microsoft.com/office/powerpoint/2010/main" val="231301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p:spPr>
      </p:sp>
      <p:sp>
        <p:nvSpPr>
          <p:cNvPr id="171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a:p>
        </p:txBody>
      </p:sp>
      <p:sp>
        <p:nvSpPr>
          <p:cNvPr id="1116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6242D7A-84B6-403D-A316-D1F2C8D69520}" type="slidenum">
              <a:rPr lang="en-ZA" smtClean="0"/>
              <a:pPr>
                <a:defRPr/>
              </a:pPr>
              <a:t>28</a:t>
            </a:fld>
            <a:endParaRPr lang="en-ZA"/>
          </a:p>
        </p:txBody>
      </p:sp>
    </p:spTree>
    <p:extLst>
      <p:ext uri="{BB962C8B-B14F-4D97-AF65-F5344CB8AC3E}">
        <p14:creationId xmlns:p14="http://schemas.microsoft.com/office/powerpoint/2010/main" val="21971809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p:spPr>
      </p:sp>
      <p:sp>
        <p:nvSpPr>
          <p:cNvPr id="172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a:p>
        </p:txBody>
      </p:sp>
      <p:sp>
        <p:nvSpPr>
          <p:cNvPr id="1126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782E602-1900-4105-9957-8D93FFF64ED9}" type="slidenum">
              <a:rPr lang="en-ZA" smtClean="0"/>
              <a:pPr>
                <a:defRPr/>
              </a:pPr>
              <a:t>29</a:t>
            </a:fld>
            <a:endParaRPr lang="en-ZA"/>
          </a:p>
        </p:txBody>
      </p:sp>
    </p:spTree>
    <p:extLst>
      <p:ext uri="{BB962C8B-B14F-4D97-AF65-F5344CB8AC3E}">
        <p14:creationId xmlns:p14="http://schemas.microsoft.com/office/powerpoint/2010/main" val="18991409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p:spPr>
      </p:sp>
      <p:sp>
        <p:nvSpPr>
          <p:cNvPr id="173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a:p>
        </p:txBody>
      </p:sp>
      <p:sp>
        <p:nvSpPr>
          <p:cNvPr id="1136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21D5DA4-0570-4148-9B39-086E852DB211}" type="slidenum">
              <a:rPr lang="en-ZA" smtClean="0"/>
              <a:pPr>
                <a:defRPr/>
              </a:pPr>
              <a:t>30</a:t>
            </a:fld>
            <a:endParaRPr lang="en-ZA"/>
          </a:p>
        </p:txBody>
      </p:sp>
    </p:spTree>
    <p:extLst>
      <p:ext uri="{BB962C8B-B14F-4D97-AF65-F5344CB8AC3E}">
        <p14:creationId xmlns:p14="http://schemas.microsoft.com/office/powerpoint/2010/main" val="541172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p:spPr>
      </p:sp>
      <p:sp>
        <p:nvSpPr>
          <p:cNvPr id="174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a:p>
        </p:txBody>
      </p:sp>
      <p:sp>
        <p:nvSpPr>
          <p:cNvPr id="1146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A23284F-0547-426E-A1D2-6E42162AB46F}" type="slidenum">
              <a:rPr lang="en-ZA" smtClean="0"/>
              <a:pPr>
                <a:defRPr/>
              </a:pPr>
              <a:t>31</a:t>
            </a:fld>
            <a:endParaRPr lang="en-ZA"/>
          </a:p>
        </p:txBody>
      </p:sp>
    </p:spTree>
    <p:extLst>
      <p:ext uri="{BB962C8B-B14F-4D97-AF65-F5344CB8AC3E}">
        <p14:creationId xmlns:p14="http://schemas.microsoft.com/office/powerpoint/2010/main" val="3153878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3E7677C-D0D7-4F40-94EB-5E55E5E15A56}" type="slidenum">
              <a:rPr lang="en-ZA" smtClean="0"/>
              <a:pPr>
                <a:defRPr/>
              </a:pPr>
              <a:t>32</a:t>
            </a:fld>
            <a:endParaRPr lang="en-ZA"/>
          </a:p>
        </p:txBody>
      </p:sp>
    </p:spTree>
    <p:extLst>
      <p:ext uri="{BB962C8B-B14F-4D97-AF65-F5344CB8AC3E}">
        <p14:creationId xmlns:p14="http://schemas.microsoft.com/office/powerpoint/2010/main" val="1318953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fontAlgn="base">
              <a:buNone/>
            </a:pPr>
            <a:r>
              <a:rPr lang="en-US" sz="3600" b="1" dirty="0"/>
              <a:t>Fair selection process:</a:t>
            </a:r>
            <a:endParaRPr lang="en-GB" sz="3600" b="1" dirty="0"/>
          </a:p>
          <a:p>
            <a:pPr lvl="1" fontAlgn="base"/>
            <a:r>
              <a:rPr lang="en-US" sz="3200" dirty="0"/>
              <a:t>Tie task choice into Performance Appraisal or an Individual Development Plan.</a:t>
            </a:r>
            <a:endParaRPr lang="en-GB" sz="3200" dirty="0"/>
          </a:p>
          <a:p>
            <a:pPr lvl="1"/>
            <a:r>
              <a:rPr lang="en-US" sz="3200" dirty="0"/>
              <a:t>Monitor number and quality of delegated tasks given to each employee and assure that the tasks were challenging and stimulated growth for each individual employee </a:t>
            </a:r>
          </a:p>
          <a:p>
            <a:pPr marL="0" lvl="0" indent="0" fontAlgn="base">
              <a:buNone/>
            </a:pPr>
            <a:r>
              <a:rPr lang="en-US" sz="3600" dirty="0"/>
              <a:t>2. </a:t>
            </a:r>
            <a:r>
              <a:rPr lang="en-US" sz="3600" b="1" dirty="0"/>
              <a:t>Scope of responsibility</a:t>
            </a:r>
            <a:endParaRPr lang="en-GB" sz="3600" b="1" dirty="0"/>
          </a:p>
          <a:p>
            <a:pPr lvl="1"/>
            <a:r>
              <a:rPr lang="en-US" sz="3200" dirty="0"/>
              <a:t>Make clear the limits of authority including access to employee information</a:t>
            </a:r>
            <a:endParaRPr lang="en-GB" sz="3200" dirty="0"/>
          </a:p>
          <a:p>
            <a:pPr marL="0" lvl="0" indent="0" fontAlgn="base">
              <a:buNone/>
            </a:pPr>
            <a:r>
              <a:rPr lang="en-US" sz="4400" b="1" dirty="0"/>
              <a:t>Accountability:</a:t>
            </a:r>
            <a:endParaRPr lang="en-GB" sz="4400" b="1" dirty="0"/>
          </a:p>
          <a:p>
            <a:pPr lvl="1" fontAlgn="base"/>
            <a:r>
              <a:rPr lang="en-US" sz="3600" dirty="0"/>
              <a:t>Establish checkpoints to measure progress.  </a:t>
            </a:r>
          </a:p>
          <a:p>
            <a:pPr lvl="1" fontAlgn="base"/>
            <a:r>
              <a:rPr lang="en-US" sz="3600" dirty="0"/>
              <a:t>Monitor and check for violations of policy or law.  </a:t>
            </a:r>
          </a:p>
          <a:p>
            <a:pPr lvl="1" fontAlgn="base"/>
            <a:r>
              <a:rPr lang="en-US" sz="3600" dirty="0"/>
              <a:t>Remain the person ultimately accountable, especially in the area of finance </a:t>
            </a:r>
            <a:r>
              <a:rPr lang="en-GB" sz="3600" dirty="0"/>
              <a:t> </a:t>
            </a:r>
          </a:p>
          <a:p>
            <a:pPr marL="0" lvl="0" indent="0" fontAlgn="base">
              <a:buNone/>
            </a:pPr>
            <a:r>
              <a:rPr lang="en-GB" sz="4400" dirty="0"/>
              <a:t>4. </a:t>
            </a:r>
            <a:r>
              <a:rPr lang="en-US" sz="4400" b="1" dirty="0"/>
              <a:t>Feedback &amp; support:</a:t>
            </a:r>
            <a:endParaRPr lang="en-GB" sz="4400" b="1" dirty="0"/>
          </a:p>
          <a:p>
            <a:pPr lvl="1"/>
            <a:r>
              <a:rPr lang="en-US" sz="3600" dirty="0"/>
              <a:t>Provide regular feedback and support</a:t>
            </a:r>
          </a:p>
          <a:p>
            <a:pPr marL="0" lvl="0" indent="0" fontAlgn="base">
              <a:buNone/>
            </a:pPr>
            <a:r>
              <a:rPr lang="en-US" sz="4400" b="1" dirty="0"/>
              <a:t>5. Failure:</a:t>
            </a:r>
            <a:endParaRPr lang="en-GB" sz="4400" b="1" dirty="0"/>
          </a:p>
          <a:p>
            <a:pPr lvl="1" fontAlgn="base"/>
            <a:r>
              <a:rPr lang="en-US" sz="3600" dirty="0"/>
              <a:t>Clearly communicate in the beginning the ramifications of poor performance </a:t>
            </a:r>
          </a:p>
          <a:p>
            <a:pPr marL="0" lvl="0" indent="0" fontAlgn="base">
              <a:buNone/>
            </a:pPr>
            <a:r>
              <a:rPr lang="en-US" sz="4400" b="1" dirty="0"/>
              <a:t>6. Recognition:</a:t>
            </a:r>
            <a:endParaRPr lang="en-GB" sz="4400" b="1" dirty="0"/>
          </a:p>
          <a:p>
            <a:pPr lvl="1"/>
            <a:r>
              <a:rPr lang="en-US" sz="3600" dirty="0"/>
              <a:t>Fairly distribute recognition where delegation has resulted in success to keep employees committed </a:t>
            </a:r>
            <a:endParaRPr lang="en-GB" sz="3600" dirty="0"/>
          </a:p>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34</a:t>
            </a:fld>
            <a:endParaRPr lang="en-GB"/>
          </a:p>
        </p:txBody>
      </p:sp>
    </p:spTree>
    <p:extLst>
      <p:ext uri="{BB962C8B-B14F-4D97-AF65-F5344CB8AC3E}">
        <p14:creationId xmlns:p14="http://schemas.microsoft.com/office/powerpoint/2010/main" val="4031051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603C5932-1823-40FC-8AA1-26B4C7CD4A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a:extLst>
              <a:ext uri="{FF2B5EF4-FFF2-40B4-BE49-F238E27FC236}">
                <a16:creationId xmlns:a16="http://schemas.microsoft.com/office/drawing/2014/main" id="{7BAE728E-8DDD-4811-A310-700CC5066C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1" name="Slide Number Placeholder 3">
            <a:extLst>
              <a:ext uri="{FF2B5EF4-FFF2-40B4-BE49-F238E27FC236}">
                <a16:creationId xmlns:a16="http://schemas.microsoft.com/office/drawing/2014/main" id="{AEF95FEA-DA65-40EA-942C-E8E562B468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9C2E4B9-4FB8-4366-9F9B-F4277FD68895}" type="slidenum">
              <a:rPr lang="en-US" altLang="en-US" sz="1200">
                <a:latin typeface="Calibri" panose="020F0502020204030204" pitchFamily="34" charset="0"/>
              </a:rPr>
              <a:pPr/>
              <a:t>38</a:t>
            </a:fld>
            <a:endParaRPr lang="en-US" altLang="en-US" sz="1200">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42</a:t>
            </a:fld>
            <a:endParaRPr lang="en-GB"/>
          </a:p>
        </p:txBody>
      </p:sp>
    </p:spTree>
    <p:extLst>
      <p:ext uri="{BB962C8B-B14F-4D97-AF65-F5344CB8AC3E}">
        <p14:creationId xmlns:p14="http://schemas.microsoft.com/office/powerpoint/2010/main" val="1532627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Others say professionals, such as doctors or lawyers, will not expect to have someone micromanaging their work on a daily basis and will expect to make their own decisions.</a:t>
            </a:r>
          </a:p>
          <a:p>
            <a:endParaRPr lang="en-US" dirty="0"/>
          </a:p>
        </p:txBody>
      </p:sp>
      <p:sp>
        <p:nvSpPr>
          <p:cNvPr id="4" name="Slide Number Placeholder 3"/>
          <p:cNvSpPr>
            <a:spLocks noGrp="1"/>
          </p:cNvSpPr>
          <p:nvPr>
            <p:ph type="sldNum" sz="quarter" idx="10"/>
          </p:nvPr>
        </p:nvSpPr>
        <p:spPr/>
        <p:txBody>
          <a:bodyPr/>
          <a:lstStyle/>
          <a:p>
            <a:fld id="{230BA694-BB39-462C-A101-1B4E5381E8BB}" type="slidenum">
              <a:rPr lang="en-US" smtClean="0"/>
              <a:pPr/>
              <a:t>9</a:t>
            </a:fld>
            <a:endParaRPr lang="en-US"/>
          </a:p>
        </p:txBody>
      </p:sp>
    </p:spTree>
    <p:extLst>
      <p:ext uri="{BB962C8B-B14F-4D97-AF65-F5344CB8AC3E}">
        <p14:creationId xmlns:p14="http://schemas.microsoft.com/office/powerpoint/2010/main" val="33916640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A person’s motivation, job satisfaction and work performance will be determined by the comparative of the above sets of needs and expectations, and the extent to which they are fulfilled</a:t>
            </a:r>
          </a:p>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45</a:t>
            </a:fld>
            <a:endParaRPr lang="en-GB"/>
          </a:p>
        </p:txBody>
      </p:sp>
    </p:spTree>
    <p:extLst>
      <p:ext uri="{BB962C8B-B14F-4D97-AF65-F5344CB8AC3E}">
        <p14:creationId xmlns:p14="http://schemas.microsoft.com/office/powerpoint/2010/main" val="448904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Tx/>
              <a:buChar char="•"/>
            </a:pPr>
            <a:r>
              <a:rPr lang="en-US" altLang="en-US" dirty="0">
                <a:solidFill>
                  <a:srgbClr val="CC0000"/>
                </a:solidFill>
              </a:rPr>
              <a:t>Aggression:</a:t>
            </a:r>
            <a:r>
              <a:rPr lang="en-US" altLang="en-US" dirty="0"/>
              <a:t> physical or verbal attack on a person e.g. striking the supervisor</a:t>
            </a:r>
          </a:p>
          <a:p>
            <a:pPr algn="l">
              <a:buFontTx/>
              <a:buChar char="•"/>
            </a:pPr>
            <a:r>
              <a:rPr lang="en-US" altLang="en-US" dirty="0">
                <a:solidFill>
                  <a:srgbClr val="CC0000"/>
                </a:solidFill>
              </a:rPr>
              <a:t>Regression</a:t>
            </a:r>
            <a:r>
              <a:rPr lang="en-US" altLang="en-US" dirty="0"/>
              <a:t>: reverting to a childish or more primitive type of </a:t>
            </a:r>
            <a:r>
              <a:rPr lang="en-US" altLang="en-US" dirty="0" err="1"/>
              <a:t>behaviour</a:t>
            </a:r>
            <a:r>
              <a:rPr lang="en-US" altLang="en-US" dirty="0"/>
              <a:t> e.g. crying, tantrums</a:t>
            </a:r>
          </a:p>
          <a:p>
            <a:pPr algn="l">
              <a:buFontTx/>
              <a:buChar char="•"/>
            </a:pPr>
            <a:r>
              <a:rPr lang="en-US" altLang="en-US" dirty="0">
                <a:solidFill>
                  <a:srgbClr val="CC0000"/>
                </a:solidFill>
              </a:rPr>
              <a:t>Fixation:</a:t>
            </a:r>
            <a:r>
              <a:rPr lang="en-US" altLang="en-US" dirty="0"/>
              <a:t> persisting in form of </a:t>
            </a:r>
            <a:r>
              <a:rPr lang="en-US" altLang="en-US" dirty="0" err="1"/>
              <a:t>behaviour</a:t>
            </a:r>
            <a:r>
              <a:rPr lang="en-US" altLang="en-US" dirty="0"/>
              <a:t> that has no adaptive value e.g. inability to accept change or new ideas</a:t>
            </a:r>
          </a:p>
          <a:p>
            <a:pPr algn="l">
              <a:buFontTx/>
              <a:buChar char="•"/>
            </a:pPr>
            <a:r>
              <a:rPr lang="en-US" altLang="en-US" dirty="0">
                <a:solidFill>
                  <a:srgbClr val="CC0000"/>
                </a:solidFill>
              </a:rPr>
              <a:t>Withdrawal:</a:t>
            </a:r>
            <a:r>
              <a:rPr lang="en-US" altLang="en-US" dirty="0"/>
              <a:t> apathy, giving up or resignation; e.g. arriving at work late, leaving early, sickness, absenteeism etc.</a:t>
            </a:r>
          </a:p>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46</a:t>
            </a:fld>
            <a:endParaRPr lang="en-GB"/>
          </a:p>
        </p:txBody>
      </p:sp>
    </p:spTree>
    <p:extLst>
      <p:ext uri="{BB962C8B-B14F-4D97-AF65-F5344CB8AC3E}">
        <p14:creationId xmlns:p14="http://schemas.microsoft.com/office/powerpoint/2010/main" val="21648215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48</a:t>
            </a:fld>
            <a:endParaRPr lang="en-GB"/>
          </a:p>
        </p:txBody>
      </p:sp>
    </p:spTree>
    <p:extLst>
      <p:ext uri="{BB962C8B-B14F-4D97-AF65-F5344CB8AC3E}">
        <p14:creationId xmlns:p14="http://schemas.microsoft.com/office/powerpoint/2010/main" val="16945368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a:extLst>
              <a:ext uri="{FF2B5EF4-FFF2-40B4-BE49-F238E27FC236}">
                <a16:creationId xmlns:a16="http://schemas.microsoft.com/office/drawing/2014/main" id="{3E9E4C3B-9A22-42DC-A5E4-F2D97A5A350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6" name="Notes Placeholder 2">
            <a:extLst>
              <a:ext uri="{FF2B5EF4-FFF2-40B4-BE49-F238E27FC236}">
                <a16:creationId xmlns:a16="http://schemas.microsoft.com/office/drawing/2014/main" id="{F17B6D31-F817-4E17-8D81-94358111439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At the bottom of the hierarchy are the "Basic needs or Physiological needs" of a human being: food, water, sleep, sex, homeostasis, and excretion.</a:t>
            </a:r>
          </a:p>
          <a:p>
            <a:r>
              <a:rPr lang="en-US" altLang="en-US"/>
              <a:t>The next level is "Safety Needs: Security, Order, and Stability". These two steps are important to the physical survival of the person. Once individuals have basic nutrition, shelter and safety, they attempt to accomplish more.</a:t>
            </a:r>
          </a:p>
          <a:p>
            <a:r>
              <a:rPr lang="en-US" altLang="en-US"/>
              <a:t>The third level of need is "Love and Belonging", which are psychological needs; when individuals have taken care of themselves physically, they are ready to share themselves with others, such as with family and friends.</a:t>
            </a:r>
          </a:p>
          <a:p>
            <a:r>
              <a:rPr lang="en-US" altLang="en-US"/>
              <a:t>The fourth level is achieved when individuals feel comfortable with what they have accomplished. This is the "Esteem" level, the need to be competent and recognized, such as through status and level of success.</a:t>
            </a:r>
          </a:p>
          <a:p>
            <a:r>
              <a:rPr lang="en-US" altLang="en-US"/>
              <a:t>Then there is the "Cognitive" level, where individuals intellectually stimulate themselves and explore.</a:t>
            </a:r>
          </a:p>
          <a:p>
            <a:r>
              <a:rPr lang="en-US" altLang="en-US"/>
              <a:t>After that is the "Aesthetic" level, which is the need for harmony, order and beauty.</a:t>
            </a:r>
            <a:r>
              <a:rPr lang="en-US" altLang="en-US" baseline="30000">
                <a:hlinkClick r:id="rId3"/>
              </a:rPr>
              <a:t>[43]</a:t>
            </a:r>
            <a:endParaRPr lang="en-US" altLang="en-US"/>
          </a:p>
          <a:p>
            <a:r>
              <a:rPr lang="en-US" altLang="en-US"/>
              <a:t>At the top of the pyramid, "Need for Self-actualization" occurs when individuals reach a state of harmony and understanding because they are engaged in achieving their full potential.</a:t>
            </a:r>
            <a:r>
              <a:rPr lang="en-US" altLang="en-US" baseline="30000">
                <a:hlinkClick r:id="rId4"/>
              </a:rPr>
              <a:t>[44]</a:t>
            </a:r>
            <a:r>
              <a:rPr lang="en-US" altLang="en-US"/>
              <a:t> Once a person has reached the self-actualization state they focus on themselves and try to build their own image. They may look at this in terms of feelings such as self-confidence or by accomplishing a set goal.</a:t>
            </a:r>
            <a:r>
              <a:rPr lang="en-US" altLang="en-US" baseline="30000">
                <a:hlinkClick r:id="rId5"/>
              </a:rPr>
              <a:t>[5]</a:t>
            </a:r>
            <a:endParaRPr lang="en-US" altLang="en-US"/>
          </a:p>
          <a:p>
            <a:endParaRPr lang="en-GB" altLang="en-US"/>
          </a:p>
          <a:p>
            <a:r>
              <a:rPr lang="en-US" altLang="en-US"/>
              <a:t>Maslow defined </a:t>
            </a:r>
            <a:r>
              <a:rPr lang="en-US" altLang="en-US">
                <a:hlinkClick r:id="rId6" tooltip="Self-actualization"/>
              </a:rPr>
              <a:t>Self-actualization</a:t>
            </a:r>
            <a:r>
              <a:rPr lang="en-US" altLang="en-US"/>
              <a:t> as achieving the fullest use of one's talents and interests—the need "to become everything that one is capable of becoming.</a:t>
            </a:r>
            <a:endParaRPr lang="en-GB" altLang="en-US"/>
          </a:p>
          <a:p>
            <a:endParaRPr lang="en-GB" altLang="en-US"/>
          </a:p>
        </p:txBody>
      </p:sp>
      <p:sp>
        <p:nvSpPr>
          <p:cNvPr id="88067" name="Slide Number Placeholder 3">
            <a:extLst>
              <a:ext uri="{FF2B5EF4-FFF2-40B4-BE49-F238E27FC236}">
                <a16:creationId xmlns:a16="http://schemas.microsoft.com/office/drawing/2014/main" id="{16246F11-0794-4D87-BEC6-4887F2DDDC9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FD9EA68-D6AE-4FBA-82C8-205E37C7F2D9}" type="slidenum">
              <a:rPr lang="en-GB" altLang="en-US" sz="1200"/>
              <a:pPr/>
              <a:t>52</a:t>
            </a:fld>
            <a:endParaRPr lang="en-GB" alt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a:extLst>
              <a:ext uri="{FF2B5EF4-FFF2-40B4-BE49-F238E27FC236}">
                <a16:creationId xmlns:a16="http://schemas.microsoft.com/office/drawing/2014/main" id="{13A7F5F3-F10A-402A-959D-5CE961FDA03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0" name="Notes Placeholder 2">
            <a:extLst>
              <a:ext uri="{FF2B5EF4-FFF2-40B4-BE49-F238E27FC236}">
                <a16:creationId xmlns:a16="http://schemas.microsoft.com/office/drawing/2014/main" id="{7074F88A-9177-4FC8-A845-27413119395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Those with a strong power motivator are often divided into two groups: personal and institutional. People with a personal power drive want to control others, while people with an institutional power drive like to organize the efforts of a team to further the company's goals. As you can probably imagine, those with an institutional power need are usually more desirable as team members!</a:t>
            </a:r>
            <a:endParaRPr lang="en-GB" altLang="en-US" dirty="0"/>
          </a:p>
        </p:txBody>
      </p:sp>
      <p:sp>
        <p:nvSpPr>
          <p:cNvPr id="89091" name="Slide Number Placeholder 3">
            <a:extLst>
              <a:ext uri="{FF2B5EF4-FFF2-40B4-BE49-F238E27FC236}">
                <a16:creationId xmlns:a16="http://schemas.microsoft.com/office/drawing/2014/main" id="{F593BA46-59E3-4675-8B1B-BE8E1E8105E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2597935-30D6-4B59-A198-DA2665349BF7}" type="slidenum">
              <a:rPr lang="en-GB" altLang="en-US" sz="1200"/>
              <a:pPr/>
              <a:t>54</a:t>
            </a:fld>
            <a:endParaRPr lang="en-GB" alt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55</a:t>
            </a:fld>
            <a:endParaRPr lang="en-GB"/>
          </a:p>
        </p:txBody>
      </p:sp>
    </p:spTree>
    <p:extLst>
      <p:ext uri="{BB962C8B-B14F-4D97-AF65-F5344CB8AC3E}">
        <p14:creationId xmlns:p14="http://schemas.microsoft.com/office/powerpoint/2010/main" val="18301864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a:extLst>
              <a:ext uri="{FF2B5EF4-FFF2-40B4-BE49-F238E27FC236}">
                <a16:creationId xmlns:a16="http://schemas.microsoft.com/office/drawing/2014/main" id="{FB6250B4-3D1C-4174-9149-31B952C1D7A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a:extLst>
              <a:ext uri="{FF2B5EF4-FFF2-40B4-BE49-F238E27FC236}">
                <a16:creationId xmlns:a16="http://schemas.microsoft.com/office/drawing/2014/main" id="{26B80BC7-A0A3-43A3-A704-A6048DA4FE8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(Hygiene factors in the sense that they prevent the “disease” of job dissatisfaction)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a:t>
            </a:r>
            <a:r>
              <a:rPr lang="en-US" altLang="en-US" sz="1200" dirty="0">
                <a:solidFill>
                  <a:srgbClr val="CC0000"/>
                </a:solidFill>
              </a:rPr>
              <a:t>To achieve genuine long term motivation, leaders are urged to focus on motivators”.</a:t>
            </a:r>
          </a:p>
          <a:p>
            <a:endParaRPr lang="en-GB" altLang="en-US" dirty="0"/>
          </a:p>
        </p:txBody>
      </p:sp>
      <p:sp>
        <p:nvSpPr>
          <p:cNvPr id="90115" name="Slide Number Placeholder 3">
            <a:extLst>
              <a:ext uri="{FF2B5EF4-FFF2-40B4-BE49-F238E27FC236}">
                <a16:creationId xmlns:a16="http://schemas.microsoft.com/office/drawing/2014/main" id="{E7A85031-4556-4566-AB59-0D9BB590C61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92B566F-ED05-4F8C-8866-FA8A13786440}" type="slidenum">
              <a:rPr lang="en-GB" altLang="en-US" sz="1200"/>
              <a:pPr/>
              <a:t>56</a:t>
            </a:fld>
            <a:endParaRPr lang="en-GB" alt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2B2B31EE-380E-4FB4-BBEC-008802E959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2" name="Slide Number Placeholder 3">
            <a:extLst>
              <a:ext uri="{FF2B5EF4-FFF2-40B4-BE49-F238E27FC236}">
                <a16:creationId xmlns:a16="http://schemas.microsoft.com/office/drawing/2014/main" id="{2C0F69E7-1080-456F-ACE6-4181455B33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A2C72F4-6054-4132-9605-94D4763EE568}" type="slidenum">
              <a:rPr lang="en-US" altLang="en-US" sz="1200">
                <a:latin typeface="Calibri" panose="020F0502020204030204" pitchFamily="34" charset="0"/>
              </a:rPr>
              <a:pPr/>
              <a:t>57</a:t>
            </a:fld>
            <a:endParaRPr lang="en-US" altLang="en-US" sz="1200">
              <a:latin typeface="Calibri" panose="020F0502020204030204" pitchFamily="34" charset="0"/>
            </a:endParaRPr>
          </a:p>
        </p:txBody>
      </p:sp>
      <p:sp>
        <p:nvSpPr>
          <p:cNvPr id="61443" name="Notes Placeholder 4">
            <a:extLst>
              <a:ext uri="{FF2B5EF4-FFF2-40B4-BE49-F238E27FC236}">
                <a16:creationId xmlns:a16="http://schemas.microsoft.com/office/drawing/2014/main" id="{0BFF38C1-EBC1-48F1-AC21-CDA5AF67A2B2}"/>
              </a:ext>
            </a:extLst>
          </p:cNvPr>
          <p:cNvSpPr>
            <a:spLocks noGrp="1"/>
          </p:cNvSpPr>
          <p:nvPr>
            <p:ph type="body"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58</a:t>
            </a:fld>
            <a:endParaRPr lang="en-GB"/>
          </a:p>
        </p:txBody>
      </p:sp>
    </p:spTree>
    <p:extLst>
      <p:ext uri="{BB962C8B-B14F-4D97-AF65-F5344CB8AC3E}">
        <p14:creationId xmlns:p14="http://schemas.microsoft.com/office/powerpoint/2010/main" val="2134378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60</a:t>
            </a:fld>
            <a:endParaRPr lang="en-GB"/>
          </a:p>
        </p:txBody>
      </p:sp>
    </p:spTree>
    <p:extLst>
      <p:ext uri="{BB962C8B-B14F-4D97-AF65-F5344CB8AC3E}">
        <p14:creationId xmlns:p14="http://schemas.microsoft.com/office/powerpoint/2010/main" val="1136619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10</a:t>
            </a:fld>
            <a:endParaRPr lang="en-GB"/>
          </a:p>
        </p:txBody>
      </p:sp>
    </p:spTree>
    <p:extLst>
      <p:ext uri="{BB962C8B-B14F-4D97-AF65-F5344CB8AC3E}">
        <p14:creationId xmlns:p14="http://schemas.microsoft.com/office/powerpoint/2010/main" val="39082360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61</a:t>
            </a:fld>
            <a:endParaRPr lang="en-GB"/>
          </a:p>
        </p:txBody>
      </p:sp>
    </p:spTree>
    <p:extLst>
      <p:ext uri="{BB962C8B-B14F-4D97-AF65-F5344CB8AC3E}">
        <p14:creationId xmlns:p14="http://schemas.microsoft.com/office/powerpoint/2010/main" val="6333241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a:extLst>
              <a:ext uri="{FF2B5EF4-FFF2-40B4-BE49-F238E27FC236}">
                <a16:creationId xmlns:a16="http://schemas.microsoft.com/office/drawing/2014/main" id="{C3740751-205B-4403-BE1F-B1FAD892C95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8" name="Notes Placeholder 2">
            <a:extLst>
              <a:ext uri="{FF2B5EF4-FFF2-40B4-BE49-F238E27FC236}">
                <a16:creationId xmlns:a16="http://schemas.microsoft.com/office/drawing/2014/main" id="{853E0A23-B7FC-46A1-8EFE-200B0F243E3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91139" name="Slide Number Placeholder 3">
            <a:extLst>
              <a:ext uri="{FF2B5EF4-FFF2-40B4-BE49-F238E27FC236}">
                <a16:creationId xmlns:a16="http://schemas.microsoft.com/office/drawing/2014/main" id="{F607C308-34B1-4A78-98B0-0CF4F77A8D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A6517B4-8B69-4BDA-8CFA-46F178BB1EF1}" type="slidenum">
              <a:rPr lang="en-GB" altLang="en-US" sz="1200"/>
              <a:pPr/>
              <a:t>62</a:t>
            </a:fld>
            <a:endParaRPr lang="en-GB" altLang="en-US"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a:extLst>
              <a:ext uri="{FF2B5EF4-FFF2-40B4-BE49-F238E27FC236}">
                <a16:creationId xmlns:a16="http://schemas.microsoft.com/office/drawing/2014/main" id="{EA148C6E-6903-46C4-A67F-736062E2F5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4" name="Slide Number Placeholder 3">
            <a:extLst>
              <a:ext uri="{FF2B5EF4-FFF2-40B4-BE49-F238E27FC236}">
                <a16:creationId xmlns:a16="http://schemas.microsoft.com/office/drawing/2014/main" id="{81660D09-BEEE-4B39-95C4-907C0C670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18F42E-0C60-499A-A390-CC0AEBAF0ADC}" type="slidenum">
              <a:rPr lang="en-US" altLang="en-US" sz="1200">
                <a:latin typeface="Calibri" panose="020F0502020204030204" pitchFamily="34" charset="0"/>
              </a:rPr>
              <a:pPr/>
              <a:t>64</a:t>
            </a:fld>
            <a:endParaRPr lang="en-US" altLang="en-US" sz="1200">
              <a:latin typeface="Calibri" panose="020F0502020204030204" pitchFamily="34" charset="0"/>
            </a:endParaRPr>
          </a:p>
        </p:txBody>
      </p:sp>
      <p:sp>
        <p:nvSpPr>
          <p:cNvPr id="74755" name="Notes Placeholder 4">
            <a:extLst>
              <a:ext uri="{FF2B5EF4-FFF2-40B4-BE49-F238E27FC236}">
                <a16:creationId xmlns:a16="http://schemas.microsoft.com/office/drawing/2014/main" id="{1AC528B9-DA00-4497-9368-EADD84C9C466}"/>
              </a:ext>
            </a:extLst>
          </p:cNvPr>
          <p:cNvSpPr>
            <a:spLocks noGrp="1"/>
          </p:cNvSpPr>
          <p:nvPr>
            <p:ph type="body"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a:extLst>
              <a:ext uri="{FF2B5EF4-FFF2-40B4-BE49-F238E27FC236}">
                <a16:creationId xmlns:a16="http://schemas.microsoft.com/office/drawing/2014/main" id="{4FF919B8-B714-4FEC-A933-5C78693A1C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2" name="Slide Number Placeholder 3">
            <a:extLst>
              <a:ext uri="{FF2B5EF4-FFF2-40B4-BE49-F238E27FC236}">
                <a16:creationId xmlns:a16="http://schemas.microsoft.com/office/drawing/2014/main" id="{03F0A57B-8607-4387-85E1-E7D9FE4A90E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A6DF1CC-848C-4B32-A15E-251B45CFDABC}" type="slidenum">
              <a:rPr lang="en-US" altLang="en-US" sz="1200">
                <a:latin typeface="Calibri" panose="020F0502020204030204" pitchFamily="34" charset="0"/>
              </a:rPr>
              <a:pPr/>
              <a:t>65</a:t>
            </a:fld>
            <a:endParaRPr lang="en-US" altLang="en-US" sz="1200">
              <a:latin typeface="Calibri" panose="020F0502020204030204" pitchFamily="34" charset="0"/>
            </a:endParaRPr>
          </a:p>
        </p:txBody>
      </p:sp>
      <p:sp>
        <p:nvSpPr>
          <p:cNvPr id="76803" name="Notes Placeholder 4">
            <a:extLst>
              <a:ext uri="{FF2B5EF4-FFF2-40B4-BE49-F238E27FC236}">
                <a16:creationId xmlns:a16="http://schemas.microsoft.com/office/drawing/2014/main" id="{4A68B598-BB03-4BE8-AE4C-4CCF4F4C67B9}"/>
              </a:ext>
            </a:extLst>
          </p:cNvPr>
          <p:cNvSpPr>
            <a:spLocks noGrp="1"/>
          </p:cNvSpPr>
          <p:nvPr>
            <p:ph type="body"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a:extLst>
              <a:ext uri="{FF2B5EF4-FFF2-40B4-BE49-F238E27FC236}">
                <a16:creationId xmlns:a16="http://schemas.microsoft.com/office/drawing/2014/main" id="{E0AC93EE-28E2-4DEE-BD86-2C2307FB99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0" name="Slide Number Placeholder 3">
            <a:extLst>
              <a:ext uri="{FF2B5EF4-FFF2-40B4-BE49-F238E27FC236}">
                <a16:creationId xmlns:a16="http://schemas.microsoft.com/office/drawing/2014/main" id="{D5A47891-73C2-41DE-8844-FD0685C961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25EFA71-B2D5-4129-B699-265DC0F66D14}" type="slidenum">
              <a:rPr lang="en-US" altLang="en-US" sz="1200">
                <a:latin typeface="Calibri" panose="020F0502020204030204" pitchFamily="34" charset="0"/>
              </a:rPr>
              <a:pPr/>
              <a:t>66</a:t>
            </a:fld>
            <a:endParaRPr lang="en-US" altLang="en-US" sz="1200">
              <a:latin typeface="Calibri" panose="020F0502020204030204" pitchFamily="34" charset="0"/>
            </a:endParaRPr>
          </a:p>
        </p:txBody>
      </p:sp>
      <p:sp>
        <p:nvSpPr>
          <p:cNvPr id="78851" name="Notes Placeholder 4">
            <a:extLst>
              <a:ext uri="{FF2B5EF4-FFF2-40B4-BE49-F238E27FC236}">
                <a16:creationId xmlns:a16="http://schemas.microsoft.com/office/drawing/2014/main" id="{36E1B637-E5F2-459C-B74D-E09E504DD323}"/>
              </a:ext>
            </a:extLst>
          </p:cNvPr>
          <p:cNvSpPr>
            <a:spLocks noGrp="1"/>
          </p:cNvSpPr>
          <p:nvPr>
            <p:ph type="body"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a:extLst>
              <a:ext uri="{FF2B5EF4-FFF2-40B4-BE49-F238E27FC236}">
                <a16:creationId xmlns:a16="http://schemas.microsoft.com/office/drawing/2014/main" id="{E280D093-76E4-46A1-ADF0-1E9D2B76FF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8" name="Slide Number Placeholder 3">
            <a:extLst>
              <a:ext uri="{FF2B5EF4-FFF2-40B4-BE49-F238E27FC236}">
                <a16:creationId xmlns:a16="http://schemas.microsoft.com/office/drawing/2014/main" id="{93A3CB91-7CAC-4626-B7B7-542C877DA4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7A538A1-9E55-454C-A1F3-3D515AD67860}" type="slidenum">
              <a:rPr lang="en-US" altLang="en-US" sz="1200">
                <a:latin typeface="Calibri" panose="020F0502020204030204" pitchFamily="34" charset="0"/>
              </a:rPr>
              <a:pPr/>
              <a:t>67</a:t>
            </a:fld>
            <a:endParaRPr lang="en-US" altLang="en-US" sz="1200">
              <a:latin typeface="Calibri" panose="020F0502020204030204" pitchFamily="34" charset="0"/>
            </a:endParaRPr>
          </a:p>
        </p:txBody>
      </p:sp>
      <p:sp>
        <p:nvSpPr>
          <p:cNvPr id="80899" name="Notes Placeholder 4">
            <a:extLst>
              <a:ext uri="{FF2B5EF4-FFF2-40B4-BE49-F238E27FC236}">
                <a16:creationId xmlns:a16="http://schemas.microsoft.com/office/drawing/2014/main" id="{CE52D37A-6B1E-421F-9AB0-55D0D7C9954D}"/>
              </a:ext>
            </a:extLst>
          </p:cNvPr>
          <p:cNvSpPr>
            <a:spLocks noGrp="1"/>
          </p:cNvSpPr>
          <p:nvPr>
            <p:ph type="body"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a:extLst>
              <a:ext uri="{FF2B5EF4-FFF2-40B4-BE49-F238E27FC236}">
                <a16:creationId xmlns:a16="http://schemas.microsoft.com/office/drawing/2014/main" id="{B6AD82D6-020B-43DD-A516-F9953609F92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6" name="Slide Number Placeholder 3">
            <a:extLst>
              <a:ext uri="{FF2B5EF4-FFF2-40B4-BE49-F238E27FC236}">
                <a16:creationId xmlns:a16="http://schemas.microsoft.com/office/drawing/2014/main" id="{ADB2D734-988A-470B-A5E5-69EB72E60C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82FE1E7-4D50-4477-A663-591065E6ACB8}" type="slidenum">
              <a:rPr lang="en-US" altLang="en-US" sz="1200">
                <a:latin typeface="Calibri" panose="020F0502020204030204" pitchFamily="34" charset="0"/>
              </a:rPr>
              <a:pPr/>
              <a:t>68</a:t>
            </a:fld>
            <a:endParaRPr lang="en-US" altLang="en-US" sz="1200">
              <a:latin typeface="Calibri" panose="020F0502020204030204" pitchFamily="34" charset="0"/>
            </a:endParaRPr>
          </a:p>
        </p:txBody>
      </p:sp>
      <p:sp>
        <p:nvSpPr>
          <p:cNvPr id="82947" name="Notes Placeholder 4">
            <a:extLst>
              <a:ext uri="{FF2B5EF4-FFF2-40B4-BE49-F238E27FC236}">
                <a16:creationId xmlns:a16="http://schemas.microsoft.com/office/drawing/2014/main" id="{74D9FC2C-4437-4E3E-A071-043FD6538608}"/>
              </a:ext>
            </a:extLst>
          </p:cNvPr>
          <p:cNvSpPr>
            <a:spLocks noGrp="1"/>
          </p:cNvSpPr>
          <p:nvPr>
            <p:ph type="body"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A leader should step into the shoes of the subordinates and view things from subordinate’s angle. He should empathize with them during difficult times. </a:t>
            </a:r>
          </a:p>
          <a:p>
            <a:r>
              <a:rPr lang="en-GB" altLang="en-US" dirty="0"/>
              <a:t>A meaningful and challenging job accomplished inculcates a sense of achievement among employees. </a:t>
            </a:r>
          </a:p>
          <a:p>
            <a:r>
              <a:rPr lang="en-GB" altLang="en-US" dirty="0"/>
              <a:t>Remember, “</a:t>
            </a:r>
            <a:r>
              <a:rPr lang="en-GB" altLang="en-US" b="1" dirty="0"/>
              <a:t>To become an efficient leader, you must be self-motivated</a:t>
            </a:r>
            <a:r>
              <a:rPr lang="en-GB" altLang="en-US" dirty="0"/>
              <a:t>”. </a:t>
            </a:r>
          </a:p>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69</a:t>
            </a:fld>
            <a:endParaRPr lang="en-GB"/>
          </a:p>
        </p:txBody>
      </p:sp>
    </p:spTree>
    <p:extLst>
      <p:ext uri="{BB962C8B-B14F-4D97-AF65-F5344CB8AC3E}">
        <p14:creationId xmlns:p14="http://schemas.microsoft.com/office/powerpoint/2010/main" val="2302493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11</a:t>
            </a:fld>
            <a:endParaRPr lang="en-GB"/>
          </a:p>
        </p:txBody>
      </p:sp>
    </p:spTree>
    <p:extLst>
      <p:ext uri="{BB962C8B-B14F-4D97-AF65-F5344CB8AC3E}">
        <p14:creationId xmlns:p14="http://schemas.microsoft.com/office/powerpoint/2010/main" val="728925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This leadership style is more suitable when safe work conditions and quality are required.</a:t>
            </a:r>
          </a:p>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18</a:t>
            </a:fld>
            <a:endParaRPr lang="en-GB"/>
          </a:p>
        </p:txBody>
      </p:sp>
    </p:spTree>
    <p:extLst>
      <p:ext uri="{BB962C8B-B14F-4D97-AF65-F5344CB8AC3E}">
        <p14:creationId xmlns:p14="http://schemas.microsoft.com/office/powerpoint/2010/main" val="43402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sz="1200" b="1" dirty="0"/>
              <a:t>(1) Charisma or idealized influence</a:t>
            </a:r>
            <a:r>
              <a:rPr lang="en-US" sz="1200" dirty="0"/>
              <a:t> - the degree to which the leader behaves in admirable ways and displays convictions and takes stands that cause followers to identify with the leader who has a clear set of values and acts as a role model for the followers.</a:t>
            </a:r>
          </a:p>
          <a:p>
            <a:pPr>
              <a:buNone/>
            </a:pPr>
            <a:r>
              <a:rPr lang="en-US" sz="1200" b="1" dirty="0"/>
              <a:t>(2) Inspirational motivation</a:t>
            </a:r>
            <a:r>
              <a:rPr lang="en-US" sz="1200" dirty="0"/>
              <a:t> - the degree to which the leader articulates a vision that appeals to and inspires the followers with optimism about future goals, and offers meaning for the current tasks in hand.</a:t>
            </a:r>
          </a:p>
          <a:p>
            <a:pPr>
              <a:buNone/>
            </a:pPr>
            <a:r>
              <a:rPr lang="en-US" sz="1200" b="1" dirty="0"/>
              <a:t>3) Intellectual stimulation</a:t>
            </a:r>
            <a:r>
              <a:rPr lang="en-US" sz="1200" dirty="0"/>
              <a:t> - the degree to which the leader challenges assumptions, stimulates and encourages creativity in the followers - by providing a framework for followers to see how they connect [to the leader, the organization, each other, and the goal] they can creatively overcome any obstacles in the way of the mission. </a:t>
            </a:r>
          </a:p>
          <a:p>
            <a:pPr>
              <a:buNone/>
            </a:pPr>
            <a:r>
              <a:rPr lang="en-US" sz="1200" b="1" dirty="0"/>
              <a:t>(4) Personal and individual attention</a:t>
            </a:r>
            <a:r>
              <a:rPr lang="en-US" sz="1200" dirty="0"/>
              <a:t> - the degree to which the leader attends to each individual follower's needs and acts as a mentor or coach and gives respect to and appreciation of the individual's contribution to the team. This fulfils and enhances each individual team members' need for self-fulfillment, and self-worth - and in so doing inspires followers to further achievement and growth.</a:t>
            </a:r>
          </a:p>
          <a:p>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19</a:t>
            </a:fld>
            <a:endParaRPr lang="en-GB"/>
          </a:p>
        </p:txBody>
      </p:sp>
    </p:spTree>
    <p:extLst>
      <p:ext uri="{BB962C8B-B14F-4D97-AF65-F5344CB8AC3E}">
        <p14:creationId xmlns:p14="http://schemas.microsoft.com/office/powerpoint/2010/main" val="3497634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Effective management: </a:t>
            </a:r>
            <a:r>
              <a:rPr lang="en-GB" sz="1200" dirty="0"/>
              <a:t>In the delegation process managers pass routine work to the subordinates. So they are free to concentrate on other important matters.</a:t>
            </a:r>
          </a:p>
          <a:p>
            <a:r>
              <a:rPr lang="en-GB" sz="1200" b="1" dirty="0"/>
              <a:t>Employees’ development: </a:t>
            </a:r>
            <a:r>
              <a:rPr lang="en-GB" sz="1200" dirty="0"/>
              <a:t>As a result of delegation, employees get more opportunities to utilise their talents. It allows them to develop those skills which help them perform complex tasks.</a:t>
            </a:r>
          </a:p>
          <a:p>
            <a:r>
              <a:rPr lang="en-GB" sz="1200" b="1" dirty="0"/>
              <a:t>Effective management: </a:t>
            </a:r>
            <a:r>
              <a:rPr lang="en-GB" sz="1200" dirty="0"/>
              <a:t>In the delegation process managers pass routine work to the subordinates. So they are free to concentrate on other important matters.</a:t>
            </a:r>
          </a:p>
          <a:p>
            <a:r>
              <a:rPr lang="en-GB" sz="1200" b="1" dirty="0"/>
              <a:t>Employees’ development: </a:t>
            </a:r>
            <a:r>
              <a:rPr lang="en-GB" sz="1200" dirty="0"/>
              <a:t>As a result of delegation, employees get more opportunities to utilise their talents. It allows them to develop those skills which help them perform complex tasks.</a:t>
            </a:r>
          </a:p>
          <a:p>
            <a:r>
              <a:rPr lang="en-GB" sz="1200" b="1" dirty="0"/>
              <a:t>Efficiency: </a:t>
            </a:r>
            <a:r>
              <a:rPr lang="en-GB" sz="1200" dirty="0"/>
              <a:t>Delegation improves efficiency when it allows to be transferred to people whose skills are a better match for work</a:t>
            </a:r>
            <a:endParaRPr lang="en-GB" dirty="0"/>
          </a:p>
        </p:txBody>
      </p:sp>
      <p:sp>
        <p:nvSpPr>
          <p:cNvPr id="4" name="Slide Number Placeholder 3"/>
          <p:cNvSpPr>
            <a:spLocks noGrp="1"/>
          </p:cNvSpPr>
          <p:nvPr>
            <p:ph type="sldNum" sz="quarter" idx="5"/>
          </p:nvPr>
        </p:nvSpPr>
        <p:spPr/>
        <p:txBody>
          <a:bodyPr/>
          <a:lstStyle/>
          <a:p>
            <a:fld id="{01BF52B7-A21B-49EC-A9CD-EDAED6379A41}" type="slidenum">
              <a:rPr lang="en-GB" smtClean="0"/>
              <a:t>23</a:t>
            </a:fld>
            <a:endParaRPr lang="en-GB"/>
          </a:p>
        </p:txBody>
      </p:sp>
    </p:spTree>
    <p:extLst>
      <p:ext uri="{BB962C8B-B14F-4D97-AF65-F5344CB8AC3E}">
        <p14:creationId xmlns:p14="http://schemas.microsoft.com/office/powerpoint/2010/main" val="161555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p:spPr>
      </p:sp>
      <p:sp>
        <p:nvSpPr>
          <p:cNvPr id="161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a:p>
        </p:txBody>
      </p:sp>
      <p:sp>
        <p:nvSpPr>
          <p:cNvPr id="1024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122FF16-D51B-468E-9681-13089FB25AAD}" type="slidenum">
              <a:rPr lang="en-ZA" smtClean="0"/>
              <a:pPr>
                <a:defRPr/>
              </a:pPr>
              <a:t>24</a:t>
            </a:fld>
            <a:endParaRPr lang="en-ZA"/>
          </a:p>
        </p:txBody>
      </p:sp>
    </p:spTree>
    <p:extLst>
      <p:ext uri="{BB962C8B-B14F-4D97-AF65-F5344CB8AC3E}">
        <p14:creationId xmlns:p14="http://schemas.microsoft.com/office/powerpoint/2010/main" val="1803150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p:spPr>
      </p:sp>
      <p:sp>
        <p:nvSpPr>
          <p:cNvPr id="160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a:p>
        </p:txBody>
      </p:sp>
      <p:sp>
        <p:nvSpPr>
          <p:cNvPr id="1013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961645C-EFB8-45E1-BC14-46AFE022ADBF}" type="slidenum">
              <a:rPr lang="en-ZA" smtClean="0"/>
              <a:pPr>
                <a:defRPr/>
              </a:pPr>
              <a:t>25</a:t>
            </a:fld>
            <a:endParaRPr lang="en-ZA"/>
          </a:p>
        </p:txBody>
      </p:sp>
    </p:spTree>
    <p:extLst>
      <p:ext uri="{BB962C8B-B14F-4D97-AF65-F5344CB8AC3E}">
        <p14:creationId xmlns:p14="http://schemas.microsoft.com/office/powerpoint/2010/main" val="1354130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25E14-D3F6-4AAC-A68C-5672A574C2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F17BB9F-7946-49B8-918E-610E1DF109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E9272DE-CB71-49EC-AB8F-218D3AF8E9B1}"/>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5" name="Footer Placeholder 4">
            <a:extLst>
              <a:ext uri="{FF2B5EF4-FFF2-40B4-BE49-F238E27FC236}">
                <a16:creationId xmlns:a16="http://schemas.microsoft.com/office/drawing/2014/main" id="{1E7357DB-1E7F-41FF-839F-3AFE24A635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FD0D1D-2A88-44C1-97E2-8102EE2548E4}"/>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2899911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A1EF4-D688-45F4-8A96-32C8EB3EC05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0D4EA1-CA61-49D9-9BC9-B8C12432AB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6C3A2C-2CA8-4A54-A4A2-F9676F663AAD}"/>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5" name="Footer Placeholder 4">
            <a:extLst>
              <a:ext uri="{FF2B5EF4-FFF2-40B4-BE49-F238E27FC236}">
                <a16:creationId xmlns:a16="http://schemas.microsoft.com/office/drawing/2014/main" id="{D2E178FE-4848-4B1B-BC69-49DAC53CF4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9733CF-F0B8-4B3A-82AA-B6A7ED32C259}"/>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3766107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2E36C9-FFEA-4E78-9FB3-2BA714CF41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5E695F-2A83-4A52-BA74-19F1716115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D4FAFB-0E9C-45ED-B50C-76D4893608AC}"/>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5" name="Footer Placeholder 4">
            <a:extLst>
              <a:ext uri="{FF2B5EF4-FFF2-40B4-BE49-F238E27FC236}">
                <a16:creationId xmlns:a16="http://schemas.microsoft.com/office/drawing/2014/main" id="{4900E35C-F735-4ABB-A790-450E9E7E88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DC85CE-36F9-452C-B46D-3689A8E48F28}"/>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2871535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1981200"/>
            <a:ext cx="10363200" cy="4114800"/>
          </a:xfrm>
        </p:spPr>
        <p:txBody>
          <a:bodyPr/>
          <a:lstStyle/>
          <a:p>
            <a:pPr lvl="0"/>
            <a:endParaRPr lang="en-US" noProof="0"/>
          </a:p>
        </p:txBody>
      </p:sp>
      <p:sp>
        <p:nvSpPr>
          <p:cNvPr id="4" name="Rectangle 4">
            <a:extLst>
              <a:ext uri="{FF2B5EF4-FFF2-40B4-BE49-F238E27FC236}">
                <a16:creationId xmlns:a16="http://schemas.microsoft.com/office/drawing/2014/main" id="{DD7E28B6-0A96-4F33-A962-6BA8592DDCE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0A3EF3B-120E-45AF-A506-BCA18F8A0F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BFE395B-DF23-4727-894B-4ACB3060C54B}"/>
              </a:ext>
            </a:extLst>
          </p:cNvPr>
          <p:cNvSpPr>
            <a:spLocks noGrp="1" noChangeArrowheads="1"/>
          </p:cNvSpPr>
          <p:nvPr>
            <p:ph type="sldNum" sz="quarter" idx="12"/>
          </p:nvPr>
        </p:nvSpPr>
        <p:spPr>
          <a:ln/>
        </p:spPr>
        <p:txBody>
          <a:bodyPr/>
          <a:lstStyle>
            <a:lvl1pPr>
              <a:defRPr/>
            </a:lvl1pPr>
          </a:lstStyle>
          <a:p>
            <a:fld id="{03DC0AA0-48F8-4D36-8703-3894E91F41DE}" type="slidenum">
              <a:rPr lang="en-US" altLang="en-US"/>
              <a:pPr/>
              <a:t>‹#›</a:t>
            </a:fld>
            <a:endParaRPr lang="en-US" altLang="en-US"/>
          </a:p>
        </p:txBody>
      </p:sp>
    </p:spTree>
    <p:extLst>
      <p:ext uri="{BB962C8B-B14F-4D97-AF65-F5344CB8AC3E}">
        <p14:creationId xmlns:p14="http://schemas.microsoft.com/office/powerpoint/2010/main" val="437702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3E612-C0AE-4660-856D-9D3C4880587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E95EBE-3AFD-4EAD-8FC6-33D46BAE5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D7EC46-DC6E-439E-A0BD-A17C45A24B96}"/>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5" name="Footer Placeholder 4">
            <a:extLst>
              <a:ext uri="{FF2B5EF4-FFF2-40B4-BE49-F238E27FC236}">
                <a16:creationId xmlns:a16="http://schemas.microsoft.com/office/drawing/2014/main" id="{ABC8A49C-9970-4FD5-8E50-C819536F90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3D0468-02A6-4590-973B-649FF7008F75}"/>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2120206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F3F96-BF55-49E7-8C27-76A161CF88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176C1E1-FAF1-4ADB-ABE0-F41150BF53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74829A-C298-42F8-B48C-EFB16122FFF7}"/>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5" name="Footer Placeholder 4">
            <a:extLst>
              <a:ext uri="{FF2B5EF4-FFF2-40B4-BE49-F238E27FC236}">
                <a16:creationId xmlns:a16="http://schemas.microsoft.com/office/drawing/2014/main" id="{29931CBD-CF23-4FEF-9A2B-5B87B0629F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2FAAA7-87BE-447D-ABA0-6AFA46FF1A50}"/>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1391206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72C16-29B1-4FB5-816C-61E6B70269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4F16EA-DF43-4088-9AF0-657BB13718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5EDF863-3522-4426-BA47-D2D6963C49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9A7C400-21F8-4CAB-9E66-101E49CD4667}"/>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6" name="Footer Placeholder 5">
            <a:extLst>
              <a:ext uri="{FF2B5EF4-FFF2-40B4-BE49-F238E27FC236}">
                <a16:creationId xmlns:a16="http://schemas.microsoft.com/office/drawing/2014/main" id="{92613EE4-ADCF-4AB6-AC0C-E6176E0424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C66270-C8AC-493B-99F4-37525917C603}"/>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381048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987F1-2BFF-4E20-B704-4F591540373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8F3923-8BDF-4CCC-84BE-387BC6B052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D740EA-593A-4507-9B1C-72F8578A0D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627F09A-AAE0-4E70-8CF7-6EF5E8DBED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E3A5A1-3D62-4BAC-B8BC-9EFD18DEFB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BEC5DDB-866A-4518-9588-CD64FF979F74}"/>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8" name="Footer Placeholder 7">
            <a:extLst>
              <a:ext uri="{FF2B5EF4-FFF2-40B4-BE49-F238E27FC236}">
                <a16:creationId xmlns:a16="http://schemas.microsoft.com/office/drawing/2014/main" id="{4B46F43C-7960-4BEB-9E02-7210C8940CF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572811D-3E16-41D3-9FD8-46852DB8E9DC}"/>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4278917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7C91-05C1-4B59-A90C-AFE0907671C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E0B59DD-DBD7-4D3D-9CFC-4F36422475C3}"/>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4" name="Footer Placeholder 3">
            <a:extLst>
              <a:ext uri="{FF2B5EF4-FFF2-40B4-BE49-F238E27FC236}">
                <a16:creationId xmlns:a16="http://schemas.microsoft.com/office/drawing/2014/main" id="{DC2A5486-5C04-489C-96A4-BAB767D7C6D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3710B63-DB61-4953-BF79-FF2C41A27146}"/>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177890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5D1096-AF8F-4F2F-AC90-1BE77808A68F}"/>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3" name="Footer Placeholder 2">
            <a:extLst>
              <a:ext uri="{FF2B5EF4-FFF2-40B4-BE49-F238E27FC236}">
                <a16:creationId xmlns:a16="http://schemas.microsoft.com/office/drawing/2014/main" id="{5920FA3E-7663-434F-B663-D24B5EA53E8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AF43279-FA60-4410-8761-51406A750297}"/>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2134976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FDBB5-95A4-444D-AD72-126C041582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88639E0-D8C4-4D6A-ABC5-B2FBEDF882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8F1F24D-B526-4EA5-963B-FD65622F8C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AE2B86-37F7-4090-B14F-C66CF9DF3153}"/>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6" name="Footer Placeholder 5">
            <a:extLst>
              <a:ext uri="{FF2B5EF4-FFF2-40B4-BE49-F238E27FC236}">
                <a16:creationId xmlns:a16="http://schemas.microsoft.com/office/drawing/2014/main" id="{344B0461-A755-45FE-B5CC-608FAC89458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A18AE3-E8F1-4716-A3C1-D58E0DFB6490}"/>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878913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32170-59CC-42B3-A76F-2F595B8F98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A5DDCA1-1912-4551-91C9-9FC3B12052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39667F-0EE0-45EF-9E36-329A256B09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7843F4-A406-43A2-ACBE-0B89D8ADFBD0}"/>
              </a:ext>
            </a:extLst>
          </p:cNvPr>
          <p:cNvSpPr>
            <a:spLocks noGrp="1"/>
          </p:cNvSpPr>
          <p:nvPr>
            <p:ph type="dt" sz="half" idx="10"/>
          </p:nvPr>
        </p:nvSpPr>
        <p:spPr/>
        <p:txBody>
          <a:bodyPr/>
          <a:lstStyle/>
          <a:p>
            <a:fld id="{57492B8D-0F08-4D1A-A4B2-B238A0C0A552}" type="datetimeFigureOut">
              <a:rPr lang="en-GB" smtClean="0"/>
              <a:t>25/02/2022</a:t>
            </a:fld>
            <a:endParaRPr lang="en-GB"/>
          </a:p>
        </p:txBody>
      </p:sp>
      <p:sp>
        <p:nvSpPr>
          <p:cNvPr id="6" name="Footer Placeholder 5">
            <a:extLst>
              <a:ext uri="{FF2B5EF4-FFF2-40B4-BE49-F238E27FC236}">
                <a16:creationId xmlns:a16="http://schemas.microsoft.com/office/drawing/2014/main" id="{EC988F98-DFA6-445B-B4AD-D642D3F3BC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AB7FC6-33C9-44B2-B6D9-3AC702A4FF61}"/>
              </a:ext>
            </a:extLst>
          </p:cNvPr>
          <p:cNvSpPr>
            <a:spLocks noGrp="1"/>
          </p:cNvSpPr>
          <p:nvPr>
            <p:ph type="sldNum" sz="quarter" idx="12"/>
          </p:nvPr>
        </p:nvSpPr>
        <p:spPr/>
        <p:txBody>
          <a:bodyPr/>
          <a:lstStyle/>
          <a:p>
            <a:fld id="{2FC09909-4D47-42D0-808F-F3CD67058D17}" type="slidenum">
              <a:rPr lang="en-GB" smtClean="0"/>
              <a:t>‹#›</a:t>
            </a:fld>
            <a:endParaRPr lang="en-GB"/>
          </a:p>
        </p:txBody>
      </p:sp>
    </p:spTree>
    <p:extLst>
      <p:ext uri="{BB962C8B-B14F-4D97-AF65-F5344CB8AC3E}">
        <p14:creationId xmlns:p14="http://schemas.microsoft.com/office/powerpoint/2010/main" val="1366302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A67CEF-9DB2-43EF-9D26-4AE4EBFDC6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47B531-21AE-4373-8865-84A27498E2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0EBEE9-BB53-4695-9A26-3A81560A7D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492B8D-0F08-4D1A-A4B2-B238A0C0A552}" type="datetimeFigureOut">
              <a:rPr lang="en-GB" smtClean="0"/>
              <a:t>25/02/2022</a:t>
            </a:fld>
            <a:endParaRPr lang="en-GB"/>
          </a:p>
        </p:txBody>
      </p:sp>
      <p:sp>
        <p:nvSpPr>
          <p:cNvPr id="5" name="Footer Placeholder 4">
            <a:extLst>
              <a:ext uri="{FF2B5EF4-FFF2-40B4-BE49-F238E27FC236}">
                <a16:creationId xmlns:a16="http://schemas.microsoft.com/office/drawing/2014/main" id="{687E5170-3B73-4E50-A9F0-D800C35067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E6B2147-883B-488B-91D0-8011F432A8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C09909-4D47-42D0-808F-F3CD67058D17}" type="slidenum">
              <a:rPr lang="en-GB" smtClean="0"/>
              <a:t>‹#›</a:t>
            </a:fld>
            <a:endParaRPr lang="en-GB"/>
          </a:p>
        </p:txBody>
      </p:sp>
    </p:spTree>
    <p:extLst>
      <p:ext uri="{BB962C8B-B14F-4D97-AF65-F5344CB8AC3E}">
        <p14:creationId xmlns:p14="http://schemas.microsoft.com/office/powerpoint/2010/main" val="4056869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5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8.wmf"/></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AA1F5-A1EB-446E-AF35-CB3E1C0BDEE0}"/>
              </a:ext>
            </a:extLst>
          </p:cNvPr>
          <p:cNvSpPr>
            <a:spLocks noGrp="1"/>
          </p:cNvSpPr>
          <p:nvPr>
            <p:ph type="ctrTitle"/>
          </p:nvPr>
        </p:nvSpPr>
        <p:spPr/>
        <p:txBody>
          <a:bodyPr/>
          <a:lstStyle/>
          <a:p>
            <a:r>
              <a:rPr lang="en-US" b="1" dirty="0">
                <a:latin typeface="+mn-lt"/>
              </a:rPr>
              <a:t>Leadership, Delegation and Motivation Theories</a:t>
            </a:r>
            <a:endParaRPr lang="en-GB" b="1" dirty="0">
              <a:latin typeface="+mn-lt"/>
            </a:endParaRPr>
          </a:p>
        </p:txBody>
      </p:sp>
      <p:sp>
        <p:nvSpPr>
          <p:cNvPr id="5" name="TextBox 4">
            <a:extLst>
              <a:ext uri="{FF2B5EF4-FFF2-40B4-BE49-F238E27FC236}">
                <a16:creationId xmlns:a16="http://schemas.microsoft.com/office/drawing/2014/main" id="{05F8051F-B2D4-451F-B297-4B79F9E11CBB}"/>
              </a:ext>
            </a:extLst>
          </p:cNvPr>
          <p:cNvSpPr txBox="1"/>
          <p:nvPr/>
        </p:nvSpPr>
        <p:spPr>
          <a:xfrm>
            <a:off x="3382663" y="5135472"/>
            <a:ext cx="6098058" cy="1200329"/>
          </a:xfrm>
          <a:prstGeom prst="rect">
            <a:avLst/>
          </a:prstGeom>
          <a:noFill/>
        </p:spPr>
        <p:txBody>
          <a:bodyPr wrap="square">
            <a:spAutoFit/>
          </a:bodyPr>
          <a:lstStyle/>
          <a:p>
            <a:pPr algn="ctr"/>
            <a:r>
              <a:rPr lang="en-US" dirty="0"/>
              <a:t>Adam Silumbwe, BSc. MPH. PhD Cand </a:t>
            </a:r>
          </a:p>
          <a:p>
            <a:pPr algn="ctr"/>
            <a:r>
              <a:rPr lang="en-US" dirty="0"/>
              <a:t>Department of Health Policy and Management</a:t>
            </a:r>
          </a:p>
          <a:p>
            <a:pPr algn="ctr"/>
            <a:r>
              <a:rPr lang="en-US" dirty="0"/>
              <a:t>School of Public Health </a:t>
            </a:r>
          </a:p>
          <a:p>
            <a:pPr algn="ctr"/>
            <a:r>
              <a:rPr lang="en-US" dirty="0"/>
              <a:t>University of Zambia </a:t>
            </a:r>
            <a:endParaRPr lang="en-GB" dirty="0"/>
          </a:p>
        </p:txBody>
      </p:sp>
    </p:spTree>
    <p:extLst>
      <p:ext uri="{BB962C8B-B14F-4D97-AF65-F5344CB8AC3E}">
        <p14:creationId xmlns:p14="http://schemas.microsoft.com/office/powerpoint/2010/main" val="2100698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1885-295A-49C9-ABC2-DDCE6288836A}"/>
              </a:ext>
            </a:extLst>
          </p:cNvPr>
          <p:cNvSpPr>
            <a:spLocks noGrp="1"/>
          </p:cNvSpPr>
          <p:nvPr>
            <p:ph type="ctrTitle"/>
          </p:nvPr>
        </p:nvSpPr>
        <p:spPr>
          <a:xfrm>
            <a:off x="1400433" y="2235200"/>
            <a:ext cx="9144000" cy="2387600"/>
          </a:xfrm>
        </p:spPr>
        <p:txBody>
          <a:bodyPr/>
          <a:lstStyle/>
          <a:p>
            <a:r>
              <a:rPr lang="en-US" b="1" dirty="0">
                <a:latin typeface="+mn-lt"/>
              </a:rPr>
              <a:t>Some Important Leadership Styles</a:t>
            </a:r>
            <a:endParaRPr lang="en-GB" b="1" dirty="0">
              <a:latin typeface="+mn-lt"/>
            </a:endParaRPr>
          </a:p>
        </p:txBody>
      </p:sp>
    </p:spTree>
    <p:extLst>
      <p:ext uri="{BB962C8B-B14F-4D97-AF65-F5344CB8AC3E}">
        <p14:creationId xmlns:p14="http://schemas.microsoft.com/office/powerpoint/2010/main" val="1620812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 y="0"/>
            <a:ext cx="11116492" cy="953589"/>
          </a:xfrm>
        </p:spPr>
        <p:txBody>
          <a:bodyPr>
            <a:normAutofit fontScale="90000"/>
          </a:bodyPr>
          <a:lstStyle/>
          <a:p>
            <a:r>
              <a:rPr lang="en-US" b="1" dirty="0">
                <a:latin typeface="+mn-lt"/>
              </a:rPr>
              <a:t>The Democratic Manager/Participative Manager</a:t>
            </a:r>
          </a:p>
        </p:txBody>
      </p:sp>
      <p:sp>
        <p:nvSpPr>
          <p:cNvPr id="3" name="Content Placeholder 2"/>
          <p:cNvSpPr>
            <a:spLocks noGrp="1"/>
          </p:cNvSpPr>
          <p:nvPr>
            <p:ph idx="1"/>
          </p:nvPr>
        </p:nvSpPr>
        <p:spPr>
          <a:xfrm>
            <a:off x="91439" y="1108953"/>
            <a:ext cx="11926389" cy="5657607"/>
          </a:xfrm>
        </p:spPr>
        <p:txBody>
          <a:bodyPr>
            <a:normAutofit/>
          </a:bodyPr>
          <a:lstStyle/>
          <a:p>
            <a:pPr>
              <a:lnSpc>
                <a:spcPct val="150000"/>
              </a:lnSpc>
            </a:pPr>
            <a:r>
              <a:rPr lang="en-US" dirty="0"/>
              <a:t>Allow their staff quite a wide degree of flexibility by delegating to them and allowing them to achieve results on their own using their own methods. </a:t>
            </a:r>
          </a:p>
          <a:p>
            <a:pPr>
              <a:lnSpc>
                <a:spcPct val="150000"/>
              </a:lnSpc>
            </a:pPr>
            <a:r>
              <a:rPr lang="en-US" dirty="0"/>
              <a:t>Often they do not interfere as long as the desired results are achieved. </a:t>
            </a:r>
          </a:p>
          <a:p>
            <a:pPr>
              <a:lnSpc>
                <a:spcPct val="150000"/>
              </a:lnSpc>
            </a:pPr>
            <a:r>
              <a:rPr lang="en-US" dirty="0"/>
              <a:t>Employees may react differently to this style </a:t>
            </a:r>
          </a:p>
          <a:p>
            <a:pPr lvl="1">
              <a:lnSpc>
                <a:spcPct val="150000"/>
              </a:lnSpc>
            </a:pPr>
            <a:r>
              <a:rPr lang="en-US" sz="2800" dirty="0"/>
              <a:t>some will enjoy the challenge and make strenuous efforts, </a:t>
            </a:r>
          </a:p>
          <a:p>
            <a:pPr lvl="1">
              <a:lnSpc>
                <a:spcPct val="150000"/>
              </a:lnSpc>
            </a:pPr>
            <a:r>
              <a:rPr lang="en-US" sz="2800" dirty="0"/>
              <a:t>other may rest on their laurels a little. </a:t>
            </a:r>
          </a:p>
        </p:txBody>
      </p:sp>
    </p:spTree>
    <p:extLst>
      <p:ext uri="{BB962C8B-B14F-4D97-AF65-F5344CB8AC3E}">
        <p14:creationId xmlns:p14="http://schemas.microsoft.com/office/powerpoint/2010/main" val="1647833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009" y="0"/>
            <a:ext cx="11751012" cy="1143000"/>
          </a:xfrm>
        </p:spPr>
        <p:txBody>
          <a:bodyPr>
            <a:normAutofit/>
          </a:bodyPr>
          <a:lstStyle/>
          <a:p>
            <a:r>
              <a:rPr lang="en-US" b="1" dirty="0">
                <a:latin typeface="+mn-lt"/>
              </a:rPr>
              <a:t>The Democratic Manager/Participative Manager</a:t>
            </a:r>
          </a:p>
        </p:txBody>
      </p:sp>
      <p:sp>
        <p:nvSpPr>
          <p:cNvPr id="3" name="Content Placeholder 2"/>
          <p:cNvSpPr>
            <a:spLocks noGrp="1"/>
          </p:cNvSpPr>
          <p:nvPr>
            <p:ph idx="1"/>
          </p:nvPr>
        </p:nvSpPr>
        <p:spPr>
          <a:xfrm>
            <a:off x="214009" y="1436912"/>
            <a:ext cx="11751012" cy="5421088"/>
          </a:xfrm>
        </p:spPr>
        <p:txBody>
          <a:bodyPr>
            <a:normAutofit/>
          </a:bodyPr>
          <a:lstStyle/>
          <a:p>
            <a:r>
              <a:rPr lang="en-US" dirty="0"/>
              <a:t>Democratic managers usually liaise with their staff when agreeing targets for them, and foster a team commitment by allowing the team to influence decisions. </a:t>
            </a:r>
          </a:p>
          <a:p>
            <a:endParaRPr lang="en-US" dirty="0"/>
          </a:p>
          <a:p>
            <a:r>
              <a:rPr lang="en-US" dirty="0"/>
              <a:t>This style can be useful for solving complex problems that need specialist skills.</a:t>
            </a:r>
          </a:p>
          <a:p>
            <a:endParaRPr lang="en-US" dirty="0"/>
          </a:p>
          <a:p>
            <a:r>
              <a:rPr lang="en-US" dirty="0"/>
              <a:t>The leader guides the employees on what to perform and how to perform, while the employees communicate to the leader their experience and the suggestions if any. </a:t>
            </a:r>
          </a:p>
          <a:p>
            <a:endParaRPr lang="en-US" sz="3600" dirty="0"/>
          </a:p>
        </p:txBody>
      </p:sp>
    </p:spTree>
    <p:extLst>
      <p:ext uri="{BB962C8B-B14F-4D97-AF65-F5344CB8AC3E}">
        <p14:creationId xmlns:p14="http://schemas.microsoft.com/office/powerpoint/2010/main" val="3335455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normAutofit/>
          </a:bodyPr>
          <a:lstStyle/>
          <a:p>
            <a:r>
              <a:rPr lang="en-US" b="1" dirty="0">
                <a:latin typeface="+mn-lt"/>
              </a:rPr>
              <a:t>Democrative/Participative leadership style</a:t>
            </a:r>
          </a:p>
        </p:txBody>
      </p:sp>
      <p:sp>
        <p:nvSpPr>
          <p:cNvPr id="3" name="Content Placeholder 2"/>
          <p:cNvSpPr>
            <a:spLocks noGrp="1"/>
          </p:cNvSpPr>
          <p:nvPr>
            <p:ph idx="1"/>
          </p:nvPr>
        </p:nvSpPr>
        <p:spPr>
          <a:xfrm>
            <a:off x="222069" y="1436914"/>
            <a:ext cx="11717382" cy="5277395"/>
          </a:xfrm>
        </p:spPr>
        <p:txBody>
          <a:bodyPr>
            <a:noAutofit/>
          </a:bodyPr>
          <a:lstStyle/>
          <a:p>
            <a:pPr>
              <a:lnSpc>
                <a:spcPct val="200000"/>
              </a:lnSpc>
            </a:pPr>
            <a:r>
              <a:rPr lang="en-US" dirty="0"/>
              <a:t>The </a:t>
            </a:r>
            <a:r>
              <a:rPr lang="en-US" b="1" dirty="0"/>
              <a:t>advantages</a:t>
            </a:r>
            <a:r>
              <a:rPr lang="en-US" dirty="0"/>
              <a:t> of this leadership style are that:</a:t>
            </a:r>
          </a:p>
          <a:p>
            <a:pPr lvl="1">
              <a:lnSpc>
                <a:spcPct val="200000"/>
              </a:lnSpc>
            </a:pPr>
            <a:r>
              <a:rPr lang="en-US" sz="2800" dirty="0"/>
              <a:t> it leads to satisfied, motivated and more skilled employees. </a:t>
            </a:r>
          </a:p>
          <a:p>
            <a:pPr lvl="1">
              <a:lnSpc>
                <a:spcPct val="200000"/>
              </a:lnSpc>
            </a:pPr>
            <a:r>
              <a:rPr lang="en-US" sz="2800" dirty="0"/>
              <a:t>It leads to an optimistic work environment and also encourages creativity. </a:t>
            </a:r>
          </a:p>
          <a:p>
            <a:pPr lvl="1">
              <a:lnSpc>
                <a:spcPct val="200000"/>
              </a:lnSpc>
            </a:pPr>
            <a:endParaRPr lang="en-US" sz="2800" dirty="0"/>
          </a:p>
          <a:p>
            <a:pPr>
              <a:lnSpc>
                <a:spcPct val="200000"/>
              </a:lnSpc>
            </a:pPr>
            <a:r>
              <a:rPr lang="en-US" dirty="0"/>
              <a:t>This leadership style has the only </a:t>
            </a:r>
            <a:r>
              <a:rPr lang="en-US" b="1" dirty="0"/>
              <a:t>drawback </a:t>
            </a:r>
            <a:r>
              <a:rPr lang="en-US" dirty="0"/>
              <a:t>that it is time-consuming.</a:t>
            </a:r>
          </a:p>
        </p:txBody>
      </p:sp>
    </p:spTree>
    <p:extLst>
      <p:ext uri="{BB962C8B-B14F-4D97-AF65-F5344CB8AC3E}">
        <p14:creationId xmlns:p14="http://schemas.microsoft.com/office/powerpoint/2010/main" val="2953641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4400"/>
          </a:xfrm>
        </p:spPr>
        <p:txBody>
          <a:bodyPr/>
          <a:lstStyle/>
          <a:p>
            <a:r>
              <a:rPr lang="en-US" b="1" dirty="0">
                <a:latin typeface="+mn-lt"/>
              </a:rPr>
              <a:t>The Autocratic Manager</a:t>
            </a:r>
          </a:p>
        </p:txBody>
      </p:sp>
      <p:sp>
        <p:nvSpPr>
          <p:cNvPr id="3" name="Content Placeholder 2"/>
          <p:cNvSpPr>
            <a:spLocks noGrp="1"/>
          </p:cNvSpPr>
          <p:nvPr>
            <p:ph idx="1"/>
          </p:nvPr>
        </p:nvSpPr>
        <p:spPr>
          <a:xfrm>
            <a:off x="0" y="1025434"/>
            <a:ext cx="12192000" cy="4807132"/>
          </a:xfrm>
        </p:spPr>
        <p:txBody>
          <a:bodyPr>
            <a:normAutofit/>
          </a:bodyPr>
          <a:lstStyle/>
          <a:p>
            <a:pPr>
              <a:lnSpc>
                <a:spcPct val="150000"/>
              </a:lnSpc>
            </a:pPr>
            <a:r>
              <a:rPr lang="en-US" b="1" dirty="0"/>
              <a:t>The Autocratic Manager</a:t>
            </a:r>
            <a:r>
              <a:rPr lang="en-US" dirty="0"/>
              <a:t>, or Directive or Coercive Manager will make decisions independently and then issue orders to staff. </a:t>
            </a:r>
          </a:p>
          <a:p>
            <a:pPr>
              <a:lnSpc>
                <a:spcPct val="150000"/>
              </a:lnSpc>
            </a:pPr>
            <a:r>
              <a:rPr lang="en-US" dirty="0"/>
              <a:t>This authoritarian style is quite controlling and managers usually have a tight control on staff tasks and deadlines. </a:t>
            </a:r>
          </a:p>
          <a:p>
            <a:pPr>
              <a:lnSpc>
                <a:spcPct val="150000"/>
              </a:lnSpc>
            </a:pPr>
            <a:r>
              <a:rPr lang="en-US" dirty="0"/>
              <a:t>This can be a difficult style for employees to work with, and can lead to low morale, high staff turnover and an “Us and Them” mind-set. </a:t>
            </a:r>
          </a:p>
          <a:p>
            <a:endParaRPr lang="en-US" dirty="0"/>
          </a:p>
          <a:p>
            <a:endParaRPr lang="en-US" dirty="0"/>
          </a:p>
        </p:txBody>
      </p:sp>
    </p:spTree>
    <p:extLst>
      <p:ext uri="{BB962C8B-B14F-4D97-AF65-F5344CB8AC3E}">
        <p14:creationId xmlns:p14="http://schemas.microsoft.com/office/powerpoint/2010/main" val="3758193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11"/>
            <a:ext cx="8229600" cy="1020762"/>
          </a:xfrm>
        </p:spPr>
        <p:txBody>
          <a:bodyPr/>
          <a:lstStyle/>
          <a:p>
            <a:r>
              <a:rPr lang="en-US" b="1" dirty="0">
                <a:latin typeface="+mn-lt"/>
              </a:rPr>
              <a:t>Autocratic leadership style</a:t>
            </a:r>
          </a:p>
        </p:txBody>
      </p:sp>
      <p:sp>
        <p:nvSpPr>
          <p:cNvPr id="3" name="Content Placeholder 2"/>
          <p:cNvSpPr>
            <a:spLocks noGrp="1"/>
          </p:cNvSpPr>
          <p:nvPr>
            <p:ph idx="1"/>
          </p:nvPr>
        </p:nvSpPr>
        <p:spPr>
          <a:xfrm>
            <a:off x="91440" y="1264596"/>
            <a:ext cx="11795760" cy="5423588"/>
          </a:xfrm>
        </p:spPr>
        <p:txBody>
          <a:bodyPr>
            <a:normAutofit/>
          </a:bodyPr>
          <a:lstStyle/>
          <a:p>
            <a:pPr>
              <a:lnSpc>
                <a:spcPct val="100000"/>
              </a:lnSpc>
            </a:pPr>
            <a:r>
              <a:rPr lang="en-US" dirty="0"/>
              <a:t>A leader has complete command and hold over their employees/team. </a:t>
            </a:r>
          </a:p>
          <a:p>
            <a:pPr>
              <a:lnSpc>
                <a:spcPct val="100000"/>
              </a:lnSpc>
            </a:pPr>
            <a:r>
              <a:rPr lang="en-US" dirty="0"/>
              <a:t>The team cannot put forward their views even if they are best for the team’s or organizational interests. </a:t>
            </a:r>
          </a:p>
          <a:p>
            <a:pPr>
              <a:lnSpc>
                <a:spcPct val="100000"/>
              </a:lnSpc>
            </a:pPr>
            <a:r>
              <a:rPr lang="en-US" dirty="0"/>
              <a:t>They cannot criticize or question the leader’s way of getting things done. </a:t>
            </a:r>
          </a:p>
          <a:p>
            <a:pPr>
              <a:lnSpc>
                <a:spcPct val="100000"/>
              </a:lnSpc>
            </a:pPr>
            <a:r>
              <a:rPr lang="en-US" dirty="0"/>
              <a:t>The leader himself gets the things done. </a:t>
            </a:r>
          </a:p>
          <a:p>
            <a:pPr>
              <a:lnSpc>
                <a:spcPct val="100000"/>
              </a:lnSpc>
            </a:pPr>
            <a:r>
              <a:rPr lang="en-US" dirty="0"/>
              <a:t>The </a:t>
            </a:r>
            <a:r>
              <a:rPr lang="en-US" b="1" dirty="0"/>
              <a:t>advantage</a:t>
            </a:r>
            <a:r>
              <a:rPr lang="en-US" dirty="0"/>
              <a:t> is that it leads to speedy decision-making and greater productivity under leader’s supervision.</a:t>
            </a:r>
          </a:p>
          <a:p>
            <a:pPr>
              <a:lnSpc>
                <a:spcPct val="100000"/>
              </a:lnSpc>
            </a:pPr>
            <a:r>
              <a:rPr lang="en-US" dirty="0"/>
              <a:t>This style can be useful for problem solving or when managing large numbers of low skilled workers.</a:t>
            </a:r>
          </a:p>
          <a:p>
            <a:pPr>
              <a:lnSpc>
                <a:spcPct val="100000"/>
              </a:lnSpc>
            </a:pPr>
            <a:endParaRPr lang="en-US" dirty="0"/>
          </a:p>
        </p:txBody>
      </p:sp>
    </p:spTree>
    <p:extLst>
      <p:ext uri="{BB962C8B-B14F-4D97-AF65-F5344CB8AC3E}">
        <p14:creationId xmlns:p14="http://schemas.microsoft.com/office/powerpoint/2010/main" val="822160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020762"/>
          </a:xfrm>
        </p:spPr>
        <p:txBody>
          <a:bodyPr/>
          <a:lstStyle/>
          <a:p>
            <a:r>
              <a:rPr lang="en-US" b="1" dirty="0">
                <a:latin typeface="+mn-lt"/>
              </a:rPr>
              <a:t>Autocratic leadership style</a:t>
            </a:r>
          </a:p>
        </p:txBody>
      </p:sp>
      <p:sp>
        <p:nvSpPr>
          <p:cNvPr id="3" name="Content Placeholder 2"/>
          <p:cNvSpPr>
            <a:spLocks noGrp="1"/>
          </p:cNvSpPr>
          <p:nvPr>
            <p:ph idx="1"/>
          </p:nvPr>
        </p:nvSpPr>
        <p:spPr>
          <a:xfrm>
            <a:off x="52251" y="1293136"/>
            <a:ext cx="12087497" cy="5341127"/>
          </a:xfrm>
        </p:spPr>
        <p:txBody>
          <a:bodyPr>
            <a:normAutofit/>
          </a:bodyPr>
          <a:lstStyle/>
          <a:p>
            <a:pPr marL="0" indent="0">
              <a:buNone/>
            </a:pPr>
            <a:r>
              <a:rPr lang="en-US" sz="3200" b="1" dirty="0"/>
              <a:t>Disadvantages</a:t>
            </a:r>
            <a:endParaRPr lang="en-US" sz="3200" dirty="0"/>
          </a:p>
          <a:p>
            <a:pPr lvl="1"/>
            <a:r>
              <a:rPr lang="en-US" sz="2800" dirty="0"/>
              <a:t>It leads to greater employee absenteeism and turnover. </a:t>
            </a:r>
          </a:p>
          <a:p>
            <a:pPr lvl="1"/>
            <a:r>
              <a:rPr lang="en-US" sz="2800" dirty="0"/>
              <a:t>Can lead to low morale</a:t>
            </a:r>
          </a:p>
          <a:p>
            <a:pPr lvl="1"/>
            <a:r>
              <a:rPr lang="en-US" sz="2800" dirty="0"/>
              <a:t>Brings about an “Us and Them “mind-set.</a:t>
            </a:r>
          </a:p>
          <a:p>
            <a:pPr lvl="1"/>
            <a:r>
              <a:rPr lang="en-US" sz="2800" dirty="0"/>
              <a:t>Difficult and demotivating for skilled staff</a:t>
            </a:r>
          </a:p>
          <a:p>
            <a:pPr lvl="1"/>
            <a:r>
              <a:rPr lang="en-US" sz="2800" dirty="0"/>
              <a:t>It does not allow for much employee development.</a:t>
            </a:r>
          </a:p>
          <a:p>
            <a:pPr lvl="1"/>
            <a:r>
              <a:rPr lang="en-US" sz="2800" dirty="0"/>
              <a:t>This l style works only when the leader is the best in performing or when the job is monotonous, unskilled and routine in nature or where the project is short-term and risky.</a:t>
            </a:r>
          </a:p>
          <a:p>
            <a:endParaRPr lang="en-US" dirty="0"/>
          </a:p>
        </p:txBody>
      </p:sp>
    </p:spTree>
    <p:extLst>
      <p:ext uri="{BB962C8B-B14F-4D97-AF65-F5344CB8AC3E}">
        <p14:creationId xmlns:p14="http://schemas.microsoft.com/office/powerpoint/2010/main" val="2254584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019538"/>
          </a:xfrm>
        </p:spPr>
        <p:txBody>
          <a:bodyPr/>
          <a:lstStyle/>
          <a:p>
            <a:r>
              <a:rPr lang="en-US" b="1" dirty="0">
                <a:latin typeface="+mn-lt"/>
              </a:rPr>
              <a:t>The Laissez Faire Manager</a:t>
            </a:r>
          </a:p>
        </p:txBody>
      </p:sp>
      <p:sp>
        <p:nvSpPr>
          <p:cNvPr id="3" name="Content Placeholder 2"/>
          <p:cNvSpPr>
            <a:spLocks noGrp="1"/>
          </p:cNvSpPr>
          <p:nvPr>
            <p:ph idx="1"/>
          </p:nvPr>
        </p:nvSpPr>
        <p:spPr>
          <a:xfrm>
            <a:off x="0" y="1322962"/>
            <a:ext cx="11678194" cy="5535039"/>
          </a:xfrm>
        </p:spPr>
        <p:txBody>
          <a:bodyPr>
            <a:normAutofit/>
          </a:bodyPr>
          <a:lstStyle/>
          <a:p>
            <a:r>
              <a:rPr lang="en-US" dirty="0"/>
              <a:t>Tends to leave everyone to get on with their own job with little or no interference or control. </a:t>
            </a:r>
          </a:p>
          <a:p>
            <a:r>
              <a:rPr lang="en-US" dirty="0"/>
              <a:t>They are usually available for mentoring, coaching and help as requested. </a:t>
            </a:r>
          </a:p>
          <a:p>
            <a:r>
              <a:rPr lang="en-US" dirty="0"/>
              <a:t>For the right employees this style can be liberating, motivating and refreshing. </a:t>
            </a:r>
          </a:p>
          <a:p>
            <a:r>
              <a:rPr lang="en-US" dirty="0"/>
              <a:t>For others who are perhaps less confident or experienced it can be terrifying!</a:t>
            </a:r>
          </a:p>
          <a:p>
            <a:r>
              <a:rPr lang="en-US" dirty="0"/>
              <a:t>The leader totally trusts their employees/team to perform the job themselves. </a:t>
            </a:r>
          </a:p>
          <a:p>
            <a:r>
              <a:rPr lang="en-US" dirty="0"/>
              <a:t>The team/employees are welcomed to share their views and provide suggestions which are best for organizational interests. </a:t>
            </a:r>
          </a:p>
          <a:p>
            <a:r>
              <a:rPr lang="en-US" dirty="0"/>
              <a:t>Works only when </a:t>
            </a:r>
            <a:r>
              <a:rPr lang="en-US" sz="3200" dirty="0"/>
              <a:t>the employees are </a:t>
            </a:r>
            <a:r>
              <a:rPr lang="en-US" sz="2800" dirty="0"/>
              <a:t>skilled, loyal, experienced and intellectual.</a:t>
            </a:r>
            <a:endParaRPr lang="en-US" dirty="0"/>
          </a:p>
        </p:txBody>
      </p:sp>
    </p:spTree>
    <p:extLst>
      <p:ext uri="{BB962C8B-B14F-4D97-AF65-F5344CB8AC3E}">
        <p14:creationId xmlns:p14="http://schemas.microsoft.com/office/powerpoint/2010/main" val="1020520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latin typeface="+mn-lt"/>
              </a:rPr>
              <a:t>The Bureaucratic Manager</a:t>
            </a:r>
            <a:endParaRPr lang="en-US" dirty="0">
              <a:latin typeface="+mn-lt"/>
            </a:endParaRPr>
          </a:p>
        </p:txBody>
      </p:sp>
      <p:sp>
        <p:nvSpPr>
          <p:cNvPr id="3" name="Content Placeholder 2"/>
          <p:cNvSpPr>
            <a:spLocks noGrp="1"/>
          </p:cNvSpPr>
          <p:nvPr>
            <p:ph idx="1"/>
          </p:nvPr>
        </p:nvSpPr>
        <p:spPr>
          <a:xfrm>
            <a:off x="130629" y="1410789"/>
            <a:ext cx="11887200" cy="5329645"/>
          </a:xfrm>
        </p:spPr>
        <p:txBody>
          <a:bodyPr>
            <a:normAutofit/>
          </a:bodyPr>
          <a:lstStyle/>
          <a:p>
            <a:pPr>
              <a:lnSpc>
                <a:spcPct val="100000"/>
              </a:lnSpc>
            </a:pPr>
            <a:r>
              <a:rPr lang="en-US" dirty="0"/>
              <a:t>Here the leaders strictly adhere to the organizational rules and policies. We w</a:t>
            </a:r>
            <a:r>
              <a:rPr lang="en-US" sz="2800" dirty="0"/>
              <a:t>ill manage “by the book”. </a:t>
            </a:r>
          </a:p>
          <a:p>
            <a:pPr>
              <a:lnSpc>
                <a:spcPct val="100000"/>
              </a:lnSpc>
            </a:pPr>
            <a:r>
              <a:rPr lang="en-US" dirty="0"/>
              <a:t>They do not deviate from the procedure laid down, and do not allow anything out of the ordinary to happen. </a:t>
            </a:r>
          </a:p>
          <a:p>
            <a:pPr>
              <a:lnSpc>
                <a:spcPct val="100000"/>
              </a:lnSpc>
            </a:pPr>
            <a:r>
              <a:rPr lang="en-US" dirty="0"/>
              <a:t>Does not stimulate inspired, motivated performances from staff</a:t>
            </a:r>
          </a:p>
          <a:p>
            <a:pPr>
              <a:lnSpc>
                <a:spcPct val="100000"/>
              </a:lnSpc>
            </a:pPr>
            <a:r>
              <a:rPr lang="en-US" dirty="0"/>
              <a:t>They make sure that the employees/team also strictly follows the rules and procedures. </a:t>
            </a:r>
          </a:p>
          <a:p>
            <a:pPr>
              <a:lnSpc>
                <a:spcPct val="100000"/>
              </a:lnSpc>
            </a:pPr>
            <a:r>
              <a:rPr lang="en-US" sz="2800" dirty="0"/>
              <a:t>Promotions take place on the basis of employees’ ability to adhere to organizational rules. </a:t>
            </a:r>
          </a:p>
          <a:p>
            <a:pPr>
              <a:lnSpc>
                <a:spcPct val="100000"/>
              </a:lnSpc>
            </a:pPr>
            <a:r>
              <a:rPr lang="en-US" sz="2800" dirty="0"/>
              <a:t>It discourages creativity and does not make employees self-contented.</a:t>
            </a:r>
          </a:p>
          <a:p>
            <a:endParaRPr lang="en-US" dirty="0"/>
          </a:p>
        </p:txBody>
      </p:sp>
    </p:spTree>
    <p:extLst>
      <p:ext uri="{BB962C8B-B14F-4D97-AF65-F5344CB8AC3E}">
        <p14:creationId xmlns:p14="http://schemas.microsoft.com/office/powerpoint/2010/main" val="1721620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68362"/>
          </a:xfrm>
        </p:spPr>
        <p:txBody>
          <a:bodyPr>
            <a:normAutofit/>
          </a:bodyPr>
          <a:lstStyle/>
          <a:p>
            <a:pPr lvl="0"/>
            <a:r>
              <a:rPr lang="en-US" b="1" dirty="0">
                <a:latin typeface="+mn-lt"/>
              </a:rPr>
              <a:t>Transformational leadership</a:t>
            </a:r>
          </a:p>
        </p:txBody>
      </p:sp>
      <p:sp>
        <p:nvSpPr>
          <p:cNvPr id="3" name="Content Placeholder 2"/>
          <p:cNvSpPr>
            <a:spLocks noGrp="1"/>
          </p:cNvSpPr>
          <p:nvPr>
            <p:ph idx="1"/>
          </p:nvPr>
        </p:nvSpPr>
        <p:spPr>
          <a:xfrm>
            <a:off x="203201" y="1088570"/>
            <a:ext cx="11843656" cy="4659087"/>
          </a:xfrm>
        </p:spPr>
        <p:txBody>
          <a:bodyPr>
            <a:normAutofit/>
          </a:bodyPr>
          <a:lstStyle/>
          <a:p>
            <a:r>
              <a:rPr lang="en-US" dirty="0"/>
              <a:t>This is a style of leadership where the leader works with employees to identify the needed change, creating a vision to guide the change through inspiration, and executing the change in tandem with committed members of the group</a:t>
            </a:r>
          </a:p>
          <a:p>
            <a:endParaRPr lang="en-US" dirty="0"/>
          </a:p>
          <a:p>
            <a:r>
              <a:rPr lang="en-US" dirty="0"/>
              <a:t>The four leadership components of transformational leadership theory</a:t>
            </a:r>
          </a:p>
          <a:p>
            <a:pPr lvl="1"/>
            <a:r>
              <a:rPr lang="en-US" sz="2800" dirty="0"/>
              <a:t>Charisma or idealized influence</a:t>
            </a:r>
          </a:p>
          <a:p>
            <a:pPr lvl="1"/>
            <a:r>
              <a:rPr lang="en-US" sz="2800" dirty="0"/>
              <a:t>Inspirational motivation</a:t>
            </a:r>
          </a:p>
          <a:p>
            <a:pPr lvl="1"/>
            <a:r>
              <a:rPr lang="en-US" sz="2800" dirty="0"/>
              <a:t>Intellectual stimulation</a:t>
            </a:r>
          </a:p>
          <a:p>
            <a:pPr lvl="1"/>
            <a:r>
              <a:rPr lang="en-US" sz="2800" dirty="0"/>
              <a:t>Personal and individual attention</a:t>
            </a:r>
          </a:p>
        </p:txBody>
      </p:sp>
    </p:spTree>
    <p:extLst>
      <p:ext uri="{BB962C8B-B14F-4D97-AF65-F5344CB8AC3E}">
        <p14:creationId xmlns:p14="http://schemas.microsoft.com/office/powerpoint/2010/main" val="171496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465" y="0"/>
            <a:ext cx="8229600" cy="685800"/>
          </a:xfrm>
        </p:spPr>
        <p:txBody>
          <a:bodyPr>
            <a:normAutofit fontScale="90000"/>
          </a:bodyPr>
          <a:lstStyle/>
          <a:p>
            <a:r>
              <a:rPr lang="en-US" b="1" dirty="0">
                <a:latin typeface="+mn-lt"/>
              </a:rPr>
              <a:t>What is leadership?</a:t>
            </a:r>
          </a:p>
        </p:txBody>
      </p:sp>
      <p:sp>
        <p:nvSpPr>
          <p:cNvPr id="3" name="Content Placeholder 2"/>
          <p:cNvSpPr>
            <a:spLocks noGrp="1"/>
          </p:cNvSpPr>
          <p:nvPr>
            <p:ph idx="1"/>
          </p:nvPr>
        </p:nvSpPr>
        <p:spPr>
          <a:xfrm>
            <a:off x="362465" y="1186249"/>
            <a:ext cx="11108724" cy="5535827"/>
          </a:xfrm>
        </p:spPr>
        <p:txBody>
          <a:bodyPr>
            <a:normAutofit/>
          </a:bodyPr>
          <a:lstStyle/>
          <a:p>
            <a:r>
              <a:rPr lang="en-US" sz="3600" dirty="0"/>
              <a:t>Leadership is a process of social influence which maximizes the efforts of others toward the achievement of a greater good.</a:t>
            </a:r>
          </a:p>
        </p:txBody>
      </p:sp>
    </p:spTree>
    <p:extLst>
      <p:ext uri="{BB962C8B-B14F-4D97-AF65-F5344CB8AC3E}">
        <p14:creationId xmlns:p14="http://schemas.microsoft.com/office/powerpoint/2010/main" val="3726864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792162"/>
          </a:xfrm>
        </p:spPr>
        <p:txBody>
          <a:bodyPr>
            <a:normAutofit/>
          </a:bodyPr>
          <a:lstStyle/>
          <a:p>
            <a:pPr lvl="0"/>
            <a:r>
              <a:rPr lang="en-US" b="1" dirty="0">
                <a:latin typeface="+mn-lt"/>
              </a:rPr>
              <a:t>Transactional leadership</a:t>
            </a:r>
            <a:endParaRPr lang="en-US" dirty="0">
              <a:latin typeface="+mn-lt"/>
            </a:endParaRPr>
          </a:p>
        </p:txBody>
      </p:sp>
      <p:sp>
        <p:nvSpPr>
          <p:cNvPr id="3" name="Content Placeholder 2"/>
          <p:cNvSpPr>
            <a:spLocks noGrp="1"/>
          </p:cNvSpPr>
          <p:nvPr>
            <p:ph idx="1"/>
          </p:nvPr>
        </p:nvSpPr>
        <p:spPr>
          <a:xfrm>
            <a:off x="0" y="1256619"/>
            <a:ext cx="11926389" cy="5405438"/>
          </a:xfrm>
        </p:spPr>
        <p:txBody>
          <a:bodyPr>
            <a:normAutofit/>
          </a:bodyPr>
          <a:lstStyle/>
          <a:p>
            <a:r>
              <a:rPr lang="en-US" dirty="0"/>
              <a:t>Also known as managerial leadership, </a:t>
            </a:r>
          </a:p>
          <a:p>
            <a:r>
              <a:rPr lang="en-US" dirty="0"/>
              <a:t>Focuses on the role of supervision, organization, and group performance; </a:t>
            </a:r>
          </a:p>
          <a:p>
            <a:r>
              <a:rPr lang="en-US" dirty="0"/>
              <a:t>A style of leadership in which the leader promotes compliance of his/her followers through both rewards and punishments.</a:t>
            </a:r>
          </a:p>
          <a:p>
            <a:r>
              <a:rPr lang="en-GB" b="1" dirty="0"/>
              <a:t>Involves motivating and directing followers primarily through appealing to their own self-interest</a:t>
            </a:r>
            <a:r>
              <a:rPr lang="en-GB" dirty="0"/>
              <a:t>. </a:t>
            </a:r>
          </a:p>
          <a:p>
            <a:r>
              <a:rPr lang="en-GB" dirty="0"/>
              <a:t>The power of transactional leaders comes from their formal authority and responsibility in the organization.</a:t>
            </a:r>
          </a:p>
          <a:p>
            <a:r>
              <a:rPr lang="en-GB" dirty="0"/>
              <a:t> The main goal of the follower is to obey the instructions of the leader. </a:t>
            </a:r>
          </a:p>
          <a:p>
            <a:r>
              <a:rPr lang="en-GB" dirty="0"/>
              <a:t>The style can also be mentioned as a ‘telling style’</a:t>
            </a:r>
            <a:endParaRPr lang="en-US" dirty="0"/>
          </a:p>
          <a:p>
            <a:endParaRPr lang="en-US" dirty="0"/>
          </a:p>
        </p:txBody>
      </p:sp>
    </p:spTree>
    <p:extLst>
      <p:ext uri="{BB962C8B-B14F-4D97-AF65-F5344CB8AC3E}">
        <p14:creationId xmlns:p14="http://schemas.microsoft.com/office/powerpoint/2010/main" val="3066839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97C31-29F8-4B86-8240-BB72CE5CAA32}"/>
              </a:ext>
            </a:extLst>
          </p:cNvPr>
          <p:cNvSpPr>
            <a:spLocks noGrp="1"/>
          </p:cNvSpPr>
          <p:nvPr>
            <p:ph type="ctrTitle"/>
          </p:nvPr>
        </p:nvSpPr>
        <p:spPr>
          <a:xfrm>
            <a:off x="319314" y="2161381"/>
            <a:ext cx="11553371" cy="1925637"/>
          </a:xfrm>
        </p:spPr>
        <p:txBody>
          <a:bodyPr>
            <a:normAutofit/>
          </a:bodyPr>
          <a:lstStyle/>
          <a:p>
            <a:r>
              <a:rPr lang="en-US" sz="4400" b="1" dirty="0">
                <a:latin typeface="+mn-lt"/>
              </a:rPr>
              <a:t>Delegation as a </a:t>
            </a:r>
            <a:br>
              <a:rPr lang="en-US" sz="4400" b="1" dirty="0">
                <a:latin typeface="+mn-lt"/>
              </a:rPr>
            </a:br>
            <a:r>
              <a:rPr lang="en-US" sz="4400" b="1" dirty="0">
                <a:latin typeface="+mn-lt"/>
              </a:rPr>
              <a:t>Style of Management </a:t>
            </a:r>
            <a:endParaRPr lang="en-GB" sz="4400" b="1" dirty="0">
              <a:latin typeface="+mn-lt"/>
            </a:endParaRPr>
          </a:p>
        </p:txBody>
      </p:sp>
    </p:spTree>
    <p:extLst>
      <p:ext uri="{BB962C8B-B14F-4D97-AF65-F5344CB8AC3E}">
        <p14:creationId xmlns:p14="http://schemas.microsoft.com/office/powerpoint/2010/main" val="447563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GB" b="1" dirty="0">
                <a:latin typeface="+mn-lt"/>
              </a:rPr>
              <a:t>What is delegation?</a:t>
            </a:r>
          </a:p>
        </p:txBody>
      </p:sp>
      <p:sp>
        <p:nvSpPr>
          <p:cNvPr id="3" name="Content Placeholder 2"/>
          <p:cNvSpPr>
            <a:spLocks noGrp="1"/>
          </p:cNvSpPr>
          <p:nvPr>
            <p:ph idx="1"/>
          </p:nvPr>
        </p:nvSpPr>
        <p:spPr>
          <a:xfrm>
            <a:off x="180303" y="1436914"/>
            <a:ext cx="11735925" cy="5298737"/>
          </a:xfrm>
        </p:spPr>
        <p:txBody>
          <a:bodyPr>
            <a:normAutofit/>
          </a:bodyPr>
          <a:lstStyle/>
          <a:p>
            <a:r>
              <a:rPr lang="en-GB" dirty="0"/>
              <a:t>Assigning responsibility and authority to someone in order to complete a clearly defined and agreed upon task while you retain ultimate responsibility for its success.</a:t>
            </a:r>
          </a:p>
          <a:p>
            <a:endParaRPr lang="en-GB" dirty="0"/>
          </a:p>
          <a:p>
            <a:r>
              <a:rPr lang="en-GB" dirty="0"/>
              <a:t>The act of delegating, of entrusting authority from one person to another person to carry out one or more tasks for which the first person has the authority (and for which even after delegation, she still has the final responsibility!)</a:t>
            </a:r>
          </a:p>
          <a:p>
            <a:endParaRPr lang="en-GB" dirty="0"/>
          </a:p>
          <a:p>
            <a:pPr>
              <a:lnSpc>
                <a:spcPct val="80000"/>
              </a:lnSpc>
            </a:pPr>
            <a:r>
              <a:rPr lang="en-US" dirty="0"/>
              <a:t>Best described in the acronym </a:t>
            </a:r>
            <a:r>
              <a:rPr lang="en-US" b="1" dirty="0"/>
              <a:t>SMARTER</a:t>
            </a:r>
            <a:r>
              <a:rPr lang="en-US" dirty="0"/>
              <a:t>; Specific, Measurable, Agreed, Realistic, Time bound, Ethical and Recorded </a:t>
            </a:r>
          </a:p>
          <a:p>
            <a:endParaRPr lang="en-GB" dirty="0"/>
          </a:p>
        </p:txBody>
      </p:sp>
    </p:spTree>
    <p:extLst>
      <p:ext uri="{BB962C8B-B14F-4D97-AF65-F5344CB8AC3E}">
        <p14:creationId xmlns:p14="http://schemas.microsoft.com/office/powerpoint/2010/main" val="2699894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10515600" cy="1325563"/>
          </a:xfrm>
        </p:spPr>
        <p:txBody>
          <a:bodyPr/>
          <a:lstStyle/>
          <a:p>
            <a:r>
              <a:rPr lang="en-GB" b="1" dirty="0">
                <a:latin typeface="+mn-lt"/>
              </a:rPr>
              <a:t>What is delegation of authority?</a:t>
            </a:r>
          </a:p>
        </p:txBody>
      </p:sp>
      <p:sp>
        <p:nvSpPr>
          <p:cNvPr id="3" name="Content Placeholder 2"/>
          <p:cNvSpPr>
            <a:spLocks noGrp="1"/>
          </p:cNvSpPr>
          <p:nvPr>
            <p:ph idx="1"/>
          </p:nvPr>
        </p:nvSpPr>
        <p:spPr>
          <a:xfrm>
            <a:off x="130627" y="1343818"/>
            <a:ext cx="11727543" cy="5514182"/>
          </a:xfrm>
        </p:spPr>
        <p:txBody>
          <a:bodyPr>
            <a:normAutofit/>
          </a:bodyPr>
          <a:lstStyle/>
          <a:p>
            <a:r>
              <a:rPr lang="en-GB" dirty="0"/>
              <a:t>Delegation of authority is a process in which authority and powers are divided and shared among subordinates.</a:t>
            </a:r>
          </a:p>
          <a:p>
            <a:r>
              <a:rPr lang="en-GB" dirty="0"/>
              <a:t>When the work of a manager gets beyond his capacity, there should be some system of sharing the work.</a:t>
            </a:r>
          </a:p>
          <a:p>
            <a:pPr marL="0" indent="0">
              <a:buNone/>
            </a:pPr>
            <a:endParaRPr lang="en-GB" b="1" dirty="0"/>
          </a:p>
          <a:p>
            <a:pPr marL="0" indent="0">
              <a:buNone/>
            </a:pPr>
            <a:r>
              <a:rPr lang="en-GB" b="1" dirty="0"/>
              <a:t>Importance of delegation </a:t>
            </a:r>
          </a:p>
          <a:p>
            <a:r>
              <a:rPr lang="en-GB" sz="2800" dirty="0"/>
              <a:t>Effective management</a:t>
            </a:r>
          </a:p>
          <a:p>
            <a:r>
              <a:rPr lang="en-GB" sz="2800" dirty="0"/>
              <a:t>Employees’ development</a:t>
            </a:r>
          </a:p>
          <a:p>
            <a:r>
              <a:rPr lang="en-GB" sz="2800" dirty="0"/>
              <a:t>Motivation of employees</a:t>
            </a:r>
          </a:p>
          <a:p>
            <a:r>
              <a:rPr lang="en-GB" sz="2800" dirty="0"/>
              <a:t>Better coordination</a:t>
            </a:r>
          </a:p>
          <a:p>
            <a:r>
              <a:rPr lang="en-GB" sz="2800" dirty="0"/>
              <a:t>Efficiency</a:t>
            </a:r>
            <a:endParaRPr lang="en-GB" dirty="0"/>
          </a:p>
        </p:txBody>
      </p:sp>
    </p:spTree>
    <p:extLst>
      <p:ext uri="{BB962C8B-B14F-4D97-AF65-F5344CB8AC3E}">
        <p14:creationId xmlns:p14="http://schemas.microsoft.com/office/powerpoint/2010/main" val="1186958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81428" y="0"/>
            <a:ext cx="7772400" cy="990600"/>
          </a:xfrm>
        </p:spPr>
        <p:txBody>
          <a:bodyPr/>
          <a:lstStyle/>
          <a:p>
            <a:r>
              <a:rPr lang="en-GB" b="1" dirty="0">
                <a:latin typeface="+mn-lt"/>
              </a:rPr>
              <a:t>Elements/Process of Delegation</a:t>
            </a:r>
            <a:endParaRPr lang="en-US" b="1" dirty="0">
              <a:latin typeface="+mn-lt"/>
            </a:endParaRPr>
          </a:p>
        </p:txBody>
      </p:sp>
      <p:sp>
        <p:nvSpPr>
          <p:cNvPr id="23555" name="Rectangle 3"/>
          <p:cNvSpPr>
            <a:spLocks noGrp="1" noChangeArrowheads="1"/>
          </p:cNvSpPr>
          <p:nvPr>
            <p:ph type="body" idx="1"/>
          </p:nvPr>
        </p:nvSpPr>
        <p:spPr>
          <a:xfrm>
            <a:off x="290286" y="1306286"/>
            <a:ext cx="11727543" cy="5435600"/>
          </a:xfrm>
        </p:spPr>
        <p:txBody>
          <a:bodyPr>
            <a:normAutofit/>
          </a:bodyPr>
          <a:lstStyle/>
          <a:p>
            <a:r>
              <a:rPr lang="en-GB" dirty="0"/>
              <a:t>Authority = right to take action or make decision </a:t>
            </a:r>
            <a:r>
              <a:rPr lang="en-US" dirty="0"/>
              <a:t>(what you have the power to do) </a:t>
            </a:r>
          </a:p>
          <a:p>
            <a:endParaRPr lang="en-GB" dirty="0"/>
          </a:p>
          <a:p>
            <a:r>
              <a:rPr lang="en-GB" dirty="0"/>
              <a:t>Responsibility = obligation to perform certain duties or take certain actions </a:t>
            </a:r>
          </a:p>
          <a:p>
            <a:pPr>
              <a:buFontTx/>
              <a:buNone/>
            </a:pPr>
            <a:r>
              <a:rPr lang="en-GB" dirty="0"/>
              <a:t>(</a:t>
            </a:r>
            <a:r>
              <a:rPr lang="en-US" dirty="0"/>
              <a:t>what you are expected to do )</a:t>
            </a:r>
          </a:p>
          <a:p>
            <a:pPr>
              <a:buFontTx/>
              <a:buNone/>
            </a:pPr>
            <a:endParaRPr lang="en-GB" dirty="0"/>
          </a:p>
          <a:p>
            <a:r>
              <a:rPr lang="en-GB" dirty="0"/>
              <a:t>Accountability = ultimate responsibility. Can not be delegated. </a:t>
            </a:r>
            <a:r>
              <a:rPr lang="en-US" dirty="0"/>
              <a:t>(what you are expected to have done) </a:t>
            </a:r>
          </a:p>
        </p:txBody>
      </p:sp>
    </p:spTree>
    <p:extLst>
      <p:ext uri="{BB962C8B-B14F-4D97-AF65-F5344CB8AC3E}">
        <p14:creationId xmlns:p14="http://schemas.microsoft.com/office/powerpoint/2010/main" val="42057070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checkerboard(down)">
                                      <p:cBhvr>
                                        <p:cTn id="7" dur="500"/>
                                        <p:tgtEl>
                                          <p:spTgt spid="235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23555">
                                            <p:txEl>
                                              <p:pRg st="2" end="2"/>
                                            </p:txEl>
                                          </p:spTgt>
                                        </p:tgtEl>
                                        <p:attrNameLst>
                                          <p:attrName>style.visibility</p:attrName>
                                        </p:attrNameLst>
                                      </p:cBhvr>
                                      <p:to>
                                        <p:strVal val="visible"/>
                                      </p:to>
                                    </p:set>
                                    <p:animEffect transition="in" filter="checkerboard(down)">
                                      <p:cBhvr>
                                        <p:cTn id="12" dur="500"/>
                                        <p:tgtEl>
                                          <p:spTgt spid="2355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5" fill="hold" grpId="0" nodeType="clickEffect">
                                  <p:stCondLst>
                                    <p:cond delay="0"/>
                                  </p:stCondLst>
                                  <p:childTnLst>
                                    <p:set>
                                      <p:cBhvr>
                                        <p:cTn id="16" dur="1" fill="hold">
                                          <p:stCondLst>
                                            <p:cond delay="0"/>
                                          </p:stCondLst>
                                        </p:cTn>
                                        <p:tgtEl>
                                          <p:spTgt spid="23555">
                                            <p:txEl>
                                              <p:pRg st="3" end="3"/>
                                            </p:txEl>
                                          </p:spTgt>
                                        </p:tgtEl>
                                        <p:attrNameLst>
                                          <p:attrName>style.visibility</p:attrName>
                                        </p:attrNameLst>
                                      </p:cBhvr>
                                      <p:to>
                                        <p:strVal val="visible"/>
                                      </p:to>
                                    </p:set>
                                    <p:animEffect transition="in" filter="checkerboard(down)">
                                      <p:cBhvr>
                                        <p:cTn id="17" dur="500"/>
                                        <p:tgtEl>
                                          <p:spTgt spid="2355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5" fill="hold" grpId="0" nodeType="clickEffect">
                                  <p:stCondLst>
                                    <p:cond delay="0"/>
                                  </p:stCondLst>
                                  <p:childTnLst>
                                    <p:set>
                                      <p:cBhvr>
                                        <p:cTn id="21" dur="1" fill="hold">
                                          <p:stCondLst>
                                            <p:cond delay="0"/>
                                          </p:stCondLst>
                                        </p:cTn>
                                        <p:tgtEl>
                                          <p:spTgt spid="23555">
                                            <p:txEl>
                                              <p:pRg st="5" end="5"/>
                                            </p:txEl>
                                          </p:spTgt>
                                        </p:tgtEl>
                                        <p:attrNameLst>
                                          <p:attrName>style.visibility</p:attrName>
                                        </p:attrNameLst>
                                      </p:cBhvr>
                                      <p:to>
                                        <p:strVal val="visible"/>
                                      </p:to>
                                    </p:set>
                                    <p:animEffect transition="in" filter="checkerboard(down)">
                                      <p:cBhvr>
                                        <p:cTn id="22" dur="500"/>
                                        <p:tgtEl>
                                          <p:spTgt spid="23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35417" y="0"/>
            <a:ext cx="10444766" cy="1143000"/>
          </a:xfrm>
        </p:spPr>
        <p:txBody>
          <a:bodyPr>
            <a:noAutofit/>
          </a:bodyPr>
          <a:lstStyle/>
          <a:p>
            <a:r>
              <a:rPr lang="en-GB" sz="4800" b="1" dirty="0">
                <a:latin typeface="+mn-lt"/>
              </a:rPr>
              <a:t>Elements/Process of Delegation</a:t>
            </a:r>
            <a:endParaRPr lang="en-US" sz="4800" b="1" dirty="0">
              <a:latin typeface="+mn-lt"/>
            </a:endParaRPr>
          </a:p>
        </p:txBody>
      </p:sp>
      <p:sp>
        <p:nvSpPr>
          <p:cNvPr id="79875" name="Rectangle 3"/>
          <p:cNvSpPr>
            <a:spLocks noGrp="1" noChangeArrowheads="1"/>
          </p:cNvSpPr>
          <p:nvPr>
            <p:ph type="subTitle" idx="1"/>
          </p:nvPr>
        </p:nvSpPr>
        <p:spPr>
          <a:xfrm>
            <a:off x="1905000" y="1524000"/>
            <a:ext cx="8458200" cy="5105400"/>
          </a:xfrm>
        </p:spPr>
        <p:txBody>
          <a:bodyPr>
            <a:normAutofit/>
          </a:bodyPr>
          <a:lstStyle/>
          <a:p>
            <a:pPr algn="l"/>
            <a:r>
              <a:rPr lang="en-GB"/>
              <a:t>			</a:t>
            </a:r>
            <a:r>
              <a:rPr lang="en-GB" b="1">
                <a:solidFill>
                  <a:srgbClr val="800080"/>
                </a:solidFill>
              </a:rPr>
              <a:t>SUPERIOR</a:t>
            </a:r>
            <a:endParaRPr lang="en-GB"/>
          </a:p>
          <a:p>
            <a:endParaRPr lang="en-GB"/>
          </a:p>
          <a:p>
            <a:pPr algn="l"/>
            <a:r>
              <a:rPr lang="en-GB"/>
              <a:t>   Accountability			Authority </a:t>
            </a:r>
          </a:p>
          <a:p>
            <a:endParaRPr lang="en-GB"/>
          </a:p>
          <a:p>
            <a:r>
              <a:rPr lang="en-GB"/>
              <a:t>		</a:t>
            </a:r>
            <a:r>
              <a:rPr lang="en-GB" b="1">
                <a:solidFill>
                  <a:srgbClr val="800080"/>
                </a:solidFill>
              </a:rPr>
              <a:t>MANAGER</a:t>
            </a:r>
            <a:r>
              <a:rPr lang="en-GB"/>
              <a:t>	Responsible for </a:t>
            </a:r>
          </a:p>
          <a:p>
            <a:r>
              <a:rPr lang="en-GB"/>
              <a:t>					getting the job done</a:t>
            </a:r>
          </a:p>
          <a:p>
            <a:pPr algn="l"/>
            <a:r>
              <a:rPr lang="en-GB"/>
              <a:t>  Responsible </a:t>
            </a:r>
          </a:p>
          <a:p>
            <a:pPr algn="l"/>
            <a:r>
              <a:rPr lang="en-GB"/>
              <a:t>for doing 	</a:t>
            </a:r>
            <a:r>
              <a:rPr lang="en-GB" b="1">
                <a:solidFill>
                  <a:srgbClr val="800080"/>
                </a:solidFill>
              </a:rPr>
              <a:t>SUBORDINATE</a:t>
            </a:r>
            <a:endParaRPr lang="en-GB"/>
          </a:p>
          <a:p>
            <a:pPr algn="l"/>
            <a:r>
              <a:rPr lang="en-GB"/>
              <a:t>the job</a:t>
            </a:r>
            <a:endParaRPr lang="en-US"/>
          </a:p>
        </p:txBody>
      </p:sp>
      <p:sp>
        <p:nvSpPr>
          <p:cNvPr id="79876" name="Line 4"/>
          <p:cNvSpPr>
            <a:spLocks noChangeShapeType="1"/>
          </p:cNvSpPr>
          <p:nvPr/>
        </p:nvSpPr>
        <p:spPr bwMode="auto">
          <a:xfrm>
            <a:off x="5181600" y="2057400"/>
            <a:ext cx="0" cy="1828800"/>
          </a:xfrm>
          <a:prstGeom prst="line">
            <a:avLst/>
          </a:prstGeom>
          <a:noFill/>
          <a:ln w="28575">
            <a:solidFill>
              <a:schemeClr val="tx1"/>
            </a:solidFill>
            <a:round/>
            <a:headEnd type="triangle" w="med" len="med"/>
            <a:tailEnd/>
          </a:ln>
        </p:spPr>
        <p:txBody>
          <a:bodyPr wrap="none" anchor="ctr"/>
          <a:lstStyle/>
          <a:p>
            <a:endParaRPr lang="en-US"/>
          </a:p>
        </p:txBody>
      </p:sp>
      <p:sp>
        <p:nvSpPr>
          <p:cNvPr id="79877" name="Line 5"/>
          <p:cNvSpPr>
            <a:spLocks noChangeShapeType="1"/>
          </p:cNvSpPr>
          <p:nvPr/>
        </p:nvSpPr>
        <p:spPr bwMode="auto">
          <a:xfrm flipH="1" flipV="1">
            <a:off x="5257800" y="4419600"/>
            <a:ext cx="0" cy="1295400"/>
          </a:xfrm>
          <a:prstGeom prst="line">
            <a:avLst/>
          </a:prstGeom>
          <a:noFill/>
          <a:ln w="28575">
            <a:solidFill>
              <a:schemeClr val="tx1"/>
            </a:solidFill>
            <a:round/>
            <a:headEnd/>
            <a:tailEnd type="triangle" w="med" len="med"/>
          </a:ln>
        </p:spPr>
        <p:txBody>
          <a:bodyPr wrap="none" anchor="ctr"/>
          <a:lstStyle/>
          <a:p>
            <a:endParaRPr lang="en-US"/>
          </a:p>
        </p:txBody>
      </p:sp>
      <p:sp>
        <p:nvSpPr>
          <p:cNvPr id="79878" name="AutoShape 6"/>
          <p:cNvSpPr>
            <a:spLocks noChangeArrowheads="1"/>
          </p:cNvSpPr>
          <p:nvPr/>
        </p:nvSpPr>
        <p:spPr bwMode="auto">
          <a:xfrm>
            <a:off x="5867400" y="2057400"/>
            <a:ext cx="152400" cy="1828800"/>
          </a:xfrm>
          <a:prstGeom prst="downArrow">
            <a:avLst>
              <a:gd name="adj1" fmla="val 50000"/>
              <a:gd name="adj2" fmla="val 300000"/>
            </a:avLst>
          </a:prstGeom>
          <a:solidFill>
            <a:schemeClr val="accent1"/>
          </a:solidFill>
          <a:ln w="9525">
            <a:solidFill>
              <a:schemeClr val="tx1"/>
            </a:solidFill>
            <a:miter lim="800000"/>
            <a:headEnd/>
            <a:tailEnd/>
          </a:ln>
        </p:spPr>
        <p:txBody>
          <a:bodyPr wrap="none" anchor="ctr"/>
          <a:lstStyle/>
          <a:p>
            <a:pPr eaLnBrk="0" hangingPunct="0"/>
            <a:endParaRPr lang="en-US"/>
          </a:p>
        </p:txBody>
      </p:sp>
      <p:sp>
        <p:nvSpPr>
          <p:cNvPr id="79879" name="AutoShape 7"/>
          <p:cNvSpPr>
            <a:spLocks noChangeArrowheads="1"/>
          </p:cNvSpPr>
          <p:nvPr/>
        </p:nvSpPr>
        <p:spPr bwMode="auto">
          <a:xfrm>
            <a:off x="5943600" y="4267200"/>
            <a:ext cx="152400" cy="1524000"/>
          </a:xfrm>
          <a:prstGeom prst="downArrow">
            <a:avLst>
              <a:gd name="adj1" fmla="val 50000"/>
              <a:gd name="adj2" fmla="val 250000"/>
            </a:avLst>
          </a:prstGeom>
          <a:solidFill>
            <a:schemeClr val="accent1"/>
          </a:solidFill>
          <a:ln w="9525">
            <a:solidFill>
              <a:schemeClr val="tx1"/>
            </a:solidFill>
            <a:miter lim="800000"/>
            <a:headEnd/>
            <a:tailEnd/>
          </a:ln>
        </p:spPr>
        <p:txBody>
          <a:bodyPr wrap="none" anchor="ctr"/>
          <a:lstStyle/>
          <a:p>
            <a:pPr eaLnBrk="0" hangingPunct="0"/>
            <a:endParaRPr lang="en-US"/>
          </a:p>
        </p:txBody>
      </p:sp>
    </p:spTree>
    <p:extLst>
      <p:ext uri="{BB962C8B-B14F-4D97-AF65-F5344CB8AC3E}">
        <p14:creationId xmlns:p14="http://schemas.microsoft.com/office/powerpoint/2010/main" val="1966485198"/>
      </p:ext>
    </p:extLst>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0" y="0"/>
            <a:ext cx="10515600" cy="1325563"/>
          </a:xfrm>
        </p:spPr>
        <p:txBody>
          <a:bodyPr>
            <a:normAutofit/>
          </a:bodyPr>
          <a:lstStyle/>
          <a:p>
            <a:pPr algn="l"/>
            <a:r>
              <a:rPr lang="en-GB" sz="4000" b="1" dirty="0">
                <a:latin typeface="+mn-lt"/>
              </a:rPr>
              <a:t>Delegation is possible and successful only if</a:t>
            </a:r>
            <a:br>
              <a:rPr lang="en-GB" dirty="0">
                <a:solidFill>
                  <a:schemeClr val="tx1"/>
                </a:solidFill>
              </a:rPr>
            </a:br>
            <a:endParaRPr lang="en-US" dirty="0">
              <a:solidFill>
                <a:schemeClr val="tx1"/>
              </a:solidFill>
            </a:endParaRPr>
          </a:p>
        </p:txBody>
      </p:sp>
      <p:sp>
        <p:nvSpPr>
          <p:cNvPr id="28675" name="Rectangle 3"/>
          <p:cNvSpPr>
            <a:spLocks noGrp="1" noChangeArrowheads="1"/>
          </p:cNvSpPr>
          <p:nvPr>
            <p:ph type="body" idx="1"/>
          </p:nvPr>
        </p:nvSpPr>
        <p:spPr>
          <a:xfrm>
            <a:off x="152400" y="1074057"/>
            <a:ext cx="11720286" cy="5783943"/>
          </a:xfrm>
        </p:spPr>
        <p:txBody>
          <a:bodyPr>
            <a:normAutofit lnSpcReduction="10000"/>
          </a:bodyPr>
          <a:lstStyle/>
          <a:p>
            <a:pPr>
              <a:lnSpc>
                <a:spcPct val="150000"/>
              </a:lnSpc>
            </a:pPr>
            <a:r>
              <a:rPr lang="en-GB" dirty="0"/>
              <a:t>It is done on a regular basis</a:t>
            </a:r>
          </a:p>
          <a:p>
            <a:pPr>
              <a:lnSpc>
                <a:spcPct val="150000"/>
              </a:lnSpc>
            </a:pPr>
            <a:r>
              <a:rPr lang="en-GB" dirty="0"/>
              <a:t>The limitations of the delegated task and corresponding authority are clearly indicated</a:t>
            </a:r>
          </a:p>
          <a:p>
            <a:pPr>
              <a:lnSpc>
                <a:spcPct val="150000"/>
              </a:lnSpc>
            </a:pPr>
            <a:r>
              <a:rPr lang="en-GB" dirty="0"/>
              <a:t>The one delegating is really willing to do so</a:t>
            </a:r>
          </a:p>
          <a:p>
            <a:pPr>
              <a:lnSpc>
                <a:spcPct val="150000"/>
              </a:lnSpc>
            </a:pPr>
            <a:r>
              <a:rPr lang="en-GB" dirty="0"/>
              <a:t>The one to whom a task is delegated is willing to bear the responsibility belonging to it</a:t>
            </a:r>
          </a:p>
          <a:p>
            <a:pPr>
              <a:lnSpc>
                <a:spcPct val="150000"/>
              </a:lnSpc>
            </a:pPr>
            <a:r>
              <a:rPr lang="en-GB" dirty="0"/>
              <a:t>It is acceptable for those involved</a:t>
            </a:r>
          </a:p>
          <a:p>
            <a:pPr>
              <a:lnSpc>
                <a:spcPct val="150000"/>
              </a:lnSpc>
            </a:pPr>
            <a:r>
              <a:rPr lang="en-GB" dirty="0"/>
              <a:t>There are no legal obstacles to the delegation.</a:t>
            </a:r>
          </a:p>
          <a:p>
            <a:pPr>
              <a:lnSpc>
                <a:spcPct val="150000"/>
              </a:lnSpc>
            </a:pPr>
            <a:endParaRPr lang="en-GB" dirty="0"/>
          </a:p>
          <a:p>
            <a:endParaRPr lang="en-US" sz="3600" dirty="0"/>
          </a:p>
        </p:txBody>
      </p:sp>
    </p:spTree>
    <p:extLst>
      <p:ext uri="{BB962C8B-B14F-4D97-AF65-F5344CB8AC3E}">
        <p14:creationId xmlns:p14="http://schemas.microsoft.com/office/powerpoint/2010/main" val="385301577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slide(fromRight)">
                                      <p:cBhvr>
                                        <p:cTn id="7" dur="500"/>
                                        <p:tgtEl>
                                          <p:spTgt spid="28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slide(fromRight)">
                                      <p:cBhvr>
                                        <p:cTn id="12" dur="500"/>
                                        <p:tgtEl>
                                          <p:spTgt spid="286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28675">
                                            <p:txEl>
                                              <p:pRg st="2" end="2"/>
                                            </p:txEl>
                                          </p:spTgt>
                                        </p:tgtEl>
                                        <p:attrNameLst>
                                          <p:attrName>style.visibility</p:attrName>
                                        </p:attrNameLst>
                                      </p:cBhvr>
                                      <p:to>
                                        <p:strVal val="visible"/>
                                      </p:to>
                                    </p:set>
                                    <p:animEffect transition="in" filter="slide(fromRight)">
                                      <p:cBhvr>
                                        <p:cTn id="17" dur="500"/>
                                        <p:tgtEl>
                                          <p:spTgt spid="286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2" fill="hold" grpId="0" nodeType="clickEffect">
                                  <p:stCondLst>
                                    <p:cond delay="0"/>
                                  </p:stCondLst>
                                  <p:childTnLst>
                                    <p:set>
                                      <p:cBhvr>
                                        <p:cTn id="21" dur="1" fill="hold">
                                          <p:stCondLst>
                                            <p:cond delay="0"/>
                                          </p:stCondLst>
                                        </p:cTn>
                                        <p:tgtEl>
                                          <p:spTgt spid="28675">
                                            <p:txEl>
                                              <p:pRg st="3" end="3"/>
                                            </p:txEl>
                                          </p:spTgt>
                                        </p:tgtEl>
                                        <p:attrNameLst>
                                          <p:attrName>style.visibility</p:attrName>
                                        </p:attrNameLst>
                                      </p:cBhvr>
                                      <p:to>
                                        <p:strVal val="visible"/>
                                      </p:to>
                                    </p:set>
                                    <p:animEffect transition="in" filter="slide(fromRight)">
                                      <p:cBhvr>
                                        <p:cTn id="22" dur="500"/>
                                        <p:tgtEl>
                                          <p:spTgt spid="286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2" fill="hold" grpId="0" nodeType="clickEffect">
                                  <p:stCondLst>
                                    <p:cond delay="0"/>
                                  </p:stCondLst>
                                  <p:childTnLst>
                                    <p:set>
                                      <p:cBhvr>
                                        <p:cTn id="26" dur="1" fill="hold">
                                          <p:stCondLst>
                                            <p:cond delay="0"/>
                                          </p:stCondLst>
                                        </p:cTn>
                                        <p:tgtEl>
                                          <p:spTgt spid="28675">
                                            <p:txEl>
                                              <p:pRg st="4" end="4"/>
                                            </p:txEl>
                                          </p:spTgt>
                                        </p:tgtEl>
                                        <p:attrNameLst>
                                          <p:attrName>style.visibility</p:attrName>
                                        </p:attrNameLst>
                                      </p:cBhvr>
                                      <p:to>
                                        <p:strVal val="visible"/>
                                      </p:to>
                                    </p:set>
                                    <p:animEffect transition="in" filter="slide(fromRight)">
                                      <p:cBhvr>
                                        <p:cTn id="27" dur="500"/>
                                        <p:tgtEl>
                                          <p:spTgt spid="286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2" fill="hold" grpId="0" nodeType="clickEffect">
                                  <p:stCondLst>
                                    <p:cond delay="0"/>
                                  </p:stCondLst>
                                  <p:childTnLst>
                                    <p:set>
                                      <p:cBhvr>
                                        <p:cTn id="31" dur="1" fill="hold">
                                          <p:stCondLst>
                                            <p:cond delay="0"/>
                                          </p:stCondLst>
                                        </p:cTn>
                                        <p:tgtEl>
                                          <p:spTgt spid="28675">
                                            <p:txEl>
                                              <p:pRg st="5" end="5"/>
                                            </p:txEl>
                                          </p:spTgt>
                                        </p:tgtEl>
                                        <p:attrNameLst>
                                          <p:attrName>style.visibility</p:attrName>
                                        </p:attrNameLst>
                                      </p:cBhvr>
                                      <p:to>
                                        <p:strVal val="visible"/>
                                      </p:to>
                                    </p:set>
                                    <p:animEffect transition="in" filter="slide(fromRight)">
                                      <p:cBhvr>
                                        <p:cTn id="32" dur="500"/>
                                        <p:tgtEl>
                                          <p:spTgt spid="286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0" y="0"/>
            <a:ext cx="11753669" cy="724989"/>
          </a:xfrm>
        </p:spPr>
        <p:txBody>
          <a:bodyPr>
            <a:normAutofit fontScale="90000"/>
          </a:bodyPr>
          <a:lstStyle/>
          <a:p>
            <a:pPr algn="l"/>
            <a:br>
              <a:rPr lang="en-GB" sz="3600" dirty="0"/>
            </a:br>
            <a:r>
              <a:rPr lang="en-GB" sz="4900" b="1" dirty="0">
                <a:latin typeface="+mn-lt"/>
              </a:rPr>
              <a:t>Systematic approach to delegation-four questions</a:t>
            </a:r>
            <a:br>
              <a:rPr lang="en-GB" dirty="0"/>
            </a:br>
            <a:endParaRPr lang="en-US" dirty="0"/>
          </a:p>
        </p:txBody>
      </p:sp>
      <p:sp>
        <p:nvSpPr>
          <p:cNvPr id="37891" name="Rectangle 3"/>
          <p:cNvSpPr>
            <a:spLocks noGrp="1" noChangeArrowheads="1"/>
          </p:cNvSpPr>
          <p:nvPr>
            <p:ph type="body" idx="1"/>
          </p:nvPr>
        </p:nvSpPr>
        <p:spPr>
          <a:xfrm>
            <a:off x="159657" y="1184856"/>
            <a:ext cx="11887200" cy="5673144"/>
          </a:xfrm>
        </p:spPr>
        <p:txBody>
          <a:bodyPr/>
          <a:lstStyle/>
          <a:p>
            <a:pPr>
              <a:lnSpc>
                <a:spcPct val="150000"/>
              </a:lnSpc>
            </a:pPr>
            <a:r>
              <a:rPr lang="en-GB" dirty="0"/>
              <a:t>What tasks could be performed better by subordinate staff?</a:t>
            </a:r>
          </a:p>
          <a:p>
            <a:pPr>
              <a:lnSpc>
                <a:spcPct val="150000"/>
              </a:lnSpc>
            </a:pPr>
            <a:r>
              <a:rPr lang="en-GB" dirty="0"/>
              <a:t>What opportunities are there for subordinate staff to learn and develop by undertaking delegated tasks and responsibilities?</a:t>
            </a:r>
          </a:p>
          <a:p>
            <a:pPr>
              <a:lnSpc>
                <a:spcPct val="150000"/>
              </a:lnSpc>
            </a:pPr>
            <a:r>
              <a:rPr lang="en-GB" dirty="0"/>
              <a:t>How should the increased responsibilities be implemented and to whom should they be given?</a:t>
            </a:r>
          </a:p>
          <a:p>
            <a:pPr>
              <a:lnSpc>
                <a:spcPct val="150000"/>
              </a:lnSpc>
            </a:pPr>
            <a:r>
              <a:rPr lang="en-GB" dirty="0"/>
              <a:t>What forms of monitoring control system would be most appropriate?</a:t>
            </a:r>
          </a:p>
          <a:p>
            <a:endParaRPr lang="en-US" dirty="0"/>
          </a:p>
        </p:txBody>
      </p:sp>
    </p:spTree>
    <p:extLst>
      <p:ext uri="{BB962C8B-B14F-4D97-AF65-F5344CB8AC3E}">
        <p14:creationId xmlns:p14="http://schemas.microsoft.com/office/powerpoint/2010/main" val="251950072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dissolve">
                                      <p:cBhvr>
                                        <p:cTn id="7" dur="500"/>
                                        <p:tgtEl>
                                          <p:spTgt spid="378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7891">
                                            <p:txEl>
                                              <p:pRg st="1" end="1"/>
                                            </p:txEl>
                                          </p:spTgt>
                                        </p:tgtEl>
                                        <p:attrNameLst>
                                          <p:attrName>style.visibility</p:attrName>
                                        </p:attrNameLst>
                                      </p:cBhvr>
                                      <p:to>
                                        <p:strVal val="visible"/>
                                      </p:to>
                                    </p:set>
                                    <p:animEffect transition="in" filter="dissolve">
                                      <p:cBhvr>
                                        <p:cTn id="12" dur="500"/>
                                        <p:tgtEl>
                                          <p:spTgt spid="378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Effect transition="in" filter="dissolve">
                                      <p:cBhvr>
                                        <p:cTn id="17" dur="500"/>
                                        <p:tgtEl>
                                          <p:spTgt spid="378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Effect transition="in" filter="dissolve">
                                      <p:cBhvr>
                                        <p:cTn id="22" dur="500"/>
                                        <p:tgtEl>
                                          <p:spTgt spid="378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0" y="0"/>
            <a:ext cx="9144000" cy="1371600"/>
          </a:xfrm>
        </p:spPr>
        <p:txBody>
          <a:bodyPr>
            <a:normAutofit fontScale="90000"/>
          </a:bodyPr>
          <a:lstStyle/>
          <a:p>
            <a:br>
              <a:rPr lang="en-GB" sz="4000" dirty="0"/>
            </a:br>
            <a:r>
              <a:rPr lang="en-GB" sz="4900" b="1" dirty="0">
                <a:latin typeface="+mn-lt"/>
              </a:rPr>
              <a:t>Reasons for lack of delegation:</a:t>
            </a:r>
            <a:br>
              <a:rPr lang="en-GB" sz="4900" b="1" dirty="0">
                <a:latin typeface="+mn-lt"/>
              </a:rPr>
            </a:br>
            <a:endParaRPr lang="en-US" sz="4900" b="1" dirty="0">
              <a:solidFill>
                <a:schemeClr val="tx1"/>
              </a:solidFill>
              <a:latin typeface="+mn-lt"/>
            </a:endParaRPr>
          </a:p>
        </p:txBody>
      </p:sp>
      <p:sp>
        <p:nvSpPr>
          <p:cNvPr id="32771" name="Rectangle 3"/>
          <p:cNvSpPr>
            <a:spLocks noGrp="1" noChangeArrowheads="1"/>
          </p:cNvSpPr>
          <p:nvPr>
            <p:ph type="body" idx="1"/>
          </p:nvPr>
        </p:nvSpPr>
        <p:spPr>
          <a:xfrm>
            <a:off x="145143" y="1371600"/>
            <a:ext cx="11887200" cy="5319486"/>
          </a:xfrm>
        </p:spPr>
        <p:txBody>
          <a:bodyPr>
            <a:normAutofit/>
          </a:bodyPr>
          <a:lstStyle/>
          <a:p>
            <a:pPr>
              <a:lnSpc>
                <a:spcPct val="150000"/>
              </a:lnSpc>
            </a:pPr>
            <a:r>
              <a:rPr lang="en-US" dirty="0"/>
              <a:t>Fear that subordinate is not capable of doing a sufficiently good job</a:t>
            </a:r>
          </a:p>
          <a:p>
            <a:pPr>
              <a:lnSpc>
                <a:spcPct val="150000"/>
              </a:lnSpc>
            </a:pPr>
            <a:r>
              <a:rPr lang="en-US" dirty="0"/>
              <a:t>Fear that subordinate will do too good a job and show the manager in a bad light</a:t>
            </a:r>
          </a:p>
          <a:p>
            <a:pPr>
              <a:lnSpc>
                <a:spcPct val="150000"/>
              </a:lnSpc>
            </a:pPr>
            <a:r>
              <a:rPr lang="en-US" dirty="0"/>
              <a:t>Assumptions about human nature (Theory x)</a:t>
            </a:r>
          </a:p>
          <a:p>
            <a:pPr>
              <a:lnSpc>
                <a:spcPct val="150000"/>
              </a:lnSpc>
            </a:pPr>
            <a:r>
              <a:rPr lang="en-US" dirty="0"/>
              <a:t>Refusing to accept their dependency on others</a:t>
            </a:r>
          </a:p>
          <a:p>
            <a:pPr>
              <a:lnSpc>
                <a:spcPct val="150000"/>
              </a:lnSpc>
            </a:pPr>
            <a:r>
              <a:rPr lang="en-US" dirty="0"/>
              <a:t>Lack of training in the skills and art of delegation</a:t>
            </a:r>
          </a:p>
          <a:p>
            <a:pPr>
              <a:lnSpc>
                <a:spcPct val="150000"/>
              </a:lnSpc>
            </a:pPr>
            <a:r>
              <a:rPr lang="en-US" dirty="0"/>
              <a:t>Cultural factors </a:t>
            </a:r>
          </a:p>
          <a:p>
            <a:endParaRPr lang="en-US" dirty="0"/>
          </a:p>
        </p:txBody>
      </p:sp>
    </p:spTree>
    <p:extLst>
      <p:ext uri="{BB962C8B-B14F-4D97-AF65-F5344CB8AC3E}">
        <p14:creationId xmlns:p14="http://schemas.microsoft.com/office/powerpoint/2010/main" val="95369967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dissolve">
                                      <p:cBhvr>
                                        <p:cTn id="7" dur="500"/>
                                        <p:tgtEl>
                                          <p:spTgt spid="327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dissolve">
                                      <p:cBhvr>
                                        <p:cTn id="12" dur="500"/>
                                        <p:tgtEl>
                                          <p:spTgt spid="327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dissolve">
                                      <p:cBhvr>
                                        <p:cTn id="17" dur="500"/>
                                        <p:tgtEl>
                                          <p:spTgt spid="327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2771">
                                            <p:txEl>
                                              <p:pRg st="3" end="3"/>
                                            </p:txEl>
                                          </p:spTgt>
                                        </p:tgtEl>
                                        <p:attrNameLst>
                                          <p:attrName>style.visibility</p:attrName>
                                        </p:attrNameLst>
                                      </p:cBhvr>
                                      <p:to>
                                        <p:strVal val="visible"/>
                                      </p:to>
                                    </p:set>
                                    <p:animEffect transition="in" filter="dissolve">
                                      <p:cBhvr>
                                        <p:cTn id="22" dur="500"/>
                                        <p:tgtEl>
                                          <p:spTgt spid="327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2771">
                                            <p:txEl>
                                              <p:pRg st="4" end="4"/>
                                            </p:txEl>
                                          </p:spTgt>
                                        </p:tgtEl>
                                        <p:attrNameLst>
                                          <p:attrName>style.visibility</p:attrName>
                                        </p:attrNameLst>
                                      </p:cBhvr>
                                      <p:to>
                                        <p:strVal val="visible"/>
                                      </p:to>
                                    </p:set>
                                    <p:animEffect transition="in" filter="dissolve">
                                      <p:cBhvr>
                                        <p:cTn id="27" dur="500"/>
                                        <p:tgtEl>
                                          <p:spTgt spid="327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2771">
                                            <p:txEl>
                                              <p:pRg st="5" end="5"/>
                                            </p:txEl>
                                          </p:spTgt>
                                        </p:tgtEl>
                                        <p:attrNameLst>
                                          <p:attrName>style.visibility</p:attrName>
                                        </p:attrNameLst>
                                      </p:cBhvr>
                                      <p:to>
                                        <p:strVal val="visible"/>
                                      </p:to>
                                    </p:set>
                                    <p:animEffect transition="in" filter="dissolve">
                                      <p:cBhvr>
                                        <p:cTn id="32" dur="500"/>
                                        <p:tgtEl>
                                          <p:spTgt spid="327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0" y="0"/>
            <a:ext cx="7772400" cy="1143000"/>
          </a:xfrm>
        </p:spPr>
        <p:txBody>
          <a:bodyPr>
            <a:normAutofit fontScale="90000"/>
          </a:bodyPr>
          <a:lstStyle/>
          <a:p>
            <a:br>
              <a:rPr lang="en-GB" dirty="0">
                <a:solidFill>
                  <a:schemeClr val="tx1"/>
                </a:solidFill>
              </a:rPr>
            </a:br>
            <a:r>
              <a:rPr lang="en-GB" b="1" dirty="0">
                <a:solidFill>
                  <a:schemeClr val="tx1"/>
                </a:solidFill>
                <a:latin typeface="+mn-lt"/>
              </a:rPr>
              <a:t>Types of Delegators</a:t>
            </a:r>
            <a:endParaRPr lang="en-US" b="1" dirty="0">
              <a:solidFill>
                <a:schemeClr val="tx1"/>
              </a:solidFill>
              <a:latin typeface="+mn-lt"/>
            </a:endParaRPr>
          </a:p>
        </p:txBody>
      </p:sp>
      <p:sp>
        <p:nvSpPr>
          <p:cNvPr id="33795" name="Rectangle 3"/>
          <p:cNvSpPr>
            <a:spLocks noGrp="1" noChangeArrowheads="1"/>
          </p:cNvSpPr>
          <p:nvPr>
            <p:ph type="subTitle" idx="1"/>
          </p:nvPr>
        </p:nvSpPr>
        <p:spPr>
          <a:xfrm>
            <a:off x="450761" y="1449976"/>
            <a:ext cx="9836239" cy="5408023"/>
          </a:xfrm>
        </p:spPr>
        <p:txBody>
          <a:bodyPr>
            <a:normAutofit/>
          </a:bodyPr>
          <a:lstStyle/>
          <a:p>
            <a:pPr algn="l"/>
            <a:r>
              <a:rPr lang="en-US" sz="2800" dirty="0"/>
              <a:t>1.  </a:t>
            </a:r>
            <a:r>
              <a:rPr lang="en-GB" sz="2800" dirty="0"/>
              <a:t>Do-it-all delegator</a:t>
            </a:r>
          </a:p>
          <a:p>
            <a:pPr lvl="1" algn="l">
              <a:buFontTx/>
              <a:buChar char="-"/>
            </a:pPr>
            <a:r>
              <a:rPr lang="en-GB" sz="2800" dirty="0"/>
              <a:t>hardly delegates at all. Passes over some trivial aspects to be done by others only when overburdened</a:t>
            </a:r>
          </a:p>
          <a:p>
            <a:pPr lvl="1" algn="l">
              <a:buFontTx/>
              <a:buChar char="-"/>
            </a:pPr>
            <a:r>
              <a:rPr lang="en-GB" sz="2800" dirty="0"/>
              <a:t>is overloaded</a:t>
            </a:r>
          </a:p>
          <a:p>
            <a:pPr lvl="1" algn="l">
              <a:buFontTx/>
              <a:buChar char="-"/>
            </a:pPr>
            <a:r>
              <a:rPr lang="en-GB" sz="2800" dirty="0"/>
              <a:t>believes only him competent enough to make decisions.</a:t>
            </a:r>
          </a:p>
          <a:p>
            <a:pPr lvl="1" algn="l">
              <a:buFontTx/>
              <a:buChar char="-"/>
            </a:pPr>
            <a:endParaRPr lang="en-GB" sz="2800" dirty="0"/>
          </a:p>
          <a:p>
            <a:pPr algn="l"/>
            <a:r>
              <a:rPr lang="en-US" sz="2800" dirty="0"/>
              <a:t>2.  </a:t>
            </a:r>
            <a:r>
              <a:rPr lang="en-GB" sz="2800" dirty="0"/>
              <a:t>Know-it-all delegator</a:t>
            </a:r>
          </a:p>
          <a:p>
            <a:pPr lvl="2" algn="l">
              <a:buFontTx/>
              <a:buChar char="-"/>
            </a:pPr>
            <a:r>
              <a:rPr lang="en-GB" sz="2800" dirty="0"/>
              <a:t>passes out work to subordinates but fears that they can not be as good as he is</a:t>
            </a:r>
          </a:p>
          <a:p>
            <a:pPr lvl="2" algn="l">
              <a:buFontTx/>
              <a:buChar char="-"/>
            </a:pPr>
            <a:r>
              <a:rPr lang="en-GB" sz="2800" dirty="0"/>
              <a:t>constantly interferes and interrupts them in their work</a:t>
            </a:r>
          </a:p>
          <a:p>
            <a:pPr algn="l"/>
            <a:endParaRPr lang="en-GB" sz="3600" dirty="0"/>
          </a:p>
          <a:p>
            <a:endParaRPr lang="en-US" dirty="0"/>
          </a:p>
        </p:txBody>
      </p:sp>
    </p:spTree>
    <p:extLst>
      <p:ext uri="{BB962C8B-B14F-4D97-AF65-F5344CB8AC3E}">
        <p14:creationId xmlns:p14="http://schemas.microsoft.com/office/powerpoint/2010/main" val="175235052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37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37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37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379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379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379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13" y="12357"/>
            <a:ext cx="8229600" cy="685800"/>
          </a:xfrm>
        </p:spPr>
        <p:txBody>
          <a:bodyPr>
            <a:normAutofit fontScale="90000"/>
          </a:bodyPr>
          <a:lstStyle/>
          <a:p>
            <a:r>
              <a:rPr lang="en-US" b="1" dirty="0">
                <a:latin typeface="+mn-lt"/>
              </a:rPr>
              <a:t>What is leadership?</a:t>
            </a:r>
          </a:p>
        </p:txBody>
      </p:sp>
      <p:sp>
        <p:nvSpPr>
          <p:cNvPr id="3" name="Content Placeholder 2"/>
          <p:cNvSpPr>
            <a:spLocks noGrp="1"/>
          </p:cNvSpPr>
          <p:nvPr>
            <p:ph idx="1"/>
          </p:nvPr>
        </p:nvSpPr>
        <p:spPr>
          <a:xfrm>
            <a:off x="0" y="914400"/>
            <a:ext cx="12192000" cy="5943600"/>
          </a:xfrm>
        </p:spPr>
        <p:txBody>
          <a:bodyPr>
            <a:normAutofit lnSpcReduction="10000"/>
          </a:bodyPr>
          <a:lstStyle/>
          <a:p>
            <a:r>
              <a:rPr lang="en-US" sz="4000" dirty="0"/>
              <a:t>Notice the key elements of this definition:</a:t>
            </a:r>
          </a:p>
          <a:p>
            <a:pPr lvl="1"/>
            <a:r>
              <a:rPr lang="en-US" sz="3600" dirty="0"/>
              <a:t>Leadership stems from </a:t>
            </a:r>
            <a:r>
              <a:rPr lang="en-US" sz="3600" i="1" dirty="0"/>
              <a:t>social influence</a:t>
            </a:r>
            <a:r>
              <a:rPr lang="en-US" sz="3600" dirty="0"/>
              <a:t>, not authority or power.</a:t>
            </a:r>
          </a:p>
          <a:p>
            <a:pPr lvl="1"/>
            <a:endParaRPr lang="en-US" sz="3600" dirty="0"/>
          </a:p>
          <a:p>
            <a:pPr lvl="1"/>
            <a:r>
              <a:rPr lang="en-US" sz="3600" dirty="0"/>
              <a:t>Leadership requires others, and that implies they don’t need to be “direct reports.”</a:t>
            </a:r>
          </a:p>
          <a:p>
            <a:pPr lvl="1"/>
            <a:endParaRPr lang="en-US" sz="3600" dirty="0"/>
          </a:p>
          <a:p>
            <a:pPr lvl="1"/>
            <a:r>
              <a:rPr lang="en-US" sz="3600" dirty="0"/>
              <a:t>No mention of personality traits, attributes, or even a title; there are many styles, many paths to effective leadership.</a:t>
            </a:r>
          </a:p>
          <a:p>
            <a:pPr lvl="1"/>
            <a:endParaRPr lang="en-US" sz="3600" dirty="0"/>
          </a:p>
          <a:p>
            <a:pPr lvl="1"/>
            <a:r>
              <a:rPr lang="en-US" sz="3600" dirty="0"/>
              <a:t>It includes a</a:t>
            </a:r>
            <a:r>
              <a:rPr lang="en-US" sz="3600" i="1" dirty="0"/>
              <a:t> greater good</a:t>
            </a:r>
            <a:r>
              <a:rPr lang="en-US" sz="3600" dirty="0"/>
              <a:t>, not influence with no intended outcome</a:t>
            </a:r>
            <a:r>
              <a:rPr lang="en-US" sz="3200" dirty="0"/>
              <a:t>.</a:t>
            </a:r>
          </a:p>
          <a:p>
            <a:endParaRPr lang="en-US" dirty="0"/>
          </a:p>
        </p:txBody>
      </p:sp>
    </p:spTree>
    <p:extLst>
      <p:ext uri="{BB962C8B-B14F-4D97-AF65-F5344CB8AC3E}">
        <p14:creationId xmlns:p14="http://schemas.microsoft.com/office/powerpoint/2010/main" val="2590916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p:cNvSpPr>
            <a:spLocks noGrp="1" noChangeArrowheads="1"/>
          </p:cNvSpPr>
          <p:nvPr>
            <p:ph type="ctrTitle"/>
          </p:nvPr>
        </p:nvSpPr>
        <p:spPr>
          <a:xfrm>
            <a:off x="0" y="0"/>
            <a:ext cx="7772400" cy="838200"/>
          </a:xfrm>
        </p:spPr>
        <p:txBody>
          <a:bodyPr>
            <a:normAutofit fontScale="90000"/>
          </a:bodyPr>
          <a:lstStyle/>
          <a:p>
            <a:br>
              <a:rPr lang="en-GB" dirty="0">
                <a:solidFill>
                  <a:schemeClr val="tx1"/>
                </a:solidFill>
                <a:latin typeface="+mn-lt"/>
              </a:rPr>
            </a:br>
            <a:r>
              <a:rPr lang="en-GB" b="1" dirty="0">
                <a:latin typeface="+mn-lt"/>
              </a:rPr>
              <a:t>Types of Delegators</a:t>
            </a:r>
            <a:endParaRPr lang="en-US" b="1" dirty="0">
              <a:solidFill>
                <a:schemeClr val="tx1"/>
              </a:solidFill>
              <a:latin typeface="+mn-lt"/>
            </a:endParaRPr>
          </a:p>
        </p:txBody>
      </p:sp>
      <p:sp>
        <p:nvSpPr>
          <p:cNvPr id="34819" name="Rectangle 3"/>
          <p:cNvSpPr>
            <a:spLocks noGrp="1" noChangeArrowheads="1"/>
          </p:cNvSpPr>
          <p:nvPr>
            <p:ph type="subTitle" idx="1"/>
          </p:nvPr>
        </p:nvSpPr>
        <p:spPr>
          <a:xfrm>
            <a:off x="304799" y="1426028"/>
            <a:ext cx="11306629" cy="3741057"/>
          </a:xfrm>
        </p:spPr>
        <p:txBody>
          <a:bodyPr>
            <a:normAutofit/>
          </a:bodyPr>
          <a:lstStyle/>
          <a:p>
            <a:pPr algn="l"/>
            <a:r>
              <a:rPr lang="en-US" sz="2800" dirty="0"/>
              <a:t>3.  </a:t>
            </a:r>
            <a:r>
              <a:rPr lang="en-GB" sz="2800" dirty="0"/>
              <a:t>Delegate-it-all delegator</a:t>
            </a:r>
          </a:p>
          <a:p>
            <a:pPr marL="457200" indent="-457200" algn="l">
              <a:buFont typeface="Arial" panose="020B0604020202020204" pitchFamily="34" charset="0"/>
              <a:buChar char="•"/>
            </a:pPr>
            <a:r>
              <a:rPr lang="en-GB" sz="2800" dirty="0"/>
              <a:t>  Passes out work in great quantities and forgets about it.</a:t>
            </a:r>
          </a:p>
          <a:p>
            <a:pPr marL="457200" indent="-457200" algn="l">
              <a:buFont typeface="Arial" panose="020B0604020202020204" pitchFamily="34" charset="0"/>
              <a:buChar char="•"/>
            </a:pPr>
            <a:r>
              <a:rPr lang="en-GB" sz="2800" dirty="0"/>
              <a:t>  This is dumbing</a:t>
            </a:r>
          </a:p>
          <a:p>
            <a:pPr algn="l"/>
            <a:endParaRPr lang="en-GB" sz="2800" dirty="0"/>
          </a:p>
          <a:p>
            <a:pPr marL="514350" indent="-514350" algn="l">
              <a:buAutoNum type="arabicPeriod" startAt="4"/>
            </a:pPr>
            <a:r>
              <a:rPr lang="en-GB" sz="2800" dirty="0"/>
              <a:t>The good delegator</a:t>
            </a:r>
          </a:p>
          <a:p>
            <a:pPr marL="457200" indent="-457200" algn="l">
              <a:buFont typeface="Arial" panose="020B0604020202020204" pitchFamily="34" charset="0"/>
              <a:buChar char="•"/>
            </a:pPr>
            <a:r>
              <a:rPr lang="en-GB" sz="2800" dirty="0"/>
              <a:t>Considers what needs to be done, who should do it, gives them the means to do it and maintains contact with its progress.</a:t>
            </a:r>
          </a:p>
          <a:p>
            <a:pPr lvl="2" algn="l"/>
            <a:endParaRPr lang="en-GB" sz="3200" dirty="0"/>
          </a:p>
          <a:p>
            <a:endParaRPr lang="en-US" dirty="0"/>
          </a:p>
        </p:txBody>
      </p:sp>
    </p:spTree>
    <p:extLst>
      <p:ext uri="{BB962C8B-B14F-4D97-AF65-F5344CB8AC3E}">
        <p14:creationId xmlns:p14="http://schemas.microsoft.com/office/powerpoint/2010/main" val="51376369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48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Grp="1" noChangeArrowheads="1"/>
          </p:cNvSpPr>
          <p:nvPr>
            <p:ph type="ctrTitle"/>
          </p:nvPr>
        </p:nvSpPr>
        <p:spPr>
          <a:xfrm>
            <a:off x="-104503" y="464457"/>
            <a:ext cx="12296503" cy="809897"/>
          </a:xfrm>
        </p:spPr>
        <p:txBody>
          <a:bodyPr>
            <a:noAutofit/>
          </a:bodyPr>
          <a:lstStyle/>
          <a:p>
            <a:pPr algn="l"/>
            <a:r>
              <a:rPr lang="en-US" sz="4400" b="1" dirty="0">
                <a:latin typeface="+mn-lt"/>
              </a:rPr>
              <a:t>Successful delegation is a social skill. Lack of it can lead to:</a:t>
            </a:r>
          </a:p>
        </p:txBody>
      </p:sp>
      <p:sp>
        <p:nvSpPr>
          <p:cNvPr id="35843" name="Rectangle 3"/>
          <p:cNvSpPr>
            <a:spLocks noGrp="1" noChangeArrowheads="1"/>
          </p:cNvSpPr>
          <p:nvPr>
            <p:ph type="subTitle" idx="1"/>
          </p:nvPr>
        </p:nvSpPr>
        <p:spPr>
          <a:xfrm>
            <a:off x="0" y="1567543"/>
            <a:ext cx="12296502" cy="5290457"/>
          </a:xfrm>
        </p:spPr>
        <p:txBody>
          <a:bodyPr>
            <a:normAutofit lnSpcReduction="10000"/>
          </a:bodyPr>
          <a:lstStyle/>
          <a:p>
            <a:pPr marL="742950" indent="-742950" algn="l">
              <a:buAutoNum type="arabicPeriod"/>
            </a:pPr>
            <a:r>
              <a:rPr lang="en-US" sz="3600" dirty="0"/>
              <a:t>At one extreme we have almost total lack of meaningful delegation </a:t>
            </a:r>
          </a:p>
          <a:p>
            <a:pPr marL="742950" indent="-742950" algn="l">
              <a:buAutoNum type="arabicPeriod"/>
            </a:pPr>
            <a:endParaRPr lang="en-US" sz="3600" dirty="0"/>
          </a:p>
          <a:p>
            <a:pPr marL="1028700" lvl="1" indent="-571500" algn="l">
              <a:lnSpc>
                <a:spcPct val="150000"/>
              </a:lnSpc>
              <a:buFont typeface="Arial" panose="020B0604020202020204" pitchFamily="34" charset="0"/>
              <a:buChar char="•"/>
            </a:pPr>
            <a:r>
              <a:rPr lang="en-US" sz="3200" dirty="0"/>
              <a:t>Staff are treated as if they are incapable of thinking for themselves</a:t>
            </a:r>
          </a:p>
          <a:p>
            <a:pPr marL="1028700" lvl="1" indent="-571500" algn="l">
              <a:lnSpc>
                <a:spcPct val="150000"/>
              </a:lnSpc>
              <a:buFont typeface="Arial" panose="020B0604020202020204" pitchFamily="34" charset="0"/>
              <a:buChar char="•"/>
            </a:pPr>
            <a:r>
              <a:rPr lang="en-US" sz="3200" dirty="0"/>
              <a:t>Staff are given little or no opportunity to exercise initiative or responsibility</a:t>
            </a:r>
          </a:p>
          <a:p>
            <a:pPr marL="1028700" lvl="1" indent="-571500" algn="l">
              <a:lnSpc>
                <a:spcPct val="150000"/>
              </a:lnSpc>
              <a:buFont typeface="Arial" panose="020B0604020202020204" pitchFamily="34" charset="0"/>
              <a:buChar char="•"/>
            </a:pPr>
            <a:r>
              <a:rPr lang="en-US" sz="3200" dirty="0"/>
              <a:t>Subordinate staff only permitted to operate within closely defined and often routine areas of work with detailed supervision. </a:t>
            </a:r>
          </a:p>
        </p:txBody>
      </p:sp>
    </p:spTree>
    <p:extLst>
      <p:ext uri="{BB962C8B-B14F-4D97-AF65-F5344CB8AC3E}">
        <p14:creationId xmlns:p14="http://schemas.microsoft.com/office/powerpoint/2010/main" val="38291032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58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584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584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58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ctrTitle"/>
          </p:nvPr>
        </p:nvSpPr>
        <p:spPr>
          <a:xfrm>
            <a:off x="90152" y="0"/>
            <a:ext cx="12101848" cy="695459"/>
          </a:xfrm>
        </p:spPr>
        <p:txBody>
          <a:bodyPr>
            <a:normAutofit fontScale="90000"/>
          </a:bodyPr>
          <a:lstStyle/>
          <a:p>
            <a:pPr algn="l"/>
            <a:r>
              <a:rPr lang="en-US" sz="4000" b="1" dirty="0">
                <a:latin typeface="+mn-lt"/>
              </a:rPr>
              <a:t>Successful delegation is a social skill. Lack of it can lead to:</a:t>
            </a:r>
          </a:p>
        </p:txBody>
      </p:sp>
      <p:sp>
        <p:nvSpPr>
          <p:cNvPr id="36867" name="Rectangle 3"/>
          <p:cNvSpPr>
            <a:spLocks noGrp="1" noChangeArrowheads="1"/>
          </p:cNvSpPr>
          <p:nvPr>
            <p:ph type="subTitle" idx="1"/>
          </p:nvPr>
        </p:nvSpPr>
        <p:spPr>
          <a:xfrm>
            <a:off x="90152" y="1094704"/>
            <a:ext cx="11942191" cy="5763296"/>
          </a:xfrm>
        </p:spPr>
        <p:txBody>
          <a:bodyPr>
            <a:normAutofit/>
          </a:bodyPr>
          <a:lstStyle/>
          <a:p>
            <a:pPr algn="l">
              <a:lnSpc>
                <a:spcPct val="90000"/>
              </a:lnSpc>
            </a:pPr>
            <a:r>
              <a:rPr lang="en-US" sz="2800" dirty="0"/>
              <a:t>2.   At the other can be excessive zeal  for so called delegation when a manager leaves subordinates to their own resources, often with only minimum guidance or training and expects them to take the consequences for their own actions or decisions.</a:t>
            </a:r>
          </a:p>
          <a:p>
            <a:pPr algn="l">
              <a:lnSpc>
                <a:spcPct val="90000"/>
              </a:lnSpc>
            </a:pPr>
            <a:endParaRPr lang="en-US" sz="2800" dirty="0"/>
          </a:p>
          <a:p>
            <a:pPr algn="l">
              <a:lnSpc>
                <a:spcPct val="90000"/>
              </a:lnSpc>
            </a:pPr>
            <a:r>
              <a:rPr lang="en-US" sz="2800" dirty="0"/>
              <a:t>Result: Frustration, demotivation, demoralized, poor staff performance and an ineffective organization</a:t>
            </a:r>
          </a:p>
        </p:txBody>
      </p:sp>
    </p:spTree>
    <p:extLst>
      <p:ext uri="{BB962C8B-B14F-4D97-AF65-F5344CB8AC3E}">
        <p14:creationId xmlns:p14="http://schemas.microsoft.com/office/powerpoint/2010/main" val="300759632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8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875846"/>
          </a:xfrm>
        </p:spPr>
        <p:txBody>
          <a:bodyPr/>
          <a:lstStyle/>
          <a:p>
            <a:r>
              <a:rPr lang="en-GB" b="1" dirty="0">
                <a:latin typeface="+mn-lt"/>
              </a:rPr>
              <a:t>Ethical questions in delegation</a:t>
            </a:r>
            <a:endParaRPr lang="en-GB" dirty="0">
              <a:latin typeface="+mn-lt"/>
            </a:endParaRPr>
          </a:p>
        </p:txBody>
      </p:sp>
      <p:sp>
        <p:nvSpPr>
          <p:cNvPr id="3" name="Content Placeholder 2"/>
          <p:cNvSpPr>
            <a:spLocks noGrp="1"/>
          </p:cNvSpPr>
          <p:nvPr>
            <p:ph idx="1"/>
          </p:nvPr>
        </p:nvSpPr>
        <p:spPr>
          <a:xfrm>
            <a:off x="104503" y="1146629"/>
            <a:ext cx="11926388" cy="5593805"/>
          </a:xfrm>
        </p:spPr>
        <p:txBody>
          <a:bodyPr>
            <a:normAutofit/>
          </a:bodyPr>
          <a:lstStyle/>
          <a:p>
            <a:pPr lvl="0">
              <a:lnSpc>
                <a:spcPct val="150000"/>
              </a:lnSpc>
            </a:pPr>
            <a:r>
              <a:rPr lang="en-US" dirty="0"/>
              <a:t>Am I distributing task unfairly which could lead to accusations of favoritism, retaliation, preferential    treatment, or discrimination?</a:t>
            </a:r>
          </a:p>
          <a:p>
            <a:pPr>
              <a:lnSpc>
                <a:spcPct val="150000"/>
              </a:lnSpc>
            </a:pPr>
            <a:r>
              <a:rPr lang="en-US" dirty="0"/>
              <a:t>What are the delegate’s limits of responsibility and access to information?</a:t>
            </a:r>
            <a:endParaRPr lang="en-GB" dirty="0"/>
          </a:p>
          <a:p>
            <a:pPr lvl="0">
              <a:lnSpc>
                <a:spcPct val="150000"/>
              </a:lnSpc>
            </a:pPr>
            <a:r>
              <a:rPr lang="en-US" dirty="0"/>
              <a:t>How accountable are the delegates for reaching the goal?</a:t>
            </a:r>
            <a:endParaRPr lang="en-GB" dirty="0"/>
          </a:p>
          <a:p>
            <a:pPr lvl="0" fontAlgn="base">
              <a:lnSpc>
                <a:spcPct val="150000"/>
              </a:lnSpc>
            </a:pPr>
            <a:r>
              <a:rPr lang="en-US" dirty="0"/>
              <a:t>How will a failure affect their Performance Evaluation?</a:t>
            </a:r>
            <a:endParaRPr lang="en-GB" dirty="0"/>
          </a:p>
          <a:p>
            <a:pPr lvl="0" fontAlgn="base">
              <a:lnSpc>
                <a:spcPct val="150000"/>
              </a:lnSpc>
            </a:pPr>
            <a:r>
              <a:rPr lang="en-US" dirty="0"/>
              <a:t>Who will receive recognition and how much (especially if others were not given the chance to excel in a similar project)?</a:t>
            </a:r>
            <a:endParaRPr lang="en-GB" dirty="0"/>
          </a:p>
          <a:p>
            <a:endParaRPr lang="en-GB" dirty="0"/>
          </a:p>
        </p:txBody>
      </p:sp>
    </p:spTree>
    <p:extLst>
      <p:ext uri="{BB962C8B-B14F-4D97-AF65-F5344CB8AC3E}">
        <p14:creationId xmlns:p14="http://schemas.microsoft.com/office/powerpoint/2010/main" val="1623626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071789"/>
          </a:xfrm>
        </p:spPr>
        <p:txBody>
          <a:bodyPr/>
          <a:lstStyle/>
          <a:p>
            <a:r>
              <a:rPr lang="en-GB" b="1" dirty="0">
                <a:latin typeface="+mn-lt"/>
              </a:rPr>
              <a:t>Key ethical issues in delegation</a:t>
            </a:r>
          </a:p>
        </p:txBody>
      </p:sp>
      <p:sp>
        <p:nvSpPr>
          <p:cNvPr id="3" name="Content Placeholder 2"/>
          <p:cNvSpPr>
            <a:spLocks noGrp="1"/>
          </p:cNvSpPr>
          <p:nvPr>
            <p:ph idx="1"/>
          </p:nvPr>
        </p:nvSpPr>
        <p:spPr>
          <a:xfrm>
            <a:off x="0" y="966651"/>
            <a:ext cx="12043954" cy="5786846"/>
          </a:xfrm>
        </p:spPr>
        <p:txBody>
          <a:bodyPr>
            <a:normAutofit lnSpcReduction="10000"/>
          </a:bodyPr>
          <a:lstStyle/>
          <a:p>
            <a:pPr marL="0" lvl="0" indent="0" fontAlgn="base">
              <a:lnSpc>
                <a:spcPct val="200000"/>
              </a:lnSpc>
              <a:buNone/>
            </a:pPr>
            <a:r>
              <a:rPr lang="en-GB" dirty="0"/>
              <a:t>1. </a:t>
            </a:r>
            <a:r>
              <a:rPr lang="en-US" dirty="0"/>
              <a:t>Fair selection process</a:t>
            </a:r>
            <a:endParaRPr lang="en-GB" dirty="0"/>
          </a:p>
          <a:p>
            <a:pPr marL="0" lvl="0" indent="0" fontAlgn="base">
              <a:lnSpc>
                <a:spcPct val="200000"/>
              </a:lnSpc>
              <a:buNone/>
            </a:pPr>
            <a:r>
              <a:rPr lang="en-US" dirty="0"/>
              <a:t>2. Scope of responsibility </a:t>
            </a:r>
          </a:p>
          <a:p>
            <a:pPr marL="0" lvl="0" indent="0" fontAlgn="base">
              <a:lnSpc>
                <a:spcPct val="200000"/>
              </a:lnSpc>
              <a:buNone/>
            </a:pPr>
            <a:r>
              <a:rPr lang="en-US" dirty="0"/>
              <a:t>3. Accountability</a:t>
            </a:r>
            <a:endParaRPr lang="en-GB" dirty="0"/>
          </a:p>
          <a:p>
            <a:pPr marL="0" lvl="0" indent="0" fontAlgn="base">
              <a:lnSpc>
                <a:spcPct val="200000"/>
              </a:lnSpc>
              <a:buNone/>
            </a:pPr>
            <a:r>
              <a:rPr lang="en-GB" dirty="0"/>
              <a:t>4. </a:t>
            </a:r>
            <a:r>
              <a:rPr lang="en-US" dirty="0"/>
              <a:t>Feedback &amp; support</a:t>
            </a:r>
          </a:p>
          <a:p>
            <a:pPr marL="0" lvl="0" indent="0" fontAlgn="base">
              <a:lnSpc>
                <a:spcPct val="200000"/>
              </a:lnSpc>
              <a:buNone/>
            </a:pPr>
            <a:r>
              <a:rPr lang="en-US" dirty="0"/>
              <a:t>5. Failure</a:t>
            </a:r>
            <a:endParaRPr lang="en-GB" dirty="0"/>
          </a:p>
          <a:p>
            <a:pPr marL="0" lvl="0" indent="0" fontAlgn="base">
              <a:lnSpc>
                <a:spcPct val="200000"/>
              </a:lnSpc>
              <a:buNone/>
            </a:pPr>
            <a:r>
              <a:rPr lang="en-US" dirty="0"/>
              <a:t>6. Recognition</a:t>
            </a:r>
            <a:endParaRPr lang="en-GB" dirty="0"/>
          </a:p>
          <a:p>
            <a:pPr marL="0" lvl="0" indent="0" fontAlgn="base">
              <a:buNone/>
            </a:pPr>
            <a:endParaRPr lang="en-GB" sz="4400" b="1" dirty="0"/>
          </a:p>
        </p:txBody>
      </p:sp>
    </p:spTree>
    <p:extLst>
      <p:ext uri="{BB962C8B-B14F-4D97-AF65-F5344CB8AC3E}">
        <p14:creationId xmlns:p14="http://schemas.microsoft.com/office/powerpoint/2010/main" val="24428912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806852"/>
          </a:xfrm>
        </p:spPr>
        <p:txBody>
          <a:bodyPr/>
          <a:lstStyle/>
          <a:p>
            <a:r>
              <a:rPr lang="en-GB" b="1" dirty="0">
                <a:latin typeface="+mn-lt"/>
              </a:rPr>
              <a:t>Summary message </a:t>
            </a:r>
          </a:p>
        </p:txBody>
      </p:sp>
      <p:sp>
        <p:nvSpPr>
          <p:cNvPr id="3" name="Content Placeholder 2"/>
          <p:cNvSpPr>
            <a:spLocks noGrp="1"/>
          </p:cNvSpPr>
          <p:nvPr>
            <p:ph idx="1"/>
          </p:nvPr>
        </p:nvSpPr>
        <p:spPr>
          <a:xfrm>
            <a:off x="0" y="1110343"/>
            <a:ext cx="12192000" cy="5747656"/>
          </a:xfrm>
        </p:spPr>
        <p:txBody>
          <a:bodyPr>
            <a:normAutofit/>
          </a:bodyPr>
          <a:lstStyle/>
          <a:p>
            <a:pPr>
              <a:lnSpc>
                <a:spcPct val="100000"/>
              </a:lnSpc>
            </a:pPr>
            <a:r>
              <a:rPr lang="en-US" dirty="0"/>
              <a:t>Delegation demonstrates </a:t>
            </a:r>
            <a:r>
              <a:rPr lang="en-US" b="1" dirty="0"/>
              <a:t>effective leadership</a:t>
            </a:r>
            <a:r>
              <a:rPr lang="en-US" dirty="0"/>
              <a:t> and is the key to management and leadership succession. </a:t>
            </a:r>
          </a:p>
          <a:p>
            <a:pPr>
              <a:lnSpc>
                <a:spcPct val="100000"/>
              </a:lnSpc>
            </a:pPr>
            <a:r>
              <a:rPr lang="en-US" dirty="0"/>
              <a:t>One of the main responsibilities of a manager in a growing organization is to develop a successor, allowing everyone to move on to higher things. </a:t>
            </a:r>
          </a:p>
          <a:p>
            <a:pPr>
              <a:lnSpc>
                <a:spcPct val="100000"/>
              </a:lnSpc>
            </a:pPr>
            <a:r>
              <a:rPr lang="en-US" dirty="0"/>
              <a:t>If the manager fails at this task then the succession and progression becomes dependent on bringing in new people from outside.</a:t>
            </a:r>
          </a:p>
          <a:p>
            <a:pPr fontAlgn="base">
              <a:lnSpc>
                <a:spcPct val="100000"/>
              </a:lnSpc>
            </a:pPr>
            <a:r>
              <a:rPr lang="en-US" dirty="0"/>
              <a:t>Managers should be sensitive to the various ethical issues that could arise from delegating tasks and responsibilities to employees.  </a:t>
            </a:r>
          </a:p>
          <a:p>
            <a:pPr fontAlgn="base">
              <a:lnSpc>
                <a:spcPct val="100000"/>
              </a:lnSpc>
            </a:pPr>
            <a:r>
              <a:rPr lang="en-US" dirty="0"/>
              <a:t>It is important to plan to delegate your tasks.  </a:t>
            </a:r>
          </a:p>
          <a:p>
            <a:pPr fontAlgn="base">
              <a:lnSpc>
                <a:spcPct val="100000"/>
              </a:lnSpc>
            </a:pPr>
            <a:r>
              <a:rPr lang="en-US" dirty="0"/>
              <a:t>The ultimate responsibility of both the task result and the delegation process rests with the manager.  </a:t>
            </a:r>
          </a:p>
          <a:p>
            <a:endParaRPr lang="en-GB" sz="3600" dirty="0"/>
          </a:p>
        </p:txBody>
      </p:sp>
    </p:spTree>
    <p:extLst>
      <p:ext uri="{BB962C8B-B14F-4D97-AF65-F5344CB8AC3E}">
        <p14:creationId xmlns:p14="http://schemas.microsoft.com/office/powerpoint/2010/main" val="1544359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D9287-4C85-440F-AB4A-7B4F43B88FFF}"/>
              </a:ext>
            </a:extLst>
          </p:cNvPr>
          <p:cNvSpPr>
            <a:spLocks noGrp="1"/>
          </p:cNvSpPr>
          <p:nvPr>
            <p:ph type="ctrTitle"/>
          </p:nvPr>
        </p:nvSpPr>
        <p:spPr/>
        <p:txBody>
          <a:bodyPr/>
          <a:lstStyle/>
          <a:p>
            <a:r>
              <a:rPr lang="en-US" b="1" dirty="0">
                <a:latin typeface="+mn-lt"/>
              </a:rPr>
              <a:t>Employee Motivation</a:t>
            </a:r>
            <a:endParaRPr lang="en-GB" dirty="0"/>
          </a:p>
        </p:txBody>
      </p:sp>
    </p:spTree>
    <p:extLst>
      <p:ext uri="{BB962C8B-B14F-4D97-AF65-F5344CB8AC3E}">
        <p14:creationId xmlns:p14="http://schemas.microsoft.com/office/powerpoint/2010/main" val="29288890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7DF251E-AF46-41D8-8990-A085619745EB}"/>
              </a:ext>
            </a:extLst>
          </p:cNvPr>
          <p:cNvSpPr>
            <a:spLocks noGrp="1" noChangeArrowheads="1"/>
          </p:cNvSpPr>
          <p:nvPr>
            <p:ph type="title"/>
          </p:nvPr>
        </p:nvSpPr>
        <p:spPr>
          <a:xfrm>
            <a:off x="0" y="0"/>
            <a:ext cx="8351837" cy="936625"/>
          </a:xfrm>
        </p:spPr>
        <p:txBody>
          <a:bodyPr/>
          <a:lstStyle/>
          <a:p>
            <a:r>
              <a:rPr lang="en-US" altLang="en-US" b="1" dirty="0">
                <a:latin typeface="+mn-lt"/>
              </a:rPr>
              <a:t>Definition of Motivation</a:t>
            </a:r>
            <a:endParaRPr lang="en-GB" altLang="en-US" dirty="0">
              <a:latin typeface="+mn-lt"/>
            </a:endParaRPr>
          </a:p>
        </p:txBody>
      </p:sp>
      <p:sp>
        <p:nvSpPr>
          <p:cNvPr id="20482" name="Content Placeholder 2">
            <a:extLst>
              <a:ext uri="{FF2B5EF4-FFF2-40B4-BE49-F238E27FC236}">
                <a16:creationId xmlns:a16="http://schemas.microsoft.com/office/drawing/2014/main" id="{40B0CBA1-D54C-47F9-BB12-7ED360F56A07}"/>
              </a:ext>
            </a:extLst>
          </p:cNvPr>
          <p:cNvSpPr>
            <a:spLocks noGrp="1" noChangeArrowheads="1"/>
          </p:cNvSpPr>
          <p:nvPr>
            <p:ph idx="1"/>
          </p:nvPr>
        </p:nvSpPr>
        <p:spPr>
          <a:xfrm>
            <a:off x="391885" y="1146629"/>
            <a:ext cx="11437257" cy="5711371"/>
          </a:xfrm>
        </p:spPr>
        <p:txBody>
          <a:bodyPr>
            <a:normAutofit/>
          </a:bodyPr>
          <a:lstStyle/>
          <a:p>
            <a:pPr eaLnBrk="1" hangingPunct="1"/>
            <a:r>
              <a:rPr lang="en-US" altLang="en-US" b="1" dirty="0"/>
              <a:t>Motivation</a:t>
            </a:r>
            <a:r>
              <a:rPr lang="en-US" altLang="en-US" dirty="0"/>
              <a:t> is an inner drive that directs a person’s behavior toward goals.  </a:t>
            </a:r>
          </a:p>
          <a:p>
            <a:pPr lvl="1"/>
            <a:r>
              <a:rPr lang="en-US" altLang="en-US" sz="2800" dirty="0"/>
              <a:t>A </a:t>
            </a:r>
            <a:r>
              <a:rPr lang="en-US" altLang="en-US" sz="2800" b="1" dirty="0"/>
              <a:t>goal</a:t>
            </a:r>
            <a:r>
              <a:rPr lang="en-US" altLang="en-US" sz="2800" dirty="0"/>
              <a:t> is the satisfaction of a need</a:t>
            </a:r>
          </a:p>
          <a:p>
            <a:pPr lvl="1"/>
            <a:r>
              <a:rPr lang="en-US" altLang="en-US" sz="2800" dirty="0"/>
              <a:t>A </a:t>
            </a:r>
            <a:r>
              <a:rPr lang="en-US" altLang="en-US" sz="2800" b="1" dirty="0"/>
              <a:t>need</a:t>
            </a:r>
            <a:r>
              <a:rPr lang="en-US" altLang="en-US" sz="2800" dirty="0"/>
              <a:t> is the difference between a desired state and the actual state.</a:t>
            </a:r>
          </a:p>
          <a:p>
            <a:pPr lvl="1"/>
            <a:endParaRPr lang="en-US" altLang="en-US" dirty="0"/>
          </a:p>
          <a:p>
            <a:pPr algn="l"/>
            <a:r>
              <a:rPr lang="en-US" altLang="en-US" sz="2800" dirty="0"/>
              <a:t>Motivation is essentially a force that comes from within the individual – a manager can not motivate, but he /she can create the environment in which staff motivate themselves. </a:t>
            </a:r>
          </a:p>
          <a:p>
            <a:pPr algn="l"/>
            <a:endParaRPr lang="en-US" altLang="en-US" sz="2800" dirty="0"/>
          </a:p>
          <a:p>
            <a:pPr algn="l"/>
            <a:r>
              <a:rPr lang="en-US" altLang="en-US" sz="2800" dirty="0"/>
              <a:t>Your task therefore as a manager (occupying an influencing role) is to aim at creating the working environment under which others are motivated to achieve.</a:t>
            </a:r>
          </a:p>
          <a:p>
            <a:endParaRPr lang="en-US"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213154A-20B1-844F-B7DB-646F6E99AFC5}"/>
              </a:ext>
            </a:extLst>
          </p:cNvPr>
          <p:cNvSpPr>
            <a:spLocks noGrp="1"/>
          </p:cNvSpPr>
          <p:nvPr>
            <p:ph type="subTitle" idx="1"/>
          </p:nvPr>
        </p:nvSpPr>
        <p:spPr>
          <a:xfrm>
            <a:off x="6167438" y="1628775"/>
            <a:ext cx="4176712" cy="4522788"/>
          </a:xfrm>
        </p:spPr>
        <p:txBody>
          <a:bodyPr rtlCol="0">
            <a:noAutofit/>
          </a:bodyPr>
          <a:lstStyle/>
          <a:p>
            <a:pPr algn="l">
              <a:defRPr/>
            </a:pPr>
            <a:r>
              <a:rPr lang="en-US" sz="3600" dirty="0"/>
              <a:t>The basic model of motivation shows that when a need exists, an individual engages in goal-directed behavior designed to satisfy that need.</a:t>
            </a:r>
          </a:p>
        </p:txBody>
      </p:sp>
      <p:pic>
        <p:nvPicPr>
          <p:cNvPr id="21507" name="Picture 18" descr="fer73587_1001">
            <a:extLst>
              <a:ext uri="{FF2B5EF4-FFF2-40B4-BE49-F238E27FC236}">
                <a16:creationId xmlns:a16="http://schemas.microsoft.com/office/drawing/2014/main" id="{6BEB2375-34B6-48BB-882A-6B585E486317}"/>
              </a:ext>
            </a:extLst>
          </p:cNvPr>
          <p:cNvPicPr>
            <a:picLocks noChangeAspect="1" noChangeArrowheads="1"/>
          </p:cNvPicPr>
          <p:nvPr/>
        </p:nvPicPr>
        <p:blipFill>
          <a:blip r:embed="rId3">
            <a:clrChange>
              <a:clrFrom>
                <a:srgbClr val="FFF3C9"/>
              </a:clrFrom>
              <a:clrTo>
                <a:srgbClr val="FFF3C9">
                  <a:alpha val="0"/>
                </a:srgbClr>
              </a:clrTo>
            </a:clrChange>
            <a:extLst>
              <a:ext uri="{28A0092B-C50C-407E-A947-70E740481C1C}">
                <a14:useLocalDpi xmlns:a14="http://schemas.microsoft.com/office/drawing/2010/main" val="0"/>
              </a:ext>
            </a:extLst>
          </a:blip>
          <a:srcRect/>
          <a:stretch>
            <a:fillRect/>
          </a:stretch>
        </p:blipFill>
        <p:spPr bwMode="auto">
          <a:xfrm>
            <a:off x="2057401" y="1219201"/>
            <a:ext cx="3984625" cy="493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4">
            <a:extLst>
              <a:ext uri="{FF2B5EF4-FFF2-40B4-BE49-F238E27FC236}">
                <a16:creationId xmlns:a16="http://schemas.microsoft.com/office/drawing/2014/main" id="{A5FA0C70-ABCD-4332-A9D9-4081E4290A48}"/>
              </a:ext>
            </a:extLst>
          </p:cNvPr>
          <p:cNvSpPr>
            <a:spLocks noChangeArrowheads="1"/>
          </p:cNvSpPr>
          <p:nvPr/>
        </p:nvSpPr>
        <p:spPr bwMode="auto">
          <a:xfrm>
            <a:off x="1524001" y="476250"/>
            <a:ext cx="2627313" cy="15128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800" dirty="0"/>
              <a:t>Needs or </a:t>
            </a:r>
          </a:p>
          <a:p>
            <a:pPr algn="ctr">
              <a:spcBef>
                <a:spcPct val="0"/>
              </a:spcBef>
              <a:buFontTx/>
              <a:buNone/>
            </a:pPr>
            <a:r>
              <a:rPr lang="en-US" altLang="en-US" sz="2800" dirty="0"/>
              <a:t>Expectations</a:t>
            </a:r>
            <a:endParaRPr lang="en-GB" altLang="en-US" sz="2800" dirty="0"/>
          </a:p>
        </p:txBody>
      </p:sp>
      <p:sp>
        <p:nvSpPr>
          <p:cNvPr id="23554" name="Rectangle 5">
            <a:extLst>
              <a:ext uri="{FF2B5EF4-FFF2-40B4-BE49-F238E27FC236}">
                <a16:creationId xmlns:a16="http://schemas.microsoft.com/office/drawing/2014/main" id="{23906D40-7CB4-43B0-8040-F6AD4D1E2D2A}"/>
              </a:ext>
            </a:extLst>
          </p:cNvPr>
          <p:cNvSpPr>
            <a:spLocks noChangeArrowheads="1"/>
          </p:cNvSpPr>
          <p:nvPr/>
        </p:nvSpPr>
        <p:spPr bwMode="auto">
          <a:xfrm>
            <a:off x="6096001" y="404814"/>
            <a:ext cx="1871663" cy="136683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800" dirty="0"/>
              <a:t>Driving </a:t>
            </a:r>
          </a:p>
          <a:p>
            <a:pPr algn="ctr">
              <a:spcBef>
                <a:spcPct val="0"/>
              </a:spcBef>
              <a:buFontTx/>
              <a:buNone/>
            </a:pPr>
            <a:r>
              <a:rPr lang="en-US" altLang="en-US" sz="2800" dirty="0"/>
              <a:t>Force</a:t>
            </a:r>
            <a:endParaRPr lang="en-GB" altLang="en-US" sz="2800" dirty="0"/>
          </a:p>
        </p:txBody>
      </p:sp>
      <p:sp>
        <p:nvSpPr>
          <p:cNvPr id="23555" name="Rectangle 6">
            <a:extLst>
              <a:ext uri="{FF2B5EF4-FFF2-40B4-BE49-F238E27FC236}">
                <a16:creationId xmlns:a16="http://schemas.microsoft.com/office/drawing/2014/main" id="{EA838452-5B76-48B0-B4F6-731871296624}"/>
              </a:ext>
            </a:extLst>
          </p:cNvPr>
          <p:cNvSpPr>
            <a:spLocks noChangeArrowheads="1"/>
          </p:cNvSpPr>
          <p:nvPr/>
        </p:nvSpPr>
        <p:spPr bwMode="auto">
          <a:xfrm>
            <a:off x="8616950" y="2349500"/>
            <a:ext cx="2051050" cy="15113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800" dirty="0"/>
              <a:t>Desired </a:t>
            </a:r>
          </a:p>
          <a:p>
            <a:pPr algn="ctr">
              <a:spcBef>
                <a:spcPct val="0"/>
              </a:spcBef>
              <a:buFontTx/>
              <a:buNone/>
            </a:pPr>
            <a:r>
              <a:rPr lang="en-US" altLang="en-US" sz="2800" dirty="0"/>
              <a:t>Goals</a:t>
            </a:r>
            <a:endParaRPr lang="en-GB" altLang="en-US" sz="2800" dirty="0"/>
          </a:p>
        </p:txBody>
      </p:sp>
      <p:sp>
        <p:nvSpPr>
          <p:cNvPr id="23556" name="Rectangle 10">
            <a:extLst>
              <a:ext uri="{FF2B5EF4-FFF2-40B4-BE49-F238E27FC236}">
                <a16:creationId xmlns:a16="http://schemas.microsoft.com/office/drawing/2014/main" id="{221A8568-C0D2-4894-95F7-A45701A78CCD}"/>
              </a:ext>
            </a:extLst>
          </p:cNvPr>
          <p:cNvSpPr>
            <a:spLocks noChangeArrowheads="1"/>
          </p:cNvSpPr>
          <p:nvPr/>
        </p:nvSpPr>
        <p:spPr bwMode="auto">
          <a:xfrm>
            <a:off x="4583113" y="4581526"/>
            <a:ext cx="2520950" cy="1223963"/>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800" dirty="0"/>
              <a:t>Fulfilment</a:t>
            </a:r>
            <a:endParaRPr lang="en-GB" altLang="en-US" sz="2800" dirty="0"/>
          </a:p>
        </p:txBody>
      </p:sp>
      <p:sp>
        <p:nvSpPr>
          <p:cNvPr id="23557" name="Line 14">
            <a:extLst>
              <a:ext uri="{FF2B5EF4-FFF2-40B4-BE49-F238E27FC236}">
                <a16:creationId xmlns:a16="http://schemas.microsoft.com/office/drawing/2014/main" id="{1AAA9DDE-68EB-4D79-A5E0-10455B04AB83}"/>
              </a:ext>
            </a:extLst>
          </p:cNvPr>
          <p:cNvSpPr>
            <a:spLocks noChangeShapeType="1"/>
          </p:cNvSpPr>
          <p:nvPr/>
        </p:nvSpPr>
        <p:spPr bwMode="auto">
          <a:xfrm>
            <a:off x="7967663" y="1341438"/>
            <a:ext cx="165735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3558" name="Line 15">
            <a:extLst>
              <a:ext uri="{FF2B5EF4-FFF2-40B4-BE49-F238E27FC236}">
                <a16:creationId xmlns:a16="http://schemas.microsoft.com/office/drawing/2014/main" id="{0CE601B6-F3D3-4EE8-A3FB-21D4EADBB44B}"/>
              </a:ext>
            </a:extLst>
          </p:cNvPr>
          <p:cNvSpPr>
            <a:spLocks noChangeShapeType="1"/>
          </p:cNvSpPr>
          <p:nvPr/>
        </p:nvSpPr>
        <p:spPr bwMode="auto">
          <a:xfrm>
            <a:off x="9625013" y="1341439"/>
            <a:ext cx="0" cy="93503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23559" name="Line 18">
            <a:extLst>
              <a:ext uri="{FF2B5EF4-FFF2-40B4-BE49-F238E27FC236}">
                <a16:creationId xmlns:a16="http://schemas.microsoft.com/office/drawing/2014/main" id="{F77397C5-7FF0-47E0-839F-83652EF0604B}"/>
              </a:ext>
            </a:extLst>
          </p:cNvPr>
          <p:cNvSpPr>
            <a:spLocks noChangeShapeType="1"/>
          </p:cNvSpPr>
          <p:nvPr/>
        </p:nvSpPr>
        <p:spPr bwMode="auto">
          <a:xfrm flipV="1">
            <a:off x="4224338" y="1341438"/>
            <a:ext cx="187166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23560" name="Line 21">
            <a:extLst>
              <a:ext uri="{FF2B5EF4-FFF2-40B4-BE49-F238E27FC236}">
                <a16:creationId xmlns:a16="http://schemas.microsoft.com/office/drawing/2014/main" id="{97BB912E-14DC-4E0D-A14A-078054B93814}"/>
              </a:ext>
            </a:extLst>
          </p:cNvPr>
          <p:cNvSpPr>
            <a:spLocks noChangeShapeType="1"/>
          </p:cNvSpPr>
          <p:nvPr/>
        </p:nvSpPr>
        <p:spPr bwMode="auto">
          <a:xfrm>
            <a:off x="9767888" y="3860800"/>
            <a:ext cx="0" cy="129698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3561" name="Line 22">
            <a:extLst>
              <a:ext uri="{FF2B5EF4-FFF2-40B4-BE49-F238E27FC236}">
                <a16:creationId xmlns:a16="http://schemas.microsoft.com/office/drawing/2014/main" id="{19192F27-10A7-42E3-B970-74C8361063DA}"/>
              </a:ext>
            </a:extLst>
          </p:cNvPr>
          <p:cNvSpPr>
            <a:spLocks noChangeShapeType="1"/>
          </p:cNvSpPr>
          <p:nvPr/>
        </p:nvSpPr>
        <p:spPr bwMode="auto">
          <a:xfrm flipH="1">
            <a:off x="7104064" y="5157788"/>
            <a:ext cx="2663825"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23562" name="Line 25">
            <a:extLst>
              <a:ext uri="{FF2B5EF4-FFF2-40B4-BE49-F238E27FC236}">
                <a16:creationId xmlns:a16="http://schemas.microsoft.com/office/drawing/2014/main" id="{9EA597D6-4487-4C08-AC30-FD6581E910E8}"/>
              </a:ext>
            </a:extLst>
          </p:cNvPr>
          <p:cNvSpPr>
            <a:spLocks noChangeShapeType="1"/>
          </p:cNvSpPr>
          <p:nvPr/>
        </p:nvSpPr>
        <p:spPr bwMode="auto">
          <a:xfrm flipH="1">
            <a:off x="1847851" y="5157788"/>
            <a:ext cx="273526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3563" name="Line 26">
            <a:extLst>
              <a:ext uri="{FF2B5EF4-FFF2-40B4-BE49-F238E27FC236}">
                <a16:creationId xmlns:a16="http://schemas.microsoft.com/office/drawing/2014/main" id="{19341DF6-C028-4994-966E-8BBB4F9C6E99}"/>
              </a:ext>
            </a:extLst>
          </p:cNvPr>
          <p:cNvSpPr>
            <a:spLocks noChangeShapeType="1"/>
          </p:cNvSpPr>
          <p:nvPr/>
        </p:nvSpPr>
        <p:spPr bwMode="auto">
          <a:xfrm flipV="1">
            <a:off x="1847850" y="1989138"/>
            <a:ext cx="0" cy="316865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23564" name="Text Box 27">
            <a:extLst>
              <a:ext uri="{FF2B5EF4-FFF2-40B4-BE49-F238E27FC236}">
                <a16:creationId xmlns:a16="http://schemas.microsoft.com/office/drawing/2014/main" id="{4511F296-9EE7-46B0-8707-22C458753EB9}"/>
              </a:ext>
            </a:extLst>
          </p:cNvPr>
          <p:cNvSpPr txBox="1">
            <a:spLocks noChangeArrowheads="1"/>
          </p:cNvSpPr>
          <p:nvPr/>
        </p:nvSpPr>
        <p:spPr bwMode="auto">
          <a:xfrm>
            <a:off x="2690814" y="6042025"/>
            <a:ext cx="727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Simplified illustration of the Basic Motivational Model</a:t>
            </a:r>
            <a:endParaRPr lang="en-GB" altLang="en-US" sz="2400" b="1"/>
          </a:p>
        </p:txBody>
      </p:sp>
      <p:sp>
        <p:nvSpPr>
          <p:cNvPr id="23565" name="Text Box 28">
            <a:extLst>
              <a:ext uri="{FF2B5EF4-FFF2-40B4-BE49-F238E27FC236}">
                <a16:creationId xmlns:a16="http://schemas.microsoft.com/office/drawing/2014/main" id="{11721586-3245-4276-9644-990DA6F6F503}"/>
              </a:ext>
            </a:extLst>
          </p:cNvPr>
          <p:cNvSpPr txBox="1">
            <a:spLocks noChangeArrowheads="1"/>
          </p:cNvSpPr>
          <p:nvPr/>
        </p:nvSpPr>
        <p:spPr bwMode="auto">
          <a:xfrm>
            <a:off x="5356226" y="1720850"/>
            <a:ext cx="39798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a:t>
            </a:r>
            <a:r>
              <a:rPr lang="en-US" altLang="en-US"/>
              <a:t>Behaviour or actions)</a:t>
            </a:r>
            <a:endParaRPr lang="en-GB" altLang="en-US"/>
          </a:p>
        </p:txBody>
      </p:sp>
      <p:sp>
        <p:nvSpPr>
          <p:cNvPr id="23566" name="Text Box 29">
            <a:extLst>
              <a:ext uri="{FF2B5EF4-FFF2-40B4-BE49-F238E27FC236}">
                <a16:creationId xmlns:a16="http://schemas.microsoft.com/office/drawing/2014/main" id="{DCD4909F-FBC0-4896-B495-E81E61C8D89F}"/>
              </a:ext>
            </a:extLst>
          </p:cNvPr>
          <p:cNvSpPr txBox="1">
            <a:spLocks noChangeArrowheads="1"/>
          </p:cNvSpPr>
          <p:nvPr/>
        </p:nvSpPr>
        <p:spPr bwMode="auto">
          <a:xfrm>
            <a:off x="4079876" y="765175"/>
            <a:ext cx="16414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a:t>Result in</a:t>
            </a:r>
            <a:endParaRPr lang="en-GB" altLang="en-US"/>
          </a:p>
        </p:txBody>
      </p:sp>
      <p:sp>
        <p:nvSpPr>
          <p:cNvPr id="23567" name="Text Box 30">
            <a:extLst>
              <a:ext uri="{FF2B5EF4-FFF2-40B4-BE49-F238E27FC236}">
                <a16:creationId xmlns:a16="http://schemas.microsoft.com/office/drawing/2014/main" id="{034E2CB1-AED6-4291-BE3A-40B7EC0C5354}"/>
              </a:ext>
            </a:extLst>
          </p:cNvPr>
          <p:cNvSpPr txBox="1">
            <a:spLocks noChangeArrowheads="1"/>
          </p:cNvSpPr>
          <p:nvPr/>
        </p:nvSpPr>
        <p:spPr bwMode="auto">
          <a:xfrm>
            <a:off x="8040688" y="738189"/>
            <a:ext cx="1979612"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a:t>To achieve</a:t>
            </a:r>
            <a:endParaRPr lang="en-GB" altLang="en-US"/>
          </a:p>
        </p:txBody>
      </p:sp>
      <p:sp>
        <p:nvSpPr>
          <p:cNvPr id="23568" name="Text Box 31">
            <a:extLst>
              <a:ext uri="{FF2B5EF4-FFF2-40B4-BE49-F238E27FC236}">
                <a16:creationId xmlns:a16="http://schemas.microsoft.com/office/drawing/2014/main" id="{D08BA5DB-E348-4D9F-8B32-74897B490805}"/>
              </a:ext>
            </a:extLst>
          </p:cNvPr>
          <p:cNvSpPr txBox="1">
            <a:spLocks noChangeArrowheads="1"/>
          </p:cNvSpPr>
          <p:nvPr/>
        </p:nvSpPr>
        <p:spPr bwMode="auto">
          <a:xfrm>
            <a:off x="7372350" y="4602163"/>
            <a:ext cx="217963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a:t>Which provide</a:t>
            </a:r>
            <a:endParaRPr lang="en-GB" altLang="en-US"/>
          </a:p>
        </p:txBody>
      </p:sp>
      <p:sp>
        <p:nvSpPr>
          <p:cNvPr id="23569" name="Text Box 32">
            <a:extLst>
              <a:ext uri="{FF2B5EF4-FFF2-40B4-BE49-F238E27FC236}">
                <a16:creationId xmlns:a16="http://schemas.microsoft.com/office/drawing/2014/main" id="{134D5921-5798-4BF1-B666-F73F8D6BE979}"/>
              </a:ext>
            </a:extLst>
          </p:cNvPr>
          <p:cNvSpPr txBox="1">
            <a:spLocks noChangeArrowheads="1"/>
          </p:cNvSpPr>
          <p:nvPr/>
        </p:nvSpPr>
        <p:spPr bwMode="auto">
          <a:xfrm>
            <a:off x="1971676" y="4646614"/>
            <a:ext cx="17430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a:t>Feedback</a:t>
            </a:r>
            <a:endParaRPr lang="en-GB"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EDD42-B1D0-4AD5-B875-73B4E995641E}"/>
              </a:ext>
            </a:extLst>
          </p:cNvPr>
          <p:cNvSpPr>
            <a:spLocks noGrp="1"/>
          </p:cNvSpPr>
          <p:nvPr>
            <p:ph type="title"/>
          </p:nvPr>
        </p:nvSpPr>
        <p:spPr/>
        <p:txBody>
          <a:bodyPr/>
          <a:lstStyle/>
          <a:p>
            <a:r>
              <a:rPr lang="en-US" b="1" dirty="0">
                <a:latin typeface="+mn-lt"/>
              </a:rPr>
              <a:t>Traits /characteristics of an effective and ethical leader </a:t>
            </a:r>
            <a:endParaRPr lang="en-GB" b="1" dirty="0">
              <a:latin typeface="+mn-lt"/>
            </a:endParaRPr>
          </a:p>
        </p:txBody>
      </p:sp>
      <p:sp>
        <p:nvSpPr>
          <p:cNvPr id="3" name="Content Placeholder 2">
            <a:extLst>
              <a:ext uri="{FF2B5EF4-FFF2-40B4-BE49-F238E27FC236}">
                <a16:creationId xmlns:a16="http://schemas.microsoft.com/office/drawing/2014/main" id="{C8AFFAEB-B0C9-4541-A648-B1DD9E0DDA9F}"/>
              </a:ext>
            </a:extLst>
          </p:cNvPr>
          <p:cNvSpPr>
            <a:spLocks noGrp="1"/>
          </p:cNvSpPr>
          <p:nvPr>
            <p:ph idx="1"/>
          </p:nvPr>
        </p:nvSpPr>
        <p:spPr/>
        <p:txBody>
          <a:bodyPr/>
          <a:lstStyle/>
          <a:p>
            <a:pPr>
              <a:lnSpc>
                <a:spcPct val="150000"/>
              </a:lnSpc>
            </a:pPr>
            <a:r>
              <a:rPr lang="en-US" dirty="0"/>
              <a:t>Dignity and respectfulness</a:t>
            </a:r>
          </a:p>
          <a:p>
            <a:pPr>
              <a:lnSpc>
                <a:spcPct val="150000"/>
              </a:lnSpc>
            </a:pPr>
            <a:r>
              <a:rPr lang="en-US" dirty="0"/>
              <a:t>Serving others</a:t>
            </a:r>
          </a:p>
          <a:p>
            <a:pPr>
              <a:lnSpc>
                <a:spcPct val="150000"/>
              </a:lnSpc>
            </a:pPr>
            <a:r>
              <a:rPr lang="en-US" sz="2800" dirty="0"/>
              <a:t>He is fair and just</a:t>
            </a:r>
          </a:p>
          <a:p>
            <a:pPr>
              <a:lnSpc>
                <a:spcPct val="150000"/>
              </a:lnSpc>
            </a:pPr>
            <a:r>
              <a:rPr lang="en-US" dirty="0"/>
              <a:t>Community building</a:t>
            </a:r>
          </a:p>
          <a:p>
            <a:pPr>
              <a:lnSpc>
                <a:spcPct val="150000"/>
              </a:lnSpc>
            </a:pPr>
            <a:r>
              <a:rPr lang="en-US" dirty="0"/>
              <a:t>He is loyal and honest. </a:t>
            </a:r>
          </a:p>
          <a:p>
            <a:endParaRPr lang="en-GB" dirty="0"/>
          </a:p>
        </p:txBody>
      </p:sp>
    </p:spTree>
    <p:extLst>
      <p:ext uri="{BB962C8B-B14F-4D97-AF65-F5344CB8AC3E}">
        <p14:creationId xmlns:p14="http://schemas.microsoft.com/office/powerpoint/2010/main" val="34337175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5527-AC93-4FA5-BC58-12BE2EB1D577}"/>
              </a:ext>
            </a:extLst>
          </p:cNvPr>
          <p:cNvSpPr>
            <a:spLocks noGrp="1"/>
          </p:cNvSpPr>
          <p:nvPr>
            <p:ph type="title"/>
          </p:nvPr>
        </p:nvSpPr>
        <p:spPr>
          <a:xfrm>
            <a:off x="0" y="0"/>
            <a:ext cx="10515600" cy="1325563"/>
          </a:xfrm>
        </p:spPr>
        <p:txBody>
          <a:bodyPr/>
          <a:lstStyle/>
          <a:p>
            <a:r>
              <a:rPr lang="en-US" sz="4400" b="1" dirty="0">
                <a:latin typeface="+mn-lt"/>
              </a:rPr>
              <a:t>Motivation raises employees’ morale</a:t>
            </a:r>
            <a:br>
              <a:rPr lang="en-US" sz="4400" dirty="0"/>
            </a:br>
            <a:endParaRPr lang="en-GB" dirty="0"/>
          </a:p>
        </p:txBody>
      </p:sp>
      <p:sp>
        <p:nvSpPr>
          <p:cNvPr id="3" name="Content Placeholder 2">
            <a:extLst>
              <a:ext uri="{FF2B5EF4-FFF2-40B4-BE49-F238E27FC236}">
                <a16:creationId xmlns:a16="http://schemas.microsoft.com/office/drawing/2014/main" id="{7EB54F61-B46B-41B1-A819-04E7B883649E}"/>
              </a:ext>
            </a:extLst>
          </p:cNvPr>
          <p:cNvSpPr>
            <a:spLocks noGrp="1"/>
          </p:cNvSpPr>
          <p:nvPr>
            <p:ph idx="1"/>
          </p:nvPr>
        </p:nvSpPr>
        <p:spPr>
          <a:xfrm>
            <a:off x="0" y="1190173"/>
            <a:ext cx="11698514" cy="4717142"/>
          </a:xfrm>
        </p:spPr>
        <p:txBody>
          <a:bodyPr numCol="2">
            <a:normAutofit fontScale="77500" lnSpcReduction="20000"/>
          </a:bodyPr>
          <a:lstStyle/>
          <a:p>
            <a:pPr marL="0" indent="0">
              <a:buNone/>
              <a:defRPr/>
            </a:pPr>
            <a:r>
              <a:rPr lang="en-US" altLang="en-US" sz="3600" b="1" dirty="0"/>
              <a:t>Morale</a:t>
            </a:r>
            <a:r>
              <a:rPr lang="en-US" altLang="en-US" sz="3600" dirty="0"/>
              <a:t> – an employee’s attitude toward his or her job, employer, and colleagues.  </a:t>
            </a:r>
          </a:p>
          <a:p>
            <a:pPr marL="0" indent="0" algn="l" eaLnBrk="1" hangingPunct="1">
              <a:buNone/>
            </a:pPr>
            <a:endParaRPr lang="en-US" altLang="en-US" sz="3600" b="1" i="1" dirty="0"/>
          </a:p>
          <a:p>
            <a:pPr marL="0" indent="0" algn="l" eaLnBrk="1" hangingPunct="1">
              <a:buNone/>
            </a:pPr>
            <a:endParaRPr lang="en-US" altLang="en-US" sz="3600" b="1" i="1" dirty="0"/>
          </a:p>
          <a:p>
            <a:pPr marL="0" indent="0" algn="l" eaLnBrk="1" hangingPunct="1">
              <a:buNone/>
            </a:pPr>
            <a:r>
              <a:rPr lang="en-US" altLang="en-US" sz="3600" b="1" dirty="0"/>
              <a:t>Morale Boosters:</a:t>
            </a:r>
          </a:p>
          <a:p>
            <a:pPr lvl="1" algn="l" eaLnBrk="1" hangingPunct="1">
              <a:buFont typeface="Arial" panose="020B0604020202020204" pitchFamily="34" charset="0"/>
              <a:buChar char="•"/>
            </a:pPr>
            <a:r>
              <a:rPr lang="en-US" altLang="en-US" sz="3600" dirty="0"/>
              <a:t>Respect</a:t>
            </a:r>
          </a:p>
          <a:p>
            <a:pPr lvl="1" algn="l" eaLnBrk="1" hangingPunct="1">
              <a:buFont typeface="Arial" panose="020B0604020202020204" pitchFamily="34" charset="0"/>
              <a:buChar char="•"/>
            </a:pPr>
            <a:r>
              <a:rPr lang="en-US" altLang="en-US" sz="3600" dirty="0"/>
              <a:t>Involvement</a:t>
            </a:r>
          </a:p>
          <a:p>
            <a:pPr lvl="1" algn="l" eaLnBrk="1" hangingPunct="1">
              <a:buFont typeface="Arial" panose="020B0604020202020204" pitchFamily="34" charset="0"/>
              <a:buChar char="•"/>
            </a:pPr>
            <a:r>
              <a:rPr lang="en-US" altLang="en-US" sz="3600" dirty="0"/>
              <a:t>Appreciation</a:t>
            </a:r>
          </a:p>
          <a:p>
            <a:pPr lvl="1" algn="l" eaLnBrk="1" hangingPunct="1">
              <a:buFont typeface="Arial" panose="020B0604020202020204" pitchFamily="34" charset="0"/>
              <a:buChar char="•"/>
            </a:pPr>
            <a:r>
              <a:rPr lang="en-US" altLang="en-US" sz="3600" dirty="0"/>
              <a:t>Compensation </a:t>
            </a:r>
          </a:p>
          <a:p>
            <a:pPr lvl="1" algn="l" eaLnBrk="1" hangingPunct="1">
              <a:buFont typeface="Arial" panose="020B0604020202020204" pitchFamily="34" charset="0"/>
              <a:buChar char="•"/>
            </a:pPr>
            <a:r>
              <a:rPr lang="en-US" altLang="en-US" sz="3600" dirty="0"/>
              <a:t>Promotion</a:t>
            </a:r>
          </a:p>
          <a:p>
            <a:pPr lvl="1" algn="l" eaLnBrk="1" hangingPunct="1">
              <a:buFont typeface="Arial" panose="020B0604020202020204" pitchFamily="34" charset="0"/>
              <a:buChar char="•"/>
            </a:pPr>
            <a:r>
              <a:rPr lang="en-US" altLang="en-US" sz="3600" dirty="0"/>
              <a:t>Pleasant work environment</a:t>
            </a:r>
          </a:p>
          <a:p>
            <a:pPr lvl="1" algn="l" eaLnBrk="1" hangingPunct="1">
              <a:buFont typeface="Arial" panose="020B0604020202020204" pitchFamily="34" charset="0"/>
              <a:buChar char="•"/>
            </a:pPr>
            <a:r>
              <a:rPr lang="en-US" altLang="en-US" sz="3600" dirty="0"/>
              <a:t>Positive organizational culture</a:t>
            </a:r>
          </a:p>
          <a:p>
            <a:pPr marL="0" indent="0" algn="l">
              <a:buNone/>
              <a:defRPr/>
            </a:pPr>
            <a:endParaRPr lang="en-US" sz="3600" b="1" i="1" dirty="0"/>
          </a:p>
          <a:p>
            <a:pPr marL="0" indent="0" algn="l">
              <a:buNone/>
              <a:defRPr/>
            </a:pPr>
            <a:r>
              <a:rPr lang="en-US" sz="3600" b="1" dirty="0"/>
              <a:t>High Morale</a:t>
            </a:r>
          </a:p>
          <a:p>
            <a:pPr lvl="1" algn="l">
              <a:buFont typeface="Arial" panose="020B0604020202020204" pitchFamily="34" charset="0"/>
              <a:buChar char="•"/>
              <a:defRPr/>
            </a:pPr>
            <a:r>
              <a:rPr lang="en-US" sz="3600" dirty="0"/>
              <a:t>High levels of productivity</a:t>
            </a:r>
          </a:p>
          <a:p>
            <a:pPr lvl="1" algn="l">
              <a:buFont typeface="Arial" panose="020B0604020202020204" pitchFamily="34" charset="0"/>
              <a:buChar char="•"/>
              <a:defRPr/>
            </a:pPr>
            <a:r>
              <a:rPr lang="en-US" sz="3600" dirty="0"/>
              <a:t>High returns to stakeholders</a:t>
            </a:r>
          </a:p>
          <a:p>
            <a:pPr lvl="1" algn="l">
              <a:buFont typeface="Arial" panose="020B0604020202020204" pitchFamily="34" charset="0"/>
              <a:buChar char="•"/>
              <a:defRPr/>
            </a:pPr>
            <a:r>
              <a:rPr lang="en-US" sz="3600" dirty="0"/>
              <a:t>Employee loyalty</a:t>
            </a:r>
            <a:endParaRPr lang="en-US" sz="3600" b="1" dirty="0"/>
          </a:p>
          <a:p>
            <a:pPr marL="0" indent="0">
              <a:buNone/>
              <a:defRPr/>
            </a:pPr>
            <a:endParaRPr lang="en-US" sz="3600" b="1" dirty="0"/>
          </a:p>
          <a:p>
            <a:pPr marL="0" indent="0">
              <a:buNone/>
              <a:defRPr/>
            </a:pPr>
            <a:r>
              <a:rPr lang="en-US" sz="3600" b="1" dirty="0"/>
              <a:t>Low Morale</a:t>
            </a:r>
          </a:p>
          <a:p>
            <a:pPr lvl="1" algn="l">
              <a:buFont typeface="Arial" panose="020B0604020202020204" pitchFamily="34" charset="0"/>
              <a:buChar char="•"/>
              <a:defRPr/>
            </a:pPr>
            <a:r>
              <a:rPr lang="en-US" sz="3600" dirty="0"/>
              <a:t>Absenteeism</a:t>
            </a:r>
          </a:p>
          <a:p>
            <a:pPr lvl="1" algn="l">
              <a:buFont typeface="Arial" panose="020B0604020202020204" pitchFamily="34" charset="0"/>
              <a:buChar char="•"/>
              <a:defRPr/>
            </a:pPr>
            <a:r>
              <a:rPr lang="en-US" sz="3600" dirty="0"/>
              <a:t>Lack of commitment</a:t>
            </a:r>
          </a:p>
          <a:p>
            <a:pPr lvl="1" algn="l">
              <a:buFont typeface="Arial" panose="020B0604020202020204" pitchFamily="34" charset="0"/>
              <a:buChar char="•"/>
              <a:defRPr/>
            </a:pPr>
            <a:r>
              <a:rPr lang="en-US" sz="3600" dirty="0"/>
              <a:t>High turnover</a:t>
            </a:r>
          </a:p>
          <a:p>
            <a:endParaRPr lang="en-GB" dirty="0"/>
          </a:p>
        </p:txBody>
      </p:sp>
    </p:spTree>
    <p:extLst>
      <p:ext uri="{BB962C8B-B14F-4D97-AF65-F5344CB8AC3E}">
        <p14:creationId xmlns:p14="http://schemas.microsoft.com/office/powerpoint/2010/main" val="13769965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FF2B5EF4-FFF2-40B4-BE49-F238E27FC236}">
                <a16:creationId xmlns:a16="http://schemas.microsoft.com/office/drawing/2014/main" id="{4E8243B5-00E4-4825-A0DA-E43485BE05B3}"/>
              </a:ext>
            </a:extLst>
          </p:cNvPr>
          <p:cNvSpPr>
            <a:spLocks noGrp="1" noChangeArrowheads="1"/>
          </p:cNvSpPr>
          <p:nvPr>
            <p:ph type="title"/>
          </p:nvPr>
        </p:nvSpPr>
        <p:spPr>
          <a:xfrm>
            <a:off x="529772" y="0"/>
            <a:ext cx="11132456" cy="1143000"/>
          </a:xfrm>
        </p:spPr>
        <p:txBody>
          <a:bodyPr>
            <a:noAutofit/>
          </a:bodyPr>
          <a:lstStyle/>
          <a:p>
            <a:pPr algn="l"/>
            <a:r>
              <a:rPr lang="en-US" altLang="en-US" b="1" dirty="0">
                <a:latin typeface="+mn-lt"/>
              </a:rPr>
              <a:t>Common characteristics underlying the definition of motivation</a:t>
            </a:r>
            <a:endParaRPr lang="en-US" altLang="en-US" b="1" dirty="0">
              <a:solidFill>
                <a:schemeClr val="tx1"/>
              </a:solidFill>
              <a:latin typeface="+mn-lt"/>
            </a:endParaRPr>
          </a:p>
        </p:txBody>
      </p:sp>
      <p:sp>
        <p:nvSpPr>
          <p:cNvPr id="31746" name="Rectangle 3">
            <a:extLst>
              <a:ext uri="{FF2B5EF4-FFF2-40B4-BE49-F238E27FC236}">
                <a16:creationId xmlns:a16="http://schemas.microsoft.com/office/drawing/2014/main" id="{EEF152DC-AC5E-42E1-A3B5-FBFF4856166C}"/>
              </a:ext>
            </a:extLst>
          </p:cNvPr>
          <p:cNvSpPr>
            <a:spLocks noGrp="1" noChangeArrowheads="1"/>
          </p:cNvSpPr>
          <p:nvPr>
            <p:ph type="body" idx="1"/>
          </p:nvPr>
        </p:nvSpPr>
        <p:spPr>
          <a:xfrm>
            <a:off x="435428" y="1320800"/>
            <a:ext cx="11335657" cy="5537200"/>
          </a:xfrm>
        </p:spPr>
        <p:txBody>
          <a:bodyPr>
            <a:normAutofit fontScale="92500" lnSpcReduction="20000"/>
          </a:bodyPr>
          <a:lstStyle/>
          <a:p>
            <a:pPr lvl="1"/>
            <a:endParaRPr lang="en-US" altLang="en-US" b="1" dirty="0"/>
          </a:p>
          <a:p>
            <a:pPr>
              <a:lnSpc>
                <a:spcPct val="150000"/>
              </a:lnSpc>
            </a:pPr>
            <a:r>
              <a:rPr lang="en-US" altLang="en-US" sz="3000" b="1" dirty="0"/>
              <a:t>Motivation is an individual phenomenon</a:t>
            </a:r>
            <a:r>
              <a:rPr lang="en-US" altLang="en-US" sz="3000" dirty="0"/>
              <a:t>. Every person is unique</a:t>
            </a:r>
          </a:p>
          <a:p>
            <a:pPr>
              <a:lnSpc>
                <a:spcPct val="150000"/>
              </a:lnSpc>
            </a:pPr>
            <a:r>
              <a:rPr lang="en-US" altLang="en-US" sz="3000" b="1" dirty="0"/>
              <a:t>Motivation is intentional</a:t>
            </a:r>
            <a:r>
              <a:rPr lang="en-US" altLang="en-US" sz="3000" dirty="0"/>
              <a:t>. Motivation is assumed to be under the worker’s control, and behaviors that are influenced by motivation, such as effort expended, are seen as choices of action.</a:t>
            </a:r>
          </a:p>
          <a:p>
            <a:pPr>
              <a:lnSpc>
                <a:spcPct val="150000"/>
              </a:lnSpc>
            </a:pPr>
            <a:r>
              <a:rPr lang="en-US" altLang="en-US" sz="3000" b="1" dirty="0"/>
              <a:t>Motivation is multifaceted.</a:t>
            </a:r>
            <a:r>
              <a:rPr lang="en-US" altLang="en-US" sz="3000" dirty="0"/>
              <a:t> Two factors of importance here are:</a:t>
            </a:r>
          </a:p>
          <a:p>
            <a:pPr lvl="1">
              <a:lnSpc>
                <a:spcPct val="150000"/>
              </a:lnSpc>
            </a:pPr>
            <a:r>
              <a:rPr lang="en-US" altLang="en-US" sz="3000" dirty="0"/>
              <a:t>what gets people activated (arousal)</a:t>
            </a:r>
          </a:p>
          <a:p>
            <a:pPr lvl="1">
              <a:lnSpc>
                <a:spcPct val="150000"/>
              </a:lnSpc>
            </a:pPr>
            <a:r>
              <a:rPr lang="en-US" altLang="en-US" sz="3000" dirty="0"/>
              <a:t>the force of an individual to engage in desired behavior (direction or choice of behavior)</a:t>
            </a:r>
          </a:p>
          <a:p>
            <a:endParaRPr lang="en-US"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a:extLst>
              <a:ext uri="{FF2B5EF4-FFF2-40B4-BE49-F238E27FC236}">
                <a16:creationId xmlns:a16="http://schemas.microsoft.com/office/drawing/2014/main" id="{9A244EDB-9FF9-4E22-87DB-0EA2B31CEC08}"/>
              </a:ext>
            </a:extLst>
          </p:cNvPr>
          <p:cNvSpPr>
            <a:spLocks noGrp="1" noChangeArrowheads="1"/>
          </p:cNvSpPr>
          <p:nvPr>
            <p:ph type="title"/>
          </p:nvPr>
        </p:nvSpPr>
        <p:spPr>
          <a:xfrm>
            <a:off x="333828" y="0"/>
            <a:ext cx="10972800" cy="1143000"/>
          </a:xfrm>
        </p:spPr>
        <p:txBody>
          <a:bodyPr/>
          <a:lstStyle/>
          <a:p>
            <a:pPr algn="l"/>
            <a:r>
              <a:rPr lang="en-US" altLang="en-US" sz="3600" b="1" dirty="0">
                <a:latin typeface="+mn-lt"/>
              </a:rPr>
              <a:t>Common characteristics underlying the definition of motivation</a:t>
            </a:r>
            <a:endParaRPr lang="en-US" altLang="en-US" b="1" dirty="0">
              <a:solidFill>
                <a:schemeClr val="tx1"/>
              </a:solidFill>
              <a:latin typeface="+mn-lt"/>
            </a:endParaRPr>
          </a:p>
        </p:txBody>
      </p:sp>
      <p:sp>
        <p:nvSpPr>
          <p:cNvPr id="33794" name="Rectangle 3">
            <a:extLst>
              <a:ext uri="{FF2B5EF4-FFF2-40B4-BE49-F238E27FC236}">
                <a16:creationId xmlns:a16="http://schemas.microsoft.com/office/drawing/2014/main" id="{59899F29-5EFC-4CE9-9430-CD45124E30D1}"/>
              </a:ext>
            </a:extLst>
          </p:cNvPr>
          <p:cNvSpPr>
            <a:spLocks noGrp="1" noChangeArrowheads="1"/>
          </p:cNvSpPr>
          <p:nvPr>
            <p:ph type="body" idx="1"/>
          </p:nvPr>
        </p:nvSpPr>
        <p:spPr>
          <a:xfrm>
            <a:off x="435429" y="1494972"/>
            <a:ext cx="11538857" cy="5363028"/>
          </a:xfrm>
        </p:spPr>
        <p:txBody>
          <a:bodyPr>
            <a:normAutofit/>
          </a:bodyPr>
          <a:lstStyle/>
          <a:p>
            <a:pPr>
              <a:lnSpc>
                <a:spcPct val="150000"/>
              </a:lnSpc>
            </a:pPr>
            <a:r>
              <a:rPr lang="en-US" altLang="en-US" b="1" dirty="0"/>
              <a:t>The purpose of motivational theories is to predict behavior</a:t>
            </a:r>
            <a:r>
              <a:rPr lang="en-US" altLang="en-US" dirty="0"/>
              <a:t>. </a:t>
            </a:r>
          </a:p>
          <a:p>
            <a:pPr>
              <a:lnSpc>
                <a:spcPct val="150000"/>
              </a:lnSpc>
            </a:pPr>
            <a:r>
              <a:rPr lang="en-US" altLang="en-US" dirty="0"/>
              <a:t>Motivation is not the behavior itself, and it is not performance. </a:t>
            </a:r>
          </a:p>
          <a:p>
            <a:pPr>
              <a:lnSpc>
                <a:spcPct val="150000"/>
              </a:lnSpc>
            </a:pPr>
            <a:r>
              <a:rPr lang="en-US" altLang="en-US" dirty="0"/>
              <a:t>Motivation concerns action, and the internal and external forces which influence the person’s choice of action.</a:t>
            </a:r>
          </a:p>
          <a:p>
            <a:pPr>
              <a:lnSpc>
                <a:spcPct val="150000"/>
              </a:lnSpc>
            </a:pPr>
            <a:r>
              <a:rPr lang="en-US" altLang="en-US" dirty="0"/>
              <a:t>People’s behavior is determined by what motivates them. Their performance is a product of both ability level and motivation.</a:t>
            </a:r>
          </a:p>
          <a:p>
            <a:pPr marL="0" indent="0">
              <a:lnSpc>
                <a:spcPct val="150000"/>
              </a:lnSpc>
              <a:buNone/>
            </a:pPr>
            <a:r>
              <a:rPr lang="en-US" altLang="en-US" dirty="0"/>
              <a:t>               Performance = function(ability x motivation)</a:t>
            </a:r>
          </a:p>
          <a:p>
            <a:endParaRPr lang="en-US"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5458A-1589-4A04-9C0A-E99240C5CA17}"/>
              </a:ext>
            </a:extLst>
          </p:cNvPr>
          <p:cNvSpPr>
            <a:spLocks noGrp="1"/>
          </p:cNvSpPr>
          <p:nvPr>
            <p:ph type="title"/>
          </p:nvPr>
        </p:nvSpPr>
        <p:spPr>
          <a:xfrm>
            <a:off x="156029" y="0"/>
            <a:ext cx="10515600" cy="1325563"/>
          </a:xfrm>
        </p:spPr>
        <p:txBody>
          <a:bodyPr/>
          <a:lstStyle/>
          <a:p>
            <a:r>
              <a:rPr lang="en-US" altLang="en-US" b="1" dirty="0">
                <a:solidFill>
                  <a:schemeClr val="tx1"/>
                </a:solidFill>
                <a:latin typeface="+mn-lt"/>
                <a:cs typeface="Arial" panose="020B0604020202020204" pitchFamily="34" charset="0"/>
              </a:rPr>
              <a:t>Perceptions of Rewards</a:t>
            </a:r>
            <a:endParaRPr lang="en-GB" dirty="0">
              <a:latin typeface="+mn-lt"/>
            </a:endParaRPr>
          </a:p>
        </p:txBody>
      </p:sp>
      <p:sp>
        <p:nvSpPr>
          <p:cNvPr id="3" name="Content Placeholder 2">
            <a:extLst>
              <a:ext uri="{FF2B5EF4-FFF2-40B4-BE49-F238E27FC236}">
                <a16:creationId xmlns:a16="http://schemas.microsoft.com/office/drawing/2014/main" id="{2E3B274B-8BB4-4EC8-B1AA-396C7D55677D}"/>
              </a:ext>
            </a:extLst>
          </p:cNvPr>
          <p:cNvSpPr>
            <a:spLocks noGrp="1"/>
          </p:cNvSpPr>
          <p:nvPr>
            <p:ph idx="1"/>
          </p:nvPr>
        </p:nvSpPr>
        <p:spPr>
          <a:xfrm>
            <a:off x="0" y="1161143"/>
            <a:ext cx="12192000" cy="5696857"/>
          </a:xfrm>
        </p:spPr>
        <p:txBody>
          <a:bodyPr numCol="2">
            <a:normAutofit fontScale="40000" lnSpcReduction="20000"/>
          </a:bodyPr>
          <a:lstStyle/>
          <a:p>
            <a:pPr marL="0" indent="0">
              <a:buNone/>
            </a:pPr>
            <a:r>
              <a:rPr lang="en-US" altLang="en-US" sz="7000" b="1" dirty="0"/>
              <a:t>Intrinsic rewards – </a:t>
            </a:r>
            <a:r>
              <a:rPr lang="en-US" altLang="en-US" sz="7000" dirty="0"/>
              <a:t>personal satisfaction derived from goal attainment</a:t>
            </a:r>
          </a:p>
          <a:p>
            <a:endParaRPr lang="en-US" altLang="en-US" sz="5900" dirty="0"/>
          </a:p>
          <a:p>
            <a:r>
              <a:rPr lang="en-US" altLang="en-US" sz="7000" dirty="0"/>
              <a:t>related to ‘psychological’ rewards such as the opportunity to use one’s ability, a sense of challenge and achievement, receiving appreciation, positive recognition, and being treated in a caring and considerate manner</a:t>
            </a:r>
            <a:r>
              <a:rPr lang="en-US" altLang="en-US" sz="5900" dirty="0"/>
              <a:t>. </a:t>
            </a:r>
          </a:p>
          <a:p>
            <a:endParaRPr lang="en-US" altLang="en-US" sz="5900" dirty="0"/>
          </a:p>
          <a:p>
            <a:r>
              <a:rPr lang="en-US" altLang="en-US" sz="7000" dirty="0"/>
              <a:t>These  can usually be determined by actions of individual managers.</a:t>
            </a:r>
          </a:p>
          <a:p>
            <a:endParaRPr lang="en-US" altLang="en-US" sz="5900" dirty="0"/>
          </a:p>
          <a:p>
            <a:endParaRPr lang="en-US" altLang="en-US" sz="5900" dirty="0"/>
          </a:p>
          <a:p>
            <a:endParaRPr lang="en-US" altLang="en-US" sz="5900" dirty="0"/>
          </a:p>
          <a:p>
            <a:endParaRPr lang="en-US" altLang="en-US" sz="5900" dirty="0"/>
          </a:p>
          <a:p>
            <a:pPr marL="0" indent="0">
              <a:buNone/>
            </a:pPr>
            <a:r>
              <a:rPr lang="en-US" altLang="en-US" sz="7000" b="1" dirty="0"/>
              <a:t>Extrinsic rewards – </a:t>
            </a:r>
            <a:r>
              <a:rPr lang="en-US" altLang="en-US" sz="7000" dirty="0"/>
              <a:t>benefits/recognition received from someone else.</a:t>
            </a:r>
          </a:p>
          <a:p>
            <a:endParaRPr lang="en-US" altLang="en-US" sz="5900" dirty="0"/>
          </a:p>
          <a:p>
            <a:pPr algn="l">
              <a:buFontTx/>
              <a:buChar char="•"/>
            </a:pPr>
            <a:r>
              <a:rPr lang="en-US" altLang="en-US" sz="7000" dirty="0"/>
              <a:t>Related to tangible rewards such as salary and fringe benefits. </a:t>
            </a:r>
          </a:p>
          <a:p>
            <a:pPr algn="l">
              <a:buFontTx/>
              <a:buChar char="•"/>
            </a:pPr>
            <a:endParaRPr lang="en-US" altLang="en-US" sz="5900" dirty="0"/>
          </a:p>
          <a:p>
            <a:pPr algn="l">
              <a:buFontTx/>
              <a:buChar char="•"/>
            </a:pPr>
            <a:r>
              <a:rPr lang="en-US" altLang="en-US" sz="7000" dirty="0"/>
              <a:t>Security, promotion, contract of service, the work environment and conditions of work.</a:t>
            </a:r>
          </a:p>
          <a:p>
            <a:pPr algn="l">
              <a:buFontTx/>
              <a:buChar char="•"/>
            </a:pPr>
            <a:endParaRPr lang="en-US" altLang="en-US" sz="5900" dirty="0"/>
          </a:p>
          <a:p>
            <a:pPr algn="l">
              <a:buFontTx/>
              <a:buChar char="•"/>
            </a:pPr>
            <a:r>
              <a:rPr lang="en-US" altLang="en-US" sz="5900" dirty="0"/>
              <a:t> </a:t>
            </a:r>
            <a:r>
              <a:rPr lang="en-US" altLang="en-US" sz="7000" dirty="0"/>
              <a:t>These are determined at organizational level and may largely be outside the control of individual managers.</a:t>
            </a:r>
          </a:p>
          <a:p>
            <a:endParaRPr lang="en-US" altLang="en-US" sz="4500" dirty="0"/>
          </a:p>
          <a:p>
            <a:endParaRPr lang="en-GB" dirty="0"/>
          </a:p>
        </p:txBody>
      </p:sp>
    </p:spTree>
    <p:extLst>
      <p:ext uri="{BB962C8B-B14F-4D97-AF65-F5344CB8AC3E}">
        <p14:creationId xmlns:p14="http://schemas.microsoft.com/office/powerpoint/2010/main" val="30681972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a:extLst>
              <a:ext uri="{FF2B5EF4-FFF2-40B4-BE49-F238E27FC236}">
                <a16:creationId xmlns:a16="http://schemas.microsoft.com/office/drawing/2014/main" id="{1A2EA07B-AD01-49E9-89EE-4E6C2D5F5314}"/>
              </a:ext>
            </a:extLst>
          </p:cNvPr>
          <p:cNvSpPr>
            <a:spLocks noGrp="1" noChangeArrowheads="1"/>
          </p:cNvSpPr>
          <p:nvPr>
            <p:ph type="title"/>
          </p:nvPr>
        </p:nvSpPr>
        <p:spPr>
          <a:xfrm>
            <a:off x="0" y="0"/>
            <a:ext cx="9971314" cy="1143000"/>
          </a:xfrm>
        </p:spPr>
        <p:txBody>
          <a:bodyPr>
            <a:normAutofit fontScale="90000"/>
          </a:bodyPr>
          <a:lstStyle/>
          <a:p>
            <a:r>
              <a:rPr lang="en-US" altLang="en-US" b="1" dirty="0">
                <a:solidFill>
                  <a:schemeClr val="tx1"/>
                </a:solidFill>
                <a:latin typeface="+mn-lt"/>
              </a:rPr>
              <a:t>Broad classification for motivation to work</a:t>
            </a:r>
          </a:p>
        </p:txBody>
      </p:sp>
      <p:sp>
        <p:nvSpPr>
          <p:cNvPr id="40962" name="Rectangle 3">
            <a:extLst>
              <a:ext uri="{FF2B5EF4-FFF2-40B4-BE49-F238E27FC236}">
                <a16:creationId xmlns:a16="http://schemas.microsoft.com/office/drawing/2014/main" id="{7B06C67E-A18F-4BA0-9F4D-46B6E9E2062C}"/>
              </a:ext>
            </a:extLst>
          </p:cNvPr>
          <p:cNvSpPr>
            <a:spLocks noGrp="1" noChangeArrowheads="1"/>
          </p:cNvSpPr>
          <p:nvPr>
            <p:ph type="body" idx="1"/>
          </p:nvPr>
        </p:nvSpPr>
        <p:spPr>
          <a:xfrm>
            <a:off x="275771" y="1465943"/>
            <a:ext cx="11146972" cy="5392057"/>
          </a:xfrm>
        </p:spPr>
        <p:txBody>
          <a:bodyPr>
            <a:normAutofit/>
          </a:bodyPr>
          <a:lstStyle/>
          <a:p>
            <a:r>
              <a:rPr lang="en-US" altLang="en-US" b="1" dirty="0"/>
              <a:t>Economic rewards</a:t>
            </a:r>
            <a:r>
              <a:rPr lang="en-US" altLang="en-US" dirty="0"/>
              <a:t> – e.g. pay, fringe benefits, security etc. This is an </a:t>
            </a:r>
            <a:r>
              <a:rPr lang="en-US" altLang="en-US" b="1" dirty="0"/>
              <a:t>instrumental </a:t>
            </a:r>
            <a:r>
              <a:rPr lang="en-US" altLang="en-US" dirty="0"/>
              <a:t>orientation to work and is concerned with ‘other things’.</a:t>
            </a:r>
          </a:p>
          <a:p>
            <a:endParaRPr lang="en-US" altLang="en-US" dirty="0"/>
          </a:p>
          <a:p>
            <a:r>
              <a:rPr lang="en-US" altLang="en-US" b="1" dirty="0"/>
              <a:t>Intrinsic satisfaction</a:t>
            </a:r>
            <a:r>
              <a:rPr lang="en-US" altLang="en-US" dirty="0"/>
              <a:t> – derived from nature of work itself, interest in the job, and personal growth and development. This is a </a:t>
            </a:r>
            <a:r>
              <a:rPr lang="en-US" altLang="en-US" b="1" dirty="0"/>
              <a:t>personal</a:t>
            </a:r>
            <a:r>
              <a:rPr lang="en-US" altLang="en-US" dirty="0"/>
              <a:t> orientation to work and is concerned with ‘oneself’.</a:t>
            </a:r>
          </a:p>
          <a:p>
            <a:endParaRPr lang="en-US" altLang="en-US" dirty="0"/>
          </a:p>
          <a:p>
            <a:r>
              <a:rPr lang="en-US" altLang="en-US" b="1" dirty="0"/>
              <a:t>Social relationships</a:t>
            </a:r>
            <a:r>
              <a:rPr lang="en-US" altLang="en-US" dirty="0"/>
              <a:t> – such as friendships, team working, and the desire for affiliation, status and dependency. </a:t>
            </a:r>
          </a:p>
          <a:p>
            <a:endParaRPr lang="en-US" altLang="en-US" dirty="0"/>
          </a:p>
          <a:p>
            <a:r>
              <a:rPr lang="en-US" altLang="en-US" dirty="0"/>
              <a:t>This is a </a:t>
            </a:r>
            <a:r>
              <a:rPr lang="en-US" altLang="en-US" b="1" dirty="0"/>
              <a:t>relational </a:t>
            </a:r>
            <a:r>
              <a:rPr lang="en-US" altLang="en-US" dirty="0"/>
              <a:t>orientation to work and concerned with ‘other people’.</a:t>
            </a:r>
          </a:p>
          <a:p>
            <a:endParaRPr lang="en-US"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09" name="Oval 2">
            <a:extLst>
              <a:ext uri="{FF2B5EF4-FFF2-40B4-BE49-F238E27FC236}">
                <a16:creationId xmlns:a16="http://schemas.microsoft.com/office/drawing/2014/main" id="{8B676842-365A-46D7-8387-71BDE5924A63}"/>
              </a:ext>
            </a:extLst>
          </p:cNvPr>
          <p:cNvSpPr>
            <a:spLocks noChangeArrowheads="1"/>
          </p:cNvSpPr>
          <p:nvPr/>
        </p:nvSpPr>
        <p:spPr bwMode="auto">
          <a:xfrm>
            <a:off x="1905000" y="0"/>
            <a:ext cx="2514600" cy="26670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400"/>
              <a:t>Economic    </a:t>
            </a:r>
          </a:p>
          <a:p>
            <a:pPr algn="ctr">
              <a:spcBef>
                <a:spcPct val="0"/>
              </a:spcBef>
              <a:buFontTx/>
              <a:buNone/>
            </a:pPr>
            <a:r>
              <a:rPr lang="en-US" altLang="en-US" sz="2400"/>
              <a:t>Reward</a:t>
            </a:r>
          </a:p>
        </p:txBody>
      </p:sp>
      <p:sp>
        <p:nvSpPr>
          <p:cNvPr id="43010" name="Oval 3">
            <a:extLst>
              <a:ext uri="{FF2B5EF4-FFF2-40B4-BE49-F238E27FC236}">
                <a16:creationId xmlns:a16="http://schemas.microsoft.com/office/drawing/2014/main" id="{B87BC595-4847-4544-9789-ADCEB0E3D691}"/>
              </a:ext>
            </a:extLst>
          </p:cNvPr>
          <p:cNvSpPr>
            <a:spLocks noChangeArrowheads="1"/>
          </p:cNvSpPr>
          <p:nvPr/>
        </p:nvSpPr>
        <p:spPr bwMode="auto">
          <a:xfrm>
            <a:off x="3733800" y="838200"/>
            <a:ext cx="2819400" cy="2514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400"/>
              <a:t>NEEDS AND</a:t>
            </a:r>
          </a:p>
          <a:p>
            <a:pPr algn="ctr">
              <a:spcBef>
                <a:spcPct val="0"/>
              </a:spcBef>
              <a:buFontTx/>
              <a:buNone/>
            </a:pPr>
            <a:r>
              <a:rPr lang="en-US" altLang="en-US" sz="2400"/>
              <a:t>EXPECTATIONS    </a:t>
            </a:r>
          </a:p>
          <a:p>
            <a:pPr algn="ctr">
              <a:spcBef>
                <a:spcPct val="0"/>
              </a:spcBef>
              <a:buFontTx/>
              <a:buNone/>
            </a:pPr>
            <a:r>
              <a:rPr lang="en-US" altLang="en-US" sz="2400"/>
              <a:t>AT WORK</a:t>
            </a:r>
          </a:p>
        </p:txBody>
      </p:sp>
      <p:sp>
        <p:nvSpPr>
          <p:cNvPr id="43011" name="Oval 4">
            <a:extLst>
              <a:ext uri="{FF2B5EF4-FFF2-40B4-BE49-F238E27FC236}">
                <a16:creationId xmlns:a16="http://schemas.microsoft.com/office/drawing/2014/main" id="{F81F9232-227A-4920-AC4B-B67E6F94E96C}"/>
              </a:ext>
            </a:extLst>
          </p:cNvPr>
          <p:cNvSpPr>
            <a:spLocks noChangeArrowheads="1"/>
          </p:cNvSpPr>
          <p:nvPr/>
        </p:nvSpPr>
        <p:spPr bwMode="auto">
          <a:xfrm>
            <a:off x="3962400" y="2667000"/>
            <a:ext cx="2590800" cy="22860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400"/>
              <a:t>Social </a:t>
            </a:r>
          </a:p>
          <a:p>
            <a:pPr algn="ctr">
              <a:spcBef>
                <a:spcPct val="0"/>
              </a:spcBef>
              <a:buFontTx/>
              <a:buNone/>
            </a:pPr>
            <a:r>
              <a:rPr lang="en-US" altLang="en-US" sz="2400"/>
              <a:t>Relationships</a:t>
            </a:r>
          </a:p>
        </p:txBody>
      </p:sp>
      <p:sp>
        <p:nvSpPr>
          <p:cNvPr id="43012" name="Oval 5">
            <a:extLst>
              <a:ext uri="{FF2B5EF4-FFF2-40B4-BE49-F238E27FC236}">
                <a16:creationId xmlns:a16="http://schemas.microsoft.com/office/drawing/2014/main" id="{06F544F7-F7A3-48D3-89A3-0D37B047B27B}"/>
              </a:ext>
            </a:extLst>
          </p:cNvPr>
          <p:cNvSpPr>
            <a:spLocks noChangeArrowheads="1"/>
          </p:cNvSpPr>
          <p:nvPr/>
        </p:nvSpPr>
        <p:spPr bwMode="auto">
          <a:xfrm>
            <a:off x="6019800" y="0"/>
            <a:ext cx="2590800" cy="25908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400"/>
              <a:t>Intrinsic</a:t>
            </a:r>
          </a:p>
          <a:p>
            <a:pPr algn="ctr">
              <a:spcBef>
                <a:spcPct val="0"/>
              </a:spcBef>
              <a:buFontTx/>
              <a:buNone/>
            </a:pPr>
            <a:r>
              <a:rPr lang="en-US" altLang="en-US" sz="2400"/>
              <a:t>Satisfaction</a:t>
            </a:r>
          </a:p>
        </p:txBody>
      </p:sp>
      <p:sp>
        <p:nvSpPr>
          <p:cNvPr id="43013" name="Text Box 10">
            <a:extLst>
              <a:ext uri="{FF2B5EF4-FFF2-40B4-BE49-F238E27FC236}">
                <a16:creationId xmlns:a16="http://schemas.microsoft.com/office/drawing/2014/main" id="{A4AACA5E-9FFC-4CAC-93B5-894A3BC7B631}"/>
              </a:ext>
            </a:extLst>
          </p:cNvPr>
          <p:cNvSpPr txBox="1">
            <a:spLocks noChangeArrowheads="1"/>
          </p:cNvSpPr>
          <p:nvPr/>
        </p:nvSpPr>
        <p:spPr bwMode="auto">
          <a:xfrm>
            <a:off x="2651126" y="5451475"/>
            <a:ext cx="5275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Needs and expectations of people at work</a:t>
            </a:r>
          </a:p>
        </p:txBody>
      </p:sp>
    </p:spTree>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Oval 2">
            <a:extLst>
              <a:ext uri="{FF2B5EF4-FFF2-40B4-BE49-F238E27FC236}">
                <a16:creationId xmlns:a16="http://schemas.microsoft.com/office/drawing/2014/main" id="{3D44C20C-734F-4BEF-8C4F-23F7AAE2CA80}"/>
              </a:ext>
            </a:extLst>
          </p:cNvPr>
          <p:cNvSpPr>
            <a:spLocks noChangeArrowheads="1"/>
          </p:cNvSpPr>
          <p:nvPr/>
        </p:nvSpPr>
        <p:spPr bwMode="auto">
          <a:xfrm>
            <a:off x="7162800" y="914400"/>
            <a:ext cx="228600" cy="228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45058" name="Line 3">
            <a:extLst>
              <a:ext uri="{FF2B5EF4-FFF2-40B4-BE49-F238E27FC236}">
                <a16:creationId xmlns:a16="http://schemas.microsoft.com/office/drawing/2014/main" id="{FAB1DCB9-855E-4906-84F2-6DE4ED2074F5}"/>
              </a:ext>
            </a:extLst>
          </p:cNvPr>
          <p:cNvSpPr>
            <a:spLocks noChangeShapeType="1"/>
          </p:cNvSpPr>
          <p:nvPr/>
        </p:nvSpPr>
        <p:spPr bwMode="auto">
          <a:xfrm>
            <a:off x="7239000" y="11430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59" name="Line 4">
            <a:extLst>
              <a:ext uri="{FF2B5EF4-FFF2-40B4-BE49-F238E27FC236}">
                <a16:creationId xmlns:a16="http://schemas.microsoft.com/office/drawing/2014/main" id="{EBF3B859-7A3C-4640-A250-42C517524576}"/>
              </a:ext>
            </a:extLst>
          </p:cNvPr>
          <p:cNvSpPr>
            <a:spLocks noChangeShapeType="1"/>
          </p:cNvSpPr>
          <p:nvPr/>
        </p:nvSpPr>
        <p:spPr bwMode="auto">
          <a:xfrm flipH="1">
            <a:off x="7010400" y="1600200"/>
            <a:ext cx="22860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60" name="Line 5">
            <a:extLst>
              <a:ext uri="{FF2B5EF4-FFF2-40B4-BE49-F238E27FC236}">
                <a16:creationId xmlns:a16="http://schemas.microsoft.com/office/drawing/2014/main" id="{8432F506-0701-4986-9E42-4973653A7F91}"/>
              </a:ext>
            </a:extLst>
          </p:cNvPr>
          <p:cNvSpPr>
            <a:spLocks noChangeShapeType="1"/>
          </p:cNvSpPr>
          <p:nvPr/>
        </p:nvSpPr>
        <p:spPr bwMode="auto">
          <a:xfrm flipH="1">
            <a:off x="6934200" y="1905000"/>
            <a:ext cx="76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61" name="Line 6">
            <a:extLst>
              <a:ext uri="{FF2B5EF4-FFF2-40B4-BE49-F238E27FC236}">
                <a16:creationId xmlns:a16="http://schemas.microsoft.com/office/drawing/2014/main" id="{437822AE-ADAD-4D94-811F-5F066FB3CCB8}"/>
              </a:ext>
            </a:extLst>
          </p:cNvPr>
          <p:cNvSpPr>
            <a:spLocks noChangeShapeType="1"/>
          </p:cNvSpPr>
          <p:nvPr/>
        </p:nvSpPr>
        <p:spPr bwMode="auto">
          <a:xfrm>
            <a:off x="7239000" y="1600200"/>
            <a:ext cx="2286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62" name="Line 7">
            <a:extLst>
              <a:ext uri="{FF2B5EF4-FFF2-40B4-BE49-F238E27FC236}">
                <a16:creationId xmlns:a16="http://schemas.microsoft.com/office/drawing/2014/main" id="{26F230A4-F327-4D00-98CA-FAB9DF3C8880}"/>
              </a:ext>
            </a:extLst>
          </p:cNvPr>
          <p:cNvSpPr>
            <a:spLocks noChangeShapeType="1"/>
          </p:cNvSpPr>
          <p:nvPr/>
        </p:nvSpPr>
        <p:spPr bwMode="auto">
          <a:xfrm>
            <a:off x="7467600" y="18288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63" name="Line 8">
            <a:extLst>
              <a:ext uri="{FF2B5EF4-FFF2-40B4-BE49-F238E27FC236}">
                <a16:creationId xmlns:a16="http://schemas.microsoft.com/office/drawing/2014/main" id="{7C71D32E-9A46-43A0-9415-C06EDA9B2D14}"/>
              </a:ext>
            </a:extLst>
          </p:cNvPr>
          <p:cNvSpPr>
            <a:spLocks noChangeShapeType="1"/>
          </p:cNvSpPr>
          <p:nvPr/>
        </p:nvSpPr>
        <p:spPr bwMode="auto">
          <a:xfrm flipV="1">
            <a:off x="7010400" y="1219200"/>
            <a:ext cx="4572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64" name="Line 9">
            <a:extLst>
              <a:ext uri="{FF2B5EF4-FFF2-40B4-BE49-F238E27FC236}">
                <a16:creationId xmlns:a16="http://schemas.microsoft.com/office/drawing/2014/main" id="{258EC861-DD68-450F-9469-8B4D7D71A2D9}"/>
              </a:ext>
            </a:extLst>
          </p:cNvPr>
          <p:cNvSpPr>
            <a:spLocks noChangeShapeType="1"/>
          </p:cNvSpPr>
          <p:nvPr/>
        </p:nvSpPr>
        <p:spPr bwMode="auto">
          <a:xfrm>
            <a:off x="7467600" y="1219200"/>
            <a:ext cx="762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65" name="Line 10">
            <a:extLst>
              <a:ext uri="{FF2B5EF4-FFF2-40B4-BE49-F238E27FC236}">
                <a16:creationId xmlns:a16="http://schemas.microsoft.com/office/drawing/2014/main" id="{7722605A-CAED-4021-8311-8761D88698F6}"/>
              </a:ext>
            </a:extLst>
          </p:cNvPr>
          <p:cNvSpPr>
            <a:spLocks noChangeShapeType="1"/>
          </p:cNvSpPr>
          <p:nvPr/>
        </p:nvSpPr>
        <p:spPr bwMode="auto">
          <a:xfrm flipH="1" flipV="1">
            <a:off x="6934200" y="1371600"/>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66" name="Line 11">
            <a:extLst>
              <a:ext uri="{FF2B5EF4-FFF2-40B4-BE49-F238E27FC236}">
                <a16:creationId xmlns:a16="http://schemas.microsoft.com/office/drawing/2014/main" id="{2031EA73-66CC-492E-9995-837AD6741414}"/>
              </a:ext>
            </a:extLst>
          </p:cNvPr>
          <p:cNvSpPr>
            <a:spLocks noChangeShapeType="1"/>
          </p:cNvSpPr>
          <p:nvPr/>
        </p:nvSpPr>
        <p:spPr bwMode="auto">
          <a:xfrm flipH="1" flipV="1">
            <a:off x="6858000" y="13716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67" name="Text Box 13">
            <a:extLst>
              <a:ext uri="{FF2B5EF4-FFF2-40B4-BE49-F238E27FC236}">
                <a16:creationId xmlns:a16="http://schemas.microsoft.com/office/drawing/2014/main" id="{5DCE966A-0890-42AF-8168-536CC6CB6435}"/>
              </a:ext>
            </a:extLst>
          </p:cNvPr>
          <p:cNvSpPr txBox="1">
            <a:spLocks noChangeArrowheads="1"/>
          </p:cNvSpPr>
          <p:nvPr/>
        </p:nvSpPr>
        <p:spPr bwMode="auto">
          <a:xfrm>
            <a:off x="1812926" y="1412876"/>
            <a:ext cx="256916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NEEDS OR</a:t>
            </a:r>
          </a:p>
          <a:p>
            <a:pPr>
              <a:spcBef>
                <a:spcPct val="0"/>
              </a:spcBef>
              <a:buFontTx/>
              <a:buNone/>
            </a:pPr>
            <a:r>
              <a:rPr lang="en-US" altLang="en-US" sz="2400" b="1"/>
              <a:t>EXPECTATIONS</a:t>
            </a:r>
          </a:p>
        </p:txBody>
      </p:sp>
      <p:sp>
        <p:nvSpPr>
          <p:cNvPr id="45068" name="Line 14">
            <a:extLst>
              <a:ext uri="{FF2B5EF4-FFF2-40B4-BE49-F238E27FC236}">
                <a16:creationId xmlns:a16="http://schemas.microsoft.com/office/drawing/2014/main" id="{BC484B72-1C65-4504-855D-D72326840763}"/>
              </a:ext>
            </a:extLst>
          </p:cNvPr>
          <p:cNvSpPr>
            <a:spLocks noChangeShapeType="1"/>
          </p:cNvSpPr>
          <p:nvPr/>
        </p:nvSpPr>
        <p:spPr bwMode="auto">
          <a:xfrm>
            <a:off x="3657600" y="1600200"/>
            <a:ext cx="34290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5069" name="Rectangle 15">
            <a:extLst>
              <a:ext uri="{FF2B5EF4-FFF2-40B4-BE49-F238E27FC236}">
                <a16:creationId xmlns:a16="http://schemas.microsoft.com/office/drawing/2014/main" id="{3A605B0C-B0F7-48DE-81D0-832A81EFD1E7}"/>
              </a:ext>
            </a:extLst>
          </p:cNvPr>
          <p:cNvSpPr>
            <a:spLocks noChangeArrowheads="1"/>
          </p:cNvSpPr>
          <p:nvPr/>
        </p:nvSpPr>
        <p:spPr bwMode="auto">
          <a:xfrm>
            <a:off x="2590800" y="3733800"/>
            <a:ext cx="2590800" cy="5334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400"/>
              <a:t>FRUSTRATION</a:t>
            </a:r>
          </a:p>
        </p:txBody>
      </p:sp>
      <p:sp>
        <p:nvSpPr>
          <p:cNvPr id="45070" name="Line 17">
            <a:extLst>
              <a:ext uri="{FF2B5EF4-FFF2-40B4-BE49-F238E27FC236}">
                <a16:creationId xmlns:a16="http://schemas.microsoft.com/office/drawing/2014/main" id="{E0547932-82CB-4B5B-A536-9ED0DEE4D2D9}"/>
              </a:ext>
            </a:extLst>
          </p:cNvPr>
          <p:cNvSpPr>
            <a:spLocks noChangeShapeType="1"/>
          </p:cNvSpPr>
          <p:nvPr/>
        </p:nvSpPr>
        <p:spPr bwMode="auto">
          <a:xfrm>
            <a:off x="1828800" y="4953000"/>
            <a:ext cx="4191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71" name="Line 18">
            <a:extLst>
              <a:ext uri="{FF2B5EF4-FFF2-40B4-BE49-F238E27FC236}">
                <a16:creationId xmlns:a16="http://schemas.microsoft.com/office/drawing/2014/main" id="{86E2132D-0DBD-4270-94BA-446E40C400C6}"/>
              </a:ext>
            </a:extLst>
          </p:cNvPr>
          <p:cNvSpPr>
            <a:spLocks noChangeShapeType="1"/>
          </p:cNvSpPr>
          <p:nvPr/>
        </p:nvSpPr>
        <p:spPr bwMode="auto">
          <a:xfrm>
            <a:off x="1828800" y="49530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72" name="Text Box 19">
            <a:extLst>
              <a:ext uri="{FF2B5EF4-FFF2-40B4-BE49-F238E27FC236}">
                <a16:creationId xmlns:a16="http://schemas.microsoft.com/office/drawing/2014/main" id="{1B9BD917-2B92-4059-A0D6-2CD5C9455E00}"/>
              </a:ext>
            </a:extLst>
          </p:cNvPr>
          <p:cNvSpPr txBox="1">
            <a:spLocks noChangeArrowheads="1"/>
          </p:cNvSpPr>
          <p:nvPr/>
        </p:nvSpPr>
        <p:spPr bwMode="auto">
          <a:xfrm>
            <a:off x="1431926" y="5222875"/>
            <a:ext cx="1624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Aggression</a:t>
            </a:r>
          </a:p>
        </p:txBody>
      </p:sp>
      <p:sp>
        <p:nvSpPr>
          <p:cNvPr id="45073" name="Line 20">
            <a:extLst>
              <a:ext uri="{FF2B5EF4-FFF2-40B4-BE49-F238E27FC236}">
                <a16:creationId xmlns:a16="http://schemas.microsoft.com/office/drawing/2014/main" id="{244526F5-CD6E-44A0-986E-65F59B49D6CE}"/>
              </a:ext>
            </a:extLst>
          </p:cNvPr>
          <p:cNvSpPr>
            <a:spLocks noChangeShapeType="1"/>
          </p:cNvSpPr>
          <p:nvPr/>
        </p:nvSpPr>
        <p:spPr bwMode="auto">
          <a:xfrm>
            <a:off x="3048000" y="4953000"/>
            <a:ext cx="0" cy="76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74" name="Text Box 21">
            <a:extLst>
              <a:ext uri="{FF2B5EF4-FFF2-40B4-BE49-F238E27FC236}">
                <a16:creationId xmlns:a16="http://schemas.microsoft.com/office/drawing/2014/main" id="{7AF5CB1D-D755-4415-99FD-4B0407C30DC7}"/>
              </a:ext>
            </a:extLst>
          </p:cNvPr>
          <p:cNvSpPr txBox="1">
            <a:spLocks noChangeArrowheads="1"/>
          </p:cNvSpPr>
          <p:nvPr/>
        </p:nvSpPr>
        <p:spPr bwMode="auto">
          <a:xfrm>
            <a:off x="2286000" y="5715000"/>
            <a:ext cx="160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Regression</a:t>
            </a:r>
          </a:p>
        </p:txBody>
      </p:sp>
      <p:sp>
        <p:nvSpPr>
          <p:cNvPr id="45075" name="Line 22">
            <a:extLst>
              <a:ext uri="{FF2B5EF4-FFF2-40B4-BE49-F238E27FC236}">
                <a16:creationId xmlns:a16="http://schemas.microsoft.com/office/drawing/2014/main" id="{CF9470CA-71F0-479F-A205-DA77069A18C1}"/>
              </a:ext>
            </a:extLst>
          </p:cNvPr>
          <p:cNvSpPr>
            <a:spLocks noChangeShapeType="1"/>
          </p:cNvSpPr>
          <p:nvPr/>
        </p:nvSpPr>
        <p:spPr bwMode="auto">
          <a:xfrm>
            <a:off x="4267200" y="49530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76" name="Text Box 23">
            <a:extLst>
              <a:ext uri="{FF2B5EF4-FFF2-40B4-BE49-F238E27FC236}">
                <a16:creationId xmlns:a16="http://schemas.microsoft.com/office/drawing/2014/main" id="{B8D0C0F5-92C8-42BD-802D-2EA8F8E2C459}"/>
              </a:ext>
            </a:extLst>
          </p:cNvPr>
          <p:cNvSpPr txBox="1">
            <a:spLocks noChangeArrowheads="1"/>
          </p:cNvSpPr>
          <p:nvPr/>
        </p:nvSpPr>
        <p:spPr bwMode="auto">
          <a:xfrm>
            <a:off x="3657601" y="5257800"/>
            <a:ext cx="1266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Fixation</a:t>
            </a:r>
          </a:p>
        </p:txBody>
      </p:sp>
      <p:sp>
        <p:nvSpPr>
          <p:cNvPr id="45077" name="Line 24">
            <a:extLst>
              <a:ext uri="{FF2B5EF4-FFF2-40B4-BE49-F238E27FC236}">
                <a16:creationId xmlns:a16="http://schemas.microsoft.com/office/drawing/2014/main" id="{317C2445-E2DC-4CC3-A3F5-EE3692429A1E}"/>
              </a:ext>
            </a:extLst>
          </p:cNvPr>
          <p:cNvSpPr>
            <a:spLocks noChangeShapeType="1"/>
          </p:cNvSpPr>
          <p:nvPr/>
        </p:nvSpPr>
        <p:spPr bwMode="auto">
          <a:xfrm>
            <a:off x="5943600" y="4953000"/>
            <a:ext cx="0" cy="76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78" name="Text Box 25">
            <a:extLst>
              <a:ext uri="{FF2B5EF4-FFF2-40B4-BE49-F238E27FC236}">
                <a16:creationId xmlns:a16="http://schemas.microsoft.com/office/drawing/2014/main" id="{76B01705-317B-4305-B49F-27E17D56D443}"/>
              </a:ext>
            </a:extLst>
          </p:cNvPr>
          <p:cNvSpPr txBox="1">
            <a:spLocks noChangeArrowheads="1"/>
          </p:cNvSpPr>
          <p:nvPr/>
        </p:nvSpPr>
        <p:spPr bwMode="auto">
          <a:xfrm>
            <a:off x="4632326" y="5756275"/>
            <a:ext cx="1674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withdrawal</a:t>
            </a:r>
          </a:p>
        </p:txBody>
      </p:sp>
      <p:sp>
        <p:nvSpPr>
          <p:cNvPr id="45079" name="Line 26">
            <a:extLst>
              <a:ext uri="{FF2B5EF4-FFF2-40B4-BE49-F238E27FC236}">
                <a16:creationId xmlns:a16="http://schemas.microsoft.com/office/drawing/2014/main" id="{D116E54E-F2A5-4377-847D-FDCC84679F44}"/>
              </a:ext>
            </a:extLst>
          </p:cNvPr>
          <p:cNvSpPr>
            <a:spLocks noChangeShapeType="1"/>
          </p:cNvSpPr>
          <p:nvPr/>
        </p:nvSpPr>
        <p:spPr bwMode="auto">
          <a:xfrm>
            <a:off x="3810000" y="42672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80" name="Line 27">
            <a:extLst>
              <a:ext uri="{FF2B5EF4-FFF2-40B4-BE49-F238E27FC236}">
                <a16:creationId xmlns:a16="http://schemas.microsoft.com/office/drawing/2014/main" id="{D97EACBD-1CFD-4612-B759-70F33CE074A8}"/>
              </a:ext>
            </a:extLst>
          </p:cNvPr>
          <p:cNvSpPr>
            <a:spLocks noChangeShapeType="1"/>
          </p:cNvSpPr>
          <p:nvPr/>
        </p:nvSpPr>
        <p:spPr bwMode="auto">
          <a:xfrm flipH="1">
            <a:off x="4114800" y="1676400"/>
            <a:ext cx="2819400" cy="1981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5081" name="Rectangle 28">
            <a:extLst>
              <a:ext uri="{FF2B5EF4-FFF2-40B4-BE49-F238E27FC236}">
                <a16:creationId xmlns:a16="http://schemas.microsoft.com/office/drawing/2014/main" id="{29FB33B7-C1D4-4573-B7D7-1C9391C1F4EF}"/>
              </a:ext>
            </a:extLst>
          </p:cNvPr>
          <p:cNvSpPr>
            <a:spLocks noChangeArrowheads="1"/>
          </p:cNvSpPr>
          <p:nvPr/>
        </p:nvSpPr>
        <p:spPr bwMode="auto">
          <a:xfrm>
            <a:off x="7620000" y="1066800"/>
            <a:ext cx="1371600" cy="762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45082" name="Text Box 29">
            <a:extLst>
              <a:ext uri="{FF2B5EF4-FFF2-40B4-BE49-F238E27FC236}">
                <a16:creationId xmlns:a16="http://schemas.microsoft.com/office/drawing/2014/main" id="{248D6322-9CE1-4E3B-9418-3152F0B06258}"/>
              </a:ext>
            </a:extLst>
          </p:cNvPr>
          <p:cNvSpPr txBox="1">
            <a:spLocks noChangeArrowheads="1"/>
          </p:cNvSpPr>
          <p:nvPr/>
        </p:nvSpPr>
        <p:spPr bwMode="auto">
          <a:xfrm>
            <a:off x="9126538" y="1066801"/>
            <a:ext cx="155523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DESIRED</a:t>
            </a:r>
          </a:p>
          <a:p>
            <a:pPr>
              <a:spcBef>
                <a:spcPct val="0"/>
              </a:spcBef>
              <a:buFontTx/>
              <a:buNone/>
            </a:pPr>
            <a:r>
              <a:rPr lang="en-US" altLang="en-US" sz="2400" b="1"/>
              <a:t>GOALS</a:t>
            </a:r>
            <a:endParaRPr lang="en-US" altLang="en-US" sz="2400"/>
          </a:p>
        </p:txBody>
      </p:sp>
      <p:sp>
        <p:nvSpPr>
          <p:cNvPr id="45083" name="Line 30">
            <a:extLst>
              <a:ext uri="{FF2B5EF4-FFF2-40B4-BE49-F238E27FC236}">
                <a16:creationId xmlns:a16="http://schemas.microsoft.com/office/drawing/2014/main" id="{6A9071B7-5CBA-492F-8414-5FE3E504E1D5}"/>
              </a:ext>
            </a:extLst>
          </p:cNvPr>
          <p:cNvSpPr>
            <a:spLocks noChangeShapeType="1"/>
          </p:cNvSpPr>
          <p:nvPr/>
        </p:nvSpPr>
        <p:spPr bwMode="auto">
          <a:xfrm>
            <a:off x="7239000" y="1905000"/>
            <a:ext cx="0" cy="762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84" name="Line 31">
            <a:extLst>
              <a:ext uri="{FF2B5EF4-FFF2-40B4-BE49-F238E27FC236}">
                <a16:creationId xmlns:a16="http://schemas.microsoft.com/office/drawing/2014/main" id="{F89B5051-36EF-443A-B4C2-F7CAB0416104}"/>
              </a:ext>
            </a:extLst>
          </p:cNvPr>
          <p:cNvSpPr>
            <a:spLocks noChangeShapeType="1"/>
          </p:cNvSpPr>
          <p:nvPr/>
        </p:nvSpPr>
        <p:spPr bwMode="auto">
          <a:xfrm>
            <a:off x="7239000" y="2667000"/>
            <a:ext cx="533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85" name="Text Box 32">
            <a:extLst>
              <a:ext uri="{FF2B5EF4-FFF2-40B4-BE49-F238E27FC236}">
                <a16:creationId xmlns:a16="http://schemas.microsoft.com/office/drawing/2014/main" id="{73C89F55-E7D0-487A-8A01-124F594CEF5C}"/>
              </a:ext>
            </a:extLst>
          </p:cNvPr>
          <p:cNvSpPr txBox="1">
            <a:spLocks noChangeArrowheads="1"/>
          </p:cNvSpPr>
          <p:nvPr/>
        </p:nvSpPr>
        <p:spPr bwMode="auto">
          <a:xfrm>
            <a:off x="7832726" y="2327276"/>
            <a:ext cx="130599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Problem</a:t>
            </a:r>
          </a:p>
          <a:p>
            <a:pPr>
              <a:spcBef>
                <a:spcPct val="0"/>
              </a:spcBef>
              <a:buFontTx/>
              <a:buNone/>
            </a:pPr>
            <a:r>
              <a:rPr lang="en-US" altLang="en-US" sz="2400" b="1"/>
              <a:t>Solving</a:t>
            </a:r>
          </a:p>
        </p:txBody>
      </p:sp>
      <p:sp>
        <p:nvSpPr>
          <p:cNvPr id="45086" name="Line 33">
            <a:extLst>
              <a:ext uri="{FF2B5EF4-FFF2-40B4-BE49-F238E27FC236}">
                <a16:creationId xmlns:a16="http://schemas.microsoft.com/office/drawing/2014/main" id="{99EEDAF2-A4CC-4F66-BCA8-67D8EF0E4EB2}"/>
              </a:ext>
            </a:extLst>
          </p:cNvPr>
          <p:cNvSpPr>
            <a:spLocks noChangeShapeType="1"/>
          </p:cNvSpPr>
          <p:nvPr/>
        </p:nvSpPr>
        <p:spPr bwMode="auto">
          <a:xfrm>
            <a:off x="8991600" y="2667000"/>
            <a:ext cx="457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87" name="Line 34">
            <a:extLst>
              <a:ext uri="{FF2B5EF4-FFF2-40B4-BE49-F238E27FC236}">
                <a16:creationId xmlns:a16="http://schemas.microsoft.com/office/drawing/2014/main" id="{BB4679DD-92B1-483A-BD94-733492FBCACE}"/>
              </a:ext>
            </a:extLst>
          </p:cNvPr>
          <p:cNvSpPr>
            <a:spLocks noChangeShapeType="1"/>
          </p:cNvSpPr>
          <p:nvPr/>
        </p:nvSpPr>
        <p:spPr bwMode="auto">
          <a:xfrm flipV="1">
            <a:off x="9448800" y="1828800"/>
            <a:ext cx="0" cy="838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5088" name="Line 35">
            <a:extLst>
              <a:ext uri="{FF2B5EF4-FFF2-40B4-BE49-F238E27FC236}">
                <a16:creationId xmlns:a16="http://schemas.microsoft.com/office/drawing/2014/main" id="{8B08A83B-E97C-41F3-AA49-2CD2E875DDA7}"/>
              </a:ext>
            </a:extLst>
          </p:cNvPr>
          <p:cNvSpPr>
            <a:spLocks noChangeShapeType="1"/>
          </p:cNvSpPr>
          <p:nvPr/>
        </p:nvSpPr>
        <p:spPr bwMode="auto">
          <a:xfrm flipH="1">
            <a:off x="6172200" y="2057400"/>
            <a:ext cx="762000" cy="2057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5089" name="Line 36">
            <a:extLst>
              <a:ext uri="{FF2B5EF4-FFF2-40B4-BE49-F238E27FC236}">
                <a16:creationId xmlns:a16="http://schemas.microsoft.com/office/drawing/2014/main" id="{BC7BF628-F228-40BF-9585-168C99870BBB}"/>
              </a:ext>
            </a:extLst>
          </p:cNvPr>
          <p:cNvSpPr>
            <a:spLocks noChangeShapeType="1"/>
          </p:cNvSpPr>
          <p:nvPr/>
        </p:nvSpPr>
        <p:spPr bwMode="auto">
          <a:xfrm>
            <a:off x="6172200" y="4094163"/>
            <a:ext cx="7620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5090" name="Text Box 37">
            <a:extLst>
              <a:ext uri="{FF2B5EF4-FFF2-40B4-BE49-F238E27FC236}">
                <a16:creationId xmlns:a16="http://schemas.microsoft.com/office/drawing/2014/main" id="{8BC09924-B8D9-44C3-AF54-DE4C3A80B9B5}"/>
              </a:ext>
            </a:extLst>
          </p:cNvPr>
          <p:cNvSpPr txBox="1">
            <a:spLocks noChangeArrowheads="1"/>
          </p:cNvSpPr>
          <p:nvPr/>
        </p:nvSpPr>
        <p:spPr bwMode="auto">
          <a:xfrm>
            <a:off x="6994525" y="3698876"/>
            <a:ext cx="249940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Restructuring</a:t>
            </a:r>
          </a:p>
          <a:p>
            <a:pPr>
              <a:spcBef>
                <a:spcPct val="0"/>
              </a:spcBef>
              <a:buFontTx/>
              <a:buNone/>
            </a:pPr>
            <a:r>
              <a:rPr lang="en-US" altLang="en-US" sz="2400" b="1"/>
              <a:t>(Alternative goal)</a:t>
            </a:r>
          </a:p>
        </p:txBody>
      </p:sp>
      <p:sp>
        <p:nvSpPr>
          <p:cNvPr id="45091" name="WordArt 39">
            <a:extLst>
              <a:ext uri="{FF2B5EF4-FFF2-40B4-BE49-F238E27FC236}">
                <a16:creationId xmlns:a16="http://schemas.microsoft.com/office/drawing/2014/main" id="{F177CABE-B853-43D3-925D-9CF64D788C16}"/>
              </a:ext>
            </a:extLst>
          </p:cNvPr>
          <p:cNvSpPr>
            <a:spLocks noChangeArrowheads="1" noChangeShapeType="1" noTextEdit="1"/>
          </p:cNvSpPr>
          <p:nvPr/>
        </p:nvSpPr>
        <p:spPr bwMode="auto">
          <a:xfrm rot="5400000">
            <a:off x="8599488" y="3287713"/>
            <a:ext cx="2895600" cy="739775"/>
          </a:xfrm>
          <a:prstGeom prst="rect">
            <a:avLst/>
          </a:prstGeom>
        </p:spPr>
        <p:txBody>
          <a:bodyPr vert="wordArtVert" wrap="none" fromWordArt="1">
            <a:prstTxWarp prst="textPlain">
              <a:avLst>
                <a:gd name="adj" fmla="val 50000"/>
              </a:avLst>
            </a:prstTxWarp>
          </a:bodyPr>
          <a:lstStyle/>
          <a:p>
            <a:pPr algn="ctr" fontAlgn="auto"/>
            <a:r>
              <a:rPr lang="en-GB" sz="1600" kern="10">
                <a:ln w="9525">
                  <a:solidFill>
                    <a:srgbClr val="000000"/>
                  </a:solidFill>
                  <a:round/>
                  <a:headEnd/>
                  <a:tailEnd/>
                </a:ln>
                <a:solidFill>
                  <a:srgbClr val="000000"/>
                </a:solidFill>
                <a:latin typeface="Arial Black" panose="020B0A04020102020204" pitchFamily="34" charset="0"/>
              </a:rPr>
              <a:t>Constructive </a:t>
            </a:r>
          </a:p>
          <a:p>
            <a:pPr algn="ctr" fontAlgn="auto"/>
            <a:r>
              <a:rPr lang="en-GB" sz="1600" kern="10">
                <a:ln w="9525">
                  <a:solidFill>
                    <a:srgbClr val="000000"/>
                  </a:solidFill>
                  <a:round/>
                  <a:headEnd/>
                  <a:tailEnd/>
                </a:ln>
                <a:solidFill>
                  <a:srgbClr val="000000"/>
                </a:solidFill>
                <a:latin typeface="Arial Black" panose="020B0A04020102020204" pitchFamily="34" charset="0"/>
              </a:rPr>
              <a:t>Behaviour</a:t>
            </a:r>
          </a:p>
        </p:txBody>
      </p:sp>
      <p:sp>
        <p:nvSpPr>
          <p:cNvPr id="45092" name="Text Box 40">
            <a:extLst>
              <a:ext uri="{FF2B5EF4-FFF2-40B4-BE49-F238E27FC236}">
                <a16:creationId xmlns:a16="http://schemas.microsoft.com/office/drawing/2014/main" id="{02EF9594-7457-4965-850D-DB148078DDC9}"/>
              </a:ext>
            </a:extLst>
          </p:cNvPr>
          <p:cNvSpPr txBox="1">
            <a:spLocks noChangeArrowheads="1"/>
          </p:cNvSpPr>
          <p:nvPr/>
        </p:nvSpPr>
        <p:spPr bwMode="auto">
          <a:xfrm>
            <a:off x="4191000" y="6400800"/>
            <a:ext cx="5437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t>A BASIC MODEL OF FRUSTRATION</a:t>
            </a:r>
          </a:p>
        </p:txBody>
      </p:sp>
    </p:spTree>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a:extLst>
              <a:ext uri="{FF2B5EF4-FFF2-40B4-BE49-F238E27FC236}">
                <a16:creationId xmlns:a16="http://schemas.microsoft.com/office/drawing/2014/main" id="{C3BA4F9C-E9BD-481F-8363-90BE4C961A1C}"/>
              </a:ext>
            </a:extLst>
          </p:cNvPr>
          <p:cNvSpPr>
            <a:spLocks noGrp="1" noChangeArrowheads="1"/>
          </p:cNvSpPr>
          <p:nvPr>
            <p:ph type="title"/>
          </p:nvPr>
        </p:nvSpPr>
        <p:spPr>
          <a:xfrm>
            <a:off x="2209800" y="609600"/>
            <a:ext cx="7772400" cy="3657600"/>
          </a:xfrm>
        </p:spPr>
        <p:txBody>
          <a:bodyPr/>
          <a:lstStyle/>
          <a:p>
            <a:r>
              <a:rPr lang="en-US" altLang="en-US" b="1" dirty="0">
                <a:solidFill>
                  <a:schemeClr val="tx1"/>
                </a:solidFill>
                <a:latin typeface="+mn-lt"/>
              </a:rPr>
              <a:t>Content theories and process theories of motivation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6FEB4-F931-45D2-810F-395591EC47BC}"/>
              </a:ext>
            </a:extLst>
          </p:cNvPr>
          <p:cNvSpPr>
            <a:spLocks noGrp="1"/>
          </p:cNvSpPr>
          <p:nvPr>
            <p:ph type="title"/>
          </p:nvPr>
        </p:nvSpPr>
        <p:spPr>
          <a:xfrm>
            <a:off x="141514" y="0"/>
            <a:ext cx="10515600" cy="1325563"/>
          </a:xfrm>
        </p:spPr>
        <p:txBody>
          <a:bodyPr/>
          <a:lstStyle/>
          <a:p>
            <a:r>
              <a:rPr lang="en-US" altLang="en-US" b="1" dirty="0">
                <a:solidFill>
                  <a:schemeClr val="tx1"/>
                </a:solidFill>
                <a:latin typeface="+mn-lt"/>
              </a:rPr>
              <a:t>Content theories</a:t>
            </a:r>
            <a:endParaRPr lang="en-GB" dirty="0"/>
          </a:p>
        </p:txBody>
      </p:sp>
      <p:sp>
        <p:nvSpPr>
          <p:cNvPr id="3" name="Content Placeholder 2">
            <a:extLst>
              <a:ext uri="{FF2B5EF4-FFF2-40B4-BE49-F238E27FC236}">
                <a16:creationId xmlns:a16="http://schemas.microsoft.com/office/drawing/2014/main" id="{2C78B2F0-99F5-4D22-AF99-50B0CF57D2A2}"/>
              </a:ext>
            </a:extLst>
          </p:cNvPr>
          <p:cNvSpPr>
            <a:spLocks noGrp="1"/>
          </p:cNvSpPr>
          <p:nvPr>
            <p:ph idx="1"/>
          </p:nvPr>
        </p:nvSpPr>
        <p:spPr>
          <a:xfrm>
            <a:off x="333829" y="1480457"/>
            <a:ext cx="11567885" cy="4499429"/>
          </a:xfrm>
        </p:spPr>
        <p:txBody>
          <a:bodyPr numCol="2"/>
          <a:lstStyle/>
          <a:p>
            <a:pPr marL="0" indent="0">
              <a:buNone/>
            </a:pPr>
            <a:r>
              <a:rPr lang="en-US" altLang="en-US" sz="2800" dirty="0"/>
              <a:t>Attempt to explain those specific things which actually motivate the individual at work. </a:t>
            </a:r>
          </a:p>
          <a:p>
            <a:endParaRPr lang="en-US" altLang="en-US" sz="2800" dirty="0"/>
          </a:p>
          <a:p>
            <a:pPr marL="0" indent="0">
              <a:buNone/>
            </a:pPr>
            <a:r>
              <a:rPr lang="en-US" altLang="en-US" sz="2800" dirty="0"/>
              <a:t>They place emphasis on the nature of needs and </a:t>
            </a:r>
            <a:r>
              <a:rPr lang="en-US" altLang="en-US" sz="2800" b="1" dirty="0">
                <a:solidFill>
                  <a:srgbClr val="CC0000"/>
                </a:solidFill>
              </a:rPr>
              <a:t>what motivates</a:t>
            </a:r>
            <a:r>
              <a:rPr lang="en-US" altLang="en-US" sz="2800" b="1" dirty="0"/>
              <a:t>.</a:t>
            </a:r>
          </a:p>
          <a:p>
            <a:pPr algn="l">
              <a:buFontTx/>
              <a:buChar char="•"/>
            </a:pPr>
            <a:endParaRPr lang="en-US" altLang="en-US" b="1" dirty="0"/>
          </a:p>
          <a:p>
            <a:pPr algn="l">
              <a:buFontTx/>
              <a:buChar char="•"/>
            </a:pPr>
            <a:endParaRPr lang="en-US" altLang="en-US" sz="2800" b="1" dirty="0"/>
          </a:p>
          <a:p>
            <a:pPr algn="l">
              <a:buFontTx/>
              <a:buChar char="•"/>
            </a:pPr>
            <a:endParaRPr lang="en-US" altLang="en-US" sz="2800" b="1" dirty="0"/>
          </a:p>
          <a:p>
            <a:pPr marL="0" indent="0">
              <a:lnSpc>
                <a:spcPct val="150000"/>
              </a:lnSpc>
              <a:buNone/>
            </a:pPr>
            <a:r>
              <a:rPr lang="en-US" altLang="en-US" b="1" dirty="0">
                <a:solidFill>
                  <a:schemeClr val="tx1"/>
                </a:solidFill>
              </a:rPr>
              <a:t>Major content theories of motivation</a:t>
            </a:r>
            <a:endParaRPr lang="en-US" altLang="en-US" sz="2800" b="1" dirty="0"/>
          </a:p>
          <a:p>
            <a:pPr>
              <a:lnSpc>
                <a:spcPct val="150000"/>
              </a:lnSpc>
            </a:pPr>
            <a:r>
              <a:rPr lang="en-US" altLang="en-US" sz="2800" dirty="0"/>
              <a:t>Maslow’s hierarchy of needs model</a:t>
            </a:r>
          </a:p>
          <a:p>
            <a:pPr>
              <a:lnSpc>
                <a:spcPct val="150000"/>
              </a:lnSpc>
            </a:pPr>
            <a:r>
              <a:rPr lang="en-US" altLang="en-US" sz="2800" dirty="0"/>
              <a:t>Herzberg’s two-factor theory</a:t>
            </a:r>
          </a:p>
          <a:p>
            <a:pPr>
              <a:lnSpc>
                <a:spcPct val="150000"/>
              </a:lnSpc>
            </a:pPr>
            <a:r>
              <a:rPr lang="en-US" altLang="en-US" sz="2800" dirty="0"/>
              <a:t>McClelland’s achievement motivation theory</a:t>
            </a:r>
          </a:p>
          <a:p>
            <a:pPr algn="l">
              <a:buFontTx/>
              <a:buChar char="•"/>
            </a:pPr>
            <a:endParaRPr lang="en-US" altLang="en-US" sz="2800" b="1" dirty="0"/>
          </a:p>
          <a:p>
            <a:endParaRPr lang="en-GB" dirty="0"/>
          </a:p>
        </p:txBody>
      </p:sp>
    </p:spTree>
    <p:extLst>
      <p:ext uri="{BB962C8B-B14F-4D97-AF65-F5344CB8AC3E}">
        <p14:creationId xmlns:p14="http://schemas.microsoft.com/office/powerpoint/2010/main" val="8368856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a:extLst>
              <a:ext uri="{FF2B5EF4-FFF2-40B4-BE49-F238E27FC236}">
                <a16:creationId xmlns:a16="http://schemas.microsoft.com/office/drawing/2014/main" id="{6C6D9F9F-4986-4902-866C-75B70AA3FEAF}"/>
              </a:ext>
            </a:extLst>
          </p:cNvPr>
          <p:cNvSpPr>
            <a:spLocks noGrp="1" noChangeArrowheads="1"/>
          </p:cNvSpPr>
          <p:nvPr>
            <p:ph type="title"/>
          </p:nvPr>
        </p:nvSpPr>
        <p:spPr>
          <a:xfrm>
            <a:off x="362857" y="0"/>
            <a:ext cx="7772400" cy="838200"/>
          </a:xfrm>
        </p:spPr>
        <p:txBody>
          <a:bodyPr/>
          <a:lstStyle/>
          <a:p>
            <a:r>
              <a:rPr lang="en-US" altLang="en-US" sz="4000" b="1" dirty="0">
                <a:latin typeface="+mn-lt"/>
              </a:rPr>
              <a:t>Applying Maslow’s need hierarchy</a:t>
            </a:r>
            <a:endParaRPr lang="en-US" altLang="en-US" b="1" dirty="0">
              <a:latin typeface="+mn-lt"/>
            </a:endParaRPr>
          </a:p>
        </p:txBody>
      </p:sp>
      <p:graphicFrame>
        <p:nvGraphicFramePr>
          <p:cNvPr id="50178" name="Object 3">
            <a:extLst>
              <a:ext uri="{FF2B5EF4-FFF2-40B4-BE49-F238E27FC236}">
                <a16:creationId xmlns:a16="http://schemas.microsoft.com/office/drawing/2014/main" id="{8933AC03-1673-4E3C-AEAF-2194D71E7AC7}"/>
              </a:ext>
            </a:extLst>
          </p:cNvPr>
          <p:cNvGraphicFramePr>
            <a:graphicFrameLocks noGrp="1" noChangeAspect="1"/>
          </p:cNvGraphicFramePr>
          <p:nvPr>
            <p:ph type="tbl" idx="1"/>
          </p:nvPr>
        </p:nvGraphicFramePr>
        <p:xfrm>
          <a:off x="1524000" y="990600"/>
          <a:ext cx="9144000" cy="6858000"/>
        </p:xfrm>
        <a:graphic>
          <a:graphicData uri="http://schemas.openxmlformats.org/presentationml/2006/ole">
            <mc:AlternateContent xmlns:mc="http://schemas.openxmlformats.org/markup-compatibility/2006">
              <mc:Choice xmlns:v="urn:schemas-microsoft-com:vml" Requires="v">
                <p:oleObj spid="_x0000_s1045" name="Document" r:id="rId3" imgW="0" imgH="0" progId="Word.Document.8">
                  <p:embed/>
                </p:oleObj>
              </mc:Choice>
              <mc:Fallback>
                <p:oleObj name="Document" r:id="rId3" imgW="0" imgH="0" progId="Word.Document.8">
                  <p:embed/>
                  <p:pic>
                    <p:nvPicPr>
                      <p:cNvPr id="50178" name="Object 3">
                        <a:extLst>
                          <a:ext uri="{FF2B5EF4-FFF2-40B4-BE49-F238E27FC236}">
                            <a16:creationId xmlns:a16="http://schemas.microsoft.com/office/drawing/2014/main" id="{8933AC03-1673-4E3C-AEAF-2194D71E7AC7}"/>
                          </a:ext>
                        </a:extLst>
                      </p:cNvPr>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9906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latin typeface="+mn-lt"/>
              </a:rPr>
              <a:t>Leadership Vs Management</a:t>
            </a:r>
          </a:p>
        </p:txBody>
      </p:sp>
      <p:sp>
        <p:nvSpPr>
          <p:cNvPr id="3" name="Content Placeholder 2"/>
          <p:cNvSpPr>
            <a:spLocks noGrp="1"/>
          </p:cNvSpPr>
          <p:nvPr>
            <p:ph idx="1"/>
          </p:nvPr>
        </p:nvSpPr>
        <p:spPr>
          <a:xfrm>
            <a:off x="0" y="1325563"/>
            <a:ext cx="12035481" cy="5532437"/>
          </a:xfrm>
        </p:spPr>
        <p:txBody>
          <a:bodyPr>
            <a:normAutofit lnSpcReduction="10000"/>
          </a:bodyPr>
          <a:lstStyle/>
          <a:p>
            <a:pPr marL="0" lvl="0" indent="0">
              <a:buNone/>
            </a:pPr>
            <a:r>
              <a:rPr lang="en-US" dirty="0"/>
              <a:t>1.   While management includes focus on all five functions;    </a:t>
            </a:r>
          </a:p>
          <a:p>
            <a:pPr marL="0" lvl="0" indent="0">
              <a:buNone/>
            </a:pPr>
            <a:r>
              <a:rPr lang="en-US" dirty="0"/>
              <a:t>      leadership is mainly a part of directing function of management. </a:t>
            </a:r>
          </a:p>
          <a:p>
            <a:pPr marL="0" lvl="0" indent="0">
              <a:buNone/>
            </a:pPr>
            <a:endParaRPr lang="en-US" dirty="0"/>
          </a:p>
          <a:p>
            <a:pPr marL="0" lvl="0" indent="0">
              <a:buNone/>
            </a:pPr>
            <a:r>
              <a:rPr lang="en-US" dirty="0"/>
              <a:t>2.   Leaders focus on listening, building relationships, teamwork, inspiring, </a:t>
            </a:r>
          </a:p>
          <a:p>
            <a:pPr marL="0" lvl="0" indent="0">
              <a:buNone/>
            </a:pPr>
            <a:r>
              <a:rPr lang="en-US" dirty="0"/>
              <a:t>      motivating and persuading the followers. </a:t>
            </a:r>
          </a:p>
          <a:p>
            <a:pPr marL="0" lvl="0" indent="0">
              <a:buNone/>
            </a:pPr>
            <a:endParaRPr lang="en-US" dirty="0"/>
          </a:p>
          <a:p>
            <a:pPr marL="0" indent="0">
              <a:buNone/>
            </a:pPr>
            <a:r>
              <a:rPr lang="en-US" dirty="0"/>
              <a:t>3. </a:t>
            </a:r>
            <a:r>
              <a:rPr lang="en-US" sz="2800" dirty="0"/>
              <a:t>While a leader gets his authority from his followers, a manager gets his   </a:t>
            </a:r>
          </a:p>
          <a:p>
            <a:pPr marL="0" indent="0">
              <a:buNone/>
            </a:pPr>
            <a:r>
              <a:rPr lang="en-US" dirty="0"/>
              <a:t>     </a:t>
            </a:r>
            <a:r>
              <a:rPr lang="en-US" sz="2800" dirty="0"/>
              <a:t>authority by virtue of his position in the organization. </a:t>
            </a:r>
          </a:p>
          <a:p>
            <a:pPr marL="0" indent="0">
              <a:buNone/>
            </a:pPr>
            <a:endParaRPr lang="en-US" dirty="0"/>
          </a:p>
          <a:p>
            <a:pPr marL="0" indent="0">
              <a:buNone/>
            </a:pPr>
            <a:r>
              <a:rPr lang="en-US" sz="2800" dirty="0"/>
              <a:t>4. While managers follow the organization’s policies and procedure, the leaders </a:t>
            </a:r>
          </a:p>
          <a:p>
            <a:pPr marL="0" indent="0">
              <a:buNone/>
            </a:pPr>
            <a:r>
              <a:rPr lang="en-US" sz="2800" dirty="0"/>
              <a:t>     follow their own instinct. </a:t>
            </a:r>
          </a:p>
          <a:p>
            <a:pPr marL="0" lvl="0" indent="0">
              <a:buNone/>
            </a:pPr>
            <a:endParaRPr lang="en-US" dirty="0"/>
          </a:p>
        </p:txBody>
      </p:sp>
    </p:spTree>
    <p:extLst>
      <p:ext uri="{BB962C8B-B14F-4D97-AF65-F5344CB8AC3E}">
        <p14:creationId xmlns:p14="http://schemas.microsoft.com/office/powerpoint/2010/main" val="35196378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a:extLst>
              <a:ext uri="{FF2B5EF4-FFF2-40B4-BE49-F238E27FC236}">
                <a16:creationId xmlns:a16="http://schemas.microsoft.com/office/drawing/2014/main" id="{EF8F8283-3D23-4843-8090-242F8BEF9CF4}"/>
              </a:ext>
            </a:extLst>
          </p:cNvPr>
          <p:cNvSpPr>
            <a:spLocks noGrp="1" noChangeArrowheads="1"/>
          </p:cNvSpPr>
          <p:nvPr>
            <p:ph type="title"/>
          </p:nvPr>
        </p:nvSpPr>
        <p:spPr>
          <a:xfrm>
            <a:off x="493485" y="0"/>
            <a:ext cx="8911771" cy="838200"/>
          </a:xfrm>
        </p:spPr>
        <p:txBody>
          <a:bodyPr>
            <a:noAutofit/>
          </a:bodyPr>
          <a:lstStyle/>
          <a:p>
            <a:r>
              <a:rPr lang="en-US" altLang="en-US" b="1" dirty="0">
                <a:latin typeface="+mn-lt"/>
              </a:rPr>
              <a:t>Applying Maslow’s need hierarchy</a:t>
            </a:r>
          </a:p>
        </p:txBody>
      </p:sp>
      <p:graphicFrame>
        <p:nvGraphicFramePr>
          <p:cNvPr id="51202" name="Object 3">
            <a:extLst>
              <a:ext uri="{FF2B5EF4-FFF2-40B4-BE49-F238E27FC236}">
                <a16:creationId xmlns:a16="http://schemas.microsoft.com/office/drawing/2014/main" id="{362B68F6-9F1A-4A92-BDBA-0A3FFB36D0A8}"/>
              </a:ext>
            </a:extLst>
          </p:cNvPr>
          <p:cNvGraphicFramePr>
            <a:graphicFrameLocks noGrp="1" noChangeAspect="1"/>
          </p:cNvGraphicFramePr>
          <p:nvPr>
            <p:ph type="tbl" idx="1"/>
          </p:nvPr>
        </p:nvGraphicFramePr>
        <p:xfrm>
          <a:off x="1554163" y="1020763"/>
          <a:ext cx="9036050" cy="6888162"/>
        </p:xfrm>
        <a:graphic>
          <a:graphicData uri="http://schemas.openxmlformats.org/presentationml/2006/ole">
            <mc:AlternateContent xmlns:mc="http://schemas.openxmlformats.org/markup-compatibility/2006">
              <mc:Choice xmlns:v="urn:schemas-microsoft-com:vml" Requires="v">
                <p:oleObj spid="_x0000_s2069" name="Document" r:id="rId3" imgW="0" imgH="0" progId="Word.Document.8">
                  <p:embed/>
                </p:oleObj>
              </mc:Choice>
              <mc:Fallback>
                <p:oleObj name="Document" r:id="rId3" imgW="0" imgH="0" progId="Word.Document.8">
                  <p:embed/>
                  <p:pic>
                    <p:nvPicPr>
                      <p:cNvPr id="51202" name="Object 3">
                        <a:extLst>
                          <a:ext uri="{FF2B5EF4-FFF2-40B4-BE49-F238E27FC236}">
                            <a16:creationId xmlns:a16="http://schemas.microsoft.com/office/drawing/2014/main" id="{362B68F6-9F1A-4A92-BDBA-0A3FFB36D0A8}"/>
                          </a:ext>
                        </a:extLst>
                      </p:cNvPr>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4163" y="1020763"/>
                        <a:ext cx="9036050" cy="688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a:extLst>
              <a:ext uri="{FF2B5EF4-FFF2-40B4-BE49-F238E27FC236}">
                <a16:creationId xmlns:a16="http://schemas.microsoft.com/office/drawing/2014/main" id="{29A30C02-EB84-4735-9763-CBCBDD065D53}"/>
              </a:ext>
            </a:extLst>
          </p:cNvPr>
          <p:cNvSpPr>
            <a:spLocks noGrp="1" noChangeArrowheads="1"/>
          </p:cNvSpPr>
          <p:nvPr>
            <p:ph type="title"/>
          </p:nvPr>
        </p:nvSpPr>
        <p:spPr>
          <a:xfrm>
            <a:off x="-1" y="-14288"/>
            <a:ext cx="9506857" cy="838200"/>
          </a:xfrm>
        </p:spPr>
        <p:txBody>
          <a:bodyPr>
            <a:noAutofit/>
          </a:bodyPr>
          <a:lstStyle/>
          <a:p>
            <a:r>
              <a:rPr lang="en-US" altLang="en-US" b="1" dirty="0">
                <a:latin typeface="+mn-lt"/>
              </a:rPr>
              <a:t>Applying Maslow’s need hierarchy</a:t>
            </a:r>
          </a:p>
        </p:txBody>
      </p:sp>
      <p:graphicFrame>
        <p:nvGraphicFramePr>
          <p:cNvPr id="52226" name="Object 3">
            <a:extLst>
              <a:ext uri="{FF2B5EF4-FFF2-40B4-BE49-F238E27FC236}">
                <a16:creationId xmlns:a16="http://schemas.microsoft.com/office/drawing/2014/main" id="{707DB8D9-7829-4B38-88C6-913B5F5C0C50}"/>
              </a:ext>
            </a:extLst>
          </p:cNvPr>
          <p:cNvGraphicFramePr>
            <a:graphicFrameLocks noGrp="1" noChangeAspect="1"/>
          </p:cNvGraphicFramePr>
          <p:nvPr>
            <p:ph type="tbl" idx="1"/>
            <p:extLst>
              <p:ext uri="{D42A27DB-BD31-4B8C-83A1-F6EECF244321}">
                <p14:modId xmlns:p14="http://schemas.microsoft.com/office/powerpoint/2010/main" val="1554484387"/>
              </p:ext>
            </p:extLst>
          </p:nvPr>
        </p:nvGraphicFramePr>
        <p:xfrm>
          <a:off x="609600" y="825500"/>
          <a:ext cx="9983788" cy="5627688"/>
        </p:xfrm>
        <a:graphic>
          <a:graphicData uri="http://schemas.openxmlformats.org/presentationml/2006/ole">
            <mc:AlternateContent xmlns:mc="http://schemas.openxmlformats.org/markup-compatibility/2006">
              <mc:Choice xmlns:v="urn:schemas-microsoft-com:vml" Requires="v">
                <p:oleObj spid="_x0000_s3093" name="Document" r:id="rId3" imgW="0" imgH="0" progId="Word.Document.8">
                  <p:embed/>
                </p:oleObj>
              </mc:Choice>
              <mc:Fallback>
                <p:oleObj name="Document" r:id="rId3" imgW="0" imgH="0" progId="Word.Document.8">
                  <p:embed/>
                  <p:pic>
                    <p:nvPicPr>
                      <p:cNvPr id="52226" name="Object 3">
                        <a:extLst>
                          <a:ext uri="{FF2B5EF4-FFF2-40B4-BE49-F238E27FC236}">
                            <a16:creationId xmlns:a16="http://schemas.microsoft.com/office/drawing/2014/main" id="{707DB8D9-7829-4B38-88C6-913B5F5C0C50}"/>
                          </a:ext>
                        </a:extLst>
                      </p:cNvPr>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825500"/>
                        <a:ext cx="9983788" cy="5627688"/>
                      </a:xfrm>
                      <a:prstGeom prst="rect">
                        <a:avLst/>
                      </a:prstGeom>
                      <a:noFill/>
                      <a:ln>
                        <a:noFill/>
                      </a:ln>
                    </p:spPr>
                  </p:pic>
                </p:oleObj>
              </mc:Fallback>
            </mc:AlternateContent>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Table Placeholder 3" descr="hierarchy of needs">
            <a:extLst>
              <a:ext uri="{FF2B5EF4-FFF2-40B4-BE49-F238E27FC236}">
                <a16:creationId xmlns:a16="http://schemas.microsoft.com/office/drawing/2014/main" id="{F21CFE5B-EF29-4B67-AF21-53425DECCD9E}"/>
              </a:ext>
            </a:extLst>
          </p:cNvPr>
          <p:cNvPicPr>
            <a:picLocks noGrp="1" noChangeArrowheads="1"/>
          </p:cNvPicPr>
          <p:nvPr>
            <p:ph type="tbl" idx="1"/>
          </p:nvPr>
        </p:nvPicPr>
        <p:blipFill>
          <a:blip r:embed="rId3">
            <a:extLst>
              <a:ext uri="{28A0092B-C50C-407E-A947-70E740481C1C}">
                <a14:useLocalDpi xmlns:a14="http://schemas.microsoft.com/office/drawing/2010/main" val="0"/>
              </a:ext>
            </a:extLst>
          </a:blip>
          <a:srcRect/>
          <a:stretch>
            <a:fillRect/>
          </a:stretch>
        </p:blipFill>
        <p:spPr>
          <a:xfrm>
            <a:off x="1524000" y="0"/>
            <a:ext cx="9144000" cy="6858000"/>
          </a:xfr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A0AD8D51-D8BF-4148-8701-C5378C993E66}"/>
              </a:ext>
            </a:extLst>
          </p:cNvPr>
          <p:cNvSpPr>
            <a:spLocks noGrp="1" noChangeArrowheads="1"/>
          </p:cNvSpPr>
          <p:nvPr>
            <p:ph type="title"/>
          </p:nvPr>
        </p:nvSpPr>
        <p:spPr>
          <a:xfrm>
            <a:off x="333829" y="14061"/>
            <a:ext cx="11858171" cy="1223963"/>
          </a:xfrm>
        </p:spPr>
        <p:txBody>
          <a:bodyPr>
            <a:noAutofit/>
          </a:bodyPr>
          <a:lstStyle/>
          <a:p>
            <a:r>
              <a:rPr lang="en-US" altLang="en-US" b="1" dirty="0">
                <a:latin typeface="+mn-lt"/>
              </a:rPr>
              <a:t>Significance of Maslow’s hierarchy</a:t>
            </a:r>
          </a:p>
        </p:txBody>
      </p:sp>
      <p:sp>
        <p:nvSpPr>
          <p:cNvPr id="54274" name="Rectangle 3">
            <a:extLst>
              <a:ext uri="{FF2B5EF4-FFF2-40B4-BE49-F238E27FC236}">
                <a16:creationId xmlns:a16="http://schemas.microsoft.com/office/drawing/2014/main" id="{48E69F84-7CAC-4335-94E5-27966564BCAF}"/>
              </a:ext>
            </a:extLst>
          </p:cNvPr>
          <p:cNvSpPr>
            <a:spLocks noGrp="1" noChangeArrowheads="1"/>
          </p:cNvSpPr>
          <p:nvPr>
            <p:ph type="body" idx="1"/>
          </p:nvPr>
        </p:nvSpPr>
        <p:spPr>
          <a:xfrm>
            <a:off x="333829" y="1480457"/>
            <a:ext cx="11582400" cy="5044168"/>
          </a:xfrm>
        </p:spPr>
        <p:txBody>
          <a:bodyPr/>
          <a:lstStyle/>
          <a:p>
            <a:pPr>
              <a:lnSpc>
                <a:spcPct val="150000"/>
              </a:lnSpc>
            </a:pPr>
            <a:r>
              <a:rPr lang="en-US" altLang="en-US" dirty="0"/>
              <a:t>As a need is satisfied, another assumes importance in an individual’s mind</a:t>
            </a:r>
          </a:p>
          <a:p>
            <a:pPr>
              <a:lnSpc>
                <a:spcPct val="150000"/>
              </a:lnSpc>
            </a:pPr>
            <a:r>
              <a:rPr lang="en-US" altLang="en-US" dirty="0"/>
              <a:t>“Man is a perpetually-wanting animal”: The urges for accomplishment and growth emerge only when the basic needs have been satisfied.</a:t>
            </a:r>
          </a:p>
          <a:p>
            <a:pPr>
              <a:lnSpc>
                <a:spcPct val="150000"/>
              </a:lnSpc>
            </a:pPr>
            <a:r>
              <a:rPr lang="en-US" altLang="en-US" dirty="0"/>
              <a:t>The important elements in motivation to work are unsatisfied or under satisfied needs</a:t>
            </a:r>
          </a:p>
          <a:p>
            <a:pPr>
              <a:buFontTx/>
              <a:buNone/>
            </a:pPr>
            <a:endParaRPr lang="en-US"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a:extLst>
              <a:ext uri="{FF2B5EF4-FFF2-40B4-BE49-F238E27FC236}">
                <a16:creationId xmlns:a16="http://schemas.microsoft.com/office/drawing/2014/main" id="{D37285B1-A37B-47C1-BB68-727AB97EC61A}"/>
              </a:ext>
            </a:extLst>
          </p:cNvPr>
          <p:cNvSpPr>
            <a:spLocks noGrp="1" noChangeArrowheads="1"/>
          </p:cNvSpPr>
          <p:nvPr>
            <p:ph type="title"/>
          </p:nvPr>
        </p:nvSpPr>
        <p:spPr>
          <a:xfrm>
            <a:off x="261257" y="0"/>
            <a:ext cx="11698513" cy="1143000"/>
          </a:xfrm>
        </p:spPr>
        <p:txBody>
          <a:bodyPr>
            <a:normAutofit/>
          </a:bodyPr>
          <a:lstStyle/>
          <a:p>
            <a:r>
              <a:rPr lang="en-US" altLang="en-US" b="1" dirty="0">
                <a:latin typeface="+mn-lt"/>
              </a:rPr>
              <a:t>McClelland’s achievement motivation theory</a:t>
            </a:r>
          </a:p>
        </p:txBody>
      </p:sp>
      <p:sp>
        <p:nvSpPr>
          <p:cNvPr id="55298" name="Rectangle 3">
            <a:extLst>
              <a:ext uri="{FF2B5EF4-FFF2-40B4-BE49-F238E27FC236}">
                <a16:creationId xmlns:a16="http://schemas.microsoft.com/office/drawing/2014/main" id="{CE53C760-F081-49FC-A4AC-036E251576BD}"/>
              </a:ext>
            </a:extLst>
          </p:cNvPr>
          <p:cNvSpPr>
            <a:spLocks noGrp="1" noChangeArrowheads="1"/>
          </p:cNvSpPr>
          <p:nvPr>
            <p:ph type="body" idx="1"/>
          </p:nvPr>
        </p:nvSpPr>
        <p:spPr>
          <a:xfrm>
            <a:off x="595086" y="1412876"/>
            <a:ext cx="11364684" cy="5445125"/>
          </a:xfrm>
        </p:spPr>
        <p:txBody>
          <a:bodyPr>
            <a:normAutofit lnSpcReduction="10000"/>
          </a:bodyPr>
          <a:lstStyle/>
          <a:p>
            <a:pPr>
              <a:lnSpc>
                <a:spcPct val="150000"/>
              </a:lnSpc>
            </a:pPr>
            <a:r>
              <a:rPr lang="en-US" altLang="en-US" dirty="0"/>
              <a:t>Every person has one of the three motivators </a:t>
            </a:r>
          </a:p>
          <a:p>
            <a:pPr>
              <a:lnSpc>
                <a:spcPct val="150000"/>
              </a:lnSpc>
            </a:pPr>
            <a:r>
              <a:rPr lang="en-US" altLang="en-US" dirty="0"/>
              <a:t>One of these will be our dominant motivating driver</a:t>
            </a:r>
          </a:p>
          <a:p>
            <a:pPr lvl="1">
              <a:lnSpc>
                <a:spcPct val="150000"/>
              </a:lnSpc>
            </a:pPr>
            <a:r>
              <a:rPr lang="en-US" altLang="en-US" sz="2800" dirty="0"/>
              <a:t>Need for affiliation: the need of human beings for friendship and meaningful relationships</a:t>
            </a:r>
          </a:p>
          <a:p>
            <a:pPr lvl="1">
              <a:lnSpc>
                <a:spcPct val="150000"/>
              </a:lnSpc>
            </a:pPr>
            <a:r>
              <a:rPr lang="en-US" altLang="en-US" sz="2800" dirty="0"/>
              <a:t>Need for power: some people seek power in their work situations; they wish to make a strong impression on people and events</a:t>
            </a:r>
          </a:p>
          <a:p>
            <a:pPr lvl="1">
              <a:lnSpc>
                <a:spcPct val="150000"/>
              </a:lnSpc>
            </a:pPr>
            <a:r>
              <a:rPr lang="en-US" altLang="en-US" sz="2800" dirty="0"/>
              <a:t>Need to achieve: To many people, the sense of “getting on”, progressing or being promoted, is very important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a:extLst>
              <a:ext uri="{FF2B5EF4-FFF2-40B4-BE49-F238E27FC236}">
                <a16:creationId xmlns:a16="http://schemas.microsoft.com/office/drawing/2014/main" id="{A6FCC7DD-3B58-4154-A123-6675CCD5E5B5}"/>
              </a:ext>
            </a:extLst>
          </p:cNvPr>
          <p:cNvSpPr>
            <a:spLocks noGrp="1" noChangeArrowheads="1"/>
          </p:cNvSpPr>
          <p:nvPr>
            <p:ph type="title"/>
          </p:nvPr>
        </p:nvSpPr>
        <p:spPr>
          <a:xfrm>
            <a:off x="0" y="0"/>
            <a:ext cx="10305143" cy="1143000"/>
          </a:xfrm>
        </p:spPr>
        <p:txBody>
          <a:bodyPr>
            <a:normAutofit fontScale="90000"/>
          </a:bodyPr>
          <a:lstStyle/>
          <a:p>
            <a:r>
              <a:rPr lang="en-US" altLang="en-US" b="1" dirty="0">
                <a:latin typeface="+mn-lt"/>
              </a:rPr>
              <a:t>McClelland’s achievement motivation theory</a:t>
            </a:r>
          </a:p>
        </p:txBody>
      </p:sp>
      <p:sp>
        <p:nvSpPr>
          <p:cNvPr id="56322" name="Rectangle 3">
            <a:extLst>
              <a:ext uri="{FF2B5EF4-FFF2-40B4-BE49-F238E27FC236}">
                <a16:creationId xmlns:a16="http://schemas.microsoft.com/office/drawing/2014/main" id="{4B0D7420-B432-4C4B-A85A-585DFFF1634B}"/>
              </a:ext>
            </a:extLst>
          </p:cNvPr>
          <p:cNvSpPr>
            <a:spLocks noGrp="1" noChangeArrowheads="1"/>
          </p:cNvSpPr>
          <p:nvPr>
            <p:ph type="body" idx="1"/>
          </p:nvPr>
        </p:nvSpPr>
        <p:spPr>
          <a:xfrm>
            <a:off x="391886" y="1341438"/>
            <a:ext cx="11117943" cy="5516562"/>
          </a:xfrm>
        </p:spPr>
        <p:txBody>
          <a:bodyPr>
            <a:normAutofit/>
          </a:bodyPr>
          <a:lstStyle/>
          <a:p>
            <a:pPr>
              <a:lnSpc>
                <a:spcPct val="150000"/>
              </a:lnSpc>
            </a:pPr>
            <a:r>
              <a:rPr lang="en-US" altLang="en-US" dirty="0"/>
              <a:t>The three points relate to the functioning of people at various levels in an organization</a:t>
            </a:r>
          </a:p>
          <a:p>
            <a:pPr>
              <a:lnSpc>
                <a:spcPct val="150000"/>
              </a:lnSpc>
            </a:pPr>
            <a:r>
              <a:rPr lang="en-US" altLang="en-US" dirty="0"/>
              <a:t>People “high up” will have a strong drive for power and making an impact</a:t>
            </a:r>
          </a:p>
          <a:p>
            <a:pPr>
              <a:lnSpc>
                <a:spcPct val="150000"/>
              </a:lnSpc>
            </a:pPr>
            <a:r>
              <a:rPr lang="en-US" altLang="en-US" dirty="0"/>
              <a:t>People in the middle have considerable achievement needs and compete with each other</a:t>
            </a:r>
          </a:p>
          <a:p>
            <a:pPr>
              <a:lnSpc>
                <a:spcPct val="150000"/>
              </a:lnSpc>
            </a:pPr>
            <a:r>
              <a:rPr lang="en-US" altLang="en-US" dirty="0"/>
              <a:t>At the lower levels, the drive for affiliation should be strong</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a:extLst>
              <a:ext uri="{FF2B5EF4-FFF2-40B4-BE49-F238E27FC236}">
                <a16:creationId xmlns:a16="http://schemas.microsoft.com/office/drawing/2014/main" id="{F734F7A4-FC21-4911-820A-0351D1701503}"/>
              </a:ext>
            </a:extLst>
          </p:cNvPr>
          <p:cNvSpPr>
            <a:spLocks noGrp="1" noChangeArrowheads="1"/>
          </p:cNvSpPr>
          <p:nvPr>
            <p:ph type="title"/>
          </p:nvPr>
        </p:nvSpPr>
        <p:spPr>
          <a:xfrm>
            <a:off x="785359" y="0"/>
            <a:ext cx="7772400" cy="836613"/>
          </a:xfrm>
        </p:spPr>
        <p:txBody>
          <a:bodyPr/>
          <a:lstStyle/>
          <a:p>
            <a:r>
              <a:rPr lang="en-US" altLang="en-US" sz="4800" b="1" dirty="0">
                <a:latin typeface="+mn-lt"/>
              </a:rPr>
              <a:t>Herzberg’s two-factor theory</a:t>
            </a:r>
          </a:p>
        </p:txBody>
      </p:sp>
      <p:sp>
        <p:nvSpPr>
          <p:cNvPr id="57346" name="Rectangle 3">
            <a:extLst>
              <a:ext uri="{FF2B5EF4-FFF2-40B4-BE49-F238E27FC236}">
                <a16:creationId xmlns:a16="http://schemas.microsoft.com/office/drawing/2014/main" id="{30C2B2CA-F758-4186-B16A-F4A871588566}"/>
              </a:ext>
            </a:extLst>
          </p:cNvPr>
          <p:cNvSpPr>
            <a:spLocks noGrp="1" noChangeArrowheads="1"/>
          </p:cNvSpPr>
          <p:nvPr>
            <p:ph type="body" idx="1"/>
          </p:nvPr>
        </p:nvSpPr>
        <p:spPr>
          <a:xfrm>
            <a:off x="493487" y="1341439"/>
            <a:ext cx="10987314" cy="5516561"/>
          </a:xfrm>
        </p:spPr>
        <p:txBody>
          <a:bodyPr>
            <a:normAutofit lnSpcReduction="10000"/>
          </a:bodyPr>
          <a:lstStyle/>
          <a:p>
            <a:pPr marL="0" indent="0">
              <a:buNone/>
            </a:pPr>
            <a:r>
              <a:rPr lang="en-US" altLang="en-US" dirty="0"/>
              <a:t>Frederick Herzberg identified two distinct sets of needs in individuals working in organizations</a:t>
            </a:r>
          </a:p>
          <a:p>
            <a:r>
              <a:rPr lang="en-US" altLang="en-US" dirty="0"/>
              <a:t>Need to avoid pain and discomfort; and </a:t>
            </a:r>
          </a:p>
          <a:p>
            <a:r>
              <a:rPr lang="en-US" altLang="en-US" dirty="0"/>
              <a:t>The need to develop psychologically as a person</a:t>
            </a:r>
          </a:p>
          <a:p>
            <a:pPr>
              <a:buFontTx/>
              <a:buNone/>
            </a:pPr>
            <a:endParaRPr lang="en-US" altLang="en-US" dirty="0"/>
          </a:p>
          <a:p>
            <a:pPr>
              <a:buFontTx/>
              <a:buNone/>
            </a:pPr>
            <a:r>
              <a:rPr lang="en-US" altLang="en-US" dirty="0"/>
              <a:t>He identified two areas of concern for organizations employing people:</a:t>
            </a:r>
          </a:p>
          <a:p>
            <a:r>
              <a:rPr lang="en-US" altLang="en-US" dirty="0"/>
              <a:t>Hygiene factors </a:t>
            </a:r>
            <a:r>
              <a:rPr lang="en-US" altLang="en-US" sz="2800" b="1" i="1" dirty="0"/>
              <a:t>– </a:t>
            </a:r>
            <a:r>
              <a:rPr lang="en-US" altLang="en-US" sz="2800" dirty="0"/>
              <a:t>focus on the work setting not the content of the work – wages, company policies, job security, fringe benefits, quality of supervision and administration, working conditions, interpersonal relationships, etc. </a:t>
            </a:r>
            <a:endParaRPr lang="en-US" altLang="en-US" dirty="0"/>
          </a:p>
          <a:p>
            <a:r>
              <a:rPr lang="en-US" altLang="en-US" dirty="0"/>
              <a:t>Motivators </a:t>
            </a:r>
            <a:r>
              <a:rPr lang="en-US" altLang="en-US" sz="2800" b="1" i="1" dirty="0"/>
              <a:t>– </a:t>
            </a:r>
            <a:r>
              <a:rPr lang="en-US" altLang="en-US" sz="2800" dirty="0"/>
              <a:t>focus on content of the work itself – achievement, recognition, involvement, responsibility, advancement; meaningful/interesting work, psychological growth, etc.</a:t>
            </a:r>
          </a:p>
          <a:p>
            <a:endParaRPr lang="en-US" alt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4BF2F0CA-71A5-4856-A593-675D01C5F98B}"/>
              </a:ext>
            </a:extLst>
          </p:cNvPr>
          <p:cNvSpPr>
            <a:spLocks noGrp="1" noChangeArrowheads="1"/>
          </p:cNvSpPr>
          <p:nvPr>
            <p:ph type="ctrTitle"/>
          </p:nvPr>
        </p:nvSpPr>
        <p:spPr>
          <a:xfrm>
            <a:off x="1981200" y="381001"/>
            <a:ext cx="8915400" cy="1470025"/>
          </a:xfrm>
        </p:spPr>
        <p:txBody>
          <a:bodyPr/>
          <a:lstStyle/>
          <a:p>
            <a:pPr algn="l" eaLnBrk="1" hangingPunct="1"/>
            <a:r>
              <a:rPr lang="en-US" altLang="en-US" sz="3600"/>
              <a:t>Herzberg’s Two-Factor Theory</a:t>
            </a:r>
          </a:p>
        </p:txBody>
      </p:sp>
      <p:pic>
        <p:nvPicPr>
          <p:cNvPr id="34819" name="Picture 3">
            <a:extLst>
              <a:ext uri="{FF2B5EF4-FFF2-40B4-BE49-F238E27FC236}">
                <a16:creationId xmlns:a16="http://schemas.microsoft.com/office/drawing/2014/main" id="{DF75C232-161A-4028-BCCB-7C839ECD81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6864" y="1773238"/>
            <a:ext cx="9107487" cy="4464050"/>
          </a:xfrm>
          <a:prstGeom prst="rect">
            <a:avLst/>
          </a:prstGeom>
          <a:noFill/>
          <a:ln w="9525">
            <a:solidFill>
              <a:srgbClr val="191966"/>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261D5-5EFC-4D87-A95C-75DE41D69352}"/>
              </a:ext>
            </a:extLst>
          </p:cNvPr>
          <p:cNvSpPr>
            <a:spLocks noGrp="1"/>
          </p:cNvSpPr>
          <p:nvPr>
            <p:ph type="title"/>
          </p:nvPr>
        </p:nvSpPr>
        <p:spPr>
          <a:xfrm>
            <a:off x="359228" y="31296"/>
            <a:ext cx="10515600" cy="1325563"/>
          </a:xfrm>
        </p:spPr>
        <p:txBody>
          <a:bodyPr/>
          <a:lstStyle/>
          <a:p>
            <a:r>
              <a:rPr lang="en-US" altLang="en-US" b="1" dirty="0">
                <a:solidFill>
                  <a:schemeClr val="tx1"/>
                </a:solidFill>
                <a:latin typeface="+mn-lt"/>
              </a:rPr>
              <a:t>Process theories</a:t>
            </a:r>
            <a:r>
              <a:rPr lang="en-US" altLang="en-US" dirty="0">
                <a:solidFill>
                  <a:schemeClr val="tx1"/>
                </a:solidFill>
                <a:latin typeface="+mn-lt"/>
              </a:rPr>
              <a:t> </a:t>
            </a:r>
            <a:endParaRPr lang="en-GB" dirty="0"/>
          </a:p>
        </p:txBody>
      </p:sp>
      <p:sp>
        <p:nvSpPr>
          <p:cNvPr id="3" name="Content Placeholder 2">
            <a:extLst>
              <a:ext uri="{FF2B5EF4-FFF2-40B4-BE49-F238E27FC236}">
                <a16:creationId xmlns:a16="http://schemas.microsoft.com/office/drawing/2014/main" id="{2DEBA8E3-D2EF-4E10-BB44-39A24A5FE9BA}"/>
              </a:ext>
            </a:extLst>
          </p:cNvPr>
          <p:cNvSpPr>
            <a:spLocks noGrp="1"/>
          </p:cNvSpPr>
          <p:nvPr>
            <p:ph idx="1"/>
          </p:nvPr>
        </p:nvSpPr>
        <p:spPr>
          <a:xfrm>
            <a:off x="188686" y="1596572"/>
            <a:ext cx="11611428" cy="5261428"/>
          </a:xfrm>
        </p:spPr>
        <p:txBody>
          <a:bodyPr numCol="2">
            <a:normAutofit/>
          </a:bodyPr>
          <a:lstStyle/>
          <a:p>
            <a:pPr algn="l">
              <a:lnSpc>
                <a:spcPct val="150000"/>
              </a:lnSpc>
              <a:buFontTx/>
              <a:buChar char="•"/>
            </a:pPr>
            <a:r>
              <a:rPr lang="en-US" altLang="en-US" sz="2800" dirty="0"/>
              <a:t>Attempt to identify the relationship among the dynamic variables which make up motivation. </a:t>
            </a:r>
          </a:p>
          <a:p>
            <a:pPr algn="l">
              <a:lnSpc>
                <a:spcPct val="150000"/>
              </a:lnSpc>
              <a:buFontTx/>
              <a:buChar char="•"/>
            </a:pPr>
            <a:r>
              <a:rPr lang="en-US" altLang="en-US" sz="2800" dirty="0"/>
              <a:t>Concerned with how behavior is initiated, directed and sustained. </a:t>
            </a:r>
          </a:p>
          <a:p>
            <a:pPr algn="l">
              <a:lnSpc>
                <a:spcPct val="150000"/>
              </a:lnSpc>
              <a:buFontTx/>
              <a:buChar char="•"/>
            </a:pPr>
            <a:r>
              <a:rPr lang="en-US" altLang="en-US" sz="2800" dirty="0"/>
              <a:t>Place emphasis on the </a:t>
            </a:r>
            <a:r>
              <a:rPr lang="en-US" altLang="en-US" sz="2800" b="1" dirty="0"/>
              <a:t>actual process of motivation.</a:t>
            </a:r>
          </a:p>
          <a:p>
            <a:pPr marL="0" indent="0" algn="l">
              <a:lnSpc>
                <a:spcPct val="100000"/>
              </a:lnSpc>
              <a:buNone/>
            </a:pPr>
            <a:r>
              <a:rPr lang="en-US" altLang="en-US" sz="2800" b="1" dirty="0"/>
              <a:t>Examples of process theories</a:t>
            </a:r>
          </a:p>
          <a:p>
            <a:r>
              <a:rPr lang="en-US" altLang="en-US" sz="2800" dirty="0"/>
              <a:t>Expectancy based model – Vroom, and Porter and Lawler</a:t>
            </a:r>
          </a:p>
          <a:p>
            <a:r>
              <a:rPr lang="en-US" altLang="en-US" sz="2800" dirty="0"/>
              <a:t>Equity theory – Adam’s</a:t>
            </a:r>
          </a:p>
          <a:p>
            <a:r>
              <a:rPr lang="en-US" altLang="en-US" sz="2800" dirty="0"/>
              <a:t>Goal theory- Locke</a:t>
            </a:r>
          </a:p>
          <a:p>
            <a:r>
              <a:rPr lang="en-US" altLang="en-US" sz="2800" dirty="0"/>
              <a:t>Attribution theory- Heider, and Kelley</a:t>
            </a:r>
          </a:p>
          <a:p>
            <a:endParaRPr lang="en-GB" dirty="0"/>
          </a:p>
        </p:txBody>
      </p:sp>
    </p:spTree>
    <p:extLst>
      <p:ext uri="{BB962C8B-B14F-4D97-AF65-F5344CB8AC3E}">
        <p14:creationId xmlns:p14="http://schemas.microsoft.com/office/powerpoint/2010/main" val="18032328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a:extLst>
              <a:ext uri="{FF2B5EF4-FFF2-40B4-BE49-F238E27FC236}">
                <a16:creationId xmlns:a16="http://schemas.microsoft.com/office/drawing/2014/main" id="{4FFDA93B-451D-44B7-8DCD-73DDE904A954}"/>
              </a:ext>
            </a:extLst>
          </p:cNvPr>
          <p:cNvSpPr>
            <a:spLocks noGrp="1" noChangeArrowheads="1"/>
          </p:cNvSpPr>
          <p:nvPr>
            <p:ph type="title"/>
          </p:nvPr>
        </p:nvSpPr>
        <p:spPr>
          <a:xfrm>
            <a:off x="262845" y="0"/>
            <a:ext cx="7772400" cy="576263"/>
          </a:xfrm>
        </p:spPr>
        <p:txBody>
          <a:bodyPr>
            <a:noAutofit/>
          </a:bodyPr>
          <a:lstStyle/>
          <a:p>
            <a:r>
              <a:rPr lang="en-US" altLang="en-US" b="1" dirty="0">
                <a:latin typeface="+mn-lt"/>
              </a:rPr>
              <a:t>Expectancy Theory</a:t>
            </a:r>
          </a:p>
        </p:txBody>
      </p:sp>
      <p:sp>
        <p:nvSpPr>
          <p:cNvPr id="66562" name="Rectangle 3">
            <a:extLst>
              <a:ext uri="{FF2B5EF4-FFF2-40B4-BE49-F238E27FC236}">
                <a16:creationId xmlns:a16="http://schemas.microsoft.com/office/drawing/2014/main" id="{F0CEB650-FE0D-435B-8331-7195617969F5}"/>
              </a:ext>
            </a:extLst>
          </p:cNvPr>
          <p:cNvSpPr>
            <a:spLocks noGrp="1" noChangeArrowheads="1"/>
          </p:cNvSpPr>
          <p:nvPr>
            <p:ph type="body" idx="1"/>
          </p:nvPr>
        </p:nvSpPr>
        <p:spPr>
          <a:xfrm>
            <a:off x="262845" y="1178154"/>
            <a:ext cx="11509829" cy="5605916"/>
          </a:xfrm>
        </p:spPr>
        <p:txBody>
          <a:bodyPr>
            <a:normAutofit/>
          </a:bodyPr>
          <a:lstStyle/>
          <a:p>
            <a:pPr marL="0" indent="0">
              <a:buNone/>
            </a:pPr>
            <a:r>
              <a:rPr lang="en-US" altLang="en-US" sz="2800" b="1" dirty="0"/>
              <a:t>Expectancy theory – </a:t>
            </a:r>
            <a:r>
              <a:rPr lang="en-US" altLang="en-US" sz="2800" dirty="0"/>
              <a:t>assumption that motivation depends not only on how much a person wants something but also on how likely he or she is to get it.</a:t>
            </a:r>
            <a:endParaRPr lang="en-US" altLang="en-US" sz="2000" dirty="0"/>
          </a:p>
          <a:p>
            <a:pPr marL="0" indent="0">
              <a:buNone/>
            </a:pPr>
            <a:endParaRPr lang="en-US" altLang="en-US" dirty="0"/>
          </a:p>
          <a:p>
            <a:pPr marL="0" indent="0">
              <a:buNone/>
            </a:pPr>
            <a:r>
              <a:rPr lang="en-US" altLang="en-US" dirty="0"/>
              <a:t>The strength of a tendency to act in a certain way depends on the strength of our expectation that the act will be followed by a given outcome, and on the attractiveness of that outcome to us.</a:t>
            </a:r>
          </a:p>
          <a:p>
            <a:pPr>
              <a:lnSpc>
                <a:spcPct val="90000"/>
              </a:lnSpc>
            </a:pPr>
            <a:r>
              <a:rPr lang="en-US" altLang="en-US" b="1" dirty="0"/>
              <a:t>Attractiveness</a:t>
            </a:r>
            <a:r>
              <a:rPr lang="en-US" altLang="en-US" dirty="0"/>
              <a:t> – the importance we place on the potential outcome or reward to be achieved on the job</a:t>
            </a:r>
          </a:p>
          <a:p>
            <a:pPr>
              <a:lnSpc>
                <a:spcPct val="90000"/>
              </a:lnSpc>
            </a:pPr>
            <a:r>
              <a:rPr lang="en-US" altLang="en-US" b="1" dirty="0"/>
              <a:t>Performance</a:t>
            </a:r>
            <a:r>
              <a:rPr lang="en-US" altLang="en-US" dirty="0"/>
              <a:t> – reward linkage: the degree to which we believe that performing at a certain level will lead to a desired outcome.</a:t>
            </a:r>
          </a:p>
          <a:p>
            <a:pPr>
              <a:lnSpc>
                <a:spcPct val="90000"/>
              </a:lnSpc>
            </a:pPr>
            <a:r>
              <a:rPr lang="en-US" altLang="en-US" b="1" dirty="0"/>
              <a:t>Effort-performance linkage – </a:t>
            </a:r>
            <a:r>
              <a:rPr lang="en-US" altLang="en-US" dirty="0"/>
              <a:t> the probability which we perceive that exerting a given amount of effort will lead to performance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027670"/>
          </a:xfrm>
        </p:spPr>
        <p:txBody>
          <a:bodyPr/>
          <a:lstStyle/>
          <a:p>
            <a:r>
              <a:rPr lang="en-US" b="1" dirty="0">
                <a:latin typeface="+mn-lt"/>
              </a:rPr>
              <a:t>Leadership Vs Management</a:t>
            </a:r>
          </a:p>
        </p:txBody>
      </p:sp>
      <p:sp>
        <p:nvSpPr>
          <p:cNvPr id="3" name="Content Placeholder 2"/>
          <p:cNvSpPr>
            <a:spLocks noGrp="1"/>
          </p:cNvSpPr>
          <p:nvPr>
            <p:ph idx="1"/>
          </p:nvPr>
        </p:nvSpPr>
        <p:spPr>
          <a:xfrm>
            <a:off x="-1" y="990600"/>
            <a:ext cx="12060195" cy="5638800"/>
          </a:xfrm>
        </p:spPr>
        <p:txBody>
          <a:bodyPr>
            <a:normAutofit/>
          </a:bodyPr>
          <a:lstStyle/>
          <a:p>
            <a:pPr marL="514350" lvl="0" indent="-514350">
              <a:buAutoNum type="arabicPeriod" startAt="5"/>
            </a:pPr>
            <a:r>
              <a:rPr lang="en-US" dirty="0"/>
              <a:t>Management is more of science as the managers are exact, planned, standard,   logical and more of mind. Leadership, on the other hand, is an art. </a:t>
            </a:r>
          </a:p>
          <a:p>
            <a:pPr lvl="0">
              <a:buNone/>
            </a:pPr>
            <a:endParaRPr lang="en-US" dirty="0"/>
          </a:p>
          <a:p>
            <a:pPr lvl="0">
              <a:buNone/>
            </a:pPr>
            <a:r>
              <a:rPr lang="en-US" dirty="0"/>
              <a:t>6. While management deals with the technical dimension in an organization other     </a:t>
            </a:r>
          </a:p>
          <a:p>
            <a:pPr lvl="0">
              <a:buNone/>
            </a:pPr>
            <a:r>
              <a:rPr lang="en-US" dirty="0"/>
              <a:t>     job content; leadership deals with the people aspect in an organization</a:t>
            </a:r>
          </a:p>
          <a:p>
            <a:pPr lvl="0">
              <a:buNone/>
            </a:pPr>
            <a:endParaRPr lang="en-US" dirty="0"/>
          </a:p>
          <a:p>
            <a:pPr lvl="0">
              <a:buNone/>
            </a:pPr>
            <a:r>
              <a:rPr lang="en-US" dirty="0"/>
              <a:t>7. </a:t>
            </a:r>
            <a:r>
              <a:rPr lang="en-US" sz="2800" dirty="0"/>
              <a:t>If management is reactive, leadership is proactive</a:t>
            </a:r>
          </a:p>
          <a:p>
            <a:pPr lvl="0">
              <a:buNone/>
            </a:pPr>
            <a:endParaRPr lang="en-US" dirty="0"/>
          </a:p>
          <a:p>
            <a:pPr lvl="0">
              <a:buNone/>
            </a:pPr>
            <a:r>
              <a:rPr lang="en-US" dirty="0"/>
              <a:t>8. </a:t>
            </a:r>
            <a:r>
              <a:rPr lang="en-US" sz="2800" dirty="0"/>
              <a:t>Management is based more on written communication, while leadership is based more on verbal communication. </a:t>
            </a:r>
            <a:endParaRPr lang="en-US" dirty="0"/>
          </a:p>
        </p:txBody>
      </p:sp>
    </p:spTree>
    <p:extLst>
      <p:ext uri="{BB962C8B-B14F-4D97-AF65-F5344CB8AC3E}">
        <p14:creationId xmlns:p14="http://schemas.microsoft.com/office/powerpoint/2010/main" val="40074452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a:extLst>
              <a:ext uri="{FF2B5EF4-FFF2-40B4-BE49-F238E27FC236}">
                <a16:creationId xmlns:a16="http://schemas.microsoft.com/office/drawing/2014/main" id="{5C2181EE-6A0F-433F-8D09-7C6A701AAB6B}"/>
              </a:ext>
            </a:extLst>
          </p:cNvPr>
          <p:cNvSpPr>
            <a:spLocks noGrp="1" noChangeArrowheads="1"/>
          </p:cNvSpPr>
          <p:nvPr>
            <p:ph type="title"/>
          </p:nvPr>
        </p:nvSpPr>
        <p:spPr>
          <a:xfrm>
            <a:off x="435429" y="0"/>
            <a:ext cx="7772400" cy="836613"/>
          </a:xfrm>
        </p:spPr>
        <p:txBody>
          <a:bodyPr/>
          <a:lstStyle/>
          <a:p>
            <a:r>
              <a:rPr lang="en-US" altLang="en-US" b="1" dirty="0">
                <a:latin typeface="+mn-lt"/>
              </a:rPr>
              <a:t>Expectancy Theory</a:t>
            </a:r>
          </a:p>
        </p:txBody>
      </p:sp>
      <p:sp>
        <p:nvSpPr>
          <p:cNvPr id="67586" name="Rectangle 3">
            <a:extLst>
              <a:ext uri="{FF2B5EF4-FFF2-40B4-BE49-F238E27FC236}">
                <a16:creationId xmlns:a16="http://schemas.microsoft.com/office/drawing/2014/main" id="{01E1A69B-4C5A-47A9-A1A0-74603D3DC021}"/>
              </a:ext>
            </a:extLst>
          </p:cNvPr>
          <p:cNvSpPr>
            <a:spLocks noGrp="1" noChangeArrowheads="1"/>
          </p:cNvSpPr>
          <p:nvPr>
            <p:ph type="body" idx="1"/>
          </p:nvPr>
        </p:nvSpPr>
        <p:spPr>
          <a:xfrm>
            <a:off x="435429" y="981076"/>
            <a:ext cx="11480800" cy="5876925"/>
          </a:xfrm>
        </p:spPr>
        <p:txBody>
          <a:bodyPr/>
          <a:lstStyle/>
          <a:p>
            <a:r>
              <a:rPr lang="en-US" altLang="en-US" dirty="0"/>
              <a:t>Expectancy Theory is useful as a framework for diagnosis and identification of changes needed to increase motivation.</a:t>
            </a:r>
          </a:p>
          <a:p>
            <a:endParaRPr lang="en-US" altLang="en-US" dirty="0"/>
          </a:p>
          <a:p>
            <a:r>
              <a:rPr lang="en-US" altLang="en-US" dirty="0"/>
              <a:t>Motivational force (F) = Valency(V) x Expectancy (E)</a:t>
            </a:r>
          </a:p>
          <a:p>
            <a:pPr lvl="1"/>
            <a:r>
              <a:rPr lang="en-US" altLang="en-US" dirty="0"/>
              <a:t>V = value of the outcome to the person</a:t>
            </a:r>
          </a:p>
          <a:p>
            <a:pPr lvl="1"/>
            <a:r>
              <a:rPr lang="en-US" altLang="en-US" dirty="0"/>
              <a:t>E = Perceived likelihood of the outcome</a:t>
            </a:r>
          </a:p>
          <a:p>
            <a:pPr lvl="1"/>
            <a:endParaRPr lang="en-US" altLang="en-US" dirty="0"/>
          </a:p>
          <a:p>
            <a:r>
              <a:rPr lang="en-US" altLang="en-US" dirty="0"/>
              <a:t>Amount of effort  (motivation and energy exerted) put into work depends on</a:t>
            </a:r>
          </a:p>
          <a:p>
            <a:pPr lvl="1"/>
            <a:r>
              <a:rPr lang="en-US" altLang="en-US" dirty="0"/>
              <a:t>The eventual reward</a:t>
            </a:r>
          </a:p>
          <a:p>
            <a:pPr lvl="1"/>
            <a:r>
              <a:rPr lang="en-US" altLang="en-US" dirty="0"/>
              <a:t>The amount of effort necessary to achieve that reward</a:t>
            </a:r>
          </a:p>
          <a:p>
            <a:pPr lvl="1"/>
            <a:r>
              <a:rPr lang="en-US" altLang="en-US" dirty="0"/>
              <a:t>How probable it is that the reward will be forthcoming</a:t>
            </a:r>
          </a:p>
          <a:p>
            <a:pPr lvl="1"/>
            <a:endParaRPr lang="en-US" altLang="en-US" dirty="0"/>
          </a:p>
          <a:p>
            <a:r>
              <a:rPr lang="en-US" altLang="en-US" dirty="0"/>
              <a:t>Emphasizes the individuality and variability of F</a:t>
            </a:r>
          </a:p>
          <a:p>
            <a:pPr lvl="1"/>
            <a:endParaRPr lang="en-US" altLang="en-US" b="1" dirty="0"/>
          </a:p>
          <a:p>
            <a:pPr lvl="1"/>
            <a:endParaRPr lang="en-US" altLang="en-US" b="1"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a:extLst>
              <a:ext uri="{FF2B5EF4-FFF2-40B4-BE49-F238E27FC236}">
                <a16:creationId xmlns:a16="http://schemas.microsoft.com/office/drawing/2014/main" id="{5ED3145B-278B-4234-A804-D89B72849A28}"/>
              </a:ext>
            </a:extLst>
          </p:cNvPr>
          <p:cNvSpPr>
            <a:spLocks noGrp="1" noChangeArrowheads="1"/>
          </p:cNvSpPr>
          <p:nvPr>
            <p:ph type="title"/>
          </p:nvPr>
        </p:nvSpPr>
        <p:spPr>
          <a:xfrm>
            <a:off x="103642" y="0"/>
            <a:ext cx="7772400" cy="803275"/>
          </a:xfrm>
        </p:spPr>
        <p:txBody>
          <a:bodyPr/>
          <a:lstStyle/>
          <a:p>
            <a:r>
              <a:rPr lang="en-US" altLang="en-US" b="1" dirty="0">
                <a:latin typeface="+mn-lt"/>
              </a:rPr>
              <a:t>Equity Theory</a:t>
            </a:r>
          </a:p>
        </p:txBody>
      </p:sp>
      <p:sp>
        <p:nvSpPr>
          <p:cNvPr id="70658" name="Rectangle 3">
            <a:extLst>
              <a:ext uri="{FF2B5EF4-FFF2-40B4-BE49-F238E27FC236}">
                <a16:creationId xmlns:a16="http://schemas.microsoft.com/office/drawing/2014/main" id="{25BF8D8D-EF51-465F-9F87-B1659168BBF2}"/>
              </a:ext>
            </a:extLst>
          </p:cNvPr>
          <p:cNvSpPr>
            <a:spLocks noGrp="1" noChangeArrowheads="1"/>
          </p:cNvSpPr>
          <p:nvPr>
            <p:ph type="body" idx="1"/>
          </p:nvPr>
        </p:nvSpPr>
        <p:spPr>
          <a:xfrm>
            <a:off x="103642" y="908050"/>
            <a:ext cx="11870644" cy="5949950"/>
          </a:xfrm>
        </p:spPr>
        <p:txBody>
          <a:bodyPr>
            <a:normAutofit/>
          </a:bodyPr>
          <a:lstStyle/>
          <a:p>
            <a:pPr>
              <a:lnSpc>
                <a:spcPct val="100000"/>
              </a:lnSpc>
            </a:pPr>
            <a:r>
              <a:rPr lang="en-US" altLang="en-US" sz="2800" b="1" dirty="0"/>
              <a:t>Equity theory – </a:t>
            </a:r>
            <a:r>
              <a:rPr lang="en-US" altLang="en-US" sz="2800" dirty="0"/>
              <a:t>the assumption that how much people are willing to contribute to an organization depends on their assessment of the fairness (equity) of the rewards they will receive in exchange.</a:t>
            </a:r>
          </a:p>
          <a:p>
            <a:pPr>
              <a:lnSpc>
                <a:spcPct val="100000"/>
              </a:lnSpc>
            </a:pPr>
            <a:endParaRPr lang="en-US" altLang="en-US" dirty="0"/>
          </a:p>
          <a:p>
            <a:pPr>
              <a:lnSpc>
                <a:spcPct val="100000"/>
              </a:lnSpc>
            </a:pPr>
            <a:r>
              <a:rPr lang="en-US" altLang="en-US" dirty="0"/>
              <a:t>E.g. Managers paid on basis of seniority and experience and not for particular results.</a:t>
            </a:r>
          </a:p>
          <a:p>
            <a:pPr>
              <a:lnSpc>
                <a:spcPct val="100000"/>
              </a:lnSpc>
            </a:pPr>
            <a:r>
              <a:rPr lang="en-US" altLang="en-US" dirty="0"/>
              <a:t>Seniority is the reward for success and pay follows seniority</a:t>
            </a:r>
          </a:p>
          <a:p>
            <a:pPr>
              <a:lnSpc>
                <a:spcPct val="100000"/>
              </a:lnSpc>
            </a:pPr>
            <a:r>
              <a:rPr lang="en-US" altLang="en-US" dirty="0"/>
              <a:t>If we perceive our ratio to be equal to that of others with whom we compare ourselves (referents), a state of equity is said to exist. If the ratios are unequal, inequity exists. We see ourselves as under-rewarded or over-rewarded.</a:t>
            </a:r>
          </a:p>
          <a:p>
            <a:pPr>
              <a:lnSpc>
                <a:spcPct val="100000"/>
              </a:lnSpc>
            </a:pPr>
            <a:r>
              <a:rPr lang="en-US" altLang="en-US" dirty="0"/>
              <a:t>It is not money that is a hygiene factor, as Herzberg argues but equity.</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a:extLst>
              <a:ext uri="{FF2B5EF4-FFF2-40B4-BE49-F238E27FC236}">
                <a16:creationId xmlns:a16="http://schemas.microsoft.com/office/drawing/2014/main" id="{40235FFB-8BAD-4881-9117-EDC858534567}"/>
              </a:ext>
            </a:extLst>
          </p:cNvPr>
          <p:cNvSpPr>
            <a:spLocks noGrp="1" noChangeArrowheads="1"/>
          </p:cNvSpPr>
          <p:nvPr>
            <p:ph type="title"/>
          </p:nvPr>
        </p:nvSpPr>
        <p:spPr>
          <a:xfrm>
            <a:off x="0" y="-39688"/>
            <a:ext cx="7772400" cy="731838"/>
          </a:xfrm>
        </p:spPr>
        <p:txBody>
          <a:bodyPr>
            <a:normAutofit/>
          </a:bodyPr>
          <a:lstStyle/>
          <a:p>
            <a:r>
              <a:rPr lang="en-US" altLang="en-US" b="1" dirty="0">
                <a:latin typeface="+mn-lt"/>
              </a:rPr>
              <a:t>Attribution Theory</a:t>
            </a:r>
          </a:p>
        </p:txBody>
      </p:sp>
      <p:sp>
        <p:nvSpPr>
          <p:cNvPr id="71682" name="Rectangle 3">
            <a:extLst>
              <a:ext uri="{FF2B5EF4-FFF2-40B4-BE49-F238E27FC236}">
                <a16:creationId xmlns:a16="http://schemas.microsoft.com/office/drawing/2014/main" id="{09ADD0EA-1A42-47B2-AE35-A2E468586682}"/>
              </a:ext>
            </a:extLst>
          </p:cNvPr>
          <p:cNvSpPr>
            <a:spLocks noGrp="1" noChangeArrowheads="1"/>
          </p:cNvSpPr>
          <p:nvPr>
            <p:ph type="body" idx="1"/>
          </p:nvPr>
        </p:nvSpPr>
        <p:spPr>
          <a:xfrm>
            <a:off x="449943" y="928914"/>
            <a:ext cx="10726057" cy="5740174"/>
          </a:xfrm>
        </p:spPr>
        <p:txBody>
          <a:bodyPr/>
          <a:lstStyle/>
          <a:p>
            <a:r>
              <a:rPr lang="en-US" altLang="en-US" dirty="0"/>
              <a:t>Examines the way in which people explain success or failure, and the impact on subsequent motivation</a:t>
            </a:r>
          </a:p>
          <a:p>
            <a:r>
              <a:rPr lang="en-US" altLang="en-US" dirty="0"/>
              <a:t>Four variables are used:</a:t>
            </a:r>
          </a:p>
          <a:p>
            <a:pPr lvl="1"/>
            <a:r>
              <a:rPr lang="en-US" altLang="en-US" dirty="0"/>
              <a:t>Ability</a:t>
            </a:r>
          </a:p>
          <a:p>
            <a:pPr lvl="1"/>
            <a:r>
              <a:rPr lang="en-US" altLang="en-US" dirty="0"/>
              <a:t>Effort</a:t>
            </a:r>
          </a:p>
          <a:p>
            <a:pPr lvl="1"/>
            <a:r>
              <a:rPr lang="en-US" altLang="en-US" dirty="0"/>
              <a:t>Task difficulty</a:t>
            </a:r>
          </a:p>
          <a:p>
            <a:pPr lvl="1"/>
            <a:r>
              <a:rPr lang="en-US" altLang="en-US" dirty="0"/>
              <a:t>Luck</a:t>
            </a:r>
          </a:p>
          <a:p>
            <a:r>
              <a:rPr lang="en-US" altLang="en-US" dirty="0"/>
              <a:t>If success or failure is explained in terms of level of effort, then high motivation may follow</a:t>
            </a:r>
          </a:p>
          <a:p>
            <a:r>
              <a:rPr lang="en-US" altLang="en-US" dirty="0"/>
              <a:t>Failure to obtain promotion may be attributed to difficulty and luck</a:t>
            </a:r>
          </a:p>
        </p:txBody>
      </p:sp>
    </p:spTree>
  </p:cSld>
  <p:clrMapOvr>
    <a:masterClrMapping/>
  </p:clrMapOvr>
  <p:transition spd="slow"/>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a:extLst>
              <a:ext uri="{FF2B5EF4-FFF2-40B4-BE49-F238E27FC236}">
                <a16:creationId xmlns:a16="http://schemas.microsoft.com/office/drawing/2014/main" id="{4DD5AB1E-DF77-4FF1-9B4D-505502739894}"/>
              </a:ext>
            </a:extLst>
          </p:cNvPr>
          <p:cNvSpPr>
            <a:spLocks noGrp="1" noChangeArrowheads="1"/>
          </p:cNvSpPr>
          <p:nvPr>
            <p:ph type="title"/>
          </p:nvPr>
        </p:nvSpPr>
        <p:spPr>
          <a:xfrm>
            <a:off x="707571" y="0"/>
            <a:ext cx="10515600" cy="1325563"/>
          </a:xfrm>
        </p:spPr>
        <p:txBody>
          <a:bodyPr>
            <a:normAutofit/>
          </a:bodyPr>
          <a:lstStyle/>
          <a:p>
            <a:r>
              <a:rPr lang="en-US" altLang="en-US" b="1" dirty="0">
                <a:latin typeface="+mn-lt"/>
              </a:rPr>
              <a:t>Models of behavior and motivation</a:t>
            </a:r>
          </a:p>
        </p:txBody>
      </p:sp>
      <p:sp>
        <p:nvSpPr>
          <p:cNvPr id="72706" name="Rectangle 3">
            <a:extLst>
              <a:ext uri="{FF2B5EF4-FFF2-40B4-BE49-F238E27FC236}">
                <a16:creationId xmlns:a16="http://schemas.microsoft.com/office/drawing/2014/main" id="{BDF184B6-4532-43B5-B0EC-83415E97555C}"/>
              </a:ext>
            </a:extLst>
          </p:cNvPr>
          <p:cNvSpPr>
            <a:spLocks noGrp="1" noChangeArrowheads="1"/>
          </p:cNvSpPr>
          <p:nvPr>
            <p:ph type="body" idx="1"/>
          </p:nvPr>
        </p:nvSpPr>
        <p:spPr>
          <a:xfrm>
            <a:off x="566057" y="1628776"/>
            <a:ext cx="10958286" cy="5229225"/>
          </a:xfrm>
        </p:spPr>
        <p:txBody>
          <a:bodyPr/>
          <a:lstStyle/>
          <a:p>
            <a:pPr>
              <a:lnSpc>
                <a:spcPct val="100000"/>
              </a:lnSpc>
              <a:buFontTx/>
              <a:buNone/>
            </a:pPr>
            <a:r>
              <a:rPr lang="en-US" altLang="en-US" b="1" dirty="0"/>
              <a:t>McGregor’s Theory X and Theory Y </a:t>
            </a:r>
            <a:r>
              <a:rPr lang="en-US" altLang="en-US" dirty="0"/>
              <a:t>– related to Maslow’s categories of need</a:t>
            </a:r>
          </a:p>
          <a:p>
            <a:pPr>
              <a:lnSpc>
                <a:spcPct val="100000"/>
              </a:lnSpc>
            </a:pPr>
            <a:r>
              <a:rPr lang="en-US" altLang="en-US" b="1" dirty="0"/>
              <a:t>Theory X </a:t>
            </a:r>
            <a:r>
              <a:rPr lang="en-US" altLang="en-US" dirty="0"/>
              <a:t>= the traditional approach of management which accepts the worker as a lazy, grasping individual who must be bribed or coerced into working.</a:t>
            </a:r>
          </a:p>
          <a:p>
            <a:pPr>
              <a:lnSpc>
                <a:spcPct val="100000"/>
              </a:lnSpc>
            </a:pPr>
            <a:r>
              <a:rPr lang="en-US" altLang="en-US" b="1" dirty="0"/>
              <a:t>Theory Y </a:t>
            </a:r>
            <a:r>
              <a:rPr lang="en-US" altLang="en-US" dirty="0"/>
              <a:t>= managers should assume that in many cases employees will contribute more to the organization if they are treated as responsible, valuable and industrious people.</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9B91A806-D8BB-4AE5-AA49-D57D6E4FCC0A}"/>
              </a:ext>
            </a:extLst>
          </p:cNvPr>
          <p:cNvSpPr>
            <a:spLocks noGrp="1" noChangeArrowheads="1"/>
          </p:cNvSpPr>
          <p:nvPr>
            <p:ph type="ctrTitle"/>
          </p:nvPr>
        </p:nvSpPr>
        <p:spPr>
          <a:xfrm>
            <a:off x="357188" y="226"/>
            <a:ext cx="8915400" cy="1066800"/>
          </a:xfrm>
        </p:spPr>
        <p:txBody>
          <a:bodyPr>
            <a:normAutofit/>
          </a:bodyPr>
          <a:lstStyle/>
          <a:p>
            <a:pPr algn="l" eaLnBrk="1" hangingPunct="1"/>
            <a:r>
              <a:rPr lang="en-US" altLang="en-US" sz="4400" b="1" dirty="0">
                <a:latin typeface="+mn-lt"/>
              </a:rPr>
              <a:t>McGregor’s Theory X and Theory Y</a:t>
            </a:r>
          </a:p>
        </p:txBody>
      </p:sp>
      <p:sp>
        <p:nvSpPr>
          <p:cNvPr id="3" name="Subtitle 2">
            <a:extLst>
              <a:ext uri="{FF2B5EF4-FFF2-40B4-BE49-F238E27FC236}">
                <a16:creationId xmlns:a16="http://schemas.microsoft.com/office/drawing/2014/main" id="{2CA984D4-A05A-984A-939D-EBAEDBE18BEF}"/>
              </a:ext>
            </a:extLst>
          </p:cNvPr>
          <p:cNvSpPr>
            <a:spLocks noGrp="1"/>
          </p:cNvSpPr>
          <p:nvPr>
            <p:ph type="subTitle" idx="1"/>
          </p:nvPr>
        </p:nvSpPr>
        <p:spPr>
          <a:xfrm>
            <a:off x="4392613" y="1295400"/>
            <a:ext cx="6096000" cy="5373688"/>
          </a:xfrm>
        </p:spPr>
        <p:txBody>
          <a:bodyPr rtlCol="0">
            <a:normAutofit/>
          </a:bodyPr>
          <a:lstStyle/>
          <a:p>
            <a:pPr algn="l">
              <a:defRPr/>
            </a:pPr>
            <a:endParaRPr lang="en-US" sz="2000" dirty="0">
              <a:solidFill>
                <a:schemeClr val="accent2">
                  <a:lumMod val="75000"/>
                </a:schemeClr>
              </a:solidFill>
            </a:endParaRPr>
          </a:p>
          <a:p>
            <a:pPr algn="l">
              <a:defRPr/>
            </a:pPr>
            <a:r>
              <a:rPr lang="en-US" b="1" i="1" dirty="0"/>
              <a:t>Theory X – </a:t>
            </a:r>
            <a:r>
              <a:rPr lang="en-US" dirty="0"/>
              <a:t>Assumption that workers generally dislike work and must be forced to do their jobs.</a:t>
            </a:r>
          </a:p>
          <a:p>
            <a:pPr algn="l">
              <a:defRPr/>
            </a:pPr>
            <a:endParaRPr lang="en-US" b="1" i="1" dirty="0"/>
          </a:p>
          <a:p>
            <a:pPr algn="l">
              <a:defRPr/>
            </a:pPr>
            <a:r>
              <a:rPr lang="en-US" b="1" i="1" dirty="0"/>
              <a:t>Theory Y – </a:t>
            </a:r>
            <a:r>
              <a:rPr lang="en-US" dirty="0"/>
              <a:t>Humanistic view of management.  Assumption workers like to work and seek out responsibility to satisfy social, esteem, and self-actualization needs.</a:t>
            </a:r>
          </a:p>
        </p:txBody>
      </p:sp>
      <p:pic>
        <p:nvPicPr>
          <p:cNvPr id="73731" name="Picture 2" descr="C:\Documents and Settings\anthony.chelte\Local Settings\Temporary Internet Files\Content.IE5\1CK6KFIF\MCj02445190000[1].wmf">
            <a:extLst>
              <a:ext uri="{FF2B5EF4-FFF2-40B4-BE49-F238E27FC236}">
                <a16:creationId xmlns:a16="http://schemas.microsoft.com/office/drawing/2014/main" id="{5E90D02F-78AA-4F94-9E85-2087C17B07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1" y="3657601"/>
            <a:ext cx="2716213" cy="239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2" name="Picture 7" descr="MCj02445170000[1]">
            <a:extLst>
              <a:ext uri="{FF2B5EF4-FFF2-40B4-BE49-F238E27FC236}">
                <a16:creationId xmlns:a16="http://schemas.microsoft.com/office/drawing/2014/main" id="{3E6DC172-FE02-40D0-85A8-6FBF5FC676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600200"/>
            <a:ext cx="3290888" cy="188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C2D8E2B4-288D-4495-9C3F-80A83CA6EE4E}"/>
              </a:ext>
            </a:extLst>
          </p:cNvPr>
          <p:cNvSpPr>
            <a:spLocks noGrp="1" noChangeArrowheads="1"/>
          </p:cNvSpPr>
          <p:nvPr>
            <p:ph type="ctrTitle"/>
          </p:nvPr>
        </p:nvSpPr>
        <p:spPr>
          <a:xfrm>
            <a:off x="508000" y="0"/>
            <a:ext cx="8915400" cy="744538"/>
          </a:xfrm>
        </p:spPr>
        <p:txBody>
          <a:bodyPr>
            <a:normAutofit/>
          </a:bodyPr>
          <a:lstStyle/>
          <a:p>
            <a:pPr algn="l" eaLnBrk="1" hangingPunct="1"/>
            <a:r>
              <a:rPr lang="en-US" altLang="en-US" sz="4400" b="1" dirty="0">
                <a:latin typeface="+mn-lt"/>
              </a:rPr>
              <a:t>Strategies for Motivating Employees</a:t>
            </a:r>
          </a:p>
        </p:txBody>
      </p:sp>
      <p:sp>
        <p:nvSpPr>
          <p:cNvPr id="3" name="Subtitle 2">
            <a:extLst>
              <a:ext uri="{FF2B5EF4-FFF2-40B4-BE49-F238E27FC236}">
                <a16:creationId xmlns:a16="http://schemas.microsoft.com/office/drawing/2014/main" id="{C4C2AD33-6516-3143-855C-085255EEC0E2}"/>
              </a:ext>
            </a:extLst>
          </p:cNvPr>
          <p:cNvSpPr>
            <a:spLocks noGrp="1"/>
          </p:cNvSpPr>
          <p:nvPr>
            <p:ph type="subTitle" idx="1"/>
          </p:nvPr>
        </p:nvSpPr>
        <p:spPr>
          <a:xfrm>
            <a:off x="290287" y="981076"/>
            <a:ext cx="11466284" cy="5572125"/>
          </a:xfrm>
        </p:spPr>
        <p:txBody>
          <a:bodyPr rtlCol="0">
            <a:normAutofit/>
          </a:bodyPr>
          <a:lstStyle/>
          <a:p>
            <a:pPr algn="l">
              <a:defRPr/>
            </a:pPr>
            <a:r>
              <a:rPr lang="en-US" sz="2800" b="1" dirty="0"/>
              <a:t>Behavior Modification – </a:t>
            </a:r>
            <a:r>
              <a:rPr lang="en-US" sz="2800" dirty="0"/>
              <a:t>changing behavior and encouraging appropriate actions by relating the consequences of behavior to the behavior itself.</a:t>
            </a:r>
          </a:p>
          <a:p>
            <a:pPr algn="l">
              <a:defRPr/>
            </a:pPr>
            <a:r>
              <a:rPr lang="en-US" sz="2800" b="1" dirty="0"/>
              <a:t>  “Behavior is a function of its consequences.”</a:t>
            </a:r>
          </a:p>
          <a:p>
            <a:pPr algn="l">
              <a:defRPr/>
            </a:pPr>
            <a:endParaRPr lang="en-US" sz="2800" b="1" dirty="0"/>
          </a:p>
          <a:p>
            <a:pPr algn="l">
              <a:defRPr/>
            </a:pPr>
            <a:r>
              <a:rPr lang="en-US" sz="2800" b="1" dirty="0"/>
              <a:t>Job Design – </a:t>
            </a:r>
            <a:r>
              <a:rPr lang="en-US" sz="2800" dirty="0"/>
              <a:t>strategies managers use to help improve employee motivation:</a:t>
            </a:r>
          </a:p>
          <a:p>
            <a:pPr lvl="1" algn="l">
              <a:buFont typeface="Arial" panose="020B0604020202020204" pitchFamily="34" charset="0"/>
              <a:buChar char="•"/>
              <a:defRPr/>
            </a:pPr>
            <a:r>
              <a:rPr lang="en-US" sz="2800" dirty="0"/>
              <a:t>Job rotation</a:t>
            </a:r>
          </a:p>
          <a:p>
            <a:pPr lvl="1" algn="l">
              <a:buFont typeface="Arial" panose="020B0604020202020204" pitchFamily="34" charset="0"/>
              <a:buChar char="•"/>
              <a:defRPr/>
            </a:pPr>
            <a:r>
              <a:rPr lang="en-US" sz="2800" dirty="0"/>
              <a:t>Job enlargement</a:t>
            </a:r>
          </a:p>
          <a:p>
            <a:pPr lvl="1" algn="l">
              <a:buFont typeface="Arial" panose="020B0604020202020204" pitchFamily="34" charset="0"/>
              <a:buChar char="•"/>
              <a:defRPr/>
            </a:pPr>
            <a:r>
              <a:rPr lang="en-US" sz="2800" dirty="0"/>
              <a:t>Job enrichment</a:t>
            </a:r>
          </a:p>
          <a:p>
            <a:pPr lvl="1" algn="l">
              <a:buFont typeface="Arial" panose="020B0604020202020204" pitchFamily="34" charset="0"/>
              <a:buChar char="•"/>
              <a:defRPr/>
            </a:pPr>
            <a:r>
              <a:rPr lang="en-US" sz="2800" dirty="0"/>
              <a:t>Flexible scheduling</a:t>
            </a:r>
            <a:r>
              <a:rPr lang="en-US" sz="2800" b="1" dirty="0"/>
              <a:t> </a:t>
            </a:r>
          </a:p>
          <a:p>
            <a:pPr algn="l">
              <a:defRPr/>
            </a:pPr>
            <a:endParaRPr lang="en-US" sz="2200" dirty="0">
              <a:solidFill>
                <a:schemeClr val="accent2">
                  <a:lumMod val="50000"/>
                </a:schemeClr>
              </a:solidFill>
            </a:endParaRPr>
          </a:p>
        </p:txBody>
      </p:sp>
    </p:spTree>
  </p:cSld>
  <p:clrMapOvr>
    <a:masterClrMapping/>
  </p:clrMapOvr>
  <p:transition spd="slow"/>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a:extLst>
              <a:ext uri="{FF2B5EF4-FFF2-40B4-BE49-F238E27FC236}">
                <a16:creationId xmlns:a16="http://schemas.microsoft.com/office/drawing/2014/main" id="{02024320-358F-B542-AC86-5FBB2EF6BA6E}"/>
              </a:ext>
            </a:extLst>
          </p:cNvPr>
          <p:cNvSpPr txBox="1">
            <a:spLocks noChangeArrowheads="1"/>
          </p:cNvSpPr>
          <p:nvPr/>
        </p:nvSpPr>
        <p:spPr>
          <a:xfrm>
            <a:off x="965200" y="0"/>
            <a:ext cx="8229600" cy="1143000"/>
          </a:xfrm>
          <a:prstGeom prst="rect">
            <a:avLst/>
          </a:prstGeom>
        </p:spPr>
        <p:txBody>
          <a:bodyPr/>
          <a:lstStyle/>
          <a:p>
            <a:pPr>
              <a:defRPr/>
            </a:pPr>
            <a:r>
              <a:rPr lang="en-US" sz="4400" b="1" dirty="0">
                <a:ea typeface="+mj-ea"/>
                <a:cs typeface="+mj-cs"/>
              </a:rPr>
              <a:t>Job Design Strategies</a:t>
            </a:r>
          </a:p>
        </p:txBody>
      </p:sp>
      <p:sp>
        <p:nvSpPr>
          <p:cNvPr id="10" name="Rectangle 9">
            <a:extLst>
              <a:ext uri="{FF2B5EF4-FFF2-40B4-BE49-F238E27FC236}">
                <a16:creationId xmlns:a16="http://schemas.microsoft.com/office/drawing/2014/main" id="{C7F5F213-072D-484A-BF4A-21D645A75ECD}"/>
              </a:ext>
            </a:extLst>
          </p:cNvPr>
          <p:cNvSpPr/>
          <p:nvPr/>
        </p:nvSpPr>
        <p:spPr>
          <a:xfrm>
            <a:off x="261257" y="1196976"/>
            <a:ext cx="11234057" cy="4524315"/>
          </a:xfrm>
          <a:prstGeom prst="rect">
            <a:avLst/>
          </a:prstGeom>
        </p:spPr>
        <p:txBody>
          <a:bodyPr wrap="square">
            <a:spAutoFit/>
          </a:bodyPr>
          <a:lstStyle/>
          <a:p>
            <a:pPr marL="533400" indent="-533400">
              <a:defRPr/>
            </a:pPr>
            <a:r>
              <a:rPr lang="en-US" sz="3200" b="1" dirty="0"/>
              <a:t>Job rotation – </a:t>
            </a:r>
            <a:r>
              <a:rPr lang="en-US" sz="3200" dirty="0"/>
              <a:t>movement of employees from one job to another to relieve the boredom often associated with job specialization.</a:t>
            </a:r>
          </a:p>
          <a:p>
            <a:pPr marL="533400" indent="-533400">
              <a:defRPr/>
            </a:pPr>
            <a:endParaRPr lang="en-US" sz="3200" dirty="0"/>
          </a:p>
          <a:p>
            <a:pPr marL="533400" indent="-533400">
              <a:defRPr/>
            </a:pPr>
            <a:r>
              <a:rPr lang="en-US" sz="3200" b="1" dirty="0"/>
              <a:t>Job enlargement – </a:t>
            </a:r>
            <a:r>
              <a:rPr lang="en-US" sz="3200" dirty="0"/>
              <a:t>addition of more tasks to a job instead of treating each task as separate.</a:t>
            </a:r>
          </a:p>
          <a:p>
            <a:pPr marL="533400" indent="-533400">
              <a:defRPr/>
            </a:pPr>
            <a:endParaRPr lang="en-US" sz="3200" b="1" dirty="0"/>
          </a:p>
          <a:p>
            <a:pPr marL="533400" indent="-533400">
              <a:defRPr/>
            </a:pPr>
            <a:r>
              <a:rPr lang="en-US" sz="3200" b="1" dirty="0"/>
              <a:t>Job enrichment – </a:t>
            </a:r>
            <a:r>
              <a:rPr lang="en-US" sz="3200" dirty="0"/>
              <a:t>incorporating motivational factors (achievement, recognition, responsibility) into the job.</a:t>
            </a:r>
          </a:p>
          <a:p>
            <a:pPr marL="533400" indent="-533400">
              <a:defRPr/>
            </a:pPr>
            <a:endParaRPr lang="en-US" sz="3200" dirty="0">
              <a:solidFill>
                <a:schemeClr val="accent1">
                  <a:lumMod val="75000"/>
                </a:schemeClr>
              </a:solidFill>
            </a:endParaRPr>
          </a:p>
        </p:txBody>
      </p:sp>
    </p:spTree>
  </p:cSld>
  <p:clrMapOvr>
    <a:masterClrMapping/>
  </p:clrMapOvr>
  <p:transition spd="slow"/>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a:extLst>
              <a:ext uri="{FF2B5EF4-FFF2-40B4-BE49-F238E27FC236}">
                <a16:creationId xmlns:a16="http://schemas.microsoft.com/office/drawing/2014/main" id="{44BBEBA3-ACDD-DF4F-994F-C435029C6C27}"/>
              </a:ext>
            </a:extLst>
          </p:cNvPr>
          <p:cNvSpPr txBox="1">
            <a:spLocks noChangeArrowheads="1"/>
          </p:cNvSpPr>
          <p:nvPr/>
        </p:nvSpPr>
        <p:spPr>
          <a:xfrm>
            <a:off x="381000" y="0"/>
            <a:ext cx="5715000" cy="868363"/>
          </a:xfrm>
          <a:prstGeom prst="rect">
            <a:avLst/>
          </a:prstGeom>
        </p:spPr>
        <p:txBody>
          <a:bodyPr/>
          <a:lstStyle/>
          <a:p>
            <a:pPr>
              <a:defRPr/>
            </a:pPr>
            <a:r>
              <a:rPr lang="en-US" sz="4400" b="1" dirty="0">
                <a:ea typeface="+mj-ea"/>
                <a:cs typeface="+mj-cs"/>
              </a:rPr>
              <a:t>Job Design Strategies</a:t>
            </a:r>
          </a:p>
        </p:txBody>
      </p:sp>
      <p:sp>
        <p:nvSpPr>
          <p:cNvPr id="10" name="Rectangle 9">
            <a:extLst>
              <a:ext uri="{FF2B5EF4-FFF2-40B4-BE49-F238E27FC236}">
                <a16:creationId xmlns:a16="http://schemas.microsoft.com/office/drawing/2014/main" id="{3EC3C62E-3357-0A47-BA10-6F07A87C2CBF}"/>
              </a:ext>
            </a:extLst>
          </p:cNvPr>
          <p:cNvSpPr/>
          <p:nvPr/>
        </p:nvSpPr>
        <p:spPr>
          <a:xfrm>
            <a:off x="380999" y="1100139"/>
            <a:ext cx="11477171" cy="2610843"/>
          </a:xfrm>
          <a:prstGeom prst="rect">
            <a:avLst/>
          </a:prstGeom>
        </p:spPr>
        <p:txBody>
          <a:bodyPr wrap="square">
            <a:spAutoFit/>
          </a:bodyPr>
          <a:lstStyle/>
          <a:p>
            <a:pPr marL="533400" indent="-533400">
              <a:lnSpc>
                <a:spcPct val="150000"/>
              </a:lnSpc>
              <a:defRPr/>
            </a:pPr>
            <a:r>
              <a:rPr lang="en-US" sz="2800" b="1" dirty="0"/>
              <a:t>Flexible scheduling strategies  </a:t>
            </a:r>
          </a:p>
          <a:p>
            <a:pPr marL="533400" indent="-533400">
              <a:lnSpc>
                <a:spcPct val="150000"/>
              </a:lnSpc>
              <a:buFont typeface="Arial" pitchFamily="34" charset="0"/>
              <a:buChar char="•"/>
              <a:defRPr/>
            </a:pPr>
            <a:r>
              <a:rPr lang="en-US" sz="2800" dirty="0"/>
              <a:t>Flextime</a:t>
            </a:r>
          </a:p>
          <a:p>
            <a:pPr marL="533400" indent="-533400">
              <a:lnSpc>
                <a:spcPct val="150000"/>
              </a:lnSpc>
              <a:buFont typeface="Arial" pitchFamily="34" charset="0"/>
              <a:buChar char="•"/>
              <a:defRPr/>
            </a:pPr>
            <a:r>
              <a:rPr lang="en-US" sz="2800" dirty="0"/>
              <a:t>Compressed workweek</a:t>
            </a:r>
          </a:p>
          <a:p>
            <a:pPr marL="533400" indent="-533400">
              <a:lnSpc>
                <a:spcPct val="150000"/>
              </a:lnSpc>
              <a:buFont typeface="Arial" pitchFamily="34" charset="0"/>
              <a:buChar char="•"/>
              <a:defRPr/>
            </a:pPr>
            <a:r>
              <a:rPr lang="en-US" sz="2800" dirty="0"/>
              <a:t>Job sharing</a:t>
            </a:r>
          </a:p>
        </p:txBody>
      </p:sp>
    </p:spTree>
  </p:cSld>
  <p:clrMapOvr>
    <a:masterClrMapping/>
  </p:clrMapOvr>
  <p:transition spd="slow"/>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a:extLst>
              <a:ext uri="{FF2B5EF4-FFF2-40B4-BE49-F238E27FC236}">
                <a16:creationId xmlns:a16="http://schemas.microsoft.com/office/drawing/2014/main" id="{69D22817-C474-45E2-85C7-33A0CB03DDD4}"/>
              </a:ext>
            </a:extLst>
          </p:cNvPr>
          <p:cNvSpPr>
            <a:spLocks noGrp="1" noChangeArrowheads="1"/>
          </p:cNvSpPr>
          <p:nvPr>
            <p:ph type="ctrTitle"/>
          </p:nvPr>
        </p:nvSpPr>
        <p:spPr>
          <a:xfrm>
            <a:off x="0" y="115888"/>
            <a:ext cx="12192000" cy="1104900"/>
          </a:xfrm>
        </p:spPr>
        <p:txBody>
          <a:bodyPr>
            <a:normAutofit fontScale="90000"/>
          </a:bodyPr>
          <a:lstStyle/>
          <a:p>
            <a:pPr algn="l" eaLnBrk="1" hangingPunct="1"/>
            <a:r>
              <a:rPr lang="en-US" altLang="en-US" b="1" dirty="0">
                <a:latin typeface="+mn-lt"/>
              </a:rPr>
              <a:t>Importance of Motivational Strategies</a:t>
            </a:r>
          </a:p>
        </p:txBody>
      </p:sp>
      <p:sp>
        <p:nvSpPr>
          <p:cNvPr id="81922" name="Subtitle 2">
            <a:extLst>
              <a:ext uri="{FF2B5EF4-FFF2-40B4-BE49-F238E27FC236}">
                <a16:creationId xmlns:a16="http://schemas.microsoft.com/office/drawing/2014/main" id="{68B0F2FE-56DA-4A6F-9FFD-22584CBFB88D}"/>
              </a:ext>
            </a:extLst>
          </p:cNvPr>
          <p:cNvSpPr>
            <a:spLocks noGrp="1" noChangeArrowheads="1"/>
          </p:cNvSpPr>
          <p:nvPr>
            <p:ph type="subTitle" idx="1"/>
          </p:nvPr>
        </p:nvSpPr>
        <p:spPr>
          <a:xfrm>
            <a:off x="377371" y="1494972"/>
            <a:ext cx="11553372" cy="4829630"/>
          </a:xfrm>
        </p:spPr>
        <p:txBody>
          <a:bodyPr>
            <a:normAutofit/>
          </a:bodyPr>
          <a:lstStyle/>
          <a:p>
            <a:pPr algn="l" eaLnBrk="1" hangingPunct="1">
              <a:lnSpc>
                <a:spcPct val="150000"/>
              </a:lnSpc>
              <a:buFontTx/>
              <a:buChar char="•"/>
            </a:pPr>
            <a:r>
              <a:rPr lang="en-US" altLang="en-US" sz="2800" dirty="0"/>
              <a:t>Foster employee loyalty</a:t>
            </a:r>
          </a:p>
          <a:p>
            <a:pPr algn="l" eaLnBrk="1" hangingPunct="1">
              <a:lnSpc>
                <a:spcPct val="150000"/>
              </a:lnSpc>
              <a:buFontTx/>
              <a:buChar char="•"/>
            </a:pPr>
            <a:r>
              <a:rPr lang="en-US" altLang="en-US" sz="2800" dirty="0"/>
              <a:t>Boost productivity</a:t>
            </a:r>
          </a:p>
          <a:p>
            <a:pPr algn="l" eaLnBrk="1" hangingPunct="1">
              <a:lnSpc>
                <a:spcPct val="150000"/>
              </a:lnSpc>
              <a:buFontTx/>
              <a:buChar char="•"/>
            </a:pPr>
            <a:r>
              <a:rPr lang="en-US" altLang="en-US" sz="2800" dirty="0"/>
              <a:t>Influence on pay, promotion, job design</a:t>
            </a:r>
          </a:p>
          <a:p>
            <a:pPr algn="l" eaLnBrk="1" hangingPunct="1">
              <a:lnSpc>
                <a:spcPct val="150000"/>
              </a:lnSpc>
              <a:buFontTx/>
              <a:buChar char="•"/>
            </a:pPr>
            <a:r>
              <a:rPr lang="en-US" altLang="en-US" sz="2800" dirty="0"/>
              <a:t>Nature of relationships</a:t>
            </a:r>
          </a:p>
          <a:p>
            <a:pPr algn="l" eaLnBrk="1" hangingPunct="1">
              <a:lnSpc>
                <a:spcPct val="150000"/>
              </a:lnSpc>
              <a:buFontTx/>
              <a:buChar char="•"/>
            </a:pPr>
            <a:r>
              <a:rPr lang="en-US" altLang="en-US" sz="2800" dirty="0"/>
              <a:t>Nature of the job itself</a:t>
            </a:r>
          </a:p>
          <a:p>
            <a:pPr algn="l" eaLnBrk="1" hangingPunct="1">
              <a:lnSpc>
                <a:spcPct val="150000"/>
              </a:lnSpc>
              <a:buFontTx/>
              <a:buChar char="•"/>
            </a:pPr>
            <a:r>
              <a:rPr lang="en-US" altLang="en-US" sz="2800" dirty="0"/>
              <a:t>Characteristics of the organization</a:t>
            </a:r>
          </a:p>
        </p:txBody>
      </p:sp>
    </p:spTree>
  </p:cSld>
  <p:clrMapOvr>
    <a:masterClrMapping/>
  </p:clrMapOvr>
  <p:transition spd="slow"/>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1">
            <a:extLst>
              <a:ext uri="{FF2B5EF4-FFF2-40B4-BE49-F238E27FC236}">
                <a16:creationId xmlns:a16="http://schemas.microsoft.com/office/drawing/2014/main" id="{6A372422-3DE4-4352-96FD-AD8CF1290DF6}"/>
              </a:ext>
            </a:extLst>
          </p:cNvPr>
          <p:cNvSpPr>
            <a:spLocks noGrp="1" noChangeArrowheads="1"/>
          </p:cNvSpPr>
          <p:nvPr>
            <p:ph type="title"/>
          </p:nvPr>
        </p:nvSpPr>
        <p:spPr>
          <a:xfrm>
            <a:off x="0" y="0"/>
            <a:ext cx="9459686" cy="1143001"/>
          </a:xfrm>
        </p:spPr>
        <p:txBody>
          <a:bodyPr/>
          <a:lstStyle/>
          <a:p>
            <a:r>
              <a:rPr lang="en-GB" altLang="en-US" b="1" dirty="0">
                <a:latin typeface="+mn-lt"/>
              </a:rPr>
              <a:t>Summary</a:t>
            </a:r>
          </a:p>
        </p:txBody>
      </p:sp>
      <p:sp>
        <p:nvSpPr>
          <p:cNvPr id="83970" name="Content Placeholder 2">
            <a:extLst>
              <a:ext uri="{FF2B5EF4-FFF2-40B4-BE49-F238E27FC236}">
                <a16:creationId xmlns:a16="http://schemas.microsoft.com/office/drawing/2014/main" id="{96E0E63C-366C-407B-B500-B003036B6BDD}"/>
              </a:ext>
            </a:extLst>
          </p:cNvPr>
          <p:cNvSpPr>
            <a:spLocks noGrp="1" noChangeArrowheads="1"/>
          </p:cNvSpPr>
          <p:nvPr>
            <p:ph idx="1"/>
          </p:nvPr>
        </p:nvSpPr>
        <p:spPr>
          <a:xfrm>
            <a:off x="0" y="1138238"/>
            <a:ext cx="11988800" cy="5719762"/>
          </a:xfrm>
        </p:spPr>
        <p:txBody>
          <a:bodyPr>
            <a:normAutofit fontScale="92500"/>
          </a:bodyPr>
          <a:lstStyle/>
          <a:p>
            <a:r>
              <a:rPr lang="en-GB" altLang="en-US" dirty="0"/>
              <a:t>Motivation is a goal-oriented characteristic that helps a person achieve his objectives</a:t>
            </a:r>
          </a:p>
          <a:p>
            <a:r>
              <a:rPr lang="en-GB" altLang="en-US" dirty="0"/>
              <a:t>It pushes an individual to work hard at achieving his or her goals. </a:t>
            </a:r>
          </a:p>
          <a:p>
            <a:r>
              <a:rPr lang="en-GB" altLang="en-US" dirty="0"/>
              <a:t>As a leader, one should keep an open perspective on human nature. </a:t>
            </a:r>
          </a:p>
          <a:p>
            <a:r>
              <a:rPr lang="en-GB" altLang="en-US" dirty="0"/>
              <a:t>Both an employee as well as manager must possess leadership and motivational traits. </a:t>
            </a:r>
          </a:p>
          <a:p>
            <a:r>
              <a:rPr lang="en-GB" altLang="en-US" dirty="0"/>
              <a:t>Leadership is used as a means of motivating others.</a:t>
            </a:r>
          </a:p>
          <a:p>
            <a:r>
              <a:rPr lang="en-GB" altLang="en-US" sz="2800" dirty="0"/>
              <a:t>Harmonize and match the subordinate needs with the organizational needs</a:t>
            </a:r>
          </a:p>
          <a:p>
            <a:r>
              <a:rPr lang="en-GB" altLang="en-US" sz="2800" dirty="0"/>
              <a:t>Appreciation and rewards are key motivators that influence a person to achieve a desired goal. </a:t>
            </a:r>
          </a:p>
          <a:p>
            <a:r>
              <a:rPr lang="en-GB" altLang="en-US" sz="2800" dirty="0"/>
              <a:t>Being a role model is also a key motivator that influences people in reaching their goals</a:t>
            </a:r>
          </a:p>
          <a:p>
            <a:r>
              <a:rPr lang="en-GB" altLang="en-US" sz="2800" dirty="0"/>
              <a:t>Developing moral and team spirit certainly has a key impact on the well-being of an organization</a:t>
            </a:r>
          </a:p>
          <a:p>
            <a:endParaRPr lang="en-GB"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dirty="0">
                <a:latin typeface="+mn-lt"/>
              </a:rPr>
              <a:t>Tips</a:t>
            </a:r>
          </a:p>
        </p:txBody>
      </p:sp>
      <p:sp>
        <p:nvSpPr>
          <p:cNvPr id="3" name="Content Placeholder 2"/>
          <p:cNvSpPr>
            <a:spLocks noGrp="1"/>
          </p:cNvSpPr>
          <p:nvPr>
            <p:ph idx="1"/>
          </p:nvPr>
        </p:nvSpPr>
        <p:spPr>
          <a:xfrm>
            <a:off x="0" y="1284052"/>
            <a:ext cx="12192000" cy="5573948"/>
          </a:xfrm>
        </p:spPr>
        <p:txBody>
          <a:bodyPr>
            <a:normAutofit/>
          </a:bodyPr>
          <a:lstStyle/>
          <a:p>
            <a:r>
              <a:rPr lang="en-US" sz="3000" dirty="0"/>
              <a:t>A leader must be aware of his / her personality traits and those of his team members / followers to understand which leadership style will be most effective</a:t>
            </a:r>
          </a:p>
          <a:p>
            <a:endParaRPr lang="en-US" sz="3000" dirty="0"/>
          </a:p>
          <a:p>
            <a:r>
              <a:rPr lang="en-US" sz="3000" dirty="0"/>
              <a:t>A leader may not adopt a consistent leadership style all through his / her career. </a:t>
            </a:r>
          </a:p>
          <a:p>
            <a:endParaRPr lang="en-US" sz="3000" dirty="0"/>
          </a:p>
          <a:p>
            <a:r>
              <a:rPr lang="en-US" sz="3000" dirty="0"/>
              <a:t>A leader will never be afraid of trying new approach to solve a work problem or address a conflicting situation. </a:t>
            </a:r>
          </a:p>
          <a:p>
            <a:endParaRPr lang="en-US" sz="3000" dirty="0"/>
          </a:p>
          <a:p>
            <a:r>
              <a:rPr lang="en-US" sz="3200" dirty="0"/>
              <a:t>A leader must keep enhancing his / her leadership skills. </a:t>
            </a:r>
          </a:p>
          <a:p>
            <a:endParaRPr lang="en-US" sz="3600" dirty="0"/>
          </a:p>
        </p:txBody>
      </p:sp>
    </p:spTree>
    <p:extLst>
      <p:ext uri="{BB962C8B-B14F-4D97-AF65-F5344CB8AC3E}">
        <p14:creationId xmlns:p14="http://schemas.microsoft.com/office/powerpoint/2010/main" val="63729431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itle 1">
            <a:extLst>
              <a:ext uri="{FF2B5EF4-FFF2-40B4-BE49-F238E27FC236}">
                <a16:creationId xmlns:a16="http://schemas.microsoft.com/office/drawing/2014/main" id="{C538C892-FC67-42B6-A408-670999CF9C70}"/>
              </a:ext>
            </a:extLst>
          </p:cNvPr>
          <p:cNvSpPr>
            <a:spLocks noGrp="1" noChangeArrowheads="1"/>
          </p:cNvSpPr>
          <p:nvPr>
            <p:ph type="title"/>
          </p:nvPr>
        </p:nvSpPr>
        <p:spPr>
          <a:xfrm>
            <a:off x="635000" y="0"/>
            <a:ext cx="10515600" cy="1325563"/>
          </a:xfrm>
        </p:spPr>
        <p:txBody>
          <a:bodyPr/>
          <a:lstStyle/>
          <a:p>
            <a:r>
              <a:rPr lang="en-US" altLang="en-US" b="1" dirty="0">
                <a:latin typeface="+mn-lt"/>
              </a:rPr>
              <a:t>Reading materials</a:t>
            </a:r>
          </a:p>
        </p:txBody>
      </p:sp>
      <p:sp>
        <p:nvSpPr>
          <p:cNvPr id="3" name="Content Placeholder 2">
            <a:extLst>
              <a:ext uri="{FF2B5EF4-FFF2-40B4-BE49-F238E27FC236}">
                <a16:creationId xmlns:a16="http://schemas.microsoft.com/office/drawing/2014/main" id="{BBA60853-657A-6D49-B627-BF6CD77924DE}"/>
              </a:ext>
            </a:extLst>
          </p:cNvPr>
          <p:cNvSpPr>
            <a:spLocks noGrp="1"/>
          </p:cNvSpPr>
          <p:nvPr>
            <p:ph idx="1"/>
          </p:nvPr>
        </p:nvSpPr>
        <p:spPr>
          <a:xfrm>
            <a:off x="457200" y="1641354"/>
            <a:ext cx="11277600" cy="5122862"/>
          </a:xfrm>
        </p:spPr>
        <p:txBody>
          <a:bodyPr>
            <a:normAutofit fontScale="47500" lnSpcReduction="20000"/>
          </a:bodyPr>
          <a:lstStyle/>
          <a:p>
            <a:pPr marL="457200" indent="-457200">
              <a:lnSpc>
                <a:spcPct val="120000"/>
              </a:lnSpc>
              <a:buFont typeface="+mj-lt"/>
              <a:buAutoNum type="arabicPeriod"/>
              <a:defRPr/>
            </a:pPr>
            <a:r>
              <a:rPr lang="en-US" sz="4500" dirty="0"/>
              <a:t>Robert Kaba Alhassan et al., 2013. Association between health worker motivation and healthcare quality efforts in Ghana. </a:t>
            </a:r>
          </a:p>
          <a:p>
            <a:pPr marL="457200" indent="-457200">
              <a:lnSpc>
                <a:spcPct val="120000"/>
              </a:lnSpc>
              <a:buFont typeface="+mj-lt"/>
              <a:buAutoNum type="arabicPeriod"/>
              <a:defRPr/>
            </a:pPr>
            <a:r>
              <a:rPr lang="en-US" sz="4500" dirty="0"/>
              <a:t>Agyepong et al., 2004. Health worker (internal customer) satisfaction and motivation in the  public sector in Ghana. International Journal of Health Planning and Management 2004, 19:319–336.</a:t>
            </a:r>
          </a:p>
          <a:p>
            <a:pPr marL="457200" indent="-457200">
              <a:lnSpc>
                <a:spcPct val="120000"/>
              </a:lnSpc>
              <a:buFont typeface="+mj-lt"/>
              <a:buAutoNum type="arabicPeriod"/>
              <a:defRPr/>
            </a:pPr>
            <a:r>
              <a:rPr lang="en-US" sz="4500" dirty="0"/>
              <a:t>Franco et al., 2002., Health sector reform and public sector health worker motivation: a conceptual framework. Social Science Medicine 2002, 54:1255–1266.</a:t>
            </a:r>
          </a:p>
          <a:p>
            <a:pPr marL="457200" indent="-457200">
              <a:lnSpc>
                <a:spcPct val="120000"/>
              </a:lnSpc>
              <a:buFont typeface="+mj-lt"/>
              <a:buAutoNum type="arabicPeriod"/>
              <a:defRPr/>
            </a:pPr>
            <a:r>
              <a:rPr lang="en-US" sz="4500" dirty="0"/>
              <a:t>Mutale Wibraod., 2013. Measuring health workers’ motivation in rural health facilities: baseline results from three study districts in Zambia. Human Resource for Health 2013, 11:8.</a:t>
            </a:r>
          </a:p>
          <a:p>
            <a:pPr marL="457200" indent="-457200">
              <a:lnSpc>
                <a:spcPct val="120000"/>
              </a:lnSpc>
              <a:buFont typeface="+mj-lt"/>
              <a:buAutoNum type="arabicPeriod"/>
              <a:defRPr/>
            </a:pPr>
            <a:r>
              <a:rPr lang="en-US" sz="4500" dirty="0"/>
              <a:t>Willis-Shattuck  et al., 2008. Motivation and retention of health workers in developing countries: a systematic review. BMC Health Services Research 2008, 8:247.</a:t>
            </a:r>
            <a:br>
              <a:rPr lang="en-US" sz="4500" dirty="0"/>
            </a:br>
            <a:endParaRPr lang="en-US" sz="4500" dirty="0"/>
          </a:p>
          <a:p>
            <a:pPr marL="0" indent="0">
              <a:buNone/>
              <a:defRPr/>
            </a:pPr>
            <a:br>
              <a:rPr lang="en-US" sz="2000" dirty="0"/>
            </a:br>
            <a:endParaRPr lang="en-US" sz="2000" dirty="0"/>
          </a:p>
          <a:p>
            <a:pPr marL="0" indent="0">
              <a:buNone/>
              <a:defRPr/>
            </a:pPr>
            <a:br>
              <a:rPr lang="en-US" sz="2000" dirty="0"/>
            </a:br>
            <a:br>
              <a:rPr lang="en-US" dirty="0"/>
            </a:br>
            <a:endParaRPr lang="en-US" dirty="0"/>
          </a:p>
          <a:p>
            <a:pPr>
              <a:defRPr/>
            </a:pPr>
            <a:endParaRPr lang="en-US" dirty="0"/>
          </a:p>
          <a:p>
            <a:pPr>
              <a:defRPr/>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normAutofit/>
          </a:bodyPr>
          <a:lstStyle/>
          <a:p>
            <a:r>
              <a:rPr lang="en-US" b="1" dirty="0">
                <a:latin typeface="+mn-lt"/>
              </a:rPr>
              <a:t>What determines leadership style?</a:t>
            </a:r>
          </a:p>
        </p:txBody>
      </p:sp>
      <p:sp>
        <p:nvSpPr>
          <p:cNvPr id="3" name="Content Placeholder 2"/>
          <p:cNvSpPr>
            <a:spLocks noGrp="1"/>
          </p:cNvSpPr>
          <p:nvPr>
            <p:ph idx="1"/>
          </p:nvPr>
        </p:nvSpPr>
        <p:spPr>
          <a:xfrm>
            <a:off x="0" y="1325563"/>
            <a:ext cx="12191999" cy="5532437"/>
          </a:xfrm>
        </p:spPr>
        <p:txBody>
          <a:bodyPr>
            <a:normAutofit/>
          </a:bodyPr>
          <a:lstStyle/>
          <a:p>
            <a:r>
              <a:rPr lang="en-US" dirty="0"/>
              <a:t>To some extent management style is an expression of personality, and a reflection of experiences and lessons learnt. </a:t>
            </a:r>
          </a:p>
          <a:p>
            <a:endParaRPr lang="en-US" dirty="0"/>
          </a:p>
          <a:p>
            <a:r>
              <a:rPr lang="en-US" dirty="0"/>
              <a:t>Their style is an important part of their performance and influences how their staff respond to them. </a:t>
            </a:r>
          </a:p>
          <a:p>
            <a:endParaRPr lang="en-US" dirty="0"/>
          </a:p>
          <a:p>
            <a:r>
              <a:rPr lang="en-US" dirty="0"/>
              <a:t>If employees feel valued and motivated they will be more committed to their work, deliver a better performance, have higher morale and lower absenteeism rates.</a:t>
            </a:r>
          </a:p>
        </p:txBody>
      </p:sp>
    </p:spTree>
    <p:extLst>
      <p:ext uri="{BB962C8B-B14F-4D97-AF65-F5344CB8AC3E}">
        <p14:creationId xmlns:p14="http://schemas.microsoft.com/office/powerpoint/2010/main" val="872026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normAutofit/>
          </a:bodyPr>
          <a:lstStyle/>
          <a:p>
            <a:r>
              <a:rPr lang="en-US" b="1" dirty="0">
                <a:latin typeface="+mn-lt"/>
              </a:rPr>
              <a:t>What affects management style?</a:t>
            </a:r>
          </a:p>
        </p:txBody>
      </p:sp>
      <p:sp>
        <p:nvSpPr>
          <p:cNvPr id="3" name="Content Placeholder 2"/>
          <p:cNvSpPr>
            <a:spLocks noGrp="1"/>
          </p:cNvSpPr>
          <p:nvPr>
            <p:ph idx="1"/>
          </p:nvPr>
        </p:nvSpPr>
        <p:spPr>
          <a:xfrm>
            <a:off x="-1" y="1690688"/>
            <a:ext cx="11991703" cy="5167312"/>
          </a:xfrm>
        </p:spPr>
        <p:txBody>
          <a:bodyPr>
            <a:normAutofit/>
          </a:bodyPr>
          <a:lstStyle/>
          <a:p>
            <a:pPr>
              <a:lnSpc>
                <a:spcPct val="150000"/>
              </a:lnSpc>
            </a:pPr>
            <a:r>
              <a:rPr lang="en-US" dirty="0"/>
              <a:t>So the management style is affected by a number of factors including </a:t>
            </a:r>
          </a:p>
          <a:p>
            <a:pPr lvl="1">
              <a:lnSpc>
                <a:spcPct val="150000"/>
              </a:lnSpc>
            </a:pPr>
            <a:r>
              <a:rPr lang="en-US" sz="2800" dirty="0"/>
              <a:t>the manager and their personality, </a:t>
            </a:r>
          </a:p>
          <a:p>
            <a:pPr lvl="1">
              <a:lnSpc>
                <a:spcPct val="150000"/>
              </a:lnSpc>
            </a:pPr>
            <a:r>
              <a:rPr lang="en-US" sz="2800" dirty="0"/>
              <a:t>the culture, </a:t>
            </a:r>
          </a:p>
          <a:p>
            <a:pPr lvl="1">
              <a:lnSpc>
                <a:spcPct val="150000"/>
              </a:lnSpc>
            </a:pPr>
            <a:r>
              <a:rPr lang="en-US" sz="2800" dirty="0"/>
              <a:t>the task to be achieved, and </a:t>
            </a:r>
          </a:p>
          <a:p>
            <a:pPr lvl="1">
              <a:lnSpc>
                <a:spcPct val="150000"/>
              </a:lnSpc>
            </a:pPr>
            <a:r>
              <a:rPr lang="en-US" sz="2800" dirty="0"/>
              <a:t>the staff and situations that are to be managed.</a:t>
            </a:r>
          </a:p>
        </p:txBody>
      </p:sp>
    </p:spTree>
    <p:extLst>
      <p:ext uri="{BB962C8B-B14F-4D97-AF65-F5344CB8AC3E}">
        <p14:creationId xmlns:p14="http://schemas.microsoft.com/office/powerpoint/2010/main" val="1584679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873</TotalTime>
  <Words>5526</Words>
  <Application>Microsoft Office PowerPoint</Application>
  <PresentationFormat>Widescreen</PresentationFormat>
  <Paragraphs>568</Paragraphs>
  <Slides>70</Slides>
  <Notes>37</Notes>
  <HiddenSlides>1</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70</vt:i4>
      </vt:variant>
    </vt:vector>
  </HeadingPairs>
  <TitlesOfParts>
    <vt:vector size="77" baseType="lpstr">
      <vt:lpstr>Arial</vt:lpstr>
      <vt:lpstr>Arial Black</vt:lpstr>
      <vt:lpstr>Calibri</vt:lpstr>
      <vt:lpstr>Calibri Light</vt:lpstr>
      <vt:lpstr>Times New Roman</vt:lpstr>
      <vt:lpstr>Office Theme</vt:lpstr>
      <vt:lpstr>Document</vt:lpstr>
      <vt:lpstr>Leadership, Delegation and Motivation Theories</vt:lpstr>
      <vt:lpstr>What is leadership?</vt:lpstr>
      <vt:lpstr>What is leadership?</vt:lpstr>
      <vt:lpstr>Traits /characteristics of an effective and ethical leader </vt:lpstr>
      <vt:lpstr>Leadership Vs Management</vt:lpstr>
      <vt:lpstr>Leadership Vs Management</vt:lpstr>
      <vt:lpstr>Tips</vt:lpstr>
      <vt:lpstr>What determines leadership style?</vt:lpstr>
      <vt:lpstr>What affects management style?</vt:lpstr>
      <vt:lpstr>Some Important Leadership Styles</vt:lpstr>
      <vt:lpstr>The Democratic Manager/Participative Manager</vt:lpstr>
      <vt:lpstr>The Democratic Manager/Participative Manager</vt:lpstr>
      <vt:lpstr>Democrative/Participative leadership style</vt:lpstr>
      <vt:lpstr>The Autocratic Manager</vt:lpstr>
      <vt:lpstr>Autocratic leadership style</vt:lpstr>
      <vt:lpstr>Autocratic leadership style</vt:lpstr>
      <vt:lpstr>The Laissez Faire Manager</vt:lpstr>
      <vt:lpstr>The Bureaucratic Manager</vt:lpstr>
      <vt:lpstr>Transformational leadership</vt:lpstr>
      <vt:lpstr>Transactional leadership</vt:lpstr>
      <vt:lpstr>Delegation as a  Style of Management </vt:lpstr>
      <vt:lpstr>What is delegation?</vt:lpstr>
      <vt:lpstr>What is delegation of authority?</vt:lpstr>
      <vt:lpstr>Elements/Process of Delegation</vt:lpstr>
      <vt:lpstr>Elements/Process of Delegation</vt:lpstr>
      <vt:lpstr>Delegation is possible and successful only if </vt:lpstr>
      <vt:lpstr> Systematic approach to delegation-four questions </vt:lpstr>
      <vt:lpstr> Reasons for lack of delegation: </vt:lpstr>
      <vt:lpstr> Types of Delegators</vt:lpstr>
      <vt:lpstr> Types of Delegators</vt:lpstr>
      <vt:lpstr>Successful delegation is a social skill. Lack of it can lead to:</vt:lpstr>
      <vt:lpstr>Successful delegation is a social skill. Lack of it can lead to:</vt:lpstr>
      <vt:lpstr>Ethical questions in delegation</vt:lpstr>
      <vt:lpstr>Key ethical issues in delegation</vt:lpstr>
      <vt:lpstr>Summary message </vt:lpstr>
      <vt:lpstr>Employee Motivation</vt:lpstr>
      <vt:lpstr>Definition of Motivation</vt:lpstr>
      <vt:lpstr>PowerPoint Presentation</vt:lpstr>
      <vt:lpstr>PowerPoint Presentation</vt:lpstr>
      <vt:lpstr>Motivation raises employees’ morale </vt:lpstr>
      <vt:lpstr>Common characteristics underlying the definition of motivation</vt:lpstr>
      <vt:lpstr>Common characteristics underlying the definition of motivation</vt:lpstr>
      <vt:lpstr>Perceptions of Rewards</vt:lpstr>
      <vt:lpstr>Broad classification for motivation to work</vt:lpstr>
      <vt:lpstr>PowerPoint Presentation</vt:lpstr>
      <vt:lpstr>PowerPoint Presentation</vt:lpstr>
      <vt:lpstr>Content theories and process theories of motivation</vt:lpstr>
      <vt:lpstr>Content theories</vt:lpstr>
      <vt:lpstr>Applying Maslow’s need hierarchy</vt:lpstr>
      <vt:lpstr>Applying Maslow’s need hierarchy</vt:lpstr>
      <vt:lpstr>Applying Maslow’s need hierarchy</vt:lpstr>
      <vt:lpstr>PowerPoint Presentation</vt:lpstr>
      <vt:lpstr>Significance of Maslow’s hierarchy</vt:lpstr>
      <vt:lpstr>McClelland’s achievement motivation theory</vt:lpstr>
      <vt:lpstr>McClelland’s achievement motivation theory</vt:lpstr>
      <vt:lpstr>Herzberg’s two-factor theory</vt:lpstr>
      <vt:lpstr>Herzberg’s Two-Factor Theory</vt:lpstr>
      <vt:lpstr>Process theories </vt:lpstr>
      <vt:lpstr>Expectancy Theory</vt:lpstr>
      <vt:lpstr>Expectancy Theory</vt:lpstr>
      <vt:lpstr>Equity Theory</vt:lpstr>
      <vt:lpstr>Attribution Theory</vt:lpstr>
      <vt:lpstr>Models of behavior and motivation</vt:lpstr>
      <vt:lpstr>McGregor’s Theory X and Theory Y</vt:lpstr>
      <vt:lpstr>Strategies for Motivating Employees</vt:lpstr>
      <vt:lpstr>PowerPoint Presentation</vt:lpstr>
      <vt:lpstr>PowerPoint Presentation</vt:lpstr>
      <vt:lpstr>Importance of Motivational Strategies</vt:lpstr>
      <vt:lpstr>Summary</vt:lpstr>
      <vt:lpstr>Reading materials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Silumbwe</dc:creator>
  <cp:lastModifiedBy>Adam Silumbwe</cp:lastModifiedBy>
  <cp:revision>23</cp:revision>
  <dcterms:created xsi:type="dcterms:W3CDTF">2022-02-23T20:16:19Z</dcterms:created>
  <dcterms:modified xsi:type="dcterms:W3CDTF">2022-02-25T09:44:21Z</dcterms:modified>
</cp:coreProperties>
</file>