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sldIdLst>
    <p:sldId id="256" r:id="rId2"/>
    <p:sldId id="347" r:id="rId3"/>
    <p:sldId id="260" r:id="rId4"/>
    <p:sldId id="348" r:id="rId5"/>
    <p:sldId id="349" r:id="rId6"/>
    <p:sldId id="350" r:id="rId7"/>
    <p:sldId id="264" r:id="rId8"/>
    <p:sldId id="261" r:id="rId9"/>
    <p:sldId id="265" r:id="rId10"/>
    <p:sldId id="262" r:id="rId11"/>
    <p:sldId id="263" r:id="rId12"/>
    <p:sldId id="343" r:id="rId13"/>
    <p:sldId id="344" r:id="rId14"/>
    <p:sldId id="267" r:id="rId15"/>
    <p:sldId id="342" r:id="rId16"/>
    <p:sldId id="305" r:id="rId17"/>
    <p:sldId id="306" r:id="rId18"/>
    <p:sldId id="307" r:id="rId19"/>
    <p:sldId id="308" r:id="rId20"/>
    <p:sldId id="257" r:id="rId21"/>
    <p:sldId id="258" r:id="rId22"/>
    <p:sldId id="309" r:id="rId23"/>
    <p:sldId id="259" r:id="rId24"/>
    <p:sldId id="310" r:id="rId25"/>
    <p:sldId id="311" r:id="rId26"/>
    <p:sldId id="313" r:id="rId27"/>
    <p:sldId id="314" r:id="rId28"/>
    <p:sldId id="315" r:id="rId29"/>
    <p:sldId id="316" r:id="rId30"/>
    <p:sldId id="317" r:id="rId31"/>
    <p:sldId id="318" r:id="rId32"/>
    <p:sldId id="319" r:id="rId33"/>
    <p:sldId id="320" r:id="rId34"/>
    <p:sldId id="321" r:id="rId35"/>
    <p:sldId id="322" r:id="rId36"/>
    <p:sldId id="323" r:id="rId37"/>
    <p:sldId id="325" r:id="rId38"/>
    <p:sldId id="326" r:id="rId39"/>
    <p:sldId id="327" r:id="rId40"/>
    <p:sldId id="330" r:id="rId41"/>
    <p:sldId id="331" r:id="rId42"/>
    <p:sldId id="351" r:id="rId43"/>
    <p:sldId id="338" r:id="rId44"/>
    <p:sldId id="345" r:id="rId45"/>
    <p:sldId id="352" r:id="rId46"/>
    <p:sldId id="268" r:id="rId47"/>
    <p:sldId id="266"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34" autoAdjust="0"/>
    <p:restoredTop sz="96395" autoAdjust="0"/>
  </p:normalViewPr>
  <p:slideViewPr>
    <p:cSldViewPr snapToGrid="0" snapToObjects="1">
      <p:cViewPr varScale="1">
        <p:scale>
          <a:sx n="126" d="100"/>
          <a:sy n="126" d="100"/>
        </p:scale>
        <p:origin x="720"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6ADE7F-7AC2-419C-A0DB-625732A08C00}" type="datetimeFigureOut">
              <a:rPr lang="en-GB" smtClean="0"/>
              <a:t>28/02/2023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D28F31-ED69-4028-A902-2E38909166B0}" type="slidenum">
              <a:rPr lang="en-GB" smtClean="0"/>
              <a:t>‹#›</a:t>
            </a:fld>
            <a:endParaRPr lang="en-GB"/>
          </a:p>
        </p:txBody>
      </p:sp>
    </p:spTree>
    <p:extLst>
      <p:ext uri="{BB962C8B-B14F-4D97-AF65-F5344CB8AC3E}">
        <p14:creationId xmlns:p14="http://schemas.microsoft.com/office/powerpoint/2010/main" val="1926499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HSO:</a:t>
            </a:r>
            <a:r>
              <a:rPr lang="en-GB" baseline="0" dirty="0"/>
              <a:t> organisations whose activities  are oriented towards health of populations and communities </a:t>
            </a:r>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4</a:t>
            </a:fld>
            <a:endParaRPr lang="en-GB"/>
          </a:p>
        </p:txBody>
      </p:sp>
    </p:spTree>
    <p:extLst>
      <p:ext uri="{BB962C8B-B14F-4D97-AF65-F5344CB8AC3E}">
        <p14:creationId xmlns:p14="http://schemas.microsoft.com/office/powerpoint/2010/main" val="1205805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5</a:t>
            </a:fld>
            <a:endParaRPr lang="en-GB"/>
          </a:p>
        </p:txBody>
      </p:sp>
    </p:spTree>
    <p:extLst>
      <p:ext uri="{BB962C8B-B14F-4D97-AF65-F5344CB8AC3E}">
        <p14:creationId xmlns:p14="http://schemas.microsoft.com/office/powerpoint/2010/main" val="1001664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Profit</a:t>
            </a:r>
            <a:r>
              <a:rPr lang="en-GB" baseline="0" dirty="0"/>
              <a:t>: HSO pays investors return on the investment</a:t>
            </a:r>
          </a:p>
          <a:p>
            <a:r>
              <a:rPr lang="en-GB" baseline="0" dirty="0"/>
              <a:t>Not for profit: Excess income not available to the investor, but instead used by the HSO to enhance quality of health services or reduce charges (government sponsored HSOs)</a:t>
            </a:r>
          </a:p>
          <a:p>
            <a:r>
              <a:rPr lang="en-GB" baseline="0" dirty="0"/>
              <a:t>2. Private: Sectarian (faith based) and  non-sectarian (organised as not-for-profit)</a:t>
            </a:r>
          </a:p>
          <a:p>
            <a:r>
              <a:rPr lang="en-GB" baseline="0" dirty="0"/>
              <a:t>3. Length of stay: inpatients (treated 24 hours or longer) and outpatients/ambulatory services(those who are treated 24 or less)</a:t>
            </a:r>
          </a:p>
          <a:p>
            <a:r>
              <a:rPr lang="en-GB" baseline="0" dirty="0"/>
              <a:t>4. Unique institutional providers </a:t>
            </a:r>
            <a:r>
              <a:rPr lang="en-GB" baseline="0" dirty="0">
                <a:sym typeface="Wingdings"/>
              </a:rPr>
              <a:t>(schools for the blind and deaf, persons with emotional or physical disabilities, mental disabilities or dependent children</a:t>
            </a:r>
          </a:p>
          <a:p>
            <a:r>
              <a:rPr lang="en-GB" baseline="0" dirty="0">
                <a:sym typeface="Wingdings"/>
              </a:rPr>
              <a:t>5. Mental health organisations:  psychiatric hospitals, psychiatric services, </a:t>
            </a:r>
          </a:p>
          <a:p>
            <a:r>
              <a:rPr lang="en-GB" baseline="0" dirty="0">
                <a:sym typeface="Wingdings"/>
              </a:rPr>
              <a:t>6. Teaching hospitals:  offer a a wide range of secondary, tertiary, and some quaternary medical services </a:t>
            </a:r>
            <a:endParaRPr lang="en-GB" baseline="0" dirty="0"/>
          </a:p>
          <a:p>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6</a:t>
            </a:fld>
            <a:endParaRPr lang="en-GB"/>
          </a:p>
        </p:txBody>
      </p:sp>
    </p:spTree>
    <p:extLst>
      <p:ext uri="{BB962C8B-B14F-4D97-AF65-F5344CB8AC3E}">
        <p14:creationId xmlns:p14="http://schemas.microsoft.com/office/powerpoint/2010/main" val="1027707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manager wears different “hats” that is different managers will play these roles to a different extent. A CEO is likely to ack as a spokesperson  </a:t>
            </a:r>
            <a:endParaRPr lang="en-GB" dirty="0"/>
          </a:p>
          <a:p>
            <a:endParaRPr lang="en-GB" dirty="0"/>
          </a:p>
        </p:txBody>
      </p:sp>
      <p:sp>
        <p:nvSpPr>
          <p:cNvPr id="4" name="Slide Number Placeholder 3"/>
          <p:cNvSpPr>
            <a:spLocks noGrp="1"/>
          </p:cNvSpPr>
          <p:nvPr>
            <p:ph type="sldNum" sz="quarter" idx="5"/>
          </p:nvPr>
        </p:nvSpPr>
        <p:spPr/>
        <p:txBody>
          <a:bodyPr/>
          <a:lstStyle/>
          <a:p>
            <a:fld id="{23D28F31-ED69-4028-A902-2E38909166B0}" type="slidenum">
              <a:rPr lang="en-GB" smtClean="0"/>
              <a:t>12</a:t>
            </a:fld>
            <a:endParaRPr lang="en-GB"/>
          </a:p>
        </p:txBody>
      </p:sp>
    </p:spTree>
    <p:extLst>
      <p:ext uri="{BB962C8B-B14F-4D97-AF65-F5344CB8AC3E}">
        <p14:creationId xmlns:p14="http://schemas.microsoft.com/office/powerpoint/2010/main" val="3525650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His ideas are still popular today because  many people believe that management is a science that should be taught. </a:t>
            </a:r>
            <a:endParaRPr lang="en-GB" dirty="0"/>
          </a:p>
        </p:txBody>
      </p:sp>
      <p:sp>
        <p:nvSpPr>
          <p:cNvPr id="4" name="Slide Number Placeholder 3"/>
          <p:cNvSpPr>
            <a:spLocks noGrp="1"/>
          </p:cNvSpPr>
          <p:nvPr>
            <p:ph type="sldNum" sz="quarter" idx="5"/>
          </p:nvPr>
        </p:nvSpPr>
        <p:spPr/>
        <p:txBody>
          <a:bodyPr/>
          <a:lstStyle/>
          <a:p>
            <a:fld id="{23D28F31-ED69-4028-A902-2E38909166B0}" type="slidenum">
              <a:rPr lang="en-GB" smtClean="0"/>
              <a:t>25</a:t>
            </a:fld>
            <a:endParaRPr lang="en-GB"/>
          </a:p>
        </p:txBody>
      </p:sp>
    </p:spTree>
    <p:extLst>
      <p:ext uri="{BB962C8B-B14F-4D97-AF65-F5344CB8AC3E}">
        <p14:creationId xmlns:p14="http://schemas.microsoft.com/office/powerpoint/2010/main" val="72405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100" dirty="0"/>
          </a:p>
        </p:txBody>
      </p:sp>
      <p:sp>
        <p:nvSpPr>
          <p:cNvPr id="4" name="Slide Number Placeholder 3"/>
          <p:cNvSpPr>
            <a:spLocks noGrp="1"/>
          </p:cNvSpPr>
          <p:nvPr>
            <p:ph type="sldNum" sz="quarter" idx="10"/>
          </p:nvPr>
        </p:nvSpPr>
        <p:spPr/>
        <p:txBody>
          <a:bodyPr/>
          <a:lstStyle/>
          <a:p>
            <a:fld id="{69F573EA-EB2A-4FA2-9A54-E20841DA72A2}" type="slidenum">
              <a:rPr lang="en-US" smtClean="0"/>
              <a:pPr/>
              <a:t>28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You can also identify behaviors' that contribute to failure</a:t>
            </a:r>
          </a:p>
        </p:txBody>
      </p:sp>
      <p:sp>
        <p:nvSpPr>
          <p:cNvPr id="4" name="Slide Number Placeholder 3"/>
          <p:cNvSpPr>
            <a:spLocks noGrp="1"/>
          </p:cNvSpPr>
          <p:nvPr>
            <p:ph type="sldNum" sz="quarter" idx="10"/>
          </p:nvPr>
        </p:nvSpPr>
        <p:spPr/>
        <p:txBody>
          <a:bodyPr/>
          <a:lstStyle/>
          <a:p>
            <a:fld id="{69F573EA-EB2A-4FA2-9A54-E20841DA72A2}" type="slidenum">
              <a:rPr lang="en-US" smtClean="0"/>
              <a:pPr/>
              <a:t>41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0D0A38F-5A4E-8B4A-80DD-DF987D88CCEF}" type="datetimeFigureOut">
              <a:rPr lang="en-GB" smtClean="0"/>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374192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D0A38F-5A4E-8B4A-80DD-DF987D88CCEF}" type="datetimeFigureOut">
              <a:rPr lang="en-GB" smtClean="0"/>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005425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D0A38F-5A4E-8B4A-80DD-DF987D88CCEF}" type="datetimeFigureOut">
              <a:rPr lang="en-GB" smtClean="0"/>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787010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D0A38F-5A4E-8B4A-80DD-DF987D88CCEF}" type="datetimeFigureOut">
              <a:rPr lang="en-GB" smtClean="0"/>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213413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D0A38F-5A4E-8B4A-80DD-DF987D88CCEF}" type="datetimeFigureOut">
              <a:rPr lang="en-GB" smtClean="0"/>
              <a:t>28/02/2023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341512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0D0A38F-5A4E-8B4A-80DD-DF987D88CCEF}" type="datetimeFigureOut">
              <a:rPr lang="en-GB" smtClean="0"/>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362903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0D0A38F-5A4E-8B4A-80DD-DF987D88CCEF}" type="datetimeFigureOut">
              <a:rPr lang="en-GB" smtClean="0"/>
              <a:t>28/02/2023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46697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0D0A38F-5A4E-8B4A-80DD-DF987D88CCEF}" type="datetimeFigureOut">
              <a:rPr lang="en-GB" smtClean="0"/>
              <a:t>28/02/2023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607579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D0A38F-5A4E-8B4A-80DD-DF987D88CCEF}" type="datetimeFigureOut">
              <a:rPr lang="en-GB" smtClean="0"/>
              <a:t>28/02/2023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10391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D0A38F-5A4E-8B4A-80DD-DF987D88CCEF}" type="datetimeFigureOut">
              <a:rPr lang="en-GB" smtClean="0"/>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45404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D0A38F-5A4E-8B4A-80DD-DF987D88CCEF}" type="datetimeFigureOut">
              <a:rPr lang="en-GB" smtClean="0"/>
              <a:t>28/02/2023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17F0A2-65F1-F34D-8F80-AF29897CF629}" type="slidenum">
              <a:rPr lang="en-GB" smtClean="0"/>
              <a:t>‹#›</a:t>
            </a:fld>
            <a:endParaRPr lang="en-GB"/>
          </a:p>
        </p:txBody>
      </p:sp>
    </p:spTree>
    <p:extLst>
      <p:ext uri="{BB962C8B-B14F-4D97-AF65-F5344CB8AC3E}">
        <p14:creationId xmlns:p14="http://schemas.microsoft.com/office/powerpoint/2010/main" val="192125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D0A38F-5A4E-8B4A-80DD-DF987D88CCEF}" type="datetimeFigureOut">
              <a:rPr lang="en-GB" smtClean="0"/>
              <a:t>28/02/2023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7F0A2-65F1-F34D-8F80-AF29897CF629}" type="slidenum">
              <a:rPr lang="en-GB" smtClean="0"/>
              <a:t>‹#›</a:t>
            </a:fld>
            <a:endParaRPr lang="en-GB"/>
          </a:p>
        </p:txBody>
      </p:sp>
    </p:spTree>
    <p:extLst>
      <p:ext uri="{BB962C8B-B14F-4D97-AF65-F5344CB8AC3E}">
        <p14:creationId xmlns:p14="http://schemas.microsoft.com/office/powerpoint/2010/main" val="2102785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latin typeface="Calibri" charset="0"/>
                <a:ea typeface="Calibri" charset="0"/>
                <a:cs typeface="Calibri" charset="0"/>
              </a:rPr>
              <a:t>Introduction to Management theory in Health Services Organisations </a:t>
            </a:r>
          </a:p>
        </p:txBody>
      </p:sp>
      <p:sp>
        <p:nvSpPr>
          <p:cNvPr id="3" name="Subtitle 2"/>
          <p:cNvSpPr>
            <a:spLocks noGrp="1"/>
          </p:cNvSpPr>
          <p:nvPr>
            <p:ph type="subTitle" idx="1"/>
          </p:nvPr>
        </p:nvSpPr>
        <p:spPr>
          <a:xfrm>
            <a:off x="1126435" y="4907756"/>
            <a:ext cx="9144000" cy="1655762"/>
          </a:xfrm>
        </p:spPr>
        <p:txBody>
          <a:bodyPr/>
          <a:lstStyle/>
          <a:p>
            <a:r>
              <a:rPr lang="en-GB" dirty="0"/>
              <a:t>Adam Silumbwe </a:t>
            </a:r>
          </a:p>
          <a:p>
            <a:r>
              <a:rPr lang="en-GB" dirty="0"/>
              <a:t>Health Policy and Management</a:t>
            </a:r>
          </a:p>
          <a:p>
            <a:r>
              <a:rPr lang="en-GB" dirty="0"/>
              <a:t>BSc in Health Services Management and Planning (BSc.  HSMP)</a:t>
            </a:r>
          </a:p>
        </p:txBody>
      </p:sp>
    </p:spTree>
    <p:extLst>
      <p:ext uri="{BB962C8B-B14F-4D97-AF65-F5344CB8AC3E}">
        <p14:creationId xmlns:p14="http://schemas.microsoft.com/office/powerpoint/2010/main" val="1723695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Management positions HSOs</a:t>
            </a:r>
          </a:p>
        </p:txBody>
      </p:sp>
      <p:sp>
        <p:nvSpPr>
          <p:cNvPr id="3" name="Content Placeholder 2"/>
          <p:cNvSpPr>
            <a:spLocks noGrp="1"/>
          </p:cNvSpPr>
          <p:nvPr>
            <p:ph idx="1"/>
          </p:nvPr>
        </p:nvSpPr>
        <p:spPr>
          <a:xfrm>
            <a:off x="838200" y="1825625"/>
            <a:ext cx="10515600" cy="4687470"/>
          </a:xfrm>
        </p:spPr>
        <p:txBody>
          <a:bodyPr>
            <a:normAutofit/>
          </a:bodyPr>
          <a:lstStyle/>
          <a:p>
            <a:pPr>
              <a:lnSpc>
                <a:spcPct val="100000"/>
              </a:lnSpc>
              <a:spcBef>
                <a:spcPts val="0"/>
              </a:spcBef>
            </a:pPr>
            <a:r>
              <a:rPr lang="en-GB" dirty="0"/>
              <a:t>Upper/Senior, middle and lower level managers</a:t>
            </a:r>
          </a:p>
          <a:p>
            <a:pPr>
              <a:lnSpc>
                <a:spcPct val="100000"/>
              </a:lnSpc>
              <a:spcBef>
                <a:spcPts val="0"/>
              </a:spcBef>
            </a:pPr>
            <a:endParaRPr lang="en-GB" dirty="0"/>
          </a:p>
          <a:p>
            <a:pPr>
              <a:lnSpc>
                <a:spcPct val="100000"/>
              </a:lnSpc>
              <a:spcBef>
                <a:spcPts val="0"/>
              </a:spcBef>
            </a:pPr>
            <a:r>
              <a:rPr lang="en-GB" dirty="0"/>
              <a:t>Line managerial positions: manager supervisors other employees </a:t>
            </a:r>
          </a:p>
          <a:p>
            <a:pPr>
              <a:lnSpc>
                <a:spcPct val="100000"/>
              </a:lnSpc>
              <a:spcBef>
                <a:spcPts val="0"/>
              </a:spcBef>
            </a:pPr>
            <a:endParaRPr lang="en-GB" dirty="0"/>
          </a:p>
          <a:p>
            <a:pPr>
              <a:lnSpc>
                <a:spcPct val="100000"/>
              </a:lnSpc>
              <a:spcBef>
                <a:spcPts val="0"/>
              </a:spcBef>
            </a:pPr>
            <a:r>
              <a:rPr lang="en-GB" dirty="0"/>
              <a:t>Staff managerial positions: carry out work and advise their boss, but they do not routinely supervise others.</a:t>
            </a:r>
          </a:p>
          <a:p>
            <a:pPr>
              <a:lnSpc>
                <a:spcPct val="100000"/>
              </a:lnSpc>
              <a:spcBef>
                <a:spcPts val="0"/>
              </a:spcBef>
            </a:pPr>
            <a:endParaRPr lang="en-GB" dirty="0"/>
          </a:p>
          <a:p>
            <a:pPr>
              <a:lnSpc>
                <a:spcPct val="100000"/>
              </a:lnSpc>
              <a:spcBef>
                <a:spcPts val="0"/>
              </a:spcBef>
            </a:pPr>
            <a:r>
              <a:rPr lang="en-GB" dirty="0"/>
              <a:t>In services line management: A  manager is appointed to head a specific clinical service line and has responsibility and accountability for staffing, resource acquisition, budget, and financial control</a:t>
            </a:r>
          </a:p>
          <a:p>
            <a:pPr marL="0" marR="0" lvl="0" indent="0" defTabSz="914400" eaLnBrk="1" fontAlgn="auto" latinLnBrk="0" hangingPunct="1">
              <a:lnSpc>
                <a:spcPct val="100000"/>
              </a:lnSpc>
              <a:spcBef>
                <a:spcPts val="0"/>
              </a:spcBef>
              <a:spcAft>
                <a:spcPts val="0"/>
              </a:spcAft>
              <a:buClrTx/>
              <a:buSzTx/>
              <a:buFontTx/>
              <a:buNone/>
              <a:tabLst/>
              <a:defRPr/>
            </a:pPr>
            <a:endParaRPr lang="en-GB" dirty="0"/>
          </a:p>
          <a:p>
            <a:pPr marL="0" marR="0" lvl="0" indent="0" defTabSz="914400" eaLnBrk="1" fontAlgn="auto" latinLnBrk="0" hangingPunct="1">
              <a:lnSpc>
                <a:spcPct val="100000"/>
              </a:lnSpc>
              <a:spcBef>
                <a:spcPts val="0"/>
              </a:spcBef>
              <a:spcAft>
                <a:spcPts val="0"/>
              </a:spcAft>
              <a:buClrTx/>
              <a:buSzTx/>
              <a:buFontTx/>
              <a:buNone/>
              <a:tabLst/>
              <a:defRPr/>
            </a:pPr>
            <a:endParaRPr lang="en-GB" dirty="0"/>
          </a:p>
        </p:txBody>
      </p:sp>
    </p:spTree>
    <p:extLst>
      <p:ext uri="{BB962C8B-B14F-4D97-AF65-F5344CB8AC3E}">
        <p14:creationId xmlns:p14="http://schemas.microsoft.com/office/powerpoint/2010/main" val="1762318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Focus of Management</a:t>
            </a:r>
          </a:p>
        </p:txBody>
      </p:sp>
      <p:sp>
        <p:nvSpPr>
          <p:cNvPr id="3" name="Content Placeholder 2"/>
          <p:cNvSpPr>
            <a:spLocks noGrp="1"/>
          </p:cNvSpPr>
          <p:nvPr>
            <p:ph idx="1"/>
          </p:nvPr>
        </p:nvSpPr>
        <p:spPr>
          <a:xfrm>
            <a:off x="838200" y="1690688"/>
            <a:ext cx="10515600" cy="4351338"/>
          </a:xfrm>
        </p:spPr>
        <p:txBody>
          <a:bodyPr/>
          <a:lstStyle/>
          <a:p>
            <a:r>
              <a:rPr lang="en-GB" dirty="0"/>
              <a:t>Individual level. manger must be able to manage him or herself</a:t>
            </a:r>
          </a:p>
          <a:p>
            <a:endParaRPr lang="en-GB" dirty="0"/>
          </a:p>
          <a:p>
            <a:r>
              <a:rPr lang="en-GB" dirty="0"/>
              <a:t>Unit/team work level. The expertise of the manager at this level involves managing others in terms of effectively completing the work.</a:t>
            </a:r>
          </a:p>
          <a:p>
            <a:endParaRPr lang="en-GB" dirty="0"/>
          </a:p>
          <a:p>
            <a:r>
              <a:rPr lang="en-GB" dirty="0"/>
              <a:t>Organisational level. Mangers must work together as part of the larger organisation to ensure organisational level performance and  organisational viability.   </a:t>
            </a:r>
          </a:p>
        </p:txBody>
      </p:sp>
    </p:spTree>
    <p:extLst>
      <p:ext uri="{BB962C8B-B14F-4D97-AF65-F5344CB8AC3E}">
        <p14:creationId xmlns:p14="http://schemas.microsoft.com/office/powerpoint/2010/main" val="860004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8C761-B1EC-42E3-8A0A-832039A59F01}"/>
              </a:ext>
            </a:extLst>
          </p:cNvPr>
          <p:cNvSpPr>
            <a:spLocks noGrp="1"/>
          </p:cNvSpPr>
          <p:nvPr>
            <p:ph type="title"/>
          </p:nvPr>
        </p:nvSpPr>
        <p:spPr>
          <a:xfrm>
            <a:off x="0" y="-159026"/>
            <a:ext cx="10515600" cy="1325563"/>
          </a:xfrm>
        </p:spPr>
        <p:txBody>
          <a:bodyPr/>
          <a:lstStyle/>
          <a:p>
            <a:r>
              <a:rPr lang="en-US" b="1" dirty="0">
                <a:latin typeface="+mn-lt"/>
              </a:rPr>
              <a:t>Roles of a Manager – Henri Mintzberg </a:t>
            </a:r>
            <a:endParaRPr lang="en-GB" b="1" dirty="0">
              <a:latin typeface="+mn-lt"/>
            </a:endParaRPr>
          </a:p>
        </p:txBody>
      </p:sp>
      <p:graphicFrame>
        <p:nvGraphicFramePr>
          <p:cNvPr id="7" name="Table 7">
            <a:extLst>
              <a:ext uri="{FF2B5EF4-FFF2-40B4-BE49-F238E27FC236}">
                <a16:creationId xmlns:a16="http://schemas.microsoft.com/office/drawing/2014/main" id="{F043D936-D4A4-4D8C-8A7F-3BACE4C5901F}"/>
              </a:ext>
            </a:extLst>
          </p:cNvPr>
          <p:cNvGraphicFramePr>
            <a:graphicFrameLocks noGrp="1"/>
          </p:cNvGraphicFramePr>
          <p:nvPr>
            <p:ph idx="1"/>
            <p:extLst>
              <p:ext uri="{D42A27DB-BD31-4B8C-83A1-F6EECF244321}">
                <p14:modId xmlns:p14="http://schemas.microsoft.com/office/powerpoint/2010/main" val="799368891"/>
              </p:ext>
            </p:extLst>
          </p:nvPr>
        </p:nvGraphicFramePr>
        <p:xfrm>
          <a:off x="1" y="1039532"/>
          <a:ext cx="12191999" cy="5795048"/>
        </p:xfrm>
        <a:graphic>
          <a:graphicData uri="http://schemas.openxmlformats.org/drawingml/2006/table">
            <a:tbl>
              <a:tblPr firstRow="1" bandRow="1">
                <a:tableStyleId>{5C22544A-7EE6-4342-B048-85BDC9FD1C3A}</a:tableStyleId>
              </a:tblPr>
              <a:tblGrid>
                <a:gridCol w="1630016">
                  <a:extLst>
                    <a:ext uri="{9D8B030D-6E8A-4147-A177-3AD203B41FA5}">
                      <a16:colId xmlns:a16="http://schemas.microsoft.com/office/drawing/2014/main" val="4145970962"/>
                    </a:ext>
                  </a:extLst>
                </a:gridCol>
                <a:gridCol w="1789044">
                  <a:extLst>
                    <a:ext uri="{9D8B030D-6E8A-4147-A177-3AD203B41FA5}">
                      <a16:colId xmlns:a16="http://schemas.microsoft.com/office/drawing/2014/main" val="1684219271"/>
                    </a:ext>
                  </a:extLst>
                </a:gridCol>
                <a:gridCol w="8772939">
                  <a:extLst>
                    <a:ext uri="{9D8B030D-6E8A-4147-A177-3AD203B41FA5}">
                      <a16:colId xmlns:a16="http://schemas.microsoft.com/office/drawing/2014/main" val="1422549310"/>
                    </a:ext>
                  </a:extLst>
                </a:gridCol>
              </a:tblGrid>
              <a:tr h="600915">
                <a:tc>
                  <a:txBody>
                    <a:bodyPr/>
                    <a:lstStyle/>
                    <a:p>
                      <a:r>
                        <a:rPr lang="en-US" sz="2400" dirty="0"/>
                        <a:t>Category </a:t>
                      </a:r>
                      <a:endParaRPr lang="en-GB" sz="2400" dirty="0"/>
                    </a:p>
                  </a:txBody>
                  <a:tcPr/>
                </a:tc>
                <a:tc>
                  <a:txBody>
                    <a:bodyPr/>
                    <a:lstStyle/>
                    <a:p>
                      <a:r>
                        <a:rPr lang="en-US" sz="2400" dirty="0"/>
                        <a:t>Role </a:t>
                      </a:r>
                      <a:endParaRPr lang="en-GB" sz="2400" dirty="0"/>
                    </a:p>
                  </a:txBody>
                  <a:tcPr/>
                </a:tc>
                <a:tc>
                  <a:txBody>
                    <a:bodyPr/>
                    <a:lstStyle/>
                    <a:p>
                      <a:r>
                        <a:rPr lang="en-US" sz="2400" dirty="0"/>
                        <a:t>Activity </a:t>
                      </a:r>
                      <a:endParaRPr lang="en-GB" sz="2400" dirty="0"/>
                    </a:p>
                  </a:txBody>
                  <a:tcPr/>
                </a:tc>
                <a:extLst>
                  <a:ext uri="{0D108BD9-81ED-4DB2-BD59-A6C34878D82A}">
                    <a16:rowId xmlns:a16="http://schemas.microsoft.com/office/drawing/2014/main" val="542174243"/>
                  </a:ext>
                </a:extLst>
              </a:tr>
              <a:tr h="599516">
                <a:tc>
                  <a:txBody>
                    <a:bodyPr/>
                    <a:lstStyle/>
                    <a:p>
                      <a:r>
                        <a:rPr lang="en-US" sz="2000" dirty="0"/>
                        <a:t>Informational </a:t>
                      </a:r>
                      <a:endParaRPr lang="en-GB" sz="2000" dirty="0"/>
                    </a:p>
                  </a:txBody>
                  <a:tcPr/>
                </a:tc>
                <a:tc>
                  <a:txBody>
                    <a:bodyPr/>
                    <a:lstStyle/>
                    <a:p>
                      <a:r>
                        <a:rPr lang="en-US" sz="2000" dirty="0"/>
                        <a:t>Monitor</a:t>
                      </a:r>
                      <a:endParaRPr lang="en-GB" sz="2000" dirty="0"/>
                    </a:p>
                  </a:txBody>
                  <a:tcPr/>
                </a:tc>
                <a:tc>
                  <a:txBody>
                    <a:bodyPr/>
                    <a:lstStyle/>
                    <a:p>
                      <a:r>
                        <a:rPr lang="en-US" sz="2000" dirty="0"/>
                        <a:t>Looks and receive information, review papers and reports, maintains contacts and networks </a:t>
                      </a:r>
                      <a:endParaRPr lang="en-GB" sz="2000" dirty="0"/>
                    </a:p>
                  </a:txBody>
                  <a:tcPr/>
                </a:tc>
                <a:extLst>
                  <a:ext uri="{0D108BD9-81ED-4DB2-BD59-A6C34878D82A}">
                    <a16:rowId xmlns:a16="http://schemas.microsoft.com/office/drawing/2014/main" val="4091478313"/>
                  </a:ext>
                </a:extLst>
              </a:tr>
              <a:tr h="414892">
                <a:tc>
                  <a:txBody>
                    <a:bodyPr/>
                    <a:lstStyle/>
                    <a:p>
                      <a:endParaRPr lang="en-GB" sz="2000" dirty="0"/>
                    </a:p>
                  </a:txBody>
                  <a:tcPr/>
                </a:tc>
                <a:tc>
                  <a:txBody>
                    <a:bodyPr/>
                    <a:lstStyle/>
                    <a:p>
                      <a:r>
                        <a:rPr lang="en-US" sz="2000" dirty="0"/>
                        <a:t>Disseminator </a:t>
                      </a:r>
                      <a:endParaRPr lang="en-GB" sz="2000" dirty="0"/>
                    </a:p>
                  </a:txBody>
                  <a:tcPr/>
                </a:tc>
                <a:tc>
                  <a:txBody>
                    <a:bodyPr/>
                    <a:lstStyle/>
                    <a:p>
                      <a:r>
                        <a:rPr lang="en-US" sz="2000" dirty="0"/>
                        <a:t>Passes information to others by phone, in meetings, memos, etc. </a:t>
                      </a:r>
                    </a:p>
                  </a:txBody>
                  <a:tcPr/>
                </a:tc>
                <a:extLst>
                  <a:ext uri="{0D108BD9-81ED-4DB2-BD59-A6C34878D82A}">
                    <a16:rowId xmlns:a16="http://schemas.microsoft.com/office/drawing/2014/main" val="136519526"/>
                  </a:ext>
                </a:extLst>
              </a:tr>
              <a:tr h="414892">
                <a:tc>
                  <a:txBody>
                    <a:bodyPr/>
                    <a:lstStyle/>
                    <a:p>
                      <a:endParaRPr lang="en-GB" sz="2000"/>
                    </a:p>
                  </a:txBody>
                  <a:tcPr/>
                </a:tc>
                <a:tc>
                  <a:txBody>
                    <a:bodyPr/>
                    <a:lstStyle/>
                    <a:p>
                      <a:r>
                        <a:rPr lang="en-US" sz="2000" dirty="0"/>
                        <a:t>Spokesperson </a:t>
                      </a:r>
                      <a:endParaRPr lang="en-GB" sz="2000" dirty="0"/>
                    </a:p>
                  </a:txBody>
                  <a:tcPr/>
                </a:tc>
                <a:tc>
                  <a:txBody>
                    <a:bodyPr/>
                    <a:lstStyle/>
                    <a:p>
                      <a:r>
                        <a:rPr lang="en-US" sz="2000" dirty="0"/>
                        <a:t>Representants the organization to outside people, deals with the media, </a:t>
                      </a:r>
                      <a:endParaRPr lang="en-GB" sz="2000" dirty="0"/>
                    </a:p>
                  </a:txBody>
                  <a:tcPr/>
                </a:tc>
                <a:extLst>
                  <a:ext uri="{0D108BD9-81ED-4DB2-BD59-A6C34878D82A}">
                    <a16:rowId xmlns:a16="http://schemas.microsoft.com/office/drawing/2014/main" val="2085325387"/>
                  </a:ext>
                </a:extLst>
              </a:tr>
              <a:tr h="360779">
                <a:tc>
                  <a:txBody>
                    <a:bodyPr/>
                    <a:lstStyle/>
                    <a:p>
                      <a:r>
                        <a:rPr lang="en-US" sz="2000" dirty="0"/>
                        <a:t>Interpersonal</a:t>
                      </a:r>
                      <a:endParaRPr lang="en-GB" sz="2000" dirty="0"/>
                    </a:p>
                  </a:txBody>
                  <a:tcPr/>
                </a:tc>
                <a:tc>
                  <a:txBody>
                    <a:bodyPr/>
                    <a:lstStyle/>
                    <a:p>
                      <a:r>
                        <a:rPr lang="en-US" sz="2000" dirty="0"/>
                        <a:t>Figurehead</a:t>
                      </a:r>
                      <a:endParaRPr lang="en-GB" sz="2000" dirty="0"/>
                    </a:p>
                  </a:txBody>
                  <a:tcPr/>
                </a:tc>
                <a:tc>
                  <a:txBody>
                    <a:bodyPr/>
                    <a:lstStyle/>
                    <a:p>
                      <a:r>
                        <a:rPr lang="en-US" sz="2000" dirty="0"/>
                        <a:t>Performs ceremonial and symbolic duties inside the organization, receives visitors</a:t>
                      </a:r>
                      <a:endParaRPr lang="en-GB" sz="2000" dirty="0"/>
                    </a:p>
                  </a:txBody>
                  <a:tcPr/>
                </a:tc>
                <a:extLst>
                  <a:ext uri="{0D108BD9-81ED-4DB2-BD59-A6C34878D82A}">
                    <a16:rowId xmlns:a16="http://schemas.microsoft.com/office/drawing/2014/main" val="2989978813"/>
                  </a:ext>
                </a:extLst>
              </a:tr>
              <a:tr h="600915">
                <a:tc>
                  <a:txBody>
                    <a:bodyPr/>
                    <a:lstStyle/>
                    <a:p>
                      <a:endParaRPr lang="en-GB" sz="2000"/>
                    </a:p>
                  </a:txBody>
                  <a:tcPr/>
                </a:tc>
                <a:tc>
                  <a:txBody>
                    <a:bodyPr/>
                    <a:lstStyle/>
                    <a:p>
                      <a:r>
                        <a:rPr lang="en-US" sz="2000" dirty="0"/>
                        <a:t>Leader</a:t>
                      </a:r>
                    </a:p>
                  </a:txBody>
                  <a:tcPr/>
                </a:tc>
                <a:tc>
                  <a:txBody>
                    <a:bodyPr/>
                    <a:lstStyle/>
                    <a:p>
                      <a:r>
                        <a:rPr lang="en-US" sz="2000" dirty="0"/>
                        <a:t>Supervises direct subordinates, including recruiting, selecting and motivating </a:t>
                      </a:r>
                      <a:endParaRPr lang="en-GB" sz="2000" dirty="0"/>
                    </a:p>
                  </a:txBody>
                  <a:tcPr/>
                </a:tc>
                <a:extLst>
                  <a:ext uri="{0D108BD9-81ED-4DB2-BD59-A6C34878D82A}">
                    <a16:rowId xmlns:a16="http://schemas.microsoft.com/office/drawing/2014/main" val="2141350969"/>
                  </a:ext>
                </a:extLst>
              </a:tr>
              <a:tr h="732162">
                <a:tc>
                  <a:txBody>
                    <a:bodyPr/>
                    <a:lstStyle/>
                    <a:p>
                      <a:endParaRPr lang="en-GB" sz="2000"/>
                    </a:p>
                  </a:txBody>
                  <a:tcPr/>
                </a:tc>
                <a:tc>
                  <a:txBody>
                    <a:bodyPr/>
                    <a:lstStyle/>
                    <a:p>
                      <a:r>
                        <a:rPr lang="en-US" sz="2000" dirty="0"/>
                        <a:t>Liaison</a:t>
                      </a:r>
                      <a:endParaRPr lang="en-GB" sz="2000" dirty="0"/>
                    </a:p>
                  </a:txBody>
                  <a:tcPr/>
                </a:tc>
                <a:tc>
                  <a:txBody>
                    <a:bodyPr/>
                    <a:lstStyle/>
                    <a:p>
                      <a:r>
                        <a:rPr lang="en-US" sz="2000" dirty="0"/>
                        <a:t>Be the conduit(the in-between person) for information flowing in and out of the organization</a:t>
                      </a:r>
                      <a:endParaRPr lang="en-GB" sz="2000" dirty="0"/>
                    </a:p>
                  </a:txBody>
                  <a:tcPr/>
                </a:tc>
                <a:extLst>
                  <a:ext uri="{0D108BD9-81ED-4DB2-BD59-A6C34878D82A}">
                    <a16:rowId xmlns:a16="http://schemas.microsoft.com/office/drawing/2014/main" val="2039003036"/>
                  </a:ext>
                </a:extLst>
              </a:tr>
              <a:tr h="600915">
                <a:tc>
                  <a:txBody>
                    <a:bodyPr/>
                    <a:lstStyle/>
                    <a:p>
                      <a:r>
                        <a:rPr lang="en-US" sz="2000" dirty="0"/>
                        <a:t>Decisional </a:t>
                      </a:r>
                      <a:endParaRPr lang="en-GB" sz="2000" dirty="0"/>
                    </a:p>
                  </a:txBody>
                  <a:tcPr/>
                </a:tc>
                <a:tc>
                  <a:txBody>
                    <a:bodyPr/>
                    <a:lstStyle/>
                    <a:p>
                      <a:r>
                        <a:rPr lang="en-US" sz="2000" dirty="0"/>
                        <a:t>Entrepreneur </a:t>
                      </a:r>
                      <a:endParaRPr lang="en-GB" sz="2000" dirty="0"/>
                    </a:p>
                  </a:txBody>
                  <a:tcPr/>
                </a:tc>
                <a:tc>
                  <a:txBody>
                    <a:bodyPr/>
                    <a:lstStyle/>
                    <a:p>
                      <a:r>
                        <a:rPr lang="en-US" sz="2000" dirty="0"/>
                        <a:t>Initiate change. Plan new projects, spot opportunities, identify areas of action</a:t>
                      </a:r>
                      <a:endParaRPr lang="en-GB" sz="2000" dirty="0"/>
                    </a:p>
                  </a:txBody>
                  <a:tcPr/>
                </a:tc>
                <a:extLst>
                  <a:ext uri="{0D108BD9-81ED-4DB2-BD59-A6C34878D82A}">
                    <a16:rowId xmlns:a16="http://schemas.microsoft.com/office/drawing/2014/main" val="1842539592"/>
                  </a:ext>
                </a:extLst>
              </a:tr>
              <a:tr h="732162">
                <a:tc>
                  <a:txBody>
                    <a:bodyPr/>
                    <a:lstStyle/>
                    <a:p>
                      <a:endParaRPr lang="en-GB" sz="2000"/>
                    </a:p>
                  </a:txBody>
                  <a:tcPr/>
                </a:tc>
                <a:tc>
                  <a:txBody>
                    <a:bodyPr/>
                    <a:lstStyle/>
                    <a:p>
                      <a:r>
                        <a:rPr lang="en-US" sz="2000" dirty="0"/>
                        <a:t>Disturbance handler</a:t>
                      </a:r>
                      <a:endParaRPr lang="en-GB" sz="2000" dirty="0"/>
                    </a:p>
                  </a:txBody>
                  <a:tcPr/>
                </a:tc>
                <a:tc>
                  <a:txBody>
                    <a:bodyPr/>
                    <a:lstStyle/>
                    <a:p>
                      <a:r>
                        <a:rPr lang="en-US" sz="2000" dirty="0"/>
                        <a:t>Take corrective action during crises or operational breakdowns, resolve conflicts amongst staff</a:t>
                      </a:r>
                      <a:endParaRPr lang="en-GB" sz="2000" dirty="0"/>
                    </a:p>
                  </a:txBody>
                  <a:tcPr/>
                </a:tc>
                <a:extLst>
                  <a:ext uri="{0D108BD9-81ED-4DB2-BD59-A6C34878D82A}">
                    <a16:rowId xmlns:a16="http://schemas.microsoft.com/office/drawing/2014/main" val="3181618215"/>
                  </a:ext>
                </a:extLst>
              </a:tr>
              <a:tr h="600915">
                <a:tc>
                  <a:txBody>
                    <a:bodyPr/>
                    <a:lstStyle/>
                    <a:p>
                      <a:endParaRPr lang="en-GB" sz="2000"/>
                    </a:p>
                  </a:txBody>
                  <a:tcPr/>
                </a:tc>
                <a:tc>
                  <a:txBody>
                    <a:bodyPr/>
                    <a:lstStyle/>
                    <a:p>
                      <a:r>
                        <a:rPr lang="en-US" sz="2000" dirty="0"/>
                        <a:t>Negotiator </a:t>
                      </a:r>
                      <a:endParaRPr lang="en-GB" sz="2000" dirty="0"/>
                    </a:p>
                  </a:txBody>
                  <a:tcPr/>
                </a:tc>
                <a:tc>
                  <a:txBody>
                    <a:bodyPr/>
                    <a:lstStyle/>
                    <a:p>
                      <a:r>
                        <a:rPr lang="en-US" sz="2000" dirty="0"/>
                        <a:t>Represents the organization/department during negotiations with union, suppliers</a:t>
                      </a:r>
                      <a:endParaRPr lang="en-GB" sz="2000" dirty="0"/>
                    </a:p>
                  </a:txBody>
                  <a:tcPr/>
                </a:tc>
                <a:extLst>
                  <a:ext uri="{0D108BD9-81ED-4DB2-BD59-A6C34878D82A}">
                    <a16:rowId xmlns:a16="http://schemas.microsoft.com/office/drawing/2014/main" val="181702463"/>
                  </a:ext>
                </a:extLst>
              </a:tr>
            </a:tbl>
          </a:graphicData>
        </a:graphic>
      </p:graphicFrame>
    </p:spTree>
    <p:extLst>
      <p:ext uri="{BB962C8B-B14F-4D97-AF65-F5344CB8AC3E}">
        <p14:creationId xmlns:p14="http://schemas.microsoft.com/office/powerpoint/2010/main" val="253789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43F00-3397-4BB5-90D9-6F4D637039EE}"/>
              </a:ext>
            </a:extLst>
          </p:cNvPr>
          <p:cNvSpPr>
            <a:spLocks noGrp="1"/>
          </p:cNvSpPr>
          <p:nvPr>
            <p:ph type="title"/>
          </p:nvPr>
        </p:nvSpPr>
        <p:spPr>
          <a:xfrm>
            <a:off x="241853" y="27195"/>
            <a:ext cx="10515600" cy="1325563"/>
          </a:xfrm>
        </p:spPr>
        <p:txBody>
          <a:bodyPr/>
          <a:lstStyle/>
          <a:p>
            <a:r>
              <a:rPr lang="en-US" b="1" dirty="0">
                <a:latin typeface="+mn-lt"/>
              </a:rPr>
              <a:t>Management skills</a:t>
            </a:r>
            <a:endParaRPr lang="en-GB" b="1" dirty="0">
              <a:latin typeface="+mn-lt"/>
            </a:endParaRPr>
          </a:p>
        </p:txBody>
      </p:sp>
      <p:graphicFrame>
        <p:nvGraphicFramePr>
          <p:cNvPr id="4" name="Table 4">
            <a:extLst>
              <a:ext uri="{FF2B5EF4-FFF2-40B4-BE49-F238E27FC236}">
                <a16:creationId xmlns:a16="http://schemas.microsoft.com/office/drawing/2014/main" id="{B0604260-B7D7-442B-B384-B205F6FCB198}"/>
              </a:ext>
            </a:extLst>
          </p:cNvPr>
          <p:cNvGraphicFramePr>
            <a:graphicFrameLocks noGrp="1"/>
          </p:cNvGraphicFramePr>
          <p:nvPr>
            <p:ph idx="1"/>
            <p:extLst>
              <p:ext uri="{D42A27DB-BD31-4B8C-83A1-F6EECF244321}">
                <p14:modId xmlns:p14="http://schemas.microsoft.com/office/powerpoint/2010/main" val="1867307760"/>
              </p:ext>
            </p:extLst>
          </p:nvPr>
        </p:nvGraphicFramePr>
        <p:xfrm>
          <a:off x="392596" y="1467871"/>
          <a:ext cx="11406808" cy="5196439"/>
        </p:xfrm>
        <a:graphic>
          <a:graphicData uri="http://schemas.openxmlformats.org/drawingml/2006/table">
            <a:tbl>
              <a:tblPr firstRow="1" bandRow="1">
                <a:tableStyleId>{5C22544A-7EE6-4342-B048-85BDC9FD1C3A}</a:tableStyleId>
              </a:tblPr>
              <a:tblGrid>
                <a:gridCol w="2322443">
                  <a:extLst>
                    <a:ext uri="{9D8B030D-6E8A-4147-A177-3AD203B41FA5}">
                      <a16:colId xmlns:a16="http://schemas.microsoft.com/office/drawing/2014/main" val="2016277793"/>
                    </a:ext>
                  </a:extLst>
                </a:gridCol>
                <a:gridCol w="2445026">
                  <a:extLst>
                    <a:ext uri="{9D8B030D-6E8A-4147-A177-3AD203B41FA5}">
                      <a16:colId xmlns:a16="http://schemas.microsoft.com/office/drawing/2014/main" val="2979208691"/>
                    </a:ext>
                  </a:extLst>
                </a:gridCol>
                <a:gridCol w="6639339">
                  <a:extLst>
                    <a:ext uri="{9D8B030D-6E8A-4147-A177-3AD203B41FA5}">
                      <a16:colId xmlns:a16="http://schemas.microsoft.com/office/drawing/2014/main" val="1483595547"/>
                    </a:ext>
                  </a:extLst>
                </a:gridCol>
              </a:tblGrid>
              <a:tr h="1342472">
                <a:tc>
                  <a:txBody>
                    <a:bodyPr/>
                    <a:lstStyle/>
                    <a:p>
                      <a:r>
                        <a:rPr lang="en-US" sz="2800" dirty="0"/>
                        <a:t>Management Skills </a:t>
                      </a:r>
                      <a:endParaRPr lang="en-GB" sz="2800" dirty="0"/>
                    </a:p>
                  </a:txBody>
                  <a:tcPr/>
                </a:tc>
                <a:tc>
                  <a:txBody>
                    <a:bodyPr/>
                    <a:lstStyle/>
                    <a:p>
                      <a:r>
                        <a:rPr lang="en-US" sz="2800" dirty="0"/>
                        <a:t>Level of Management</a:t>
                      </a:r>
                      <a:endParaRPr lang="en-GB" sz="2800" dirty="0"/>
                    </a:p>
                  </a:txBody>
                  <a:tcPr/>
                </a:tc>
                <a:tc>
                  <a:txBody>
                    <a:bodyPr/>
                    <a:lstStyle/>
                    <a:p>
                      <a:r>
                        <a:rPr lang="en-US" sz="2800" dirty="0"/>
                        <a:t>Description </a:t>
                      </a:r>
                      <a:endParaRPr lang="en-GB" sz="2800" dirty="0"/>
                    </a:p>
                  </a:txBody>
                  <a:tcPr/>
                </a:tc>
                <a:extLst>
                  <a:ext uri="{0D108BD9-81ED-4DB2-BD59-A6C34878D82A}">
                    <a16:rowId xmlns:a16="http://schemas.microsoft.com/office/drawing/2014/main" val="1741332096"/>
                  </a:ext>
                </a:extLst>
              </a:tr>
              <a:tr h="1342472">
                <a:tc>
                  <a:txBody>
                    <a:bodyPr/>
                    <a:lstStyle/>
                    <a:p>
                      <a:r>
                        <a:rPr lang="en-US" sz="2800" dirty="0"/>
                        <a:t>Conceptual skills </a:t>
                      </a:r>
                      <a:endParaRPr lang="en-GB" sz="2800" dirty="0"/>
                    </a:p>
                  </a:txBody>
                  <a:tcPr/>
                </a:tc>
                <a:tc>
                  <a:txBody>
                    <a:bodyPr/>
                    <a:lstStyle/>
                    <a:p>
                      <a:r>
                        <a:rPr lang="en-US" sz="2800" dirty="0"/>
                        <a:t>Senior Manager </a:t>
                      </a:r>
                      <a:endParaRPr lang="en-GB" sz="2800" dirty="0"/>
                    </a:p>
                  </a:txBody>
                  <a:tcPr/>
                </a:tc>
                <a:tc>
                  <a:txBody>
                    <a:bodyPr/>
                    <a:lstStyle/>
                    <a:p>
                      <a:r>
                        <a:rPr lang="en-US" sz="2800" dirty="0"/>
                        <a:t>Be able to see the big picture in the situation. Ability to arrive at ideas, create a vision and plan for the future </a:t>
                      </a:r>
                      <a:endParaRPr lang="en-GB" sz="2800" dirty="0"/>
                    </a:p>
                  </a:txBody>
                  <a:tcPr/>
                </a:tc>
                <a:extLst>
                  <a:ext uri="{0D108BD9-81ED-4DB2-BD59-A6C34878D82A}">
                    <a16:rowId xmlns:a16="http://schemas.microsoft.com/office/drawing/2014/main" val="3624581576"/>
                  </a:ext>
                </a:extLst>
              </a:tr>
              <a:tr h="1015514">
                <a:tc>
                  <a:txBody>
                    <a:bodyPr/>
                    <a:lstStyle/>
                    <a:p>
                      <a:r>
                        <a:rPr lang="en-US" sz="2800" dirty="0"/>
                        <a:t>Technical Skills </a:t>
                      </a:r>
                      <a:endParaRPr lang="en-GB" sz="2800" dirty="0"/>
                    </a:p>
                  </a:txBody>
                  <a:tcPr/>
                </a:tc>
                <a:tc>
                  <a:txBody>
                    <a:bodyPr/>
                    <a:lstStyle/>
                    <a:p>
                      <a:r>
                        <a:rPr lang="en-US" sz="2800" dirty="0"/>
                        <a:t>Lower Manager </a:t>
                      </a:r>
                      <a:endParaRPr lang="en-GB" sz="2800" dirty="0"/>
                    </a:p>
                  </a:txBody>
                  <a:tcPr/>
                </a:tc>
                <a:tc>
                  <a:txBody>
                    <a:bodyPr/>
                    <a:lstStyle/>
                    <a:p>
                      <a:r>
                        <a:rPr lang="en-US" sz="2800" dirty="0"/>
                        <a:t>Posses specific knowledge or have specialized expertise </a:t>
                      </a:r>
                      <a:endParaRPr lang="en-GB" sz="2800" dirty="0"/>
                    </a:p>
                  </a:txBody>
                  <a:tcPr/>
                </a:tc>
                <a:extLst>
                  <a:ext uri="{0D108BD9-81ED-4DB2-BD59-A6C34878D82A}">
                    <a16:rowId xmlns:a16="http://schemas.microsoft.com/office/drawing/2014/main" val="1509884481"/>
                  </a:ext>
                </a:extLst>
              </a:tr>
              <a:tr h="1466853">
                <a:tc>
                  <a:txBody>
                    <a:bodyPr/>
                    <a:lstStyle/>
                    <a:p>
                      <a:r>
                        <a:rPr lang="en-US" sz="2800" dirty="0"/>
                        <a:t>Human Skills</a:t>
                      </a:r>
                      <a:endParaRPr lang="en-GB" sz="2800" dirty="0"/>
                    </a:p>
                  </a:txBody>
                  <a:tcPr/>
                </a:tc>
                <a:tc>
                  <a:txBody>
                    <a:bodyPr/>
                    <a:lstStyle/>
                    <a:p>
                      <a:r>
                        <a:rPr lang="en-US" sz="2800" dirty="0"/>
                        <a:t>Senior, Middle and Lower Manager </a:t>
                      </a:r>
                      <a:endParaRPr lang="en-GB" sz="2800" dirty="0"/>
                    </a:p>
                  </a:txBody>
                  <a:tcPr/>
                </a:tc>
                <a:tc>
                  <a:txBody>
                    <a:bodyPr/>
                    <a:lstStyle/>
                    <a:p>
                      <a:r>
                        <a:rPr lang="en-US" sz="2800" dirty="0"/>
                        <a:t>Able to work well with others both individually and in a group setting. </a:t>
                      </a:r>
                      <a:endParaRPr lang="en-GB" sz="2800" dirty="0"/>
                    </a:p>
                  </a:txBody>
                  <a:tcPr/>
                </a:tc>
                <a:extLst>
                  <a:ext uri="{0D108BD9-81ED-4DB2-BD59-A6C34878D82A}">
                    <a16:rowId xmlns:a16="http://schemas.microsoft.com/office/drawing/2014/main" val="1390966011"/>
                  </a:ext>
                </a:extLst>
              </a:tr>
            </a:tbl>
          </a:graphicData>
        </a:graphic>
      </p:graphicFrame>
    </p:spTree>
    <p:extLst>
      <p:ext uri="{BB962C8B-B14F-4D97-AF65-F5344CB8AC3E}">
        <p14:creationId xmlns:p14="http://schemas.microsoft.com/office/powerpoint/2010/main" val="2057191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Key topics to look at in Mgt.</a:t>
            </a:r>
          </a:p>
        </p:txBody>
      </p:sp>
      <p:sp>
        <p:nvSpPr>
          <p:cNvPr id="3" name="Content Placeholder 2"/>
          <p:cNvSpPr>
            <a:spLocks noGrp="1"/>
          </p:cNvSpPr>
          <p:nvPr>
            <p:ph idx="1"/>
          </p:nvPr>
        </p:nvSpPr>
        <p:spPr>
          <a:xfrm>
            <a:off x="838200" y="1841667"/>
            <a:ext cx="11000874" cy="4351338"/>
          </a:xfrm>
        </p:spPr>
        <p:txBody>
          <a:bodyPr>
            <a:normAutofit fontScale="92500" lnSpcReduction="10000"/>
          </a:bodyPr>
          <a:lstStyle/>
          <a:p>
            <a:r>
              <a:rPr lang="en-GB" dirty="0"/>
              <a:t>Management theory</a:t>
            </a:r>
          </a:p>
          <a:p>
            <a:r>
              <a:rPr lang="en-GB" dirty="0"/>
              <a:t>Administration, management and leadership </a:t>
            </a:r>
          </a:p>
          <a:p>
            <a:r>
              <a:rPr lang="en-GB" dirty="0"/>
              <a:t>Organisations and organisational structures</a:t>
            </a:r>
          </a:p>
          <a:p>
            <a:r>
              <a:rPr lang="en-GB" dirty="0"/>
              <a:t>Leadership in HSOs</a:t>
            </a:r>
          </a:p>
          <a:p>
            <a:r>
              <a:rPr lang="en-GB" dirty="0"/>
              <a:t>HSOs dynamics</a:t>
            </a:r>
          </a:p>
          <a:p>
            <a:r>
              <a:rPr lang="en-GB" dirty="0"/>
              <a:t>Change conflict and crisis management </a:t>
            </a:r>
          </a:p>
          <a:p>
            <a:r>
              <a:rPr lang="en-GB" dirty="0"/>
              <a:t>Healthcare marketing</a:t>
            </a:r>
          </a:p>
          <a:p>
            <a:r>
              <a:rPr lang="en-GB" dirty="0"/>
              <a:t>Planning and evaluation </a:t>
            </a:r>
          </a:p>
          <a:p>
            <a:r>
              <a:rPr lang="en-GB" dirty="0"/>
              <a:t>Strategic management, Strategic planning, SWOT and Gap analysis, Advanced management techniques. </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472444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F9F7E-8537-4550-9717-62DDD0F7C122}"/>
              </a:ext>
            </a:extLst>
          </p:cNvPr>
          <p:cNvSpPr>
            <a:spLocks noGrp="1"/>
          </p:cNvSpPr>
          <p:nvPr>
            <p:ph type="title"/>
          </p:nvPr>
        </p:nvSpPr>
        <p:spPr/>
        <p:txBody>
          <a:bodyPr>
            <a:normAutofit/>
          </a:bodyPr>
          <a:lstStyle/>
          <a:p>
            <a:r>
              <a:rPr lang="en-US" sz="5500" b="1" dirty="0">
                <a:latin typeface="+mn-lt"/>
              </a:rPr>
              <a:t>History of Management and Scientific Approaches </a:t>
            </a:r>
            <a:endParaRPr lang="en-GB" sz="5500" b="1" dirty="0">
              <a:latin typeface="+mn-lt"/>
            </a:endParaRPr>
          </a:p>
        </p:txBody>
      </p:sp>
      <p:sp>
        <p:nvSpPr>
          <p:cNvPr id="3" name="Text Placeholder 2">
            <a:extLst>
              <a:ext uri="{FF2B5EF4-FFF2-40B4-BE49-F238E27FC236}">
                <a16:creationId xmlns:a16="http://schemas.microsoft.com/office/drawing/2014/main" id="{D52A8CCA-A5BE-4749-81C6-0AAC4A5EAF0B}"/>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57009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idx="1"/>
          </p:nvPr>
        </p:nvSpPr>
        <p:spPr>
          <a:xfrm>
            <a:off x="371901" y="1050877"/>
            <a:ext cx="11448197" cy="5459218"/>
          </a:xfrm>
        </p:spPr>
        <p:txBody>
          <a:bodyPr>
            <a:normAutofit/>
          </a:bodyPr>
          <a:lstStyle/>
          <a:p>
            <a:pPr algn="l"/>
            <a:r>
              <a:rPr lang="en-US" dirty="0"/>
              <a:t>Management has existed for many centuries</a:t>
            </a:r>
          </a:p>
          <a:p>
            <a:pPr algn="l"/>
            <a:endParaRPr lang="en-US" dirty="0"/>
          </a:p>
          <a:p>
            <a:pPr algn="l"/>
            <a:endParaRPr lang="en-US" dirty="0"/>
          </a:p>
          <a:p>
            <a:pPr algn="l"/>
            <a:r>
              <a:rPr lang="en-US" dirty="0"/>
              <a:t>The  concept of ‘management’ is less than 150 years old</a:t>
            </a:r>
          </a:p>
          <a:p>
            <a:pPr algn="l"/>
            <a:endParaRPr lang="en-US" dirty="0"/>
          </a:p>
          <a:p>
            <a:pPr algn="l"/>
            <a:endParaRPr lang="en-US" dirty="0"/>
          </a:p>
          <a:p>
            <a:pPr algn="l"/>
            <a:r>
              <a:rPr lang="en-US" dirty="0"/>
              <a:t>First developed in Europe by Henri Fayol (1916) and in America by F.W. Taylor (1911). </a:t>
            </a:r>
            <a:br>
              <a:rPr lang="en-US" dirty="0"/>
            </a:br>
            <a:endParaRPr lang="en-US" dirty="0">
              <a:solidFill>
                <a:schemeClr val="tx1"/>
              </a:solidFill>
            </a:endParaRPr>
          </a:p>
        </p:txBody>
      </p:sp>
    </p:spTree>
    <p:extLst>
      <p:ext uri="{BB962C8B-B14F-4D97-AF65-F5344CB8AC3E}">
        <p14:creationId xmlns:p14="http://schemas.microsoft.com/office/powerpoint/2010/main" val="309353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880" y="129655"/>
            <a:ext cx="10515600" cy="1325563"/>
          </a:xfrm>
        </p:spPr>
        <p:txBody>
          <a:bodyPr/>
          <a:lstStyle/>
          <a:p>
            <a:r>
              <a:rPr lang="en-US" b="1" dirty="0">
                <a:latin typeface="+mn-lt"/>
              </a:rPr>
              <a:t>What is a theory?</a:t>
            </a:r>
          </a:p>
        </p:txBody>
      </p:sp>
      <p:sp>
        <p:nvSpPr>
          <p:cNvPr id="3" name="Content Placeholder 2"/>
          <p:cNvSpPr>
            <a:spLocks noGrp="1"/>
          </p:cNvSpPr>
          <p:nvPr>
            <p:ph idx="1"/>
          </p:nvPr>
        </p:nvSpPr>
        <p:spPr>
          <a:xfrm>
            <a:off x="204715" y="1825624"/>
            <a:ext cx="11764371" cy="4902721"/>
          </a:xfrm>
        </p:spPr>
        <p:txBody>
          <a:bodyPr/>
          <a:lstStyle/>
          <a:p>
            <a:r>
              <a:rPr lang="en-US" dirty="0"/>
              <a:t>Stoner and freeman defines a theory as a “</a:t>
            </a:r>
            <a:r>
              <a:rPr lang="en-US" b="1" dirty="0"/>
              <a:t>coherent group of assumptions </a:t>
            </a:r>
            <a:r>
              <a:rPr lang="en-US" dirty="0"/>
              <a:t>put forth to explain the relationship between two or more observable facts to provide a basis for future events.</a:t>
            </a:r>
          </a:p>
          <a:p>
            <a:pPr marL="0" indent="0">
              <a:buNone/>
            </a:pPr>
            <a:endParaRPr lang="en-US" dirty="0"/>
          </a:p>
          <a:p>
            <a:endParaRPr lang="en-US" dirty="0"/>
          </a:p>
          <a:p>
            <a:r>
              <a:rPr lang="en-US" dirty="0"/>
              <a:t>A theory can also be defined as  a </a:t>
            </a:r>
            <a:r>
              <a:rPr lang="en-US" b="1" dirty="0"/>
              <a:t>supposition or system of ideas  explaining something</a:t>
            </a:r>
            <a:r>
              <a:rPr lang="en-US" dirty="0"/>
              <a:t>(Thomson 1975)</a:t>
            </a:r>
          </a:p>
        </p:txBody>
      </p:sp>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1" y="114300"/>
            <a:ext cx="8229600" cy="1143000"/>
          </a:xfrm>
        </p:spPr>
        <p:txBody>
          <a:bodyPr/>
          <a:lstStyle/>
          <a:p>
            <a:r>
              <a:rPr lang="en-US" b="1" dirty="0">
                <a:latin typeface="+mn-lt"/>
              </a:rPr>
              <a:t>Types of theories</a:t>
            </a:r>
          </a:p>
        </p:txBody>
      </p:sp>
      <p:sp>
        <p:nvSpPr>
          <p:cNvPr id="3" name="Content Placeholder 2"/>
          <p:cNvSpPr>
            <a:spLocks noGrp="1"/>
          </p:cNvSpPr>
          <p:nvPr>
            <p:ph idx="1"/>
          </p:nvPr>
        </p:nvSpPr>
        <p:spPr>
          <a:xfrm>
            <a:off x="177421" y="1825625"/>
            <a:ext cx="11737075" cy="4657062"/>
          </a:xfrm>
        </p:spPr>
        <p:txBody>
          <a:bodyPr>
            <a:normAutofit/>
          </a:bodyPr>
          <a:lstStyle/>
          <a:p>
            <a:r>
              <a:rPr lang="en-US" dirty="0"/>
              <a:t>Modern management thought has been influenced by the various management theories.</a:t>
            </a:r>
          </a:p>
          <a:p>
            <a:endParaRPr lang="en-US" dirty="0"/>
          </a:p>
          <a:p>
            <a:r>
              <a:rPr lang="en-US" dirty="0"/>
              <a:t>The </a:t>
            </a:r>
            <a:r>
              <a:rPr lang="en-US" b="1" dirty="0"/>
              <a:t>classical theories </a:t>
            </a:r>
            <a:r>
              <a:rPr lang="en-US" dirty="0"/>
              <a:t>emerged during the 1920s and 1930s influenced by economic, technical and cultural changes brought about by </a:t>
            </a:r>
            <a:r>
              <a:rPr lang="en-US" b="1" dirty="0"/>
              <a:t>industrial revolution </a:t>
            </a:r>
            <a:r>
              <a:rPr lang="en-US" dirty="0"/>
              <a:t>(Cronje et al 2004, Jones George &amp; Hill 1998).</a:t>
            </a:r>
          </a:p>
          <a:p>
            <a:endParaRPr lang="en-US" dirty="0"/>
          </a:p>
          <a:p>
            <a:r>
              <a:rPr lang="en-US" dirty="0"/>
              <a:t>The classical management theories can be divided into scientific management and administrative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885" y="91440"/>
            <a:ext cx="8229600" cy="1143000"/>
          </a:xfrm>
        </p:spPr>
        <p:txBody>
          <a:bodyPr/>
          <a:lstStyle/>
          <a:p>
            <a:r>
              <a:rPr lang="en-US" b="1" dirty="0">
                <a:latin typeface="+mn-lt"/>
              </a:rPr>
              <a:t>Cont’d</a:t>
            </a:r>
          </a:p>
        </p:txBody>
      </p:sp>
      <p:sp>
        <p:nvSpPr>
          <p:cNvPr id="3" name="Content Placeholder 2"/>
          <p:cNvSpPr>
            <a:spLocks noGrp="1"/>
          </p:cNvSpPr>
          <p:nvPr>
            <p:ph idx="1"/>
          </p:nvPr>
        </p:nvSpPr>
        <p:spPr>
          <a:xfrm>
            <a:off x="559558" y="1935480"/>
            <a:ext cx="10890914" cy="4770120"/>
          </a:xfrm>
        </p:spPr>
        <p:txBody>
          <a:bodyPr/>
          <a:lstStyle/>
          <a:p>
            <a:pPr marL="0" indent="0">
              <a:buNone/>
            </a:pPr>
            <a:r>
              <a:rPr lang="en-US" dirty="0"/>
              <a:t>                     Classical management school</a:t>
            </a:r>
          </a:p>
          <a:p>
            <a:pPr lvl="2"/>
            <a:endParaRPr lang="en-US" sz="2800" dirty="0"/>
          </a:p>
          <a:p>
            <a:pPr lvl="2"/>
            <a:endParaRPr lang="en-US" sz="2800" dirty="0"/>
          </a:p>
          <a:p>
            <a:pPr lvl="2"/>
            <a:endParaRPr lang="en-US" sz="2800" dirty="0"/>
          </a:p>
          <a:p>
            <a:pPr marL="914400" lvl="2" indent="0">
              <a:buNone/>
            </a:pPr>
            <a:r>
              <a:rPr lang="en-US" sz="2800" dirty="0"/>
              <a:t>      Scientific mgt theory 	       Administrative mgt theory</a:t>
            </a:r>
          </a:p>
          <a:p>
            <a:pPr lvl="5"/>
            <a:endParaRPr lang="en-US" sz="2800" dirty="0"/>
          </a:p>
          <a:p>
            <a:pPr lvl="5">
              <a:buNone/>
            </a:pPr>
            <a:r>
              <a:rPr lang="en-US" sz="2800" dirty="0"/>
              <a:t>      F.W. Taylor	                  H Fayol</a:t>
            </a:r>
          </a:p>
          <a:p>
            <a:pPr lvl="5"/>
            <a:endParaRPr lang="en-US" sz="2800" dirty="0"/>
          </a:p>
          <a:p>
            <a:pPr lvl="5"/>
            <a:endParaRPr lang="en-US" sz="2800" dirty="0"/>
          </a:p>
          <a:p>
            <a:pPr lvl="5"/>
            <a:endParaRPr lang="en-US" sz="2800" dirty="0"/>
          </a:p>
        </p:txBody>
      </p:sp>
      <p:cxnSp>
        <p:nvCxnSpPr>
          <p:cNvPr id="15" name="Straight Arrow Connector 14"/>
          <p:cNvCxnSpPr/>
          <p:nvPr/>
        </p:nvCxnSpPr>
        <p:spPr>
          <a:xfrm>
            <a:off x="5477934" y="2377440"/>
            <a:ext cx="1236133"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4402667" y="2377440"/>
            <a:ext cx="10668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419600" y="3886200"/>
            <a:ext cx="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7239000" y="3907367"/>
            <a:ext cx="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mn-lt"/>
              </a:rPr>
              <a:t>Lecture Overview </a:t>
            </a:r>
          </a:p>
        </p:txBody>
      </p:sp>
      <p:sp>
        <p:nvSpPr>
          <p:cNvPr id="3" name="Content Placeholder 2"/>
          <p:cNvSpPr>
            <a:spLocks noGrp="1"/>
          </p:cNvSpPr>
          <p:nvPr>
            <p:ph idx="1"/>
          </p:nvPr>
        </p:nvSpPr>
        <p:spPr>
          <a:xfrm>
            <a:off x="838200" y="1671856"/>
            <a:ext cx="10515600" cy="4685047"/>
          </a:xfrm>
        </p:spPr>
        <p:txBody>
          <a:bodyPr/>
          <a:lstStyle/>
          <a:p>
            <a:pPr lvl="0"/>
            <a:r>
              <a:rPr lang="en-GB" dirty="0"/>
              <a:t>Nature and types of healthcare organizations </a:t>
            </a:r>
          </a:p>
          <a:p>
            <a:pPr lvl="0"/>
            <a:r>
              <a:rPr lang="en-GB" dirty="0"/>
              <a:t>Core concepts in management and application </a:t>
            </a:r>
          </a:p>
          <a:p>
            <a:pPr lvl="0"/>
            <a:r>
              <a:rPr lang="en-GB" dirty="0"/>
              <a:t>Key topics to look out for in Management</a:t>
            </a:r>
          </a:p>
          <a:p>
            <a:pPr lvl="0"/>
            <a:r>
              <a:rPr lang="en-GB" dirty="0"/>
              <a:t>History of Management and  Scientific Approaches </a:t>
            </a:r>
          </a:p>
          <a:p>
            <a:pPr lvl="0"/>
            <a:endParaRPr lang="en-GB" dirty="0"/>
          </a:p>
          <a:p>
            <a:pPr lvl="0"/>
            <a:endParaRPr lang="en-GB" dirty="0"/>
          </a:p>
        </p:txBody>
      </p:sp>
    </p:spTree>
    <p:extLst>
      <p:ext uri="{BB962C8B-B14F-4D97-AF65-F5344CB8AC3E}">
        <p14:creationId xmlns:p14="http://schemas.microsoft.com/office/powerpoint/2010/main" val="482209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0"/>
            <a:ext cx="8229600" cy="1143000"/>
          </a:xfrm>
        </p:spPr>
        <p:txBody>
          <a:bodyPr>
            <a:normAutofit/>
          </a:bodyPr>
          <a:lstStyle/>
          <a:p>
            <a:r>
              <a:rPr lang="en-US" sz="4000" b="1" dirty="0">
                <a:latin typeface="+mn-lt"/>
              </a:rPr>
              <a:t>Henry Fayol 1841 - 1925</a:t>
            </a:r>
          </a:p>
        </p:txBody>
      </p:sp>
      <p:sp>
        <p:nvSpPr>
          <p:cNvPr id="3" name="Content Placeholder 2"/>
          <p:cNvSpPr>
            <a:spLocks noGrp="1"/>
          </p:cNvSpPr>
          <p:nvPr>
            <p:ph idx="1"/>
          </p:nvPr>
        </p:nvSpPr>
        <p:spPr>
          <a:xfrm>
            <a:off x="0" y="1155510"/>
            <a:ext cx="12192000" cy="5356746"/>
          </a:xfrm>
        </p:spPr>
        <p:txBody>
          <a:bodyPr>
            <a:noAutofit/>
          </a:bodyPr>
          <a:lstStyle/>
          <a:p>
            <a:r>
              <a:rPr lang="en-US" dirty="0"/>
              <a:t>A Frenchman, was mining engineer who moved rapidly up the management hierarchy becoming a successful manager. </a:t>
            </a:r>
          </a:p>
          <a:p>
            <a:endParaRPr lang="en-US" dirty="0"/>
          </a:p>
          <a:p>
            <a:r>
              <a:rPr lang="en-US" dirty="0"/>
              <a:t>He believed that management is a science which can be taught and argued.</a:t>
            </a:r>
          </a:p>
          <a:p>
            <a:endParaRPr lang="en-US" dirty="0"/>
          </a:p>
          <a:p>
            <a:r>
              <a:rPr lang="en-US" dirty="0"/>
              <a:t>He believed that every business has </a:t>
            </a:r>
            <a:r>
              <a:rPr lang="en-US" b="1" dirty="0"/>
              <a:t>six basic activities</a:t>
            </a:r>
            <a:r>
              <a:rPr lang="en-US" dirty="0"/>
              <a:t>: technical, commercial, financial, security, accounting and managerial. </a:t>
            </a:r>
          </a:p>
          <a:p>
            <a:endParaRPr lang="en-US" dirty="0"/>
          </a:p>
          <a:p>
            <a:r>
              <a:rPr lang="en-US" dirty="0"/>
              <a:t>Divided </a:t>
            </a:r>
            <a:r>
              <a:rPr lang="en-US" b="1" dirty="0"/>
              <a:t>managerial activities into five functions</a:t>
            </a:r>
            <a:r>
              <a:rPr lang="en-US" dirty="0"/>
              <a:t>: planning, organizing, commanding, coordinating and controlling.</a:t>
            </a:r>
          </a:p>
          <a:p>
            <a:endParaRPr lang="en-US" dirty="0"/>
          </a:p>
          <a:p>
            <a:r>
              <a:rPr lang="en-US" dirty="0"/>
              <a:t>He then came up with  fourteen ‘</a:t>
            </a:r>
            <a:r>
              <a:rPr lang="en-US" b="1" dirty="0"/>
              <a:t>principles of management</a:t>
            </a:r>
            <a:r>
              <a:rPr lang="en-US"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606" y="0"/>
            <a:ext cx="8229600" cy="1143000"/>
          </a:xfrm>
        </p:spPr>
        <p:txBody>
          <a:bodyPr/>
          <a:lstStyle/>
          <a:p>
            <a:r>
              <a:rPr lang="en-US" b="1" dirty="0">
                <a:latin typeface="+mn-lt"/>
              </a:rPr>
              <a:t>Principles of management H.F</a:t>
            </a:r>
          </a:p>
        </p:txBody>
      </p:sp>
      <p:sp>
        <p:nvSpPr>
          <p:cNvPr id="3" name="Content Placeholder 2"/>
          <p:cNvSpPr>
            <a:spLocks noGrp="1"/>
          </p:cNvSpPr>
          <p:nvPr>
            <p:ph idx="1"/>
          </p:nvPr>
        </p:nvSpPr>
        <p:spPr>
          <a:xfrm>
            <a:off x="368491" y="1651379"/>
            <a:ext cx="11627892" cy="5206621"/>
          </a:xfrm>
        </p:spPr>
        <p:txBody>
          <a:bodyPr>
            <a:normAutofit fontScale="92500" lnSpcReduction="10000"/>
          </a:bodyPr>
          <a:lstStyle/>
          <a:p>
            <a:pPr marL="514350" indent="-514350">
              <a:buFont typeface="+mj-lt"/>
              <a:buAutoNum type="arabicPeriod"/>
            </a:pPr>
            <a:r>
              <a:rPr lang="en-US" sz="3000" b="1" dirty="0"/>
              <a:t>Division of labor </a:t>
            </a:r>
            <a:r>
              <a:rPr lang="en-US" sz="3000" dirty="0"/>
              <a:t>– specialisation and repetition, leading to speed and accuracy.</a:t>
            </a:r>
          </a:p>
          <a:p>
            <a:pPr marL="514350" indent="-514350">
              <a:buFont typeface="+mj-lt"/>
              <a:buAutoNum type="arabicPeriod"/>
            </a:pPr>
            <a:endParaRPr lang="en-US" sz="3000" dirty="0"/>
          </a:p>
          <a:p>
            <a:pPr marL="514350" indent="-514350">
              <a:buFont typeface="+mj-lt"/>
              <a:buAutoNum type="arabicPeriod"/>
            </a:pPr>
            <a:r>
              <a:rPr lang="en-US" sz="3000" b="1" dirty="0"/>
              <a:t>Authority and responsibility </a:t>
            </a:r>
            <a:r>
              <a:rPr lang="en-US" sz="3000" dirty="0"/>
              <a:t>– together, these require increasing judgment and morality at senior levels: ‘Responsibility is feared as much as authority is sought for.’</a:t>
            </a:r>
          </a:p>
          <a:p>
            <a:pPr marL="514350" indent="-514350">
              <a:buFont typeface="+mj-lt"/>
              <a:buAutoNum type="arabicPeriod"/>
            </a:pPr>
            <a:endParaRPr lang="en-US" sz="3000" dirty="0"/>
          </a:p>
          <a:p>
            <a:pPr marL="514350" indent="-514350">
              <a:buFont typeface="+mj-lt"/>
              <a:buAutoNum type="arabicPeriod"/>
            </a:pPr>
            <a:r>
              <a:rPr lang="en-US" sz="3000" b="1" dirty="0"/>
              <a:t>Discipline</a:t>
            </a:r>
            <a:r>
              <a:rPr lang="en-US" sz="3000" dirty="0"/>
              <a:t> – obedience, application and respect.</a:t>
            </a:r>
          </a:p>
          <a:p>
            <a:pPr marL="514350" indent="-514350">
              <a:buFont typeface="+mj-lt"/>
              <a:buAutoNum type="arabicPeriod"/>
            </a:pPr>
            <a:endParaRPr lang="en-US" sz="3000" dirty="0"/>
          </a:p>
          <a:p>
            <a:pPr marL="514350" indent="-514350">
              <a:buFont typeface="+mj-lt"/>
              <a:buAutoNum type="arabicPeriod"/>
            </a:pPr>
            <a:r>
              <a:rPr lang="en-US" sz="3000" b="1" dirty="0"/>
              <a:t>Order </a:t>
            </a:r>
            <a:r>
              <a:rPr lang="en-US" sz="3000" dirty="0"/>
              <a:t>– a place for everyone and everyone in their place.</a:t>
            </a:r>
          </a:p>
          <a:p>
            <a:pPr>
              <a:buNone/>
            </a:pP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093" y="228647"/>
            <a:ext cx="10515600" cy="1325563"/>
          </a:xfrm>
        </p:spPr>
        <p:txBody>
          <a:bodyPr/>
          <a:lstStyle/>
          <a:p>
            <a:r>
              <a:rPr lang="en-US" b="1" dirty="0">
                <a:latin typeface="+mn-lt"/>
              </a:rPr>
              <a:t>Principles of management  H.F</a:t>
            </a:r>
          </a:p>
        </p:txBody>
      </p:sp>
      <p:sp>
        <p:nvSpPr>
          <p:cNvPr id="3" name="Content Placeholder 2"/>
          <p:cNvSpPr>
            <a:spLocks noGrp="1"/>
          </p:cNvSpPr>
          <p:nvPr>
            <p:ph idx="1"/>
          </p:nvPr>
        </p:nvSpPr>
        <p:spPr>
          <a:xfrm>
            <a:off x="655093" y="2197290"/>
            <a:ext cx="11341289" cy="4660710"/>
          </a:xfrm>
        </p:spPr>
        <p:txBody>
          <a:bodyPr>
            <a:normAutofit/>
          </a:bodyPr>
          <a:lstStyle/>
          <a:p>
            <a:pPr marL="0" indent="0">
              <a:buNone/>
            </a:pPr>
            <a:r>
              <a:rPr lang="en-US" b="1" dirty="0"/>
              <a:t>5.   Hierarchy /The scalar chain </a:t>
            </a:r>
            <a:r>
              <a:rPr lang="en-US" dirty="0"/>
              <a:t>– a line or hierarchy of authority</a:t>
            </a:r>
          </a:p>
          <a:p>
            <a:pPr marL="0" indent="0">
              <a:buNone/>
            </a:pPr>
            <a:endParaRPr lang="en-US" dirty="0"/>
          </a:p>
          <a:p>
            <a:pPr marL="0" indent="0">
              <a:buNone/>
            </a:pPr>
            <a:r>
              <a:rPr lang="en-US" b="1" dirty="0"/>
              <a:t>6.   Centralization</a:t>
            </a:r>
            <a:r>
              <a:rPr lang="en-US" dirty="0"/>
              <a:t> decision must be made by top management.</a:t>
            </a:r>
          </a:p>
          <a:p>
            <a:pPr marL="0" indent="0">
              <a:buNone/>
            </a:pPr>
            <a:endParaRPr lang="en-US" dirty="0"/>
          </a:p>
          <a:p>
            <a:pPr marL="0" indent="0">
              <a:buNone/>
            </a:pPr>
            <a:r>
              <a:rPr lang="en-US" b="1" dirty="0"/>
              <a:t>7.   Unity of command </a:t>
            </a:r>
            <a:r>
              <a:rPr lang="en-US" dirty="0"/>
              <a:t>- workers receiving orders from one superior only. </a:t>
            </a:r>
          </a:p>
          <a:p>
            <a:pPr marL="0" indent="0">
              <a:buNone/>
            </a:pPr>
            <a:endParaRPr lang="en-US" dirty="0"/>
          </a:p>
          <a:p>
            <a:pPr marL="0" indent="0">
              <a:buNone/>
            </a:pPr>
            <a:r>
              <a:rPr lang="en-US" b="1" dirty="0"/>
              <a:t>8.   Unity of direction </a:t>
            </a:r>
            <a:r>
              <a:rPr lang="en-US" dirty="0"/>
              <a:t>- one plan, one leader </a:t>
            </a:r>
            <a:br>
              <a:rPr lang="en-US" dirty="0"/>
            </a:b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457" y="2275"/>
            <a:ext cx="8229600" cy="1143000"/>
          </a:xfrm>
        </p:spPr>
        <p:txBody>
          <a:bodyPr/>
          <a:lstStyle/>
          <a:p>
            <a:r>
              <a:rPr lang="en-US" b="1" dirty="0">
                <a:latin typeface="+mn-lt"/>
              </a:rPr>
              <a:t>Principles of management  H.F</a:t>
            </a:r>
          </a:p>
        </p:txBody>
      </p:sp>
      <p:sp>
        <p:nvSpPr>
          <p:cNvPr id="3" name="Content Placeholder 2"/>
          <p:cNvSpPr>
            <a:spLocks noGrp="1"/>
          </p:cNvSpPr>
          <p:nvPr>
            <p:ph idx="1"/>
          </p:nvPr>
        </p:nvSpPr>
        <p:spPr>
          <a:xfrm>
            <a:off x="204716" y="1269241"/>
            <a:ext cx="11791666" cy="5586483"/>
          </a:xfrm>
        </p:spPr>
        <p:txBody>
          <a:bodyPr>
            <a:normAutofit fontScale="62500" lnSpcReduction="20000"/>
          </a:bodyPr>
          <a:lstStyle/>
          <a:p>
            <a:pPr marL="0" indent="0" algn="just">
              <a:buNone/>
            </a:pPr>
            <a:endParaRPr lang="en-US" sz="3300" b="1" dirty="0"/>
          </a:p>
          <a:p>
            <a:pPr marL="0" indent="0">
              <a:buNone/>
            </a:pPr>
            <a:r>
              <a:rPr lang="en-US" sz="4000" b="1" dirty="0"/>
              <a:t>9.    Subordination of individual interest </a:t>
            </a:r>
            <a:r>
              <a:rPr lang="en-US" sz="4000" dirty="0"/>
              <a:t>–</a:t>
            </a:r>
            <a:r>
              <a:rPr lang="en-US" sz="4000" b="1" dirty="0"/>
              <a:t> </a:t>
            </a:r>
            <a:r>
              <a:rPr lang="en-US" sz="4000" dirty="0"/>
              <a:t>suppressing personal  interests to the  </a:t>
            </a:r>
          </a:p>
          <a:p>
            <a:pPr marL="0" indent="0">
              <a:buNone/>
            </a:pPr>
            <a:r>
              <a:rPr lang="en-US" sz="4000" dirty="0"/>
              <a:t>        general good</a:t>
            </a:r>
          </a:p>
          <a:p>
            <a:endParaRPr lang="en-US" sz="4000" dirty="0"/>
          </a:p>
          <a:p>
            <a:pPr marL="0" indent="0">
              <a:buNone/>
            </a:pPr>
            <a:r>
              <a:rPr lang="en-US" sz="4000" b="1" dirty="0"/>
              <a:t>10.   Equity</a:t>
            </a:r>
            <a:r>
              <a:rPr lang="en-US" sz="4000" dirty="0"/>
              <a:t> – equal and fair treatment of employees. </a:t>
            </a:r>
          </a:p>
          <a:p>
            <a:pPr marL="0" indent="0">
              <a:buNone/>
            </a:pPr>
            <a:br>
              <a:rPr lang="en-US" sz="4000" dirty="0"/>
            </a:br>
            <a:endParaRPr lang="en-US" sz="4000" dirty="0"/>
          </a:p>
          <a:p>
            <a:pPr marL="0" indent="0">
              <a:buNone/>
            </a:pPr>
            <a:r>
              <a:rPr lang="en-US" sz="4000" b="1" dirty="0"/>
              <a:t>11.   Stability of staff </a:t>
            </a:r>
            <a:r>
              <a:rPr lang="en-US" sz="4000" dirty="0"/>
              <a:t>– people need to stay in their jobs long enough to deliver, so    </a:t>
            </a:r>
          </a:p>
          <a:p>
            <a:pPr marL="0" indent="0">
              <a:buNone/>
            </a:pPr>
            <a:r>
              <a:rPr lang="en-US" sz="4000" dirty="0"/>
              <a:t>         should not be moved around too much. </a:t>
            </a:r>
          </a:p>
          <a:p>
            <a:endParaRPr lang="en-US" sz="4000" dirty="0"/>
          </a:p>
          <a:p>
            <a:pPr marL="0" indent="0">
              <a:buNone/>
            </a:pPr>
            <a:r>
              <a:rPr lang="en-US" sz="4000" b="1" dirty="0"/>
              <a:t>12.   Initiative</a:t>
            </a:r>
            <a:r>
              <a:rPr lang="en-US" sz="4000" dirty="0"/>
              <a:t> – allowing employees to think through a problem and implement a </a:t>
            </a:r>
          </a:p>
          <a:p>
            <a:pPr marL="0" indent="0">
              <a:buNone/>
            </a:pPr>
            <a:r>
              <a:rPr lang="en-US" sz="4000" dirty="0"/>
              <a:t>         solution (this helps to increase motivation).</a:t>
            </a:r>
            <a:br>
              <a:rPr lang="en-US" dirty="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US" b="1" dirty="0">
                <a:latin typeface="+mn-lt"/>
              </a:rPr>
              <a:t>Principles of management H.F</a:t>
            </a:r>
          </a:p>
        </p:txBody>
      </p:sp>
      <p:sp>
        <p:nvSpPr>
          <p:cNvPr id="3" name="Content Placeholder 2"/>
          <p:cNvSpPr>
            <a:spLocks noGrp="1"/>
          </p:cNvSpPr>
          <p:nvPr>
            <p:ph idx="1"/>
          </p:nvPr>
        </p:nvSpPr>
        <p:spPr>
          <a:xfrm>
            <a:off x="477672" y="1935480"/>
            <a:ext cx="11163868" cy="4922520"/>
          </a:xfrm>
        </p:spPr>
        <p:txBody>
          <a:bodyPr/>
          <a:lstStyle/>
          <a:p>
            <a:pPr marL="514350" indent="-514350">
              <a:buAutoNum type="arabicPeriod" startAt="13"/>
            </a:pPr>
            <a:r>
              <a:rPr lang="en-US" b="1" dirty="0"/>
              <a:t>Remuneration</a:t>
            </a:r>
            <a:r>
              <a:rPr lang="en-US" dirty="0"/>
              <a:t> </a:t>
            </a:r>
            <a:r>
              <a:rPr lang="en-US" sz="2800" dirty="0"/>
              <a:t>–</a:t>
            </a:r>
            <a:r>
              <a:rPr lang="en-US" dirty="0"/>
              <a:t> Fair but not excessive remuneration, which rewards  </a:t>
            </a:r>
          </a:p>
          <a:p>
            <a:pPr marL="0" indent="0">
              <a:buNone/>
            </a:pPr>
            <a:r>
              <a:rPr lang="en-US" dirty="0"/>
              <a:t>      effort.</a:t>
            </a:r>
          </a:p>
          <a:p>
            <a:endParaRPr lang="en-US" dirty="0"/>
          </a:p>
          <a:p>
            <a:pPr marL="514350" indent="-514350">
              <a:buAutoNum type="arabicPeriod" startAt="14"/>
            </a:pPr>
            <a:r>
              <a:rPr lang="en-US" b="1" dirty="0"/>
              <a:t>Esprit de corps </a:t>
            </a:r>
            <a:r>
              <a:rPr lang="en-US" sz="2800" dirty="0"/>
              <a:t>–</a:t>
            </a:r>
            <a:r>
              <a:rPr lang="en-US" b="1" dirty="0"/>
              <a:t> </a:t>
            </a:r>
            <a:r>
              <a:rPr lang="en-US" dirty="0"/>
              <a:t>keeping the team together, using harmony as a basis </a:t>
            </a:r>
          </a:p>
          <a:p>
            <a:pPr marL="0" indent="0">
              <a:buNone/>
            </a:pPr>
            <a:r>
              <a:rPr lang="en-US" dirty="0"/>
              <a:t>      of strength: </a:t>
            </a:r>
          </a:p>
          <a:p>
            <a:endParaRPr lang="en-US" dirty="0"/>
          </a:p>
          <a:p>
            <a:pPr lvl="1"/>
            <a:r>
              <a:rPr lang="en-US" sz="2800" dirty="0"/>
              <a:t>Dividing enemy forces to weaken them is clever, but dividing one’s own team is a grave sin against the business.’ (micro management)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510"/>
            <a:ext cx="9364133" cy="1143000"/>
          </a:xfrm>
        </p:spPr>
        <p:txBody>
          <a:bodyPr/>
          <a:lstStyle/>
          <a:p>
            <a:r>
              <a:rPr lang="en-US" b="1" dirty="0">
                <a:latin typeface="+mn-lt"/>
              </a:rPr>
              <a:t>Key messages of H. Fayol</a:t>
            </a:r>
          </a:p>
        </p:txBody>
      </p:sp>
      <p:sp>
        <p:nvSpPr>
          <p:cNvPr id="3" name="Content Placeholder 2"/>
          <p:cNvSpPr>
            <a:spLocks noGrp="1"/>
          </p:cNvSpPr>
          <p:nvPr>
            <p:ph idx="1"/>
          </p:nvPr>
        </p:nvSpPr>
        <p:spPr>
          <a:xfrm>
            <a:off x="286603" y="1637732"/>
            <a:ext cx="11682483" cy="5207758"/>
          </a:xfrm>
        </p:spPr>
        <p:txBody>
          <a:bodyPr>
            <a:normAutofit/>
          </a:bodyPr>
          <a:lstStyle/>
          <a:p>
            <a:r>
              <a:rPr lang="en-US" dirty="0"/>
              <a:t>Fayol believed that organizations </a:t>
            </a:r>
            <a:r>
              <a:rPr lang="en-US" b="1" dirty="0"/>
              <a:t>should have a single purpose </a:t>
            </a:r>
            <a:r>
              <a:rPr lang="en-US" dirty="0"/>
              <a:t>and that they should operate in relatively stable environments for it to survive for many years </a:t>
            </a:r>
          </a:p>
          <a:p>
            <a:endParaRPr lang="en-US" dirty="0"/>
          </a:p>
          <a:p>
            <a:r>
              <a:rPr lang="en-US" dirty="0"/>
              <a:t>Fayol suggested that the ‘right’ relationships between management and staff are essential for the success of an organization</a:t>
            </a:r>
          </a:p>
          <a:p>
            <a:endParaRPr lang="en-US" dirty="0"/>
          </a:p>
          <a:p>
            <a:r>
              <a:rPr lang="en-US" dirty="0"/>
              <a:t>He believed in a centralized, </a:t>
            </a:r>
            <a:r>
              <a:rPr lang="en-US" b="1" dirty="0"/>
              <a:t>hierarchical model of organisational relationships in which managers ensured that all staff were treated fairly </a:t>
            </a:r>
            <a:r>
              <a:rPr lang="en-US" dirty="0"/>
              <a:t>for them to remain committed to organisational goals.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880" y="114300"/>
            <a:ext cx="9509760" cy="1143000"/>
          </a:xfrm>
        </p:spPr>
        <p:txBody>
          <a:bodyPr>
            <a:normAutofit fontScale="90000"/>
          </a:bodyPr>
          <a:lstStyle/>
          <a:p>
            <a:r>
              <a:rPr lang="en-US" sz="4900" b="1" dirty="0">
                <a:latin typeface="+mn-lt"/>
              </a:rPr>
              <a:t>Fedrick. Taylor  (1911)</a:t>
            </a:r>
            <a:br>
              <a:rPr lang="en-US" dirty="0"/>
            </a:br>
            <a:endParaRPr lang="en-US" dirty="0"/>
          </a:p>
        </p:txBody>
      </p:sp>
      <p:sp>
        <p:nvSpPr>
          <p:cNvPr id="3" name="Content Placeholder 2"/>
          <p:cNvSpPr>
            <a:spLocks noGrp="1"/>
          </p:cNvSpPr>
          <p:nvPr>
            <p:ph idx="1"/>
          </p:nvPr>
        </p:nvSpPr>
        <p:spPr>
          <a:xfrm>
            <a:off x="152400" y="1005840"/>
            <a:ext cx="11628120" cy="5867400"/>
          </a:xfrm>
        </p:spPr>
        <p:txBody>
          <a:bodyPr>
            <a:normAutofit fontScale="92500" lnSpcReduction="10000"/>
          </a:bodyPr>
          <a:lstStyle/>
          <a:p>
            <a:r>
              <a:rPr lang="en-US" sz="3000" dirty="0"/>
              <a:t>In contrast with Fayol,  F.W. Taylor concentrated on the components of work rather than the structures within which it is carried out </a:t>
            </a:r>
          </a:p>
          <a:p>
            <a:endParaRPr lang="en-US" sz="3000" dirty="0"/>
          </a:p>
          <a:p>
            <a:r>
              <a:rPr lang="en-US" sz="3000" dirty="0"/>
              <a:t>He argued that </a:t>
            </a:r>
            <a:r>
              <a:rPr lang="en-US" sz="3000" b="1" dirty="0"/>
              <a:t>tasks</a:t>
            </a:r>
            <a:r>
              <a:rPr lang="en-US" sz="3000" dirty="0"/>
              <a:t> should be broken down into smaller components which will </a:t>
            </a:r>
            <a:r>
              <a:rPr lang="en-US" sz="3000" b="1" dirty="0"/>
              <a:t>enable workers to use minimum energy</a:t>
            </a:r>
            <a:r>
              <a:rPr lang="en-US" sz="3000" dirty="0"/>
              <a:t> while producing maximum output, thereby maximising their earnings for the least possible effort. </a:t>
            </a:r>
          </a:p>
          <a:p>
            <a:endParaRPr lang="en-US" sz="3000" dirty="0"/>
          </a:p>
          <a:p>
            <a:r>
              <a:rPr lang="en-US" sz="3000" dirty="0"/>
              <a:t>He saw this </a:t>
            </a:r>
            <a:r>
              <a:rPr lang="en-US" sz="3000" b="1" dirty="0"/>
              <a:t>benefitting both the worker and managers</a:t>
            </a:r>
            <a:r>
              <a:rPr lang="en-US" sz="3000" dirty="0"/>
              <a:t>.</a:t>
            </a:r>
          </a:p>
          <a:p>
            <a:endParaRPr lang="en-US" sz="3000" dirty="0"/>
          </a:p>
          <a:p>
            <a:r>
              <a:rPr lang="en-US" sz="3000" dirty="0"/>
              <a:t>Taylor argued passionately for </a:t>
            </a:r>
            <a:r>
              <a:rPr lang="en-US" sz="3000" b="1" dirty="0"/>
              <a:t>improving workers’ conditions and training to increase output</a:t>
            </a:r>
            <a:br>
              <a:rPr lang="en-US" sz="3000" b="1" dirty="0"/>
            </a:br>
            <a:br>
              <a:rPr lang="en-US" dirty="0"/>
            </a:br>
            <a:br>
              <a:rPr lang="en-US" dirty="0"/>
            </a:b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 y="0"/>
            <a:ext cx="8229600" cy="1143000"/>
          </a:xfrm>
        </p:spPr>
        <p:txBody>
          <a:bodyPr/>
          <a:lstStyle/>
          <a:p>
            <a:r>
              <a:rPr lang="en-US" b="1" dirty="0">
                <a:latin typeface="+mn-lt"/>
              </a:rPr>
              <a:t>Criticism of Taylor theory</a:t>
            </a:r>
          </a:p>
        </p:txBody>
      </p:sp>
      <p:sp>
        <p:nvSpPr>
          <p:cNvPr id="3" name="Content Placeholder 2"/>
          <p:cNvSpPr>
            <a:spLocks noGrp="1"/>
          </p:cNvSpPr>
          <p:nvPr>
            <p:ph idx="1"/>
          </p:nvPr>
        </p:nvSpPr>
        <p:spPr>
          <a:xfrm>
            <a:off x="426720" y="1706880"/>
            <a:ext cx="11292840" cy="5151120"/>
          </a:xfrm>
        </p:spPr>
        <p:txBody>
          <a:bodyPr>
            <a:normAutofit/>
          </a:bodyPr>
          <a:lstStyle/>
          <a:p>
            <a:r>
              <a:rPr lang="en-US" b="1" dirty="0"/>
              <a:t>Firstly</a:t>
            </a:r>
            <a:r>
              <a:rPr lang="en-US" dirty="0"/>
              <a:t>, he assumed that people work only to get something tangible, like a wage. </a:t>
            </a:r>
          </a:p>
          <a:p>
            <a:endParaRPr lang="en-US" dirty="0"/>
          </a:p>
          <a:p>
            <a:r>
              <a:rPr lang="en-US" b="1" dirty="0"/>
              <a:t>Secondly</a:t>
            </a:r>
            <a:r>
              <a:rPr lang="en-US" dirty="0"/>
              <a:t>, he viewed work solely as using the body in place of a machine. </a:t>
            </a:r>
          </a:p>
          <a:p>
            <a:endParaRPr lang="en-US" dirty="0"/>
          </a:p>
          <a:p>
            <a:r>
              <a:rPr lang="en-US" dirty="0"/>
              <a:t>Both these fallacies are widely believed today, though the second is usually </a:t>
            </a:r>
            <a:r>
              <a:rPr lang="en-US" b="1" dirty="0"/>
              <a:t>re-framed</a:t>
            </a:r>
            <a:r>
              <a:rPr lang="en-US" dirty="0"/>
              <a:t> to suggest that </a:t>
            </a:r>
            <a:r>
              <a:rPr lang="en-US" b="1" dirty="0"/>
              <a:t>machines can take the place of human beings </a:t>
            </a:r>
            <a:r>
              <a:rPr lang="en-US" dirty="0"/>
              <a:t>or that human beings are no more than intelligent machines. </a:t>
            </a:r>
            <a:br>
              <a:rPr lang="en-US" dirty="0"/>
            </a:b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680" y="22860"/>
            <a:ext cx="8229600" cy="1143000"/>
          </a:xfrm>
        </p:spPr>
        <p:txBody>
          <a:bodyPr>
            <a:normAutofit fontScale="90000"/>
          </a:bodyPr>
          <a:lstStyle/>
          <a:p>
            <a:br>
              <a:rPr lang="en-US" b="1" dirty="0"/>
            </a:br>
            <a:r>
              <a:rPr lang="en-US" sz="4900" b="1" dirty="0">
                <a:latin typeface="+mn-lt"/>
              </a:rPr>
              <a:t>Max weber, 1864–1920 Classical theorist</a:t>
            </a:r>
            <a:br>
              <a:rPr lang="en-US" dirty="0"/>
            </a:br>
            <a:endParaRPr lang="en-US" dirty="0"/>
          </a:p>
        </p:txBody>
      </p:sp>
      <p:sp>
        <p:nvSpPr>
          <p:cNvPr id="3" name="Content Placeholder 2"/>
          <p:cNvSpPr>
            <a:spLocks noGrp="1"/>
          </p:cNvSpPr>
          <p:nvPr>
            <p:ph idx="1"/>
          </p:nvPr>
        </p:nvSpPr>
        <p:spPr>
          <a:xfrm>
            <a:off x="426720" y="1600200"/>
            <a:ext cx="10927080" cy="5257800"/>
          </a:xfrm>
        </p:spPr>
        <p:txBody>
          <a:bodyPr>
            <a:normAutofit fontScale="92500" lnSpcReduction="20000"/>
          </a:bodyPr>
          <a:lstStyle/>
          <a:p>
            <a:r>
              <a:rPr lang="en-US" sz="3000" dirty="0"/>
              <a:t>German sociologist, Weber has been somewhat misunderstood. </a:t>
            </a:r>
          </a:p>
          <a:p>
            <a:endParaRPr lang="en-US" sz="3000" dirty="0"/>
          </a:p>
          <a:p>
            <a:r>
              <a:rPr lang="en-US" sz="3000" dirty="0"/>
              <a:t>He is often portrayed as an advocate of bureaucracy.</a:t>
            </a:r>
          </a:p>
          <a:p>
            <a:pPr>
              <a:buNone/>
            </a:pPr>
            <a:endParaRPr lang="en-US" sz="3000" dirty="0"/>
          </a:p>
          <a:p>
            <a:r>
              <a:rPr lang="en-US" sz="3000" dirty="0"/>
              <a:t>According to Weber he saw </a:t>
            </a:r>
            <a:r>
              <a:rPr lang="en-US" sz="3000" b="1" dirty="0"/>
              <a:t>western civilization  shifting from  value oriented to affective action </a:t>
            </a:r>
            <a:r>
              <a:rPr lang="en-US" sz="3000" dirty="0"/>
              <a:t>(action derived from emotions), and traditional action (action derived from past precedent) to “zweckational” (or technocratic) thinking. </a:t>
            </a:r>
          </a:p>
          <a:p>
            <a:endParaRPr lang="en-US" sz="3000" dirty="0"/>
          </a:p>
          <a:p>
            <a:r>
              <a:rPr lang="en-US" sz="3000" dirty="0"/>
              <a:t>He believed that civilization was changing to seek technically optimal results at the expense of emotional or humanistic content .</a:t>
            </a:r>
            <a:br>
              <a:rPr lang="en-US" sz="3000" dirty="0"/>
            </a:br>
            <a:r>
              <a:rPr lang="en-US" sz="3000" dirty="0"/>
              <a:t> </a:t>
            </a:r>
            <a:br>
              <a:rPr lang="en-US" dirty="0"/>
            </a:b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280" y="0"/>
            <a:ext cx="8229600" cy="1143000"/>
          </a:xfrm>
        </p:spPr>
        <p:txBody>
          <a:bodyPr/>
          <a:lstStyle/>
          <a:p>
            <a:r>
              <a:rPr lang="en-US" b="1" dirty="0">
                <a:latin typeface="+mn-lt"/>
              </a:rPr>
              <a:t>Weber cont’d</a:t>
            </a:r>
          </a:p>
        </p:txBody>
      </p:sp>
      <p:sp>
        <p:nvSpPr>
          <p:cNvPr id="3" name="Content Placeholder 2"/>
          <p:cNvSpPr>
            <a:spLocks noGrp="1"/>
          </p:cNvSpPr>
          <p:nvPr>
            <p:ph idx="1"/>
          </p:nvPr>
        </p:nvSpPr>
        <p:spPr>
          <a:xfrm>
            <a:off x="213360" y="1508760"/>
            <a:ext cx="11719560" cy="5196840"/>
          </a:xfrm>
        </p:spPr>
        <p:txBody>
          <a:bodyPr>
            <a:normAutofit/>
          </a:bodyPr>
          <a:lstStyle/>
          <a:p>
            <a:r>
              <a:rPr lang="en-US" dirty="0"/>
              <a:t>Weber </a:t>
            </a:r>
            <a:r>
              <a:rPr lang="en-US" b="1" dirty="0"/>
              <a:t>developed a set of principles </a:t>
            </a:r>
            <a:r>
              <a:rPr lang="en-US" dirty="0"/>
              <a:t>for an “ideal” bureaucracy as follows:</a:t>
            </a:r>
          </a:p>
          <a:p>
            <a:endParaRPr lang="en-US" dirty="0"/>
          </a:p>
          <a:p>
            <a:pPr lvl="1"/>
            <a:r>
              <a:rPr lang="en-US" sz="2800" dirty="0"/>
              <a:t>Fixed and official jurisdictional areas, a firmly ordered hierarchy of super and subordination, management based on written records, thorough and expert training, official activity taking priority over other activities and that management of a given organization follows stable, knowable rules. </a:t>
            </a:r>
          </a:p>
          <a:p>
            <a:endParaRPr lang="en-US" b="1" dirty="0"/>
          </a:p>
          <a:p>
            <a:endParaRPr lang="en-US" b="1" dirty="0"/>
          </a:p>
          <a:p>
            <a:r>
              <a:rPr lang="en-US" dirty="0"/>
              <a:t>He  envisioned bureaucracy as a large machine for attaining organisational goals in the most efficient manner possible.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189" y="0"/>
            <a:ext cx="11049000" cy="1325563"/>
          </a:xfrm>
        </p:spPr>
        <p:txBody>
          <a:bodyPr/>
          <a:lstStyle/>
          <a:p>
            <a:r>
              <a:rPr lang="en-GB" b="1" dirty="0">
                <a:latin typeface="+mn-lt"/>
              </a:rPr>
              <a:t>Why Management in Health Services? </a:t>
            </a:r>
          </a:p>
        </p:txBody>
      </p:sp>
      <p:sp>
        <p:nvSpPr>
          <p:cNvPr id="3" name="Content Placeholder 2"/>
          <p:cNvSpPr>
            <a:spLocks noGrp="1"/>
          </p:cNvSpPr>
          <p:nvPr>
            <p:ph idx="1"/>
          </p:nvPr>
        </p:nvSpPr>
        <p:spPr>
          <a:xfrm>
            <a:off x="834189" y="1915279"/>
            <a:ext cx="9881938" cy="4936789"/>
          </a:xfrm>
        </p:spPr>
        <p:txBody>
          <a:bodyPr>
            <a:normAutofit/>
          </a:bodyPr>
          <a:lstStyle/>
          <a:p>
            <a:r>
              <a:rPr lang="en-GB" dirty="0"/>
              <a:t>Health services organisations are complex and dynamic</a:t>
            </a:r>
          </a:p>
          <a:p>
            <a:pPr marL="0" indent="0">
              <a:buNone/>
            </a:pPr>
            <a:r>
              <a:rPr lang="en-GB" dirty="0"/>
              <a:t> </a:t>
            </a:r>
          </a:p>
          <a:p>
            <a:r>
              <a:rPr lang="en-GB" dirty="0"/>
              <a:t>Nature of HSOs requires that manager provide leadership and as well supervision and coordination of employees</a:t>
            </a:r>
          </a:p>
          <a:p>
            <a:endParaRPr lang="en-GB" dirty="0"/>
          </a:p>
          <a:p>
            <a:r>
              <a:rPr lang="en-GB" dirty="0"/>
              <a:t>HSOs require coordination of highly specialised staff to coordinate efforts </a:t>
            </a:r>
          </a:p>
          <a:p>
            <a:endParaRPr lang="en-GB" dirty="0"/>
          </a:p>
        </p:txBody>
      </p:sp>
    </p:spTree>
    <p:extLst>
      <p:ext uri="{BB962C8B-B14F-4D97-AF65-F5344CB8AC3E}">
        <p14:creationId xmlns:p14="http://schemas.microsoft.com/office/powerpoint/2010/main" val="18919841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 y="30480"/>
            <a:ext cx="11003280" cy="1143000"/>
          </a:xfrm>
        </p:spPr>
        <p:txBody>
          <a:bodyPr>
            <a:normAutofit fontScale="90000"/>
          </a:bodyPr>
          <a:lstStyle/>
          <a:p>
            <a:br>
              <a:rPr lang="en-US" sz="3600" dirty="0"/>
            </a:br>
            <a:r>
              <a:rPr lang="en-US" sz="4900" b="1" dirty="0">
                <a:latin typeface="+mn-lt"/>
              </a:rPr>
              <a:t>Characteristics of a bureaucratic organisation </a:t>
            </a:r>
            <a:br>
              <a:rPr lang="en-US" dirty="0"/>
            </a:br>
            <a:endParaRPr lang="en-US" dirty="0"/>
          </a:p>
        </p:txBody>
      </p:sp>
      <p:sp>
        <p:nvSpPr>
          <p:cNvPr id="3" name="Content Placeholder 2"/>
          <p:cNvSpPr>
            <a:spLocks noGrp="1"/>
          </p:cNvSpPr>
          <p:nvPr>
            <p:ph idx="1"/>
          </p:nvPr>
        </p:nvSpPr>
        <p:spPr>
          <a:xfrm>
            <a:off x="335280" y="1356360"/>
            <a:ext cx="11490960" cy="5501640"/>
          </a:xfrm>
        </p:spPr>
        <p:txBody>
          <a:bodyPr>
            <a:normAutofit/>
          </a:bodyPr>
          <a:lstStyle/>
          <a:p>
            <a:r>
              <a:rPr lang="en-US" dirty="0"/>
              <a:t>Official functions are bounded by rules.</a:t>
            </a:r>
          </a:p>
          <a:p>
            <a:r>
              <a:rPr lang="en-US" dirty="0"/>
              <a:t>High degree of specialisation – a clear division of labour and an understanding of what is expected, with job holders having the necessary authority.</a:t>
            </a:r>
          </a:p>
          <a:p>
            <a:r>
              <a:rPr lang="en-US" dirty="0"/>
              <a:t>A clearly defined hierarchy.</a:t>
            </a:r>
          </a:p>
          <a:p>
            <a:r>
              <a:rPr lang="en-US" dirty="0"/>
              <a:t>Impersonality – equality of treatment.</a:t>
            </a:r>
          </a:p>
          <a:p>
            <a:r>
              <a:rPr lang="en-US" dirty="0"/>
              <a:t>A career structure. </a:t>
            </a:r>
          </a:p>
          <a:p>
            <a:r>
              <a:rPr lang="en-US" dirty="0"/>
              <a:t>Officials detached from ownership of organisation – lessening the possibility of bribery or corruption. </a:t>
            </a:r>
          </a:p>
          <a:p>
            <a:r>
              <a:rPr lang="en-US" dirty="0"/>
              <a:t> Systematic discipline and control of work </a:t>
            </a:r>
            <a:br>
              <a:rPr lang="en-US" dirty="0"/>
            </a:b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0"/>
            <a:ext cx="8229600" cy="1143000"/>
          </a:xfrm>
        </p:spPr>
        <p:txBody>
          <a:bodyPr/>
          <a:lstStyle/>
          <a:p>
            <a:r>
              <a:rPr lang="en-US" b="1" dirty="0">
                <a:latin typeface="+mn-lt"/>
              </a:rPr>
              <a:t>Benefits of bureaucracy </a:t>
            </a:r>
          </a:p>
        </p:txBody>
      </p:sp>
      <p:sp>
        <p:nvSpPr>
          <p:cNvPr id="3" name="Content Placeholder 2"/>
          <p:cNvSpPr>
            <a:spLocks noGrp="1"/>
          </p:cNvSpPr>
          <p:nvPr>
            <p:ph idx="1"/>
          </p:nvPr>
        </p:nvSpPr>
        <p:spPr>
          <a:xfrm>
            <a:off x="411480" y="1825625"/>
            <a:ext cx="11414760" cy="4351338"/>
          </a:xfrm>
        </p:spPr>
        <p:txBody>
          <a:bodyPr>
            <a:normAutofit/>
          </a:bodyPr>
          <a:lstStyle/>
          <a:p>
            <a:r>
              <a:rPr lang="en-US" dirty="0"/>
              <a:t>leveling of social classes (because technical competence is the main criterion for advancement).</a:t>
            </a:r>
          </a:p>
          <a:p>
            <a:pPr>
              <a:buNone/>
            </a:pPr>
            <a:endParaRPr lang="en-US" dirty="0"/>
          </a:p>
          <a:p>
            <a:r>
              <a:rPr lang="en-US" dirty="0"/>
              <a:t>A greater degree of social equality, and plutocracy (because the many different offices require specialist qualification). </a:t>
            </a:r>
            <a:br>
              <a:rPr lang="en-US" dirty="0"/>
            </a:b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933" y="15240"/>
            <a:ext cx="8229600" cy="1143000"/>
          </a:xfrm>
        </p:spPr>
        <p:txBody>
          <a:bodyPr/>
          <a:lstStyle/>
          <a:p>
            <a:r>
              <a:rPr lang="en-US" b="1" dirty="0">
                <a:latin typeface="+mn-lt"/>
              </a:rPr>
              <a:t>Disadvantages</a:t>
            </a:r>
          </a:p>
        </p:txBody>
      </p:sp>
      <p:sp>
        <p:nvSpPr>
          <p:cNvPr id="3" name="Content Placeholder 2"/>
          <p:cNvSpPr>
            <a:spLocks noGrp="1"/>
          </p:cNvSpPr>
          <p:nvPr>
            <p:ph idx="1"/>
          </p:nvPr>
        </p:nvSpPr>
        <p:spPr/>
        <p:txBody>
          <a:bodyPr>
            <a:normAutofit lnSpcReduction="10000"/>
          </a:bodyPr>
          <a:lstStyle/>
          <a:p>
            <a:r>
              <a:rPr lang="en-US" dirty="0"/>
              <a:t>Organizational rigidity</a:t>
            </a:r>
          </a:p>
          <a:p>
            <a:endParaRPr lang="en-US" dirty="0"/>
          </a:p>
          <a:p>
            <a:r>
              <a:rPr lang="en-US" dirty="0"/>
              <a:t>Restriction of psychological growth of workers</a:t>
            </a:r>
          </a:p>
          <a:p>
            <a:endParaRPr lang="en-US" dirty="0"/>
          </a:p>
          <a:p>
            <a:r>
              <a:rPr lang="en-US" dirty="0"/>
              <a:t>Red tape ( too much following of rules</a:t>
            </a:r>
          </a:p>
          <a:p>
            <a:endParaRPr lang="en-US" dirty="0"/>
          </a:p>
          <a:p>
            <a:r>
              <a:rPr lang="en-US" dirty="0"/>
              <a:t>Over emphasis on procedures</a:t>
            </a:r>
          </a:p>
          <a:p>
            <a:endParaRPr lang="en-US" dirty="0"/>
          </a:p>
          <a:p>
            <a:r>
              <a:rPr lang="en-US" dirty="0"/>
              <a:t>Accumulation of power by individuals (boss)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893" y="0"/>
            <a:ext cx="8229600" cy="1143000"/>
          </a:xfrm>
        </p:spPr>
        <p:txBody>
          <a:bodyPr>
            <a:normAutofit fontScale="90000"/>
          </a:bodyPr>
          <a:lstStyle/>
          <a:p>
            <a:r>
              <a:rPr lang="en-US" b="1" dirty="0">
                <a:latin typeface="+mn-lt"/>
              </a:rPr>
              <a:t>Elton Mayo</a:t>
            </a:r>
            <a:br>
              <a:rPr lang="en-US" dirty="0"/>
            </a:br>
            <a:endParaRPr lang="en-US" dirty="0"/>
          </a:p>
        </p:txBody>
      </p:sp>
      <p:sp>
        <p:nvSpPr>
          <p:cNvPr id="3" name="Content Placeholder 2"/>
          <p:cNvSpPr>
            <a:spLocks noGrp="1"/>
          </p:cNvSpPr>
          <p:nvPr>
            <p:ph idx="1"/>
          </p:nvPr>
        </p:nvSpPr>
        <p:spPr>
          <a:xfrm>
            <a:off x="563880" y="1524000"/>
            <a:ext cx="11216640" cy="5151120"/>
          </a:xfrm>
        </p:spPr>
        <p:txBody>
          <a:bodyPr>
            <a:normAutofit lnSpcReduction="10000"/>
          </a:bodyPr>
          <a:lstStyle/>
          <a:p>
            <a:r>
              <a:rPr lang="en-US" dirty="0"/>
              <a:t>The origin of behaviorism is the </a:t>
            </a:r>
            <a:r>
              <a:rPr lang="en-US" b="1" dirty="0"/>
              <a:t>human relations </a:t>
            </a:r>
            <a:r>
              <a:rPr lang="en-US" dirty="0"/>
              <a:t>movement that was a result of the Hawthorne Works Experiment carried out at the Western Electric Company, in USA (1927-32)</a:t>
            </a:r>
          </a:p>
          <a:p>
            <a:endParaRPr lang="en-US" dirty="0"/>
          </a:p>
          <a:p>
            <a:r>
              <a:rPr lang="en-US" dirty="0"/>
              <a:t>The Hawthorne studies attempted to determine the effects of several factors on worker productivity</a:t>
            </a:r>
          </a:p>
          <a:p>
            <a:endParaRPr lang="en-US" dirty="0"/>
          </a:p>
          <a:p>
            <a:r>
              <a:rPr lang="en-US" dirty="0"/>
              <a:t>Workers were subjected to different </a:t>
            </a:r>
            <a:r>
              <a:rPr lang="en-US" b="1" dirty="0"/>
              <a:t>experiments, lighting, relay assembly room test, interviews, </a:t>
            </a:r>
            <a:r>
              <a:rPr lang="en-US" b="1" dirty="0" err="1"/>
              <a:t>Baule</a:t>
            </a:r>
            <a:r>
              <a:rPr lang="en-US" b="1" dirty="0"/>
              <a:t> wiring observation room tests and counselling program.</a:t>
            </a:r>
            <a:br>
              <a:rPr lang="en-US" b="1" dirty="0"/>
            </a:br>
            <a:r>
              <a:rPr lang="en-US" b="1" dirty="0"/>
              <a:t> </a:t>
            </a:r>
            <a:br>
              <a:rPr lang="en-US" dirty="0"/>
            </a:b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30480"/>
            <a:ext cx="8229600" cy="1143000"/>
          </a:xfrm>
        </p:spPr>
        <p:txBody>
          <a:bodyPr/>
          <a:lstStyle/>
          <a:p>
            <a:r>
              <a:rPr lang="en-US" b="1" dirty="0">
                <a:latin typeface="+mn-lt"/>
              </a:rPr>
              <a:t>Hawthorne studies</a:t>
            </a:r>
          </a:p>
        </p:txBody>
      </p:sp>
      <p:sp>
        <p:nvSpPr>
          <p:cNvPr id="3" name="Content Placeholder 2"/>
          <p:cNvSpPr>
            <a:spLocks noGrp="1"/>
          </p:cNvSpPr>
          <p:nvPr>
            <p:ph idx="1"/>
          </p:nvPr>
        </p:nvSpPr>
        <p:spPr>
          <a:xfrm>
            <a:off x="320040" y="1825624"/>
            <a:ext cx="11460480" cy="4849495"/>
          </a:xfrm>
        </p:spPr>
        <p:txBody>
          <a:bodyPr>
            <a:normAutofit/>
          </a:bodyPr>
          <a:lstStyle/>
          <a:p>
            <a:r>
              <a:rPr lang="en-US" dirty="0"/>
              <a:t>When these experiments showed no clear correlation between light level and productivity the experiments then started looking at other factors such as rest breaks, no rest breaks, no free meals, more hours in the work-day/work-week or fewer hours in the workday/work-week </a:t>
            </a:r>
          </a:p>
          <a:p>
            <a:endParaRPr lang="en-US" dirty="0"/>
          </a:p>
          <a:p>
            <a:r>
              <a:rPr lang="en-US" dirty="0"/>
              <a:t>With each of these changes, productivity went up </a:t>
            </a:r>
          </a:p>
          <a:p>
            <a:endParaRPr lang="en-US" dirty="0"/>
          </a:p>
          <a:p>
            <a:r>
              <a:rPr lang="en-US" dirty="0"/>
              <a:t>When the women were put back to their original hours and conditions, they set a productivity record </a:t>
            </a:r>
            <a:br>
              <a:rPr lang="en-US" dirty="0"/>
            </a:br>
            <a:r>
              <a:rPr lang="en-US" dirty="0"/>
              <a:t> </a:t>
            </a:r>
            <a:br>
              <a:rPr lang="en-US" dirty="0"/>
            </a:b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79925"/>
            <a:ext cx="8229600" cy="1143000"/>
          </a:xfrm>
        </p:spPr>
        <p:txBody>
          <a:bodyPr/>
          <a:lstStyle/>
          <a:p>
            <a:r>
              <a:rPr lang="en-US" b="1" dirty="0">
                <a:latin typeface="+mn-lt"/>
              </a:rPr>
              <a:t>Benefits of Hawthorne studies</a:t>
            </a:r>
          </a:p>
        </p:txBody>
      </p:sp>
      <p:sp>
        <p:nvSpPr>
          <p:cNvPr id="3" name="Content Placeholder 2"/>
          <p:cNvSpPr>
            <a:spLocks noGrp="1"/>
          </p:cNvSpPr>
          <p:nvPr>
            <p:ph idx="1"/>
          </p:nvPr>
        </p:nvSpPr>
        <p:spPr>
          <a:xfrm>
            <a:off x="304800" y="2068915"/>
            <a:ext cx="11582400" cy="4389120"/>
          </a:xfrm>
        </p:spPr>
        <p:txBody>
          <a:bodyPr/>
          <a:lstStyle/>
          <a:p>
            <a:r>
              <a:rPr lang="en-US" dirty="0"/>
              <a:t>These experiments proved five things. </a:t>
            </a:r>
            <a:r>
              <a:rPr lang="en-US" b="1" dirty="0"/>
              <a:t>First, </a:t>
            </a:r>
            <a:r>
              <a:rPr lang="en-US" dirty="0"/>
              <a:t>work satisfaction and performance is basically not economic</a:t>
            </a:r>
          </a:p>
          <a:p>
            <a:endParaRPr lang="en-US" dirty="0"/>
          </a:p>
          <a:p>
            <a:pPr lvl="1"/>
            <a:r>
              <a:rPr lang="en-US" sz="2800" dirty="0"/>
              <a:t> Depends more on working conditions and attitudes - communications, positive management response and encouragement, working environment. </a:t>
            </a:r>
          </a:p>
          <a:p>
            <a:pPr marL="457200" lvl="1" indent="0">
              <a:buNone/>
            </a:pPr>
            <a:endParaRPr lang="en-US" sz="2800" dirty="0"/>
          </a:p>
          <a:p>
            <a:r>
              <a:rPr lang="en-US" b="1" dirty="0"/>
              <a:t>Second</a:t>
            </a:r>
            <a:r>
              <a:rPr lang="en-US" dirty="0"/>
              <a:t>, it rejected Taylorism and its emphasis on employee self-interest and the claimed over-riding incentive of monetary rewards. </a:t>
            </a:r>
          </a:p>
          <a:p>
            <a:pPr marL="0" indent="0">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8229600" cy="1143000"/>
          </a:xfrm>
        </p:spPr>
        <p:txBody>
          <a:bodyPr/>
          <a:lstStyle/>
          <a:p>
            <a:r>
              <a:rPr lang="en-US" b="1" dirty="0">
                <a:latin typeface="+mn-lt"/>
              </a:rPr>
              <a:t>Cont’d</a:t>
            </a:r>
            <a:r>
              <a:rPr lang="en-US" dirty="0"/>
              <a:t> </a:t>
            </a:r>
          </a:p>
        </p:txBody>
      </p:sp>
      <p:sp>
        <p:nvSpPr>
          <p:cNvPr id="3" name="Content Placeholder 2"/>
          <p:cNvSpPr>
            <a:spLocks noGrp="1"/>
          </p:cNvSpPr>
          <p:nvPr>
            <p:ph idx="1"/>
          </p:nvPr>
        </p:nvSpPr>
        <p:spPr>
          <a:xfrm>
            <a:off x="259080" y="1310640"/>
            <a:ext cx="11673840" cy="5318760"/>
          </a:xfrm>
        </p:spPr>
        <p:txBody>
          <a:bodyPr>
            <a:normAutofit/>
          </a:bodyPr>
          <a:lstStyle/>
          <a:p>
            <a:r>
              <a:rPr lang="en-US" b="1" dirty="0"/>
              <a:t>Third</a:t>
            </a:r>
            <a:r>
              <a:rPr lang="en-US" dirty="0"/>
              <a:t>, large-scale experiments &gt; 20,000 employees showed highly positive responses to improvements in working environments (e.g., improved lighting, new welfare/rest facilities), and expressions of thanks and encouragement as opposed to coercion from managers and supervisors. </a:t>
            </a:r>
            <a:br>
              <a:rPr lang="en-US" dirty="0"/>
            </a:br>
            <a:r>
              <a:rPr lang="en-US" dirty="0"/>
              <a:t> </a:t>
            </a:r>
            <a:br>
              <a:rPr lang="en-US" dirty="0"/>
            </a:br>
            <a:r>
              <a:rPr lang="en-US" b="1" dirty="0"/>
              <a:t>Fourth</a:t>
            </a:r>
            <a:r>
              <a:rPr lang="en-US" dirty="0"/>
              <a:t>, the influence of the peer group is very high – hence, the importance of informal groups within the workplace. </a:t>
            </a:r>
          </a:p>
          <a:p>
            <a:endParaRPr lang="en-US" dirty="0"/>
          </a:p>
          <a:p>
            <a:r>
              <a:rPr lang="en-US" b="1" dirty="0"/>
              <a:t>Finally, </a:t>
            </a:r>
            <a:r>
              <a:rPr lang="en-US" dirty="0"/>
              <a:t>it denounced 17 ‘</a:t>
            </a:r>
            <a:r>
              <a:rPr lang="en-US" b="1" dirty="0"/>
              <a:t>rabble hypotheses</a:t>
            </a:r>
            <a:r>
              <a:rPr lang="en-US" dirty="0"/>
              <a:t>’ that society is a multitude of unorganized individuals acting in a manner calculated to secure his or her self-preservation or self-interest.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0"/>
            <a:ext cx="10515600" cy="1325563"/>
          </a:xfrm>
        </p:spPr>
        <p:txBody>
          <a:bodyPr>
            <a:normAutofit/>
          </a:bodyPr>
          <a:lstStyle/>
          <a:p>
            <a:r>
              <a:rPr lang="en-US" b="1" dirty="0">
                <a:latin typeface="+mn-lt"/>
              </a:rPr>
              <a:t>Application of the human relations theory</a:t>
            </a:r>
          </a:p>
        </p:txBody>
      </p:sp>
      <p:sp>
        <p:nvSpPr>
          <p:cNvPr id="3" name="Content Placeholder 2"/>
          <p:cNvSpPr>
            <a:spLocks noGrp="1"/>
          </p:cNvSpPr>
          <p:nvPr>
            <p:ph idx="1"/>
          </p:nvPr>
        </p:nvSpPr>
        <p:spPr>
          <a:xfrm>
            <a:off x="594360" y="1478280"/>
            <a:ext cx="11079480" cy="5379720"/>
          </a:xfrm>
        </p:spPr>
        <p:txBody>
          <a:bodyPr>
            <a:normAutofit/>
          </a:bodyPr>
          <a:lstStyle/>
          <a:p>
            <a:r>
              <a:rPr lang="en-US" dirty="0"/>
              <a:t>Provide managers with knowledge:</a:t>
            </a:r>
          </a:p>
          <a:p>
            <a:endParaRPr lang="en-US" dirty="0"/>
          </a:p>
          <a:p>
            <a:pPr lvl="1"/>
            <a:r>
              <a:rPr lang="en-US" sz="2800" dirty="0"/>
              <a:t>On group dynamics</a:t>
            </a:r>
          </a:p>
          <a:p>
            <a:pPr lvl="1"/>
            <a:endParaRPr lang="en-US" sz="2800" dirty="0"/>
          </a:p>
          <a:p>
            <a:pPr lvl="1"/>
            <a:r>
              <a:rPr lang="en-US" sz="2800" dirty="0"/>
              <a:t>Role and effect of informal groups in achieving organisational goals.</a:t>
            </a:r>
          </a:p>
          <a:p>
            <a:pPr lvl="1"/>
            <a:endParaRPr lang="en-US" sz="2800" dirty="0"/>
          </a:p>
          <a:p>
            <a:pPr lvl="1"/>
            <a:r>
              <a:rPr lang="en-US" sz="2800" dirty="0"/>
              <a:t>Understanding human behavior through psychological studies.</a:t>
            </a:r>
          </a:p>
          <a:p>
            <a:pPr lvl="1"/>
            <a:endParaRPr lang="en-US" sz="2800" dirty="0"/>
          </a:p>
          <a:p>
            <a:pPr lvl="1"/>
            <a:r>
              <a:rPr lang="en-US" sz="2800" dirty="0"/>
              <a:t>Understand the relationship between output and physical working conditions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
            <a:ext cx="8229600" cy="1143000"/>
          </a:xfrm>
        </p:spPr>
        <p:txBody>
          <a:bodyPr/>
          <a:lstStyle/>
          <a:p>
            <a:r>
              <a:rPr lang="en-US" b="1" dirty="0">
                <a:latin typeface="+mn-lt"/>
              </a:rPr>
              <a:t>Leadership theories</a:t>
            </a:r>
          </a:p>
        </p:txBody>
      </p:sp>
      <p:sp>
        <p:nvSpPr>
          <p:cNvPr id="3" name="Content Placeholder 2"/>
          <p:cNvSpPr>
            <a:spLocks noGrp="1"/>
          </p:cNvSpPr>
          <p:nvPr>
            <p:ph idx="1"/>
          </p:nvPr>
        </p:nvSpPr>
        <p:spPr>
          <a:xfrm>
            <a:off x="137160" y="1402080"/>
            <a:ext cx="11673840" cy="5440680"/>
          </a:xfrm>
        </p:spPr>
        <p:txBody>
          <a:bodyPr>
            <a:normAutofit/>
          </a:bodyPr>
          <a:lstStyle/>
          <a:p>
            <a:r>
              <a:rPr lang="en-US" dirty="0"/>
              <a:t>There are a number of leadership theories.</a:t>
            </a:r>
          </a:p>
          <a:p>
            <a:endParaRPr lang="en-US" dirty="0"/>
          </a:p>
          <a:p>
            <a:r>
              <a:rPr lang="en-US" dirty="0"/>
              <a:t>Early leadership theories focused on what qualities distinguished between leaders and followers.</a:t>
            </a:r>
          </a:p>
          <a:p>
            <a:endParaRPr lang="en-US" dirty="0"/>
          </a:p>
          <a:p>
            <a:pPr marL="0" indent="0">
              <a:buNone/>
            </a:pPr>
            <a:r>
              <a:rPr lang="en-US" b="1" dirty="0"/>
              <a:t>1. Great Man theory</a:t>
            </a:r>
            <a:endParaRPr lang="en-US" dirty="0"/>
          </a:p>
          <a:p>
            <a:r>
              <a:rPr lang="en-US" dirty="0"/>
              <a:t>Believed that great leaders are born and not made and that great leaders will arise when there is need.</a:t>
            </a:r>
          </a:p>
          <a:p>
            <a:endParaRPr lang="en-US" dirty="0"/>
          </a:p>
          <a:p>
            <a:r>
              <a:rPr lang="en-US" dirty="0"/>
              <a:t>This theory portray great leaders as heroic, mythic, and destined to rise to leadership.</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0"/>
            <a:ext cx="8229600" cy="1143000"/>
          </a:xfrm>
        </p:spPr>
        <p:txBody>
          <a:bodyPr/>
          <a:lstStyle/>
          <a:p>
            <a:pPr marL="0" indent="0">
              <a:buNone/>
            </a:pPr>
            <a:r>
              <a:rPr lang="en-US" sz="4400" b="1" dirty="0">
                <a:latin typeface="+mn-lt"/>
              </a:rPr>
              <a:t>2. Trait theory</a:t>
            </a:r>
          </a:p>
        </p:txBody>
      </p:sp>
      <p:sp>
        <p:nvSpPr>
          <p:cNvPr id="3" name="Content Placeholder 2"/>
          <p:cNvSpPr>
            <a:spLocks noGrp="1"/>
          </p:cNvSpPr>
          <p:nvPr>
            <p:ph idx="1"/>
          </p:nvPr>
        </p:nvSpPr>
        <p:spPr>
          <a:xfrm>
            <a:off x="365760" y="836612"/>
            <a:ext cx="10515600" cy="1923415"/>
          </a:xfrm>
        </p:spPr>
        <p:txBody>
          <a:bodyPr/>
          <a:lstStyle/>
          <a:p>
            <a:endParaRPr lang="en-US" dirty="0"/>
          </a:p>
          <a:p>
            <a:r>
              <a:rPr lang="en-US" dirty="0"/>
              <a:t>Somewhat similar to the great man theory.</a:t>
            </a:r>
          </a:p>
          <a:p>
            <a:r>
              <a:rPr lang="en-US" dirty="0"/>
              <a:t>It postulates that people inherit certain traits and qualities that make them better leaders. For example,</a:t>
            </a:r>
          </a:p>
        </p:txBody>
      </p:sp>
      <p:sp>
        <p:nvSpPr>
          <p:cNvPr id="4" name="Content Placeholder 2">
            <a:extLst>
              <a:ext uri="{FF2B5EF4-FFF2-40B4-BE49-F238E27FC236}">
                <a16:creationId xmlns:a16="http://schemas.microsoft.com/office/drawing/2014/main" id="{27576BD9-CC94-4C2F-8E04-1E68A6E1F749}"/>
              </a:ext>
            </a:extLst>
          </p:cNvPr>
          <p:cNvSpPr txBox="1">
            <a:spLocks/>
          </p:cNvSpPr>
          <p:nvPr/>
        </p:nvSpPr>
        <p:spPr>
          <a:xfrm>
            <a:off x="365760" y="3136266"/>
            <a:ext cx="10515600" cy="1923415"/>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dirty="0"/>
          </a:p>
        </p:txBody>
      </p:sp>
      <p:sp>
        <p:nvSpPr>
          <p:cNvPr id="7" name="Content Placeholder 2">
            <a:extLst>
              <a:ext uri="{FF2B5EF4-FFF2-40B4-BE49-F238E27FC236}">
                <a16:creationId xmlns:a16="http://schemas.microsoft.com/office/drawing/2014/main" id="{B308D30D-D572-4240-AD04-02F95561B2D4}"/>
              </a:ext>
            </a:extLst>
          </p:cNvPr>
          <p:cNvSpPr txBox="1">
            <a:spLocks/>
          </p:cNvSpPr>
          <p:nvPr/>
        </p:nvSpPr>
        <p:spPr>
          <a:xfrm>
            <a:off x="548640" y="3260251"/>
            <a:ext cx="10515600" cy="4351338"/>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a:t>Adaptable to situations</a:t>
            </a:r>
          </a:p>
          <a:p>
            <a:r>
              <a:rPr lang="en-US"/>
              <a:t>Innovative  </a:t>
            </a:r>
          </a:p>
          <a:p>
            <a:r>
              <a:rPr lang="en-US"/>
              <a:t>Alert to social environment</a:t>
            </a:r>
          </a:p>
          <a:p>
            <a:r>
              <a:rPr lang="en-US"/>
              <a:t>Organized </a:t>
            </a:r>
          </a:p>
          <a:p>
            <a:r>
              <a:rPr lang="en-US"/>
              <a:t>Assertive</a:t>
            </a:r>
          </a:p>
          <a:p>
            <a:r>
              <a:rPr lang="en-US"/>
              <a:t>Cooperative</a:t>
            </a:r>
          </a:p>
          <a:p>
            <a:endParaRPr lang="en-US"/>
          </a:p>
          <a:p>
            <a:endParaRPr lang="en-US"/>
          </a:p>
          <a:p>
            <a:r>
              <a:rPr lang="en-US"/>
              <a:t>Decisive</a:t>
            </a:r>
          </a:p>
          <a:p>
            <a:r>
              <a:rPr lang="en-US"/>
              <a:t>Diplomatic and tactful </a:t>
            </a:r>
          </a:p>
          <a:p>
            <a:r>
              <a:rPr lang="en-US"/>
              <a:t>Self confidence, willingness to assumes responsibility</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latin typeface="+mn-lt"/>
              </a:rPr>
              <a:t>Health Services Organizations (HSOs)</a:t>
            </a:r>
            <a:endParaRPr lang="en-GB" b="1" dirty="0">
              <a:latin typeface="+mn-lt"/>
            </a:endParaRPr>
          </a:p>
        </p:txBody>
      </p:sp>
      <p:pic>
        <p:nvPicPr>
          <p:cNvPr id="4" name="Picture 6" descr="1-1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85537" y="1690688"/>
            <a:ext cx="11020926" cy="4943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381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15240"/>
            <a:ext cx="8229600" cy="1143000"/>
          </a:xfrm>
        </p:spPr>
        <p:txBody>
          <a:bodyPr/>
          <a:lstStyle/>
          <a:p>
            <a:r>
              <a:rPr lang="en-US" b="1" dirty="0">
                <a:latin typeface="+mn-lt"/>
              </a:rPr>
              <a:t>Situational theory</a:t>
            </a:r>
          </a:p>
        </p:txBody>
      </p:sp>
      <p:sp>
        <p:nvSpPr>
          <p:cNvPr id="3" name="Content Placeholder 2"/>
          <p:cNvSpPr>
            <a:spLocks noGrp="1"/>
          </p:cNvSpPr>
          <p:nvPr>
            <p:ph idx="1"/>
          </p:nvPr>
        </p:nvSpPr>
        <p:spPr>
          <a:xfrm>
            <a:off x="213360" y="1475105"/>
            <a:ext cx="11033760" cy="4351338"/>
          </a:xfrm>
        </p:spPr>
        <p:txBody>
          <a:bodyPr/>
          <a:lstStyle/>
          <a:p>
            <a:r>
              <a:rPr lang="en-US" dirty="0"/>
              <a:t>Assumes that leaders choose the best course of action based on the prevailing situation.</a:t>
            </a:r>
          </a:p>
          <a:p>
            <a:endParaRPr lang="en-US" dirty="0"/>
          </a:p>
          <a:p>
            <a:r>
              <a:rPr lang="en-US" dirty="0"/>
              <a:t>They propose that different leadership styles  maybe appropriate for certain decision making.</a:t>
            </a:r>
          </a:p>
          <a:p>
            <a:endParaRPr lang="en-US" dirty="0"/>
          </a:p>
          <a:p>
            <a:r>
              <a:rPr lang="en-US" dirty="0"/>
              <a:t>However, this can be affected by motivation and capability of workers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 y="30480"/>
            <a:ext cx="8229600" cy="1143000"/>
          </a:xfrm>
        </p:spPr>
        <p:txBody>
          <a:bodyPr/>
          <a:lstStyle/>
          <a:p>
            <a:r>
              <a:rPr lang="en-US" b="1" dirty="0">
                <a:latin typeface="+mn-lt"/>
              </a:rPr>
              <a:t>Behavioral theories </a:t>
            </a:r>
          </a:p>
        </p:txBody>
      </p:sp>
      <p:sp>
        <p:nvSpPr>
          <p:cNvPr id="3" name="Content Placeholder 2"/>
          <p:cNvSpPr>
            <a:spLocks noGrp="1"/>
          </p:cNvSpPr>
          <p:nvPr>
            <p:ph idx="1"/>
          </p:nvPr>
        </p:nvSpPr>
        <p:spPr>
          <a:xfrm>
            <a:off x="441960" y="1691640"/>
            <a:ext cx="11109960" cy="4922520"/>
          </a:xfrm>
        </p:spPr>
        <p:txBody>
          <a:bodyPr>
            <a:normAutofit/>
          </a:bodyPr>
          <a:lstStyle/>
          <a:p>
            <a:r>
              <a:rPr lang="en-US" dirty="0"/>
              <a:t>Believe that leaders are made and not born.</a:t>
            </a:r>
          </a:p>
          <a:p>
            <a:endParaRPr lang="en-US" dirty="0"/>
          </a:p>
          <a:p>
            <a:r>
              <a:rPr lang="en-US" dirty="0"/>
              <a:t>This theory focuses on actions of leaders and not mental qualities and internal states.</a:t>
            </a:r>
          </a:p>
          <a:p>
            <a:endParaRPr lang="en-US" dirty="0"/>
          </a:p>
          <a:p>
            <a:r>
              <a:rPr lang="en-US" dirty="0"/>
              <a:t>The theory  suggests that people can learn to be come leaders through teaching and observing.</a:t>
            </a:r>
          </a:p>
          <a:p>
            <a:endParaRPr lang="en-US" dirty="0"/>
          </a:p>
          <a:p>
            <a:r>
              <a:rPr lang="en-US" dirty="0"/>
              <a:t> unlike traits theory, this theory focuses on  what leaders actually do.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6EFAF-A592-4EAE-A25A-57BC577F0314}"/>
              </a:ext>
            </a:extLst>
          </p:cNvPr>
          <p:cNvSpPr>
            <a:spLocks noGrp="1"/>
          </p:cNvSpPr>
          <p:nvPr>
            <p:ph type="title"/>
          </p:nvPr>
        </p:nvSpPr>
        <p:spPr/>
        <p:txBody>
          <a:bodyPr/>
          <a:lstStyle/>
          <a:p>
            <a:r>
              <a:rPr lang="en-US" b="1" dirty="0">
                <a:latin typeface="+mn-lt"/>
              </a:rPr>
              <a:t>Modern Management theories </a:t>
            </a:r>
            <a:endParaRPr lang="en-GB" b="1" dirty="0">
              <a:latin typeface="+mn-lt"/>
            </a:endParaRPr>
          </a:p>
        </p:txBody>
      </p:sp>
      <p:sp>
        <p:nvSpPr>
          <p:cNvPr id="3" name="Content Placeholder 2">
            <a:extLst>
              <a:ext uri="{FF2B5EF4-FFF2-40B4-BE49-F238E27FC236}">
                <a16:creationId xmlns:a16="http://schemas.microsoft.com/office/drawing/2014/main" id="{CF8A120B-D4FF-4A2E-A8F0-C274785ED57B}"/>
              </a:ext>
            </a:extLst>
          </p:cNvPr>
          <p:cNvSpPr>
            <a:spLocks noGrp="1"/>
          </p:cNvSpPr>
          <p:nvPr>
            <p:ph idx="1"/>
          </p:nvPr>
        </p:nvSpPr>
        <p:spPr>
          <a:xfrm>
            <a:off x="556591" y="1825624"/>
            <a:ext cx="11489635" cy="4873349"/>
          </a:xfrm>
        </p:spPr>
        <p:txBody>
          <a:bodyPr>
            <a:normAutofit/>
          </a:bodyPr>
          <a:lstStyle/>
          <a:p>
            <a:r>
              <a:rPr lang="en-US" b="1" dirty="0"/>
              <a:t>Quantitative approach </a:t>
            </a:r>
            <a:r>
              <a:rPr lang="en-US" dirty="0"/>
              <a:t>– Management uses statistics and mathematics to solve  complex problems (e.g. operations management, management information systems)</a:t>
            </a:r>
          </a:p>
          <a:p>
            <a:endParaRPr lang="en-US" dirty="0"/>
          </a:p>
          <a:p>
            <a:r>
              <a:rPr lang="en-US" b="1" dirty="0"/>
              <a:t>Contingency approach </a:t>
            </a:r>
            <a:r>
              <a:rPr lang="en-US" dirty="0"/>
              <a:t>– There is not just one approach that fits every organization. Optimal management style depends on the situation </a:t>
            </a:r>
          </a:p>
          <a:p>
            <a:endParaRPr lang="en-US" dirty="0"/>
          </a:p>
          <a:p>
            <a:r>
              <a:rPr lang="en-US" b="1" dirty="0"/>
              <a:t>Systems approach </a:t>
            </a:r>
            <a:r>
              <a:rPr lang="en-US" dirty="0"/>
              <a:t>– The organization represents a complex collection of various components that work together to reach a common goal. </a:t>
            </a:r>
          </a:p>
          <a:p>
            <a:pPr lvl="1"/>
            <a:r>
              <a:rPr lang="en-US" sz="2800" dirty="0"/>
              <a:t>Inputs + Transformational processes + Outputs + Feedback </a:t>
            </a:r>
          </a:p>
          <a:p>
            <a:endParaRPr lang="en-GB" dirty="0"/>
          </a:p>
        </p:txBody>
      </p:sp>
    </p:spTree>
    <p:extLst>
      <p:ext uri="{BB962C8B-B14F-4D97-AF65-F5344CB8AC3E}">
        <p14:creationId xmlns:p14="http://schemas.microsoft.com/office/powerpoint/2010/main" val="28611444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Summary </a:t>
            </a:r>
          </a:p>
        </p:txBody>
      </p:sp>
      <p:sp>
        <p:nvSpPr>
          <p:cNvPr id="3" name="Content Placeholder 2"/>
          <p:cNvSpPr>
            <a:spLocks noGrp="1"/>
          </p:cNvSpPr>
          <p:nvPr>
            <p:ph idx="1"/>
          </p:nvPr>
        </p:nvSpPr>
        <p:spPr/>
        <p:txBody>
          <a:bodyPr>
            <a:normAutofit/>
          </a:bodyPr>
          <a:lstStyle/>
          <a:p>
            <a:r>
              <a:rPr lang="en-US" dirty="0"/>
              <a:t>This unit has highlighted a number of management theories:</a:t>
            </a:r>
          </a:p>
          <a:p>
            <a:endParaRPr lang="en-US" dirty="0"/>
          </a:p>
          <a:p>
            <a:r>
              <a:rPr lang="en-US" dirty="0"/>
              <a:t>Scientific , administrative, human relations and leadership theories.</a:t>
            </a:r>
          </a:p>
          <a:p>
            <a:endParaRPr lang="en-US" dirty="0"/>
          </a:p>
          <a:p>
            <a:r>
              <a:rPr lang="en-US" dirty="0"/>
              <a:t>We can safely say that each of these theories have merits and demerits though they are being practiced to this day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F0F80-BE70-4245-AB4E-6B339C015FA9}"/>
              </a:ext>
            </a:extLst>
          </p:cNvPr>
          <p:cNvSpPr>
            <a:spLocks noGrp="1"/>
          </p:cNvSpPr>
          <p:nvPr>
            <p:ph type="title"/>
          </p:nvPr>
        </p:nvSpPr>
        <p:spPr/>
        <p:txBody>
          <a:bodyPr/>
          <a:lstStyle/>
          <a:p>
            <a:r>
              <a:rPr lang="en-US" b="1" dirty="0">
                <a:latin typeface="+mn-lt"/>
              </a:rPr>
              <a:t>Assignment for Friday 25</a:t>
            </a:r>
            <a:r>
              <a:rPr lang="en-US" b="1" baseline="30000" dirty="0">
                <a:latin typeface="+mn-lt"/>
              </a:rPr>
              <a:t>th</a:t>
            </a:r>
            <a:r>
              <a:rPr lang="en-US" b="1" dirty="0">
                <a:latin typeface="+mn-lt"/>
              </a:rPr>
              <a:t> March, 2023</a:t>
            </a:r>
            <a:endParaRPr lang="en-GB" b="1" dirty="0">
              <a:latin typeface="+mn-lt"/>
            </a:endParaRPr>
          </a:p>
        </p:txBody>
      </p:sp>
      <p:sp>
        <p:nvSpPr>
          <p:cNvPr id="3" name="Content Placeholder 2">
            <a:extLst>
              <a:ext uri="{FF2B5EF4-FFF2-40B4-BE49-F238E27FC236}">
                <a16:creationId xmlns:a16="http://schemas.microsoft.com/office/drawing/2014/main" id="{A45B6236-A8CA-4261-A7EC-4C32027C8012}"/>
              </a:ext>
            </a:extLst>
          </p:cNvPr>
          <p:cNvSpPr>
            <a:spLocks noGrp="1"/>
          </p:cNvSpPr>
          <p:nvPr>
            <p:ph idx="1"/>
          </p:nvPr>
        </p:nvSpPr>
        <p:spPr/>
        <p:txBody>
          <a:bodyPr/>
          <a:lstStyle/>
          <a:p>
            <a:pPr marL="514350" indent="-514350">
              <a:buFont typeface="+mj-lt"/>
              <a:buAutoNum type="arabicPeriod"/>
            </a:pPr>
            <a:r>
              <a:rPr lang="en-US" dirty="0"/>
              <a:t>Review the management functions, roles and skills. Which ones can you apply if were employed as the head of the planning unit at hospital? </a:t>
            </a:r>
          </a:p>
          <a:p>
            <a:pPr marL="514350" indent="-514350">
              <a:buFont typeface="+mj-lt"/>
              <a:buAutoNum type="arabicPeriod"/>
            </a:pPr>
            <a:r>
              <a:rPr lang="en-US" dirty="0"/>
              <a:t>When you examine the functions, roles and skills of manager in a not-for-profit organization (public hospital), how would they differ from a manager in a for-profit (private hospital) organization? </a:t>
            </a:r>
          </a:p>
          <a:p>
            <a:pPr marL="514350" indent="-514350">
              <a:buFont typeface="+mj-lt"/>
              <a:buAutoNum type="arabicPeriod"/>
            </a:pPr>
            <a:r>
              <a:rPr lang="en-US" dirty="0"/>
              <a:t>What are the key focus areas of these classical theories of management by Henry Fayol, Fredrick Taylor, Max Webber and Elton Mayo. Critic the limitations in each of the theories.</a:t>
            </a:r>
          </a:p>
          <a:p>
            <a:pPr marL="0" indent="0">
              <a:buNone/>
            </a:pPr>
            <a:endParaRPr lang="en-US" dirty="0"/>
          </a:p>
          <a:p>
            <a:pPr marL="514350" indent="-514350">
              <a:buFont typeface="+mj-lt"/>
              <a:buAutoNum type="arabicPeriod"/>
            </a:pPr>
            <a:endParaRPr lang="en-US" dirty="0"/>
          </a:p>
          <a:p>
            <a:endParaRPr lang="en-GB" dirty="0"/>
          </a:p>
        </p:txBody>
      </p:sp>
    </p:spTree>
    <p:extLst>
      <p:ext uri="{BB962C8B-B14F-4D97-AF65-F5344CB8AC3E}">
        <p14:creationId xmlns:p14="http://schemas.microsoft.com/office/powerpoint/2010/main" val="9709812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F716B-7AEF-D866-2FAF-52E179173D18}"/>
              </a:ext>
            </a:extLst>
          </p:cNvPr>
          <p:cNvSpPr>
            <a:spLocks noGrp="1"/>
          </p:cNvSpPr>
          <p:nvPr>
            <p:ph type="title"/>
          </p:nvPr>
        </p:nvSpPr>
        <p:spPr/>
        <p:txBody>
          <a:bodyPr/>
          <a:lstStyle/>
          <a:p>
            <a:r>
              <a:rPr lang="en-ZM" b="1" dirty="0">
                <a:latin typeface="+mn-lt"/>
              </a:rPr>
              <a:t>Structure Essay</a:t>
            </a:r>
          </a:p>
        </p:txBody>
      </p:sp>
      <p:sp>
        <p:nvSpPr>
          <p:cNvPr id="3" name="Content Placeholder 2">
            <a:extLst>
              <a:ext uri="{FF2B5EF4-FFF2-40B4-BE49-F238E27FC236}">
                <a16:creationId xmlns:a16="http://schemas.microsoft.com/office/drawing/2014/main" id="{DACA9753-6124-EF86-EEB6-EFDB4BEAF298}"/>
              </a:ext>
            </a:extLst>
          </p:cNvPr>
          <p:cNvSpPr>
            <a:spLocks noGrp="1"/>
          </p:cNvSpPr>
          <p:nvPr>
            <p:ph idx="1"/>
          </p:nvPr>
        </p:nvSpPr>
        <p:spPr/>
        <p:txBody>
          <a:bodyPr/>
          <a:lstStyle/>
          <a:p>
            <a:r>
              <a:rPr lang="en-ZM" dirty="0"/>
              <a:t>Title of Question – has to reflect the content of t</a:t>
            </a:r>
            <a:r>
              <a:rPr lang="en-GB" dirty="0"/>
              <a:t>he</a:t>
            </a:r>
            <a:r>
              <a:rPr lang="en-ZM" dirty="0"/>
              <a:t> write-up </a:t>
            </a:r>
          </a:p>
          <a:p>
            <a:r>
              <a:rPr lang="en-ZM" dirty="0"/>
              <a:t>Structure your writing – draw a scheme/bullet points of what you will be writing about before doing anything – planning!</a:t>
            </a:r>
          </a:p>
          <a:p>
            <a:pPr lvl="1"/>
            <a:r>
              <a:rPr lang="en-ZM" dirty="0"/>
              <a:t>Each bullet can be paragraph of its own</a:t>
            </a:r>
          </a:p>
          <a:p>
            <a:pPr lvl="2"/>
            <a:r>
              <a:rPr lang="en-GB" dirty="0"/>
              <a:t>F</a:t>
            </a:r>
            <a:r>
              <a:rPr lang="en-ZM" dirty="0"/>
              <a:t>or instance, Introduction, main body, conclusion. </a:t>
            </a:r>
          </a:p>
          <a:p>
            <a:pPr lvl="1"/>
            <a:r>
              <a:rPr lang="en-ZM" dirty="0"/>
              <a:t>Avoid one sentence paragraphs. </a:t>
            </a:r>
          </a:p>
          <a:p>
            <a:pPr lvl="1"/>
            <a:r>
              <a:rPr lang="en-GB" dirty="0"/>
              <a:t>E</a:t>
            </a:r>
            <a:r>
              <a:rPr lang="en-ZM" dirty="0"/>
              <a:t>nsure that each paragraph has at least three setences (three fullstops).  </a:t>
            </a:r>
          </a:p>
          <a:p>
            <a:r>
              <a:rPr lang="en-ZM" dirty="0"/>
              <a:t>Havard references – minimum of 5 references  </a:t>
            </a:r>
          </a:p>
        </p:txBody>
      </p:sp>
    </p:spTree>
    <p:extLst>
      <p:ext uri="{BB962C8B-B14F-4D97-AF65-F5344CB8AC3E}">
        <p14:creationId xmlns:p14="http://schemas.microsoft.com/office/powerpoint/2010/main" val="40075085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240" y="198437"/>
            <a:ext cx="10515600" cy="1325563"/>
          </a:xfrm>
        </p:spPr>
        <p:txBody>
          <a:bodyPr/>
          <a:lstStyle/>
          <a:p>
            <a:r>
              <a:rPr lang="en-GB" b="1" dirty="0">
                <a:latin typeface="+mn-lt"/>
              </a:rPr>
              <a:t>References </a:t>
            </a:r>
          </a:p>
        </p:txBody>
      </p:sp>
      <p:sp>
        <p:nvSpPr>
          <p:cNvPr id="3" name="Content Placeholder 2"/>
          <p:cNvSpPr>
            <a:spLocks noGrp="1"/>
          </p:cNvSpPr>
          <p:nvPr>
            <p:ph idx="1"/>
          </p:nvPr>
        </p:nvSpPr>
        <p:spPr>
          <a:xfrm>
            <a:off x="396240" y="1524000"/>
            <a:ext cx="11597640" cy="5334000"/>
          </a:xfrm>
        </p:spPr>
        <p:txBody>
          <a:bodyPr>
            <a:normAutofit fontScale="85000" lnSpcReduction="10000"/>
          </a:bodyPr>
          <a:lstStyle/>
          <a:p>
            <a:pPr marL="514350" indent="-514350">
              <a:buFont typeface="+mj-lt"/>
              <a:buAutoNum type="arabicPeriod"/>
            </a:pPr>
            <a:r>
              <a:rPr lang="en-GB" sz="3300" dirty="0"/>
              <a:t>Healthcare Management. Hoboken, NJ: John Wiley and Sons.</a:t>
            </a:r>
          </a:p>
          <a:p>
            <a:pPr marL="514350" indent="-514350">
              <a:buFont typeface="+mj-lt"/>
              <a:buAutoNum type="arabicPeriod"/>
            </a:pPr>
            <a:r>
              <a:rPr lang="en-GB" sz="3300" dirty="0"/>
              <a:t>Strategic management of healthcare organisations (4</a:t>
            </a:r>
            <a:r>
              <a:rPr lang="en-GB" sz="3300" baseline="30000" dirty="0"/>
              <a:t>th</a:t>
            </a:r>
            <a:r>
              <a:rPr lang="en-GB" sz="3300" dirty="0"/>
              <a:t> ed.). Malden, MA: Blackwell.</a:t>
            </a:r>
          </a:p>
          <a:p>
            <a:pPr marL="514350" indent="-514350">
              <a:buFont typeface="+mj-lt"/>
              <a:buAutoNum type="arabicPeriod"/>
            </a:pPr>
            <a:r>
              <a:rPr lang="en-GB" sz="3300" dirty="0"/>
              <a:t>Skills of an effective administrator. Harvard Business Review, 52, 9–102</a:t>
            </a:r>
          </a:p>
          <a:p>
            <a:pPr marL="514350" indent="-514350">
              <a:buFont typeface="+mj-lt"/>
              <a:buAutoNum type="arabicPeriod"/>
            </a:pPr>
            <a:r>
              <a:rPr lang="en-GB" sz="3300" dirty="0"/>
              <a:t>Healthcare Management - K. Walshe, J. Smith (Open Univ. Press, 2006) WW.pdf.</a:t>
            </a:r>
          </a:p>
          <a:p>
            <a:pPr marL="514350" indent="-514350">
              <a:buFont typeface="+mj-lt"/>
              <a:buAutoNum type="arabicPeriod"/>
            </a:pPr>
            <a:r>
              <a:rPr lang="en-GB" sz="3300" dirty="0"/>
              <a:t>Complexity, leadership, and management in healthcare organisations. Paul E </a:t>
            </a:r>
            <a:r>
              <a:rPr lang="en-GB" sz="3300" dirty="0" err="1"/>
              <a:t>Plsek</a:t>
            </a:r>
            <a:r>
              <a:rPr lang="en-GB" sz="3300" dirty="0"/>
              <a:t> and Tim Wilson. </a:t>
            </a:r>
          </a:p>
          <a:p>
            <a:pPr marL="514350" indent="-514350">
              <a:buFont typeface="+mj-lt"/>
              <a:buAutoNum type="arabicPeriod"/>
            </a:pPr>
            <a:r>
              <a:rPr lang="en-GB" sz="3300" dirty="0"/>
              <a:t>Taylor FW.  The principles of scientific management. New York: Harper; 1911.</a:t>
            </a:r>
          </a:p>
          <a:p>
            <a:pPr marL="514350" indent="-514350">
              <a:buFont typeface="+mj-lt"/>
              <a:buAutoNum type="arabicPeriod"/>
            </a:pPr>
            <a:r>
              <a:rPr lang="en-GB" sz="3300" dirty="0"/>
              <a:t>Strategy under complexity: Fostering generative relationships. Long Range Planning.  Lane D, Maxfield R. 1996;29:215–231.</a:t>
            </a:r>
            <a:br>
              <a:rPr lang="en-GB" dirty="0"/>
            </a:br>
            <a:r>
              <a:rPr lang="en-GB" dirty="0"/>
              <a:t> </a:t>
            </a:r>
          </a:p>
        </p:txBody>
      </p:sp>
    </p:spTree>
    <p:extLst>
      <p:ext uri="{BB962C8B-B14F-4D97-AF65-F5344CB8AC3E}">
        <p14:creationId xmlns:p14="http://schemas.microsoft.com/office/powerpoint/2010/main" val="8043264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a:p>
          <a:p>
            <a:endParaRPr lang="en-GB" dirty="0"/>
          </a:p>
          <a:p>
            <a:pPr marL="0" indent="0" algn="ctr">
              <a:buNone/>
            </a:pPr>
            <a:endParaRPr lang="en-GB" dirty="0"/>
          </a:p>
          <a:p>
            <a:pPr marL="0" indent="0" algn="ctr">
              <a:buNone/>
            </a:pPr>
            <a:r>
              <a:rPr lang="en-GB" sz="4800" b="1" dirty="0"/>
              <a:t>Thank you </a:t>
            </a:r>
          </a:p>
        </p:txBody>
      </p:sp>
    </p:spTree>
    <p:extLst>
      <p:ext uri="{BB962C8B-B14F-4D97-AF65-F5344CB8AC3E}">
        <p14:creationId xmlns:p14="http://schemas.microsoft.com/office/powerpoint/2010/main" val="113532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711" y="365125"/>
            <a:ext cx="11056089" cy="1325563"/>
          </a:xfrm>
        </p:spPr>
        <p:txBody>
          <a:bodyPr/>
          <a:lstStyle/>
          <a:p>
            <a:pPr algn="ctr"/>
            <a:r>
              <a:rPr lang="en-GB" b="1" dirty="0">
                <a:latin typeface="+mn-lt"/>
              </a:rPr>
              <a:t>    Spectrum of Health services delivery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4249430"/>
              </p:ext>
            </p:extLst>
          </p:nvPr>
        </p:nvGraphicFramePr>
        <p:xfrm>
          <a:off x="457200" y="1537819"/>
          <a:ext cx="11267851" cy="5320183"/>
        </p:xfrm>
        <a:graphic>
          <a:graphicData uri="http://schemas.openxmlformats.org/drawingml/2006/table">
            <a:tbl>
              <a:tblPr firstRow="1" bandRow="1">
                <a:tableStyleId>{5C22544A-7EE6-4342-B048-85BDC9FD1C3A}</a:tableStyleId>
              </a:tblPr>
              <a:tblGrid>
                <a:gridCol w="2982835">
                  <a:extLst>
                    <a:ext uri="{9D8B030D-6E8A-4147-A177-3AD203B41FA5}">
                      <a16:colId xmlns:a16="http://schemas.microsoft.com/office/drawing/2014/main" val="20000"/>
                    </a:ext>
                  </a:extLst>
                </a:gridCol>
                <a:gridCol w="8285016">
                  <a:extLst>
                    <a:ext uri="{9D8B030D-6E8A-4147-A177-3AD203B41FA5}">
                      <a16:colId xmlns:a16="http://schemas.microsoft.com/office/drawing/2014/main" val="20001"/>
                    </a:ext>
                  </a:extLst>
                </a:gridCol>
              </a:tblGrid>
              <a:tr h="830509">
                <a:tc>
                  <a:txBody>
                    <a:bodyPr/>
                    <a:lstStyle/>
                    <a:p>
                      <a:r>
                        <a:rPr lang="en-GB" sz="2800" dirty="0">
                          <a:solidFill>
                            <a:schemeClr val="tx1"/>
                          </a:solidFill>
                        </a:rPr>
                        <a:t>Level</a:t>
                      </a:r>
                      <a:r>
                        <a:rPr lang="en-GB" sz="2800" baseline="0" dirty="0">
                          <a:solidFill>
                            <a:schemeClr val="tx1"/>
                          </a:solidFill>
                        </a:rPr>
                        <a:t> of care</a:t>
                      </a:r>
                      <a:endParaRPr lang="en-GB" sz="2800" dirty="0">
                        <a:solidFill>
                          <a:schemeClr val="tx1"/>
                        </a:solidFill>
                      </a:endParaRPr>
                    </a:p>
                  </a:txBody>
                  <a:tcPr/>
                </a:tc>
                <a:tc>
                  <a:txBody>
                    <a:bodyPr/>
                    <a:lstStyle/>
                    <a:p>
                      <a:r>
                        <a:rPr lang="en-GB" sz="2800" dirty="0">
                          <a:solidFill>
                            <a:schemeClr val="tx1"/>
                          </a:solidFill>
                        </a:rPr>
                        <a:t>Description </a:t>
                      </a:r>
                    </a:p>
                  </a:txBody>
                  <a:tcPr/>
                </a:tc>
                <a:extLst>
                  <a:ext uri="{0D108BD9-81ED-4DB2-BD59-A6C34878D82A}">
                    <a16:rowId xmlns:a16="http://schemas.microsoft.com/office/drawing/2014/main" val="10000"/>
                  </a:ext>
                </a:extLst>
              </a:tr>
              <a:tr h="829941">
                <a:tc>
                  <a:txBody>
                    <a:bodyPr/>
                    <a:lstStyle/>
                    <a:p>
                      <a:r>
                        <a:rPr lang="en-GB" sz="2800" dirty="0"/>
                        <a:t>Preventive Care </a:t>
                      </a:r>
                    </a:p>
                  </a:txBody>
                  <a:tcPr/>
                </a:tc>
                <a:tc>
                  <a:txBody>
                    <a:bodyPr/>
                    <a:lstStyle/>
                    <a:p>
                      <a:r>
                        <a:rPr lang="en-GB" sz="2800" dirty="0"/>
                        <a:t>Education and prevention</a:t>
                      </a:r>
                      <a:r>
                        <a:rPr lang="en-GB" sz="2800" baseline="0" dirty="0"/>
                        <a:t> </a:t>
                      </a:r>
                      <a:endParaRPr lang="en-GB" sz="2800" dirty="0"/>
                    </a:p>
                  </a:txBody>
                  <a:tcPr/>
                </a:tc>
                <a:extLst>
                  <a:ext uri="{0D108BD9-81ED-4DB2-BD59-A6C34878D82A}">
                    <a16:rowId xmlns:a16="http://schemas.microsoft.com/office/drawing/2014/main" val="10001"/>
                  </a:ext>
                </a:extLst>
              </a:tr>
              <a:tr h="754296">
                <a:tc>
                  <a:txBody>
                    <a:bodyPr/>
                    <a:lstStyle/>
                    <a:p>
                      <a:r>
                        <a:rPr lang="en-GB" sz="2800" dirty="0"/>
                        <a:t>Primary</a:t>
                      </a:r>
                      <a:r>
                        <a:rPr lang="en-GB" sz="2800" baseline="0" dirty="0"/>
                        <a:t> Care </a:t>
                      </a:r>
                      <a:endParaRPr lang="en-GB" sz="2800" dirty="0"/>
                    </a:p>
                  </a:txBody>
                  <a:tcPr/>
                </a:tc>
                <a:tc>
                  <a:txBody>
                    <a:bodyPr/>
                    <a:lstStyle/>
                    <a:p>
                      <a:r>
                        <a:rPr lang="en-GB" sz="2800" dirty="0"/>
                        <a:t>Early detection</a:t>
                      </a:r>
                      <a:r>
                        <a:rPr lang="en-GB" sz="2800" baseline="0" dirty="0"/>
                        <a:t> and routine care </a:t>
                      </a:r>
                      <a:endParaRPr lang="en-GB" sz="2800" dirty="0"/>
                    </a:p>
                  </a:txBody>
                  <a:tcPr/>
                </a:tc>
                <a:extLst>
                  <a:ext uri="{0D108BD9-81ED-4DB2-BD59-A6C34878D82A}">
                    <a16:rowId xmlns:a16="http://schemas.microsoft.com/office/drawing/2014/main" val="10002"/>
                  </a:ext>
                </a:extLst>
              </a:tr>
              <a:tr h="754296">
                <a:tc>
                  <a:txBody>
                    <a:bodyPr/>
                    <a:lstStyle/>
                    <a:p>
                      <a:r>
                        <a:rPr lang="en-GB" sz="2800" dirty="0"/>
                        <a:t>Secondary Care </a:t>
                      </a:r>
                    </a:p>
                  </a:txBody>
                  <a:tcPr/>
                </a:tc>
                <a:tc>
                  <a:txBody>
                    <a:bodyPr/>
                    <a:lstStyle/>
                    <a:p>
                      <a:r>
                        <a:rPr lang="en-GB" sz="2800" dirty="0"/>
                        <a:t>Emergency treatment</a:t>
                      </a:r>
                      <a:r>
                        <a:rPr lang="en-GB" sz="2800" baseline="0" dirty="0"/>
                        <a:t> </a:t>
                      </a:r>
                      <a:r>
                        <a:rPr lang="en-GB" sz="2800" dirty="0"/>
                        <a:t>and critical</a:t>
                      </a:r>
                      <a:r>
                        <a:rPr lang="en-GB" sz="2800" baseline="0" dirty="0"/>
                        <a:t> care</a:t>
                      </a:r>
                      <a:endParaRPr lang="en-GB" sz="2800" dirty="0"/>
                    </a:p>
                  </a:txBody>
                  <a:tcPr/>
                </a:tc>
                <a:extLst>
                  <a:ext uri="{0D108BD9-81ED-4DB2-BD59-A6C34878D82A}">
                    <a16:rowId xmlns:a16="http://schemas.microsoft.com/office/drawing/2014/main" val="10003"/>
                  </a:ext>
                </a:extLst>
              </a:tr>
              <a:tr h="642549">
                <a:tc>
                  <a:txBody>
                    <a:bodyPr/>
                    <a:lstStyle/>
                    <a:p>
                      <a:r>
                        <a:rPr lang="en-GB" sz="2800" dirty="0"/>
                        <a:t>Tertiary Care</a:t>
                      </a:r>
                      <a:r>
                        <a:rPr lang="en-GB" sz="2800" baseline="0" dirty="0"/>
                        <a:t> </a:t>
                      </a:r>
                      <a:endParaRPr lang="en-GB" sz="2800" dirty="0"/>
                    </a:p>
                  </a:txBody>
                  <a:tcPr/>
                </a:tc>
                <a:tc>
                  <a:txBody>
                    <a:bodyPr/>
                    <a:lstStyle/>
                    <a:p>
                      <a:r>
                        <a:rPr lang="en-GB" sz="2800" dirty="0"/>
                        <a:t>Special care (highly</a:t>
                      </a:r>
                      <a:r>
                        <a:rPr lang="en-GB" sz="2800" baseline="0" dirty="0"/>
                        <a:t> technical services</a:t>
                      </a:r>
                      <a:r>
                        <a:rPr lang="en-GB" sz="2800" dirty="0"/>
                        <a:t>)</a:t>
                      </a:r>
                    </a:p>
                  </a:txBody>
                  <a:tcPr/>
                </a:tc>
                <a:extLst>
                  <a:ext uri="{0D108BD9-81ED-4DB2-BD59-A6C34878D82A}">
                    <a16:rowId xmlns:a16="http://schemas.microsoft.com/office/drawing/2014/main" val="10004"/>
                  </a:ext>
                </a:extLst>
              </a:tr>
              <a:tr h="754296">
                <a:tc>
                  <a:txBody>
                    <a:bodyPr/>
                    <a:lstStyle/>
                    <a:p>
                      <a:r>
                        <a:rPr lang="en-GB" sz="2800" dirty="0"/>
                        <a:t>Restorative Care</a:t>
                      </a:r>
                      <a:r>
                        <a:rPr lang="en-GB" sz="2800" baseline="0" dirty="0"/>
                        <a:t> </a:t>
                      </a:r>
                      <a:endParaRPr lang="en-GB" sz="2800" dirty="0"/>
                    </a:p>
                  </a:txBody>
                  <a:tcPr/>
                </a:tc>
                <a:tc>
                  <a:txBody>
                    <a:bodyPr/>
                    <a:lstStyle/>
                    <a:p>
                      <a:r>
                        <a:rPr lang="en-GB" sz="2800" dirty="0"/>
                        <a:t>Rehabilitation</a:t>
                      </a:r>
                      <a:r>
                        <a:rPr lang="en-GB" sz="2800" baseline="0" dirty="0"/>
                        <a:t>, home care, intermediate follow-up care </a:t>
                      </a:r>
                      <a:endParaRPr lang="en-GB" sz="2800" dirty="0"/>
                    </a:p>
                  </a:txBody>
                  <a:tcPr/>
                </a:tc>
                <a:extLst>
                  <a:ext uri="{0D108BD9-81ED-4DB2-BD59-A6C34878D82A}">
                    <a16:rowId xmlns:a16="http://schemas.microsoft.com/office/drawing/2014/main" val="10005"/>
                  </a:ext>
                </a:extLst>
              </a:tr>
              <a:tr h="754296">
                <a:tc>
                  <a:txBody>
                    <a:bodyPr/>
                    <a:lstStyle/>
                    <a:p>
                      <a:r>
                        <a:rPr lang="en-GB" sz="2800" dirty="0"/>
                        <a:t>Continuing Care</a:t>
                      </a:r>
                    </a:p>
                  </a:txBody>
                  <a:tcPr/>
                </a:tc>
                <a:tc>
                  <a:txBody>
                    <a:bodyPr/>
                    <a:lstStyle/>
                    <a:p>
                      <a:r>
                        <a:rPr lang="en-GB" sz="2800" dirty="0"/>
                        <a:t>Long-term</a:t>
                      </a:r>
                      <a:r>
                        <a:rPr lang="en-GB" sz="2800" baseline="0" dirty="0"/>
                        <a:t> care, Chronic care, hospice or palliative care</a:t>
                      </a:r>
                      <a:endParaRPr lang="en-GB" sz="28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145951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65963"/>
          </a:xfrm>
        </p:spPr>
        <p:txBody>
          <a:bodyPr/>
          <a:lstStyle/>
          <a:p>
            <a:pPr algn="ctr"/>
            <a:r>
              <a:rPr lang="en-GB" b="1" dirty="0">
                <a:latin typeface="+mn-lt"/>
              </a:rPr>
              <a:t>Classification and  Types of HSOs </a:t>
            </a:r>
          </a:p>
        </p:txBody>
      </p:sp>
      <p:sp>
        <p:nvSpPr>
          <p:cNvPr id="3" name="Content Placeholder 2"/>
          <p:cNvSpPr>
            <a:spLocks noGrp="1"/>
          </p:cNvSpPr>
          <p:nvPr>
            <p:ph idx="1"/>
          </p:nvPr>
        </p:nvSpPr>
        <p:spPr>
          <a:xfrm>
            <a:off x="838200" y="1369723"/>
            <a:ext cx="10515600" cy="4645875"/>
          </a:xfrm>
        </p:spPr>
        <p:txBody>
          <a:bodyPr/>
          <a:lstStyle/>
          <a:p>
            <a:r>
              <a:rPr lang="en-GB" dirty="0"/>
              <a:t>Profit or not for profit</a:t>
            </a:r>
          </a:p>
          <a:p>
            <a:r>
              <a:rPr lang="en-GB" dirty="0"/>
              <a:t>Ownership: Private and government owned</a:t>
            </a:r>
          </a:p>
          <a:p>
            <a:r>
              <a:rPr lang="en-GB" dirty="0"/>
              <a:t>Length of patient stay </a:t>
            </a:r>
          </a:p>
          <a:p>
            <a:r>
              <a:rPr lang="en-GB" dirty="0"/>
              <a:t>Unique institutional providers</a:t>
            </a:r>
          </a:p>
          <a:p>
            <a:r>
              <a:rPr lang="en-GB" dirty="0"/>
              <a:t>Mental Health organisations</a:t>
            </a:r>
          </a:p>
          <a:p>
            <a:r>
              <a:rPr lang="en-GB" dirty="0"/>
              <a:t>Teaching Hospitals </a:t>
            </a:r>
          </a:p>
        </p:txBody>
      </p:sp>
    </p:spTree>
    <p:extLst>
      <p:ext uri="{BB962C8B-B14F-4D97-AF65-F5344CB8AC3E}">
        <p14:creationId xmlns:p14="http://schemas.microsoft.com/office/powerpoint/2010/main" val="1961651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latin typeface="+mn-lt"/>
              </a:rPr>
              <a:t>Management</a:t>
            </a:r>
            <a:endParaRPr lang="en-GB" b="1" dirty="0">
              <a:latin typeface="+mn-lt"/>
            </a:endParaRPr>
          </a:p>
        </p:txBody>
      </p:sp>
      <p:sp>
        <p:nvSpPr>
          <p:cNvPr id="3" name="Content Placeholder 2"/>
          <p:cNvSpPr>
            <a:spLocks noGrp="1"/>
          </p:cNvSpPr>
          <p:nvPr>
            <p:ph idx="1"/>
          </p:nvPr>
        </p:nvSpPr>
        <p:spPr/>
        <p:txBody>
          <a:bodyPr/>
          <a:lstStyle/>
          <a:p>
            <a:r>
              <a:rPr lang="en-GB" b="1" dirty="0"/>
              <a:t>Definition: </a:t>
            </a:r>
            <a:r>
              <a:rPr lang="en-GB" dirty="0"/>
              <a:t>a process comprised of social and technical functions and activities, occurring within the organisations for the purpose of accomplishing predetermined objectives through humans and other resources (</a:t>
            </a:r>
            <a:r>
              <a:rPr lang="en-GB" dirty="0" err="1"/>
              <a:t>leongest</a:t>
            </a:r>
            <a:r>
              <a:rPr lang="en-GB" dirty="0"/>
              <a:t>, </a:t>
            </a:r>
            <a:r>
              <a:rPr lang="en-GB" dirty="0" err="1"/>
              <a:t>Rackich</a:t>
            </a:r>
            <a:r>
              <a:rPr lang="en-GB" dirty="0"/>
              <a:t>, &amp; </a:t>
            </a:r>
            <a:r>
              <a:rPr lang="en-GB" dirty="0" err="1"/>
              <a:t>Darr</a:t>
            </a:r>
            <a:r>
              <a:rPr lang="en-GB" dirty="0"/>
              <a:t> 2000)</a:t>
            </a:r>
          </a:p>
          <a:p>
            <a:endParaRPr lang="en-GB" dirty="0"/>
          </a:p>
          <a:p>
            <a:r>
              <a:rPr lang="en-GB" dirty="0"/>
              <a:t>Manager appointed to positions of authority to make important decisions: recruitment and development of staff, acquisition of technology, service additions and reductions, allocation and spending of resources.</a:t>
            </a:r>
          </a:p>
          <a:p>
            <a:endParaRPr lang="en-GB" dirty="0"/>
          </a:p>
          <a:p>
            <a:endParaRPr lang="en-GB" dirty="0"/>
          </a:p>
        </p:txBody>
      </p:sp>
    </p:spTree>
    <p:extLst>
      <p:ext uri="{BB962C8B-B14F-4D97-AF65-F5344CB8AC3E}">
        <p14:creationId xmlns:p14="http://schemas.microsoft.com/office/powerpoint/2010/main" val="1763802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936" y="-195740"/>
            <a:ext cx="10515600" cy="1325563"/>
          </a:xfrm>
        </p:spPr>
        <p:txBody>
          <a:bodyPr/>
          <a:lstStyle/>
          <a:p>
            <a:r>
              <a:rPr lang="en-GB" b="1" dirty="0">
                <a:latin typeface="+mn-lt"/>
              </a:rPr>
              <a:t>Management functions </a:t>
            </a:r>
          </a:p>
        </p:txBody>
      </p:sp>
      <p:sp>
        <p:nvSpPr>
          <p:cNvPr id="3" name="Content Placeholder 2"/>
          <p:cNvSpPr>
            <a:spLocks noGrp="1"/>
          </p:cNvSpPr>
          <p:nvPr>
            <p:ph idx="1"/>
          </p:nvPr>
        </p:nvSpPr>
        <p:spPr>
          <a:xfrm>
            <a:off x="737936" y="1306286"/>
            <a:ext cx="11454063" cy="5551714"/>
          </a:xfrm>
        </p:spPr>
        <p:txBody>
          <a:bodyPr>
            <a:normAutofit/>
          </a:bodyPr>
          <a:lstStyle/>
          <a:p>
            <a:r>
              <a:rPr lang="en-GB" b="1" dirty="0"/>
              <a:t>Planning: </a:t>
            </a:r>
            <a:r>
              <a:rPr lang="en-GB" dirty="0"/>
              <a:t>Mangers set a direction and determine what needs to be accomplished. It means setting priorities and determining performance targets</a:t>
            </a:r>
          </a:p>
          <a:p>
            <a:endParaRPr lang="en-GB" dirty="0"/>
          </a:p>
          <a:p>
            <a:r>
              <a:rPr lang="en-GB" b="1" dirty="0"/>
              <a:t>Organizing: </a:t>
            </a:r>
            <a:r>
              <a:rPr lang="en-GB" dirty="0"/>
              <a:t>The overall design of the organisation or specific  division, unit, or service for which the manager is responsible.   Designing reporting relationships and international patterns of interaction.  Determining positions, teamwork assignments, and distribution of authority and responsibility.</a:t>
            </a:r>
          </a:p>
          <a:p>
            <a:endParaRPr lang="en-GB" dirty="0"/>
          </a:p>
          <a:p>
            <a:r>
              <a:rPr lang="en-GB" b="1" dirty="0"/>
              <a:t>Staffing:  </a:t>
            </a:r>
            <a:r>
              <a:rPr lang="en-GB" dirty="0"/>
              <a:t>acquiring and retaining human resources. Developing and maintaining the workforce through various strategies and tactics.</a:t>
            </a:r>
          </a:p>
          <a:p>
            <a:endParaRPr lang="en-GB" dirty="0"/>
          </a:p>
        </p:txBody>
      </p:sp>
    </p:spTree>
    <p:extLst>
      <p:ext uri="{BB962C8B-B14F-4D97-AF65-F5344CB8AC3E}">
        <p14:creationId xmlns:p14="http://schemas.microsoft.com/office/powerpoint/2010/main" val="786676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mn-lt"/>
              </a:rPr>
              <a:t>Cont’d</a:t>
            </a:r>
          </a:p>
        </p:txBody>
      </p:sp>
      <p:sp>
        <p:nvSpPr>
          <p:cNvPr id="3" name="Content Placeholder 2"/>
          <p:cNvSpPr>
            <a:spLocks noGrp="1"/>
          </p:cNvSpPr>
          <p:nvPr>
            <p:ph idx="1"/>
          </p:nvPr>
        </p:nvSpPr>
        <p:spPr/>
        <p:txBody>
          <a:bodyPr/>
          <a:lstStyle/>
          <a:p>
            <a:r>
              <a:rPr lang="en-GB" b="1" dirty="0"/>
              <a:t>Controlling: </a:t>
            </a:r>
            <a:r>
              <a:rPr lang="en-GB" dirty="0"/>
              <a:t>This function refers to monitoring staff activities and performance, and taking appropriate actions.</a:t>
            </a:r>
          </a:p>
          <a:p>
            <a:pPr marL="0" indent="0">
              <a:buNone/>
            </a:pPr>
            <a:r>
              <a:rPr lang="en-GB" dirty="0"/>
              <a:t> </a:t>
            </a:r>
          </a:p>
          <a:p>
            <a:r>
              <a:rPr lang="en-GB" b="1" dirty="0"/>
              <a:t>Directing: </a:t>
            </a:r>
            <a:r>
              <a:rPr lang="en-GB" dirty="0"/>
              <a:t>initiating action in the organisation through effective  leadership and motivation of, and communication with subordinates.</a:t>
            </a:r>
          </a:p>
          <a:p>
            <a:pPr marL="0" indent="0">
              <a:buNone/>
            </a:pPr>
            <a:r>
              <a:rPr lang="en-GB" dirty="0"/>
              <a:t> </a:t>
            </a:r>
          </a:p>
          <a:p>
            <a:r>
              <a:rPr lang="en-GB" b="1" dirty="0"/>
              <a:t>Decision making: </a:t>
            </a:r>
            <a:r>
              <a:rPr lang="en-GB" dirty="0"/>
              <a:t>making effective decisions based on consideration of benefits and the drawbacks of alternatives. </a:t>
            </a:r>
          </a:p>
          <a:p>
            <a:endParaRPr lang="en-GB" dirty="0"/>
          </a:p>
        </p:txBody>
      </p:sp>
    </p:spTree>
    <p:extLst>
      <p:ext uri="{BB962C8B-B14F-4D97-AF65-F5344CB8AC3E}">
        <p14:creationId xmlns:p14="http://schemas.microsoft.com/office/powerpoint/2010/main" val="69610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3514</TotalTime>
  <Words>3133</Words>
  <Application>Microsoft Macintosh PowerPoint</Application>
  <PresentationFormat>Widescreen</PresentationFormat>
  <Paragraphs>376</Paragraphs>
  <Slides>47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47</vt:i4>
      </vt:variant>
    </vt:vector>
  </HeadingPairs>
  <TitlesOfParts>
    <vt:vector size="51" baseType="lpstr">
      <vt:lpstr>Arial</vt:lpstr>
      <vt:lpstr>Calibri</vt:lpstr>
      <vt:lpstr>Calibri Light</vt:lpstr>
      <vt:lpstr>Office Theme</vt:lpstr>
      <vt:lpstr>Introduction to Management theory in Health Services Organisations </vt:lpstr>
      <vt:lpstr>Lecture Overview </vt:lpstr>
      <vt:lpstr>Why Management in Health Services? </vt:lpstr>
      <vt:lpstr>Health Services Organizations (HSOs)</vt:lpstr>
      <vt:lpstr>    Spectrum of Health services delivery</vt:lpstr>
      <vt:lpstr>Classification and  Types of HSOs </vt:lpstr>
      <vt:lpstr>Management</vt:lpstr>
      <vt:lpstr>Management functions </vt:lpstr>
      <vt:lpstr>Cont’d</vt:lpstr>
      <vt:lpstr>Management positions HSOs</vt:lpstr>
      <vt:lpstr>Focus of Management</vt:lpstr>
      <vt:lpstr>Roles of a Manager – Henri Mintzberg </vt:lpstr>
      <vt:lpstr>Management skills</vt:lpstr>
      <vt:lpstr>Key topics to look at in Mgt.</vt:lpstr>
      <vt:lpstr>History of Management and Scientific Approaches </vt:lpstr>
      <vt:lpstr>PowerPoint Presentation</vt:lpstr>
      <vt:lpstr>What is a theory?</vt:lpstr>
      <vt:lpstr>Types of theories</vt:lpstr>
      <vt:lpstr>Cont’d</vt:lpstr>
      <vt:lpstr>Henry Fayol 1841 - 1925</vt:lpstr>
      <vt:lpstr>Principles of management H.F</vt:lpstr>
      <vt:lpstr>Principles of management  H.F</vt:lpstr>
      <vt:lpstr>Principles of management  H.F</vt:lpstr>
      <vt:lpstr>Principles of management H.F</vt:lpstr>
      <vt:lpstr>Key messages of H. Fayol</vt:lpstr>
      <vt:lpstr>Fedrick. Taylor  (1911) </vt:lpstr>
      <vt:lpstr>Criticism of Taylor theory</vt:lpstr>
      <vt:lpstr> Max weber, 1864–1920 Classical theorist </vt:lpstr>
      <vt:lpstr>Weber cont’d</vt:lpstr>
      <vt:lpstr> Characteristics of a bureaucratic organisation  </vt:lpstr>
      <vt:lpstr>Benefits of bureaucracy </vt:lpstr>
      <vt:lpstr>Disadvantages</vt:lpstr>
      <vt:lpstr>Elton Mayo </vt:lpstr>
      <vt:lpstr>Hawthorne studies</vt:lpstr>
      <vt:lpstr>Benefits of Hawthorne studies</vt:lpstr>
      <vt:lpstr>Cont’d </vt:lpstr>
      <vt:lpstr>Application of the human relations theory</vt:lpstr>
      <vt:lpstr>Leadership theories</vt:lpstr>
      <vt:lpstr>2. Trait theory</vt:lpstr>
      <vt:lpstr>Situational theory</vt:lpstr>
      <vt:lpstr>Behavioral theories </vt:lpstr>
      <vt:lpstr>Modern Management theories </vt:lpstr>
      <vt:lpstr>Summary </vt:lpstr>
      <vt:lpstr>Assignment for Friday 25th March, 2023</vt:lpstr>
      <vt:lpstr>Structure Essay</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Management in Healthcare Organisations</dc:title>
  <dc:creator>Adam Silumbwe</dc:creator>
  <cp:lastModifiedBy>Adam Silumbwe</cp:lastModifiedBy>
  <cp:revision>33</cp:revision>
  <dcterms:created xsi:type="dcterms:W3CDTF">2019-02-11T19:08:23Z</dcterms:created>
  <dcterms:modified xsi:type="dcterms:W3CDTF">2023-03-01T09:07:09Z</dcterms:modified>
</cp:coreProperties>
</file>