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98" r:id="rId2"/>
    <p:sldId id="259" r:id="rId3"/>
    <p:sldId id="260" r:id="rId4"/>
    <p:sldId id="261" r:id="rId5"/>
    <p:sldId id="262" r:id="rId6"/>
    <p:sldId id="263" r:id="rId7"/>
    <p:sldId id="264" r:id="rId8"/>
    <p:sldId id="299" r:id="rId9"/>
    <p:sldId id="265" r:id="rId10"/>
    <p:sldId id="266" r:id="rId11"/>
    <p:sldId id="267" r:id="rId12"/>
    <p:sldId id="268" r:id="rId13"/>
    <p:sldId id="300" r:id="rId14"/>
    <p:sldId id="269" r:id="rId15"/>
    <p:sldId id="270" r:id="rId16"/>
    <p:sldId id="271" r:id="rId17"/>
    <p:sldId id="272" r:id="rId18"/>
    <p:sldId id="301" r:id="rId19"/>
    <p:sldId id="302" r:id="rId20"/>
    <p:sldId id="273" r:id="rId21"/>
    <p:sldId id="274" r:id="rId22"/>
    <p:sldId id="27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744" autoAdjust="0"/>
    <p:restoredTop sz="94674" autoAdjust="0"/>
  </p:normalViewPr>
  <p:slideViewPr>
    <p:cSldViewPr snapToGrid="0">
      <p:cViewPr varScale="1">
        <p:scale>
          <a:sx n="128" d="100"/>
          <a:sy n="128" d="100"/>
        </p:scale>
        <p:origin x="512" y="176"/>
      </p:cViewPr>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96DD56-AA29-470A-8DBA-A7DC33507DBC}"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GB"/>
        </a:p>
      </dgm:t>
    </dgm:pt>
    <dgm:pt modelId="{8826D78C-DD8D-4FA7-A9C7-E94625C8B026}">
      <dgm:prSet phldrT="[Text]"/>
      <dgm:spPr/>
      <dgm:t>
        <a:bodyPr/>
        <a:lstStyle/>
        <a:p>
          <a:r>
            <a:rPr lang="en-US" dirty="0"/>
            <a:t>Generating idea</a:t>
          </a:r>
          <a:endParaRPr lang="en-GB" dirty="0"/>
        </a:p>
      </dgm:t>
    </dgm:pt>
    <dgm:pt modelId="{B61B8C41-761C-4BCA-BFC5-214399BCD5F1}" type="parTrans" cxnId="{C3ED83C9-9266-4640-81F1-E0A0040CBB93}">
      <dgm:prSet/>
      <dgm:spPr/>
      <dgm:t>
        <a:bodyPr/>
        <a:lstStyle/>
        <a:p>
          <a:endParaRPr lang="en-GB"/>
        </a:p>
      </dgm:t>
    </dgm:pt>
    <dgm:pt modelId="{A9371A56-41D7-4B08-8B3A-8A3101CE5D60}" type="sibTrans" cxnId="{C3ED83C9-9266-4640-81F1-E0A0040CBB93}">
      <dgm:prSet/>
      <dgm:spPr/>
      <dgm:t>
        <a:bodyPr/>
        <a:lstStyle/>
        <a:p>
          <a:endParaRPr lang="en-GB"/>
        </a:p>
      </dgm:t>
    </dgm:pt>
    <dgm:pt modelId="{CB7E2DFC-C946-47FE-9B7F-C4F32107EB8F}">
      <dgm:prSet phldrT="[Text]"/>
      <dgm:spPr/>
      <dgm:t>
        <a:bodyPr/>
        <a:lstStyle/>
        <a:p>
          <a:pPr>
            <a:buFontTx/>
            <a:buNone/>
          </a:pPr>
          <a:r>
            <a:rPr lang="en-US" dirty="0"/>
            <a:t>Discovery</a:t>
          </a:r>
          <a:endParaRPr lang="en-GB" dirty="0"/>
        </a:p>
      </dgm:t>
    </dgm:pt>
    <dgm:pt modelId="{737A67D4-C4E1-485A-9623-7FA92A0EE101}" type="parTrans" cxnId="{0E99991E-A128-425E-A228-BA78E5039362}">
      <dgm:prSet/>
      <dgm:spPr/>
      <dgm:t>
        <a:bodyPr/>
        <a:lstStyle/>
        <a:p>
          <a:endParaRPr lang="en-GB"/>
        </a:p>
      </dgm:t>
    </dgm:pt>
    <dgm:pt modelId="{36D99287-5A62-42DE-90FE-8A88F815ABD8}" type="sibTrans" cxnId="{0E99991E-A128-425E-A228-BA78E5039362}">
      <dgm:prSet/>
      <dgm:spPr/>
      <dgm:t>
        <a:bodyPr/>
        <a:lstStyle/>
        <a:p>
          <a:endParaRPr lang="en-GB"/>
        </a:p>
      </dgm:t>
    </dgm:pt>
    <dgm:pt modelId="{A7CB478F-A4F8-4102-8C5C-98247A7C2A22}">
      <dgm:prSet phldrT="[Text]"/>
      <dgm:spPr/>
      <dgm:t>
        <a:bodyPr/>
        <a:lstStyle/>
        <a:p>
          <a:r>
            <a:rPr lang="en-US" dirty="0"/>
            <a:t>Developing idea</a:t>
          </a:r>
          <a:endParaRPr lang="en-GB" dirty="0"/>
        </a:p>
      </dgm:t>
    </dgm:pt>
    <dgm:pt modelId="{DDC3D922-560F-452F-87F3-9DE9BFACAE0E}" type="parTrans" cxnId="{CF767F05-85FE-43EE-BE0D-39ACCED52E2F}">
      <dgm:prSet/>
      <dgm:spPr/>
      <dgm:t>
        <a:bodyPr/>
        <a:lstStyle/>
        <a:p>
          <a:endParaRPr lang="en-GB"/>
        </a:p>
      </dgm:t>
    </dgm:pt>
    <dgm:pt modelId="{C8C1B3E8-87B8-457E-9D0D-F1CAC5A5028A}" type="sibTrans" cxnId="{CF767F05-85FE-43EE-BE0D-39ACCED52E2F}">
      <dgm:prSet/>
      <dgm:spPr/>
      <dgm:t>
        <a:bodyPr/>
        <a:lstStyle/>
        <a:p>
          <a:endParaRPr lang="en-GB"/>
        </a:p>
      </dgm:t>
    </dgm:pt>
    <dgm:pt modelId="{05C0BDF1-D153-42F0-A939-96DC086843E6}">
      <dgm:prSet phldrT="[Text]"/>
      <dgm:spPr/>
      <dgm:t>
        <a:bodyPr/>
        <a:lstStyle/>
        <a:p>
          <a:pPr>
            <a:buNone/>
          </a:pPr>
          <a:r>
            <a:rPr lang="en-US" dirty="0"/>
            <a:t>Invention </a:t>
          </a:r>
          <a:endParaRPr lang="en-GB" dirty="0"/>
        </a:p>
      </dgm:t>
    </dgm:pt>
    <dgm:pt modelId="{D6974FD4-3E73-41F4-A20A-F2E4A4466D0D}" type="parTrans" cxnId="{427075AF-0882-43C1-A45D-813E1E3E2172}">
      <dgm:prSet/>
      <dgm:spPr/>
      <dgm:t>
        <a:bodyPr/>
        <a:lstStyle/>
        <a:p>
          <a:endParaRPr lang="en-GB"/>
        </a:p>
      </dgm:t>
    </dgm:pt>
    <dgm:pt modelId="{797F8116-242E-46AF-81BA-C4BEC28D8166}" type="sibTrans" cxnId="{427075AF-0882-43C1-A45D-813E1E3E2172}">
      <dgm:prSet/>
      <dgm:spPr/>
      <dgm:t>
        <a:bodyPr/>
        <a:lstStyle/>
        <a:p>
          <a:endParaRPr lang="en-GB"/>
        </a:p>
      </dgm:t>
    </dgm:pt>
    <dgm:pt modelId="{F4C5ED7D-852A-4139-A027-0E8964988613}">
      <dgm:prSet phldrT="[Text]"/>
      <dgm:spPr/>
      <dgm:t>
        <a:bodyPr/>
        <a:lstStyle/>
        <a:p>
          <a:r>
            <a:rPr lang="en-US" dirty="0"/>
            <a:t>Turning idea into a product/service</a:t>
          </a:r>
          <a:endParaRPr lang="en-GB" dirty="0"/>
        </a:p>
      </dgm:t>
    </dgm:pt>
    <dgm:pt modelId="{1909EEC9-6571-4D64-9F6B-20D65E06CDBB}" type="parTrans" cxnId="{44FD0BC9-E9D3-424F-ACE1-147C8CB11511}">
      <dgm:prSet/>
      <dgm:spPr/>
      <dgm:t>
        <a:bodyPr/>
        <a:lstStyle/>
        <a:p>
          <a:endParaRPr lang="en-GB"/>
        </a:p>
      </dgm:t>
    </dgm:pt>
    <dgm:pt modelId="{6E3FED58-5B2E-444B-BBF8-58730226AA2B}" type="sibTrans" cxnId="{44FD0BC9-E9D3-424F-ACE1-147C8CB11511}">
      <dgm:prSet/>
      <dgm:spPr/>
      <dgm:t>
        <a:bodyPr/>
        <a:lstStyle/>
        <a:p>
          <a:endParaRPr lang="en-GB"/>
        </a:p>
      </dgm:t>
    </dgm:pt>
    <dgm:pt modelId="{254CD3F1-A467-4E04-BE96-D6BA02EC4A41}">
      <dgm:prSet phldrT="[Text]"/>
      <dgm:spPr/>
      <dgm:t>
        <a:bodyPr/>
        <a:lstStyle/>
        <a:p>
          <a:pPr>
            <a:buFontTx/>
            <a:buNone/>
          </a:pPr>
          <a:r>
            <a:rPr lang="en-US" dirty="0"/>
            <a:t>Innovation</a:t>
          </a:r>
          <a:endParaRPr lang="en-GB" dirty="0"/>
        </a:p>
      </dgm:t>
    </dgm:pt>
    <dgm:pt modelId="{410342D3-6E50-4031-A183-9B6E788DAC35}" type="parTrans" cxnId="{3D775024-CCE3-4B0E-97EF-83735AFE79A2}">
      <dgm:prSet/>
      <dgm:spPr/>
      <dgm:t>
        <a:bodyPr/>
        <a:lstStyle/>
        <a:p>
          <a:endParaRPr lang="en-GB"/>
        </a:p>
      </dgm:t>
    </dgm:pt>
    <dgm:pt modelId="{D2B7B385-8CC0-44AD-A932-C9B4C38FD684}" type="sibTrans" cxnId="{3D775024-CCE3-4B0E-97EF-83735AFE79A2}">
      <dgm:prSet/>
      <dgm:spPr/>
      <dgm:t>
        <a:bodyPr/>
        <a:lstStyle/>
        <a:p>
          <a:endParaRPr lang="en-GB"/>
        </a:p>
      </dgm:t>
    </dgm:pt>
    <dgm:pt modelId="{2F6695BE-B56F-4983-BE30-B269F8E2193B}">
      <dgm:prSet phldrT="[Text]"/>
      <dgm:spPr/>
      <dgm:t>
        <a:bodyPr/>
        <a:lstStyle/>
        <a:p>
          <a:pPr>
            <a:buFontTx/>
            <a:buNone/>
          </a:pPr>
          <a:r>
            <a:rPr lang="en-US" dirty="0"/>
            <a:t>(creativity)</a:t>
          </a:r>
          <a:endParaRPr lang="en-GB" dirty="0"/>
        </a:p>
      </dgm:t>
    </dgm:pt>
    <dgm:pt modelId="{ABD83A50-CFA1-402D-94CB-AF0CA8252AE8}" type="parTrans" cxnId="{321DBDF7-710E-42DB-88AB-A1948D4D9EA3}">
      <dgm:prSet/>
      <dgm:spPr/>
      <dgm:t>
        <a:bodyPr/>
        <a:lstStyle/>
        <a:p>
          <a:endParaRPr lang="en-GB"/>
        </a:p>
      </dgm:t>
    </dgm:pt>
    <dgm:pt modelId="{D9797576-BFFF-485B-A305-87B34278F705}" type="sibTrans" cxnId="{321DBDF7-710E-42DB-88AB-A1948D4D9EA3}">
      <dgm:prSet/>
      <dgm:spPr/>
      <dgm:t>
        <a:bodyPr/>
        <a:lstStyle/>
        <a:p>
          <a:endParaRPr lang="en-GB"/>
        </a:p>
      </dgm:t>
    </dgm:pt>
    <dgm:pt modelId="{0215D01F-E0AA-42C6-8EB4-99084F13C426}">
      <dgm:prSet phldrT="[Text]"/>
      <dgm:spPr/>
      <dgm:t>
        <a:bodyPr/>
        <a:lstStyle/>
        <a:p>
          <a:pPr>
            <a:buFontTx/>
            <a:buNone/>
          </a:pPr>
          <a:r>
            <a:rPr lang="en-US" dirty="0"/>
            <a:t>(creativity)</a:t>
          </a:r>
          <a:endParaRPr lang="en-GB" dirty="0"/>
        </a:p>
      </dgm:t>
    </dgm:pt>
    <dgm:pt modelId="{88199025-8349-411F-9737-3591D3D5E8CA}" type="parTrans" cxnId="{0E6B4B3B-A160-40A5-B5CD-B188ED8E718F}">
      <dgm:prSet/>
      <dgm:spPr/>
      <dgm:t>
        <a:bodyPr/>
        <a:lstStyle/>
        <a:p>
          <a:endParaRPr lang="en-GB"/>
        </a:p>
      </dgm:t>
    </dgm:pt>
    <dgm:pt modelId="{5B1360CB-7FE9-429C-8B9C-C5D425B7E64E}" type="sibTrans" cxnId="{0E6B4B3B-A160-40A5-B5CD-B188ED8E718F}">
      <dgm:prSet/>
      <dgm:spPr/>
      <dgm:t>
        <a:bodyPr/>
        <a:lstStyle/>
        <a:p>
          <a:endParaRPr lang="en-GB"/>
        </a:p>
      </dgm:t>
    </dgm:pt>
    <dgm:pt modelId="{93833240-26ED-403D-BE5D-D99B1B9DA3E2}">
      <dgm:prSet phldrT="[Text]"/>
      <dgm:spPr/>
      <dgm:t>
        <a:bodyPr/>
        <a:lstStyle/>
        <a:p>
          <a:pPr>
            <a:buFontTx/>
            <a:buNone/>
          </a:pPr>
          <a:r>
            <a:rPr lang="en-US" dirty="0"/>
            <a:t>(creativity)</a:t>
          </a:r>
          <a:endParaRPr lang="en-GB" dirty="0"/>
        </a:p>
      </dgm:t>
    </dgm:pt>
    <dgm:pt modelId="{B6613991-060D-445C-817C-613ABB9B28BA}" type="parTrans" cxnId="{94F8139E-36C2-4ED6-9F0A-265E88FA2134}">
      <dgm:prSet/>
      <dgm:spPr/>
      <dgm:t>
        <a:bodyPr/>
        <a:lstStyle/>
        <a:p>
          <a:endParaRPr lang="en-GB"/>
        </a:p>
      </dgm:t>
    </dgm:pt>
    <dgm:pt modelId="{255F76F3-0C64-4E35-958D-1CFCE1E83E64}" type="sibTrans" cxnId="{94F8139E-36C2-4ED6-9F0A-265E88FA2134}">
      <dgm:prSet/>
      <dgm:spPr/>
      <dgm:t>
        <a:bodyPr/>
        <a:lstStyle/>
        <a:p>
          <a:endParaRPr lang="en-GB"/>
        </a:p>
      </dgm:t>
    </dgm:pt>
    <dgm:pt modelId="{C1F98772-5EA4-43CE-8EB4-58B2E7524DB3}" type="pres">
      <dgm:prSet presAssocID="{8F96DD56-AA29-470A-8DBA-A7DC33507DBC}" presName="linearFlow" presStyleCnt="0">
        <dgm:presLayoutVars>
          <dgm:dir/>
          <dgm:animLvl val="lvl"/>
          <dgm:resizeHandles val="exact"/>
        </dgm:presLayoutVars>
      </dgm:prSet>
      <dgm:spPr/>
    </dgm:pt>
    <dgm:pt modelId="{47FCD725-4433-4EFD-8750-0251BED5A83B}" type="pres">
      <dgm:prSet presAssocID="{8826D78C-DD8D-4FA7-A9C7-E94625C8B026}" presName="composite" presStyleCnt="0"/>
      <dgm:spPr/>
    </dgm:pt>
    <dgm:pt modelId="{961BD0F2-451E-4490-9DA2-9E5575CE4F7E}" type="pres">
      <dgm:prSet presAssocID="{8826D78C-DD8D-4FA7-A9C7-E94625C8B026}" presName="parTx" presStyleLbl="node1" presStyleIdx="0" presStyleCnt="3">
        <dgm:presLayoutVars>
          <dgm:chMax val="0"/>
          <dgm:chPref val="0"/>
          <dgm:bulletEnabled val="1"/>
        </dgm:presLayoutVars>
      </dgm:prSet>
      <dgm:spPr/>
    </dgm:pt>
    <dgm:pt modelId="{0ACEF79D-A6BF-4A24-B574-6D75C6EC90D4}" type="pres">
      <dgm:prSet presAssocID="{8826D78C-DD8D-4FA7-A9C7-E94625C8B026}" presName="parSh" presStyleLbl="node1" presStyleIdx="0" presStyleCnt="3"/>
      <dgm:spPr/>
    </dgm:pt>
    <dgm:pt modelId="{A0126DBD-74A9-464F-814E-A37441724420}" type="pres">
      <dgm:prSet presAssocID="{8826D78C-DD8D-4FA7-A9C7-E94625C8B026}" presName="desTx" presStyleLbl="fgAcc1" presStyleIdx="0" presStyleCnt="3" custScaleX="107331">
        <dgm:presLayoutVars>
          <dgm:bulletEnabled val="1"/>
        </dgm:presLayoutVars>
      </dgm:prSet>
      <dgm:spPr/>
    </dgm:pt>
    <dgm:pt modelId="{8A93569D-FBB0-4839-8DEC-A8FAC3C8B43E}" type="pres">
      <dgm:prSet presAssocID="{A9371A56-41D7-4B08-8B3A-8A3101CE5D60}" presName="sibTrans" presStyleLbl="sibTrans2D1" presStyleIdx="0" presStyleCnt="2"/>
      <dgm:spPr/>
    </dgm:pt>
    <dgm:pt modelId="{9744EF32-D6F8-4EE7-954E-42D8869000B1}" type="pres">
      <dgm:prSet presAssocID="{A9371A56-41D7-4B08-8B3A-8A3101CE5D60}" presName="connTx" presStyleLbl="sibTrans2D1" presStyleIdx="0" presStyleCnt="2"/>
      <dgm:spPr/>
    </dgm:pt>
    <dgm:pt modelId="{693B5252-DE7B-4593-9BC9-345E279EECE0}" type="pres">
      <dgm:prSet presAssocID="{A7CB478F-A4F8-4102-8C5C-98247A7C2A22}" presName="composite" presStyleCnt="0"/>
      <dgm:spPr/>
    </dgm:pt>
    <dgm:pt modelId="{E5E63A2C-FC40-4886-9F4B-A4F39A5962C5}" type="pres">
      <dgm:prSet presAssocID="{A7CB478F-A4F8-4102-8C5C-98247A7C2A22}" presName="parTx" presStyleLbl="node1" presStyleIdx="0" presStyleCnt="3">
        <dgm:presLayoutVars>
          <dgm:chMax val="0"/>
          <dgm:chPref val="0"/>
          <dgm:bulletEnabled val="1"/>
        </dgm:presLayoutVars>
      </dgm:prSet>
      <dgm:spPr/>
    </dgm:pt>
    <dgm:pt modelId="{24C2C7A1-7EAF-47C9-B45A-3200C29BDA09}" type="pres">
      <dgm:prSet presAssocID="{A7CB478F-A4F8-4102-8C5C-98247A7C2A22}" presName="parSh" presStyleLbl="node1" presStyleIdx="1" presStyleCnt="3"/>
      <dgm:spPr/>
    </dgm:pt>
    <dgm:pt modelId="{E6BB318F-E266-4BAC-A56A-BEF5087078BD}" type="pres">
      <dgm:prSet presAssocID="{A7CB478F-A4F8-4102-8C5C-98247A7C2A22}" presName="desTx" presStyleLbl="fgAcc1" presStyleIdx="1" presStyleCnt="3">
        <dgm:presLayoutVars>
          <dgm:bulletEnabled val="1"/>
        </dgm:presLayoutVars>
      </dgm:prSet>
      <dgm:spPr/>
    </dgm:pt>
    <dgm:pt modelId="{BDB15687-FB64-4932-B5C5-E8F5ED4A38E5}" type="pres">
      <dgm:prSet presAssocID="{C8C1B3E8-87B8-457E-9D0D-F1CAC5A5028A}" presName="sibTrans" presStyleLbl="sibTrans2D1" presStyleIdx="1" presStyleCnt="2"/>
      <dgm:spPr/>
    </dgm:pt>
    <dgm:pt modelId="{4AF96815-5848-4B1C-B6B9-35A37B6625D6}" type="pres">
      <dgm:prSet presAssocID="{C8C1B3E8-87B8-457E-9D0D-F1CAC5A5028A}" presName="connTx" presStyleLbl="sibTrans2D1" presStyleIdx="1" presStyleCnt="2"/>
      <dgm:spPr/>
    </dgm:pt>
    <dgm:pt modelId="{5FB8C92B-7C59-4F73-9386-787DEB240F2F}" type="pres">
      <dgm:prSet presAssocID="{F4C5ED7D-852A-4139-A027-0E8964988613}" presName="composite" presStyleCnt="0"/>
      <dgm:spPr/>
    </dgm:pt>
    <dgm:pt modelId="{C6519E3B-2315-4F96-9899-0E612D4D8661}" type="pres">
      <dgm:prSet presAssocID="{F4C5ED7D-852A-4139-A027-0E8964988613}" presName="parTx" presStyleLbl="node1" presStyleIdx="1" presStyleCnt="3">
        <dgm:presLayoutVars>
          <dgm:chMax val="0"/>
          <dgm:chPref val="0"/>
          <dgm:bulletEnabled val="1"/>
        </dgm:presLayoutVars>
      </dgm:prSet>
      <dgm:spPr/>
    </dgm:pt>
    <dgm:pt modelId="{A6B12841-5E06-4104-A572-6C16E7E78037}" type="pres">
      <dgm:prSet presAssocID="{F4C5ED7D-852A-4139-A027-0E8964988613}" presName="parSh" presStyleLbl="node1" presStyleIdx="2" presStyleCnt="3"/>
      <dgm:spPr/>
    </dgm:pt>
    <dgm:pt modelId="{C7A60C8E-2DA1-4CB7-BF86-D21226342B77}" type="pres">
      <dgm:prSet presAssocID="{F4C5ED7D-852A-4139-A027-0E8964988613}" presName="desTx" presStyleLbl="fgAcc1" presStyleIdx="2" presStyleCnt="3">
        <dgm:presLayoutVars>
          <dgm:bulletEnabled val="1"/>
        </dgm:presLayoutVars>
      </dgm:prSet>
      <dgm:spPr/>
    </dgm:pt>
  </dgm:ptLst>
  <dgm:cxnLst>
    <dgm:cxn modelId="{53A2A803-0EF2-4D4B-B474-5BF6E65F0CA9}" type="presOf" srcId="{8826D78C-DD8D-4FA7-A9C7-E94625C8B026}" destId="{0ACEF79D-A6BF-4A24-B574-6D75C6EC90D4}" srcOrd="1" destOrd="0" presId="urn:microsoft.com/office/officeart/2005/8/layout/process3"/>
    <dgm:cxn modelId="{CF767F05-85FE-43EE-BE0D-39ACCED52E2F}" srcId="{8F96DD56-AA29-470A-8DBA-A7DC33507DBC}" destId="{A7CB478F-A4F8-4102-8C5C-98247A7C2A22}" srcOrd="1" destOrd="0" parTransId="{DDC3D922-560F-452F-87F3-9DE9BFACAE0E}" sibTransId="{C8C1B3E8-87B8-457E-9D0D-F1CAC5A5028A}"/>
    <dgm:cxn modelId="{318B1107-D35A-42A5-B2DE-78DA0F12C2A1}" type="presOf" srcId="{2F6695BE-B56F-4983-BE30-B269F8E2193B}" destId="{A0126DBD-74A9-464F-814E-A37441724420}" srcOrd="0" destOrd="1" presId="urn:microsoft.com/office/officeart/2005/8/layout/process3"/>
    <dgm:cxn modelId="{1D459D18-AF80-4356-B3F2-C56D89A19EFA}" type="presOf" srcId="{F4C5ED7D-852A-4139-A027-0E8964988613}" destId="{C6519E3B-2315-4F96-9899-0E612D4D8661}" srcOrd="0" destOrd="0" presId="urn:microsoft.com/office/officeart/2005/8/layout/process3"/>
    <dgm:cxn modelId="{DFE9081A-0EC6-4B00-8E47-98900D7E2EF5}" type="presOf" srcId="{254CD3F1-A467-4E04-BE96-D6BA02EC4A41}" destId="{C7A60C8E-2DA1-4CB7-BF86-D21226342B77}" srcOrd="0" destOrd="0" presId="urn:microsoft.com/office/officeart/2005/8/layout/process3"/>
    <dgm:cxn modelId="{0E99991E-A128-425E-A228-BA78E5039362}" srcId="{8826D78C-DD8D-4FA7-A9C7-E94625C8B026}" destId="{CB7E2DFC-C946-47FE-9B7F-C4F32107EB8F}" srcOrd="0" destOrd="0" parTransId="{737A67D4-C4E1-485A-9623-7FA92A0EE101}" sibTransId="{36D99287-5A62-42DE-90FE-8A88F815ABD8}"/>
    <dgm:cxn modelId="{3D775024-CCE3-4B0E-97EF-83735AFE79A2}" srcId="{F4C5ED7D-852A-4139-A027-0E8964988613}" destId="{254CD3F1-A467-4E04-BE96-D6BA02EC4A41}" srcOrd="0" destOrd="0" parTransId="{410342D3-6E50-4031-A183-9B6E788DAC35}" sibTransId="{D2B7B385-8CC0-44AD-A932-C9B4C38FD684}"/>
    <dgm:cxn modelId="{4999B324-9966-4409-BA24-B3A49FF48976}" type="presOf" srcId="{A9371A56-41D7-4B08-8B3A-8A3101CE5D60}" destId="{8A93569D-FBB0-4839-8DEC-A8FAC3C8B43E}" srcOrd="0" destOrd="0" presId="urn:microsoft.com/office/officeart/2005/8/layout/process3"/>
    <dgm:cxn modelId="{DFF2D82B-E0DD-426F-975F-BE3ACB17AA33}" type="presOf" srcId="{C8C1B3E8-87B8-457E-9D0D-F1CAC5A5028A}" destId="{BDB15687-FB64-4932-B5C5-E8F5ED4A38E5}" srcOrd="0" destOrd="0" presId="urn:microsoft.com/office/officeart/2005/8/layout/process3"/>
    <dgm:cxn modelId="{0E6B4B3B-A160-40A5-B5CD-B188ED8E718F}" srcId="{A7CB478F-A4F8-4102-8C5C-98247A7C2A22}" destId="{0215D01F-E0AA-42C6-8EB4-99084F13C426}" srcOrd="1" destOrd="0" parTransId="{88199025-8349-411F-9737-3591D3D5E8CA}" sibTransId="{5B1360CB-7FE9-429C-8B9C-C5D425B7E64E}"/>
    <dgm:cxn modelId="{6DA75E42-D2DD-425C-8028-2BDCE1A3FEC2}" type="presOf" srcId="{A7CB478F-A4F8-4102-8C5C-98247A7C2A22}" destId="{24C2C7A1-7EAF-47C9-B45A-3200C29BDA09}" srcOrd="1" destOrd="0" presId="urn:microsoft.com/office/officeart/2005/8/layout/process3"/>
    <dgm:cxn modelId="{A32F7771-1392-4227-BD74-3F539C5EFE8F}" type="presOf" srcId="{93833240-26ED-403D-BE5D-D99B1B9DA3E2}" destId="{C7A60C8E-2DA1-4CB7-BF86-D21226342B77}" srcOrd="0" destOrd="1" presId="urn:microsoft.com/office/officeart/2005/8/layout/process3"/>
    <dgm:cxn modelId="{0906E281-EACE-45A9-A7A6-D4EEAB1EDD4F}" type="presOf" srcId="{05C0BDF1-D153-42F0-A939-96DC086843E6}" destId="{E6BB318F-E266-4BAC-A56A-BEF5087078BD}" srcOrd="0" destOrd="0" presId="urn:microsoft.com/office/officeart/2005/8/layout/process3"/>
    <dgm:cxn modelId="{94F8139E-36C2-4ED6-9F0A-265E88FA2134}" srcId="{F4C5ED7D-852A-4139-A027-0E8964988613}" destId="{93833240-26ED-403D-BE5D-D99B1B9DA3E2}" srcOrd="1" destOrd="0" parTransId="{B6613991-060D-445C-817C-613ABB9B28BA}" sibTransId="{255F76F3-0C64-4E35-958D-1CFCE1E83E64}"/>
    <dgm:cxn modelId="{3DEC53A3-F587-4D3B-B988-A64FEC5C0F1F}" type="presOf" srcId="{A9371A56-41D7-4B08-8B3A-8A3101CE5D60}" destId="{9744EF32-D6F8-4EE7-954E-42D8869000B1}" srcOrd="1" destOrd="0" presId="urn:microsoft.com/office/officeart/2005/8/layout/process3"/>
    <dgm:cxn modelId="{625143AA-2C6B-4B36-BCA9-27CA71F28F34}" type="presOf" srcId="{8F96DD56-AA29-470A-8DBA-A7DC33507DBC}" destId="{C1F98772-5EA4-43CE-8EB4-58B2E7524DB3}" srcOrd="0" destOrd="0" presId="urn:microsoft.com/office/officeart/2005/8/layout/process3"/>
    <dgm:cxn modelId="{F1B303AE-8690-43CB-B8DA-BD71E0520555}" type="presOf" srcId="{8826D78C-DD8D-4FA7-A9C7-E94625C8B026}" destId="{961BD0F2-451E-4490-9DA2-9E5575CE4F7E}" srcOrd="0" destOrd="0" presId="urn:microsoft.com/office/officeart/2005/8/layout/process3"/>
    <dgm:cxn modelId="{427075AF-0882-43C1-A45D-813E1E3E2172}" srcId="{A7CB478F-A4F8-4102-8C5C-98247A7C2A22}" destId="{05C0BDF1-D153-42F0-A939-96DC086843E6}" srcOrd="0" destOrd="0" parTransId="{D6974FD4-3E73-41F4-A20A-F2E4A4466D0D}" sibTransId="{797F8116-242E-46AF-81BA-C4BEC28D8166}"/>
    <dgm:cxn modelId="{63D7CEB1-C205-4D78-890F-C34FF47673C6}" type="presOf" srcId="{C8C1B3E8-87B8-457E-9D0D-F1CAC5A5028A}" destId="{4AF96815-5848-4B1C-B6B9-35A37B6625D6}" srcOrd="1" destOrd="0" presId="urn:microsoft.com/office/officeart/2005/8/layout/process3"/>
    <dgm:cxn modelId="{5E058FC5-54EC-439A-AD41-6764C1F2B68E}" type="presOf" srcId="{0215D01F-E0AA-42C6-8EB4-99084F13C426}" destId="{E6BB318F-E266-4BAC-A56A-BEF5087078BD}" srcOrd="0" destOrd="1" presId="urn:microsoft.com/office/officeart/2005/8/layout/process3"/>
    <dgm:cxn modelId="{44FD0BC9-E9D3-424F-ACE1-147C8CB11511}" srcId="{8F96DD56-AA29-470A-8DBA-A7DC33507DBC}" destId="{F4C5ED7D-852A-4139-A027-0E8964988613}" srcOrd="2" destOrd="0" parTransId="{1909EEC9-6571-4D64-9F6B-20D65E06CDBB}" sibTransId="{6E3FED58-5B2E-444B-BBF8-58730226AA2B}"/>
    <dgm:cxn modelId="{C3ED83C9-9266-4640-81F1-E0A0040CBB93}" srcId="{8F96DD56-AA29-470A-8DBA-A7DC33507DBC}" destId="{8826D78C-DD8D-4FA7-A9C7-E94625C8B026}" srcOrd="0" destOrd="0" parTransId="{B61B8C41-761C-4BCA-BFC5-214399BCD5F1}" sibTransId="{A9371A56-41D7-4B08-8B3A-8A3101CE5D60}"/>
    <dgm:cxn modelId="{CA2416EB-1DCD-4918-865E-0A950DDC6706}" type="presOf" srcId="{A7CB478F-A4F8-4102-8C5C-98247A7C2A22}" destId="{E5E63A2C-FC40-4886-9F4B-A4F39A5962C5}" srcOrd="0" destOrd="0" presId="urn:microsoft.com/office/officeart/2005/8/layout/process3"/>
    <dgm:cxn modelId="{C74AABF5-EA5A-4D28-A8A2-7C0179ED8298}" type="presOf" srcId="{CB7E2DFC-C946-47FE-9B7F-C4F32107EB8F}" destId="{A0126DBD-74A9-464F-814E-A37441724420}" srcOrd="0" destOrd="0" presId="urn:microsoft.com/office/officeart/2005/8/layout/process3"/>
    <dgm:cxn modelId="{321DBDF7-710E-42DB-88AB-A1948D4D9EA3}" srcId="{8826D78C-DD8D-4FA7-A9C7-E94625C8B026}" destId="{2F6695BE-B56F-4983-BE30-B269F8E2193B}" srcOrd="1" destOrd="0" parTransId="{ABD83A50-CFA1-402D-94CB-AF0CA8252AE8}" sibTransId="{D9797576-BFFF-485B-A305-87B34278F705}"/>
    <dgm:cxn modelId="{91C8F4FA-FAE1-458D-A9B3-F21BE40AD152}" type="presOf" srcId="{F4C5ED7D-852A-4139-A027-0E8964988613}" destId="{A6B12841-5E06-4104-A572-6C16E7E78037}" srcOrd="1" destOrd="0" presId="urn:microsoft.com/office/officeart/2005/8/layout/process3"/>
    <dgm:cxn modelId="{E4C47ED4-5F40-45DF-BA46-ABF9E07BFE9E}" type="presParOf" srcId="{C1F98772-5EA4-43CE-8EB4-58B2E7524DB3}" destId="{47FCD725-4433-4EFD-8750-0251BED5A83B}" srcOrd="0" destOrd="0" presId="urn:microsoft.com/office/officeart/2005/8/layout/process3"/>
    <dgm:cxn modelId="{E547981D-B285-4601-B58C-A01636A92D1D}" type="presParOf" srcId="{47FCD725-4433-4EFD-8750-0251BED5A83B}" destId="{961BD0F2-451E-4490-9DA2-9E5575CE4F7E}" srcOrd="0" destOrd="0" presId="urn:microsoft.com/office/officeart/2005/8/layout/process3"/>
    <dgm:cxn modelId="{2B44A023-881C-43A7-9B1A-EBDB2ADCA1BF}" type="presParOf" srcId="{47FCD725-4433-4EFD-8750-0251BED5A83B}" destId="{0ACEF79D-A6BF-4A24-B574-6D75C6EC90D4}" srcOrd="1" destOrd="0" presId="urn:microsoft.com/office/officeart/2005/8/layout/process3"/>
    <dgm:cxn modelId="{F0E4A1FF-71DE-4349-90A1-852E29744DAB}" type="presParOf" srcId="{47FCD725-4433-4EFD-8750-0251BED5A83B}" destId="{A0126DBD-74A9-464F-814E-A37441724420}" srcOrd="2" destOrd="0" presId="urn:microsoft.com/office/officeart/2005/8/layout/process3"/>
    <dgm:cxn modelId="{F733CEF4-D54E-41FF-A25F-8F681566A5E4}" type="presParOf" srcId="{C1F98772-5EA4-43CE-8EB4-58B2E7524DB3}" destId="{8A93569D-FBB0-4839-8DEC-A8FAC3C8B43E}" srcOrd="1" destOrd="0" presId="urn:microsoft.com/office/officeart/2005/8/layout/process3"/>
    <dgm:cxn modelId="{F82531C6-BDD3-4721-A524-FCC8A991BC21}" type="presParOf" srcId="{8A93569D-FBB0-4839-8DEC-A8FAC3C8B43E}" destId="{9744EF32-D6F8-4EE7-954E-42D8869000B1}" srcOrd="0" destOrd="0" presId="urn:microsoft.com/office/officeart/2005/8/layout/process3"/>
    <dgm:cxn modelId="{9FBCE99C-8C2A-4F8C-90BC-A5979B9656F4}" type="presParOf" srcId="{C1F98772-5EA4-43CE-8EB4-58B2E7524DB3}" destId="{693B5252-DE7B-4593-9BC9-345E279EECE0}" srcOrd="2" destOrd="0" presId="urn:microsoft.com/office/officeart/2005/8/layout/process3"/>
    <dgm:cxn modelId="{DE4238BB-51B3-4D35-B925-D19A423CE468}" type="presParOf" srcId="{693B5252-DE7B-4593-9BC9-345E279EECE0}" destId="{E5E63A2C-FC40-4886-9F4B-A4F39A5962C5}" srcOrd="0" destOrd="0" presId="urn:microsoft.com/office/officeart/2005/8/layout/process3"/>
    <dgm:cxn modelId="{0198FC8D-6E05-4B7E-829C-C310F9ACF275}" type="presParOf" srcId="{693B5252-DE7B-4593-9BC9-345E279EECE0}" destId="{24C2C7A1-7EAF-47C9-B45A-3200C29BDA09}" srcOrd="1" destOrd="0" presId="urn:microsoft.com/office/officeart/2005/8/layout/process3"/>
    <dgm:cxn modelId="{D18EDCDF-690A-492F-A744-F52FD7F25ABC}" type="presParOf" srcId="{693B5252-DE7B-4593-9BC9-345E279EECE0}" destId="{E6BB318F-E266-4BAC-A56A-BEF5087078BD}" srcOrd="2" destOrd="0" presId="urn:microsoft.com/office/officeart/2005/8/layout/process3"/>
    <dgm:cxn modelId="{DFD79E27-5F08-421C-A27E-F9044E84CAA0}" type="presParOf" srcId="{C1F98772-5EA4-43CE-8EB4-58B2E7524DB3}" destId="{BDB15687-FB64-4932-B5C5-E8F5ED4A38E5}" srcOrd="3" destOrd="0" presId="urn:microsoft.com/office/officeart/2005/8/layout/process3"/>
    <dgm:cxn modelId="{B41E7536-9D95-4E1F-B2D8-C6A298B38082}" type="presParOf" srcId="{BDB15687-FB64-4932-B5C5-E8F5ED4A38E5}" destId="{4AF96815-5848-4B1C-B6B9-35A37B6625D6}" srcOrd="0" destOrd="0" presId="urn:microsoft.com/office/officeart/2005/8/layout/process3"/>
    <dgm:cxn modelId="{E942328E-6775-4DDA-90B7-D7907B0DD6F8}" type="presParOf" srcId="{C1F98772-5EA4-43CE-8EB4-58B2E7524DB3}" destId="{5FB8C92B-7C59-4F73-9386-787DEB240F2F}" srcOrd="4" destOrd="0" presId="urn:microsoft.com/office/officeart/2005/8/layout/process3"/>
    <dgm:cxn modelId="{49C869CD-E888-4A29-A0AB-D502E455823E}" type="presParOf" srcId="{5FB8C92B-7C59-4F73-9386-787DEB240F2F}" destId="{C6519E3B-2315-4F96-9899-0E612D4D8661}" srcOrd="0" destOrd="0" presId="urn:microsoft.com/office/officeart/2005/8/layout/process3"/>
    <dgm:cxn modelId="{E1BD2335-B594-49B6-AAAD-71334AA7B64E}" type="presParOf" srcId="{5FB8C92B-7C59-4F73-9386-787DEB240F2F}" destId="{A6B12841-5E06-4104-A572-6C16E7E78037}" srcOrd="1" destOrd="0" presId="urn:microsoft.com/office/officeart/2005/8/layout/process3"/>
    <dgm:cxn modelId="{10C1409A-9E17-48CF-9BE5-CF1E57D29D97}" type="presParOf" srcId="{5FB8C92B-7C59-4F73-9386-787DEB240F2F}" destId="{C7A60C8E-2DA1-4CB7-BF86-D21226342B77}"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F96DD56-AA29-470A-8DBA-A7DC33507DBC}"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GB"/>
        </a:p>
      </dgm:t>
    </dgm:pt>
    <dgm:pt modelId="{8826D78C-DD8D-4FA7-A9C7-E94625C8B026}">
      <dgm:prSet phldrT="[Text]"/>
      <dgm:spPr/>
      <dgm:t>
        <a:bodyPr/>
        <a:lstStyle/>
        <a:p>
          <a:r>
            <a:rPr lang="en-US" dirty="0"/>
            <a:t>Developing an idea</a:t>
          </a:r>
          <a:endParaRPr lang="en-GB" dirty="0"/>
        </a:p>
      </dgm:t>
    </dgm:pt>
    <dgm:pt modelId="{B61B8C41-761C-4BCA-BFC5-214399BCD5F1}" type="parTrans" cxnId="{C3ED83C9-9266-4640-81F1-E0A0040CBB93}">
      <dgm:prSet/>
      <dgm:spPr/>
      <dgm:t>
        <a:bodyPr/>
        <a:lstStyle/>
        <a:p>
          <a:endParaRPr lang="en-GB"/>
        </a:p>
      </dgm:t>
    </dgm:pt>
    <dgm:pt modelId="{A9371A56-41D7-4B08-8B3A-8A3101CE5D60}" type="sibTrans" cxnId="{C3ED83C9-9266-4640-81F1-E0A0040CBB93}">
      <dgm:prSet/>
      <dgm:spPr/>
      <dgm:t>
        <a:bodyPr/>
        <a:lstStyle/>
        <a:p>
          <a:endParaRPr lang="en-GB"/>
        </a:p>
      </dgm:t>
    </dgm:pt>
    <dgm:pt modelId="{CB7E2DFC-C946-47FE-9B7F-C4F32107EB8F}">
      <dgm:prSet phldrT="[Text]"/>
      <dgm:spPr/>
      <dgm:t>
        <a:bodyPr/>
        <a:lstStyle/>
        <a:p>
          <a:pPr>
            <a:buFontTx/>
            <a:buNone/>
          </a:pPr>
          <a:endParaRPr lang="en-GB" dirty="0"/>
        </a:p>
      </dgm:t>
    </dgm:pt>
    <dgm:pt modelId="{737A67D4-C4E1-485A-9623-7FA92A0EE101}" type="parTrans" cxnId="{0E99991E-A128-425E-A228-BA78E5039362}">
      <dgm:prSet/>
      <dgm:spPr/>
      <dgm:t>
        <a:bodyPr/>
        <a:lstStyle/>
        <a:p>
          <a:endParaRPr lang="en-GB"/>
        </a:p>
      </dgm:t>
    </dgm:pt>
    <dgm:pt modelId="{36D99287-5A62-42DE-90FE-8A88F815ABD8}" type="sibTrans" cxnId="{0E99991E-A128-425E-A228-BA78E5039362}">
      <dgm:prSet/>
      <dgm:spPr/>
      <dgm:t>
        <a:bodyPr/>
        <a:lstStyle/>
        <a:p>
          <a:endParaRPr lang="en-GB"/>
        </a:p>
      </dgm:t>
    </dgm:pt>
    <dgm:pt modelId="{A7CB478F-A4F8-4102-8C5C-98247A7C2A22}">
      <dgm:prSet phldrT="[Text]"/>
      <dgm:spPr/>
      <dgm:t>
        <a:bodyPr/>
        <a:lstStyle/>
        <a:p>
          <a:r>
            <a:rPr lang="en-US" dirty="0"/>
            <a:t>Turning idea into a product/service</a:t>
          </a:r>
          <a:endParaRPr lang="en-GB" dirty="0"/>
        </a:p>
      </dgm:t>
    </dgm:pt>
    <dgm:pt modelId="{DDC3D922-560F-452F-87F3-9DE9BFACAE0E}" type="parTrans" cxnId="{CF767F05-85FE-43EE-BE0D-39ACCED52E2F}">
      <dgm:prSet/>
      <dgm:spPr/>
      <dgm:t>
        <a:bodyPr/>
        <a:lstStyle/>
        <a:p>
          <a:endParaRPr lang="en-GB"/>
        </a:p>
      </dgm:t>
    </dgm:pt>
    <dgm:pt modelId="{C8C1B3E8-87B8-457E-9D0D-F1CAC5A5028A}" type="sibTrans" cxnId="{CF767F05-85FE-43EE-BE0D-39ACCED52E2F}">
      <dgm:prSet/>
      <dgm:spPr/>
      <dgm:t>
        <a:bodyPr/>
        <a:lstStyle/>
        <a:p>
          <a:endParaRPr lang="en-GB"/>
        </a:p>
      </dgm:t>
    </dgm:pt>
    <dgm:pt modelId="{05C0BDF1-D153-42F0-A939-96DC086843E6}">
      <dgm:prSet phldrT="[Text]"/>
      <dgm:spPr/>
      <dgm:t>
        <a:bodyPr/>
        <a:lstStyle/>
        <a:p>
          <a:pPr>
            <a:buNone/>
          </a:pPr>
          <a:endParaRPr lang="en-GB" dirty="0"/>
        </a:p>
      </dgm:t>
    </dgm:pt>
    <dgm:pt modelId="{D6974FD4-3E73-41F4-A20A-F2E4A4466D0D}" type="parTrans" cxnId="{427075AF-0882-43C1-A45D-813E1E3E2172}">
      <dgm:prSet/>
      <dgm:spPr/>
      <dgm:t>
        <a:bodyPr/>
        <a:lstStyle/>
        <a:p>
          <a:endParaRPr lang="en-GB"/>
        </a:p>
      </dgm:t>
    </dgm:pt>
    <dgm:pt modelId="{797F8116-242E-46AF-81BA-C4BEC28D8166}" type="sibTrans" cxnId="{427075AF-0882-43C1-A45D-813E1E3E2172}">
      <dgm:prSet/>
      <dgm:spPr/>
      <dgm:t>
        <a:bodyPr/>
        <a:lstStyle/>
        <a:p>
          <a:endParaRPr lang="en-GB"/>
        </a:p>
      </dgm:t>
    </dgm:pt>
    <dgm:pt modelId="{F4C5ED7D-852A-4139-A027-0E8964988613}">
      <dgm:prSet phldrT="[Text]"/>
      <dgm:spPr/>
      <dgm:t>
        <a:bodyPr/>
        <a:lstStyle/>
        <a:p>
          <a:r>
            <a:rPr lang="en-US" dirty="0"/>
            <a:t>Protecting result </a:t>
          </a:r>
          <a:endParaRPr lang="en-GB" dirty="0"/>
        </a:p>
      </dgm:t>
    </dgm:pt>
    <dgm:pt modelId="{1909EEC9-6571-4D64-9F6B-20D65E06CDBB}" type="parTrans" cxnId="{44FD0BC9-E9D3-424F-ACE1-147C8CB11511}">
      <dgm:prSet/>
      <dgm:spPr/>
      <dgm:t>
        <a:bodyPr/>
        <a:lstStyle/>
        <a:p>
          <a:endParaRPr lang="en-GB"/>
        </a:p>
      </dgm:t>
    </dgm:pt>
    <dgm:pt modelId="{6E3FED58-5B2E-444B-BBF8-58730226AA2B}" type="sibTrans" cxnId="{44FD0BC9-E9D3-424F-ACE1-147C8CB11511}">
      <dgm:prSet/>
      <dgm:spPr/>
      <dgm:t>
        <a:bodyPr/>
        <a:lstStyle/>
        <a:p>
          <a:endParaRPr lang="en-GB"/>
        </a:p>
      </dgm:t>
    </dgm:pt>
    <dgm:pt modelId="{254CD3F1-A467-4E04-BE96-D6BA02EC4A41}">
      <dgm:prSet phldrT="[Text]"/>
      <dgm:spPr/>
      <dgm:t>
        <a:bodyPr/>
        <a:lstStyle/>
        <a:p>
          <a:pPr>
            <a:buFontTx/>
            <a:buNone/>
          </a:pPr>
          <a:endParaRPr lang="en-GB" dirty="0"/>
        </a:p>
      </dgm:t>
    </dgm:pt>
    <dgm:pt modelId="{410342D3-6E50-4031-A183-9B6E788DAC35}" type="parTrans" cxnId="{3D775024-CCE3-4B0E-97EF-83735AFE79A2}">
      <dgm:prSet/>
      <dgm:spPr/>
      <dgm:t>
        <a:bodyPr/>
        <a:lstStyle/>
        <a:p>
          <a:endParaRPr lang="en-GB"/>
        </a:p>
      </dgm:t>
    </dgm:pt>
    <dgm:pt modelId="{D2B7B385-8CC0-44AD-A932-C9B4C38FD684}" type="sibTrans" cxnId="{3D775024-CCE3-4B0E-97EF-83735AFE79A2}">
      <dgm:prSet/>
      <dgm:spPr/>
      <dgm:t>
        <a:bodyPr/>
        <a:lstStyle/>
        <a:p>
          <a:endParaRPr lang="en-GB"/>
        </a:p>
      </dgm:t>
    </dgm:pt>
    <dgm:pt modelId="{2F6695BE-B56F-4983-BE30-B269F8E2193B}">
      <dgm:prSet phldrT="[Text]"/>
      <dgm:spPr/>
      <dgm:t>
        <a:bodyPr/>
        <a:lstStyle/>
        <a:p>
          <a:pPr>
            <a:buFontTx/>
            <a:buNone/>
          </a:pPr>
          <a:r>
            <a:rPr lang="en-US" dirty="0"/>
            <a:t>Invention </a:t>
          </a:r>
          <a:endParaRPr lang="en-GB" dirty="0"/>
        </a:p>
      </dgm:t>
    </dgm:pt>
    <dgm:pt modelId="{ABD83A50-CFA1-402D-94CB-AF0CA8252AE8}" type="parTrans" cxnId="{321DBDF7-710E-42DB-88AB-A1948D4D9EA3}">
      <dgm:prSet/>
      <dgm:spPr/>
      <dgm:t>
        <a:bodyPr/>
        <a:lstStyle/>
        <a:p>
          <a:endParaRPr lang="en-GB"/>
        </a:p>
      </dgm:t>
    </dgm:pt>
    <dgm:pt modelId="{D9797576-BFFF-485B-A305-87B34278F705}" type="sibTrans" cxnId="{321DBDF7-710E-42DB-88AB-A1948D4D9EA3}">
      <dgm:prSet/>
      <dgm:spPr/>
      <dgm:t>
        <a:bodyPr/>
        <a:lstStyle/>
        <a:p>
          <a:endParaRPr lang="en-GB"/>
        </a:p>
      </dgm:t>
    </dgm:pt>
    <dgm:pt modelId="{0215D01F-E0AA-42C6-8EB4-99084F13C426}">
      <dgm:prSet phldrT="[Text]"/>
      <dgm:spPr/>
      <dgm:t>
        <a:bodyPr/>
        <a:lstStyle/>
        <a:p>
          <a:pPr>
            <a:buFontTx/>
            <a:buNone/>
          </a:pPr>
          <a:r>
            <a:rPr lang="en-US" dirty="0"/>
            <a:t>Innovation </a:t>
          </a:r>
          <a:endParaRPr lang="en-GB" dirty="0"/>
        </a:p>
      </dgm:t>
    </dgm:pt>
    <dgm:pt modelId="{88199025-8349-411F-9737-3591D3D5E8CA}" type="parTrans" cxnId="{0E6B4B3B-A160-40A5-B5CD-B188ED8E718F}">
      <dgm:prSet/>
      <dgm:spPr/>
      <dgm:t>
        <a:bodyPr/>
        <a:lstStyle/>
        <a:p>
          <a:endParaRPr lang="en-GB"/>
        </a:p>
      </dgm:t>
    </dgm:pt>
    <dgm:pt modelId="{5B1360CB-7FE9-429C-8B9C-C5D425B7E64E}" type="sibTrans" cxnId="{0E6B4B3B-A160-40A5-B5CD-B188ED8E718F}">
      <dgm:prSet/>
      <dgm:spPr/>
      <dgm:t>
        <a:bodyPr/>
        <a:lstStyle/>
        <a:p>
          <a:endParaRPr lang="en-GB"/>
        </a:p>
      </dgm:t>
    </dgm:pt>
    <dgm:pt modelId="{93833240-26ED-403D-BE5D-D99B1B9DA3E2}">
      <dgm:prSet phldrT="[Text]"/>
      <dgm:spPr/>
      <dgm:t>
        <a:bodyPr/>
        <a:lstStyle/>
        <a:p>
          <a:pPr>
            <a:buFontTx/>
            <a:buNone/>
          </a:pPr>
          <a:r>
            <a:rPr lang="en-US" dirty="0"/>
            <a:t>   Patent or copyright </a:t>
          </a:r>
          <a:endParaRPr lang="en-GB" dirty="0"/>
        </a:p>
      </dgm:t>
    </dgm:pt>
    <dgm:pt modelId="{B6613991-060D-445C-817C-613ABB9B28BA}" type="parTrans" cxnId="{94F8139E-36C2-4ED6-9F0A-265E88FA2134}">
      <dgm:prSet/>
      <dgm:spPr/>
      <dgm:t>
        <a:bodyPr/>
        <a:lstStyle/>
        <a:p>
          <a:endParaRPr lang="en-GB"/>
        </a:p>
      </dgm:t>
    </dgm:pt>
    <dgm:pt modelId="{255F76F3-0C64-4E35-958D-1CFCE1E83E64}" type="sibTrans" cxnId="{94F8139E-36C2-4ED6-9F0A-265E88FA2134}">
      <dgm:prSet/>
      <dgm:spPr/>
      <dgm:t>
        <a:bodyPr/>
        <a:lstStyle/>
        <a:p>
          <a:endParaRPr lang="en-GB"/>
        </a:p>
      </dgm:t>
    </dgm:pt>
    <dgm:pt modelId="{72108081-11F7-455E-BA90-534E21FE4D4D}">
      <dgm:prSet phldrT="[Text]"/>
      <dgm:spPr/>
      <dgm:t>
        <a:bodyPr/>
        <a:lstStyle/>
        <a:p>
          <a:pPr>
            <a:buFontTx/>
            <a:buNone/>
          </a:pPr>
          <a:r>
            <a:rPr lang="en-US" dirty="0"/>
            <a:t>(creativity )</a:t>
          </a:r>
          <a:endParaRPr lang="en-GB" dirty="0"/>
        </a:p>
      </dgm:t>
    </dgm:pt>
    <dgm:pt modelId="{E0D73FF0-DA8A-46EA-BCC7-CA8E5480C465}" type="parTrans" cxnId="{A0EA04F5-D00E-4A94-B4DF-160437F61F2A}">
      <dgm:prSet/>
      <dgm:spPr/>
      <dgm:t>
        <a:bodyPr/>
        <a:lstStyle/>
        <a:p>
          <a:endParaRPr lang="en-GB"/>
        </a:p>
      </dgm:t>
    </dgm:pt>
    <dgm:pt modelId="{EFE7CADE-F83E-4CA4-9523-DFEEA2034237}" type="sibTrans" cxnId="{A0EA04F5-D00E-4A94-B4DF-160437F61F2A}">
      <dgm:prSet/>
      <dgm:spPr/>
      <dgm:t>
        <a:bodyPr/>
        <a:lstStyle/>
        <a:p>
          <a:endParaRPr lang="en-GB"/>
        </a:p>
      </dgm:t>
    </dgm:pt>
    <dgm:pt modelId="{8D4CAC86-FDF9-4BF6-96A6-F9E81CF37536}">
      <dgm:prSet phldrT="[Text]"/>
      <dgm:spPr/>
      <dgm:t>
        <a:bodyPr/>
        <a:lstStyle/>
        <a:p>
          <a:pPr>
            <a:buFontTx/>
            <a:buNone/>
          </a:pPr>
          <a:r>
            <a:rPr lang="en-US" dirty="0"/>
            <a:t>(creativity)</a:t>
          </a:r>
          <a:endParaRPr lang="en-GB" dirty="0"/>
        </a:p>
      </dgm:t>
    </dgm:pt>
    <dgm:pt modelId="{3CF68EC7-75A4-4651-A1EE-A681CB34994F}" type="parTrans" cxnId="{24C7B600-0E92-40E3-8387-80D01302CE77}">
      <dgm:prSet/>
      <dgm:spPr/>
      <dgm:t>
        <a:bodyPr/>
        <a:lstStyle/>
        <a:p>
          <a:endParaRPr lang="en-GB"/>
        </a:p>
      </dgm:t>
    </dgm:pt>
    <dgm:pt modelId="{D2393A24-A4F2-43E2-807C-B2012B6B4357}" type="sibTrans" cxnId="{24C7B600-0E92-40E3-8387-80D01302CE77}">
      <dgm:prSet/>
      <dgm:spPr/>
      <dgm:t>
        <a:bodyPr/>
        <a:lstStyle/>
        <a:p>
          <a:endParaRPr lang="en-GB"/>
        </a:p>
      </dgm:t>
    </dgm:pt>
    <dgm:pt modelId="{C1F98772-5EA4-43CE-8EB4-58B2E7524DB3}" type="pres">
      <dgm:prSet presAssocID="{8F96DD56-AA29-470A-8DBA-A7DC33507DBC}" presName="linearFlow" presStyleCnt="0">
        <dgm:presLayoutVars>
          <dgm:dir/>
          <dgm:animLvl val="lvl"/>
          <dgm:resizeHandles val="exact"/>
        </dgm:presLayoutVars>
      </dgm:prSet>
      <dgm:spPr/>
    </dgm:pt>
    <dgm:pt modelId="{47FCD725-4433-4EFD-8750-0251BED5A83B}" type="pres">
      <dgm:prSet presAssocID="{8826D78C-DD8D-4FA7-A9C7-E94625C8B026}" presName="composite" presStyleCnt="0"/>
      <dgm:spPr/>
    </dgm:pt>
    <dgm:pt modelId="{961BD0F2-451E-4490-9DA2-9E5575CE4F7E}" type="pres">
      <dgm:prSet presAssocID="{8826D78C-DD8D-4FA7-A9C7-E94625C8B026}" presName="parTx" presStyleLbl="node1" presStyleIdx="0" presStyleCnt="3">
        <dgm:presLayoutVars>
          <dgm:chMax val="0"/>
          <dgm:chPref val="0"/>
          <dgm:bulletEnabled val="1"/>
        </dgm:presLayoutVars>
      </dgm:prSet>
      <dgm:spPr/>
    </dgm:pt>
    <dgm:pt modelId="{0ACEF79D-A6BF-4A24-B574-6D75C6EC90D4}" type="pres">
      <dgm:prSet presAssocID="{8826D78C-DD8D-4FA7-A9C7-E94625C8B026}" presName="parSh" presStyleLbl="node1" presStyleIdx="0" presStyleCnt="3"/>
      <dgm:spPr/>
    </dgm:pt>
    <dgm:pt modelId="{A0126DBD-74A9-464F-814E-A37441724420}" type="pres">
      <dgm:prSet presAssocID="{8826D78C-DD8D-4FA7-A9C7-E94625C8B026}" presName="desTx" presStyleLbl="fgAcc1" presStyleIdx="0" presStyleCnt="3" custScaleX="107331">
        <dgm:presLayoutVars>
          <dgm:bulletEnabled val="1"/>
        </dgm:presLayoutVars>
      </dgm:prSet>
      <dgm:spPr/>
    </dgm:pt>
    <dgm:pt modelId="{8A93569D-FBB0-4839-8DEC-A8FAC3C8B43E}" type="pres">
      <dgm:prSet presAssocID="{A9371A56-41D7-4B08-8B3A-8A3101CE5D60}" presName="sibTrans" presStyleLbl="sibTrans2D1" presStyleIdx="0" presStyleCnt="2"/>
      <dgm:spPr/>
    </dgm:pt>
    <dgm:pt modelId="{9744EF32-D6F8-4EE7-954E-42D8869000B1}" type="pres">
      <dgm:prSet presAssocID="{A9371A56-41D7-4B08-8B3A-8A3101CE5D60}" presName="connTx" presStyleLbl="sibTrans2D1" presStyleIdx="0" presStyleCnt="2"/>
      <dgm:spPr/>
    </dgm:pt>
    <dgm:pt modelId="{693B5252-DE7B-4593-9BC9-345E279EECE0}" type="pres">
      <dgm:prSet presAssocID="{A7CB478F-A4F8-4102-8C5C-98247A7C2A22}" presName="composite" presStyleCnt="0"/>
      <dgm:spPr/>
    </dgm:pt>
    <dgm:pt modelId="{E5E63A2C-FC40-4886-9F4B-A4F39A5962C5}" type="pres">
      <dgm:prSet presAssocID="{A7CB478F-A4F8-4102-8C5C-98247A7C2A22}" presName="parTx" presStyleLbl="node1" presStyleIdx="0" presStyleCnt="3">
        <dgm:presLayoutVars>
          <dgm:chMax val="0"/>
          <dgm:chPref val="0"/>
          <dgm:bulletEnabled val="1"/>
        </dgm:presLayoutVars>
      </dgm:prSet>
      <dgm:spPr/>
    </dgm:pt>
    <dgm:pt modelId="{24C2C7A1-7EAF-47C9-B45A-3200C29BDA09}" type="pres">
      <dgm:prSet presAssocID="{A7CB478F-A4F8-4102-8C5C-98247A7C2A22}" presName="parSh" presStyleLbl="node1" presStyleIdx="1" presStyleCnt="3" custLinFactNeighborY="-546"/>
      <dgm:spPr/>
    </dgm:pt>
    <dgm:pt modelId="{E6BB318F-E266-4BAC-A56A-BEF5087078BD}" type="pres">
      <dgm:prSet presAssocID="{A7CB478F-A4F8-4102-8C5C-98247A7C2A22}" presName="desTx" presStyleLbl="fgAcc1" presStyleIdx="1" presStyleCnt="3">
        <dgm:presLayoutVars>
          <dgm:bulletEnabled val="1"/>
        </dgm:presLayoutVars>
      </dgm:prSet>
      <dgm:spPr/>
    </dgm:pt>
    <dgm:pt modelId="{BDB15687-FB64-4932-B5C5-E8F5ED4A38E5}" type="pres">
      <dgm:prSet presAssocID="{C8C1B3E8-87B8-457E-9D0D-F1CAC5A5028A}" presName="sibTrans" presStyleLbl="sibTrans2D1" presStyleIdx="1" presStyleCnt="2"/>
      <dgm:spPr/>
    </dgm:pt>
    <dgm:pt modelId="{4AF96815-5848-4B1C-B6B9-35A37B6625D6}" type="pres">
      <dgm:prSet presAssocID="{C8C1B3E8-87B8-457E-9D0D-F1CAC5A5028A}" presName="connTx" presStyleLbl="sibTrans2D1" presStyleIdx="1" presStyleCnt="2"/>
      <dgm:spPr/>
    </dgm:pt>
    <dgm:pt modelId="{5FB8C92B-7C59-4F73-9386-787DEB240F2F}" type="pres">
      <dgm:prSet presAssocID="{F4C5ED7D-852A-4139-A027-0E8964988613}" presName="composite" presStyleCnt="0"/>
      <dgm:spPr/>
    </dgm:pt>
    <dgm:pt modelId="{C6519E3B-2315-4F96-9899-0E612D4D8661}" type="pres">
      <dgm:prSet presAssocID="{F4C5ED7D-852A-4139-A027-0E8964988613}" presName="parTx" presStyleLbl="node1" presStyleIdx="1" presStyleCnt="3">
        <dgm:presLayoutVars>
          <dgm:chMax val="0"/>
          <dgm:chPref val="0"/>
          <dgm:bulletEnabled val="1"/>
        </dgm:presLayoutVars>
      </dgm:prSet>
      <dgm:spPr/>
    </dgm:pt>
    <dgm:pt modelId="{A6B12841-5E06-4104-A572-6C16E7E78037}" type="pres">
      <dgm:prSet presAssocID="{F4C5ED7D-852A-4139-A027-0E8964988613}" presName="parSh" presStyleLbl="node1" presStyleIdx="2" presStyleCnt="3"/>
      <dgm:spPr/>
    </dgm:pt>
    <dgm:pt modelId="{C7A60C8E-2DA1-4CB7-BF86-D21226342B77}" type="pres">
      <dgm:prSet presAssocID="{F4C5ED7D-852A-4139-A027-0E8964988613}" presName="desTx" presStyleLbl="fgAcc1" presStyleIdx="2" presStyleCnt="3">
        <dgm:presLayoutVars>
          <dgm:bulletEnabled val="1"/>
        </dgm:presLayoutVars>
      </dgm:prSet>
      <dgm:spPr/>
    </dgm:pt>
  </dgm:ptLst>
  <dgm:cxnLst>
    <dgm:cxn modelId="{24C7B600-0E92-40E3-8387-80D01302CE77}" srcId="{A7CB478F-A4F8-4102-8C5C-98247A7C2A22}" destId="{8D4CAC86-FDF9-4BF6-96A6-F9E81CF37536}" srcOrd="2" destOrd="0" parTransId="{3CF68EC7-75A4-4651-A1EE-A681CB34994F}" sibTransId="{D2393A24-A4F2-43E2-807C-B2012B6B4357}"/>
    <dgm:cxn modelId="{53A2A803-0EF2-4D4B-B474-5BF6E65F0CA9}" type="presOf" srcId="{8826D78C-DD8D-4FA7-A9C7-E94625C8B026}" destId="{0ACEF79D-A6BF-4A24-B574-6D75C6EC90D4}" srcOrd="1" destOrd="0" presId="urn:microsoft.com/office/officeart/2005/8/layout/process3"/>
    <dgm:cxn modelId="{CF767F05-85FE-43EE-BE0D-39ACCED52E2F}" srcId="{8F96DD56-AA29-470A-8DBA-A7DC33507DBC}" destId="{A7CB478F-A4F8-4102-8C5C-98247A7C2A22}" srcOrd="1" destOrd="0" parTransId="{DDC3D922-560F-452F-87F3-9DE9BFACAE0E}" sibTransId="{C8C1B3E8-87B8-457E-9D0D-F1CAC5A5028A}"/>
    <dgm:cxn modelId="{318B1107-D35A-42A5-B2DE-78DA0F12C2A1}" type="presOf" srcId="{2F6695BE-B56F-4983-BE30-B269F8E2193B}" destId="{A0126DBD-74A9-464F-814E-A37441724420}" srcOrd="0" destOrd="1" presId="urn:microsoft.com/office/officeart/2005/8/layout/process3"/>
    <dgm:cxn modelId="{1D459D18-AF80-4356-B3F2-C56D89A19EFA}" type="presOf" srcId="{F4C5ED7D-852A-4139-A027-0E8964988613}" destId="{C6519E3B-2315-4F96-9899-0E612D4D8661}" srcOrd="0" destOrd="0" presId="urn:microsoft.com/office/officeart/2005/8/layout/process3"/>
    <dgm:cxn modelId="{DFE9081A-0EC6-4B00-8E47-98900D7E2EF5}" type="presOf" srcId="{254CD3F1-A467-4E04-BE96-D6BA02EC4A41}" destId="{C7A60C8E-2DA1-4CB7-BF86-D21226342B77}" srcOrd="0" destOrd="0" presId="urn:microsoft.com/office/officeart/2005/8/layout/process3"/>
    <dgm:cxn modelId="{0E99991E-A128-425E-A228-BA78E5039362}" srcId="{8826D78C-DD8D-4FA7-A9C7-E94625C8B026}" destId="{CB7E2DFC-C946-47FE-9B7F-C4F32107EB8F}" srcOrd="0" destOrd="0" parTransId="{737A67D4-C4E1-485A-9623-7FA92A0EE101}" sibTransId="{36D99287-5A62-42DE-90FE-8A88F815ABD8}"/>
    <dgm:cxn modelId="{3D775024-CCE3-4B0E-97EF-83735AFE79A2}" srcId="{F4C5ED7D-852A-4139-A027-0E8964988613}" destId="{254CD3F1-A467-4E04-BE96-D6BA02EC4A41}" srcOrd="0" destOrd="0" parTransId="{410342D3-6E50-4031-A183-9B6E788DAC35}" sibTransId="{D2B7B385-8CC0-44AD-A932-C9B4C38FD684}"/>
    <dgm:cxn modelId="{4999B324-9966-4409-BA24-B3A49FF48976}" type="presOf" srcId="{A9371A56-41D7-4B08-8B3A-8A3101CE5D60}" destId="{8A93569D-FBB0-4839-8DEC-A8FAC3C8B43E}" srcOrd="0" destOrd="0" presId="urn:microsoft.com/office/officeart/2005/8/layout/process3"/>
    <dgm:cxn modelId="{DFF2D82B-E0DD-426F-975F-BE3ACB17AA33}" type="presOf" srcId="{C8C1B3E8-87B8-457E-9D0D-F1CAC5A5028A}" destId="{BDB15687-FB64-4932-B5C5-E8F5ED4A38E5}" srcOrd="0" destOrd="0" presId="urn:microsoft.com/office/officeart/2005/8/layout/process3"/>
    <dgm:cxn modelId="{0E6B4B3B-A160-40A5-B5CD-B188ED8E718F}" srcId="{A7CB478F-A4F8-4102-8C5C-98247A7C2A22}" destId="{0215D01F-E0AA-42C6-8EB4-99084F13C426}" srcOrd="1" destOrd="0" parTransId="{88199025-8349-411F-9737-3591D3D5E8CA}" sibTransId="{5B1360CB-7FE9-429C-8B9C-C5D425B7E64E}"/>
    <dgm:cxn modelId="{6DA75E42-D2DD-425C-8028-2BDCE1A3FEC2}" type="presOf" srcId="{A7CB478F-A4F8-4102-8C5C-98247A7C2A22}" destId="{24C2C7A1-7EAF-47C9-B45A-3200C29BDA09}" srcOrd="1" destOrd="0" presId="urn:microsoft.com/office/officeart/2005/8/layout/process3"/>
    <dgm:cxn modelId="{A32F7771-1392-4227-BD74-3F539C5EFE8F}" type="presOf" srcId="{93833240-26ED-403D-BE5D-D99B1B9DA3E2}" destId="{C7A60C8E-2DA1-4CB7-BF86-D21226342B77}" srcOrd="0" destOrd="1" presId="urn:microsoft.com/office/officeart/2005/8/layout/process3"/>
    <dgm:cxn modelId="{0906E281-EACE-45A9-A7A6-D4EEAB1EDD4F}" type="presOf" srcId="{05C0BDF1-D153-42F0-A939-96DC086843E6}" destId="{E6BB318F-E266-4BAC-A56A-BEF5087078BD}" srcOrd="0" destOrd="0" presId="urn:microsoft.com/office/officeart/2005/8/layout/process3"/>
    <dgm:cxn modelId="{DBE6699B-0398-417F-A84A-406512619724}" type="presOf" srcId="{72108081-11F7-455E-BA90-534E21FE4D4D}" destId="{A0126DBD-74A9-464F-814E-A37441724420}" srcOrd="0" destOrd="2" presId="urn:microsoft.com/office/officeart/2005/8/layout/process3"/>
    <dgm:cxn modelId="{94F8139E-36C2-4ED6-9F0A-265E88FA2134}" srcId="{F4C5ED7D-852A-4139-A027-0E8964988613}" destId="{93833240-26ED-403D-BE5D-D99B1B9DA3E2}" srcOrd="1" destOrd="0" parTransId="{B6613991-060D-445C-817C-613ABB9B28BA}" sibTransId="{255F76F3-0C64-4E35-958D-1CFCE1E83E64}"/>
    <dgm:cxn modelId="{3DEC53A3-F587-4D3B-B988-A64FEC5C0F1F}" type="presOf" srcId="{A9371A56-41D7-4B08-8B3A-8A3101CE5D60}" destId="{9744EF32-D6F8-4EE7-954E-42D8869000B1}" srcOrd="1" destOrd="0" presId="urn:microsoft.com/office/officeart/2005/8/layout/process3"/>
    <dgm:cxn modelId="{625143AA-2C6B-4B36-BCA9-27CA71F28F34}" type="presOf" srcId="{8F96DD56-AA29-470A-8DBA-A7DC33507DBC}" destId="{C1F98772-5EA4-43CE-8EB4-58B2E7524DB3}" srcOrd="0" destOrd="0" presId="urn:microsoft.com/office/officeart/2005/8/layout/process3"/>
    <dgm:cxn modelId="{F1B303AE-8690-43CB-B8DA-BD71E0520555}" type="presOf" srcId="{8826D78C-DD8D-4FA7-A9C7-E94625C8B026}" destId="{961BD0F2-451E-4490-9DA2-9E5575CE4F7E}" srcOrd="0" destOrd="0" presId="urn:microsoft.com/office/officeart/2005/8/layout/process3"/>
    <dgm:cxn modelId="{427075AF-0882-43C1-A45D-813E1E3E2172}" srcId="{A7CB478F-A4F8-4102-8C5C-98247A7C2A22}" destId="{05C0BDF1-D153-42F0-A939-96DC086843E6}" srcOrd="0" destOrd="0" parTransId="{D6974FD4-3E73-41F4-A20A-F2E4A4466D0D}" sibTransId="{797F8116-242E-46AF-81BA-C4BEC28D8166}"/>
    <dgm:cxn modelId="{63D7CEB1-C205-4D78-890F-C34FF47673C6}" type="presOf" srcId="{C8C1B3E8-87B8-457E-9D0D-F1CAC5A5028A}" destId="{4AF96815-5848-4B1C-B6B9-35A37B6625D6}" srcOrd="1" destOrd="0" presId="urn:microsoft.com/office/officeart/2005/8/layout/process3"/>
    <dgm:cxn modelId="{5E058FC5-54EC-439A-AD41-6764C1F2B68E}" type="presOf" srcId="{0215D01F-E0AA-42C6-8EB4-99084F13C426}" destId="{E6BB318F-E266-4BAC-A56A-BEF5087078BD}" srcOrd="0" destOrd="1" presId="urn:microsoft.com/office/officeart/2005/8/layout/process3"/>
    <dgm:cxn modelId="{44FD0BC9-E9D3-424F-ACE1-147C8CB11511}" srcId="{8F96DD56-AA29-470A-8DBA-A7DC33507DBC}" destId="{F4C5ED7D-852A-4139-A027-0E8964988613}" srcOrd="2" destOrd="0" parTransId="{1909EEC9-6571-4D64-9F6B-20D65E06CDBB}" sibTransId="{6E3FED58-5B2E-444B-BBF8-58730226AA2B}"/>
    <dgm:cxn modelId="{C3ED83C9-9266-4640-81F1-E0A0040CBB93}" srcId="{8F96DD56-AA29-470A-8DBA-A7DC33507DBC}" destId="{8826D78C-DD8D-4FA7-A9C7-E94625C8B026}" srcOrd="0" destOrd="0" parTransId="{B61B8C41-761C-4BCA-BFC5-214399BCD5F1}" sibTransId="{A9371A56-41D7-4B08-8B3A-8A3101CE5D60}"/>
    <dgm:cxn modelId="{CA2416EB-1DCD-4918-865E-0A950DDC6706}" type="presOf" srcId="{A7CB478F-A4F8-4102-8C5C-98247A7C2A22}" destId="{E5E63A2C-FC40-4886-9F4B-A4F39A5962C5}" srcOrd="0" destOrd="0" presId="urn:microsoft.com/office/officeart/2005/8/layout/process3"/>
    <dgm:cxn modelId="{DDB4A8EB-A8DE-4A28-82E7-AFDE17AA475F}" type="presOf" srcId="{8D4CAC86-FDF9-4BF6-96A6-F9E81CF37536}" destId="{E6BB318F-E266-4BAC-A56A-BEF5087078BD}" srcOrd="0" destOrd="2" presId="urn:microsoft.com/office/officeart/2005/8/layout/process3"/>
    <dgm:cxn modelId="{A0EA04F5-D00E-4A94-B4DF-160437F61F2A}" srcId="{8826D78C-DD8D-4FA7-A9C7-E94625C8B026}" destId="{72108081-11F7-455E-BA90-534E21FE4D4D}" srcOrd="2" destOrd="0" parTransId="{E0D73FF0-DA8A-46EA-BCC7-CA8E5480C465}" sibTransId="{EFE7CADE-F83E-4CA4-9523-DFEEA2034237}"/>
    <dgm:cxn modelId="{C74AABF5-EA5A-4D28-A8A2-7C0179ED8298}" type="presOf" srcId="{CB7E2DFC-C946-47FE-9B7F-C4F32107EB8F}" destId="{A0126DBD-74A9-464F-814E-A37441724420}" srcOrd="0" destOrd="0" presId="urn:microsoft.com/office/officeart/2005/8/layout/process3"/>
    <dgm:cxn modelId="{321DBDF7-710E-42DB-88AB-A1948D4D9EA3}" srcId="{8826D78C-DD8D-4FA7-A9C7-E94625C8B026}" destId="{2F6695BE-B56F-4983-BE30-B269F8E2193B}" srcOrd="1" destOrd="0" parTransId="{ABD83A50-CFA1-402D-94CB-AF0CA8252AE8}" sibTransId="{D9797576-BFFF-485B-A305-87B34278F705}"/>
    <dgm:cxn modelId="{91C8F4FA-FAE1-458D-A9B3-F21BE40AD152}" type="presOf" srcId="{F4C5ED7D-852A-4139-A027-0E8964988613}" destId="{A6B12841-5E06-4104-A572-6C16E7E78037}" srcOrd="1" destOrd="0" presId="urn:microsoft.com/office/officeart/2005/8/layout/process3"/>
    <dgm:cxn modelId="{E4C47ED4-5F40-45DF-BA46-ABF9E07BFE9E}" type="presParOf" srcId="{C1F98772-5EA4-43CE-8EB4-58B2E7524DB3}" destId="{47FCD725-4433-4EFD-8750-0251BED5A83B}" srcOrd="0" destOrd="0" presId="urn:microsoft.com/office/officeart/2005/8/layout/process3"/>
    <dgm:cxn modelId="{E547981D-B285-4601-B58C-A01636A92D1D}" type="presParOf" srcId="{47FCD725-4433-4EFD-8750-0251BED5A83B}" destId="{961BD0F2-451E-4490-9DA2-9E5575CE4F7E}" srcOrd="0" destOrd="0" presId="urn:microsoft.com/office/officeart/2005/8/layout/process3"/>
    <dgm:cxn modelId="{2B44A023-881C-43A7-9B1A-EBDB2ADCA1BF}" type="presParOf" srcId="{47FCD725-4433-4EFD-8750-0251BED5A83B}" destId="{0ACEF79D-A6BF-4A24-B574-6D75C6EC90D4}" srcOrd="1" destOrd="0" presId="urn:microsoft.com/office/officeart/2005/8/layout/process3"/>
    <dgm:cxn modelId="{F0E4A1FF-71DE-4349-90A1-852E29744DAB}" type="presParOf" srcId="{47FCD725-4433-4EFD-8750-0251BED5A83B}" destId="{A0126DBD-74A9-464F-814E-A37441724420}" srcOrd="2" destOrd="0" presId="urn:microsoft.com/office/officeart/2005/8/layout/process3"/>
    <dgm:cxn modelId="{F733CEF4-D54E-41FF-A25F-8F681566A5E4}" type="presParOf" srcId="{C1F98772-5EA4-43CE-8EB4-58B2E7524DB3}" destId="{8A93569D-FBB0-4839-8DEC-A8FAC3C8B43E}" srcOrd="1" destOrd="0" presId="urn:microsoft.com/office/officeart/2005/8/layout/process3"/>
    <dgm:cxn modelId="{F82531C6-BDD3-4721-A524-FCC8A991BC21}" type="presParOf" srcId="{8A93569D-FBB0-4839-8DEC-A8FAC3C8B43E}" destId="{9744EF32-D6F8-4EE7-954E-42D8869000B1}" srcOrd="0" destOrd="0" presId="urn:microsoft.com/office/officeart/2005/8/layout/process3"/>
    <dgm:cxn modelId="{9FBCE99C-8C2A-4F8C-90BC-A5979B9656F4}" type="presParOf" srcId="{C1F98772-5EA4-43CE-8EB4-58B2E7524DB3}" destId="{693B5252-DE7B-4593-9BC9-345E279EECE0}" srcOrd="2" destOrd="0" presId="urn:microsoft.com/office/officeart/2005/8/layout/process3"/>
    <dgm:cxn modelId="{DE4238BB-51B3-4D35-B925-D19A423CE468}" type="presParOf" srcId="{693B5252-DE7B-4593-9BC9-345E279EECE0}" destId="{E5E63A2C-FC40-4886-9F4B-A4F39A5962C5}" srcOrd="0" destOrd="0" presId="urn:microsoft.com/office/officeart/2005/8/layout/process3"/>
    <dgm:cxn modelId="{0198FC8D-6E05-4B7E-829C-C310F9ACF275}" type="presParOf" srcId="{693B5252-DE7B-4593-9BC9-345E279EECE0}" destId="{24C2C7A1-7EAF-47C9-B45A-3200C29BDA09}" srcOrd="1" destOrd="0" presId="urn:microsoft.com/office/officeart/2005/8/layout/process3"/>
    <dgm:cxn modelId="{D18EDCDF-690A-492F-A744-F52FD7F25ABC}" type="presParOf" srcId="{693B5252-DE7B-4593-9BC9-345E279EECE0}" destId="{E6BB318F-E266-4BAC-A56A-BEF5087078BD}" srcOrd="2" destOrd="0" presId="urn:microsoft.com/office/officeart/2005/8/layout/process3"/>
    <dgm:cxn modelId="{DFD79E27-5F08-421C-A27E-F9044E84CAA0}" type="presParOf" srcId="{C1F98772-5EA4-43CE-8EB4-58B2E7524DB3}" destId="{BDB15687-FB64-4932-B5C5-E8F5ED4A38E5}" srcOrd="3" destOrd="0" presId="urn:microsoft.com/office/officeart/2005/8/layout/process3"/>
    <dgm:cxn modelId="{B41E7536-9D95-4E1F-B2D8-C6A298B38082}" type="presParOf" srcId="{BDB15687-FB64-4932-B5C5-E8F5ED4A38E5}" destId="{4AF96815-5848-4B1C-B6B9-35A37B6625D6}" srcOrd="0" destOrd="0" presId="urn:microsoft.com/office/officeart/2005/8/layout/process3"/>
    <dgm:cxn modelId="{E942328E-6775-4DDA-90B7-D7907B0DD6F8}" type="presParOf" srcId="{C1F98772-5EA4-43CE-8EB4-58B2E7524DB3}" destId="{5FB8C92B-7C59-4F73-9386-787DEB240F2F}" srcOrd="4" destOrd="0" presId="urn:microsoft.com/office/officeart/2005/8/layout/process3"/>
    <dgm:cxn modelId="{49C869CD-E888-4A29-A0AB-D502E455823E}" type="presParOf" srcId="{5FB8C92B-7C59-4F73-9386-787DEB240F2F}" destId="{C6519E3B-2315-4F96-9899-0E612D4D8661}" srcOrd="0" destOrd="0" presId="urn:microsoft.com/office/officeart/2005/8/layout/process3"/>
    <dgm:cxn modelId="{E1BD2335-B594-49B6-AAAD-71334AA7B64E}" type="presParOf" srcId="{5FB8C92B-7C59-4F73-9386-787DEB240F2F}" destId="{A6B12841-5E06-4104-A572-6C16E7E78037}" srcOrd="1" destOrd="0" presId="urn:microsoft.com/office/officeart/2005/8/layout/process3"/>
    <dgm:cxn modelId="{10C1409A-9E17-48CF-9BE5-CF1E57D29D97}" type="presParOf" srcId="{5FB8C92B-7C59-4F73-9386-787DEB240F2F}" destId="{C7A60C8E-2DA1-4CB7-BF86-D21226342B77}" srcOrd="2" destOrd="0" presId="urn:microsoft.com/office/officeart/2005/8/layout/process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CEF79D-A6BF-4A24-B574-6D75C6EC90D4}">
      <dsp:nvSpPr>
        <dsp:cNvPr id="0" name=""/>
        <dsp:cNvSpPr/>
      </dsp:nvSpPr>
      <dsp:spPr>
        <a:xfrm>
          <a:off x="7176" y="1354103"/>
          <a:ext cx="1857931" cy="9958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64770" numCol="1" spcCol="1270" anchor="t" anchorCtr="0">
          <a:noAutofit/>
        </a:bodyPr>
        <a:lstStyle/>
        <a:p>
          <a:pPr marL="0" lvl="0" indent="0" algn="l" defTabSz="755650">
            <a:lnSpc>
              <a:spcPct val="90000"/>
            </a:lnSpc>
            <a:spcBef>
              <a:spcPct val="0"/>
            </a:spcBef>
            <a:spcAft>
              <a:spcPct val="35000"/>
            </a:spcAft>
            <a:buNone/>
          </a:pPr>
          <a:r>
            <a:rPr lang="en-US" sz="1700" kern="1200" dirty="0"/>
            <a:t>Generating idea</a:t>
          </a:r>
          <a:endParaRPr lang="en-GB" sz="1700" kern="1200" dirty="0"/>
        </a:p>
      </dsp:txBody>
      <dsp:txXfrm>
        <a:off x="7176" y="1354103"/>
        <a:ext cx="1857931" cy="663931"/>
      </dsp:txXfrm>
    </dsp:sp>
    <dsp:sp modelId="{A0126DBD-74A9-464F-814E-A37441724420}">
      <dsp:nvSpPr>
        <dsp:cNvPr id="0" name=""/>
        <dsp:cNvSpPr/>
      </dsp:nvSpPr>
      <dsp:spPr>
        <a:xfrm>
          <a:off x="319614" y="2018034"/>
          <a:ext cx="1994135" cy="9792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120904" rIns="120904" bIns="120904" numCol="1" spcCol="1270" anchor="t" anchorCtr="0">
          <a:noAutofit/>
        </a:bodyPr>
        <a:lstStyle/>
        <a:p>
          <a:pPr marL="171450" lvl="1" indent="-171450" algn="l" defTabSz="755650">
            <a:lnSpc>
              <a:spcPct val="90000"/>
            </a:lnSpc>
            <a:spcBef>
              <a:spcPct val="0"/>
            </a:spcBef>
            <a:spcAft>
              <a:spcPct val="15000"/>
            </a:spcAft>
            <a:buFontTx/>
            <a:buNone/>
          </a:pPr>
          <a:r>
            <a:rPr lang="en-US" sz="1700" kern="1200" dirty="0"/>
            <a:t>Discovery</a:t>
          </a:r>
          <a:endParaRPr lang="en-GB" sz="1700" kern="1200" dirty="0"/>
        </a:p>
        <a:p>
          <a:pPr marL="171450" lvl="1" indent="-171450" algn="l" defTabSz="755650">
            <a:lnSpc>
              <a:spcPct val="90000"/>
            </a:lnSpc>
            <a:spcBef>
              <a:spcPct val="0"/>
            </a:spcBef>
            <a:spcAft>
              <a:spcPct val="15000"/>
            </a:spcAft>
            <a:buFontTx/>
            <a:buNone/>
          </a:pPr>
          <a:r>
            <a:rPr lang="en-US" sz="1700" kern="1200" dirty="0"/>
            <a:t>(creativity)</a:t>
          </a:r>
          <a:endParaRPr lang="en-GB" sz="1700" kern="1200" dirty="0"/>
        </a:p>
      </dsp:txBody>
      <dsp:txXfrm>
        <a:off x="348294" y="2046714"/>
        <a:ext cx="1936775" cy="921840"/>
      </dsp:txXfrm>
    </dsp:sp>
    <dsp:sp modelId="{8A93569D-FBB0-4839-8DEC-A8FAC3C8B43E}">
      <dsp:nvSpPr>
        <dsp:cNvPr id="0" name=""/>
        <dsp:cNvSpPr/>
      </dsp:nvSpPr>
      <dsp:spPr>
        <a:xfrm>
          <a:off x="2163788" y="1454783"/>
          <a:ext cx="633204" cy="46257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2163788" y="1547297"/>
        <a:ext cx="494433" cy="277543"/>
      </dsp:txXfrm>
    </dsp:sp>
    <dsp:sp modelId="{24C2C7A1-7EAF-47C9-B45A-3200C29BDA09}">
      <dsp:nvSpPr>
        <dsp:cNvPr id="0" name=""/>
        <dsp:cNvSpPr/>
      </dsp:nvSpPr>
      <dsp:spPr>
        <a:xfrm>
          <a:off x="3059832" y="1354103"/>
          <a:ext cx="1857931" cy="9958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64770" numCol="1" spcCol="1270" anchor="t" anchorCtr="0">
          <a:noAutofit/>
        </a:bodyPr>
        <a:lstStyle/>
        <a:p>
          <a:pPr marL="0" lvl="0" indent="0" algn="l" defTabSz="755650">
            <a:lnSpc>
              <a:spcPct val="90000"/>
            </a:lnSpc>
            <a:spcBef>
              <a:spcPct val="0"/>
            </a:spcBef>
            <a:spcAft>
              <a:spcPct val="35000"/>
            </a:spcAft>
            <a:buNone/>
          </a:pPr>
          <a:r>
            <a:rPr lang="en-US" sz="1700" kern="1200" dirty="0"/>
            <a:t>Developing idea</a:t>
          </a:r>
          <a:endParaRPr lang="en-GB" sz="1700" kern="1200" dirty="0"/>
        </a:p>
      </dsp:txBody>
      <dsp:txXfrm>
        <a:off x="3059832" y="1354103"/>
        <a:ext cx="1857931" cy="663931"/>
      </dsp:txXfrm>
    </dsp:sp>
    <dsp:sp modelId="{E6BB318F-E266-4BAC-A56A-BEF5087078BD}">
      <dsp:nvSpPr>
        <dsp:cNvPr id="0" name=""/>
        <dsp:cNvSpPr/>
      </dsp:nvSpPr>
      <dsp:spPr>
        <a:xfrm>
          <a:off x="3440372" y="2018034"/>
          <a:ext cx="1857931" cy="9792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120904" rIns="120904" bIns="120904" numCol="1" spcCol="1270" anchor="t" anchorCtr="0">
          <a:noAutofit/>
        </a:bodyPr>
        <a:lstStyle/>
        <a:p>
          <a:pPr marL="171450" lvl="1" indent="-171450" algn="l" defTabSz="755650">
            <a:lnSpc>
              <a:spcPct val="90000"/>
            </a:lnSpc>
            <a:spcBef>
              <a:spcPct val="0"/>
            </a:spcBef>
            <a:spcAft>
              <a:spcPct val="15000"/>
            </a:spcAft>
            <a:buNone/>
          </a:pPr>
          <a:r>
            <a:rPr lang="en-US" sz="1700" kern="1200" dirty="0"/>
            <a:t>Invention </a:t>
          </a:r>
          <a:endParaRPr lang="en-GB" sz="1700" kern="1200" dirty="0"/>
        </a:p>
        <a:p>
          <a:pPr marL="171450" lvl="1" indent="-171450" algn="l" defTabSz="755650">
            <a:lnSpc>
              <a:spcPct val="90000"/>
            </a:lnSpc>
            <a:spcBef>
              <a:spcPct val="0"/>
            </a:spcBef>
            <a:spcAft>
              <a:spcPct val="15000"/>
            </a:spcAft>
            <a:buFontTx/>
            <a:buNone/>
          </a:pPr>
          <a:r>
            <a:rPr lang="en-US" sz="1700" kern="1200" dirty="0"/>
            <a:t>(creativity)</a:t>
          </a:r>
          <a:endParaRPr lang="en-GB" sz="1700" kern="1200" dirty="0"/>
        </a:p>
      </dsp:txBody>
      <dsp:txXfrm>
        <a:off x="3469052" y="2046714"/>
        <a:ext cx="1800571" cy="921840"/>
      </dsp:txXfrm>
    </dsp:sp>
    <dsp:sp modelId="{BDB15687-FB64-4932-B5C5-E8F5ED4A38E5}">
      <dsp:nvSpPr>
        <dsp:cNvPr id="0" name=""/>
        <dsp:cNvSpPr/>
      </dsp:nvSpPr>
      <dsp:spPr>
        <a:xfrm>
          <a:off x="5199419" y="1454783"/>
          <a:ext cx="597109" cy="46257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5199419" y="1547297"/>
        <a:ext cx="458338" cy="277543"/>
      </dsp:txXfrm>
    </dsp:sp>
    <dsp:sp modelId="{A6B12841-5E06-4104-A572-6C16E7E78037}">
      <dsp:nvSpPr>
        <dsp:cNvPr id="0" name=""/>
        <dsp:cNvSpPr/>
      </dsp:nvSpPr>
      <dsp:spPr>
        <a:xfrm>
          <a:off x="6044386" y="1354103"/>
          <a:ext cx="1857931" cy="9958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64770" numCol="1" spcCol="1270" anchor="t" anchorCtr="0">
          <a:noAutofit/>
        </a:bodyPr>
        <a:lstStyle/>
        <a:p>
          <a:pPr marL="0" lvl="0" indent="0" algn="l" defTabSz="755650">
            <a:lnSpc>
              <a:spcPct val="90000"/>
            </a:lnSpc>
            <a:spcBef>
              <a:spcPct val="0"/>
            </a:spcBef>
            <a:spcAft>
              <a:spcPct val="35000"/>
            </a:spcAft>
            <a:buNone/>
          </a:pPr>
          <a:r>
            <a:rPr lang="en-US" sz="1700" kern="1200" dirty="0"/>
            <a:t>Turning idea into a product/service</a:t>
          </a:r>
          <a:endParaRPr lang="en-GB" sz="1700" kern="1200" dirty="0"/>
        </a:p>
      </dsp:txBody>
      <dsp:txXfrm>
        <a:off x="6044386" y="1354103"/>
        <a:ext cx="1857931" cy="663931"/>
      </dsp:txXfrm>
    </dsp:sp>
    <dsp:sp modelId="{C7A60C8E-2DA1-4CB7-BF86-D21226342B77}">
      <dsp:nvSpPr>
        <dsp:cNvPr id="0" name=""/>
        <dsp:cNvSpPr/>
      </dsp:nvSpPr>
      <dsp:spPr>
        <a:xfrm>
          <a:off x="6424926" y="2018034"/>
          <a:ext cx="1857931" cy="9792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120904" rIns="120904" bIns="120904" numCol="1" spcCol="1270" anchor="t" anchorCtr="0">
          <a:noAutofit/>
        </a:bodyPr>
        <a:lstStyle/>
        <a:p>
          <a:pPr marL="171450" lvl="1" indent="-171450" algn="l" defTabSz="755650">
            <a:lnSpc>
              <a:spcPct val="90000"/>
            </a:lnSpc>
            <a:spcBef>
              <a:spcPct val="0"/>
            </a:spcBef>
            <a:spcAft>
              <a:spcPct val="15000"/>
            </a:spcAft>
            <a:buFontTx/>
            <a:buNone/>
          </a:pPr>
          <a:r>
            <a:rPr lang="en-US" sz="1700" kern="1200" dirty="0"/>
            <a:t>Innovation</a:t>
          </a:r>
          <a:endParaRPr lang="en-GB" sz="1700" kern="1200" dirty="0"/>
        </a:p>
        <a:p>
          <a:pPr marL="171450" lvl="1" indent="-171450" algn="l" defTabSz="755650">
            <a:lnSpc>
              <a:spcPct val="90000"/>
            </a:lnSpc>
            <a:spcBef>
              <a:spcPct val="0"/>
            </a:spcBef>
            <a:spcAft>
              <a:spcPct val="15000"/>
            </a:spcAft>
            <a:buFontTx/>
            <a:buNone/>
          </a:pPr>
          <a:r>
            <a:rPr lang="en-US" sz="1700" kern="1200" dirty="0"/>
            <a:t>(creativity)</a:t>
          </a:r>
          <a:endParaRPr lang="en-GB" sz="1700" kern="1200" dirty="0"/>
        </a:p>
      </dsp:txBody>
      <dsp:txXfrm>
        <a:off x="6453606" y="2046714"/>
        <a:ext cx="1800571" cy="9218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CEF79D-A6BF-4A24-B574-6D75C6EC90D4}">
      <dsp:nvSpPr>
        <dsp:cNvPr id="0" name=""/>
        <dsp:cNvSpPr/>
      </dsp:nvSpPr>
      <dsp:spPr>
        <a:xfrm>
          <a:off x="7176" y="1292903"/>
          <a:ext cx="1857931" cy="9958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64770" numCol="1" spcCol="1270" anchor="t" anchorCtr="0">
          <a:noAutofit/>
        </a:bodyPr>
        <a:lstStyle/>
        <a:p>
          <a:pPr marL="0" lvl="0" indent="0" algn="l" defTabSz="755650">
            <a:lnSpc>
              <a:spcPct val="90000"/>
            </a:lnSpc>
            <a:spcBef>
              <a:spcPct val="0"/>
            </a:spcBef>
            <a:spcAft>
              <a:spcPct val="35000"/>
            </a:spcAft>
            <a:buNone/>
          </a:pPr>
          <a:r>
            <a:rPr lang="en-US" sz="1700" kern="1200" dirty="0"/>
            <a:t>Developing an idea</a:t>
          </a:r>
          <a:endParaRPr lang="en-GB" sz="1700" kern="1200" dirty="0"/>
        </a:p>
      </dsp:txBody>
      <dsp:txXfrm>
        <a:off x="7176" y="1292903"/>
        <a:ext cx="1857931" cy="663931"/>
      </dsp:txXfrm>
    </dsp:sp>
    <dsp:sp modelId="{A0126DBD-74A9-464F-814E-A37441724420}">
      <dsp:nvSpPr>
        <dsp:cNvPr id="0" name=""/>
        <dsp:cNvSpPr/>
      </dsp:nvSpPr>
      <dsp:spPr>
        <a:xfrm>
          <a:off x="319614" y="1956834"/>
          <a:ext cx="1994135" cy="11016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120904" rIns="120904" bIns="120904" numCol="1" spcCol="1270" anchor="t" anchorCtr="0">
          <a:noAutofit/>
        </a:bodyPr>
        <a:lstStyle/>
        <a:p>
          <a:pPr marL="171450" lvl="1" indent="-171450" algn="l" defTabSz="755650">
            <a:lnSpc>
              <a:spcPct val="90000"/>
            </a:lnSpc>
            <a:spcBef>
              <a:spcPct val="0"/>
            </a:spcBef>
            <a:spcAft>
              <a:spcPct val="15000"/>
            </a:spcAft>
            <a:buFontTx/>
            <a:buNone/>
          </a:pPr>
          <a:endParaRPr lang="en-GB" sz="1700" kern="1200" dirty="0"/>
        </a:p>
        <a:p>
          <a:pPr marL="171450" lvl="1" indent="-171450" algn="l" defTabSz="755650">
            <a:lnSpc>
              <a:spcPct val="90000"/>
            </a:lnSpc>
            <a:spcBef>
              <a:spcPct val="0"/>
            </a:spcBef>
            <a:spcAft>
              <a:spcPct val="15000"/>
            </a:spcAft>
            <a:buFontTx/>
            <a:buNone/>
          </a:pPr>
          <a:r>
            <a:rPr lang="en-US" sz="1700" kern="1200" dirty="0"/>
            <a:t>Invention </a:t>
          </a:r>
          <a:endParaRPr lang="en-GB" sz="1700" kern="1200" dirty="0"/>
        </a:p>
        <a:p>
          <a:pPr marL="171450" lvl="1" indent="-171450" algn="l" defTabSz="755650">
            <a:lnSpc>
              <a:spcPct val="90000"/>
            </a:lnSpc>
            <a:spcBef>
              <a:spcPct val="0"/>
            </a:spcBef>
            <a:spcAft>
              <a:spcPct val="15000"/>
            </a:spcAft>
            <a:buFontTx/>
            <a:buNone/>
          </a:pPr>
          <a:r>
            <a:rPr lang="en-US" sz="1700" kern="1200" dirty="0"/>
            <a:t>(creativity )</a:t>
          </a:r>
          <a:endParaRPr lang="en-GB" sz="1700" kern="1200" dirty="0"/>
        </a:p>
      </dsp:txBody>
      <dsp:txXfrm>
        <a:off x="351879" y="1989099"/>
        <a:ext cx="1929605" cy="1037070"/>
      </dsp:txXfrm>
    </dsp:sp>
    <dsp:sp modelId="{8A93569D-FBB0-4839-8DEC-A8FAC3C8B43E}">
      <dsp:nvSpPr>
        <dsp:cNvPr id="0" name=""/>
        <dsp:cNvSpPr/>
      </dsp:nvSpPr>
      <dsp:spPr>
        <a:xfrm rot="21593876">
          <a:off x="2163788" y="1390832"/>
          <a:ext cx="633205" cy="46257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2163788" y="1483470"/>
        <a:ext cx="494434" cy="277543"/>
      </dsp:txXfrm>
    </dsp:sp>
    <dsp:sp modelId="{24C2C7A1-7EAF-47C9-B45A-3200C29BDA09}">
      <dsp:nvSpPr>
        <dsp:cNvPr id="0" name=""/>
        <dsp:cNvSpPr/>
      </dsp:nvSpPr>
      <dsp:spPr>
        <a:xfrm>
          <a:off x="3059832" y="1287465"/>
          <a:ext cx="1857931" cy="9958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64770" numCol="1" spcCol="1270" anchor="t" anchorCtr="0">
          <a:noAutofit/>
        </a:bodyPr>
        <a:lstStyle/>
        <a:p>
          <a:pPr marL="0" lvl="0" indent="0" algn="l" defTabSz="755650">
            <a:lnSpc>
              <a:spcPct val="90000"/>
            </a:lnSpc>
            <a:spcBef>
              <a:spcPct val="0"/>
            </a:spcBef>
            <a:spcAft>
              <a:spcPct val="35000"/>
            </a:spcAft>
            <a:buNone/>
          </a:pPr>
          <a:r>
            <a:rPr lang="en-US" sz="1700" kern="1200" dirty="0"/>
            <a:t>Turning idea into a product/service</a:t>
          </a:r>
          <a:endParaRPr lang="en-GB" sz="1700" kern="1200" dirty="0"/>
        </a:p>
      </dsp:txBody>
      <dsp:txXfrm>
        <a:off x="3059832" y="1287465"/>
        <a:ext cx="1857931" cy="663931"/>
      </dsp:txXfrm>
    </dsp:sp>
    <dsp:sp modelId="{E6BB318F-E266-4BAC-A56A-BEF5087078BD}">
      <dsp:nvSpPr>
        <dsp:cNvPr id="0" name=""/>
        <dsp:cNvSpPr/>
      </dsp:nvSpPr>
      <dsp:spPr>
        <a:xfrm>
          <a:off x="3440372" y="1956834"/>
          <a:ext cx="1857931" cy="11016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120904" rIns="120904" bIns="120904" numCol="1" spcCol="1270" anchor="t" anchorCtr="0">
          <a:noAutofit/>
        </a:bodyPr>
        <a:lstStyle/>
        <a:p>
          <a:pPr marL="171450" lvl="1" indent="-171450" algn="l" defTabSz="755650">
            <a:lnSpc>
              <a:spcPct val="90000"/>
            </a:lnSpc>
            <a:spcBef>
              <a:spcPct val="0"/>
            </a:spcBef>
            <a:spcAft>
              <a:spcPct val="15000"/>
            </a:spcAft>
            <a:buNone/>
          </a:pPr>
          <a:endParaRPr lang="en-GB" sz="1700" kern="1200" dirty="0"/>
        </a:p>
        <a:p>
          <a:pPr marL="171450" lvl="1" indent="-171450" algn="l" defTabSz="755650">
            <a:lnSpc>
              <a:spcPct val="90000"/>
            </a:lnSpc>
            <a:spcBef>
              <a:spcPct val="0"/>
            </a:spcBef>
            <a:spcAft>
              <a:spcPct val="15000"/>
            </a:spcAft>
            <a:buFontTx/>
            <a:buNone/>
          </a:pPr>
          <a:r>
            <a:rPr lang="en-US" sz="1700" kern="1200" dirty="0"/>
            <a:t>Innovation </a:t>
          </a:r>
          <a:endParaRPr lang="en-GB" sz="1700" kern="1200" dirty="0"/>
        </a:p>
        <a:p>
          <a:pPr marL="171450" lvl="1" indent="-171450" algn="l" defTabSz="755650">
            <a:lnSpc>
              <a:spcPct val="90000"/>
            </a:lnSpc>
            <a:spcBef>
              <a:spcPct val="0"/>
            </a:spcBef>
            <a:spcAft>
              <a:spcPct val="15000"/>
            </a:spcAft>
            <a:buFontTx/>
            <a:buNone/>
          </a:pPr>
          <a:r>
            <a:rPr lang="en-US" sz="1700" kern="1200" dirty="0"/>
            <a:t>(creativity)</a:t>
          </a:r>
          <a:endParaRPr lang="en-GB" sz="1700" kern="1200" dirty="0"/>
        </a:p>
      </dsp:txBody>
      <dsp:txXfrm>
        <a:off x="3472637" y="1989099"/>
        <a:ext cx="1793401" cy="1037070"/>
      </dsp:txXfrm>
    </dsp:sp>
    <dsp:sp modelId="{BDB15687-FB64-4932-B5C5-E8F5ED4A38E5}">
      <dsp:nvSpPr>
        <dsp:cNvPr id="0" name=""/>
        <dsp:cNvSpPr/>
      </dsp:nvSpPr>
      <dsp:spPr>
        <a:xfrm rot="6263">
          <a:off x="5199418" y="1390895"/>
          <a:ext cx="597110" cy="46257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5199418" y="1483283"/>
        <a:ext cx="458339" cy="277543"/>
      </dsp:txXfrm>
    </dsp:sp>
    <dsp:sp modelId="{A6B12841-5E06-4104-A572-6C16E7E78037}">
      <dsp:nvSpPr>
        <dsp:cNvPr id="0" name=""/>
        <dsp:cNvSpPr/>
      </dsp:nvSpPr>
      <dsp:spPr>
        <a:xfrm>
          <a:off x="6044386" y="1292903"/>
          <a:ext cx="1857931" cy="9958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64770" numCol="1" spcCol="1270" anchor="t" anchorCtr="0">
          <a:noAutofit/>
        </a:bodyPr>
        <a:lstStyle/>
        <a:p>
          <a:pPr marL="0" lvl="0" indent="0" algn="l" defTabSz="755650">
            <a:lnSpc>
              <a:spcPct val="90000"/>
            </a:lnSpc>
            <a:spcBef>
              <a:spcPct val="0"/>
            </a:spcBef>
            <a:spcAft>
              <a:spcPct val="35000"/>
            </a:spcAft>
            <a:buNone/>
          </a:pPr>
          <a:r>
            <a:rPr lang="en-US" sz="1700" kern="1200" dirty="0"/>
            <a:t>Protecting result </a:t>
          </a:r>
          <a:endParaRPr lang="en-GB" sz="1700" kern="1200" dirty="0"/>
        </a:p>
      </dsp:txBody>
      <dsp:txXfrm>
        <a:off x="6044386" y="1292903"/>
        <a:ext cx="1857931" cy="663931"/>
      </dsp:txXfrm>
    </dsp:sp>
    <dsp:sp modelId="{C7A60C8E-2DA1-4CB7-BF86-D21226342B77}">
      <dsp:nvSpPr>
        <dsp:cNvPr id="0" name=""/>
        <dsp:cNvSpPr/>
      </dsp:nvSpPr>
      <dsp:spPr>
        <a:xfrm>
          <a:off x="6424926" y="1956834"/>
          <a:ext cx="1857931" cy="11016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120904" rIns="120904" bIns="120904" numCol="1" spcCol="1270" anchor="t" anchorCtr="0">
          <a:noAutofit/>
        </a:bodyPr>
        <a:lstStyle/>
        <a:p>
          <a:pPr marL="171450" lvl="1" indent="-171450" algn="l" defTabSz="755650">
            <a:lnSpc>
              <a:spcPct val="90000"/>
            </a:lnSpc>
            <a:spcBef>
              <a:spcPct val="0"/>
            </a:spcBef>
            <a:spcAft>
              <a:spcPct val="15000"/>
            </a:spcAft>
            <a:buFontTx/>
            <a:buNone/>
          </a:pPr>
          <a:endParaRPr lang="en-GB" sz="1700" kern="1200" dirty="0"/>
        </a:p>
        <a:p>
          <a:pPr marL="171450" lvl="1" indent="-171450" algn="l" defTabSz="755650">
            <a:lnSpc>
              <a:spcPct val="90000"/>
            </a:lnSpc>
            <a:spcBef>
              <a:spcPct val="0"/>
            </a:spcBef>
            <a:spcAft>
              <a:spcPct val="15000"/>
            </a:spcAft>
            <a:buFontTx/>
            <a:buNone/>
          </a:pPr>
          <a:r>
            <a:rPr lang="en-US" sz="1700" kern="1200" dirty="0"/>
            <a:t>   Patent or copyright </a:t>
          </a:r>
          <a:endParaRPr lang="en-GB" sz="1700" kern="1200" dirty="0"/>
        </a:p>
      </dsp:txBody>
      <dsp:txXfrm>
        <a:off x="6457191" y="1989099"/>
        <a:ext cx="1793401" cy="1037070"/>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32D35B-4445-43A9-8FE8-DEAE6FA6BFA5}" type="datetimeFigureOut">
              <a:rPr lang="en-GB" smtClean="0"/>
              <a:t>01/03/2023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4E6A90-45D9-4322-99EF-116B5317EE01}" type="slidenum">
              <a:rPr lang="en-GB" smtClean="0"/>
              <a:t>‹#›</a:t>
            </a:fld>
            <a:endParaRPr lang="en-GB"/>
          </a:p>
        </p:txBody>
      </p:sp>
    </p:spTree>
    <p:extLst>
      <p:ext uri="{BB962C8B-B14F-4D97-AF65-F5344CB8AC3E}">
        <p14:creationId xmlns:p14="http://schemas.microsoft.com/office/powerpoint/2010/main" val="2316513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Assumptions should be supported by logic and have a significant effect on the choice and quality of the solution and result.</a:t>
            </a:r>
          </a:p>
          <a:p>
            <a:endParaRPr lang="en-GB" dirty="0"/>
          </a:p>
        </p:txBody>
      </p:sp>
      <p:sp>
        <p:nvSpPr>
          <p:cNvPr id="4" name="Slide Number Placeholder 3"/>
          <p:cNvSpPr>
            <a:spLocks noGrp="1"/>
          </p:cNvSpPr>
          <p:nvPr>
            <p:ph type="sldNum" sz="quarter" idx="5"/>
          </p:nvPr>
        </p:nvSpPr>
        <p:spPr/>
        <p:txBody>
          <a:bodyPr/>
          <a:lstStyle/>
          <a:p>
            <a:fld id="{E24E6A90-45D9-4322-99EF-116B5317EE01}" type="slidenum">
              <a:rPr lang="en-GB" smtClean="0"/>
              <a:t>12</a:t>
            </a:fld>
            <a:endParaRPr lang="en-GB"/>
          </a:p>
        </p:txBody>
      </p:sp>
    </p:spTree>
    <p:extLst>
      <p:ext uri="{BB962C8B-B14F-4D97-AF65-F5344CB8AC3E}">
        <p14:creationId xmlns:p14="http://schemas.microsoft.com/office/powerpoint/2010/main" val="2214176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24E6A90-45D9-4322-99EF-116B5317EE01}" type="slidenum">
              <a:rPr lang="en-GB" smtClean="0"/>
              <a:t>13</a:t>
            </a:fld>
            <a:endParaRPr lang="en-GB"/>
          </a:p>
        </p:txBody>
      </p:sp>
    </p:spTree>
    <p:extLst>
      <p:ext uri="{BB962C8B-B14F-4D97-AF65-F5344CB8AC3E}">
        <p14:creationId xmlns:p14="http://schemas.microsoft.com/office/powerpoint/2010/main" val="22006883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24E6A90-45D9-4322-99EF-116B5317EE01}" type="slidenum">
              <a:rPr lang="en-GB" smtClean="0"/>
              <a:t>14</a:t>
            </a:fld>
            <a:endParaRPr lang="en-GB"/>
          </a:p>
        </p:txBody>
      </p:sp>
    </p:spTree>
    <p:extLst>
      <p:ext uri="{BB962C8B-B14F-4D97-AF65-F5344CB8AC3E}">
        <p14:creationId xmlns:p14="http://schemas.microsoft.com/office/powerpoint/2010/main" val="500654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24E6A90-45D9-4322-99EF-116B5317EE01}" type="slidenum">
              <a:rPr lang="en-GB" smtClean="0"/>
              <a:t>19</a:t>
            </a:fld>
            <a:endParaRPr lang="en-GB"/>
          </a:p>
        </p:txBody>
      </p:sp>
    </p:spTree>
    <p:extLst>
      <p:ext uri="{BB962C8B-B14F-4D97-AF65-F5344CB8AC3E}">
        <p14:creationId xmlns:p14="http://schemas.microsoft.com/office/powerpoint/2010/main" val="28596262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24E6A90-45D9-4322-99EF-116B5317EE01}" type="slidenum">
              <a:rPr lang="en-GB" smtClean="0"/>
              <a:t>21</a:t>
            </a:fld>
            <a:endParaRPr lang="en-GB"/>
          </a:p>
        </p:txBody>
      </p:sp>
    </p:spTree>
    <p:extLst>
      <p:ext uri="{BB962C8B-B14F-4D97-AF65-F5344CB8AC3E}">
        <p14:creationId xmlns:p14="http://schemas.microsoft.com/office/powerpoint/2010/main" val="38725609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24E6A90-45D9-4322-99EF-116B5317EE01}" type="slidenum">
              <a:rPr lang="en-GB" smtClean="0"/>
              <a:t>22</a:t>
            </a:fld>
            <a:endParaRPr lang="en-GB"/>
          </a:p>
        </p:txBody>
      </p:sp>
    </p:spTree>
    <p:extLst>
      <p:ext uri="{BB962C8B-B14F-4D97-AF65-F5344CB8AC3E}">
        <p14:creationId xmlns:p14="http://schemas.microsoft.com/office/powerpoint/2010/main" val="3957803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BDB74-C87B-411E-83D5-71FDEEECC6D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8FAEF74-D025-4A99-8B15-71F8BD60E3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DA9F5B6-FC21-44D3-9535-B2B339C73A6A}"/>
              </a:ext>
            </a:extLst>
          </p:cNvPr>
          <p:cNvSpPr>
            <a:spLocks noGrp="1"/>
          </p:cNvSpPr>
          <p:nvPr>
            <p:ph type="dt" sz="half" idx="10"/>
          </p:nvPr>
        </p:nvSpPr>
        <p:spPr/>
        <p:txBody>
          <a:bodyPr/>
          <a:lstStyle/>
          <a:p>
            <a:fld id="{9575DDBC-26BF-4751-8527-5BDF973AD4F9}" type="datetimeFigureOut">
              <a:rPr lang="en-GB" smtClean="0"/>
              <a:t>01/03/2023</a:t>
            </a:fld>
            <a:endParaRPr lang="en-GB"/>
          </a:p>
        </p:txBody>
      </p:sp>
      <p:sp>
        <p:nvSpPr>
          <p:cNvPr id="5" name="Footer Placeholder 4">
            <a:extLst>
              <a:ext uri="{FF2B5EF4-FFF2-40B4-BE49-F238E27FC236}">
                <a16:creationId xmlns:a16="http://schemas.microsoft.com/office/drawing/2014/main" id="{C6871845-408D-4D0C-9832-CF6C8C75EA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183E000-6239-455D-BF66-9C4F064267DF}"/>
              </a:ext>
            </a:extLst>
          </p:cNvPr>
          <p:cNvSpPr>
            <a:spLocks noGrp="1"/>
          </p:cNvSpPr>
          <p:nvPr>
            <p:ph type="sldNum" sz="quarter" idx="12"/>
          </p:nvPr>
        </p:nvSpPr>
        <p:spPr/>
        <p:txBody>
          <a:bodyPr/>
          <a:lstStyle/>
          <a:p>
            <a:fld id="{4486B9AB-442E-4AFC-9630-4F9C7C98A00A}" type="slidenum">
              <a:rPr lang="en-GB" smtClean="0"/>
              <a:t>‹#›</a:t>
            </a:fld>
            <a:endParaRPr lang="en-GB"/>
          </a:p>
        </p:txBody>
      </p:sp>
    </p:spTree>
    <p:extLst>
      <p:ext uri="{BB962C8B-B14F-4D97-AF65-F5344CB8AC3E}">
        <p14:creationId xmlns:p14="http://schemas.microsoft.com/office/powerpoint/2010/main" val="1466954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DA150-1396-4A84-ADF7-DA09C1DEDE7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AA104AC-CC6D-4AA3-8378-E81C5655CFA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578E44-E19C-4D38-B9D7-8661BB304D25}"/>
              </a:ext>
            </a:extLst>
          </p:cNvPr>
          <p:cNvSpPr>
            <a:spLocks noGrp="1"/>
          </p:cNvSpPr>
          <p:nvPr>
            <p:ph type="dt" sz="half" idx="10"/>
          </p:nvPr>
        </p:nvSpPr>
        <p:spPr/>
        <p:txBody>
          <a:bodyPr/>
          <a:lstStyle/>
          <a:p>
            <a:fld id="{9575DDBC-26BF-4751-8527-5BDF973AD4F9}" type="datetimeFigureOut">
              <a:rPr lang="en-GB" smtClean="0"/>
              <a:t>01/03/2023</a:t>
            </a:fld>
            <a:endParaRPr lang="en-GB"/>
          </a:p>
        </p:txBody>
      </p:sp>
      <p:sp>
        <p:nvSpPr>
          <p:cNvPr id="5" name="Footer Placeholder 4">
            <a:extLst>
              <a:ext uri="{FF2B5EF4-FFF2-40B4-BE49-F238E27FC236}">
                <a16:creationId xmlns:a16="http://schemas.microsoft.com/office/drawing/2014/main" id="{44C9E4CA-D4C7-4F5A-8AC3-60DEFD7E48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1BF81F7-3449-4141-A70E-4AFC68B0D46D}"/>
              </a:ext>
            </a:extLst>
          </p:cNvPr>
          <p:cNvSpPr>
            <a:spLocks noGrp="1"/>
          </p:cNvSpPr>
          <p:nvPr>
            <p:ph type="sldNum" sz="quarter" idx="12"/>
          </p:nvPr>
        </p:nvSpPr>
        <p:spPr/>
        <p:txBody>
          <a:bodyPr/>
          <a:lstStyle/>
          <a:p>
            <a:fld id="{4486B9AB-442E-4AFC-9630-4F9C7C98A00A}" type="slidenum">
              <a:rPr lang="en-GB" smtClean="0"/>
              <a:t>‹#›</a:t>
            </a:fld>
            <a:endParaRPr lang="en-GB"/>
          </a:p>
        </p:txBody>
      </p:sp>
    </p:spTree>
    <p:extLst>
      <p:ext uri="{BB962C8B-B14F-4D97-AF65-F5344CB8AC3E}">
        <p14:creationId xmlns:p14="http://schemas.microsoft.com/office/powerpoint/2010/main" val="2344697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FB285A4-75E9-4142-A490-0A83FAB5236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4385C81-832F-4FA9-8B40-A2B744C6601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736FFD-A759-4970-88F8-81275333DC89}"/>
              </a:ext>
            </a:extLst>
          </p:cNvPr>
          <p:cNvSpPr>
            <a:spLocks noGrp="1"/>
          </p:cNvSpPr>
          <p:nvPr>
            <p:ph type="dt" sz="half" idx="10"/>
          </p:nvPr>
        </p:nvSpPr>
        <p:spPr/>
        <p:txBody>
          <a:bodyPr/>
          <a:lstStyle/>
          <a:p>
            <a:fld id="{9575DDBC-26BF-4751-8527-5BDF973AD4F9}" type="datetimeFigureOut">
              <a:rPr lang="en-GB" smtClean="0"/>
              <a:t>01/03/2023</a:t>
            </a:fld>
            <a:endParaRPr lang="en-GB"/>
          </a:p>
        </p:txBody>
      </p:sp>
      <p:sp>
        <p:nvSpPr>
          <p:cNvPr id="5" name="Footer Placeholder 4">
            <a:extLst>
              <a:ext uri="{FF2B5EF4-FFF2-40B4-BE49-F238E27FC236}">
                <a16:creationId xmlns:a16="http://schemas.microsoft.com/office/drawing/2014/main" id="{C38D1D21-73E4-4740-87D6-BC10F99227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C177C3-8267-4A7F-B6C9-9F9D3377D541}"/>
              </a:ext>
            </a:extLst>
          </p:cNvPr>
          <p:cNvSpPr>
            <a:spLocks noGrp="1"/>
          </p:cNvSpPr>
          <p:nvPr>
            <p:ph type="sldNum" sz="quarter" idx="12"/>
          </p:nvPr>
        </p:nvSpPr>
        <p:spPr/>
        <p:txBody>
          <a:bodyPr/>
          <a:lstStyle/>
          <a:p>
            <a:fld id="{4486B9AB-442E-4AFC-9630-4F9C7C98A00A}" type="slidenum">
              <a:rPr lang="en-GB" smtClean="0"/>
              <a:t>‹#›</a:t>
            </a:fld>
            <a:endParaRPr lang="en-GB"/>
          </a:p>
        </p:txBody>
      </p:sp>
    </p:spTree>
    <p:extLst>
      <p:ext uri="{BB962C8B-B14F-4D97-AF65-F5344CB8AC3E}">
        <p14:creationId xmlns:p14="http://schemas.microsoft.com/office/powerpoint/2010/main" val="2403423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4E6EC-36A0-42F4-B179-1F100445DF9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A533DBA-D99A-43BC-80AD-012BA61E8DA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676FF8A-1202-4DD1-8F88-1A138EC1E734}"/>
              </a:ext>
            </a:extLst>
          </p:cNvPr>
          <p:cNvSpPr>
            <a:spLocks noGrp="1"/>
          </p:cNvSpPr>
          <p:nvPr>
            <p:ph type="dt" sz="half" idx="10"/>
          </p:nvPr>
        </p:nvSpPr>
        <p:spPr/>
        <p:txBody>
          <a:bodyPr/>
          <a:lstStyle/>
          <a:p>
            <a:fld id="{9575DDBC-26BF-4751-8527-5BDF973AD4F9}" type="datetimeFigureOut">
              <a:rPr lang="en-GB" smtClean="0"/>
              <a:t>01/03/2023</a:t>
            </a:fld>
            <a:endParaRPr lang="en-GB"/>
          </a:p>
        </p:txBody>
      </p:sp>
      <p:sp>
        <p:nvSpPr>
          <p:cNvPr id="5" name="Footer Placeholder 4">
            <a:extLst>
              <a:ext uri="{FF2B5EF4-FFF2-40B4-BE49-F238E27FC236}">
                <a16:creationId xmlns:a16="http://schemas.microsoft.com/office/drawing/2014/main" id="{58B9897F-148D-4B99-8384-BF32D8491D4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B915B2-5D3A-4C6A-A595-A70225CCB9E9}"/>
              </a:ext>
            </a:extLst>
          </p:cNvPr>
          <p:cNvSpPr>
            <a:spLocks noGrp="1"/>
          </p:cNvSpPr>
          <p:nvPr>
            <p:ph type="sldNum" sz="quarter" idx="12"/>
          </p:nvPr>
        </p:nvSpPr>
        <p:spPr/>
        <p:txBody>
          <a:bodyPr/>
          <a:lstStyle/>
          <a:p>
            <a:fld id="{4486B9AB-442E-4AFC-9630-4F9C7C98A00A}" type="slidenum">
              <a:rPr lang="en-GB" smtClean="0"/>
              <a:t>‹#›</a:t>
            </a:fld>
            <a:endParaRPr lang="en-GB"/>
          </a:p>
        </p:txBody>
      </p:sp>
    </p:spTree>
    <p:extLst>
      <p:ext uri="{BB962C8B-B14F-4D97-AF65-F5344CB8AC3E}">
        <p14:creationId xmlns:p14="http://schemas.microsoft.com/office/powerpoint/2010/main" val="989480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03EEA-5E9C-4076-BEA9-5FBB9E26535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BFF0780-A757-474A-B889-B845F027D64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A7105A2-246D-4EB9-9E27-B7CD85A317B4}"/>
              </a:ext>
            </a:extLst>
          </p:cNvPr>
          <p:cNvSpPr>
            <a:spLocks noGrp="1"/>
          </p:cNvSpPr>
          <p:nvPr>
            <p:ph type="dt" sz="half" idx="10"/>
          </p:nvPr>
        </p:nvSpPr>
        <p:spPr/>
        <p:txBody>
          <a:bodyPr/>
          <a:lstStyle/>
          <a:p>
            <a:fld id="{9575DDBC-26BF-4751-8527-5BDF973AD4F9}" type="datetimeFigureOut">
              <a:rPr lang="en-GB" smtClean="0"/>
              <a:t>01/03/2023</a:t>
            </a:fld>
            <a:endParaRPr lang="en-GB"/>
          </a:p>
        </p:txBody>
      </p:sp>
      <p:sp>
        <p:nvSpPr>
          <p:cNvPr id="5" name="Footer Placeholder 4">
            <a:extLst>
              <a:ext uri="{FF2B5EF4-FFF2-40B4-BE49-F238E27FC236}">
                <a16:creationId xmlns:a16="http://schemas.microsoft.com/office/drawing/2014/main" id="{91B12D94-4EB6-4FF8-A6D3-9A8917CBEC1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01E177E-58D9-4570-8F57-7A3F3BE2728E}"/>
              </a:ext>
            </a:extLst>
          </p:cNvPr>
          <p:cNvSpPr>
            <a:spLocks noGrp="1"/>
          </p:cNvSpPr>
          <p:nvPr>
            <p:ph type="sldNum" sz="quarter" idx="12"/>
          </p:nvPr>
        </p:nvSpPr>
        <p:spPr/>
        <p:txBody>
          <a:bodyPr/>
          <a:lstStyle/>
          <a:p>
            <a:fld id="{4486B9AB-442E-4AFC-9630-4F9C7C98A00A}" type="slidenum">
              <a:rPr lang="en-GB" smtClean="0"/>
              <a:t>‹#›</a:t>
            </a:fld>
            <a:endParaRPr lang="en-GB"/>
          </a:p>
        </p:txBody>
      </p:sp>
    </p:spTree>
    <p:extLst>
      <p:ext uri="{BB962C8B-B14F-4D97-AF65-F5344CB8AC3E}">
        <p14:creationId xmlns:p14="http://schemas.microsoft.com/office/powerpoint/2010/main" val="563391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D338A-AF8D-4D57-8B9C-22A840E93BF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3BC323B-C637-4790-8D9C-C9C9F8B3673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BEF5B1B-A834-4D8E-9A93-97CE3C65973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B16E784-8125-46F5-96E8-2EB192384E7C}"/>
              </a:ext>
            </a:extLst>
          </p:cNvPr>
          <p:cNvSpPr>
            <a:spLocks noGrp="1"/>
          </p:cNvSpPr>
          <p:nvPr>
            <p:ph type="dt" sz="half" idx="10"/>
          </p:nvPr>
        </p:nvSpPr>
        <p:spPr/>
        <p:txBody>
          <a:bodyPr/>
          <a:lstStyle/>
          <a:p>
            <a:fld id="{9575DDBC-26BF-4751-8527-5BDF973AD4F9}" type="datetimeFigureOut">
              <a:rPr lang="en-GB" smtClean="0"/>
              <a:t>01/03/2023</a:t>
            </a:fld>
            <a:endParaRPr lang="en-GB"/>
          </a:p>
        </p:txBody>
      </p:sp>
      <p:sp>
        <p:nvSpPr>
          <p:cNvPr id="6" name="Footer Placeholder 5">
            <a:extLst>
              <a:ext uri="{FF2B5EF4-FFF2-40B4-BE49-F238E27FC236}">
                <a16:creationId xmlns:a16="http://schemas.microsoft.com/office/drawing/2014/main" id="{3EB1E959-14AA-45A8-BF20-C0FF806B324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4D75A21-7C9C-4DF1-A535-7A3FE8C42956}"/>
              </a:ext>
            </a:extLst>
          </p:cNvPr>
          <p:cNvSpPr>
            <a:spLocks noGrp="1"/>
          </p:cNvSpPr>
          <p:nvPr>
            <p:ph type="sldNum" sz="quarter" idx="12"/>
          </p:nvPr>
        </p:nvSpPr>
        <p:spPr/>
        <p:txBody>
          <a:bodyPr/>
          <a:lstStyle/>
          <a:p>
            <a:fld id="{4486B9AB-442E-4AFC-9630-4F9C7C98A00A}" type="slidenum">
              <a:rPr lang="en-GB" smtClean="0"/>
              <a:t>‹#›</a:t>
            </a:fld>
            <a:endParaRPr lang="en-GB"/>
          </a:p>
        </p:txBody>
      </p:sp>
    </p:spTree>
    <p:extLst>
      <p:ext uri="{BB962C8B-B14F-4D97-AF65-F5344CB8AC3E}">
        <p14:creationId xmlns:p14="http://schemas.microsoft.com/office/powerpoint/2010/main" val="2963595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BDBA3-A8C1-4DF1-AEB9-2E723C15923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79F3771-3F06-432C-ACE8-BDE1FE95E2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D0CF06F-14EF-4B86-8101-5246F382DB4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C12DF6E-DC0B-4E19-864E-CE0AB40367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57BE9E0-D8D7-40AD-AE3D-8E7732CB1B5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F7F6FDC-E1AA-4E76-8542-E0834294BAF8}"/>
              </a:ext>
            </a:extLst>
          </p:cNvPr>
          <p:cNvSpPr>
            <a:spLocks noGrp="1"/>
          </p:cNvSpPr>
          <p:nvPr>
            <p:ph type="dt" sz="half" idx="10"/>
          </p:nvPr>
        </p:nvSpPr>
        <p:spPr/>
        <p:txBody>
          <a:bodyPr/>
          <a:lstStyle/>
          <a:p>
            <a:fld id="{9575DDBC-26BF-4751-8527-5BDF973AD4F9}" type="datetimeFigureOut">
              <a:rPr lang="en-GB" smtClean="0"/>
              <a:t>01/03/2023</a:t>
            </a:fld>
            <a:endParaRPr lang="en-GB"/>
          </a:p>
        </p:txBody>
      </p:sp>
      <p:sp>
        <p:nvSpPr>
          <p:cNvPr id="8" name="Footer Placeholder 7">
            <a:extLst>
              <a:ext uri="{FF2B5EF4-FFF2-40B4-BE49-F238E27FC236}">
                <a16:creationId xmlns:a16="http://schemas.microsoft.com/office/drawing/2014/main" id="{F144A9A9-F048-4353-96DF-5B5A170B202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C5AF955-C3F7-4183-A13E-957E458A39EE}"/>
              </a:ext>
            </a:extLst>
          </p:cNvPr>
          <p:cNvSpPr>
            <a:spLocks noGrp="1"/>
          </p:cNvSpPr>
          <p:nvPr>
            <p:ph type="sldNum" sz="quarter" idx="12"/>
          </p:nvPr>
        </p:nvSpPr>
        <p:spPr/>
        <p:txBody>
          <a:bodyPr/>
          <a:lstStyle/>
          <a:p>
            <a:fld id="{4486B9AB-442E-4AFC-9630-4F9C7C98A00A}" type="slidenum">
              <a:rPr lang="en-GB" smtClean="0"/>
              <a:t>‹#›</a:t>
            </a:fld>
            <a:endParaRPr lang="en-GB"/>
          </a:p>
        </p:txBody>
      </p:sp>
    </p:spTree>
    <p:extLst>
      <p:ext uri="{BB962C8B-B14F-4D97-AF65-F5344CB8AC3E}">
        <p14:creationId xmlns:p14="http://schemas.microsoft.com/office/powerpoint/2010/main" val="1615205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A71BF-04F8-40FD-A823-73B9AB77D1C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7E8C747-2A58-49CE-9F5B-6615C2FC7A32}"/>
              </a:ext>
            </a:extLst>
          </p:cNvPr>
          <p:cNvSpPr>
            <a:spLocks noGrp="1"/>
          </p:cNvSpPr>
          <p:nvPr>
            <p:ph type="dt" sz="half" idx="10"/>
          </p:nvPr>
        </p:nvSpPr>
        <p:spPr/>
        <p:txBody>
          <a:bodyPr/>
          <a:lstStyle/>
          <a:p>
            <a:fld id="{9575DDBC-26BF-4751-8527-5BDF973AD4F9}" type="datetimeFigureOut">
              <a:rPr lang="en-GB" smtClean="0"/>
              <a:t>01/03/2023</a:t>
            </a:fld>
            <a:endParaRPr lang="en-GB"/>
          </a:p>
        </p:txBody>
      </p:sp>
      <p:sp>
        <p:nvSpPr>
          <p:cNvPr id="4" name="Footer Placeholder 3">
            <a:extLst>
              <a:ext uri="{FF2B5EF4-FFF2-40B4-BE49-F238E27FC236}">
                <a16:creationId xmlns:a16="http://schemas.microsoft.com/office/drawing/2014/main" id="{3484DEE5-0EE5-4A98-A738-48EB8FDDB90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F953DBF-B503-4D6C-97B4-E4205EB08E88}"/>
              </a:ext>
            </a:extLst>
          </p:cNvPr>
          <p:cNvSpPr>
            <a:spLocks noGrp="1"/>
          </p:cNvSpPr>
          <p:nvPr>
            <p:ph type="sldNum" sz="quarter" idx="12"/>
          </p:nvPr>
        </p:nvSpPr>
        <p:spPr/>
        <p:txBody>
          <a:bodyPr/>
          <a:lstStyle/>
          <a:p>
            <a:fld id="{4486B9AB-442E-4AFC-9630-4F9C7C98A00A}" type="slidenum">
              <a:rPr lang="en-GB" smtClean="0"/>
              <a:t>‹#›</a:t>
            </a:fld>
            <a:endParaRPr lang="en-GB"/>
          </a:p>
        </p:txBody>
      </p:sp>
    </p:spTree>
    <p:extLst>
      <p:ext uri="{BB962C8B-B14F-4D97-AF65-F5344CB8AC3E}">
        <p14:creationId xmlns:p14="http://schemas.microsoft.com/office/powerpoint/2010/main" val="3284182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F18FD2A-5795-4C82-A4F8-6933FFC3E6D4}"/>
              </a:ext>
            </a:extLst>
          </p:cNvPr>
          <p:cNvSpPr>
            <a:spLocks noGrp="1"/>
          </p:cNvSpPr>
          <p:nvPr>
            <p:ph type="dt" sz="half" idx="10"/>
          </p:nvPr>
        </p:nvSpPr>
        <p:spPr/>
        <p:txBody>
          <a:bodyPr/>
          <a:lstStyle/>
          <a:p>
            <a:fld id="{9575DDBC-26BF-4751-8527-5BDF973AD4F9}" type="datetimeFigureOut">
              <a:rPr lang="en-GB" smtClean="0"/>
              <a:t>01/03/2023</a:t>
            </a:fld>
            <a:endParaRPr lang="en-GB"/>
          </a:p>
        </p:txBody>
      </p:sp>
      <p:sp>
        <p:nvSpPr>
          <p:cNvPr id="3" name="Footer Placeholder 2">
            <a:extLst>
              <a:ext uri="{FF2B5EF4-FFF2-40B4-BE49-F238E27FC236}">
                <a16:creationId xmlns:a16="http://schemas.microsoft.com/office/drawing/2014/main" id="{170E3CFB-7EF8-4A7B-85B7-F1244FE4F66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6977DAA-CF13-431E-8DF8-63DF61612BCA}"/>
              </a:ext>
            </a:extLst>
          </p:cNvPr>
          <p:cNvSpPr>
            <a:spLocks noGrp="1"/>
          </p:cNvSpPr>
          <p:nvPr>
            <p:ph type="sldNum" sz="quarter" idx="12"/>
          </p:nvPr>
        </p:nvSpPr>
        <p:spPr/>
        <p:txBody>
          <a:bodyPr/>
          <a:lstStyle/>
          <a:p>
            <a:fld id="{4486B9AB-442E-4AFC-9630-4F9C7C98A00A}" type="slidenum">
              <a:rPr lang="en-GB" smtClean="0"/>
              <a:t>‹#›</a:t>
            </a:fld>
            <a:endParaRPr lang="en-GB"/>
          </a:p>
        </p:txBody>
      </p:sp>
    </p:spTree>
    <p:extLst>
      <p:ext uri="{BB962C8B-B14F-4D97-AF65-F5344CB8AC3E}">
        <p14:creationId xmlns:p14="http://schemas.microsoft.com/office/powerpoint/2010/main" val="1544322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D0E72-3D58-4516-A2A0-60B9EDD3D3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39BC7CC-C60F-4F1C-A5DC-275F8C6AE3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FF680FA-9924-4113-A611-49869F840D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9E42A5-DE0D-4AC3-918D-DB75CED23660}"/>
              </a:ext>
            </a:extLst>
          </p:cNvPr>
          <p:cNvSpPr>
            <a:spLocks noGrp="1"/>
          </p:cNvSpPr>
          <p:nvPr>
            <p:ph type="dt" sz="half" idx="10"/>
          </p:nvPr>
        </p:nvSpPr>
        <p:spPr/>
        <p:txBody>
          <a:bodyPr/>
          <a:lstStyle/>
          <a:p>
            <a:fld id="{9575DDBC-26BF-4751-8527-5BDF973AD4F9}" type="datetimeFigureOut">
              <a:rPr lang="en-GB" smtClean="0"/>
              <a:t>01/03/2023</a:t>
            </a:fld>
            <a:endParaRPr lang="en-GB"/>
          </a:p>
        </p:txBody>
      </p:sp>
      <p:sp>
        <p:nvSpPr>
          <p:cNvPr id="6" name="Footer Placeholder 5">
            <a:extLst>
              <a:ext uri="{FF2B5EF4-FFF2-40B4-BE49-F238E27FC236}">
                <a16:creationId xmlns:a16="http://schemas.microsoft.com/office/drawing/2014/main" id="{4FF649A1-9F6A-4651-A16F-8EF3DCB3A78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3E032F2-8A1E-46DA-A5CF-CE005E2B6D85}"/>
              </a:ext>
            </a:extLst>
          </p:cNvPr>
          <p:cNvSpPr>
            <a:spLocks noGrp="1"/>
          </p:cNvSpPr>
          <p:nvPr>
            <p:ph type="sldNum" sz="quarter" idx="12"/>
          </p:nvPr>
        </p:nvSpPr>
        <p:spPr/>
        <p:txBody>
          <a:bodyPr/>
          <a:lstStyle/>
          <a:p>
            <a:fld id="{4486B9AB-442E-4AFC-9630-4F9C7C98A00A}" type="slidenum">
              <a:rPr lang="en-GB" smtClean="0"/>
              <a:t>‹#›</a:t>
            </a:fld>
            <a:endParaRPr lang="en-GB"/>
          </a:p>
        </p:txBody>
      </p:sp>
    </p:spTree>
    <p:extLst>
      <p:ext uri="{BB962C8B-B14F-4D97-AF65-F5344CB8AC3E}">
        <p14:creationId xmlns:p14="http://schemas.microsoft.com/office/powerpoint/2010/main" val="3590934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BC483-BE13-4D3B-817F-38BA45DC26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2577033-5669-4AF6-A40B-B4DA94A49B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B2EF328-09F5-4D6D-BD74-059E8FAA25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4E8A36-678C-4E5A-8A49-1CD523F5273F}"/>
              </a:ext>
            </a:extLst>
          </p:cNvPr>
          <p:cNvSpPr>
            <a:spLocks noGrp="1"/>
          </p:cNvSpPr>
          <p:nvPr>
            <p:ph type="dt" sz="half" idx="10"/>
          </p:nvPr>
        </p:nvSpPr>
        <p:spPr/>
        <p:txBody>
          <a:bodyPr/>
          <a:lstStyle/>
          <a:p>
            <a:fld id="{9575DDBC-26BF-4751-8527-5BDF973AD4F9}" type="datetimeFigureOut">
              <a:rPr lang="en-GB" smtClean="0"/>
              <a:t>01/03/2023</a:t>
            </a:fld>
            <a:endParaRPr lang="en-GB"/>
          </a:p>
        </p:txBody>
      </p:sp>
      <p:sp>
        <p:nvSpPr>
          <p:cNvPr id="6" name="Footer Placeholder 5">
            <a:extLst>
              <a:ext uri="{FF2B5EF4-FFF2-40B4-BE49-F238E27FC236}">
                <a16:creationId xmlns:a16="http://schemas.microsoft.com/office/drawing/2014/main" id="{328A93DF-8179-48FE-8D8E-EB111316B08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57FB907-E671-4784-8514-13655D7A293E}"/>
              </a:ext>
            </a:extLst>
          </p:cNvPr>
          <p:cNvSpPr>
            <a:spLocks noGrp="1"/>
          </p:cNvSpPr>
          <p:nvPr>
            <p:ph type="sldNum" sz="quarter" idx="12"/>
          </p:nvPr>
        </p:nvSpPr>
        <p:spPr/>
        <p:txBody>
          <a:bodyPr/>
          <a:lstStyle/>
          <a:p>
            <a:fld id="{4486B9AB-442E-4AFC-9630-4F9C7C98A00A}" type="slidenum">
              <a:rPr lang="en-GB" smtClean="0"/>
              <a:t>‹#›</a:t>
            </a:fld>
            <a:endParaRPr lang="en-GB"/>
          </a:p>
        </p:txBody>
      </p:sp>
    </p:spTree>
    <p:extLst>
      <p:ext uri="{BB962C8B-B14F-4D97-AF65-F5344CB8AC3E}">
        <p14:creationId xmlns:p14="http://schemas.microsoft.com/office/powerpoint/2010/main" val="1892296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3C7B66-7FB2-45B8-9803-EE4B95F8E5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30FBD13-AEF4-4E55-9F89-425D41DA58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1A5935-3A98-45C6-8459-3272AEFABD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75DDBC-26BF-4751-8527-5BDF973AD4F9}" type="datetimeFigureOut">
              <a:rPr lang="en-GB" smtClean="0"/>
              <a:t>01/03/2023</a:t>
            </a:fld>
            <a:endParaRPr lang="en-GB"/>
          </a:p>
        </p:txBody>
      </p:sp>
      <p:sp>
        <p:nvSpPr>
          <p:cNvPr id="5" name="Footer Placeholder 4">
            <a:extLst>
              <a:ext uri="{FF2B5EF4-FFF2-40B4-BE49-F238E27FC236}">
                <a16:creationId xmlns:a16="http://schemas.microsoft.com/office/drawing/2014/main" id="{00459F93-8F14-487A-A7BF-85C3FCBA51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D232417-239F-4E3C-8F38-A202AB914C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86B9AB-442E-4AFC-9630-4F9C7C98A00A}" type="slidenum">
              <a:rPr lang="en-GB" smtClean="0"/>
              <a:t>‹#›</a:t>
            </a:fld>
            <a:endParaRPr lang="en-GB"/>
          </a:p>
        </p:txBody>
      </p:sp>
    </p:spTree>
    <p:extLst>
      <p:ext uri="{BB962C8B-B14F-4D97-AF65-F5344CB8AC3E}">
        <p14:creationId xmlns:p14="http://schemas.microsoft.com/office/powerpoint/2010/main" val="18946616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33C855D-A9A7-4A49-AD11-CE0A44E7E1C2}"/>
              </a:ext>
            </a:extLst>
          </p:cNvPr>
          <p:cNvSpPr>
            <a:spLocks noGrp="1"/>
          </p:cNvSpPr>
          <p:nvPr>
            <p:ph type="subTitle" idx="1"/>
          </p:nvPr>
        </p:nvSpPr>
        <p:spPr>
          <a:xfrm>
            <a:off x="1138107" y="3792655"/>
            <a:ext cx="9144000" cy="1655762"/>
          </a:xfrm>
        </p:spPr>
        <p:txBody>
          <a:bodyPr/>
          <a:lstStyle/>
          <a:p>
            <a:endParaRPr lang="en-US" dirty="0"/>
          </a:p>
          <a:p>
            <a:r>
              <a:rPr lang="en-GB" dirty="0"/>
              <a:t>Adam Silumbwe </a:t>
            </a:r>
          </a:p>
          <a:p>
            <a:r>
              <a:rPr lang="en-GB" dirty="0"/>
              <a:t>BSc_ Health Services Management and Planning </a:t>
            </a:r>
          </a:p>
        </p:txBody>
      </p:sp>
      <p:sp>
        <p:nvSpPr>
          <p:cNvPr id="4" name="Title 1">
            <a:extLst>
              <a:ext uri="{FF2B5EF4-FFF2-40B4-BE49-F238E27FC236}">
                <a16:creationId xmlns:a16="http://schemas.microsoft.com/office/drawing/2014/main" id="{D5A65FC2-E410-426F-B548-57B45EB47F36}"/>
              </a:ext>
            </a:extLst>
          </p:cNvPr>
          <p:cNvSpPr>
            <a:spLocks noGrp="1"/>
          </p:cNvSpPr>
          <p:nvPr>
            <p:ph type="ctrTitle"/>
          </p:nvPr>
        </p:nvSpPr>
        <p:spPr>
          <a:xfrm>
            <a:off x="1599501" y="677746"/>
            <a:ext cx="9144000" cy="2387600"/>
          </a:xfrm>
        </p:spPr>
        <p:txBody>
          <a:bodyPr/>
          <a:lstStyle/>
          <a:p>
            <a:r>
              <a:rPr lang="en-US" b="1" dirty="0">
                <a:latin typeface="+mn-lt"/>
              </a:rPr>
              <a:t>Managerial Problem Solving and Decision Making </a:t>
            </a:r>
            <a:endParaRPr lang="en-GB" b="1" dirty="0">
              <a:latin typeface="+mn-lt"/>
            </a:endParaRPr>
          </a:p>
        </p:txBody>
      </p:sp>
    </p:spTree>
    <p:extLst>
      <p:ext uri="{BB962C8B-B14F-4D97-AF65-F5344CB8AC3E}">
        <p14:creationId xmlns:p14="http://schemas.microsoft.com/office/powerpoint/2010/main" val="5892349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734AA-C8A9-4291-95FF-DE66F28FEB6C}"/>
              </a:ext>
            </a:extLst>
          </p:cNvPr>
          <p:cNvSpPr>
            <a:spLocks noGrp="1"/>
          </p:cNvSpPr>
          <p:nvPr>
            <p:ph type="title"/>
          </p:nvPr>
        </p:nvSpPr>
        <p:spPr/>
        <p:txBody>
          <a:bodyPr/>
          <a:lstStyle/>
          <a:p>
            <a:r>
              <a:rPr lang="en-US" b="1" dirty="0">
                <a:latin typeface="+mn-lt"/>
              </a:rPr>
              <a:t>[1] Problem recognition and definition</a:t>
            </a:r>
            <a:endParaRPr lang="en-GB" b="1" dirty="0">
              <a:latin typeface="+mn-lt"/>
            </a:endParaRPr>
          </a:p>
        </p:txBody>
      </p:sp>
      <p:sp>
        <p:nvSpPr>
          <p:cNvPr id="3" name="Content Placeholder 2">
            <a:extLst>
              <a:ext uri="{FF2B5EF4-FFF2-40B4-BE49-F238E27FC236}">
                <a16:creationId xmlns:a16="http://schemas.microsoft.com/office/drawing/2014/main" id="{DE6A93A9-F211-49EC-BA31-14F8FF60278D}"/>
              </a:ext>
            </a:extLst>
          </p:cNvPr>
          <p:cNvSpPr>
            <a:spLocks noGrp="1"/>
          </p:cNvSpPr>
          <p:nvPr>
            <p:ph idx="1"/>
          </p:nvPr>
        </p:nvSpPr>
        <p:spPr>
          <a:xfrm>
            <a:off x="838200" y="1825624"/>
            <a:ext cx="10515600" cy="5032375"/>
          </a:xfrm>
        </p:spPr>
        <p:txBody>
          <a:bodyPr>
            <a:normAutofit lnSpcReduction="10000"/>
          </a:bodyPr>
          <a:lstStyle/>
          <a:p>
            <a:r>
              <a:rPr lang="en-US" dirty="0"/>
              <a:t>Includes gathering, systematically evaluating and judging the importance of information from the sources  such as routine reports and data, interviews and observations, information from workgroups and customer feedback. </a:t>
            </a:r>
          </a:p>
          <a:p>
            <a:endParaRPr lang="en-US" dirty="0"/>
          </a:p>
          <a:p>
            <a:pPr marL="514350" indent="-514350">
              <a:buFont typeface="+mj-lt"/>
              <a:buAutoNum type="alphaLcParenR"/>
            </a:pPr>
            <a:r>
              <a:rPr lang="en-US" dirty="0"/>
              <a:t>Problem statement:  puts what has been learned during the definition stage into a brief  description of the problem to be solved and set direction. For example;</a:t>
            </a:r>
          </a:p>
          <a:p>
            <a:pPr marL="514350" indent="-514350">
              <a:buFont typeface="+mj-lt"/>
              <a:buAutoNum type="alphaLcParenR"/>
            </a:pPr>
            <a:endParaRPr lang="en-US" dirty="0"/>
          </a:p>
          <a:p>
            <a:pPr lvl="1">
              <a:buFont typeface="Wingdings" panose="05000000000000000000" pitchFamily="2" charset="2"/>
              <a:buChar char="§"/>
            </a:pPr>
            <a:r>
              <a:rPr lang="en-US" sz="2800" dirty="0"/>
              <a:t>In what ways can we improve systems response time to reduce how long marketing analysts must wait for an answer to an inquiry? </a:t>
            </a:r>
          </a:p>
          <a:p>
            <a:pPr marL="514350" indent="-514350">
              <a:buFont typeface="+mj-lt"/>
              <a:buAutoNum type="alphaLcParenR"/>
            </a:pPr>
            <a:endParaRPr lang="en-GB" dirty="0"/>
          </a:p>
        </p:txBody>
      </p:sp>
    </p:spTree>
    <p:extLst>
      <p:ext uri="{BB962C8B-B14F-4D97-AF65-F5344CB8AC3E}">
        <p14:creationId xmlns:p14="http://schemas.microsoft.com/office/powerpoint/2010/main" val="1490147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2F4ED-A1AA-45C5-966A-EBB101190A01}"/>
              </a:ext>
            </a:extLst>
          </p:cNvPr>
          <p:cNvSpPr>
            <a:spLocks noGrp="1"/>
          </p:cNvSpPr>
          <p:nvPr>
            <p:ph type="title"/>
          </p:nvPr>
        </p:nvSpPr>
        <p:spPr/>
        <p:txBody>
          <a:bodyPr/>
          <a:lstStyle/>
          <a:p>
            <a:r>
              <a:rPr lang="en-US" b="1" dirty="0">
                <a:latin typeface="+mn-lt"/>
              </a:rPr>
              <a:t>Components of the problem statement </a:t>
            </a:r>
            <a:endParaRPr lang="en-GB" b="1" dirty="0">
              <a:latin typeface="+mn-lt"/>
            </a:endParaRPr>
          </a:p>
        </p:txBody>
      </p:sp>
      <p:sp>
        <p:nvSpPr>
          <p:cNvPr id="3" name="Content Placeholder 2">
            <a:extLst>
              <a:ext uri="{FF2B5EF4-FFF2-40B4-BE49-F238E27FC236}">
                <a16:creationId xmlns:a16="http://schemas.microsoft.com/office/drawing/2014/main" id="{1C50AD73-B3DA-4701-8F54-71D9E7390BB1}"/>
              </a:ext>
            </a:extLst>
          </p:cNvPr>
          <p:cNvSpPr>
            <a:spLocks noGrp="1"/>
          </p:cNvSpPr>
          <p:nvPr>
            <p:ph idx="1"/>
          </p:nvPr>
        </p:nvSpPr>
        <p:spPr/>
        <p:txBody>
          <a:bodyPr/>
          <a:lstStyle/>
          <a:p>
            <a:pPr>
              <a:lnSpc>
                <a:spcPct val="150000"/>
              </a:lnSpc>
            </a:pPr>
            <a:r>
              <a:rPr lang="en-US" dirty="0"/>
              <a:t>In what ways can (invitational stem)</a:t>
            </a:r>
          </a:p>
          <a:p>
            <a:pPr>
              <a:lnSpc>
                <a:spcPct val="150000"/>
              </a:lnSpc>
            </a:pPr>
            <a:r>
              <a:rPr lang="en-US" dirty="0"/>
              <a:t>We (Ownership)</a:t>
            </a:r>
          </a:p>
          <a:p>
            <a:pPr>
              <a:lnSpc>
                <a:spcPct val="150000"/>
              </a:lnSpc>
            </a:pPr>
            <a:r>
              <a:rPr lang="en-US" dirty="0"/>
              <a:t>Improve response time(action)</a:t>
            </a:r>
          </a:p>
          <a:p>
            <a:pPr>
              <a:lnSpc>
                <a:spcPct val="150000"/>
              </a:lnSpc>
            </a:pPr>
            <a:r>
              <a:rPr lang="en-US" dirty="0"/>
              <a:t>To reduce how long marketing analysts must wait for an answer to an inquiry</a:t>
            </a:r>
            <a:endParaRPr lang="en-GB" dirty="0"/>
          </a:p>
        </p:txBody>
      </p:sp>
    </p:spTree>
    <p:extLst>
      <p:ext uri="{BB962C8B-B14F-4D97-AF65-F5344CB8AC3E}">
        <p14:creationId xmlns:p14="http://schemas.microsoft.com/office/powerpoint/2010/main" val="14893804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EF309-0CF7-4BF5-868B-3F9C9436A9DC}"/>
              </a:ext>
            </a:extLst>
          </p:cNvPr>
          <p:cNvSpPr>
            <a:spLocks noGrp="1"/>
          </p:cNvSpPr>
          <p:nvPr>
            <p:ph type="title"/>
          </p:nvPr>
        </p:nvSpPr>
        <p:spPr>
          <a:xfrm>
            <a:off x="430924" y="46037"/>
            <a:ext cx="10515600" cy="1325563"/>
          </a:xfrm>
        </p:spPr>
        <p:txBody>
          <a:bodyPr/>
          <a:lstStyle/>
          <a:p>
            <a:r>
              <a:rPr lang="en-US" b="1" dirty="0">
                <a:latin typeface="+mn-lt"/>
              </a:rPr>
              <a:t>[2] Developing Assumptions </a:t>
            </a:r>
            <a:endParaRPr lang="en-GB" b="1" dirty="0">
              <a:latin typeface="+mn-lt"/>
            </a:endParaRPr>
          </a:p>
        </p:txBody>
      </p:sp>
      <p:graphicFrame>
        <p:nvGraphicFramePr>
          <p:cNvPr id="4" name="Table 4">
            <a:extLst>
              <a:ext uri="{FF2B5EF4-FFF2-40B4-BE49-F238E27FC236}">
                <a16:creationId xmlns:a16="http://schemas.microsoft.com/office/drawing/2014/main" id="{08EA3753-C468-44F8-BC36-EBBCD4934E53}"/>
              </a:ext>
            </a:extLst>
          </p:cNvPr>
          <p:cNvGraphicFramePr>
            <a:graphicFrameLocks noGrp="1"/>
          </p:cNvGraphicFramePr>
          <p:nvPr>
            <p:ph idx="1"/>
            <p:extLst>
              <p:ext uri="{D42A27DB-BD31-4B8C-83A1-F6EECF244321}">
                <p14:modId xmlns:p14="http://schemas.microsoft.com/office/powerpoint/2010/main" val="2896740892"/>
              </p:ext>
            </p:extLst>
          </p:nvPr>
        </p:nvGraphicFramePr>
        <p:xfrm>
          <a:off x="430924" y="1371600"/>
          <a:ext cx="11330152" cy="5344510"/>
        </p:xfrm>
        <a:graphic>
          <a:graphicData uri="http://schemas.openxmlformats.org/drawingml/2006/table">
            <a:tbl>
              <a:tblPr firstRow="1" bandRow="1">
                <a:tableStyleId>{5C22544A-7EE6-4342-B048-85BDC9FD1C3A}</a:tableStyleId>
              </a:tblPr>
              <a:tblGrid>
                <a:gridCol w="2513633">
                  <a:extLst>
                    <a:ext uri="{9D8B030D-6E8A-4147-A177-3AD203B41FA5}">
                      <a16:colId xmlns:a16="http://schemas.microsoft.com/office/drawing/2014/main" val="168475745"/>
                    </a:ext>
                  </a:extLst>
                </a:gridCol>
                <a:gridCol w="8816519">
                  <a:extLst>
                    <a:ext uri="{9D8B030D-6E8A-4147-A177-3AD203B41FA5}">
                      <a16:colId xmlns:a16="http://schemas.microsoft.com/office/drawing/2014/main" val="391872176"/>
                    </a:ext>
                  </a:extLst>
                </a:gridCol>
              </a:tblGrid>
              <a:tr h="638488">
                <a:tc>
                  <a:txBody>
                    <a:bodyPr/>
                    <a:lstStyle/>
                    <a:p>
                      <a:r>
                        <a:rPr lang="en-US" sz="2800" dirty="0"/>
                        <a:t>Assumptions</a:t>
                      </a:r>
                      <a:endParaRPr lang="en-GB" sz="2800" dirty="0"/>
                    </a:p>
                  </a:txBody>
                  <a:tcPr/>
                </a:tc>
                <a:tc>
                  <a:txBody>
                    <a:bodyPr/>
                    <a:lstStyle/>
                    <a:p>
                      <a:r>
                        <a:rPr lang="en-US" sz="2800" dirty="0"/>
                        <a:t>Attributes </a:t>
                      </a:r>
                      <a:endParaRPr lang="en-GB" sz="2800" dirty="0"/>
                    </a:p>
                  </a:txBody>
                  <a:tcPr/>
                </a:tc>
                <a:extLst>
                  <a:ext uri="{0D108BD9-81ED-4DB2-BD59-A6C34878D82A}">
                    <a16:rowId xmlns:a16="http://schemas.microsoft.com/office/drawing/2014/main" val="3706670641"/>
                  </a:ext>
                </a:extLst>
              </a:tr>
              <a:tr h="1444916">
                <a:tc>
                  <a:txBody>
                    <a:bodyPr/>
                    <a:lstStyle/>
                    <a:p>
                      <a:r>
                        <a:rPr lang="en-US" sz="2800" dirty="0"/>
                        <a:t>Structural </a:t>
                      </a:r>
                      <a:endParaRPr lang="en-GB" sz="2800" dirty="0"/>
                    </a:p>
                  </a:txBody>
                  <a:tcPr/>
                </a:tc>
                <a:tc>
                  <a:txBody>
                    <a:bodyPr/>
                    <a:lstStyle/>
                    <a:p>
                      <a:r>
                        <a:rPr lang="en-US" sz="2800" dirty="0"/>
                        <a:t>Relate to the context of the problem – boundary assumptions. Within (outside) manager’s authority. Problem caused by uncontrollable external factors</a:t>
                      </a:r>
                      <a:endParaRPr lang="en-GB" sz="2800" dirty="0"/>
                    </a:p>
                  </a:txBody>
                  <a:tcPr/>
                </a:tc>
                <a:extLst>
                  <a:ext uri="{0D108BD9-81ED-4DB2-BD59-A6C34878D82A}">
                    <a16:rowId xmlns:a16="http://schemas.microsoft.com/office/drawing/2014/main" val="4268063897"/>
                  </a:ext>
                </a:extLst>
              </a:tr>
              <a:tr h="1000326">
                <a:tc>
                  <a:txBody>
                    <a:bodyPr/>
                    <a:lstStyle/>
                    <a:p>
                      <a:r>
                        <a:rPr lang="en-US" sz="2800" dirty="0"/>
                        <a:t>Personal</a:t>
                      </a:r>
                      <a:endParaRPr lang="en-GB" sz="2800" dirty="0"/>
                    </a:p>
                  </a:txBody>
                  <a:tcPr/>
                </a:tc>
                <a:tc>
                  <a:txBody>
                    <a:bodyPr/>
                    <a:lstStyle/>
                    <a:p>
                      <a:r>
                        <a:rPr lang="en-US" sz="2800" dirty="0"/>
                        <a:t>Conclusions and biases decision makers bring to problem risk taker, risk averse. Likely reactions of superiors, subordinates, stakeholders,  </a:t>
                      </a:r>
                      <a:endParaRPr lang="en-GB" sz="2800" dirty="0"/>
                    </a:p>
                  </a:txBody>
                  <a:tcPr/>
                </a:tc>
                <a:extLst>
                  <a:ext uri="{0D108BD9-81ED-4DB2-BD59-A6C34878D82A}">
                    <a16:rowId xmlns:a16="http://schemas.microsoft.com/office/drawing/2014/main" val="417629461"/>
                  </a:ext>
                </a:extLst>
              </a:tr>
              <a:tr h="1889506">
                <a:tc>
                  <a:txBody>
                    <a:bodyPr/>
                    <a:lstStyle/>
                    <a:p>
                      <a:r>
                        <a:rPr lang="en-US" sz="2800" dirty="0"/>
                        <a:t>Problem centered </a:t>
                      </a:r>
                      <a:endParaRPr lang="en-GB" sz="2800" dirty="0"/>
                    </a:p>
                  </a:txBody>
                  <a:tcPr/>
                </a:tc>
                <a:tc>
                  <a:txBody>
                    <a:bodyPr/>
                    <a:lstStyle/>
                    <a:p>
                      <a:r>
                        <a:rPr lang="en-US" sz="2800" dirty="0"/>
                        <a:t>Perceived relative importance of the problem </a:t>
                      </a:r>
                    </a:p>
                    <a:p>
                      <a:r>
                        <a:rPr lang="en-US" sz="2800" dirty="0"/>
                        <a:t>Degree of risk from the problem</a:t>
                      </a:r>
                    </a:p>
                    <a:p>
                      <a:r>
                        <a:rPr lang="en-US" sz="2800" dirty="0"/>
                        <a:t>Economic cost and benefit</a:t>
                      </a:r>
                    </a:p>
                    <a:p>
                      <a:r>
                        <a:rPr lang="en-US" sz="2800" dirty="0"/>
                        <a:t>Political cost and benefit </a:t>
                      </a:r>
                      <a:endParaRPr lang="en-GB" sz="2800" dirty="0"/>
                    </a:p>
                  </a:txBody>
                  <a:tcPr/>
                </a:tc>
                <a:extLst>
                  <a:ext uri="{0D108BD9-81ED-4DB2-BD59-A6C34878D82A}">
                    <a16:rowId xmlns:a16="http://schemas.microsoft.com/office/drawing/2014/main" val="2855839772"/>
                  </a:ext>
                </a:extLst>
              </a:tr>
            </a:tbl>
          </a:graphicData>
        </a:graphic>
      </p:graphicFrame>
    </p:spTree>
    <p:extLst>
      <p:ext uri="{BB962C8B-B14F-4D97-AF65-F5344CB8AC3E}">
        <p14:creationId xmlns:p14="http://schemas.microsoft.com/office/powerpoint/2010/main" val="42185747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85D5D-418B-47B0-8DD6-DCC0E5FFE75E}"/>
              </a:ext>
            </a:extLst>
          </p:cNvPr>
          <p:cNvSpPr>
            <a:spLocks noGrp="1"/>
          </p:cNvSpPr>
          <p:nvPr>
            <p:ph type="title"/>
          </p:nvPr>
        </p:nvSpPr>
        <p:spPr/>
        <p:txBody>
          <a:bodyPr/>
          <a:lstStyle/>
          <a:p>
            <a:r>
              <a:rPr lang="en-US" b="1" dirty="0">
                <a:latin typeface="+mn-lt"/>
              </a:rPr>
              <a:t>[3] Identifying Tentative Alternative Solutions </a:t>
            </a:r>
            <a:endParaRPr lang="en-GB" b="1" dirty="0">
              <a:latin typeface="+mn-lt"/>
            </a:endParaRPr>
          </a:p>
        </p:txBody>
      </p:sp>
      <p:graphicFrame>
        <p:nvGraphicFramePr>
          <p:cNvPr id="4" name="Content Placeholder 3">
            <a:extLst>
              <a:ext uri="{FF2B5EF4-FFF2-40B4-BE49-F238E27FC236}">
                <a16:creationId xmlns:a16="http://schemas.microsoft.com/office/drawing/2014/main" id="{CBDF79BA-E823-46CB-8EEC-4D8116525598}"/>
              </a:ext>
            </a:extLst>
          </p:cNvPr>
          <p:cNvGraphicFramePr>
            <a:graphicFrameLocks noGrp="1"/>
          </p:cNvGraphicFramePr>
          <p:nvPr>
            <p:ph idx="1"/>
            <p:extLst>
              <p:ext uri="{D42A27DB-BD31-4B8C-83A1-F6EECF244321}">
                <p14:modId xmlns:p14="http://schemas.microsoft.com/office/powerpoint/2010/main" val="3917366992"/>
              </p:ext>
            </p:extLst>
          </p:nvPr>
        </p:nvGraphicFramePr>
        <p:xfrm>
          <a:off x="254876" y="2141537"/>
          <a:ext cx="8290034"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Content Placeholder 3">
            <a:extLst>
              <a:ext uri="{FF2B5EF4-FFF2-40B4-BE49-F238E27FC236}">
                <a16:creationId xmlns:a16="http://schemas.microsoft.com/office/drawing/2014/main" id="{74B92A6E-B4B2-4BEA-877C-44A2A50599E1}"/>
              </a:ext>
            </a:extLst>
          </p:cNvPr>
          <p:cNvGraphicFramePr>
            <a:graphicFrameLocks/>
          </p:cNvGraphicFramePr>
          <p:nvPr>
            <p:extLst>
              <p:ext uri="{D42A27DB-BD31-4B8C-83A1-F6EECF244321}">
                <p14:modId xmlns:p14="http://schemas.microsoft.com/office/powerpoint/2010/main" val="2450781687"/>
              </p:ext>
            </p:extLst>
          </p:nvPr>
        </p:nvGraphicFramePr>
        <p:xfrm>
          <a:off x="3260835" y="2141537"/>
          <a:ext cx="8290034" cy="435133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205866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34400-A0F5-4619-AA20-3284B8C04413}"/>
              </a:ext>
            </a:extLst>
          </p:cNvPr>
          <p:cNvSpPr>
            <a:spLocks noGrp="1"/>
          </p:cNvSpPr>
          <p:nvPr>
            <p:ph type="title"/>
          </p:nvPr>
        </p:nvSpPr>
        <p:spPr>
          <a:xfrm>
            <a:off x="189186" y="0"/>
            <a:ext cx="11004332" cy="1325563"/>
          </a:xfrm>
        </p:spPr>
        <p:txBody>
          <a:bodyPr/>
          <a:lstStyle/>
          <a:p>
            <a:r>
              <a:rPr lang="en-US" b="1" dirty="0">
                <a:latin typeface="+mn-lt"/>
              </a:rPr>
              <a:t>[4] Developing and applying a decision criteria</a:t>
            </a:r>
            <a:endParaRPr lang="en-GB" b="1" dirty="0">
              <a:latin typeface="+mn-lt"/>
            </a:endParaRPr>
          </a:p>
        </p:txBody>
      </p:sp>
      <p:sp>
        <p:nvSpPr>
          <p:cNvPr id="3" name="Content Placeholder 2">
            <a:extLst>
              <a:ext uri="{FF2B5EF4-FFF2-40B4-BE49-F238E27FC236}">
                <a16:creationId xmlns:a16="http://schemas.microsoft.com/office/drawing/2014/main" id="{5B214CCB-4865-4DE9-896B-FB7887996984}"/>
              </a:ext>
            </a:extLst>
          </p:cNvPr>
          <p:cNvSpPr>
            <a:spLocks noGrp="1"/>
          </p:cNvSpPr>
          <p:nvPr>
            <p:ph idx="1"/>
          </p:nvPr>
        </p:nvSpPr>
        <p:spPr>
          <a:xfrm>
            <a:off x="359980" y="1010253"/>
            <a:ext cx="10833538" cy="4351338"/>
          </a:xfrm>
        </p:spPr>
        <p:txBody>
          <a:bodyPr/>
          <a:lstStyle/>
          <a:p>
            <a:pPr marL="0" indent="0">
              <a:buNone/>
            </a:pPr>
            <a:r>
              <a:rPr lang="en-US" dirty="0"/>
              <a:t>Decision matrix for evaluation alternative solutions </a:t>
            </a:r>
          </a:p>
          <a:p>
            <a:pPr marL="0" indent="0">
              <a:buNone/>
            </a:pPr>
            <a:endParaRPr lang="en-GB" dirty="0"/>
          </a:p>
        </p:txBody>
      </p:sp>
      <p:graphicFrame>
        <p:nvGraphicFramePr>
          <p:cNvPr id="4" name="Table 4">
            <a:extLst>
              <a:ext uri="{FF2B5EF4-FFF2-40B4-BE49-F238E27FC236}">
                <a16:creationId xmlns:a16="http://schemas.microsoft.com/office/drawing/2014/main" id="{78F05057-3E78-44A1-B42D-17059C8DE5AC}"/>
              </a:ext>
            </a:extLst>
          </p:cNvPr>
          <p:cNvGraphicFramePr>
            <a:graphicFrameLocks noGrp="1"/>
          </p:cNvGraphicFramePr>
          <p:nvPr>
            <p:extLst>
              <p:ext uri="{D42A27DB-BD31-4B8C-83A1-F6EECF244321}">
                <p14:modId xmlns:p14="http://schemas.microsoft.com/office/powerpoint/2010/main" val="3957136516"/>
              </p:ext>
            </p:extLst>
          </p:nvPr>
        </p:nvGraphicFramePr>
        <p:xfrm>
          <a:off x="65689" y="1387310"/>
          <a:ext cx="12060621" cy="5337747"/>
        </p:xfrm>
        <a:graphic>
          <a:graphicData uri="http://schemas.openxmlformats.org/drawingml/2006/table">
            <a:tbl>
              <a:tblPr firstRow="1" bandRow="1">
                <a:tableStyleId>{5C22544A-7EE6-4342-B048-85BDC9FD1C3A}</a:tableStyleId>
              </a:tblPr>
              <a:tblGrid>
                <a:gridCol w="6921062">
                  <a:extLst>
                    <a:ext uri="{9D8B030D-6E8A-4147-A177-3AD203B41FA5}">
                      <a16:colId xmlns:a16="http://schemas.microsoft.com/office/drawing/2014/main" val="1381394662"/>
                    </a:ext>
                  </a:extLst>
                </a:gridCol>
                <a:gridCol w="1765738">
                  <a:extLst>
                    <a:ext uri="{9D8B030D-6E8A-4147-A177-3AD203B41FA5}">
                      <a16:colId xmlns:a16="http://schemas.microsoft.com/office/drawing/2014/main" val="4138533613"/>
                    </a:ext>
                  </a:extLst>
                </a:gridCol>
                <a:gridCol w="1762273">
                  <a:extLst>
                    <a:ext uri="{9D8B030D-6E8A-4147-A177-3AD203B41FA5}">
                      <a16:colId xmlns:a16="http://schemas.microsoft.com/office/drawing/2014/main" val="626416926"/>
                    </a:ext>
                  </a:extLst>
                </a:gridCol>
                <a:gridCol w="1611548">
                  <a:extLst>
                    <a:ext uri="{9D8B030D-6E8A-4147-A177-3AD203B41FA5}">
                      <a16:colId xmlns:a16="http://schemas.microsoft.com/office/drawing/2014/main" val="4034998426"/>
                    </a:ext>
                  </a:extLst>
                </a:gridCol>
              </a:tblGrid>
              <a:tr h="668175">
                <a:tc>
                  <a:txBody>
                    <a:bodyPr/>
                    <a:lstStyle/>
                    <a:p>
                      <a:r>
                        <a:rPr lang="en-US" sz="2000" dirty="0"/>
                        <a:t>Decision Criteria</a:t>
                      </a:r>
                      <a:endParaRPr lang="en-GB" sz="2000" dirty="0"/>
                    </a:p>
                  </a:txBody>
                  <a:tcPr/>
                </a:tc>
                <a:tc>
                  <a:txBody>
                    <a:bodyPr/>
                    <a:lstStyle/>
                    <a:p>
                      <a:pPr algn="ctr"/>
                      <a:r>
                        <a:rPr lang="en-US" sz="2000" dirty="0"/>
                        <a:t>Alternative Solution 1</a:t>
                      </a:r>
                      <a:endParaRPr lang="en-GB" sz="2000" dirty="0"/>
                    </a:p>
                  </a:txBody>
                  <a:tcPr/>
                </a:tc>
                <a:tc>
                  <a:txBody>
                    <a:bodyPr/>
                    <a:lstStyle/>
                    <a:p>
                      <a:pPr algn="ctr"/>
                      <a:r>
                        <a:rPr lang="en-US" sz="2000" dirty="0"/>
                        <a:t>Alternative Solution 2</a:t>
                      </a:r>
                      <a:endParaRPr lang="en-GB" sz="2000" dirty="0"/>
                    </a:p>
                  </a:txBody>
                  <a:tcPr/>
                </a:tc>
                <a:tc>
                  <a:txBody>
                    <a:bodyPr/>
                    <a:lstStyle/>
                    <a:p>
                      <a:pPr algn="ctr"/>
                      <a:r>
                        <a:rPr lang="en-US" sz="2000" dirty="0"/>
                        <a:t>Alternative Solution 3</a:t>
                      </a:r>
                      <a:endParaRPr lang="en-GB" sz="2000" dirty="0"/>
                    </a:p>
                  </a:txBody>
                  <a:tcPr/>
                </a:tc>
                <a:extLst>
                  <a:ext uri="{0D108BD9-81ED-4DB2-BD59-A6C34878D82A}">
                    <a16:rowId xmlns:a16="http://schemas.microsoft.com/office/drawing/2014/main" val="971074693"/>
                  </a:ext>
                </a:extLst>
              </a:tr>
              <a:tr h="381814">
                <a:tc>
                  <a:txBody>
                    <a:bodyPr/>
                    <a:lstStyle/>
                    <a:p>
                      <a:r>
                        <a:rPr lang="en-US" sz="1800" b="1" dirty="0"/>
                        <a:t>Must meet these requirements</a:t>
                      </a:r>
                      <a:endParaRPr lang="en-GB" sz="1800" b="1" dirty="0"/>
                    </a:p>
                  </a:txBody>
                  <a:tcPr/>
                </a:tc>
                <a:tc>
                  <a:txBody>
                    <a:bodyPr/>
                    <a:lstStyle/>
                    <a:p>
                      <a:pPr algn="ctr"/>
                      <a:endParaRPr lang="en-GB" sz="1800"/>
                    </a:p>
                  </a:txBody>
                  <a:tcPr/>
                </a:tc>
                <a:tc>
                  <a:txBody>
                    <a:bodyPr/>
                    <a:lstStyle/>
                    <a:p>
                      <a:pPr algn="ctr"/>
                      <a:endParaRPr lang="en-GB" sz="1800"/>
                    </a:p>
                  </a:txBody>
                  <a:tcPr/>
                </a:tc>
                <a:tc>
                  <a:txBody>
                    <a:bodyPr/>
                    <a:lstStyle/>
                    <a:p>
                      <a:pPr algn="ctr"/>
                      <a:endParaRPr lang="en-GB" sz="1800"/>
                    </a:p>
                  </a:txBody>
                  <a:tcPr/>
                </a:tc>
                <a:extLst>
                  <a:ext uri="{0D108BD9-81ED-4DB2-BD59-A6C34878D82A}">
                    <a16:rowId xmlns:a16="http://schemas.microsoft.com/office/drawing/2014/main" val="2741758243"/>
                  </a:ext>
                </a:extLst>
              </a:tr>
              <a:tr h="381814">
                <a:tc>
                  <a:txBody>
                    <a:bodyPr/>
                    <a:lstStyle/>
                    <a:p>
                      <a:r>
                        <a:rPr lang="en-US" sz="1800" dirty="0"/>
                        <a:t>1. Solution effectively solves the problem </a:t>
                      </a:r>
                      <a:endParaRPr lang="en-GB" sz="1800" dirty="0"/>
                    </a:p>
                  </a:txBody>
                  <a:tcPr/>
                </a:tc>
                <a:tc>
                  <a:txBody>
                    <a:bodyPr/>
                    <a:lstStyle/>
                    <a:p>
                      <a:pPr algn="ctr"/>
                      <a:r>
                        <a:rPr lang="en-US" sz="1800" dirty="0"/>
                        <a:t>3</a:t>
                      </a:r>
                      <a:endParaRPr lang="en-GB" sz="1800" dirty="0"/>
                    </a:p>
                  </a:txBody>
                  <a:tcPr/>
                </a:tc>
                <a:tc>
                  <a:txBody>
                    <a:bodyPr/>
                    <a:lstStyle/>
                    <a:p>
                      <a:pPr algn="ctr"/>
                      <a:r>
                        <a:rPr lang="en-US" sz="1800" dirty="0"/>
                        <a:t>5</a:t>
                      </a:r>
                      <a:endParaRPr lang="en-GB" sz="1800" dirty="0"/>
                    </a:p>
                  </a:txBody>
                  <a:tcPr/>
                </a:tc>
                <a:tc>
                  <a:txBody>
                    <a:bodyPr/>
                    <a:lstStyle/>
                    <a:p>
                      <a:pPr algn="ctr"/>
                      <a:r>
                        <a:rPr lang="en-US" sz="1800" dirty="0"/>
                        <a:t>5</a:t>
                      </a:r>
                      <a:endParaRPr lang="en-GB" sz="1800" dirty="0"/>
                    </a:p>
                  </a:txBody>
                  <a:tcPr/>
                </a:tc>
                <a:extLst>
                  <a:ext uri="{0D108BD9-81ED-4DB2-BD59-A6C34878D82A}">
                    <a16:rowId xmlns:a16="http://schemas.microsoft.com/office/drawing/2014/main" val="1063707787"/>
                  </a:ext>
                </a:extLst>
              </a:tr>
              <a:tr h="381814">
                <a:tc>
                  <a:txBody>
                    <a:bodyPr/>
                    <a:lstStyle/>
                    <a:p>
                      <a:r>
                        <a:rPr lang="en-US" sz="1800" dirty="0"/>
                        <a:t>2. Feasibility of implementation </a:t>
                      </a:r>
                      <a:endParaRPr lang="en-GB" sz="1800" dirty="0"/>
                    </a:p>
                  </a:txBody>
                  <a:tcPr/>
                </a:tc>
                <a:tc>
                  <a:txBody>
                    <a:bodyPr/>
                    <a:lstStyle/>
                    <a:p>
                      <a:pPr algn="ctr"/>
                      <a:r>
                        <a:rPr lang="en-US" sz="1800" dirty="0"/>
                        <a:t>5</a:t>
                      </a:r>
                      <a:endParaRPr lang="en-GB" sz="1800" dirty="0"/>
                    </a:p>
                  </a:txBody>
                  <a:tcPr/>
                </a:tc>
                <a:tc>
                  <a:txBody>
                    <a:bodyPr/>
                    <a:lstStyle/>
                    <a:p>
                      <a:pPr algn="ctr"/>
                      <a:r>
                        <a:rPr lang="en-US" sz="1800" dirty="0"/>
                        <a:t>3</a:t>
                      </a:r>
                      <a:endParaRPr lang="en-GB" sz="1800" dirty="0"/>
                    </a:p>
                  </a:txBody>
                  <a:tcPr/>
                </a:tc>
                <a:tc>
                  <a:txBody>
                    <a:bodyPr/>
                    <a:lstStyle/>
                    <a:p>
                      <a:pPr algn="ctr"/>
                      <a:r>
                        <a:rPr lang="en-US" sz="1800" dirty="0"/>
                        <a:t>5</a:t>
                      </a:r>
                      <a:endParaRPr lang="en-GB" sz="1800" dirty="0"/>
                    </a:p>
                  </a:txBody>
                  <a:tcPr/>
                </a:tc>
                <a:extLst>
                  <a:ext uri="{0D108BD9-81ED-4DB2-BD59-A6C34878D82A}">
                    <a16:rowId xmlns:a16="http://schemas.microsoft.com/office/drawing/2014/main" val="2624302750"/>
                  </a:ext>
                </a:extLst>
              </a:tr>
              <a:tr h="381814">
                <a:tc>
                  <a:txBody>
                    <a:bodyPr/>
                    <a:lstStyle/>
                    <a:p>
                      <a:r>
                        <a:rPr lang="en-US" sz="1800" dirty="0"/>
                        <a:t>3. Cost-benefit analysis </a:t>
                      </a:r>
                      <a:endParaRPr lang="en-GB" sz="1800" dirty="0"/>
                    </a:p>
                  </a:txBody>
                  <a:tcPr/>
                </a:tc>
                <a:tc>
                  <a:txBody>
                    <a:bodyPr/>
                    <a:lstStyle/>
                    <a:p>
                      <a:pPr algn="ctr"/>
                      <a:r>
                        <a:rPr lang="en-US" sz="1800" dirty="0"/>
                        <a:t>5</a:t>
                      </a:r>
                      <a:endParaRPr lang="en-GB" sz="1800" dirty="0"/>
                    </a:p>
                  </a:txBody>
                  <a:tcPr/>
                </a:tc>
                <a:tc>
                  <a:txBody>
                    <a:bodyPr/>
                    <a:lstStyle/>
                    <a:p>
                      <a:pPr algn="ctr"/>
                      <a:r>
                        <a:rPr lang="en-US" sz="1800" dirty="0"/>
                        <a:t>5</a:t>
                      </a:r>
                      <a:endParaRPr lang="en-GB" sz="1800" dirty="0"/>
                    </a:p>
                  </a:txBody>
                  <a:tcPr/>
                </a:tc>
                <a:tc>
                  <a:txBody>
                    <a:bodyPr/>
                    <a:lstStyle/>
                    <a:p>
                      <a:pPr algn="ctr"/>
                      <a:r>
                        <a:rPr lang="en-US" sz="1800" dirty="0"/>
                        <a:t>3</a:t>
                      </a:r>
                      <a:endParaRPr lang="en-GB" sz="1800" dirty="0"/>
                    </a:p>
                  </a:txBody>
                  <a:tcPr/>
                </a:tc>
                <a:extLst>
                  <a:ext uri="{0D108BD9-81ED-4DB2-BD59-A6C34878D82A}">
                    <a16:rowId xmlns:a16="http://schemas.microsoft.com/office/drawing/2014/main" val="270071006"/>
                  </a:ext>
                </a:extLst>
              </a:tr>
              <a:tr h="381814">
                <a:tc>
                  <a:txBody>
                    <a:bodyPr/>
                    <a:lstStyle/>
                    <a:p>
                      <a:r>
                        <a:rPr lang="en-US" sz="1800" dirty="0"/>
                        <a:t>4. Advantage-disadvantage analysis </a:t>
                      </a:r>
                      <a:endParaRPr lang="en-GB" sz="1800" dirty="0"/>
                    </a:p>
                  </a:txBody>
                  <a:tcPr/>
                </a:tc>
                <a:tc>
                  <a:txBody>
                    <a:bodyPr/>
                    <a:lstStyle/>
                    <a:p>
                      <a:pPr algn="ctr"/>
                      <a:r>
                        <a:rPr lang="en-US" sz="1800" dirty="0"/>
                        <a:t>3</a:t>
                      </a:r>
                      <a:endParaRPr lang="en-GB" sz="1800" dirty="0"/>
                    </a:p>
                  </a:txBody>
                  <a:tcPr/>
                </a:tc>
                <a:tc>
                  <a:txBody>
                    <a:bodyPr/>
                    <a:lstStyle/>
                    <a:p>
                      <a:pPr algn="ctr"/>
                      <a:r>
                        <a:rPr lang="en-US" sz="1800" dirty="0"/>
                        <a:t>3</a:t>
                      </a:r>
                      <a:endParaRPr lang="en-GB" sz="1800" dirty="0"/>
                    </a:p>
                  </a:txBody>
                  <a:tcPr/>
                </a:tc>
                <a:tc>
                  <a:txBody>
                    <a:bodyPr/>
                    <a:lstStyle/>
                    <a:p>
                      <a:pPr algn="ctr"/>
                      <a:r>
                        <a:rPr lang="en-US" sz="1800" dirty="0"/>
                        <a:t>5</a:t>
                      </a:r>
                      <a:endParaRPr lang="en-GB" sz="1800" dirty="0"/>
                    </a:p>
                  </a:txBody>
                  <a:tcPr/>
                </a:tc>
                <a:extLst>
                  <a:ext uri="{0D108BD9-81ED-4DB2-BD59-A6C34878D82A}">
                    <a16:rowId xmlns:a16="http://schemas.microsoft.com/office/drawing/2014/main" val="75738462"/>
                  </a:ext>
                </a:extLst>
              </a:tr>
              <a:tr h="381814">
                <a:tc>
                  <a:txBody>
                    <a:bodyPr/>
                    <a:lstStyle/>
                    <a:p>
                      <a:r>
                        <a:rPr lang="en-US" sz="1800" b="1" dirty="0"/>
                        <a:t>Want to meet these requirements </a:t>
                      </a:r>
                      <a:endParaRPr lang="en-GB" sz="1800" b="1" dirty="0"/>
                    </a:p>
                  </a:txBody>
                  <a:tcPr/>
                </a:tc>
                <a:tc>
                  <a:txBody>
                    <a:bodyPr/>
                    <a:lstStyle/>
                    <a:p>
                      <a:pPr algn="ctr"/>
                      <a:endParaRPr lang="en-GB" sz="1800" dirty="0"/>
                    </a:p>
                  </a:txBody>
                  <a:tcPr/>
                </a:tc>
                <a:tc>
                  <a:txBody>
                    <a:bodyPr/>
                    <a:lstStyle/>
                    <a:p>
                      <a:pPr algn="ctr"/>
                      <a:endParaRPr lang="en-GB" sz="1800"/>
                    </a:p>
                  </a:txBody>
                  <a:tcPr/>
                </a:tc>
                <a:tc>
                  <a:txBody>
                    <a:bodyPr/>
                    <a:lstStyle/>
                    <a:p>
                      <a:pPr algn="ctr"/>
                      <a:endParaRPr lang="en-GB" sz="1800"/>
                    </a:p>
                  </a:txBody>
                  <a:tcPr/>
                </a:tc>
                <a:extLst>
                  <a:ext uri="{0D108BD9-81ED-4DB2-BD59-A6C34878D82A}">
                    <a16:rowId xmlns:a16="http://schemas.microsoft.com/office/drawing/2014/main" val="964244256"/>
                  </a:ext>
                </a:extLst>
              </a:tr>
              <a:tr h="381814">
                <a:tc>
                  <a:txBody>
                    <a:bodyPr/>
                    <a:lstStyle/>
                    <a:p>
                      <a:r>
                        <a:rPr lang="en-US" sz="1800" dirty="0"/>
                        <a:t>5. Political acceptability </a:t>
                      </a:r>
                      <a:endParaRPr lang="en-GB" sz="1800" dirty="0"/>
                    </a:p>
                  </a:txBody>
                  <a:tcPr/>
                </a:tc>
                <a:tc>
                  <a:txBody>
                    <a:bodyPr/>
                    <a:lstStyle/>
                    <a:p>
                      <a:pPr algn="ctr"/>
                      <a:r>
                        <a:rPr lang="en-US" sz="1800" dirty="0"/>
                        <a:t>1</a:t>
                      </a:r>
                      <a:endParaRPr lang="en-GB" sz="1800" dirty="0"/>
                    </a:p>
                  </a:txBody>
                  <a:tcPr/>
                </a:tc>
                <a:tc>
                  <a:txBody>
                    <a:bodyPr/>
                    <a:lstStyle/>
                    <a:p>
                      <a:pPr algn="ctr"/>
                      <a:r>
                        <a:rPr lang="en-US" sz="1800" dirty="0"/>
                        <a:t>3</a:t>
                      </a:r>
                      <a:endParaRPr lang="en-GB" sz="1800" dirty="0"/>
                    </a:p>
                  </a:txBody>
                  <a:tcPr/>
                </a:tc>
                <a:tc>
                  <a:txBody>
                    <a:bodyPr/>
                    <a:lstStyle/>
                    <a:p>
                      <a:pPr algn="ctr"/>
                      <a:r>
                        <a:rPr lang="en-US" sz="1800" dirty="0"/>
                        <a:t>3</a:t>
                      </a:r>
                      <a:endParaRPr lang="en-GB" sz="1800" dirty="0"/>
                    </a:p>
                  </a:txBody>
                  <a:tcPr/>
                </a:tc>
                <a:extLst>
                  <a:ext uri="{0D108BD9-81ED-4DB2-BD59-A6C34878D82A}">
                    <a16:rowId xmlns:a16="http://schemas.microsoft.com/office/drawing/2014/main" val="2106832993"/>
                  </a:ext>
                </a:extLst>
              </a:tr>
              <a:tr h="381814">
                <a:tc>
                  <a:txBody>
                    <a:bodyPr/>
                    <a:lstStyle/>
                    <a:p>
                      <a:r>
                        <a:rPr lang="en-US" sz="1800" dirty="0"/>
                        <a:t>6. Criticalness</a:t>
                      </a:r>
                      <a:endParaRPr lang="en-GB" sz="1800" dirty="0"/>
                    </a:p>
                  </a:txBody>
                  <a:tcPr/>
                </a:tc>
                <a:tc>
                  <a:txBody>
                    <a:bodyPr/>
                    <a:lstStyle/>
                    <a:p>
                      <a:pPr algn="ctr"/>
                      <a:r>
                        <a:rPr lang="en-US" sz="1800" dirty="0"/>
                        <a:t>1</a:t>
                      </a:r>
                      <a:endParaRPr lang="en-GB" sz="1800" dirty="0"/>
                    </a:p>
                  </a:txBody>
                  <a:tcPr/>
                </a:tc>
                <a:tc>
                  <a:txBody>
                    <a:bodyPr/>
                    <a:lstStyle/>
                    <a:p>
                      <a:pPr algn="ctr"/>
                      <a:r>
                        <a:rPr lang="en-US" sz="1800" dirty="0"/>
                        <a:t>3</a:t>
                      </a:r>
                      <a:endParaRPr lang="en-GB" sz="1800" dirty="0"/>
                    </a:p>
                  </a:txBody>
                  <a:tcPr/>
                </a:tc>
                <a:tc>
                  <a:txBody>
                    <a:bodyPr/>
                    <a:lstStyle/>
                    <a:p>
                      <a:pPr algn="ctr"/>
                      <a:r>
                        <a:rPr lang="en-US" sz="1800" dirty="0"/>
                        <a:t>5</a:t>
                      </a:r>
                      <a:endParaRPr lang="en-GB" sz="1800" dirty="0"/>
                    </a:p>
                  </a:txBody>
                  <a:tcPr/>
                </a:tc>
                <a:extLst>
                  <a:ext uri="{0D108BD9-81ED-4DB2-BD59-A6C34878D82A}">
                    <a16:rowId xmlns:a16="http://schemas.microsoft.com/office/drawing/2014/main" val="2602253101"/>
                  </a:ext>
                </a:extLst>
              </a:tr>
              <a:tr h="381814">
                <a:tc>
                  <a:txBody>
                    <a:bodyPr/>
                    <a:lstStyle/>
                    <a:p>
                      <a:r>
                        <a:rPr lang="en-US" sz="1800" dirty="0"/>
                        <a:t>7. Time Frame</a:t>
                      </a:r>
                      <a:endParaRPr lang="en-GB" sz="1800" dirty="0"/>
                    </a:p>
                  </a:txBody>
                  <a:tcPr/>
                </a:tc>
                <a:tc>
                  <a:txBody>
                    <a:bodyPr/>
                    <a:lstStyle/>
                    <a:p>
                      <a:pPr algn="ctr"/>
                      <a:r>
                        <a:rPr lang="en-US" sz="1800" dirty="0"/>
                        <a:t>1</a:t>
                      </a:r>
                      <a:endParaRPr lang="en-GB" sz="1800" dirty="0"/>
                    </a:p>
                  </a:txBody>
                  <a:tcPr/>
                </a:tc>
                <a:tc>
                  <a:txBody>
                    <a:bodyPr/>
                    <a:lstStyle/>
                    <a:p>
                      <a:pPr algn="ctr"/>
                      <a:r>
                        <a:rPr lang="en-US" sz="1800" dirty="0"/>
                        <a:t>3</a:t>
                      </a:r>
                      <a:endParaRPr lang="en-GB" sz="1800" dirty="0"/>
                    </a:p>
                  </a:txBody>
                  <a:tcPr/>
                </a:tc>
                <a:tc>
                  <a:txBody>
                    <a:bodyPr/>
                    <a:lstStyle/>
                    <a:p>
                      <a:pPr algn="ctr"/>
                      <a:r>
                        <a:rPr lang="en-US" sz="1800" dirty="0"/>
                        <a:t>5</a:t>
                      </a:r>
                      <a:endParaRPr lang="en-GB" sz="1800" dirty="0"/>
                    </a:p>
                  </a:txBody>
                  <a:tcPr/>
                </a:tc>
                <a:extLst>
                  <a:ext uri="{0D108BD9-81ED-4DB2-BD59-A6C34878D82A}">
                    <a16:rowId xmlns:a16="http://schemas.microsoft.com/office/drawing/2014/main" val="363650452"/>
                  </a:ext>
                </a:extLst>
              </a:tr>
              <a:tr h="381814">
                <a:tc>
                  <a:txBody>
                    <a:bodyPr/>
                    <a:lstStyle/>
                    <a:p>
                      <a:r>
                        <a:rPr lang="en-US" sz="1800" dirty="0"/>
                        <a:t>8. Opportunity cost </a:t>
                      </a:r>
                      <a:endParaRPr lang="en-GB" sz="1800" dirty="0"/>
                    </a:p>
                  </a:txBody>
                  <a:tcPr/>
                </a:tc>
                <a:tc>
                  <a:txBody>
                    <a:bodyPr/>
                    <a:lstStyle/>
                    <a:p>
                      <a:pPr algn="ctr"/>
                      <a:r>
                        <a:rPr lang="en-US" sz="1800" dirty="0"/>
                        <a:t>5</a:t>
                      </a:r>
                      <a:endParaRPr lang="en-GB" sz="1800" dirty="0"/>
                    </a:p>
                  </a:txBody>
                  <a:tcPr/>
                </a:tc>
                <a:tc>
                  <a:txBody>
                    <a:bodyPr/>
                    <a:lstStyle/>
                    <a:p>
                      <a:pPr algn="ctr"/>
                      <a:r>
                        <a:rPr lang="en-US" sz="1800" dirty="0"/>
                        <a:t>1</a:t>
                      </a:r>
                      <a:endParaRPr lang="en-GB" sz="1800" dirty="0"/>
                    </a:p>
                  </a:txBody>
                  <a:tcPr/>
                </a:tc>
                <a:tc>
                  <a:txBody>
                    <a:bodyPr/>
                    <a:lstStyle/>
                    <a:p>
                      <a:pPr algn="ctr"/>
                      <a:r>
                        <a:rPr lang="en-US" sz="1800" dirty="0"/>
                        <a:t>3</a:t>
                      </a:r>
                      <a:endParaRPr lang="en-GB" sz="1800" dirty="0"/>
                    </a:p>
                  </a:txBody>
                  <a:tcPr/>
                </a:tc>
                <a:extLst>
                  <a:ext uri="{0D108BD9-81ED-4DB2-BD59-A6C34878D82A}">
                    <a16:rowId xmlns:a16="http://schemas.microsoft.com/office/drawing/2014/main" val="1886347554"/>
                  </a:ext>
                </a:extLst>
              </a:tr>
              <a:tr h="381814">
                <a:tc>
                  <a:txBody>
                    <a:bodyPr/>
                    <a:lstStyle/>
                    <a:p>
                      <a:r>
                        <a:rPr lang="en-US" sz="1800" dirty="0"/>
                        <a:t>9. Monitory cost</a:t>
                      </a:r>
                      <a:endParaRPr lang="en-GB" sz="1800" dirty="0"/>
                    </a:p>
                  </a:txBody>
                  <a:tcPr/>
                </a:tc>
                <a:tc>
                  <a:txBody>
                    <a:bodyPr/>
                    <a:lstStyle/>
                    <a:p>
                      <a:pPr algn="ctr"/>
                      <a:r>
                        <a:rPr lang="en-US" sz="1800" dirty="0"/>
                        <a:t>3</a:t>
                      </a:r>
                      <a:endParaRPr lang="en-GB" sz="1800" dirty="0"/>
                    </a:p>
                  </a:txBody>
                  <a:tcPr/>
                </a:tc>
                <a:tc>
                  <a:txBody>
                    <a:bodyPr/>
                    <a:lstStyle/>
                    <a:p>
                      <a:pPr algn="ctr"/>
                      <a:r>
                        <a:rPr lang="en-US" sz="1800" dirty="0"/>
                        <a:t>5</a:t>
                      </a:r>
                      <a:endParaRPr lang="en-GB" sz="1800" dirty="0"/>
                    </a:p>
                  </a:txBody>
                  <a:tcPr/>
                </a:tc>
                <a:tc>
                  <a:txBody>
                    <a:bodyPr/>
                    <a:lstStyle/>
                    <a:p>
                      <a:pPr algn="ctr"/>
                      <a:r>
                        <a:rPr lang="en-US" sz="1800" dirty="0"/>
                        <a:t>5</a:t>
                      </a:r>
                      <a:endParaRPr lang="en-GB" sz="1800" dirty="0"/>
                    </a:p>
                  </a:txBody>
                  <a:tcPr/>
                </a:tc>
                <a:extLst>
                  <a:ext uri="{0D108BD9-81ED-4DB2-BD59-A6C34878D82A}">
                    <a16:rowId xmlns:a16="http://schemas.microsoft.com/office/drawing/2014/main" val="4093381337"/>
                  </a:ext>
                </a:extLst>
              </a:tr>
              <a:tr h="436753">
                <a:tc>
                  <a:txBody>
                    <a:bodyPr/>
                    <a:lstStyle/>
                    <a:p>
                      <a:r>
                        <a:rPr lang="en-US" sz="1800" b="1" dirty="0"/>
                        <a:t>Total Score </a:t>
                      </a:r>
                      <a:endParaRPr lang="en-GB" sz="1800" b="1" dirty="0"/>
                    </a:p>
                  </a:txBody>
                  <a:tcPr/>
                </a:tc>
                <a:tc>
                  <a:txBody>
                    <a:bodyPr/>
                    <a:lstStyle/>
                    <a:p>
                      <a:pPr algn="ctr"/>
                      <a:r>
                        <a:rPr lang="en-US" sz="1800" b="1" dirty="0"/>
                        <a:t>27</a:t>
                      </a:r>
                      <a:endParaRPr lang="en-GB" sz="1800" b="1" dirty="0"/>
                    </a:p>
                  </a:txBody>
                  <a:tcPr/>
                </a:tc>
                <a:tc>
                  <a:txBody>
                    <a:bodyPr/>
                    <a:lstStyle/>
                    <a:p>
                      <a:pPr algn="ctr"/>
                      <a:r>
                        <a:rPr lang="en-US" sz="1800" b="1" dirty="0"/>
                        <a:t>31</a:t>
                      </a:r>
                      <a:endParaRPr lang="en-GB" sz="1800" b="1" dirty="0"/>
                    </a:p>
                  </a:txBody>
                  <a:tcPr/>
                </a:tc>
                <a:tc>
                  <a:txBody>
                    <a:bodyPr/>
                    <a:lstStyle/>
                    <a:p>
                      <a:pPr algn="ctr"/>
                      <a:r>
                        <a:rPr lang="en-US" sz="1800" b="1" dirty="0"/>
                        <a:t>39</a:t>
                      </a:r>
                      <a:endParaRPr lang="en-GB" sz="1800" b="1" dirty="0"/>
                    </a:p>
                  </a:txBody>
                  <a:tcPr/>
                </a:tc>
                <a:extLst>
                  <a:ext uri="{0D108BD9-81ED-4DB2-BD59-A6C34878D82A}">
                    <a16:rowId xmlns:a16="http://schemas.microsoft.com/office/drawing/2014/main" val="2975890010"/>
                  </a:ext>
                </a:extLst>
              </a:tr>
            </a:tbl>
          </a:graphicData>
        </a:graphic>
      </p:graphicFrame>
    </p:spTree>
    <p:extLst>
      <p:ext uri="{BB962C8B-B14F-4D97-AF65-F5344CB8AC3E}">
        <p14:creationId xmlns:p14="http://schemas.microsoft.com/office/powerpoint/2010/main" val="5734274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0B1C0-D9FF-4107-824E-4495C0286F4E}"/>
              </a:ext>
            </a:extLst>
          </p:cNvPr>
          <p:cNvSpPr>
            <a:spLocks noGrp="1"/>
          </p:cNvSpPr>
          <p:nvPr>
            <p:ph type="title"/>
          </p:nvPr>
        </p:nvSpPr>
        <p:spPr>
          <a:xfrm>
            <a:off x="490045" y="0"/>
            <a:ext cx="10515600" cy="1325563"/>
          </a:xfrm>
        </p:spPr>
        <p:txBody>
          <a:bodyPr/>
          <a:lstStyle/>
          <a:p>
            <a:r>
              <a:rPr lang="en-US" b="1" dirty="0">
                <a:latin typeface="+mn-lt"/>
              </a:rPr>
              <a:t>[5] [6] and[7] Selecting, Implementing and Evaluating the Alternative Solution</a:t>
            </a:r>
            <a:endParaRPr lang="en-GB" b="1" dirty="0">
              <a:latin typeface="+mn-lt"/>
            </a:endParaRPr>
          </a:p>
        </p:txBody>
      </p:sp>
      <p:sp>
        <p:nvSpPr>
          <p:cNvPr id="3" name="Content Placeholder 2">
            <a:extLst>
              <a:ext uri="{FF2B5EF4-FFF2-40B4-BE49-F238E27FC236}">
                <a16:creationId xmlns:a16="http://schemas.microsoft.com/office/drawing/2014/main" id="{4ABED6A8-F74E-42A2-BBB3-EF2A2284E5BA}"/>
              </a:ext>
            </a:extLst>
          </p:cNvPr>
          <p:cNvSpPr>
            <a:spLocks noGrp="1"/>
          </p:cNvSpPr>
          <p:nvPr>
            <p:ph idx="1"/>
          </p:nvPr>
        </p:nvSpPr>
        <p:spPr>
          <a:xfrm>
            <a:off x="299545" y="1797872"/>
            <a:ext cx="10896600" cy="5032375"/>
          </a:xfrm>
        </p:spPr>
        <p:txBody>
          <a:bodyPr>
            <a:normAutofit/>
          </a:bodyPr>
          <a:lstStyle/>
          <a:p>
            <a:r>
              <a:rPr lang="en-US" dirty="0"/>
              <a:t>Almost always the manager selects an alternative(makes a decision). This does not end problem solving process. However, implementation and evaluation must be planned.</a:t>
            </a:r>
          </a:p>
          <a:p>
            <a:endParaRPr lang="en-US" dirty="0"/>
          </a:p>
          <a:p>
            <a:r>
              <a:rPr lang="en-US" dirty="0"/>
              <a:t>Implementation requires that resources are made available. The effect of the intervention (change) that has been implemented must be evaluated (monitored). </a:t>
            </a:r>
          </a:p>
          <a:p>
            <a:endParaRPr lang="en-US" dirty="0"/>
          </a:p>
          <a:p>
            <a:r>
              <a:rPr lang="en-US" dirty="0"/>
              <a:t>Evaluation is often the most neglected part of problem solving – busy managers assume that the solution selected and implemented will be effective, and they turn to solving other problems.    </a:t>
            </a:r>
            <a:endParaRPr lang="en-GB" dirty="0"/>
          </a:p>
        </p:txBody>
      </p:sp>
    </p:spTree>
    <p:extLst>
      <p:ext uri="{BB962C8B-B14F-4D97-AF65-F5344CB8AC3E}">
        <p14:creationId xmlns:p14="http://schemas.microsoft.com/office/powerpoint/2010/main" val="1432855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09700-1A08-4B47-870F-32B281A07FD1}"/>
              </a:ext>
            </a:extLst>
          </p:cNvPr>
          <p:cNvSpPr>
            <a:spLocks noGrp="1"/>
          </p:cNvSpPr>
          <p:nvPr>
            <p:ph type="title"/>
          </p:nvPr>
        </p:nvSpPr>
        <p:spPr>
          <a:xfrm>
            <a:off x="538655" y="0"/>
            <a:ext cx="10515600" cy="1325563"/>
          </a:xfrm>
        </p:spPr>
        <p:txBody>
          <a:bodyPr/>
          <a:lstStyle/>
          <a:p>
            <a:r>
              <a:rPr lang="en-US" b="1" dirty="0">
                <a:latin typeface="+mn-lt"/>
              </a:rPr>
              <a:t>Factors Influencing Problem Solving</a:t>
            </a:r>
            <a:endParaRPr lang="en-GB" b="1" dirty="0">
              <a:latin typeface="+mn-lt"/>
            </a:endParaRPr>
          </a:p>
        </p:txBody>
      </p:sp>
      <p:sp>
        <p:nvSpPr>
          <p:cNvPr id="3" name="Content Placeholder 2">
            <a:extLst>
              <a:ext uri="{FF2B5EF4-FFF2-40B4-BE49-F238E27FC236}">
                <a16:creationId xmlns:a16="http://schemas.microsoft.com/office/drawing/2014/main" id="{FFF94CB7-FB21-4D33-815A-AF6B9F3830A9}"/>
              </a:ext>
            </a:extLst>
          </p:cNvPr>
          <p:cNvSpPr>
            <a:spLocks noGrp="1"/>
          </p:cNvSpPr>
          <p:nvPr>
            <p:ph idx="1"/>
          </p:nvPr>
        </p:nvSpPr>
        <p:spPr>
          <a:xfrm>
            <a:off x="664779" y="1325563"/>
            <a:ext cx="10515600" cy="1325563"/>
          </a:xfrm>
        </p:spPr>
        <p:txBody>
          <a:bodyPr/>
          <a:lstStyle/>
          <a:p>
            <a:r>
              <a:rPr lang="en-US" dirty="0"/>
              <a:t>Problem solving and decision making do not occur in a vacuum; many factors shape how they are performed, the style that is used, and the outcome. </a:t>
            </a:r>
            <a:endParaRPr lang="en-GB" dirty="0"/>
          </a:p>
        </p:txBody>
      </p:sp>
      <p:sp>
        <p:nvSpPr>
          <p:cNvPr id="5" name="Title 1">
            <a:extLst>
              <a:ext uri="{FF2B5EF4-FFF2-40B4-BE49-F238E27FC236}">
                <a16:creationId xmlns:a16="http://schemas.microsoft.com/office/drawing/2014/main" id="{2B02E764-1675-420E-8EB0-B1E90BA2F5FD}"/>
              </a:ext>
            </a:extLst>
          </p:cNvPr>
          <p:cNvSpPr txBox="1">
            <a:spLocks/>
          </p:cNvSpPr>
          <p:nvPr/>
        </p:nvSpPr>
        <p:spPr>
          <a:xfrm>
            <a:off x="664779" y="2469931"/>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b="1" dirty="0">
                <a:latin typeface="+mn-lt"/>
              </a:rPr>
              <a:t>[1] The Problem Solver’s attributes </a:t>
            </a:r>
            <a:endParaRPr lang="en-GB" sz="2800" b="1" dirty="0">
              <a:latin typeface="+mn-lt"/>
            </a:endParaRPr>
          </a:p>
        </p:txBody>
      </p:sp>
      <p:sp>
        <p:nvSpPr>
          <p:cNvPr id="6" name="Title 1">
            <a:extLst>
              <a:ext uri="{FF2B5EF4-FFF2-40B4-BE49-F238E27FC236}">
                <a16:creationId xmlns:a16="http://schemas.microsoft.com/office/drawing/2014/main" id="{7193B66F-394B-4301-BA22-33DA03B74F4D}"/>
              </a:ext>
            </a:extLst>
          </p:cNvPr>
          <p:cNvSpPr txBox="1">
            <a:spLocks/>
          </p:cNvSpPr>
          <p:nvPr/>
        </p:nvSpPr>
        <p:spPr>
          <a:xfrm>
            <a:off x="664779" y="3355537"/>
            <a:ext cx="10515600" cy="1702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indent="-457200">
              <a:buFont typeface="Arial" panose="020B0604020202020204" pitchFamily="34" charset="0"/>
              <a:buChar char="•"/>
            </a:pPr>
            <a:r>
              <a:rPr lang="en-US" sz="2800" dirty="0">
                <a:latin typeface="+mn-lt"/>
              </a:rPr>
              <a:t>Experience, knowledge and judgement </a:t>
            </a:r>
          </a:p>
          <a:p>
            <a:pPr marL="457200" indent="-457200">
              <a:buFont typeface="Arial" panose="020B0604020202020204" pitchFamily="34" charset="0"/>
              <a:buChar char="•"/>
            </a:pPr>
            <a:r>
              <a:rPr lang="en-US" sz="2800" dirty="0">
                <a:latin typeface="+mn-lt"/>
              </a:rPr>
              <a:t>Perspective, personality and biases </a:t>
            </a:r>
          </a:p>
          <a:p>
            <a:pPr marL="457200" indent="-457200">
              <a:buFont typeface="Arial" panose="020B0604020202020204" pitchFamily="34" charset="0"/>
              <a:buChar char="•"/>
            </a:pPr>
            <a:r>
              <a:rPr lang="en-US" sz="2800" dirty="0">
                <a:latin typeface="+mn-lt"/>
              </a:rPr>
              <a:t>Values and philosophy </a:t>
            </a:r>
          </a:p>
        </p:txBody>
      </p:sp>
    </p:spTree>
    <p:extLst>
      <p:ext uri="{BB962C8B-B14F-4D97-AF65-F5344CB8AC3E}">
        <p14:creationId xmlns:p14="http://schemas.microsoft.com/office/powerpoint/2010/main" val="11559565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5566C-77D8-4DE1-97D1-3FCFE9AD739E}"/>
              </a:ext>
            </a:extLst>
          </p:cNvPr>
          <p:cNvSpPr>
            <a:spLocks noGrp="1"/>
          </p:cNvSpPr>
          <p:nvPr>
            <p:ph type="title"/>
          </p:nvPr>
        </p:nvSpPr>
        <p:spPr>
          <a:xfrm>
            <a:off x="696311" y="0"/>
            <a:ext cx="10515600" cy="1325563"/>
          </a:xfrm>
        </p:spPr>
        <p:txBody>
          <a:bodyPr/>
          <a:lstStyle/>
          <a:p>
            <a:r>
              <a:rPr lang="en-US" b="1" dirty="0">
                <a:latin typeface="+mn-lt"/>
              </a:rPr>
              <a:t>Cont’d</a:t>
            </a:r>
            <a:endParaRPr lang="en-GB" b="1" dirty="0">
              <a:latin typeface="+mn-lt"/>
            </a:endParaRPr>
          </a:p>
        </p:txBody>
      </p:sp>
      <p:sp>
        <p:nvSpPr>
          <p:cNvPr id="3" name="Content Placeholder 2">
            <a:extLst>
              <a:ext uri="{FF2B5EF4-FFF2-40B4-BE49-F238E27FC236}">
                <a16:creationId xmlns:a16="http://schemas.microsoft.com/office/drawing/2014/main" id="{61C7A5BC-A83E-4854-B248-98CC6579CA76}"/>
              </a:ext>
            </a:extLst>
          </p:cNvPr>
          <p:cNvSpPr>
            <a:spLocks noGrp="1"/>
          </p:cNvSpPr>
          <p:nvPr>
            <p:ph idx="1"/>
          </p:nvPr>
        </p:nvSpPr>
        <p:spPr>
          <a:xfrm>
            <a:off x="696311" y="1645526"/>
            <a:ext cx="10515600" cy="2201260"/>
          </a:xfrm>
        </p:spPr>
        <p:txBody>
          <a:bodyPr>
            <a:normAutofit fontScale="92500" lnSpcReduction="20000"/>
          </a:bodyPr>
          <a:lstStyle/>
          <a:p>
            <a:pPr marL="0" indent="0">
              <a:buNone/>
            </a:pPr>
            <a:r>
              <a:rPr lang="en-US" sz="3000" b="1" dirty="0"/>
              <a:t>[2]   The Situation </a:t>
            </a:r>
          </a:p>
          <a:p>
            <a:r>
              <a:rPr lang="en-US" sz="3000" dirty="0"/>
              <a:t>The urgency of the results and time pressure</a:t>
            </a:r>
          </a:p>
          <a:p>
            <a:r>
              <a:rPr lang="en-US" sz="3000" dirty="0"/>
              <a:t>Magnitude of the problem and importance </a:t>
            </a:r>
          </a:p>
          <a:p>
            <a:r>
              <a:rPr lang="en-US" sz="3000" dirty="0"/>
              <a:t>Structure, uncertainty and risk </a:t>
            </a:r>
          </a:p>
          <a:p>
            <a:r>
              <a:rPr lang="en-US" sz="3000" dirty="0"/>
              <a:t>Cost-benefit </a:t>
            </a:r>
          </a:p>
          <a:p>
            <a:endParaRPr lang="en-GB" b="1" dirty="0"/>
          </a:p>
        </p:txBody>
      </p:sp>
      <p:sp>
        <p:nvSpPr>
          <p:cNvPr id="4" name="Content Placeholder 2">
            <a:extLst>
              <a:ext uri="{FF2B5EF4-FFF2-40B4-BE49-F238E27FC236}">
                <a16:creationId xmlns:a16="http://schemas.microsoft.com/office/drawing/2014/main" id="{7B3BB6B5-073B-44F0-B2D2-CEFA575EFBB5}"/>
              </a:ext>
            </a:extLst>
          </p:cNvPr>
          <p:cNvSpPr txBox="1">
            <a:spLocks/>
          </p:cNvSpPr>
          <p:nvPr/>
        </p:nvSpPr>
        <p:spPr>
          <a:xfrm>
            <a:off x="696311" y="4392858"/>
            <a:ext cx="10515600" cy="16392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dirty="0"/>
              <a:t>[3]   The Environment </a:t>
            </a:r>
          </a:p>
          <a:p>
            <a:r>
              <a:rPr lang="en-GB" dirty="0"/>
              <a:t>External environment </a:t>
            </a:r>
          </a:p>
          <a:p>
            <a:r>
              <a:rPr lang="en-GB" dirty="0"/>
              <a:t>Internal environment </a:t>
            </a:r>
          </a:p>
        </p:txBody>
      </p:sp>
    </p:spTree>
    <p:extLst>
      <p:ext uri="{BB962C8B-B14F-4D97-AF65-F5344CB8AC3E}">
        <p14:creationId xmlns:p14="http://schemas.microsoft.com/office/powerpoint/2010/main" val="3719136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8F953-C578-4177-ACF0-8E23AB302007}"/>
              </a:ext>
            </a:extLst>
          </p:cNvPr>
          <p:cNvSpPr>
            <a:spLocks noGrp="1"/>
          </p:cNvSpPr>
          <p:nvPr>
            <p:ph type="title"/>
          </p:nvPr>
        </p:nvSpPr>
        <p:spPr>
          <a:xfrm>
            <a:off x="317938" y="0"/>
            <a:ext cx="10515600" cy="1325563"/>
          </a:xfrm>
        </p:spPr>
        <p:txBody>
          <a:bodyPr/>
          <a:lstStyle/>
          <a:p>
            <a:r>
              <a:rPr lang="en-US" b="1" dirty="0">
                <a:latin typeface="+mn-lt"/>
              </a:rPr>
              <a:t>Unilateral and group problem solving </a:t>
            </a:r>
            <a:endParaRPr lang="en-GB" b="1" dirty="0">
              <a:latin typeface="+mn-lt"/>
            </a:endParaRPr>
          </a:p>
        </p:txBody>
      </p:sp>
      <p:sp>
        <p:nvSpPr>
          <p:cNvPr id="3" name="Content Placeholder 2">
            <a:extLst>
              <a:ext uri="{FF2B5EF4-FFF2-40B4-BE49-F238E27FC236}">
                <a16:creationId xmlns:a16="http://schemas.microsoft.com/office/drawing/2014/main" id="{36270120-AADD-4605-A7DA-B718E6492719}"/>
              </a:ext>
            </a:extLst>
          </p:cNvPr>
          <p:cNvSpPr>
            <a:spLocks noGrp="1"/>
          </p:cNvSpPr>
          <p:nvPr>
            <p:ph idx="1"/>
          </p:nvPr>
        </p:nvSpPr>
        <p:spPr>
          <a:xfrm>
            <a:off x="204952" y="1353919"/>
            <a:ext cx="11987048" cy="5032375"/>
          </a:xfrm>
        </p:spPr>
        <p:txBody>
          <a:bodyPr>
            <a:noAutofit/>
          </a:bodyPr>
          <a:lstStyle/>
          <a:p>
            <a:r>
              <a:rPr lang="en-US" dirty="0"/>
              <a:t>In meeting their accountability for resource allocation and utilization, managers may solve problems and make decision unilaterally; or they may involve superiors, peers or subordinates on a continuum from minimal or consultative to group participation</a:t>
            </a:r>
          </a:p>
          <a:p>
            <a:endParaRPr lang="en-US" dirty="0"/>
          </a:p>
          <a:p>
            <a:r>
              <a:rPr lang="en-US" dirty="0"/>
              <a:t>Unilateral problem solving is efficient; group problem solving raises overhead costs considerably. Unilateral action avoids ‘groupthink’ and ‘risky shift’ which are negative aspects of group solving </a:t>
            </a:r>
          </a:p>
          <a:p>
            <a:endParaRPr lang="en-US" dirty="0"/>
          </a:p>
          <a:p>
            <a:r>
              <a:rPr lang="en-US" dirty="0"/>
              <a:t>Groups exert social pressure to conform  and concur with decisions; this can result in extreme group conformity. The phenomenon of risky shift occurs because the diffused responsibility of a group encourages acceptance of riskier decisions. </a:t>
            </a:r>
            <a:endParaRPr lang="en-GB" dirty="0"/>
          </a:p>
        </p:txBody>
      </p:sp>
    </p:spTree>
    <p:extLst>
      <p:ext uri="{BB962C8B-B14F-4D97-AF65-F5344CB8AC3E}">
        <p14:creationId xmlns:p14="http://schemas.microsoft.com/office/powerpoint/2010/main" val="38054857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12345-1E18-458A-986F-01BA4C7C50E2}"/>
              </a:ext>
            </a:extLst>
          </p:cNvPr>
          <p:cNvSpPr>
            <a:spLocks noGrp="1"/>
          </p:cNvSpPr>
          <p:nvPr>
            <p:ph type="title"/>
          </p:nvPr>
        </p:nvSpPr>
        <p:spPr>
          <a:xfrm>
            <a:off x="254876" y="0"/>
            <a:ext cx="10515600" cy="1325563"/>
          </a:xfrm>
        </p:spPr>
        <p:txBody>
          <a:bodyPr/>
          <a:lstStyle/>
          <a:p>
            <a:r>
              <a:rPr lang="en-US" b="1" dirty="0">
                <a:latin typeface="+mn-lt"/>
              </a:rPr>
              <a:t>Management problem-solving and decision-making styles </a:t>
            </a:r>
            <a:endParaRPr lang="en-GB" b="1" dirty="0">
              <a:latin typeface="+mn-lt"/>
            </a:endParaRPr>
          </a:p>
        </p:txBody>
      </p:sp>
      <p:sp>
        <p:nvSpPr>
          <p:cNvPr id="3" name="Content Placeholder 2">
            <a:extLst>
              <a:ext uri="{FF2B5EF4-FFF2-40B4-BE49-F238E27FC236}">
                <a16:creationId xmlns:a16="http://schemas.microsoft.com/office/drawing/2014/main" id="{7CC81ABF-6032-43D1-B86F-11C50B2F7979}"/>
              </a:ext>
            </a:extLst>
          </p:cNvPr>
          <p:cNvSpPr>
            <a:spLocks noGrp="1"/>
          </p:cNvSpPr>
          <p:nvPr>
            <p:ph idx="1"/>
          </p:nvPr>
        </p:nvSpPr>
        <p:spPr>
          <a:xfrm>
            <a:off x="394138" y="1514750"/>
            <a:ext cx="11797862" cy="5532436"/>
          </a:xfrm>
        </p:spPr>
        <p:txBody>
          <a:bodyPr>
            <a:normAutofit/>
          </a:bodyPr>
          <a:lstStyle/>
          <a:p>
            <a:pPr>
              <a:lnSpc>
                <a:spcPct val="100000"/>
              </a:lnSpc>
            </a:pPr>
            <a:r>
              <a:rPr lang="en-US" dirty="0"/>
              <a:t>Managers solves the problem or makes the decision unilaterally using information available at the time </a:t>
            </a:r>
          </a:p>
          <a:p>
            <a:pPr>
              <a:lnSpc>
                <a:spcPct val="100000"/>
              </a:lnSpc>
            </a:pPr>
            <a:r>
              <a:rPr lang="en-US" dirty="0"/>
              <a:t>The manager obtains necessary information from the subordinates, the develops and selects the solution unilaterally. </a:t>
            </a:r>
          </a:p>
          <a:p>
            <a:pPr>
              <a:lnSpc>
                <a:spcPct val="100000"/>
              </a:lnSpc>
            </a:pPr>
            <a:r>
              <a:rPr lang="en-US" dirty="0"/>
              <a:t>The manager shares the problem with the relevant subordinates as a group, obtains their ideas and suggestions and then makes a decision that may or may not reflect subordinate contribution</a:t>
            </a:r>
          </a:p>
          <a:p>
            <a:pPr>
              <a:lnSpc>
                <a:spcPct val="100000"/>
              </a:lnSpc>
            </a:pPr>
            <a:r>
              <a:rPr lang="en-US" dirty="0"/>
              <a:t>The manager shares the problem with subordinates as a group. Together they generate and evaluate alternatives and attempt to reach (consensus) on a solution. The manager’s role is like that of chairperson – not trying to influence the group to adopt a particular solution.  </a:t>
            </a:r>
            <a:endParaRPr lang="en-GB" dirty="0"/>
          </a:p>
        </p:txBody>
      </p:sp>
    </p:spTree>
    <p:extLst>
      <p:ext uri="{BB962C8B-B14F-4D97-AF65-F5344CB8AC3E}">
        <p14:creationId xmlns:p14="http://schemas.microsoft.com/office/powerpoint/2010/main" val="1288199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D065E-7D7F-4E43-9A55-6E64ABDD803D}"/>
              </a:ext>
            </a:extLst>
          </p:cNvPr>
          <p:cNvSpPr>
            <a:spLocks noGrp="1"/>
          </p:cNvSpPr>
          <p:nvPr>
            <p:ph type="title"/>
          </p:nvPr>
        </p:nvSpPr>
        <p:spPr/>
        <p:txBody>
          <a:bodyPr/>
          <a:lstStyle/>
          <a:p>
            <a:r>
              <a:rPr lang="en-US" b="1" dirty="0">
                <a:latin typeface="+mn-lt"/>
              </a:rPr>
              <a:t>Lecture Overview </a:t>
            </a:r>
            <a:endParaRPr lang="en-GB" b="1" dirty="0">
              <a:latin typeface="+mn-lt"/>
            </a:endParaRPr>
          </a:p>
        </p:txBody>
      </p:sp>
      <p:sp>
        <p:nvSpPr>
          <p:cNvPr id="3" name="Content Placeholder 2">
            <a:extLst>
              <a:ext uri="{FF2B5EF4-FFF2-40B4-BE49-F238E27FC236}">
                <a16:creationId xmlns:a16="http://schemas.microsoft.com/office/drawing/2014/main" id="{E1ABF0C9-1BCF-47DB-B3BA-A3A4C7890FD6}"/>
              </a:ext>
            </a:extLst>
          </p:cNvPr>
          <p:cNvSpPr>
            <a:spLocks noGrp="1"/>
          </p:cNvSpPr>
          <p:nvPr>
            <p:ph idx="1"/>
          </p:nvPr>
        </p:nvSpPr>
        <p:spPr>
          <a:xfrm>
            <a:off x="838200" y="1690688"/>
            <a:ext cx="10515600" cy="4351338"/>
          </a:xfrm>
        </p:spPr>
        <p:txBody>
          <a:bodyPr/>
          <a:lstStyle/>
          <a:p>
            <a:r>
              <a:rPr lang="en-US" dirty="0"/>
              <a:t>Problem Analysis and decision making</a:t>
            </a:r>
          </a:p>
          <a:p>
            <a:r>
              <a:rPr lang="en-US" dirty="0"/>
              <a:t>Problem Solving </a:t>
            </a:r>
          </a:p>
          <a:p>
            <a:r>
              <a:rPr lang="en-US" dirty="0"/>
              <a:t>Process and Models</a:t>
            </a:r>
          </a:p>
          <a:p>
            <a:r>
              <a:rPr lang="en-US" dirty="0"/>
              <a:t>Influencing Problem Solving and Decision Making</a:t>
            </a:r>
          </a:p>
          <a:p>
            <a:r>
              <a:rPr lang="en-US" dirty="0"/>
              <a:t>Unilateral and Group Problem Solving</a:t>
            </a:r>
          </a:p>
          <a:p>
            <a:r>
              <a:rPr lang="en-US" dirty="0"/>
              <a:t>Problem Solving and Decision-Making styles </a:t>
            </a:r>
            <a:endParaRPr lang="en-GB" dirty="0"/>
          </a:p>
        </p:txBody>
      </p:sp>
    </p:spTree>
    <p:extLst>
      <p:ext uri="{BB962C8B-B14F-4D97-AF65-F5344CB8AC3E}">
        <p14:creationId xmlns:p14="http://schemas.microsoft.com/office/powerpoint/2010/main" val="2243991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9F8ED-B64D-445F-AC11-A649C51F17B5}"/>
              </a:ext>
            </a:extLst>
          </p:cNvPr>
          <p:cNvSpPr>
            <a:spLocks noGrp="1"/>
          </p:cNvSpPr>
          <p:nvPr>
            <p:ph type="title"/>
          </p:nvPr>
        </p:nvSpPr>
        <p:spPr/>
        <p:txBody>
          <a:bodyPr/>
          <a:lstStyle/>
          <a:p>
            <a:r>
              <a:rPr lang="en-US" b="1" dirty="0">
                <a:latin typeface="+mn-lt"/>
              </a:rPr>
              <a:t>Discussion questions </a:t>
            </a:r>
            <a:endParaRPr lang="en-GB" b="1" dirty="0">
              <a:latin typeface="+mn-lt"/>
            </a:endParaRPr>
          </a:p>
        </p:txBody>
      </p:sp>
      <p:sp>
        <p:nvSpPr>
          <p:cNvPr id="3" name="Content Placeholder 2">
            <a:extLst>
              <a:ext uri="{FF2B5EF4-FFF2-40B4-BE49-F238E27FC236}">
                <a16:creationId xmlns:a16="http://schemas.microsoft.com/office/drawing/2014/main" id="{81957894-0E77-4DE9-9809-A3DED1EE83AE}"/>
              </a:ext>
            </a:extLst>
          </p:cNvPr>
          <p:cNvSpPr>
            <a:spLocks noGrp="1"/>
          </p:cNvSpPr>
          <p:nvPr>
            <p:ph idx="1"/>
          </p:nvPr>
        </p:nvSpPr>
        <p:spPr>
          <a:xfrm>
            <a:off x="838200" y="1825624"/>
            <a:ext cx="10515600" cy="4906251"/>
          </a:xfrm>
        </p:spPr>
        <p:txBody>
          <a:bodyPr/>
          <a:lstStyle/>
          <a:p>
            <a:pPr marL="514350" indent="-514350">
              <a:buAutoNum type="arabicPeriod"/>
            </a:pPr>
            <a:r>
              <a:rPr lang="en-US" dirty="0"/>
              <a:t>Explain why decision making is integral to the management functions. </a:t>
            </a:r>
            <a:r>
              <a:rPr lang="en-US" dirty="0">
                <a:highlight>
                  <a:srgbClr val="FFFF00"/>
                </a:highlight>
              </a:rPr>
              <a:t>Identify the three managerial decision classification and give examples of each.</a:t>
            </a:r>
          </a:p>
          <a:p>
            <a:pPr marL="514350" indent="-514350">
              <a:buAutoNum type="arabicPeriod"/>
            </a:pPr>
            <a:endParaRPr lang="en-US" dirty="0"/>
          </a:p>
          <a:p>
            <a:pPr marL="514350" indent="-514350">
              <a:buAutoNum type="arabicPeriod"/>
            </a:pPr>
            <a:r>
              <a:rPr lang="en-US" dirty="0"/>
              <a:t>What conditions initiate problem solving? </a:t>
            </a:r>
            <a:r>
              <a:rPr lang="en-US" dirty="0">
                <a:highlight>
                  <a:srgbClr val="FFFF00"/>
                </a:highlight>
              </a:rPr>
              <a:t>Discuss how problem solving under the conditions of improvement is related to problem solving under the conditions of opportunity?</a:t>
            </a:r>
          </a:p>
          <a:p>
            <a:pPr marL="514350" indent="-514350">
              <a:buAutoNum type="arabicPeriod"/>
            </a:pPr>
            <a:endParaRPr lang="en-US" dirty="0"/>
          </a:p>
          <a:p>
            <a:pPr marL="514350" indent="-514350">
              <a:buAutoNum type="arabicPeriod"/>
            </a:pPr>
            <a:r>
              <a:rPr lang="en-US" dirty="0"/>
              <a:t>How are problem solving and decision making related? What pre-decision and post-decision activities  are inherent in problem solving? What are the steps of problem solving?  </a:t>
            </a:r>
            <a:endParaRPr lang="en-GB" dirty="0"/>
          </a:p>
        </p:txBody>
      </p:sp>
    </p:spTree>
    <p:extLst>
      <p:ext uri="{BB962C8B-B14F-4D97-AF65-F5344CB8AC3E}">
        <p14:creationId xmlns:p14="http://schemas.microsoft.com/office/powerpoint/2010/main" val="18556181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3FC61-F527-49B1-9192-ACDFA62F79FD}"/>
              </a:ext>
            </a:extLst>
          </p:cNvPr>
          <p:cNvSpPr>
            <a:spLocks noGrp="1"/>
          </p:cNvSpPr>
          <p:nvPr>
            <p:ph type="title"/>
          </p:nvPr>
        </p:nvSpPr>
        <p:spPr>
          <a:xfrm>
            <a:off x="649013" y="0"/>
            <a:ext cx="10515600" cy="1325563"/>
          </a:xfrm>
        </p:spPr>
        <p:txBody>
          <a:bodyPr/>
          <a:lstStyle/>
          <a:p>
            <a:r>
              <a:rPr lang="en-US" b="1" dirty="0">
                <a:latin typeface="+mn-lt"/>
              </a:rPr>
              <a:t>Discussion questions </a:t>
            </a:r>
            <a:endParaRPr lang="en-GB" b="1" dirty="0"/>
          </a:p>
        </p:txBody>
      </p:sp>
      <p:sp>
        <p:nvSpPr>
          <p:cNvPr id="3" name="Content Placeholder 2">
            <a:extLst>
              <a:ext uri="{FF2B5EF4-FFF2-40B4-BE49-F238E27FC236}">
                <a16:creationId xmlns:a16="http://schemas.microsoft.com/office/drawing/2014/main" id="{4649D87E-DF14-44B2-9B52-A8308808F9C3}"/>
              </a:ext>
            </a:extLst>
          </p:cNvPr>
          <p:cNvSpPr>
            <a:spLocks noGrp="1"/>
          </p:cNvSpPr>
          <p:nvPr>
            <p:ph idx="1"/>
          </p:nvPr>
        </p:nvSpPr>
        <p:spPr>
          <a:xfrm>
            <a:off x="838200" y="1497724"/>
            <a:ext cx="11112062" cy="5360275"/>
          </a:xfrm>
        </p:spPr>
        <p:txBody>
          <a:bodyPr>
            <a:normAutofit/>
          </a:bodyPr>
          <a:lstStyle/>
          <a:p>
            <a:pPr marL="514350" indent="-514350">
              <a:buAutoNum type="arabicPeriod" startAt="4"/>
            </a:pPr>
            <a:r>
              <a:rPr lang="en-US" dirty="0"/>
              <a:t>How do assumptions affect problem solving? What are some of the positive and negative results that can occur in the tentative alternative solution loop? Why are both quantitative and qualitative criteria important when evaluating and choosing an alternative </a:t>
            </a:r>
          </a:p>
          <a:p>
            <a:pPr marL="514350" indent="-514350">
              <a:buAutoNum type="arabicPeriod" startAt="4"/>
            </a:pPr>
            <a:endParaRPr lang="en-US" dirty="0"/>
          </a:p>
          <a:p>
            <a:pPr marL="514350" indent="-514350">
              <a:buAutoNum type="arabicPeriod" startAt="4"/>
            </a:pPr>
            <a:r>
              <a:rPr lang="en-US" dirty="0"/>
              <a:t>Distinguish facts and assumptions. Give examples of the role of inductive and deductive reasoning in making assumptions.</a:t>
            </a:r>
          </a:p>
          <a:p>
            <a:pPr marL="514350" indent="-514350">
              <a:buAutoNum type="arabicPeriod" startAt="4"/>
            </a:pPr>
            <a:endParaRPr lang="en-US" dirty="0"/>
          </a:p>
          <a:p>
            <a:pPr marL="514350" indent="-514350">
              <a:buAutoNum type="arabicPeriod" startAt="4"/>
            </a:pPr>
            <a:r>
              <a:rPr lang="en-US" dirty="0"/>
              <a:t>Identify the factors that influence problem solving. Describe three situations, and indicate what factors were influential in shaping the outcomes</a:t>
            </a:r>
            <a:endParaRPr lang="en-GB" dirty="0"/>
          </a:p>
        </p:txBody>
      </p:sp>
    </p:spTree>
    <p:extLst>
      <p:ext uri="{BB962C8B-B14F-4D97-AF65-F5344CB8AC3E}">
        <p14:creationId xmlns:p14="http://schemas.microsoft.com/office/powerpoint/2010/main" val="8512656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5791C-B21D-461C-915B-B9617317E19C}"/>
              </a:ext>
            </a:extLst>
          </p:cNvPr>
          <p:cNvSpPr>
            <a:spLocks noGrp="1"/>
          </p:cNvSpPr>
          <p:nvPr>
            <p:ph type="title"/>
          </p:nvPr>
        </p:nvSpPr>
        <p:spPr>
          <a:xfrm>
            <a:off x="583324" y="0"/>
            <a:ext cx="10515600" cy="1325563"/>
          </a:xfrm>
        </p:spPr>
        <p:txBody>
          <a:bodyPr/>
          <a:lstStyle/>
          <a:p>
            <a:r>
              <a:rPr lang="en-US" b="1" dirty="0">
                <a:latin typeface="+mn-lt"/>
              </a:rPr>
              <a:t>Discussion questions </a:t>
            </a:r>
            <a:endParaRPr lang="en-GB" dirty="0"/>
          </a:p>
        </p:txBody>
      </p:sp>
      <p:sp>
        <p:nvSpPr>
          <p:cNvPr id="3" name="Content Placeholder 2">
            <a:extLst>
              <a:ext uri="{FF2B5EF4-FFF2-40B4-BE49-F238E27FC236}">
                <a16:creationId xmlns:a16="http://schemas.microsoft.com/office/drawing/2014/main" id="{024D120D-566B-4F90-8F55-7174ECC1879E}"/>
              </a:ext>
            </a:extLst>
          </p:cNvPr>
          <p:cNvSpPr>
            <a:spLocks noGrp="1"/>
          </p:cNvSpPr>
          <p:nvPr>
            <p:ph idx="1"/>
          </p:nvPr>
        </p:nvSpPr>
        <p:spPr>
          <a:xfrm>
            <a:off x="459827" y="1541845"/>
            <a:ext cx="11272345" cy="5032375"/>
          </a:xfrm>
        </p:spPr>
        <p:txBody>
          <a:bodyPr>
            <a:normAutofit/>
          </a:bodyPr>
          <a:lstStyle/>
          <a:p>
            <a:pPr marL="514350" marR="0" lvl="0" indent="-514350" algn="l" defTabSz="914400" rtl="0" eaLnBrk="1" fontAlgn="auto" latinLnBrk="0" hangingPunct="1">
              <a:lnSpc>
                <a:spcPct val="90000"/>
              </a:lnSpc>
              <a:spcBef>
                <a:spcPts val="1000"/>
              </a:spcBef>
              <a:spcAft>
                <a:spcPts val="0"/>
              </a:spcAft>
              <a:buClrTx/>
              <a:buSzTx/>
              <a:buAutoNum type="arabicPeriod" startAt="7"/>
              <a:tabLst/>
              <a:defRPr/>
            </a:pPr>
            <a:r>
              <a:rPr kumimoji="0" lang="en-US" sz="2800" b="0" i="0" u="none" strike="noStrike" kern="1200" cap="none" spc="0" normalizeH="0" baseline="0" noProof="0" dirty="0">
                <a:ln>
                  <a:noFill/>
                </a:ln>
                <a:solidFill>
                  <a:prstClr val="black"/>
                </a:solidFill>
                <a:effectLst/>
                <a:highlight>
                  <a:srgbClr val="00FF00"/>
                </a:highlight>
                <a:uLnTx/>
                <a:uFillTx/>
                <a:latin typeface="Calibri" panose="020F0502020204030204"/>
                <a:ea typeface="+mn-ea"/>
                <a:cs typeface="+mn-cs"/>
              </a:rPr>
              <a:t>Identify the factors that influence problem solving. Describe three situations, and indicate what factors were influential in shaping the outcomes</a:t>
            </a:r>
          </a:p>
          <a:p>
            <a:pPr marL="514350" marR="0" lvl="0" indent="-514350" algn="l" defTabSz="914400" rtl="0" eaLnBrk="1" fontAlgn="auto" latinLnBrk="0" hangingPunct="1">
              <a:lnSpc>
                <a:spcPct val="90000"/>
              </a:lnSpc>
              <a:spcBef>
                <a:spcPts val="1000"/>
              </a:spcBef>
              <a:spcAft>
                <a:spcPts val="0"/>
              </a:spcAft>
              <a:buClrTx/>
              <a:buSzTx/>
              <a:buAutoNum type="arabicPeriod" startAt="7"/>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514350" marR="0" lvl="0" indent="-514350" algn="l" defTabSz="914400" rtl="0" eaLnBrk="1" fontAlgn="auto" latinLnBrk="0" hangingPunct="1">
              <a:lnSpc>
                <a:spcPct val="90000"/>
              </a:lnSpc>
              <a:spcBef>
                <a:spcPts val="1000"/>
              </a:spcBef>
              <a:spcAft>
                <a:spcPts val="0"/>
              </a:spcAft>
              <a:buClrTx/>
              <a:buSzTx/>
              <a:buAutoNum type="arabicPeriod" startAt="7"/>
              <a:tabLst/>
              <a:defRPr/>
            </a:pPr>
            <a:r>
              <a:rPr lang="en-US" dirty="0">
                <a:highlight>
                  <a:srgbClr val="00FF00"/>
                </a:highlight>
              </a:rPr>
              <a:t>What are the advantages of group solving? List the reasons why it is                      critical to the success of the organization wide quality improvement. Describe the situation from your experience in which the phenomenon of groupthink occurred. </a:t>
            </a:r>
          </a:p>
          <a:p>
            <a:pPr marL="514350" marR="0" lvl="0" indent="-514350" algn="l" defTabSz="914400" rtl="0" eaLnBrk="1" fontAlgn="auto" latinLnBrk="0" hangingPunct="1">
              <a:lnSpc>
                <a:spcPct val="90000"/>
              </a:lnSpc>
              <a:spcBef>
                <a:spcPts val="1000"/>
              </a:spcBef>
              <a:spcAft>
                <a:spcPts val="0"/>
              </a:spcAft>
              <a:buClrTx/>
              <a:buSzTx/>
              <a:buAutoNum type="arabicPeriod" startAt="7"/>
              <a:tabLst/>
              <a:defRPr/>
            </a:pPr>
            <a:endParaRPr lang="en-US" dirty="0"/>
          </a:p>
          <a:p>
            <a:pPr marL="514350" marR="0" lvl="0" indent="-514350" algn="l" defTabSz="914400" rtl="0" eaLnBrk="1" fontAlgn="auto" latinLnBrk="0" hangingPunct="1">
              <a:lnSpc>
                <a:spcPct val="90000"/>
              </a:lnSpc>
              <a:spcBef>
                <a:spcPts val="1000"/>
              </a:spcBef>
              <a:spcAft>
                <a:spcPts val="0"/>
              </a:spcAft>
              <a:buClrTx/>
              <a:buSzTx/>
              <a:buAutoNum type="arabicPeriod" startAt="7"/>
              <a:tabLst/>
              <a:defRPr/>
            </a:pPr>
            <a:r>
              <a:rPr lang="en-US" dirty="0">
                <a:highlight>
                  <a:srgbClr val="00FF00"/>
                </a:highlight>
              </a:rPr>
              <a:t>Identify the types of problem-solving and decision making styles. </a:t>
            </a:r>
            <a:endParaRPr lang="en-GB" dirty="0">
              <a:highlight>
                <a:srgbClr val="00FF00"/>
              </a:highlight>
            </a:endParaRPr>
          </a:p>
        </p:txBody>
      </p:sp>
    </p:spTree>
    <p:extLst>
      <p:ext uri="{BB962C8B-B14F-4D97-AF65-F5344CB8AC3E}">
        <p14:creationId xmlns:p14="http://schemas.microsoft.com/office/powerpoint/2010/main" val="1421894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3B942-EB1F-4FB6-93E0-5A48CD56291A}"/>
              </a:ext>
            </a:extLst>
          </p:cNvPr>
          <p:cNvSpPr>
            <a:spLocks noGrp="1"/>
          </p:cNvSpPr>
          <p:nvPr>
            <p:ph type="title"/>
          </p:nvPr>
        </p:nvSpPr>
        <p:spPr/>
        <p:txBody>
          <a:bodyPr/>
          <a:lstStyle/>
          <a:p>
            <a:r>
              <a:rPr lang="en-US" b="1" dirty="0">
                <a:latin typeface="+mn-lt"/>
              </a:rPr>
              <a:t>Introduction</a:t>
            </a:r>
            <a:endParaRPr lang="en-GB" b="1" dirty="0">
              <a:latin typeface="+mn-lt"/>
            </a:endParaRPr>
          </a:p>
        </p:txBody>
      </p:sp>
      <p:sp>
        <p:nvSpPr>
          <p:cNvPr id="3" name="Content Placeholder 2">
            <a:extLst>
              <a:ext uri="{FF2B5EF4-FFF2-40B4-BE49-F238E27FC236}">
                <a16:creationId xmlns:a16="http://schemas.microsoft.com/office/drawing/2014/main" id="{08B91F86-AFA9-4617-8874-B56B569DFCB6}"/>
              </a:ext>
            </a:extLst>
          </p:cNvPr>
          <p:cNvSpPr>
            <a:spLocks noGrp="1"/>
          </p:cNvSpPr>
          <p:nvPr>
            <p:ph idx="1"/>
          </p:nvPr>
        </p:nvSpPr>
        <p:spPr>
          <a:xfrm>
            <a:off x="838200" y="1598409"/>
            <a:ext cx="10515600" cy="4351338"/>
          </a:xfrm>
        </p:spPr>
        <p:txBody>
          <a:bodyPr/>
          <a:lstStyle/>
          <a:p>
            <a:r>
              <a:rPr lang="en-US" dirty="0"/>
              <a:t>HSOs convert inputs(human resources, supplies, materials and technology, information, capital) into outputs(individual and organizational work results) to achieve objectives – work results such as delivering health services.</a:t>
            </a:r>
          </a:p>
          <a:p>
            <a:endParaRPr lang="en-US" dirty="0"/>
          </a:p>
          <a:p>
            <a:r>
              <a:rPr lang="en-US" dirty="0"/>
              <a:t>Anticipating and preventing problems, or solving them when the prevention fails, are traditional and essential management tasks </a:t>
            </a:r>
          </a:p>
          <a:p>
            <a:endParaRPr lang="en-US" dirty="0"/>
          </a:p>
          <a:p>
            <a:r>
              <a:rPr lang="en-US" dirty="0"/>
              <a:t>This lecture distinguishes problem solving from  decision making </a:t>
            </a:r>
          </a:p>
          <a:p>
            <a:endParaRPr lang="en-US" dirty="0"/>
          </a:p>
          <a:p>
            <a:endParaRPr lang="en-GB" dirty="0"/>
          </a:p>
        </p:txBody>
      </p:sp>
    </p:spTree>
    <p:extLst>
      <p:ext uri="{BB962C8B-B14F-4D97-AF65-F5344CB8AC3E}">
        <p14:creationId xmlns:p14="http://schemas.microsoft.com/office/powerpoint/2010/main" val="1289690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EFEA3-C5A3-4929-9705-A0CB70ADF602}"/>
              </a:ext>
            </a:extLst>
          </p:cNvPr>
          <p:cNvSpPr>
            <a:spLocks noGrp="1"/>
          </p:cNvSpPr>
          <p:nvPr>
            <p:ph type="title"/>
          </p:nvPr>
        </p:nvSpPr>
        <p:spPr/>
        <p:txBody>
          <a:bodyPr/>
          <a:lstStyle/>
          <a:p>
            <a:r>
              <a:rPr lang="en-US" b="1" dirty="0">
                <a:latin typeface="+mn-lt"/>
              </a:rPr>
              <a:t>Problem Analysis and Decision Making </a:t>
            </a:r>
            <a:endParaRPr lang="en-GB" b="1" dirty="0">
              <a:latin typeface="+mn-lt"/>
            </a:endParaRPr>
          </a:p>
        </p:txBody>
      </p:sp>
      <p:sp>
        <p:nvSpPr>
          <p:cNvPr id="3" name="Content Placeholder 2">
            <a:extLst>
              <a:ext uri="{FF2B5EF4-FFF2-40B4-BE49-F238E27FC236}">
                <a16:creationId xmlns:a16="http://schemas.microsoft.com/office/drawing/2014/main" id="{52DB337E-88EE-45AD-81D4-F2E6AA20D7AD}"/>
              </a:ext>
            </a:extLst>
          </p:cNvPr>
          <p:cNvSpPr>
            <a:spLocks noGrp="1"/>
          </p:cNvSpPr>
          <p:nvPr>
            <p:ph idx="1"/>
          </p:nvPr>
        </p:nvSpPr>
        <p:spPr/>
        <p:txBody>
          <a:bodyPr>
            <a:normAutofit lnSpcReduction="10000"/>
          </a:bodyPr>
          <a:lstStyle/>
          <a:p>
            <a:r>
              <a:rPr lang="en-US" dirty="0"/>
              <a:t>A managers work revolves around the elements of problem solving – problem analysis and decision making. </a:t>
            </a:r>
          </a:p>
          <a:p>
            <a:endParaRPr lang="en-US" dirty="0"/>
          </a:p>
          <a:p>
            <a:r>
              <a:rPr lang="en-US" dirty="0"/>
              <a:t>Problem analysis includes recognizing and defining circumstances that require action (decision) and implementing and evaluating the alternative that is chosen.  </a:t>
            </a:r>
          </a:p>
          <a:p>
            <a:endParaRPr lang="en-US" dirty="0"/>
          </a:p>
          <a:p>
            <a:r>
              <a:rPr lang="en-US" dirty="0"/>
              <a:t>Decision making is integral to all management functions, activities and roles. For example, planning, directing, coordinating, controlling, organizing, etc.</a:t>
            </a:r>
            <a:endParaRPr lang="en-GB" dirty="0"/>
          </a:p>
        </p:txBody>
      </p:sp>
    </p:spTree>
    <p:extLst>
      <p:ext uri="{BB962C8B-B14F-4D97-AF65-F5344CB8AC3E}">
        <p14:creationId xmlns:p14="http://schemas.microsoft.com/office/powerpoint/2010/main" val="2843215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86C38-25C9-4575-A17D-A9B56FF6893D}"/>
              </a:ext>
            </a:extLst>
          </p:cNvPr>
          <p:cNvSpPr>
            <a:spLocks noGrp="1"/>
          </p:cNvSpPr>
          <p:nvPr>
            <p:ph type="title"/>
          </p:nvPr>
        </p:nvSpPr>
        <p:spPr/>
        <p:txBody>
          <a:bodyPr/>
          <a:lstStyle/>
          <a:p>
            <a:r>
              <a:rPr lang="en-US" b="1" dirty="0">
                <a:latin typeface="+mn-lt"/>
              </a:rPr>
              <a:t>Types of Decisions </a:t>
            </a:r>
            <a:endParaRPr lang="en-GB" b="1" dirty="0">
              <a:latin typeface="+mn-lt"/>
            </a:endParaRPr>
          </a:p>
        </p:txBody>
      </p:sp>
      <p:sp>
        <p:nvSpPr>
          <p:cNvPr id="3" name="Content Placeholder 2">
            <a:extLst>
              <a:ext uri="{FF2B5EF4-FFF2-40B4-BE49-F238E27FC236}">
                <a16:creationId xmlns:a16="http://schemas.microsoft.com/office/drawing/2014/main" id="{C290C8AD-4FDD-4340-8B5B-C13E85E603F3}"/>
              </a:ext>
            </a:extLst>
          </p:cNvPr>
          <p:cNvSpPr>
            <a:spLocks noGrp="1"/>
          </p:cNvSpPr>
          <p:nvPr>
            <p:ph idx="1"/>
          </p:nvPr>
        </p:nvSpPr>
        <p:spPr/>
        <p:txBody>
          <a:bodyPr/>
          <a:lstStyle/>
          <a:p>
            <a:r>
              <a:rPr lang="en-US" dirty="0"/>
              <a:t>Administrative – Operational:  have major implications on resource allocation and utilization. E.g. contract for cleaning services, hire personnel, capital equipment budget  or financing  for construction or renovation </a:t>
            </a:r>
          </a:p>
          <a:p>
            <a:endParaRPr lang="en-US" dirty="0"/>
          </a:p>
          <a:p>
            <a:r>
              <a:rPr lang="en-US" dirty="0"/>
              <a:t>Nonprogrammable – Programmable: Nonprogrammable decisions are novel, unstructured, and significant. Whether to expand facilities or close them, restructure the organization, etc.  Occur infrequently </a:t>
            </a:r>
          </a:p>
          <a:p>
            <a:endParaRPr lang="en-GB" dirty="0"/>
          </a:p>
        </p:txBody>
      </p:sp>
    </p:spTree>
    <p:extLst>
      <p:ext uri="{BB962C8B-B14F-4D97-AF65-F5344CB8AC3E}">
        <p14:creationId xmlns:p14="http://schemas.microsoft.com/office/powerpoint/2010/main" val="734447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9D714-62F8-4DC6-84B6-47EB524BCC72}"/>
              </a:ext>
            </a:extLst>
          </p:cNvPr>
          <p:cNvSpPr>
            <a:spLocks noGrp="1"/>
          </p:cNvSpPr>
          <p:nvPr>
            <p:ph type="title"/>
          </p:nvPr>
        </p:nvSpPr>
        <p:spPr/>
        <p:txBody>
          <a:bodyPr/>
          <a:lstStyle/>
          <a:p>
            <a:r>
              <a:rPr lang="en-US" b="1" dirty="0">
                <a:latin typeface="+mn-lt"/>
              </a:rPr>
              <a:t>Problem Solving </a:t>
            </a:r>
            <a:endParaRPr lang="en-GB" b="1" dirty="0">
              <a:latin typeface="+mn-lt"/>
            </a:endParaRPr>
          </a:p>
        </p:txBody>
      </p:sp>
      <p:sp>
        <p:nvSpPr>
          <p:cNvPr id="3" name="Content Placeholder 2">
            <a:extLst>
              <a:ext uri="{FF2B5EF4-FFF2-40B4-BE49-F238E27FC236}">
                <a16:creationId xmlns:a16="http://schemas.microsoft.com/office/drawing/2014/main" id="{84E81E42-8F5F-4F97-AA1A-412BFFD63A69}"/>
              </a:ext>
            </a:extLst>
          </p:cNvPr>
          <p:cNvSpPr>
            <a:spLocks noGrp="1"/>
          </p:cNvSpPr>
          <p:nvPr>
            <p:ph idx="1"/>
          </p:nvPr>
        </p:nvSpPr>
        <p:spPr/>
        <p:txBody>
          <a:bodyPr>
            <a:normAutofit fontScale="92500" lnSpcReduction="20000"/>
          </a:bodyPr>
          <a:lstStyle/>
          <a:p>
            <a:r>
              <a:rPr lang="en-US" dirty="0"/>
              <a:t>Problems may be unstructured or structured, complex or simple, major or minor, urgent or non-urgent, they may involve varying degrees of cost, risk and uncertainty</a:t>
            </a:r>
          </a:p>
          <a:p>
            <a:endParaRPr lang="en-US" dirty="0"/>
          </a:p>
          <a:p>
            <a:r>
              <a:rPr lang="en-US" dirty="0"/>
              <a:t>Problem solving involves a series of steps characterized by international reasoning about what the problem is and what the solution should be </a:t>
            </a:r>
          </a:p>
          <a:p>
            <a:endParaRPr lang="en-US" dirty="0"/>
          </a:p>
          <a:p>
            <a:r>
              <a:rPr lang="en-US" dirty="0"/>
              <a:t>All problem solving involves decision making(i.e. choosing among alternatives),  but not all decision making involves problem solving.</a:t>
            </a:r>
          </a:p>
          <a:p>
            <a:endParaRPr lang="en-US" dirty="0"/>
          </a:p>
          <a:p>
            <a:r>
              <a:rPr lang="en-US" dirty="0"/>
              <a:t>Problem solving  includes </a:t>
            </a:r>
            <a:r>
              <a:rPr lang="en-US" b="1" dirty="0"/>
              <a:t>problem analysis </a:t>
            </a:r>
            <a:r>
              <a:rPr lang="en-US" dirty="0"/>
              <a:t>– pre-decision situation assessment and post-decision implementation and evaluation  </a:t>
            </a:r>
          </a:p>
          <a:p>
            <a:endParaRPr lang="en-GB" dirty="0"/>
          </a:p>
        </p:txBody>
      </p:sp>
    </p:spTree>
    <p:extLst>
      <p:ext uri="{BB962C8B-B14F-4D97-AF65-F5344CB8AC3E}">
        <p14:creationId xmlns:p14="http://schemas.microsoft.com/office/powerpoint/2010/main" val="1155136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DC961-E3A6-4647-ACD0-46B7B691414F}"/>
              </a:ext>
            </a:extLst>
          </p:cNvPr>
          <p:cNvSpPr>
            <a:spLocks noGrp="1"/>
          </p:cNvSpPr>
          <p:nvPr>
            <p:ph type="title"/>
          </p:nvPr>
        </p:nvSpPr>
        <p:spPr/>
        <p:txBody>
          <a:bodyPr/>
          <a:lstStyle/>
          <a:p>
            <a:r>
              <a:rPr lang="en-US" b="1" dirty="0">
                <a:latin typeface="+mn-lt"/>
              </a:rPr>
              <a:t>The Process of Problem Solving </a:t>
            </a:r>
            <a:endParaRPr lang="en-GB" b="1" dirty="0">
              <a:latin typeface="+mn-lt"/>
            </a:endParaRPr>
          </a:p>
        </p:txBody>
      </p:sp>
      <p:sp>
        <p:nvSpPr>
          <p:cNvPr id="3" name="Content Placeholder 2">
            <a:extLst>
              <a:ext uri="{FF2B5EF4-FFF2-40B4-BE49-F238E27FC236}">
                <a16:creationId xmlns:a16="http://schemas.microsoft.com/office/drawing/2014/main" id="{26F7511B-D315-40F2-9A03-29632E7C2097}"/>
              </a:ext>
            </a:extLst>
          </p:cNvPr>
          <p:cNvSpPr>
            <a:spLocks noGrp="1"/>
          </p:cNvSpPr>
          <p:nvPr>
            <p:ph idx="1"/>
          </p:nvPr>
        </p:nvSpPr>
        <p:spPr>
          <a:xfrm>
            <a:off x="838199" y="1825625"/>
            <a:ext cx="10987007" cy="4807650"/>
          </a:xfrm>
        </p:spPr>
        <p:txBody>
          <a:bodyPr>
            <a:normAutofit/>
          </a:bodyPr>
          <a:lstStyle/>
          <a:p>
            <a:pPr marL="514350" indent="-514350">
              <a:lnSpc>
                <a:spcPct val="150000"/>
              </a:lnSpc>
              <a:buFont typeface="+mj-lt"/>
              <a:buAutoNum type="arabicPeriod"/>
            </a:pPr>
            <a:r>
              <a:rPr lang="en-US" dirty="0"/>
              <a:t>Selecting and analyzing a situation that requires a decision </a:t>
            </a:r>
          </a:p>
          <a:p>
            <a:pPr marL="514350" indent="-514350">
              <a:lnSpc>
                <a:spcPct val="150000"/>
              </a:lnSpc>
              <a:buFont typeface="+mj-lt"/>
              <a:buAutoNum type="arabicPeriod"/>
            </a:pPr>
            <a:r>
              <a:rPr lang="en-US" dirty="0"/>
              <a:t>Developing and evaluating alternative solutions to  address the situation </a:t>
            </a:r>
          </a:p>
          <a:p>
            <a:pPr marL="514350" indent="-514350">
              <a:lnSpc>
                <a:spcPct val="150000"/>
              </a:lnSpc>
              <a:buFont typeface="+mj-lt"/>
              <a:buAutoNum type="arabicPeriod"/>
            </a:pPr>
            <a:r>
              <a:rPr lang="en-US" dirty="0"/>
              <a:t>Choosing an alternative (sometimes called decision analysis)</a:t>
            </a:r>
          </a:p>
          <a:p>
            <a:pPr marL="514350" indent="-514350">
              <a:lnSpc>
                <a:spcPct val="150000"/>
              </a:lnSpc>
              <a:buFont typeface="+mj-lt"/>
              <a:buAutoNum type="arabicPeriod"/>
            </a:pPr>
            <a:r>
              <a:rPr lang="en-US" dirty="0"/>
              <a:t>Implementing the alternative </a:t>
            </a:r>
          </a:p>
          <a:p>
            <a:pPr marL="514350" indent="-514350">
              <a:lnSpc>
                <a:spcPct val="150000"/>
              </a:lnSpc>
              <a:buFont typeface="+mj-lt"/>
              <a:buAutoNum type="arabicPeriod"/>
            </a:pPr>
            <a:r>
              <a:rPr lang="en-US" dirty="0"/>
              <a:t>Evaluating the results after Implementation </a:t>
            </a:r>
            <a:endParaRPr lang="en-GB" dirty="0"/>
          </a:p>
        </p:txBody>
      </p:sp>
    </p:spTree>
    <p:extLst>
      <p:ext uri="{BB962C8B-B14F-4D97-AF65-F5344CB8AC3E}">
        <p14:creationId xmlns:p14="http://schemas.microsoft.com/office/powerpoint/2010/main" val="29393984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1178D-F6F2-461A-903A-6D98760F2216}"/>
              </a:ext>
            </a:extLst>
          </p:cNvPr>
          <p:cNvSpPr>
            <a:spLocks noGrp="1"/>
          </p:cNvSpPr>
          <p:nvPr>
            <p:ph type="title"/>
          </p:nvPr>
        </p:nvSpPr>
        <p:spPr/>
        <p:txBody>
          <a:bodyPr/>
          <a:lstStyle/>
          <a:p>
            <a:r>
              <a:rPr lang="en-US" b="1" dirty="0">
                <a:latin typeface="+mn-lt"/>
              </a:rPr>
              <a:t>Conditions that initiate problem solving </a:t>
            </a:r>
            <a:endParaRPr lang="en-GB" b="1" dirty="0">
              <a:latin typeface="+mn-lt"/>
            </a:endParaRPr>
          </a:p>
        </p:txBody>
      </p:sp>
      <p:sp>
        <p:nvSpPr>
          <p:cNvPr id="3" name="Content Placeholder 2">
            <a:extLst>
              <a:ext uri="{FF2B5EF4-FFF2-40B4-BE49-F238E27FC236}">
                <a16:creationId xmlns:a16="http://schemas.microsoft.com/office/drawing/2014/main" id="{8A06779C-CDDB-42D4-B538-E9E2190EDBA7}"/>
              </a:ext>
            </a:extLst>
          </p:cNvPr>
          <p:cNvSpPr>
            <a:spLocks noGrp="1"/>
          </p:cNvSpPr>
          <p:nvPr>
            <p:ph idx="1"/>
          </p:nvPr>
        </p:nvSpPr>
        <p:spPr/>
        <p:txBody>
          <a:bodyPr/>
          <a:lstStyle/>
          <a:p>
            <a:pPr>
              <a:lnSpc>
                <a:spcPct val="150000"/>
              </a:lnSpc>
            </a:pPr>
            <a:r>
              <a:rPr lang="en-US" dirty="0"/>
              <a:t>Opportunity/threat (prospective/ anticipatory, might)</a:t>
            </a:r>
          </a:p>
          <a:p>
            <a:pPr>
              <a:lnSpc>
                <a:spcPct val="150000"/>
              </a:lnSpc>
            </a:pPr>
            <a:r>
              <a:rPr lang="en-US" dirty="0"/>
              <a:t>Crisis (immediate and responds to current, will). Failing to act now will cause unwanted results.</a:t>
            </a:r>
          </a:p>
          <a:p>
            <a:pPr>
              <a:lnSpc>
                <a:spcPct val="150000"/>
              </a:lnSpc>
            </a:pPr>
            <a:r>
              <a:rPr lang="en-US" dirty="0"/>
              <a:t>Deviation (retrospective, has/is)</a:t>
            </a:r>
          </a:p>
          <a:p>
            <a:pPr>
              <a:lnSpc>
                <a:spcPct val="150000"/>
              </a:lnSpc>
            </a:pPr>
            <a:r>
              <a:rPr lang="en-US" dirty="0"/>
              <a:t>Improvement (concurrent, seek)</a:t>
            </a:r>
          </a:p>
        </p:txBody>
      </p:sp>
    </p:spTree>
    <p:extLst>
      <p:ext uri="{BB962C8B-B14F-4D97-AF65-F5344CB8AC3E}">
        <p14:creationId xmlns:p14="http://schemas.microsoft.com/office/powerpoint/2010/main" val="3733194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D202C-EB8E-408A-8EAC-64A141D646E1}"/>
              </a:ext>
            </a:extLst>
          </p:cNvPr>
          <p:cNvSpPr>
            <a:spLocks noGrp="1"/>
          </p:cNvSpPr>
          <p:nvPr>
            <p:ph type="title"/>
          </p:nvPr>
        </p:nvSpPr>
        <p:spPr>
          <a:xfrm>
            <a:off x="387459" y="0"/>
            <a:ext cx="10515600" cy="1325563"/>
          </a:xfrm>
        </p:spPr>
        <p:txBody>
          <a:bodyPr/>
          <a:lstStyle/>
          <a:p>
            <a:r>
              <a:rPr lang="en-US" b="1" dirty="0">
                <a:latin typeface="+mn-lt"/>
              </a:rPr>
              <a:t>Problem-Solving Activities </a:t>
            </a:r>
            <a:endParaRPr lang="en-GB" b="1" dirty="0">
              <a:latin typeface="+mn-lt"/>
            </a:endParaRPr>
          </a:p>
        </p:txBody>
      </p:sp>
      <p:sp>
        <p:nvSpPr>
          <p:cNvPr id="3" name="Content Placeholder 2">
            <a:extLst>
              <a:ext uri="{FF2B5EF4-FFF2-40B4-BE49-F238E27FC236}">
                <a16:creationId xmlns:a16="http://schemas.microsoft.com/office/drawing/2014/main" id="{DBA264A0-CC38-4563-961A-FB7B65AD6383}"/>
              </a:ext>
            </a:extLst>
          </p:cNvPr>
          <p:cNvSpPr>
            <a:spLocks noGrp="1"/>
          </p:cNvSpPr>
          <p:nvPr>
            <p:ph idx="1"/>
          </p:nvPr>
        </p:nvSpPr>
        <p:spPr>
          <a:xfrm>
            <a:off x="387458" y="1077590"/>
            <a:ext cx="11804541" cy="5780410"/>
          </a:xfrm>
        </p:spPr>
        <p:txBody>
          <a:bodyPr>
            <a:normAutofit lnSpcReduction="10000"/>
          </a:bodyPr>
          <a:lstStyle/>
          <a:p>
            <a:pPr marL="514350" indent="-514350">
              <a:lnSpc>
                <a:spcPct val="150000"/>
              </a:lnSpc>
              <a:buFont typeface="+mj-lt"/>
              <a:buAutoNum type="arabicPeriod"/>
            </a:pPr>
            <a:r>
              <a:rPr lang="en-US" dirty="0"/>
              <a:t>Problem recognition and definitions </a:t>
            </a:r>
          </a:p>
          <a:p>
            <a:pPr marL="514350" indent="-514350">
              <a:lnSpc>
                <a:spcPct val="150000"/>
              </a:lnSpc>
              <a:buFont typeface="+mj-lt"/>
              <a:buAutoNum type="arabicPeriod"/>
            </a:pPr>
            <a:r>
              <a:rPr lang="en-US" dirty="0"/>
              <a:t>Developing assumptions </a:t>
            </a:r>
          </a:p>
          <a:p>
            <a:pPr marL="514350" indent="-514350">
              <a:lnSpc>
                <a:spcPct val="150000"/>
              </a:lnSpc>
              <a:buFont typeface="+mj-lt"/>
              <a:buAutoNum type="arabicPeriod"/>
            </a:pPr>
            <a:r>
              <a:rPr lang="en-US" dirty="0"/>
              <a:t>Identifying tentative alternative solutions and selecting those to be considered in depth </a:t>
            </a:r>
          </a:p>
          <a:p>
            <a:pPr marL="514350" indent="-514350">
              <a:lnSpc>
                <a:spcPct val="150000"/>
              </a:lnSpc>
              <a:buFont typeface="+mj-lt"/>
              <a:buAutoNum type="arabicPeriod"/>
            </a:pPr>
            <a:r>
              <a:rPr lang="en-US" dirty="0"/>
              <a:t>Developing and applying decision criteria </a:t>
            </a:r>
          </a:p>
          <a:p>
            <a:pPr marL="514350" indent="-514350">
              <a:lnSpc>
                <a:spcPct val="150000"/>
              </a:lnSpc>
              <a:buFont typeface="+mj-lt"/>
              <a:buAutoNum type="arabicPeriod"/>
            </a:pPr>
            <a:r>
              <a:rPr lang="en-US" dirty="0"/>
              <a:t>Selecting the alternative that best meets the criteria</a:t>
            </a:r>
          </a:p>
          <a:p>
            <a:pPr marL="514350" indent="-514350">
              <a:lnSpc>
                <a:spcPct val="150000"/>
              </a:lnSpc>
              <a:buFont typeface="+mj-lt"/>
              <a:buAutoNum type="arabicPeriod"/>
            </a:pPr>
            <a:r>
              <a:rPr lang="en-US" dirty="0"/>
              <a:t>Implementing the solution </a:t>
            </a:r>
          </a:p>
          <a:p>
            <a:pPr marL="514350" indent="-514350">
              <a:lnSpc>
                <a:spcPct val="150000"/>
              </a:lnSpc>
              <a:buFont typeface="+mj-lt"/>
              <a:buAutoNum type="arabicPeriod"/>
            </a:pPr>
            <a:r>
              <a:rPr lang="en-US" dirty="0"/>
              <a:t>Evaluating solution and actual results </a:t>
            </a:r>
          </a:p>
        </p:txBody>
      </p:sp>
    </p:spTree>
    <p:extLst>
      <p:ext uri="{BB962C8B-B14F-4D97-AF65-F5344CB8AC3E}">
        <p14:creationId xmlns:p14="http://schemas.microsoft.com/office/powerpoint/2010/main" val="14903325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3077</TotalTime>
  <Words>1524</Words>
  <Application>Microsoft Macintosh PowerPoint</Application>
  <PresentationFormat>Widescreen</PresentationFormat>
  <Paragraphs>200</Paragraphs>
  <Slides>22</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Wingdings</vt:lpstr>
      <vt:lpstr>Office Theme</vt:lpstr>
      <vt:lpstr>Managerial Problem Solving and Decision Making </vt:lpstr>
      <vt:lpstr>Lecture Overview </vt:lpstr>
      <vt:lpstr>Introduction</vt:lpstr>
      <vt:lpstr>Problem Analysis and Decision Making </vt:lpstr>
      <vt:lpstr>Types of Decisions </vt:lpstr>
      <vt:lpstr>Problem Solving </vt:lpstr>
      <vt:lpstr>The Process of Problem Solving </vt:lpstr>
      <vt:lpstr>Conditions that initiate problem solving </vt:lpstr>
      <vt:lpstr>Problem-Solving Activities </vt:lpstr>
      <vt:lpstr>[1] Problem recognition and definition</vt:lpstr>
      <vt:lpstr>Components of the problem statement </vt:lpstr>
      <vt:lpstr>[2] Developing Assumptions </vt:lpstr>
      <vt:lpstr>[3] Identifying Tentative Alternative Solutions </vt:lpstr>
      <vt:lpstr>[4] Developing and applying a decision criteria</vt:lpstr>
      <vt:lpstr>[5] [6] and[7] Selecting, Implementing and Evaluating the Alternative Solution</vt:lpstr>
      <vt:lpstr>Factors Influencing Problem Solving</vt:lpstr>
      <vt:lpstr>Cont’d</vt:lpstr>
      <vt:lpstr>Unilateral and group problem solving </vt:lpstr>
      <vt:lpstr>Management problem-solving and decision-making styles </vt:lpstr>
      <vt:lpstr>Discussion questions </vt:lpstr>
      <vt:lpstr>Discussion questions </vt:lpstr>
      <vt:lpstr>Discussion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Adam Silumbwe</dc:creator>
  <cp:lastModifiedBy>Adam Silumbwe</cp:lastModifiedBy>
  <cp:revision>16</cp:revision>
  <dcterms:created xsi:type="dcterms:W3CDTF">2022-02-21T17:08:17Z</dcterms:created>
  <dcterms:modified xsi:type="dcterms:W3CDTF">2023-03-02T11:33:19Z</dcterms:modified>
</cp:coreProperties>
</file>