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2"/>
  </p:notesMasterIdLst>
  <p:sldIdLst>
    <p:sldId id="256" r:id="rId2"/>
    <p:sldId id="257" r:id="rId3"/>
    <p:sldId id="258" r:id="rId4"/>
    <p:sldId id="361" r:id="rId5"/>
    <p:sldId id="304" r:id="rId6"/>
    <p:sldId id="324" r:id="rId7"/>
    <p:sldId id="305" r:id="rId8"/>
    <p:sldId id="308" r:id="rId9"/>
    <p:sldId id="316" r:id="rId10"/>
    <p:sldId id="317" r:id="rId11"/>
    <p:sldId id="318" r:id="rId12"/>
    <p:sldId id="319" r:id="rId13"/>
    <p:sldId id="363" r:id="rId14"/>
    <p:sldId id="364" r:id="rId15"/>
    <p:sldId id="365" r:id="rId16"/>
    <p:sldId id="366" r:id="rId17"/>
    <p:sldId id="368" r:id="rId18"/>
    <p:sldId id="260" r:id="rId19"/>
    <p:sldId id="261" r:id="rId20"/>
    <p:sldId id="262" r:id="rId21"/>
    <p:sldId id="263" r:id="rId22"/>
    <p:sldId id="264" r:id="rId23"/>
    <p:sldId id="282" r:id="rId24"/>
    <p:sldId id="281" r:id="rId25"/>
    <p:sldId id="283" r:id="rId26"/>
    <p:sldId id="284" r:id="rId27"/>
    <p:sldId id="291" r:id="rId28"/>
    <p:sldId id="266" r:id="rId29"/>
    <p:sldId id="267" r:id="rId30"/>
    <p:sldId id="268" r:id="rId31"/>
    <p:sldId id="269" r:id="rId32"/>
    <p:sldId id="270" r:id="rId33"/>
    <p:sldId id="285" r:id="rId34"/>
    <p:sldId id="271" r:id="rId35"/>
    <p:sldId id="287" r:id="rId36"/>
    <p:sldId id="288" r:id="rId37"/>
    <p:sldId id="289" r:id="rId38"/>
    <p:sldId id="272" r:id="rId39"/>
    <p:sldId id="290" r:id="rId40"/>
    <p:sldId id="300" r:id="rId41"/>
    <p:sldId id="309" r:id="rId42"/>
    <p:sldId id="310" r:id="rId43"/>
    <p:sldId id="311" r:id="rId44"/>
    <p:sldId id="315" r:id="rId45"/>
    <p:sldId id="371" r:id="rId46"/>
    <p:sldId id="372" r:id="rId47"/>
    <p:sldId id="373" r:id="rId48"/>
    <p:sldId id="313" r:id="rId49"/>
    <p:sldId id="374" r:id="rId50"/>
    <p:sldId id="375" r:id="rId5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6254" autoAdjust="0"/>
  </p:normalViewPr>
  <p:slideViewPr>
    <p:cSldViewPr snapToGrid="0">
      <p:cViewPr varScale="1">
        <p:scale>
          <a:sx n="64" d="100"/>
          <a:sy n="64" d="100"/>
        </p:scale>
        <p:origin x="97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B4A27C-2D2E-4FC4-9929-30CA162E5394}" type="datetimeFigureOut">
              <a:rPr lang="en-GB" smtClean="0"/>
              <a:t>26/06/2024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FF44E3-C5BC-4188-837E-D6B30B41D97F}" type="slidenum">
              <a:rPr lang="en-GB" smtClean="0"/>
              <a:t>‹#›</a:t>
            </a:fld>
            <a:endParaRPr lang="en-GB"/>
          </a:p>
        </p:txBody>
      </p:sp>
    </p:spTree>
    <p:extLst>
      <p:ext uri="{BB962C8B-B14F-4D97-AF65-F5344CB8AC3E}">
        <p14:creationId xmlns:p14="http://schemas.microsoft.com/office/powerpoint/2010/main" val="6835561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6F2501EB-9AE2-4E05-A97E-FA1008688EEA}" type="slidenum">
              <a:rPr lang="en-US" smtClean="0"/>
              <a:pPr/>
              <a:t>6</a:t>
            </a:fld>
            <a:endParaRPr lang="en-US"/>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5161814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dirty="0"/>
          </a:p>
        </p:txBody>
      </p:sp>
      <p:sp>
        <p:nvSpPr>
          <p:cNvPr id="4" name="Slide Number Placeholder 3"/>
          <p:cNvSpPr>
            <a:spLocks noGrp="1"/>
          </p:cNvSpPr>
          <p:nvPr>
            <p:ph type="sldNum" sz="quarter" idx="10"/>
          </p:nvPr>
        </p:nvSpPr>
        <p:spPr/>
        <p:txBody>
          <a:bodyPr/>
          <a:lstStyle/>
          <a:p>
            <a:fld id="{D0F2734C-86C7-4EA6-94B2-B3001FF54CC2}" type="slidenum">
              <a:rPr lang="en-ZA" smtClean="0"/>
              <a:pPr/>
              <a:t>16</a:t>
            </a:fld>
            <a:endParaRPr lang="en-ZA"/>
          </a:p>
        </p:txBody>
      </p:sp>
    </p:spTree>
    <p:extLst>
      <p:ext uri="{BB962C8B-B14F-4D97-AF65-F5344CB8AC3E}">
        <p14:creationId xmlns:p14="http://schemas.microsoft.com/office/powerpoint/2010/main" val="4741644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Although research has not yet succeeded in establishing a clear link between specific types of culture and organizational performance, it is still useful to consider different types of culture, and how culture is likely to influence behavior </a:t>
            </a:r>
            <a:endParaRPr lang="en-GB" dirty="0"/>
          </a:p>
          <a:p>
            <a:endParaRPr lang="en-GB" dirty="0"/>
          </a:p>
        </p:txBody>
      </p:sp>
      <p:sp>
        <p:nvSpPr>
          <p:cNvPr id="4" name="Slide Number Placeholder 3"/>
          <p:cNvSpPr>
            <a:spLocks noGrp="1"/>
          </p:cNvSpPr>
          <p:nvPr>
            <p:ph type="sldNum" sz="quarter" idx="5"/>
          </p:nvPr>
        </p:nvSpPr>
        <p:spPr/>
        <p:txBody>
          <a:bodyPr/>
          <a:lstStyle/>
          <a:p>
            <a:fld id="{DAFF44E3-C5BC-4188-837E-D6B30B41D97F}" type="slidenum">
              <a:rPr lang="en-GB" smtClean="0"/>
              <a:t>31</a:t>
            </a:fld>
            <a:endParaRPr lang="en-GB"/>
          </a:p>
        </p:txBody>
      </p:sp>
    </p:spTree>
    <p:extLst>
      <p:ext uri="{BB962C8B-B14F-4D97-AF65-F5344CB8AC3E}">
        <p14:creationId xmlns:p14="http://schemas.microsoft.com/office/powerpoint/2010/main" val="3441092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AFF44E3-C5BC-4188-837E-D6B30B41D97F}" type="slidenum">
              <a:rPr lang="en-GB" smtClean="0"/>
              <a:t>36</a:t>
            </a:fld>
            <a:endParaRPr lang="en-GB"/>
          </a:p>
        </p:txBody>
      </p:sp>
    </p:spTree>
    <p:extLst>
      <p:ext uri="{BB962C8B-B14F-4D97-AF65-F5344CB8AC3E}">
        <p14:creationId xmlns:p14="http://schemas.microsoft.com/office/powerpoint/2010/main" val="76854337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Its imperative that the cross-functional task team representing various levels in the organization assist with writing and implementation of the code. </a:t>
            </a:r>
            <a:endParaRPr lang="en-GB" dirty="0"/>
          </a:p>
        </p:txBody>
      </p:sp>
      <p:sp>
        <p:nvSpPr>
          <p:cNvPr id="4" name="Slide Number Placeholder 3"/>
          <p:cNvSpPr>
            <a:spLocks noGrp="1"/>
          </p:cNvSpPr>
          <p:nvPr>
            <p:ph type="sldNum" sz="quarter" idx="5"/>
          </p:nvPr>
        </p:nvSpPr>
        <p:spPr/>
        <p:txBody>
          <a:bodyPr/>
          <a:lstStyle/>
          <a:p>
            <a:fld id="{DAFF44E3-C5BC-4188-837E-D6B30B41D97F}" type="slidenum">
              <a:rPr lang="en-GB" smtClean="0"/>
              <a:t>38</a:t>
            </a:fld>
            <a:endParaRPr lang="en-GB"/>
          </a:p>
        </p:txBody>
      </p:sp>
    </p:spTree>
    <p:extLst>
      <p:ext uri="{BB962C8B-B14F-4D97-AF65-F5344CB8AC3E}">
        <p14:creationId xmlns:p14="http://schemas.microsoft.com/office/powerpoint/2010/main" val="23771873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It takes 18 months for a change to become effective.</a:t>
            </a:r>
          </a:p>
          <a:p>
            <a:endParaRPr lang="en-GB" altLang="en-US"/>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fld id="{6EF5B5B6-975E-5A49-8445-39DC2123C06C}" type="slidenum">
              <a:rPr lang="en-GB" altLang="en-US">
                <a:latin typeface="Arial" charset="0"/>
                <a:ea typeface="Arial" charset="0"/>
                <a:cs typeface="Arial" charset="0"/>
              </a:rPr>
              <a:pPr eaLnBrk="1" hangingPunct="1"/>
              <a:t>41</a:t>
            </a:fld>
            <a:endParaRPr lang="en-GB" altLang="en-US">
              <a:latin typeface="Arial" charset="0"/>
              <a:ea typeface="Arial" charset="0"/>
              <a:cs typeface="Arial" charset="0"/>
            </a:endParaRPr>
          </a:p>
        </p:txBody>
      </p:sp>
    </p:spTree>
    <p:extLst>
      <p:ext uri="{BB962C8B-B14F-4D97-AF65-F5344CB8AC3E}">
        <p14:creationId xmlns:p14="http://schemas.microsoft.com/office/powerpoint/2010/main" val="8944144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xmlns="" val="1"/>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wrap="square" numCol="1" anchor="t" anchorCtr="0" compatLnSpc="1">
            <a:prstTxWarp prst="textNoShape">
              <a:avLst/>
            </a:prstTxWarp>
          </a:bodyPr>
          <a:lstStyle/>
          <a:p>
            <a:endParaRPr lang="en-GB" altLang="en-US"/>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fld id="{2C26038D-5C8D-AC47-A4D6-45EE07524569}" type="slidenum">
              <a:rPr lang="en-GB" altLang="en-US">
                <a:latin typeface="Arial" charset="0"/>
                <a:ea typeface="Arial" charset="0"/>
                <a:cs typeface="Arial" charset="0"/>
              </a:rPr>
              <a:pPr eaLnBrk="1" hangingPunct="1"/>
              <a:t>42</a:t>
            </a:fld>
            <a:endParaRPr lang="en-GB" altLang="en-US">
              <a:latin typeface="Arial" charset="0"/>
              <a:ea typeface="Arial" charset="0"/>
              <a:cs typeface="Arial" charset="0"/>
            </a:endParaRPr>
          </a:p>
        </p:txBody>
      </p:sp>
    </p:spTree>
    <p:extLst>
      <p:ext uri="{BB962C8B-B14F-4D97-AF65-F5344CB8AC3E}">
        <p14:creationId xmlns:p14="http://schemas.microsoft.com/office/powerpoint/2010/main" val="11070751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“Making sure that sufficient people act with sufficient urgency—with on your toes behavior that looks for opportunities and problems, that energizes colleagues, that beams a sense of let’s go.’</a:t>
            </a:r>
          </a:p>
          <a:p>
            <a:pPr marL="228600" indent="-228600">
              <a:buAutoNum type="arabicPeriod"/>
            </a:pPr>
            <a:r>
              <a:rPr lang="en-US" dirty="0"/>
              <a:t>As a sense of urgency grows among employees, managers must turn their attention to the development of a guiding team. Selecting the right members for a team is imperative because these individuals will guide the change management project throughout the remaining steps</a:t>
            </a:r>
          </a:p>
          <a:p>
            <a:pPr marL="228600" indent="-228600">
              <a:buAutoNum type="arabicPeriod"/>
            </a:pPr>
            <a:r>
              <a:rPr lang="en-US" dirty="0"/>
              <a:t>The health care manager, along with the guiding team, must develop a vision expressed in a clear, concise statement about the direction in which their organization is headed.</a:t>
            </a:r>
          </a:p>
          <a:p>
            <a:pPr marL="228600" indent="-228600">
              <a:buAutoNum type="arabicPeriod"/>
            </a:pPr>
            <a:endParaRPr lang="en-GB" dirty="0"/>
          </a:p>
        </p:txBody>
      </p:sp>
      <p:sp>
        <p:nvSpPr>
          <p:cNvPr id="4" name="Slide Number Placeholder 3"/>
          <p:cNvSpPr>
            <a:spLocks noGrp="1"/>
          </p:cNvSpPr>
          <p:nvPr>
            <p:ph type="sldNum" sz="quarter" idx="10"/>
          </p:nvPr>
        </p:nvSpPr>
        <p:spPr/>
        <p:txBody>
          <a:bodyPr/>
          <a:lstStyle/>
          <a:p>
            <a:fld id="{EB2BD778-9791-7542-A7A6-B28ED295436F}" type="slidenum">
              <a:rPr lang="en-GB" smtClean="0"/>
              <a:t>46</a:t>
            </a:fld>
            <a:endParaRPr lang="en-GB"/>
          </a:p>
        </p:txBody>
      </p:sp>
    </p:spTree>
    <p:extLst>
      <p:ext uri="{BB962C8B-B14F-4D97-AF65-F5344CB8AC3E}">
        <p14:creationId xmlns:p14="http://schemas.microsoft.com/office/powerpoint/2010/main" val="18003630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The guiding team must develop methods of communication that address negative feelings and help employees to ‘‘think and act in accordance with the new direction’</a:t>
            </a:r>
          </a:p>
          <a:p>
            <a:pPr marL="228600" indent="-228600">
              <a:buAutoNum type="arabicPeriod"/>
            </a:pPr>
            <a:r>
              <a:rPr lang="en-US" dirty="0"/>
              <a:t>A guiding team must take the same approach to monitoring change as a thermostat monitors the temperature in a room. Over the course of a change project, different individuals and groups will have a different temperature, represented by their feelings toward the changes taking place at a specific point in time.</a:t>
            </a:r>
          </a:p>
          <a:p>
            <a:pPr marL="228600" indent="-228600">
              <a:buAutoNum type="arabicPeriod"/>
            </a:pPr>
            <a:r>
              <a:rPr lang="en-US" dirty="0"/>
              <a:t>As the pathways to change are cleared, empowered individuals and groups must be careful to choose and complete tasks that clearly show that the change management project is succeeding. Completed tasks provide examples of short-term wins that help to further build urgency and momentum within the HSO and to lessen the impact that negative comments made by critics have on the project.</a:t>
            </a:r>
          </a:p>
          <a:p>
            <a:pPr marL="228600" indent="-228600">
              <a:buAutoNum type="arabicPeriod"/>
            </a:pPr>
            <a:endParaRPr lang="en-GB" dirty="0"/>
          </a:p>
        </p:txBody>
      </p:sp>
      <p:sp>
        <p:nvSpPr>
          <p:cNvPr id="4" name="Slide Number Placeholder 3"/>
          <p:cNvSpPr>
            <a:spLocks noGrp="1"/>
          </p:cNvSpPr>
          <p:nvPr>
            <p:ph type="sldNum" sz="quarter" idx="10"/>
          </p:nvPr>
        </p:nvSpPr>
        <p:spPr/>
        <p:txBody>
          <a:bodyPr/>
          <a:lstStyle/>
          <a:p>
            <a:fld id="{EB2BD778-9791-7542-A7A6-B28ED295436F}" type="slidenum">
              <a:rPr lang="en-GB" smtClean="0"/>
              <a:t>47</a:t>
            </a:fld>
            <a:endParaRPr lang="en-GB"/>
          </a:p>
        </p:txBody>
      </p:sp>
    </p:spTree>
    <p:extLst>
      <p:ext uri="{BB962C8B-B14F-4D97-AF65-F5344CB8AC3E}">
        <p14:creationId xmlns:p14="http://schemas.microsoft.com/office/powerpoint/2010/main" val="212873526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GB" dirty="0"/>
              <a:t>This kind of thinking, ‘‘we have won,’’ can be very detrimental to any type of change project. As short-term wins begin to pile up, people may start to believe that the change project is going to be a success and they start to lose their sense of urgency. To prevent this from occurring, the guiding team can look for external factors that force an HSO to look at its current position in comparison to their competition. </a:t>
            </a:r>
          </a:p>
          <a:p>
            <a:pPr marL="228600" indent="-228600">
              <a:buAutoNum type="arabicPeriod"/>
            </a:pPr>
            <a:r>
              <a:rPr lang="en-GB" dirty="0"/>
              <a:t>A belief exists that to get people to change their behaviour, you must first change the culture. However, according to Kotter, ‘‘culture change comes last, not first.... Culture changes when a new way of operating has been shown to succeed over some minimum period of time</a:t>
            </a:r>
          </a:p>
          <a:p>
            <a:pPr marL="228600" indent="-228600">
              <a:buAutoNum type="arabicPeriod"/>
            </a:pPr>
            <a:endParaRPr lang="en-GB" dirty="0"/>
          </a:p>
        </p:txBody>
      </p:sp>
      <p:sp>
        <p:nvSpPr>
          <p:cNvPr id="4" name="Slide Number Placeholder 3"/>
          <p:cNvSpPr>
            <a:spLocks noGrp="1"/>
          </p:cNvSpPr>
          <p:nvPr>
            <p:ph type="sldNum" sz="quarter" idx="10"/>
          </p:nvPr>
        </p:nvSpPr>
        <p:spPr/>
        <p:txBody>
          <a:bodyPr/>
          <a:lstStyle/>
          <a:p>
            <a:fld id="{EB2BD778-9791-7542-A7A6-B28ED295436F}" type="slidenum">
              <a:rPr lang="en-GB" smtClean="0"/>
              <a:t>48</a:t>
            </a:fld>
            <a:endParaRPr lang="en-GB"/>
          </a:p>
        </p:txBody>
      </p:sp>
    </p:spTree>
    <p:extLst>
      <p:ext uri="{BB962C8B-B14F-4D97-AF65-F5344CB8AC3E}">
        <p14:creationId xmlns:p14="http://schemas.microsoft.com/office/powerpoint/2010/main" val="3994913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fld id="{58CF21FA-B0F6-48EC-86A6-F8F6B1E25C34}" type="slidenum">
              <a:rPr lang="en-US" smtClean="0"/>
              <a:pPr/>
              <a:t>8</a:t>
            </a:fld>
            <a:endParaRPr lang="en-US"/>
          </a:p>
        </p:txBody>
      </p:sp>
      <p:sp>
        <p:nvSpPr>
          <p:cNvPr id="53251" name="Rectangle 2"/>
          <p:cNvSpPr>
            <a:spLocks noGrp="1" noRot="1" noChangeAspect="1" noChangeArrowheads="1" noTextEdit="1"/>
          </p:cNvSpPr>
          <p:nvPr>
            <p:ph type="sldImg"/>
          </p:nvPr>
        </p:nvSpPr>
        <p:spPr>
          <a:ln/>
        </p:spPr>
      </p:sp>
      <p:sp>
        <p:nvSpPr>
          <p:cNvPr id="5325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3699479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F18FD295-83BE-4641-B083-B8B3C941C841}" type="slidenum">
              <a:rPr lang="en-US" smtClean="0"/>
              <a:pPr/>
              <a:t>9</a:t>
            </a:fld>
            <a:endParaRPr lang="en-US"/>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364546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fld id="{E3E8E77E-1B5C-4DD3-A87F-908ED735D96C}" type="slidenum">
              <a:rPr lang="en-US" smtClean="0"/>
              <a:pPr/>
              <a:t>10</a:t>
            </a:fld>
            <a:endParaRPr lang="en-US"/>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03597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p:spPr>
        <p:txBody>
          <a:bodyPr/>
          <a:lstStyle/>
          <a:p>
            <a:fld id="{450B2FA0-06BF-4EE2-B955-206CE48E1479}" type="slidenum">
              <a:rPr lang="en-US" smtClean="0"/>
              <a:pPr/>
              <a:t>11</a:t>
            </a:fld>
            <a:endParaRPr lang="en-US"/>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0152237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p:spPr>
        <p:txBody>
          <a:bodyPr/>
          <a:lstStyle/>
          <a:p>
            <a:fld id="{974971A3-BA26-4DAF-BF97-1179B6999362}" type="slidenum">
              <a:rPr lang="en-US" smtClean="0"/>
              <a:pPr/>
              <a:t>12</a:t>
            </a:fld>
            <a:endParaRPr lang="en-US"/>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161722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a:p>
        </p:txBody>
      </p:sp>
      <p:sp>
        <p:nvSpPr>
          <p:cNvPr id="4" name="Slide Number Placeholder 3"/>
          <p:cNvSpPr>
            <a:spLocks noGrp="1"/>
          </p:cNvSpPr>
          <p:nvPr>
            <p:ph type="sldNum" sz="quarter" idx="10"/>
          </p:nvPr>
        </p:nvSpPr>
        <p:spPr/>
        <p:txBody>
          <a:bodyPr/>
          <a:lstStyle/>
          <a:p>
            <a:fld id="{D0F2734C-86C7-4EA6-94B2-B3001FF54CC2}" type="slidenum">
              <a:rPr lang="en-ZA" smtClean="0"/>
              <a:pPr/>
              <a:t>13</a:t>
            </a:fld>
            <a:endParaRPr lang="en-ZA"/>
          </a:p>
        </p:txBody>
      </p:sp>
    </p:spTree>
    <p:extLst>
      <p:ext uri="{BB962C8B-B14F-4D97-AF65-F5344CB8AC3E}">
        <p14:creationId xmlns:p14="http://schemas.microsoft.com/office/powerpoint/2010/main" val="38036311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a:p>
        </p:txBody>
      </p:sp>
      <p:sp>
        <p:nvSpPr>
          <p:cNvPr id="4" name="Slide Number Placeholder 3"/>
          <p:cNvSpPr>
            <a:spLocks noGrp="1"/>
          </p:cNvSpPr>
          <p:nvPr>
            <p:ph type="sldNum" sz="quarter" idx="10"/>
          </p:nvPr>
        </p:nvSpPr>
        <p:spPr/>
        <p:txBody>
          <a:bodyPr/>
          <a:lstStyle/>
          <a:p>
            <a:fld id="{D0F2734C-86C7-4EA6-94B2-B3001FF54CC2}" type="slidenum">
              <a:rPr lang="en-ZA" smtClean="0"/>
              <a:pPr/>
              <a:t>14</a:t>
            </a:fld>
            <a:endParaRPr lang="en-ZA"/>
          </a:p>
        </p:txBody>
      </p:sp>
    </p:spTree>
    <p:extLst>
      <p:ext uri="{BB962C8B-B14F-4D97-AF65-F5344CB8AC3E}">
        <p14:creationId xmlns:p14="http://schemas.microsoft.com/office/powerpoint/2010/main" val="7864994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ZA"/>
          </a:p>
        </p:txBody>
      </p:sp>
      <p:sp>
        <p:nvSpPr>
          <p:cNvPr id="4" name="Slide Number Placeholder 3"/>
          <p:cNvSpPr>
            <a:spLocks noGrp="1"/>
          </p:cNvSpPr>
          <p:nvPr>
            <p:ph type="sldNum" sz="quarter" idx="10"/>
          </p:nvPr>
        </p:nvSpPr>
        <p:spPr/>
        <p:txBody>
          <a:bodyPr/>
          <a:lstStyle/>
          <a:p>
            <a:fld id="{D0F2734C-86C7-4EA6-94B2-B3001FF54CC2}" type="slidenum">
              <a:rPr lang="en-ZA" smtClean="0"/>
              <a:pPr/>
              <a:t>15</a:t>
            </a:fld>
            <a:endParaRPr lang="en-ZA"/>
          </a:p>
        </p:txBody>
      </p:sp>
    </p:spTree>
    <p:extLst>
      <p:ext uri="{BB962C8B-B14F-4D97-AF65-F5344CB8AC3E}">
        <p14:creationId xmlns:p14="http://schemas.microsoft.com/office/powerpoint/2010/main" val="2752285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D94F20C-1BED-43D3-9D09-8070D662775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xmlns="" id="{4E7F2DA2-7574-490B-8AF6-B784743756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xmlns="" id="{AC54549E-693B-4510-97B7-18FD47FCC090}"/>
              </a:ext>
            </a:extLst>
          </p:cNvPr>
          <p:cNvSpPr>
            <a:spLocks noGrp="1"/>
          </p:cNvSpPr>
          <p:nvPr>
            <p:ph type="dt" sz="half" idx="10"/>
          </p:nvPr>
        </p:nvSpPr>
        <p:spPr/>
        <p:txBody>
          <a:bodyPr/>
          <a:lstStyle/>
          <a:p>
            <a:fld id="{76BA0104-D5D2-4BD8-8A03-B23BAD015233}" type="datetimeFigureOut">
              <a:rPr lang="en-GB" smtClean="0"/>
              <a:t>26/06/2024</a:t>
            </a:fld>
            <a:endParaRPr lang="en-GB"/>
          </a:p>
        </p:txBody>
      </p:sp>
      <p:sp>
        <p:nvSpPr>
          <p:cNvPr id="5" name="Footer Placeholder 4">
            <a:extLst>
              <a:ext uri="{FF2B5EF4-FFF2-40B4-BE49-F238E27FC236}">
                <a16:creationId xmlns:a16="http://schemas.microsoft.com/office/drawing/2014/main" xmlns="" id="{41E9C02D-4291-4BB0-8251-6FEE60F2F8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F637BA5-4ACA-4CFA-AE20-5361D253E9B6}"/>
              </a:ext>
            </a:extLst>
          </p:cNvPr>
          <p:cNvSpPr>
            <a:spLocks noGrp="1"/>
          </p:cNvSpPr>
          <p:nvPr>
            <p:ph type="sldNum" sz="quarter" idx="12"/>
          </p:nvPr>
        </p:nvSpPr>
        <p:spPr/>
        <p:txBody>
          <a:bodyPr/>
          <a:lstStyle/>
          <a:p>
            <a:fld id="{FEAAEFE1-68B3-454F-BBE5-514A4866489A}" type="slidenum">
              <a:rPr lang="en-GB" smtClean="0"/>
              <a:t>‹#›</a:t>
            </a:fld>
            <a:endParaRPr lang="en-GB"/>
          </a:p>
        </p:txBody>
      </p:sp>
    </p:spTree>
    <p:extLst>
      <p:ext uri="{BB962C8B-B14F-4D97-AF65-F5344CB8AC3E}">
        <p14:creationId xmlns:p14="http://schemas.microsoft.com/office/powerpoint/2010/main" val="18448106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267254-C76F-4064-AC03-94F66CC5AFA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65FA82B1-CA17-4F2D-8360-953711667A6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367515E2-3932-4E58-BA91-F090B953FB00}"/>
              </a:ext>
            </a:extLst>
          </p:cNvPr>
          <p:cNvSpPr>
            <a:spLocks noGrp="1"/>
          </p:cNvSpPr>
          <p:nvPr>
            <p:ph type="dt" sz="half" idx="10"/>
          </p:nvPr>
        </p:nvSpPr>
        <p:spPr/>
        <p:txBody>
          <a:bodyPr/>
          <a:lstStyle/>
          <a:p>
            <a:fld id="{76BA0104-D5D2-4BD8-8A03-B23BAD015233}" type="datetimeFigureOut">
              <a:rPr lang="en-GB" smtClean="0"/>
              <a:t>26/06/2024</a:t>
            </a:fld>
            <a:endParaRPr lang="en-GB"/>
          </a:p>
        </p:txBody>
      </p:sp>
      <p:sp>
        <p:nvSpPr>
          <p:cNvPr id="5" name="Footer Placeholder 4">
            <a:extLst>
              <a:ext uri="{FF2B5EF4-FFF2-40B4-BE49-F238E27FC236}">
                <a16:creationId xmlns:a16="http://schemas.microsoft.com/office/drawing/2014/main" xmlns="" id="{6C33E243-C698-4BBD-B1DE-AEC4E6CD6D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16CF111A-A9FE-4A06-8F1B-5291E2C93F95}"/>
              </a:ext>
            </a:extLst>
          </p:cNvPr>
          <p:cNvSpPr>
            <a:spLocks noGrp="1"/>
          </p:cNvSpPr>
          <p:nvPr>
            <p:ph type="sldNum" sz="quarter" idx="12"/>
          </p:nvPr>
        </p:nvSpPr>
        <p:spPr/>
        <p:txBody>
          <a:bodyPr/>
          <a:lstStyle/>
          <a:p>
            <a:fld id="{FEAAEFE1-68B3-454F-BBE5-514A4866489A}" type="slidenum">
              <a:rPr lang="en-GB" smtClean="0"/>
              <a:t>‹#›</a:t>
            </a:fld>
            <a:endParaRPr lang="en-GB"/>
          </a:p>
        </p:txBody>
      </p:sp>
    </p:spTree>
    <p:extLst>
      <p:ext uri="{BB962C8B-B14F-4D97-AF65-F5344CB8AC3E}">
        <p14:creationId xmlns:p14="http://schemas.microsoft.com/office/powerpoint/2010/main" val="3290991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CA744498-41E4-43F2-8793-36B9E67291A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xmlns="" id="{DBBD3F80-BCA7-40DF-B4FE-BFCF87446B0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818F9459-7393-4B66-8E3A-8485F1BF8902}"/>
              </a:ext>
            </a:extLst>
          </p:cNvPr>
          <p:cNvSpPr>
            <a:spLocks noGrp="1"/>
          </p:cNvSpPr>
          <p:nvPr>
            <p:ph type="dt" sz="half" idx="10"/>
          </p:nvPr>
        </p:nvSpPr>
        <p:spPr/>
        <p:txBody>
          <a:bodyPr/>
          <a:lstStyle/>
          <a:p>
            <a:fld id="{76BA0104-D5D2-4BD8-8A03-B23BAD015233}" type="datetimeFigureOut">
              <a:rPr lang="en-GB" smtClean="0"/>
              <a:t>26/06/2024</a:t>
            </a:fld>
            <a:endParaRPr lang="en-GB"/>
          </a:p>
        </p:txBody>
      </p:sp>
      <p:sp>
        <p:nvSpPr>
          <p:cNvPr id="5" name="Footer Placeholder 4">
            <a:extLst>
              <a:ext uri="{FF2B5EF4-FFF2-40B4-BE49-F238E27FC236}">
                <a16:creationId xmlns:a16="http://schemas.microsoft.com/office/drawing/2014/main" xmlns="" id="{1983AE31-92F7-4A57-91D1-6831DC25E2D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253A3914-A824-4DF6-B80C-3482C70CB525}"/>
              </a:ext>
            </a:extLst>
          </p:cNvPr>
          <p:cNvSpPr>
            <a:spLocks noGrp="1"/>
          </p:cNvSpPr>
          <p:nvPr>
            <p:ph type="sldNum" sz="quarter" idx="12"/>
          </p:nvPr>
        </p:nvSpPr>
        <p:spPr/>
        <p:txBody>
          <a:bodyPr/>
          <a:lstStyle/>
          <a:p>
            <a:fld id="{FEAAEFE1-68B3-454F-BBE5-514A4866489A}" type="slidenum">
              <a:rPr lang="en-GB" smtClean="0"/>
              <a:t>‹#›</a:t>
            </a:fld>
            <a:endParaRPr lang="en-GB"/>
          </a:p>
        </p:txBody>
      </p:sp>
    </p:spTree>
    <p:extLst>
      <p:ext uri="{BB962C8B-B14F-4D97-AF65-F5344CB8AC3E}">
        <p14:creationId xmlns:p14="http://schemas.microsoft.com/office/powerpoint/2010/main" val="997418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A964E38-A994-404F-BBF2-6E3D118A9C9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71B0EB15-57AA-44EA-A07C-182F70CA532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2B951EA3-C28A-4C69-8038-094FEA351157}"/>
              </a:ext>
            </a:extLst>
          </p:cNvPr>
          <p:cNvSpPr>
            <a:spLocks noGrp="1"/>
          </p:cNvSpPr>
          <p:nvPr>
            <p:ph type="dt" sz="half" idx="10"/>
          </p:nvPr>
        </p:nvSpPr>
        <p:spPr/>
        <p:txBody>
          <a:bodyPr/>
          <a:lstStyle/>
          <a:p>
            <a:fld id="{76BA0104-D5D2-4BD8-8A03-B23BAD015233}" type="datetimeFigureOut">
              <a:rPr lang="en-GB" smtClean="0"/>
              <a:t>26/06/2024</a:t>
            </a:fld>
            <a:endParaRPr lang="en-GB"/>
          </a:p>
        </p:txBody>
      </p:sp>
      <p:sp>
        <p:nvSpPr>
          <p:cNvPr id="5" name="Footer Placeholder 4">
            <a:extLst>
              <a:ext uri="{FF2B5EF4-FFF2-40B4-BE49-F238E27FC236}">
                <a16:creationId xmlns:a16="http://schemas.microsoft.com/office/drawing/2014/main" xmlns="" id="{95D9A9B9-5D50-4EEB-A745-CA28FE17B65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A414EB7F-A3E4-4408-B37D-FE687598F385}"/>
              </a:ext>
            </a:extLst>
          </p:cNvPr>
          <p:cNvSpPr>
            <a:spLocks noGrp="1"/>
          </p:cNvSpPr>
          <p:nvPr>
            <p:ph type="sldNum" sz="quarter" idx="12"/>
          </p:nvPr>
        </p:nvSpPr>
        <p:spPr/>
        <p:txBody>
          <a:bodyPr/>
          <a:lstStyle/>
          <a:p>
            <a:fld id="{FEAAEFE1-68B3-454F-BBE5-514A4866489A}" type="slidenum">
              <a:rPr lang="en-GB" smtClean="0"/>
              <a:t>‹#›</a:t>
            </a:fld>
            <a:endParaRPr lang="en-GB"/>
          </a:p>
        </p:txBody>
      </p:sp>
    </p:spTree>
    <p:extLst>
      <p:ext uri="{BB962C8B-B14F-4D97-AF65-F5344CB8AC3E}">
        <p14:creationId xmlns:p14="http://schemas.microsoft.com/office/powerpoint/2010/main" val="3324168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5C47B5F-03E2-4B60-8224-1153D1B9730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xmlns="" id="{E8E6CCAD-1D5D-4B34-A3FA-0E8C2994E5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23FBC675-E78A-44C8-B886-BD775063150F}"/>
              </a:ext>
            </a:extLst>
          </p:cNvPr>
          <p:cNvSpPr>
            <a:spLocks noGrp="1"/>
          </p:cNvSpPr>
          <p:nvPr>
            <p:ph type="dt" sz="half" idx="10"/>
          </p:nvPr>
        </p:nvSpPr>
        <p:spPr/>
        <p:txBody>
          <a:bodyPr/>
          <a:lstStyle/>
          <a:p>
            <a:fld id="{76BA0104-D5D2-4BD8-8A03-B23BAD015233}" type="datetimeFigureOut">
              <a:rPr lang="en-GB" smtClean="0"/>
              <a:t>26/06/2024</a:t>
            </a:fld>
            <a:endParaRPr lang="en-GB"/>
          </a:p>
        </p:txBody>
      </p:sp>
      <p:sp>
        <p:nvSpPr>
          <p:cNvPr id="5" name="Footer Placeholder 4">
            <a:extLst>
              <a:ext uri="{FF2B5EF4-FFF2-40B4-BE49-F238E27FC236}">
                <a16:creationId xmlns:a16="http://schemas.microsoft.com/office/drawing/2014/main" xmlns="" id="{2E7B3564-7510-4C3E-BC64-FE2E8AB1139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xmlns="" id="{4219C157-8B67-45A5-A3EA-9E827F1CCA9A}"/>
              </a:ext>
            </a:extLst>
          </p:cNvPr>
          <p:cNvSpPr>
            <a:spLocks noGrp="1"/>
          </p:cNvSpPr>
          <p:nvPr>
            <p:ph type="sldNum" sz="quarter" idx="12"/>
          </p:nvPr>
        </p:nvSpPr>
        <p:spPr/>
        <p:txBody>
          <a:bodyPr/>
          <a:lstStyle/>
          <a:p>
            <a:fld id="{FEAAEFE1-68B3-454F-BBE5-514A4866489A}" type="slidenum">
              <a:rPr lang="en-GB" smtClean="0"/>
              <a:t>‹#›</a:t>
            </a:fld>
            <a:endParaRPr lang="en-GB"/>
          </a:p>
        </p:txBody>
      </p:sp>
    </p:spTree>
    <p:extLst>
      <p:ext uri="{BB962C8B-B14F-4D97-AF65-F5344CB8AC3E}">
        <p14:creationId xmlns:p14="http://schemas.microsoft.com/office/powerpoint/2010/main" val="3806971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AE26C8-527E-4F2C-88D7-8F8A0E9BFCA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C87726CD-352A-4DE2-AD8A-CF9CAB37177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xmlns="" id="{CE2C405B-1FF4-47D6-B182-362B033924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xmlns="" id="{987DF0B4-2452-4372-BB17-624F4E75E59A}"/>
              </a:ext>
            </a:extLst>
          </p:cNvPr>
          <p:cNvSpPr>
            <a:spLocks noGrp="1"/>
          </p:cNvSpPr>
          <p:nvPr>
            <p:ph type="dt" sz="half" idx="10"/>
          </p:nvPr>
        </p:nvSpPr>
        <p:spPr/>
        <p:txBody>
          <a:bodyPr/>
          <a:lstStyle/>
          <a:p>
            <a:fld id="{76BA0104-D5D2-4BD8-8A03-B23BAD015233}" type="datetimeFigureOut">
              <a:rPr lang="en-GB" smtClean="0"/>
              <a:t>26/06/2024</a:t>
            </a:fld>
            <a:endParaRPr lang="en-GB"/>
          </a:p>
        </p:txBody>
      </p:sp>
      <p:sp>
        <p:nvSpPr>
          <p:cNvPr id="6" name="Footer Placeholder 5">
            <a:extLst>
              <a:ext uri="{FF2B5EF4-FFF2-40B4-BE49-F238E27FC236}">
                <a16:creationId xmlns:a16="http://schemas.microsoft.com/office/drawing/2014/main" xmlns="" id="{B5EFE45E-5E2F-4355-A035-DF0E08D1B2A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6676B86A-D436-48B4-9DAC-ACC94D393B58}"/>
              </a:ext>
            </a:extLst>
          </p:cNvPr>
          <p:cNvSpPr>
            <a:spLocks noGrp="1"/>
          </p:cNvSpPr>
          <p:nvPr>
            <p:ph type="sldNum" sz="quarter" idx="12"/>
          </p:nvPr>
        </p:nvSpPr>
        <p:spPr/>
        <p:txBody>
          <a:bodyPr/>
          <a:lstStyle/>
          <a:p>
            <a:fld id="{FEAAEFE1-68B3-454F-BBE5-514A4866489A}" type="slidenum">
              <a:rPr lang="en-GB" smtClean="0"/>
              <a:t>‹#›</a:t>
            </a:fld>
            <a:endParaRPr lang="en-GB"/>
          </a:p>
        </p:txBody>
      </p:sp>
    </p:spTree>
    <p:extLst>
      <p:ext uri="{BB962C8B-B14F-4D97-AF65-F5344CB8AC3E}">
        <p14:creationId xmlns:p14="http://schemas.microsoft.com/office/powerpoint/2010/main" val="946920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AF81B8-0B82-4330-9712-B92DB6CCD428}"/>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7BA799BE-52E4-401D-A104-EEC8A481F1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EB5B7581-970E-43BA-91EE-CED62384884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xmlns="" id="{7091FE2A-71BA-48AA-BDFC-63E26AD5654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C96CA1C1-2BC5-4C6D-A249-77C7FD613A8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xmlns="" id="{F64EE2C9-042B-4CB3-B4D0-A4375F65E2F6}"/>
              </a:ext>
            </a:extLst>
          </p:cNvPr>
          <p:cNvSpPr>
            <a:spLocks noGrp="1"/>
          </p:cNvSpPr>
          <p:nvPr>
            <p:ph type="dt" sz="half" idx="10"/>
          </p:nvPr>
        </p:nvSpPr>
        <p:spPr/>
        <p:txBody>
          <a:bodyPr/>
          <a:lstStyle/>
          <a:p>
            <a:fld id="{76BA0104-D5D2-4BD8-8A03-B23BAD015233}" type="datetimeFigureOut">
              <a:rPr lang="en-GB" smtClean="0"/>
              <a:t>26/06/2024</a:t>
            </a:fld>
            <a:endParaRPr lang="en-GB"/>
          </a:p>
        </p:txBody>
      </p:sp>
      <p:sp>
        <p:nvSpPr>
          <p:cNvPr id="8" name="Footer Placeholder 7">
            <a:extLst>
              <a:ext uri="{FF2B5EF4-FFF2-40B4-BE49-F238E27FC236}">
                <a16:creationId xmlns:a16="http://schemas.microsoft.com/office/drawing/2014/main" xmlns="" id="{29F6C9E5-A868-48D9-BF38-EB871F7BFE0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xmlns="" id="{30E8D0EA-5E05-480D-A461-2AE113DABBD5}"/>
              </a:ext>
            </a:extLst>
          </p:cNvPr>
          <p:cNvSpPr>
            <a:spLocks noGrp="1"/>
          </p:cNvSpPr>
          <p:nvPr>
            <p:ph type="sldNum" sz="quarter" idx="12"/>
          </p:nvPr>
        </p:nvSpPr>
        <p:spPr/>
        <p:txBody>
          <a:bodyPr/>
          <a:lstStyle/>
          <a:p>
            <a:fld id="{FEAAEFE1-68B3-454F-BBE5-514A4866489A}" type="slidenum">
              <a:rPr lang="en-GB" smtClean="0"/>
              <a:t>‹#›</a:t>
            </a:fld>
            <a:endParaRPr lang="en-GB"/>
          </a:p>
        </p:txBody>
      </p:sp>
    </p:spTree>
    <p:extLst>
      <p:ext uri="{BB962C8B-B14F-4D97-AF65-F5344CB8AC3E}">
        <p14:creationId xmlns:p14="http://schemas.microsoft.com/office/powerpoint/2010/main" val="19720878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EA4EC2-F570-416B-99F2-675B8D974B08}"/>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xmlns="" id="{89D27F2B-87C8-42D6-8FB1-32EBB2347DC3}"/>
              </a:ext>
            </a:extLst>
          </p:cNvPr>
          <p:cNvSpPr>
            <a:spLocks noGrp="1"/>
          </p:cNvSpPr>
          <p:nvPr>
            <p:ph type="dt" sz="half" idx="10"/>
          </p:nvPr>
        </p:nvSpPr>
        <p:spPr/>
        <p:txBody>
          <a:bodyPr/>
          <a:lstStyle/>
          <a:p>
            <a:fld id="{76BA0104-D5D2-4BD8-8A03-B23BAD015233}" type="datetimeFigureOut">
              <a:rPr lang="en-GB" smtClean="0"/>
              <a:t>26/06/2024</a:t>
            </a:fld>
            <a:endParaRPr lang="en-GB"/>
          </a:p>
        </p:txBody>
      </p:sp>
      <p:sp>
        <p:nvSpPr>
          <p:cNvPr id="4" name="Footer Placeholder 3">
            <a:extLst>
              <a:ext uri="{FF2B5EF4-FFF2-40B4-BE49-F238E27FC236}">
                <a16:creationId xmlns:a16="http://schemas.microsoft.com/office/drawing/2014/main" xmlns="" id="{8CE50CAE-BCD7-464A-AE09-E93F50EEA70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xmlns="" id="{01E3725F-9397-4D08-8AA7-3B61A4560303}"/>
              </a:ext>
            </a:extLst>
          </p:cNvPr>
          <p:cNvSpPr>
            <a:spLocks noGrp="1"/>
          </p:cNvSpPr>
          <p:nvPr>
            <p:ph type="sldNum" sz="quarter" idx="12"/>
          </p:nvPr>
        </p:nvSpPr>
        <p:spPr/>
        <p:txBody>
          <a:bodyPr/>
          <a:lstStyle/>
          <a:p>
            <a:fld id="{FEAAEFE1-68B3-454F-BBE5-514A4866489A}" type="slidenum">
              <a:rPr lang="en-GB" smtClean="0"/>
              <a:t>‹#›</a:t>
            </a:fld>
            <a:endParaRPr lang="en-GB"/>
          </a:p>
        </p:txBody>
      </p:sp>
    </p:spTree>
    <p:extLst>
      <p:ext uri="{BB962C8B-B14F-4D97-AF65-F5344CB8AC3E}">
        <p14:creationId xmlns:p14="http://schemas.microsoft.com/office/powerpoint/2010/main" val="2902861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5CA6B1F6-D8A9-4986-8EA5-A5F88C5310C4}"/>
              </a:ext>
            </a:extLst>
          </p:cNvPr>
          <p:cNvSpPr>
            <a:spLocks noGrp="1"/>
          </p:cNvSpPr>
          <p:nvPr>
            <p:ph type="dt" sz="half" idx="10"/>
          </p:nvPr>
        </p:nvSpPr>
        <p:spPr/>
        <p:txBody>
          <a:bodyPr/>
          <a:lstStyle/>
          <a:p>
            <a:fld id="{76BA0104-D5D2-4BD8-8A03-B23BAD015233}" type="datetimeFigureOut">
              <a:rPr lang="en-GB" smtClean="0"/>
              <a:t>26/06/2024</a:t>
            </a:fld>
            <a:endParaRPr lang="en-GB"/>
          </a:p>
        </p:txBody>
      </p:sp>
      <p:sp>
        <p:nvSpPr>
          <p:cNvPr id="3" name="Footer Placeholder 2">
            <a:extLst>
              <a:ext uri="{FF2B5EF4-FFF2-40B4-BE49-F238E27FC236}">
                <a16:creationId xmlns:a16="http://schemas.microsoft.com/office/drawing/2014/main" xmlns="" id="{BD216DDE-2C7E-446E-A274-A4488A50A6A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xmlns="" id="{9280E69F-21CC-48AC-9957-DC1FC250FE3D}"/>
              </a:ext>
            </a:extLst>
          </p:cNvPr>
          <p:cNvSpPr>
            <a:spLocks noGrp="1"/>
          </p:cNvSpPr>
          <p:nvPr>
            <p:ph type="sldNum" sz="quarter" idx="12"/>
          </p:nvPr>
        </p:nvSpPr>
        <p:spPr/>
        <p:txBody>
          <a:bodyPr/>
          <a:lstStyle/>
          <a:p>
            <a:fld id="{FEAAEFE1-68B3-454F-BBE5-514A4866489A}" type="slidenum">
              <a:rPr lang="en-GB" smtClean="0"/>
              <a:t>‹#›</a:t>
            </a:fld>
            <a:endParaRPr lang="en-GB"/>
          </a:p>
        </p:txBody>
      </p:sp>
    </p:spTree>
    <p:extLst>
      <p:ext uri="{BB962C8B-B14F-4D97-AF65-F5344CB8AC3E}">
        <p14:creationId xmlns:p14="http://schemas.microsoft.com/office/powerpoint/2010/main" val="2869028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0907D3-1ACD-4C24-8421-EDDBAEF2AB8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xmlns="" id="{7F6703FF-9688-46AF-B9EC-4597A93746B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xmlns="" id="{C6FBF937-FAC0-4D82-AF26-B5A462A5193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44D9101-C5E1-4DC7-A724-8B4CA62D5537}"/>
              </a:ext>
            </a:extLst>
          </p:cNvPr>
          <p:cNvSpPr>
            <a:spLocks noGrp="1"/>
          </p:cNvSpPr>
          <p:nvPr>
            <p:ph type="dt" sz="half" idx="10"/>
          </p:nvPr>
        </p:nvSpPr>
        <p:spPr/>
        <p:txBody>
          <a:bodyPr/>
          <a:lstStyle/>
          <a:p>
            <a:fld id="{76BA0104-D5D2-4BD8-8A03-B23BAD015233}" type="datetimeFigureOut">
              <a:rPr lang="en-GB" smtClean="0"/>
              <a:t>26/06/2024</a:t>
            </a:fld>
            <a:endParaRPr lang="en-GB"/>
          </a:p>
        </p:txBody>
      </p:sp>
      <p:sp>
        <p:nvSpPr>
          <p:cNvPr id="6" name="Footer Placeholder 5">
            <a:extLst>
              <a:ext uri="{FF2B5EF4-FFF2-40B4-BE49-F238E27FC236}">
                <a16:creationId xmlns:a16="http://schemas.microsoft.com/office/drawing/2014/main" xmlns="" id="{87A4BB4D-5E0D-4CFF-86F2-E185C61662F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0DE1524E-B11E-4923-8B53-071366AB903B}"/>
              </a:ext>
            </a:extLst>
          </p:cNvPr>
          <p:cNvSpPr>
            <a:spLocks noGrp="1"/>
          </p:cNvSpPr>
          <p:nvPr>
            <p:ph type="sldNum" sz="quarter" idx="12"/>
          </p:nvPr>
        </p:nvSpPr>
        <p:spPr/>
        <p:txBody>
          <a:bodyPr/>
          <a:lstStyle/>
          <a:p>
            <a:fld id="{FEAAEFE1-68B3-454F-BBE5-514A4866489A}" type="slidenum">
              <a:rPr lang="en-GB" smtClean="0"/>
              <a:t>‹#›</a:t>
            </a:fld>
            <a:endParaRPr lang="en-GB"/>
          </a:p>
        </p:txBody>
      </p:sp>
    </p:spTree>
    <p:extLst>
      <p:ext uri="{BB962C8B-B14F-4D97-AF65-F5344CB8AC3E}">
        <p14:creationId xmlns:p14="http://schemas.microsoft.com/office/powerpoint/2010/main" val="1189211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EF2C692-7596-46B0-A67E-2EF38B4EC9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xmlns="" id="{DC03DBB5-3733-4771-A2D6-66471AC295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xmlns="" id="{8DC253B7-1FC1-4FCE-A897-D647A3A891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21FAE1C-C9B5-4980-9695-2BED919F4286}"/>
              </a:ext>
            </a:extLst>
          </p:cNvPr>
          <p:cNvSpPr>
            <a:spLocks noGrp="1"/>
          </p:cNvSpPr>
          <p:nvPr>
            <p:ph type="dt" sz="half" idx="10"/>
          </p:nvPr>
        </p:nvSpPr>
        <p:spPr/>
        <p:txBody>
          <a:bodyPr/>
          <a:lstStyle/>
          <a:p>
            <a:fld id="{76BA0104-D5D2-4BD8-8A03-B23BAD015233}" type="datetimeFigureOut">
              <a:rPr lang="en-GB" smtClean="0"/>
              <a:t>26/06/2024</a:t>
            </a:fld>
            <a:endParaRPr lang="en-GB"/>
          </a:p>
        </p:txBody>
      </p:sp>
      <p:sp>
        <p:nvSpPr>
          <p:cNvPr id="6" name="Footer Placeholder 5">
            <a:extLst>
              <a:ext uri="{FF2B5EF4-FFF2-40B4-BE49-F238E27FC236}">
                <a16:creationId xmlns:a16="http://schemas.microsoft.com/office/drawing/2014/main" xmlns="" id="{FE3BCB83-C9AE-4D4D-BC36-8BF16581F03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xmlns="" id="{DCF5265F-CF15-4499-AD67-3FCAE82F8DA9}"/>
              </a:ext>
            </a:extLst>
          </p:cNvPr>
          <p:cNvSpPr>
            <a:spLocks noGrp="1"/>
          </p:cNvSpPr>
          <p:nvPr>
            <p:ph type="sldNum" sz="quarter" idx="12"/>
          </p:nvPr>
        </p:nvSpPr>
        <p:spPr/>
        <p:txBody>
          <a:bodyPr/>
          <a:lstStyle/>
          <a:p>
            <a:fld id="{FEAAEFE1-68B3-454F-BBE5-514A4866489A}" type="slidenum">
              <a:rPr lang="en-GB" smtClean="0"/>
              <a:t>‹#›</a:t>
            </a:fld>
            <a:endParaRPr lang="en-GB"/>
          </a:p>
        </p:txBody>
      </p:sp>
    </p:spTree>
    <p:extLst>
      <p:ext uri="{BB962C8B-B14F-4D97-AF65-F5344CB8AC3E}">
        <p14:creationId xmlns:p14="http://schemas.microsoft.com/office/powerpoint/2010/main" val="2254298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00AA4E0B-A177-4F63-BC5F-E725163697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xmlns="" id="{9BFDA9D3-DB0D-4A4C-9752-168C74E8DEA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xmlns="" id="{DEDFD56A-3E1C-4F73-90BA-2CF7BB1250F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BA0104-D5D2-4BD8-8A03-B23BAD015233}" type="datetimeFigureOut">
              <a:rPr lang="en-GB" smtClean="0"/>
              <a:t>26/06/2024</a:t>
            </a:fld>
            <a:endParaRPr lang="en-GB"/>
          </a:p>
        </p:txBody>
      </p:sp>
      <p:sp>
        <p:nvSpPr>
          <p:cNvPr id="5" name="Footer Placeholder 4">
            <a:extLst>
              <a:ext uri="{FF2B5EF4-FFF2-40B4-BE49-F238E27FC236}">
                <a16:creationId xmlns:a16="http://schemas.microsoft.com/office/drawing/2014/main" xmlns="" id="{EE94F272-8934-4491-8F08-96D8A4923A9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xmlns="" id="{4B9B062D-9375-44A6-A9ED-41E5BA4890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AAEFE1-68B3-454F-BBE5-514A4866489A}" type="slidenum">
              <a:rPr lang="en-GB" smtClean="0"/>
              <a:t>‹#›</a:t>
            </a:fld>
            <a:endParaRPr lang="en-GB"/>
          </a:p>
        </p:txBody>
      </p:sp>
    </p:spTree>
    <p:extLst>
      <p:ext uri="{BB962C8B-B14F-4D97-AF65-F5344CB8AC3E}">
        <p14:creationId xmlns:p14="http://schemas.microsoft.com/office/powerpoint/2010/main" val="42675530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B8C55BF-499B-462F-975C-22BA19313317}"/>
              </a:ext>
            </a:extLst>
          </p:cNvPr>
          <p:cNvSpPr>
            <a:spLocks noGrp="1"/>
          </p:cNvSpPr>
          <p:nvPr>
            <p:ph type="ctrTitle"/>
          </p:nvPr>
        </p:nvSpPr>
        <p:spPr/>
        <p:txBody>
          <a:bodyPr/>
          <a:lstStyle/>
          <a:p>
            <a:r>
              <a:rPr lang="en-US" b="1" dirty="0">
                <a:latin typeface="+mn-lt"/>
              </a:rPr>
              <a:t>An Introduction to Organizational Behavior</a:t>
            </a:r>
            <a:endParaRPr lang="en-GB" b="1" dirty="0">
              <a:latin typeface="+mn-lt"/>
            </a:endParaRPr>
          </a:p>
        </p:txBody>
      </p:sp>
      <p:sp>
        <p:nvSpPr>
          <p:cNvPr id="3" name="Subtitle 2">
            <a:extLst>
              <a:ext uri="{FF2B5EF4-FFF2-40B4-BE49-F238E27FC236}">
                <a16:creationId xmlns:a16="http://schemas.microsoft.com/office/drawing/2014/main" xmlns="" id="{A53BBB62-535B-44DB-B1B1-8DEDE654D553}"/>
              </a:ext>
            </a:extLst>
          </p:cNvPr>
          <p:cNvSpPr>
            <a:spLocks noGrp="1"/>
          </p:cNvSpPr>
          <p:nvPr>
            <p:ph type="subTitle" idx="1"/>
          </p:nvPr>
        </p:nvSpPr>
        <p:spPr>
          <a:xfrm>
            <a:off x="1524000" y="4079875"/>
            <a:ext cx="9144000" cy="1655762"/>
          </a:xfrm>
        </p:spPr>
        <p:txBody>
          <a:bodyPr>
            <a:normAutofit lnSpcReduction="10000"/>
          </a:bodyPr>
          <a:lstStyle/>
          <a:p>
            <a:endParaRPr lang="en-US" dirty="0"/>
          </a:p>
          <a:p>
            <a:endParaRPr lang="en-GB" dirty="0"/>
          </a:p>
          <a:p>
            <a:r>
              <a:rPr lang="en-GB" dirty="0"/>
              <a:t>BSc. Health Services Management and Planning </a:t>
            </a:r>
          </a:p>
          <a:p>
            <a:r>
              <a:rPr lang="en-GB" dirty="0"/>
              <a:t>Adam Silumbwe, BSc. MPH. PhD Cand. </a:t>
            </a:r>
          </a:p>
        </p:txBody>
      </p:sp>
    </p:spTree>
    <p:extLst>
      <p:ext uri="{BB962C8B-B14F-4D97-AF65-F5344CB8AC3E}">
        <p14:creationId xmlns:p14="http://schemas.microsoft.com/office/powerpoint/2010/main" val="12463676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0" y="0"/>
            <a:ext cx="10515600" cy="1325563"/>
          </a:xfrm>
        </p:spPr>
        <p:txBody>
          <a:bodyPr/>
          <a:lstStyle/>
          <a:p>
            <a:pPr eaLnBrk="1" hangingPunct="1">
              <a:defRPr/>
            </a:pPr>
            <a:r>
              <a:rPr lang="en-US" b="1" dirty="0">
                <a:latin typeface="+mn-lt"/>
              </a:rPr>
              <a:t>Organization Structure (cont’d)</a:t>
            </a:r>
          </a:p>
        </p:txBody>
      </p:sp>
      <p:sp>
        <p:nvSpPr>
          <p:cNvPr id="150531" name="Rectangle 3"/>
          <p:cNvSpPr>
            <a:spLocks noGrp="1" noChangeArrowheads="1"/>
          </p:cNvSpPr>
          <p:nvPr>
            <p:ph idx="1"/>
          </p:nvPr>
        </p:nvSpPr>
        <p:spPr>
          <a:xfrm>
            <a:off x="152400" y="1371600"/>
            <a:ext cx="12039600" cy="5486400"/>
          </a:xfrm>
        </p:spPr>
        <p:txBody>
          <a:bodyPr>
            <a:normAutofit/>
          </a:bodyPr>
          <a:lstStyle/>
          <a:p>
            <a:pPr eaLnBrk="1" hangingPunct="1">
              <a:defRPr/>
            </a:pPr>
            <a:r>
              <a:rPr lang="en-US" sz="3600" dirty="0"/>
              <a:t>Authority</a:t>
            </a:r>
          </a:p>
          <a:p>
            <a:pPr lvl="1" eaLnBrk="1" hangingPunct="1">
              <a:defRPr/>
            </a:pPr>
            <a:r>
              <a:rPr lang="en-US" sz="3200" dirty="0"/>
              <a:t>The rights inherent in a managerial position to tell people what to do and to expect them to do it.</a:t>
            </a:r>
          </a:p>
          <a:p>
            <a:pPr lvl="1" eaLnBrk="1" hangingPunct="1">
              <a:defRPr/>
            </a:pPr>
            <a:endParaRPr lang="en-US" sz="3200" dirty="0"/>
          </a:p>
          <a:p>
            <a:pPr eaLnBrk="1" hangingPunct="1">
              <a:defRPr/>
            </a:pPr>
            <a:r>
              <a:rPr lang="en-US" sz="3600" dirty="0"/>
              <a:t>Responsibility</a:t>
            </a:r>
          </a:p>
          <a:p>
            <a:pPr lvl="1" eaLnBrk="1" hangingPunct="1">
              <a:defRPr/>
            </a:pPr>
            <a:r>
              <a:rPr lang="en-US" sz="3200" dirty="0"/>
              <a:t>The obligation or expectation to perform.</a:t>
            </a:r>
          </a:p>
          <a:p>
            <a:pPr lvl="1" eaLnBrk="1" hangingPunct="1">
              <a:defRPr/>
            </a:pPr>
            <a:endParaRPr lang="en-US" sz="3200" dirty="0"/>
          </a:p>
          <a:p>
            <a:pPr eaLnBrk="1" hangingPunct="1">
              <a:defRPr/>
            </a:pPr>
            <a:r>
              <a:rPr lang="en-US" sz="3600" dirty="0"/>
              <a:t>Unity of Command</a:t>
            </a:r>
          </a:p>
          <a:p>
            <a:pPr lvl="1" eaLnBrk="1" hangingPunct="1">
              <a:defRPr/>
            </a:pPr>
            <a:r>
              <a:rPr lang="en-US" sz="3200" dirty="0"/>
              <a:t>The concept that a person should have one boss and should report only to that person.</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a:xfrm>
            <a:off x="0" y="0"/>
            <a:ext cx="7772400" cy="800100"/>
          </a:xfrm>
        </p:spPr>
        <p:txBody>
          <a:bodyPr/>
          <a:lstStyle/>
          <a:p>
            <a:pPr eaLnBrk="1" hangingPunct="1">
              <a:defRPr/>
            </a:pPr>
            <a:r>
              <a:rPr lang="en-US" b="1" dirty="0">
                <a:latin typeface="+mn-lt"/>
              </a:rPr>
              <a:t>Organization Structure (cont’d)</a:t>
            </a:r>
          </a:p>
        </p:txBody>
      </p:sp>
      <p:sp>
        <p:nvSpPr>
          <p:cNvPr id="152579" name="Rectangle 3"/>
          <p:cNvSpPr>
            <a:spLocks noGrp="1" noChangeArrowheads="1"/>
          </p:cNvSpPr>
          <p:nvPr>
            <p:ph idx="1"/>
          </p:nvPr>
        </p:nvSpPr>
        <p:spPr>
          <a:xfrm>
            <a:off x="0" y="985837"/>
            <a:ext cx="12344400" cy="5715000"/>
          </a:xfrm>
        </p:spPr>
        <p:txBody>
          <a:bodyPr>
            <a:noAutofit/>
          </a:bodyPr>
          <a:lstStyle/>
          <a:p>
            <a:pPr eaLnBrk="1" hangingPunct="1">
              <a:spcBef>
                <a:spcPct val="30000"/>
              </a:spcBef>
              <a:defRPr/>
            </a:pPr>
            <a:r>
              <a:rPr lang="en-US" dirty="0"/>
              <a:t>Span of Control</a:t>
            </a:r>
          </a:p>
          <a:p>
            <a:pPr lvl="1" eaLnBrk="1" hangingPunct="1">
              <a:spcBef>
                <a:spcPct val="30000"/>
              </a:spcBef>
              <a:defRPr/>
            </a:pPr>
            <a:r>
              <a:rPr lang="en-US" sz="2800" dirty="0"/>
              <a:t>The number of employees who can be effectively and efficiently supervised by a manager.</a:t>
            </a:r>
          </a:p>
          <a:p>
            <a:pPr lvl="1" eaLnBrk="1" hangingPunct="1">
              <a:spcBef>
                <a:spcPct val="30000"/>
              </a:spcBef>
              <a:defRPr/>
            </a:pPr>
            <a:endParaRPr lang="en-US" sz="2800" dirty="0"/>
          </a:p>
          <a:p>
            <a:pPr lvl="1" eaLnBrk="1" hangingPunct="1">
              <a:spcBef>
                <a:spcPct val="30000"/>
              </a:spcBef>
              <a:defRPr/>
            </a:pPr>
            <a:r>
              <a:rPr lang="en-US" sz="2800" dirty="0"/>
              <a:t>Width of span is affected by:</a:t>
            </a:r>
          </a:p>
          <a:p>
            <a:pPr lvl="2" eaLnBrk="1" hangingPunct="1">
              <a:spcBef>
                <a:spcPct val="30000"/>
              </a:spcBef>
              <a:defRPr/>
            </a:pPr>
            <a:r>
              <a:rPr lang="en-US" sz="2800" dirty="0"/>
              <a:t>Skills and abilities of the manager</a:t>
            </a:r>
          </a:p>
          <a:p>
            <a:pPr lvl="2" eaLnBrk="1" hangingPunct="1">
              <a:spcBef>
                <a:spcPct val="30000"/>
              </a:spcBef>
              <a:defRPr/>
            </a:pPr>
            <a:r>
              <a:rPr lang="en-US" sz="2800" dirty="0"/>
              <a:t>Employee characteristics</a:t>
            </a:r>
          </a:p>
          <a:p>
            <a:pPr lvl="2" eaLnBrk="1" hangingPunct="1">
              <a:spcBef>
                <a:spcPct val="30000"/>
              </a:spcBef>
              <a:defRPr/>
            </a:pPr>
            <a:r>
              <a:rPr lang="en-US" sz="2800" dirty="0"/>
              <a:t>Characteristics of the work being done</a:t>
            </a:r>
          </a:p>
          <a:p>
            <a:pPr lvl="2" eaLnBrk="1" hangingPunct="1">
              <a:spcBef>
                <a:spcPct val="30000"/>
              </a:spcBef>
              <a:defRPr/>
            </a:pPr>
            <a:r>
              <a:rPr lang="en-US" sz="2800" dirty="0"/>
              <a:t>Similarity of tasks</a:t>
            </a:r>
          </a:p>
          <a:p>
            <a:pPr lvl="2" eaLnBrk="1" hangingPunct="1">
              <a:spcBef>
                <a:spcPct val="30000"/>
              </a:spcBef>
              <a:defRPr/>
            </a:pPr>
            <a:r>
              <a:rPr lang="en-US" sz="2800" dirty="0"/>
              <a:t>Complexity of tasks</a:t>
            </a:r>
          </a:p>
          <a:p>
            <a:pPr lvl="2" eaLnBrk="1" hangingPunct="1">
              <a:spcBef>
                <a:spcPct val="30000"/>
              </a:spcBef>
              <a:defRPr/>
            </a:pPr>
            <a:r>
              <a:rPr lang="en-US" sz="2800" dirty="0"/>
              <a:t>Physical proximity of subordinates</a:t>
            </a:r>
          </a:p>
          <a:p>
            <a:pPr lvl="2" eaLnBrk="1" hangingPunct="1">
              <a:spcBef>
                <a:spcPct val="30000"/>
              </a:spcBef>
              <a:defRPr/>
            </a:pPr>
            <a:r>
              <a:rPr lang="en-US" sz="2800" dirty="0"/>
              <a:t>Standardization of tasks </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a:xfrm>
            <a:off x="0" y="0"/>
            <a:ext cx="7772400" cy="914400"/>
          </a:xfrm>
        </p:spPr>
        <p:txBody>
          <a:bodyPr/>
          <a:lstStyle/>
          <a:p>
            <a:pPr eaLnBrk="1" hangingPunct="1">
              <a:defRPr/>
            </a:pPr>
            <a:r>
              <a:rPr lang="en-US" b="1" dirty="0">
                <a:latin typeface="+mn-lt"/>
              </a:rPr>
              <a:t>Organization Structure (cont’d)</a:t>
            </a:r>
          </a:p>
        </p:txBody>
      </p:sp>
      <p:sp>
        <p:nvSpPr>
          <p:cNvPr id="156675" name="Rectangle 3"/>
          <p:cNvSpPr>
            <a:spLocks noGrp="1" noChangeArrowheads="1"/>
          </p:cNvSpPr>
          <p:nvPr>
            <p:ph idx="1"/>
          </p:nvPr>
        </p:nvSpPr>
        <p:spPr>
          <a:xfrm>
            <a:off x="0" y="942975"/>
            <a:ext cx="11901488" cy="5943600"/>
          </a:xfrm>
        </p:spPr>
        <p:txBody>
          <a:bodyPr>
            <a:normAutofit/>
          </a:bodyPr>
          <a:lstStyle/>
          <a:p>
            <a:pPr eaLnBrk="1" hangingPunct="1">
              <a:defRPr/>
            </a:pPr>
            <a:r>
              <a:rPr lang="en-US" dirty="0"/>
              <a:t>Centralization</a:t>
            </a:r>
          </a:p>
          <a:p>
            <a:pPr lvl="1" eaLnBrk="1" hangingPunct="1">
              <a:defRPr/>
            </a:pPr>
            <a:r>
              <a:rPr lang="en-US" sz="2800" dirty="0"/>
              <a:t>The degree to which decision-making is concentrated at a single point in the organizations.</a:t>
            </a:r>
          </a:p>
          <a:p>
            <a:pPr lvl="2" eaLnBrk="1" hangingPunct="1">
              <a:defRPr/>
            </a:pPr>
            <a:r>
              <a:rPr lang="en-US" sz="2800" dirty="0"/>
              <a:t>Organizations in which top managers make all the decisions and lower-level employees simply carry out those orders.</a:t>
            </a:r>
          </a:p>
          <a:p>
            <a:pPr lvl="2" eaLnBrk="1" hangingPunct="1">
              <a:defRPr/>
            </a:pPr>
            <a:endParaRPr lang="en-US" sz="2800" dirty="0"/>
          </a:p>
          <a:p>
            <a:pPr eaLnBrk="1" hangingPunct="1">
              <a:defRPr/>
            </a:pPr>
            <a:r>
              <a:rPr lang="en-US" dirty="0"/>
              <a:t>Decentralization</a:t>
            </a:r>
          </a:p>
          <a:p>
            <a:pPr lvl="1" eaLnBrk="1" hangingPunct="1">
              <a:defRPr/>
            </a:pPr>
            <a:r>
              <a:rPr lang="en-US" sz="2800" dirty="0"/>
              <a:t>Organizations in which decision-making is pushed down to the managers who are closest to the action.</a:t>
            </a:r>
          </a:p>
          <a:p>
            <a:pPr lvl="1" eaLnBrk="1" hangingPunct="1">
              <a:defRPr/>
            </a:pPr>
            <a:endParaRPr lang="en-US" sz="2800" dirty="0"/>
          </a:p>
          <a:p>
            <a:pPr eaLnBrk="1" hangingPunct="1">
              <a:defRPr/>
            </a:pPr>
            <a:r>
              <a:rPr lang="en-US" dirty="0"/>
              <a:t>Employee Empowerment</a:t>
            </a:r>
          </a:p>
          <a:p>
            <a:pPr lvl="1" eaLnBrk="1" hangingPunct="1">
              <a:defRPr/>
            </a:pPr>
            <a:r>
              <a:rPr lang="en-US" sz="2800" dirty="0"/>
              <a:t>Increasing the decision-making authority (power) of employees.</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395412" y="1238250"/>
            <a:ext cx="7772400" cy="1143000"/>
          </a:xfrm>
        </p:spPr>
        <p:txBody>
          <a:bodyPr>
            <a:normAutofit/>
          </a:bodyPr>
          <a:lstStyle/>
          <a:p>
            <a:r>
              <a:rPr lang="en-US" sz="4400" b="1" dirty="0">
                <a:solidFill>
                  <a:schemeClr val="tx1"/>
                </a:solidFill>
                <a:latin typeface="+mn-lt"/>
              </a:rPr>
              <a:t>NATURE OF ORGANIZATIONS</a:t>
            </a:r>
          </a:p>
        </p:txBody>
      </p:sp>
      <p:sp>
        <p:nvSpPr>
          <p:cNvPr id="2051" name="Rectangle 3"/>
          <p:cNvSpPr>
            <a:spLocks noGrp="1" noChangeArrowheads="1"/>
          </p:cNvSpPr>
          <p:nvPr>
            <p:ph type="subTitle" idx="1"/>
          </p:nvPr>
        </p:nvSpPr>
        <p:spPr>
          <a:xfrm>
            <a:off x="2409825" y="3986212"/>
            <a:ext cx="6858000" cy="1143000"/>
          </a:xfrm>
        </p:spPr>
        <p:txBody>
          <a:bodyPr/>
          <a:lstStyle/>
          <a:p>
            <a:r>
              <a:rPr lang="en-US" dirty="0">
                <a:solidFill>
                  <a:schemeClr val="tx1"/>
                </a:solidFill>
              </a:rPr>
              <a:t>Broadly speaking there are two types of organizations FORMAL AND INFORMAL.</a:t>
            </a:r>
          </a:p>
          <a:p>
            <a:pPr algn="l"/>
            <a:endParaRPr lang="en-US"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iterate type="wd">
                                    <p:tmPct val="100000"/>
                                  </p:iterate>
                                  <p:childTnLst>
                                    <p:set>
                                      <p:cBhvr>
                                        <p:cTn id="6" dur="1" fill="hold">
                                          <p:stCondLst>
                                            <p:cond delay="0"/>
                                          </p:stCondLst>
                                        </p:cTn>
                                        <p:tgtEl>
                                          <p:spTgt spid="2051">
                                            <p:txEl>
                                              <p:pRg st="0" end="0"/>
                                            </p:txEl>
                                          </p:spTgt>
                                        </p:tgtEl>
                                        <p:attrNameLst>
                                          <p:attrName>style.visibility</p:attrName>
                                        </p:attrNameLst>
                                      </p:cBhvr>
                                      <p:to>
                                        <p:strVal val="visible"/>
                                      </p:to>
                                    </p:set>
                                    <p:anim calcmode="lin" valueType="num">
                                      <p:cBhvr additive="base">
                                        <p:cTn id="7" dur="300" fill="hold"/>
                                        <p:tgtEl>
                                          <p:spTgt spid="2051">
                                            <p:txEl>
                                              <p:pRg st="0" end="0"/>
                                            </p:txEl>
                                          </p:spTgt>
                                        </p:tgtEl>
                                        <p:attrNameLst>
                                          <p:attrName>ppt_x</p:attrName>
                                        </p:attrNameLst>
                                      </p:cBhvr>
                                      <p:tavLst>
                                        <p:tav tm="0">
                                          <p:val>
                                            <p:strVal val="0-#ppt_w/2"/>
                                          </p:val>
                                        </p:tav>
                                        <p:tav tm="100000">
                                          <p:val>
                                            <p:strVal val="#ppt_x"/>
                                          </p:val>
                                        </p:tav>
                                      </p:tavLst>
                                    </p:anim>
                                    <p:anim calcmode="lin" valueType="num">
                                      <p:cBhvr additive="base">
                                        <p:cTn id="8" dur="300" fill="hold"/>
                                        <p:tgtEl>
                                          <p:spTgt spid="2051">
                                            <p:txEl>
                                              <p:pRg st="0" end="0"/>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00038" y="0"/>
            <a:ext cx="8229600" cy="1143000"/>
          </a:xfrm>
        </p:spPr>
        <p:txBody>
          <a:bodyPr/>
          <a:lstStyle/>
          <a:p>
            <a:r>
              <a:rPr lang="en-US" b="1" dirty="0">
                <a:latin typeface="+mn-lt"/>
              </a:rPr>
              <a:t>The formal organization</a:t>
            </a:r>
          </a:p>
        </p:txBody>
      </p:sp>
      <p:sp>
        <p:nvSpPr>
          <p:cNvPr id="5123" name="Rectangle 3"/>
          <p:cNvSpPr>
            <a:spLocks noGrp="1" noChangeArrowheads="1"/>
          </p:cNvSpPr>
          <p:nvPr>
            <p:ph idx="1"/>
          </p:nvPr>
        </p:nvSpPr>
        <p:spPr>
          <a:xfrm>
            <a:off x="514349" y="1371600"/>
            <a:ext cx="11572875" cy="5486400"/>
          </a:xfrm>
        </p:spPr>
        <p:txBody>
          <a:bodyPr>
            <a:noAutofit/>
          </a:bodyPr>
          <a:lstStyle/>
          <a:p>
            <a:r>
              <a:rPr lang="en-US" sz="3600" dirty="0"/>
              <a:t>Deliberately planned and created</a:t>
            </a:r>
          </a:p>
          <a:p>
            <a:endParaRPr lang="en-US" sz="3600" dirty="0"/>
          </a:p>
          <a:p>
            <a:r>
              <a:rPr lang="en-US" sz="3600" dirty="0"/>
              <a:t>Concerned with the coordination of activities</a:t>
            </a:r>
          </a:p>
          <a:p>
            <a:endParaRPr lang="en-US" sz="3600" dirty="0"/>
          </a:p>
          <a:p>
            <a:r>
              <a:rPr lang="en-US" sz="3600" dirty="0"/>
              <a:t>Hierarchically structured with</a:t>
            </a:r>
          </a:p>
          <a:p>
            <a:pPr lvl="1"/>
            <a:r>
              <a:rPr lang="en-US" sz="3200" dirty="0"/>
              <a:t>stated objectives</a:t>
            </a:r>
          </a:p>
          <a:p>
            <a:pPr lvl="1"/>
            <a:r>
              <a:rPr lang="en-US" sz="3200" dirty="0"/>
              <a:t>the specification of tasks</a:t>
            </a:r>
          </a:p>
          <a:p>
            <a:pPr lvl="1"/>
            <a:r>
              <a:rPr lang="en-US" sz="3200" dirty="0"/>
              <a:t>defined relationships of authority and responsibility</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additive="base">
                                        <p:cTn id="7" dur="500" fill="hold"/>
                                        <p:tgtEl>
                                          <p:spTgt spid="512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12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123">
                                            <p:txEl>
                                              <p:pRg st="2" end="2"/>
                                            </p:txEl>
                                          </p:spTgt>
                                        </p:tgtEl>
                                        <p:attrNameLst>
                                          <p:attrName>style.visibility</p:attrName>
                                        </p:attrNameLst>
                                      </p:cBhvr>
                                      <p:to>
                                        <p:strVal val="visible"/>
                                      </p:to>
                                    </p:set>
                                    <p:anim calcmode="lin" valueType="num">
                                      <p:cBhvr additive="base">
                                        <p:cTn id="13" dur="500" fill="hold"/>
                                        <p:tgtEl>
                                          <p:spTgt spid="512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12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5123">
                                            <p:txEl>
                                              <p:pRg st="4" end="4"/>
                                            </p:txEl>
                                          </p:spTgt>
                                        </p:tgtEl>
                                        <p:attrNameLst>
                                          <p:attrName>style.visibility</p:attrName>
                                        </p:attrNameLst>
                                      </p:cBhvr>
                                      <p:to>
                                        <p:strVal val="visible"/>
                                      </p:to>
                                    </p:set>
                                    <p:anim calcmode="lin" valueType="num">
                                      <p:cBhvr additive="base">
                                        <p:cTn id="19" dur="500" fill="hold"/>
                                        <p:tgtEl>
                                          <p:spTgt spid="5123">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5123">
                                            <p:txEl>
                                              <p:pRg st="4" end="4"/>
                                            </p:txEl>
                                          </p:spTgt>
                                        </p:tgtEl>
                                        <p:attrNameLst>
                                          <p:attrName>ppt_y</p:attrName>
                                        </p:attrNameLst>
                                      </p:cBhvr>
                                      <p:tavLst>
                                        <p:tav tm="0">
                                          <p:val>
                                            <p:strVal val="#ppt_y"/>
                                          </p:val>
                                        </p:tav>
                                        <p:tav tm="100000">
                                          <p:val>
                                            <p:strVal val="#ppt_y"/>
                                          </p:val>
                                        </p:tav>
                                      </p:tavLst>
                                    </p:anim>
                                  </p:childTnLst>
                                </p:cTn>
                              </p:par>
                              <p:par>
                                <p:cTn id="21" presetID="2" presetClass="entr" presetSubtype="8" fill="hold" grpId="0" nodeType="withEffect">
                                  <p:stCondLst>
                                    <p:cond delay="0"/>
                                  </p:stCondLst>
                                  <p:childTnLst>
                                    <p:set>
                                      <p:cBhvr>
                                        <p:cTn id="22" dur="1" fill="hold">
                                          <p:stCondLst>
                                            <p:cond delay="0"/>
                                          </p:stCondLst>
                                        </p:cTn>
                                        <p:tgtEl>
                                          <p:spTgt spid="5123">
                                            <p:txEl>
                                              <p:pRg st="5" end="5"/>
                                            </p:txEl>
                                          </p:spTgt>
                                        </p:tgtEl>
                                        <p:attrNameLst>
                                          <p:attrName>style.visibility</p:attrName>
                                        </p:attrNameLst>
                                      </p:cBhvr>
                                      <p:to>
                                        <p:strVal val="visible"/>
                                      </p:to>
                                    </p:set>
                                    <p:anim calcmode="lin" valueType="num">
                                      <p:cBhvr additive="base">
                                        <p:cTn id="23" dur="500" fill="hold"/>
                                        <p:tgtEl>
                                          <p:spTgt spid="5123">
                                            <p:txEl>
                                              <p:pRg st="5" end="5"/>
                                            </p:txEl>
                                          </p:spTgt>
                                        </p:tgtEl>
                                        <p:attrNameLst>
                                          <p:attrName>ppt_x</p:attrName>
                                        </p:attrNameLst>
                                      </p:cBhvr>
                                      <p:tavLst>
                                        <p:tav tm="0">
                                          <p:val>
                                            <p:strVal val="0-#ppt_w/2"/>
                                          </p:val>
                                        </p:tav>
                                        <p:tav tm="100000">
                                          <p:val>
                                            <p:strVal val="#ppt_x"/>
                                          </p:val>
                                        </p:tav>
                                      </p:tavLst>
                                    </p:anim>
                                    <p:anim calcmode="lin" valueType="num">
                                      <p:cBhvr additive="base">
                                        <p:cTn id="24" dur="500" fill="hold"/>
                                        <p:tgtEl>
                                          <p:spTgt spid="5123">
                                            <p:txEl>
                                              <p:pRg st="5" end="5"/>
                                            </p:txEl>
                                          </p:spTgt>
                                        </p:tgtEl>
                                        <p:attrNameLst>
                                          <p:attrName>ppt_y</p:attrName>
                                        </p:attrNameLst>
                                      </p:cBhvr>
                                      <p:tavLst>
                                        <p:tav tm="0">
                                          <p:val>
                                            <p:strVal val="#ppt_y"/>
                                          </p:val>
                                        </p:tav>
                                        <p:tav tm="100000">
                                          <p:val>
                                            <p:strVal val="#ppt_y"/>
                                          </p:val>
                                        </p:tav>
                                      </p:tavLst>
                                    </p:anim>
                                  </p:childTnLst>
                                </p:cTn>
                              </p:par>
                              <p:par>
                                <p:cTn id="25" presetID="2" presetClass="entr" presetSubtype="8" fill="hold" grpId="0" nodeType="withEffect">
                                  <p:stCondLst>
                                    <p:cond delay="0"/>
                                  </p:stCondLst>
                                  <p:childTnLst>
                                    <p:set>
                                      <p:cBhvr>
                                        <p:cTn id="26" dur="1" fill="hold">
                                          <p:stCondLst>
                                            <p:cond delay="0"/>
                                          </p:stCondLst>
                                        </p:cTn>
                                        <p:tgtEl>
                                          <p:spTgt spid="5123">
                                            <p:txEl>
                                              <p:pRg st="6" end="6"/>
                                            </p:txEl>
                                          </p:spTgt>
                                        </p:tgtEl>
                                        <p:attrNameLst>
                                          <p:attrName>style.visibility</p:attrName>
                                        </p:attrNameLst>
                                      </p:cBhvr>
                                      <p:to>
                                        <p:strVal val="visible"/>
                                      </p:to>
                                    </p:set>
                                    <p:anim calcmode="lin" valueType="num">
                                      <p:cBhvr additive="base">
                                        <p:cTn id="27" dur="500" fill="hold"/>
                                        <p:tgtEl>
                                          <p:spTgt spid="5123">
                                            <p:txEl>
                                              <p:pRg st="6" end="6"/>
                                            </p:txEl>
                                          </p:spTgt>
                                        </p:tgtEl>
                                        <p:attrNameLst>
                                          <p:attrName>ppt_x</p:attrName>
                                        </p:attrNameLst>
                                      </p:cBhvr>
                                      <p:tavLst>
                                        <p:tav tm="0">
                                          <p:val>
                                            <p:strVal val="0-#ppt_w/2"/>
                                          </p:val>
                                        </p:tav>
                                        <p:tav tm="100000">
                                          <p:val>
                                            <p:strVal val="#ppt_x"/>
                                          </p:val>
                                        </p:tav>
                                      </p:tavLst>
                                    </p:anim>
                                    <p:anim calcmode="lin" valueType="num">
                                      <p:cBhvr additive="base">
                                        <p:cTn id="28" dur="500" fill="hold"/>
                                        <p:tgtEl>
                                          <p:spTgt spid="5123">
                                            <p:txEl>
                                              <p:pRg st="6" end="6"/>
                                            </p:txEl>
                                          </p:spTgt>
                                        </p:tgtEl>
                                        <p:attrNameLst>
                                          <p:attrName>ppt_y</p:attrName>
                                        </p:attrNameLst>
                                      </p:cBhvr>
                                      <p:tavLst>
                                        <p:tav tm="0">
                                          <p:val>
                                            <p:strVal val="#ppt_y"/>
                                          </p:val>
                                        </p:tav>
                                        <p:tav tm="100000">
                                          <p:val>
                                            <p:strVal val="#ppt_y"/>
                                          </p:val>
                                        </p:tav>
                                      </p:tavLst>
                                    </p:anim>
                                  </p:childTnLst>
                                </p:cTn>
                              </p:par>
                              <p:par>
                                <p:cTn id="29" presetID="2" presetClass="entr" presetSubtype="8" fill="hold" grpId="0" nodeType="withEffect">
                                  <p:stCondLst>
                                    <p:cond delay="0"/>
                                  </p:stCondLst>
                                  <p:childTnLst>
                                    <p:set>
                                      <p:cBhvr>
                                        <p:cTn id="30" dur="1" fill="hold">
                                          <p:stCondLst>
                                            <p:cond delay="0"/>
                                          </p:stCondLst>
                                        </p:cTn>
                                        <p:tgtEl>
                                          <p:spTgt spid="5123">
                                            <p:txEl>
                                              <p:pRg st="7" end="7"/>
                                            </p:txEl>
                                          </p:spTgt>
                                        </p:tgtEl>
                                        <p:attrNameLst>
                                          <p:attrName>style.visibility</p:attrName>
                                        </p:attrNameLst>
                                      </p:cBhvr>
                                      <p:to>
                                        <p:strVal val="visible"/>
                                      </p:to>
                                    </p:set>
                                    <p:anim calcmode="lin" valueType="num">
                                      <p:cBhvr additive="base">
                                        <p:cTn id="31" dur="500" fill="hold"/>
                                        <p:tgtEl>
                                          <p:spTgt spid="5123">
                                            <p:txEl>
                                              <p:pRg st="7" end="7"/>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5123">
                                            <p:txEl>
                                              <p:pRg st="7" end="7"/>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28588" y="0"/>
            <a:ext cx="9144000" cy="1143000"/>
          </a:xfrm>
        </p:spPr>
        <p:txBody>
          <a:bodyPr/>
          <a:lstStyle/>
          <a:p>
            <a:r>
              <a:rPr lang="en-US" b="1" dirty="0">
                <a:latin typeface="+mn-lt"/>
              </a:rPr>
              <a:t>The informal organization</a:t>
            </a:r>
          </a:p>
        </p:txBody>
      </p:sp>
      <p:sp>
        <p:nvSpPr>
          <p:cNvPr id="6147" name="Rectangle 3"/>
          <p:cNvSpPr>
            <a:spLocks noGrp="1" noChangeArrowheads="1"/>
          </p:cNvSpPr>
          <p:nvPr>
            <p:ph idx="1"/>
          </p:nvPr>
        </p:nvSpPr>
        <p:spPr>
          <a:xfrm>
            <a:off x="128588" y="1825625"/>
            <a:ext cx="12063412" cy="4351338"/>
          </a:xfrm>
        </p:spPr>
        <p:txBody>
          <a:bodyPr>
            <a:normAutofit/>
          </a:bodyPr>
          <a:lstStyle/>
          <a:p>
            <a:r>
              <a:rPr lang="en-US" dirty="0"/>
              <a:t>Is flexible and loosely structured</a:t>
            </a:r>
          </a:p>
          <a:p>
            <a:endParaRPr lang="en-US" dirty="0"/>
          </a:p>
          <a:p>
            <a:r>
              <a:rPr lang="en-US" dirty="0"/>
              <a:t>Relationships may be left undefined</a:t>
            </a:r>
          </a:p>
          <a:p>
            <a:endParaRPr lang="en-US" dirty="0"/>
          </a:p>
          <a:p>
            <a:r>
              <a:rPr lang="en-US" dirty="0"/>
              <a:t>Membership is spontaneous and with varying degrees of involvement</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anim calcmode="lin" valueType="num">
                                      <p:cBhvr additive="base">
                                        <p:cTn id="7" dur="500" fill="hold"/>
                                        <p:tgtEl>
                                          <p:spTgt spid="6147">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614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6147">
                                            <p:txEl>
                                              <p:pRg st="2" end="2"/>
                                            </p:txEl>
                                          </p:spTgt>
                                        </p:tgtEl>
                                        <p:attrNameLst>
                                          <p:attrName>style.visibility</p:attrName>
                                        </p:attrNameLst>
                                      </p:cBhvr>
                                      <p:to>
                                        <p:strVal val="visible"/>
                                      </p:to>
                                    </p:set>
                                    <p:anim calcmode="lin" valueType="num">
                                      <p:cBhvr additive="base">
                                        <p:cTn id="13" dur="500" fill="hold"/>
                                        <p:tgtEl>
                                          <p:spTgt spid="6147">
                                            <p:txEl>
                                              <p:pRg st="2" end="2"/>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614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6147">
                                            <p:txEl>
                                              <p:pRg st="4" end="4"/>
                                            </p:txEl>
                                          </p:spTgt>
                                        </p:tgtEl>
                                        <p:attrNameLst>
                                          <p:attrName>style.visibility</p:attrName>
                                        </p:attrNameLst>
                                      </p:cBhvr>
                                      <p:to>
                                        <p:strVal val="visible"/>
                                      </p:to>
                                    </p:set>
                                    <p:anim calcmode="lin" valueType="num">
                                      <p:cBhvr additive="base">
                                        <p:cTn id="19" dur="500" fill="hold"/>
                                        <p:tgtEl>
                                          <p:spTgt spid="6147">
                                            <p:txEl>
                                              <p:pRg st="4" end="4"/>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6147">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0" y="0"/>
            <a:ext cx="7772400" cy="723900"/>
          </a:xfrm>
        </p:spPr>
        <p:txBody>
          <a:bodyPr>
            <a:normAutofit/>
          </a:bodyPr>
          <a:lstStyle/>
          <a:p>
            <a:r>
              <a:rPr lang="en-US" b="1" dirty="0">
                <a:latin typeface="+mn-lt"/>
              </a:rPr>
              <a:t>Classification</a:t>
            </a:r>
          </a:p>
        </p:txBody>
      </p:sp>
      <p:sp>
        <p:nvSpPr>
          <p:cNvPr id="7171" name="Rectangle 3"/>
          <p:cNvSpPr>
            <a:spLocks noGrp="1" noChangeArrowheads="1"/>
          </p:cNvSpPr>
          <p:nvPr>
            <p:ph idx="1"/>
          </p:nvPr>
        </p:nvSpPr>
        <p:spPr>
          <a:xfrm>
            <a:off x="542924" y="838200"/>
            <a:ext cx="11158539" cy="6019800"/>
          </a:xfrm>
        </p:spPr>
        <p:txBody>
          <a:bodyPr/>
          <a:lstStyle/>
          <a:p>
            <a:r>
              <a:rPr lang="en-US" sz="3600" dirty="0"/>
              <a:t>Two generic groups:</a:t>
            </a:r>
          </a:p>
          <a:p>
            <a:pPr lvl="1"/>
            <a:r>
              <a:rPr lang="en-US" sz="3200" dirty="0"/>
              <a:t>Private enterprise</a:t>
            </a:r>
          </a:p>
          <a:p>
            <a:pPr lvl="1"/>
            <a:r>
              <a:rPr lang="en-US" sz="3200" dirty="0"/>
              <a:t>Public sector</a:t>
            </a:r>
          </a:p>
          <a:p>
            <a:pPr lvl="1"/>
            <a:endParaRPr lang="en-US" sz="3200" dirty="0"/>
          </a:p>
          <a:p>
            <a:r>
              <a:rPr lang="en-US" sz="3600" dirty="0"/>
              <a:t>By major purpose</a:t>
            </a:r>
          </a:p>
          <a:p>
            <a:pPr lvl="1"/>
            <a:r>
              <a:rPr lang="en-US" sz="3200" dirty="0"/>
              <a:t>Economic organizations (business firms)</a:t>
            </a:r>
          </a:p>
          <a:p>
            <a:pPr lvl="1"/>
            <a:r>
              <a:rPr lang="en-US" sz="3200" dirty="0"/>
              <a:t>Protective  (armies, police, trade unions)</a:t>
            </a:r>
          </a:p>
          <a:p>
            <a:pPr lvl="1"/>
            <a:r>
              <a:rPr lang="en-US" sz="3200" dirty="0"/>
              <a:t>Associative (clubs and societies)</a:t>
            </a:r>
          </a:p>
          <a:p>
            <a:pPr lvl="1"/>
            <a:r>
              <a:rPr lang="en-US" sz="3200" dirty="0"/>
              <a:t>Public service orgs (hospitals, local authorities)</a:t>
            </a:r>
          </a:p>
          <a:p>
            <a:pPr lvl="1"/>
            <a:r>
              <a:rPr lang="en-US" sz="3200" dirty="0"/>
              <a:t>Religious organizations (churches)</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additive="base">
                                        <p:cTn id="7" dur="500" fill="hold"/>
                                        <p:tgtEl>
                                          <p:spTgt spid="717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17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12" fill="hold" grpId="0" nodeType="with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anim calcmode="lin" valueType="num">
                                      <p:cBhvr additive="base">
                                        <p:cTn id="11" dur="500" fill="hold"/>
                                        <p:tgtEl>
                                          <p:spTgt spid="7171">
                                            <p:txEl>
                                              <p:pRg st="1" end="1"/>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7171">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12" fill="hold" grpId="0" nodeType="with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anim calcmode="lin" valueType="num">
                                      <p:cBhvr additive="base">
                                        <p:cTn id="15" dur="500" fill="hold"/>
                                        <p:tgtEl>
                                          <p:spTgt spid="7171">
                                            <p:txEl>
                                              <p:pRg st="2" end="2"/>
                                            </p:txEl>
                                          </p:spTgt>
                                        </p:tgtEl>
                                        <p:attrNameLst>
                                          <p:attrName>ppt_x</p:attrName>
                                        </p:attrNameLst>
                                      </p:cBhvr>
                                      <p:tavLst>
                                        <p:tav tm="0">
                                          <p:val>
                                            <p:strVal val="0-#ppt_w/2"/>
                                          </p:val>
                                        </p:tav>
                                        <p:tav tm="100000">
                                          <p:val>
                                            <p:strVal val="#ppt_x"/>
                                          </p:val>
                                        </p:tav>
                                      </p:tavLst>
                                    </p:anim>
                                    <p:anim calcmode="lin" valueType="num">
                                      <p:cBhvr additive="base">
                                        <p:cTn id="16" dur="500" fill="hold"/>
                                        <p:tgtEl>
                                          <p:spTgt spid="71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12" fill="hold" grpId="0" nodeType="clickEffect">
                                  <p:stCondLst>
                                    <p:cond delay="0"/>
                                  </p:stCondLst>
                                  <p:childTnLst>
                                    <p:set>
                                      <p:cBhvr>
                                        <p:cTn id="20" dur="1" fill="hold">
                                          <p:stCondLst>
                                            <p:cond delay="0"/>
                                          </p:stCondLst>
                                        </p:cTn>
                                        <p:tgtEl>
                                          <p:spTgt spid="7171">
                                            <p:txEl>
                                              <p:pRg st="4" end="4"/>
                                            </p:txEl>
                                          </p:spTgt>
                                        </p:tgtEl>
                                        <p:attrNameLst>
                                          <p:attrName>style.visibility</p:attrName>
                                        </p:attrNameLst>
                                      </p:cBhvr>
                                      <p:to>
                                        <p:strVal val="visible"/>
                                      </p:to>
                                    </p:set>
                                    <p:anim calcmode="lin" valueType="num">
                                      <p:cBhvr additive="base">
                                        <p:cTn id="21" dur="500" fill="hold"/>
                                        <p:tgtEl>
                                          <p:spTgt spid="7171">
                                            <p:txEl>
                                              <p:pRg st="4" end="4"/>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7171">
                                            <p:txEl>
                                              <p:pRg st="4" end="4"/>
                                            </p:txEl>
                                          </p:spTgt>
                                        </p:tgtEl>
                                        <p:attrNameLst>
                                          <p:attrName>ppt_y</p:attrName>
                                        </p:attrNameLst>
                                      </p:cBhvr>
                                      <p:tavLst>
                                        <p:tav tm="0">
                                          <p:val>
                                            <p:strVal val="1+#ppt_h/2"/>
                                          </p:val>
                                        </p:tav>
                                        <p:tav tm="100000">
                                          <p:val>
                                            <p:strVal val="#ppt_y"/>
                                          </p:val>
                                        </p:tav>
                                      </p:tavLst>
                                    </p:anim>
                                  </p:childTnLst>
                                </p:cTn>
                              </p:par>
                              <p:par>
                                <p:cTn id="23" presetID="2" presetClass="entr" presetSubtype="12" fill="hold" grpId="0" nodeType="withEffect">
                                  <p:stCondLst>
                                    <p:cond delay="0"/>
                                  </p:stCondLst>
                                  <p:childTnLst>
                                    <p:set>
                                      <p:cBhvr>
                                        <p:cTn id="24" dur="1" fill="hold">
                                          <p:stCondLst>
                                            <p:cond delay="0"/>
                                          </p:stCondLst>
                                        </p:cTn>
                                        <p:tgtEl>
                                          <p:spTgt spid="7171">
                                            <p:txEl>
                                              <p:pRg st="5" end="5"/>
                                            </p:txEl>
                                          </p:spTgt>
                                        </p:tgtEl>
                                        <p:attrNameLst>
                                          <p:attrName>style.visibility</p:attrName>
                                        </p:attrNameLst>
                                      </p:cBhvr>
                                      <p:to>
                                        <p:strVal val="visible"/>
                                      </p:to>
                                    </p:set>
                                    <p:anim calcmode="lin" valueType="num">
                                      <p:cBhvr additive="base">
                                        <p:cTn id="25" dur="500" fill="hold"/>
                                        <p:tgtEl>
                                          <p:spTgt spid="7171">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7171">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12" fill="hold" grpId="0" nodeType="withEffect">
                                  <p:stCondLst>
                                    <p:cond delay="0"/>
                                  </p:stCondLst>
                                  <p:childTnLst>
                                    <p:set>
                                      <p:cBhvr>
                                        <p:cTn id="28" dur="1" fill="hold">
                                          <p:stCondLst>
                                            <p:cond delay="0"/>
                                          </p:stCondLst>
                                        </p:cTn>
                                        <p:tgtEl>
                                          <p:spTgt spid="7171">
                                            <p:txEl>
                                              <p:pRg st="6" end="6"/>
                                            </p:txEl>
                                          </p:spTgt>
                                        </p:tgtEl>
                                        <p:attrNameLst>
                                          <p:attrName>style.visibility</p:attrName>
                                        </p:attrNameLst>
                                      </p:cBhvr>
                                      <p:to>
                                        <p:strVal val="visible"/>
                                      </p:to>
                                    </p:set>
                                    <p:anim calcmode="lin" valueType="num">
                                      <p:cBhvr additive="base">
                                        <p:cTn id="29" dur="500" fill="hold"/>
                                        <p:tgtEl>
                                          <p:spTgt spid="7171">
                                            <p:txEl>
                                              <p:pRg st="6" end="6"/>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7171">
                                            <p:txEl>
                                              <p:pRg st="6" end="6"/>
                                            </p:txEl>
                                          </p:spTgt>
                                        </p:tgtEl>
                                        <p:attrNameLst>
                                          <p:attrName>ppt_y</p:attrName>
                                        </p:attrNameLst>
                                      </p:cBhvr>
                                      <p:tavLst>
                                        <p:tav tm="0">
                                          <p:val>
                                            <p:strVal val="1+#ppt_h/2"/>
                                          </p:val>
                                        </p:tav>
                                        <p:tav tm="100000">
                                          <p:val>
                                            <p:strVal val="#ppt_y"/>
                                          </p:val>
                                        </p:tav>
                                      </p:tavLst>
                                    </p:anim>
                                  </p:childTnLst>
                                </p:cTn>
                              </p:par>
                              <p:par>
                                <p:cTn id="31" presetID="2" presetClass="entr" presetSubtype="12" fill="hold" grpId="0" nodeType="withEffect">
                                  <p:stCondLst>
                                    <p:cond delay="0"/>
                                  </p:stCondLst>
                                  <p:childTnLst>
                                    <p:set>
                                      <p:cBhvr>
                                        <p:cTn id="32" dur="1" fill="hold">
                                          <p:stCondLst>
                                            <p:cond delay="0"/>
                                          </p:stCondLst>
                                        </p:cTn>
                                        <p:tgtEl>
                                          <p:spTgt spid="7171">
                                            <p:txEl>
                                              <p:pRg st="7" end="7"/>
                                            </p:txEl>
                                          </p:spTgt>
                                        </p:tgtEl>
                                        <p:attrNameLst>
                                          <p:attrName>style.visibility</p:attrName>
                                        </p:attrNameLst>
                                      </p:cBhvr>
                                      <p:to>
                                        <p:strVal val="visible"/>
                                      </p:to>
                                    </p:set>
                                    <p:anim calcmode="lin" valueType="num">
                                      <p:cBhvr additive="base">
                                        <p:cTn id="33" dur="500" fill="hold"/>
                                        <p:tgtEl>
                                          <p:spTgt spid="7171">
                                            <p:txEl>
                                              <p:pRg st="7" end="7"/>
                                            </p:txEl>
                                          </p:spTgt>
                                        </p:tgtEl>
                                        <p:attrNameLst>
                                          <p:attrName>ppt_x</p:attrName>
                                        </p:attrNameLst>
                                      </p:cBhvr>
                                      <p:tavLst>
                                        <p:tav tm="0">
                                          <p:val>
                                            <p:strVal val="0-#ppt_w/2"/>
                                          </p:val>
                                        </p:tav>
                                        <p:tav tm="100000">
                                          <p:val>
                                            <p:strVal val="#ppt_x"/>
                                          </p:val>
                                        </p:tav>
                                      </p:tavLst>
                                    </p:anim>
                                    <p:anim calcmode="lin" valueType="num">
                                      <p:cBhvr additive="base">
                                        <p:cTn id="34" dur="500" fill="hold"/>
                                        <p:tgtEl>
                                          <p:spTgt spid="7171">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12" fill="hold" grpId="0" nodeType="withEffect">
                                  <p:stCondLst>
                                    <p:cond delay="0"/>
                                  </p:stCondLst>
                                  <p:childTnLst>
                                    <p:set>
                                      <p:cBhvr>
                                        <p:cTn id="36" dur="1" fill="hold">
                                          <p:stCondLst>
                                            <p:cond delay="0"/>
                                          </p:stCondLst>
                                        </p:cTn>
                                        <p:tgtEl>
                                          <p:spTgt spid="7171">
                                            <p:txEl>
                                              <p:pRg st="8" end="8"/>
                                            </p:txEl>
                                          </p:spTgt>
                                        </p:tgtEl>
                                        <p:attrNameLst>
                                          <p:attrName>style.visibility</p:attrName>
                                        </p:attrNameLst>
                                      </p:cBhvr>
                                      <p:to>
                                        <p:strVal val="visible"/>
                                      </p:to>
                                    </p:set>
                                    <p:anim calcmode="lin" valueType="num">
                                      <p:cBhvr additive="base">
                                        <p:cTn id="37" dur="500" fill="hold"/>
                                        <p:tgtEl>
                                          <p:spTgt spid="7171">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7171">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12" fill="hold" grpId="0" nodeType="withEffect">
                                  <p:stCondLst>
                                    <p:cond delay="0"/>
                                  </p:stCondLst>
                                  <p:childTnLst>
                                    <p:set>
                                      <p:cBhvr>
                                        <p:cTn id="40" dur="1" fill="hold">
                                          <p:stCondLst>
                                            <p:cond delay="0"/>
                                          </p:stCondLst>
                                        </p:cTn>
                                        <p:tgtEl>
                                          <p:spTgt spid="7171">
                                            <p:txEl>
                                              <p:pRg st="9" end="9"/>
                                            </p:txEl>
                                          </p:spTgt>
                                        </p:tgtEl>
                                        <p:attrNameLst>
                                          <p:attrName>style.visibility</p:attrName>
                                        </p:attrNameLst>
                                      </p:cBhvr>
                                      <p:to>
                                        <p:strVal val="visible"/>
                                      </p:to>
                                    </p:set>
                                    <p:anim calcmode="lin" valueType="num">
                                      <p:cBhvr additive="base">
                                        <p:cTn id="41" dur="500" fill="hold"/>
                                        <p:tgtEl>
                                          <p:spTgt spid="7171">
                                            <p:txEl>
                                              <p:pRg st="9" end="9"/>
                                            </p:txEl>
                                          </p:spTgt>
                                        </p:tgtEl>
                                        <p:attrNameLst>
                                          <p:attrName>ppt_x</p:attrName>
                                        </p:attrNameLst>
                                      </p:cBhvr>
                                      <p:tavLst>
                                        <p:tav tm="0">
                                          <p:val>
                                            <p:strVal val="0-#ppt_w/2"/>
                                          </p:val>
                                        </p:tav>
                                        <p:tav tm="100000">
                                          <p:val>
                                            <p:strVal val="#ppt_x"/>
                                          </p:val>
                                        </p:tav>
                                      </p:tavLst>
                                    </p:anim>
                                    <p:anim calcmode="lin" valueType="num">
                                      <p:cBhvr additive="base">
                                        <p:cTn id="42" dur="500" fill="hold"/>
                                        <p:tgtEl>
                                          <p:spTgt spid="7171">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73C4CF-88BA-46ED-AA37-EBDAA4CFC8A1}"/>
              </a:ext>
            </a:extLst>
          </p:cNvPr>
          <p:cNvSpPr>
            <a:spLocks noGrp="1"/>
          </p:cNvSpPr>
          <p:nvPr>
            <p:ph type="ctrTitle"/>
          </p:nvPr>
        </p:nvSpPr>
        <p:spPr/>
        <p:txBody>
          <a:bodyPr/>
          <a:lstStyle/>
          <a:p>
            <a:r>
              <a:rPr lang="en-US" b="1" dirty="0">
                <a:latin typeface="+mn-lt"/>
              </a:rPr>
              <a:t>Organizational behavior</a:t>
            </a:r>
            <a:endParaRPr lang="en-GB" dirty="0"/>
          </a:p>
        </p:txBody>
      </p:sp>
    </p:spTree>
    <p:extLst>
      <p:ext uri="{BB962C8B-B14F-4D97-AF65-F5344CB8AC3E}">
        <p14:creationId xmlns:p14="http://schemas.microsoft.com/office/powerpoint/2010/main" val="32670487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2EF51FD-908F-4522-ABCB-1EB3E2EE2516}"/>
              </a:ext>
            </a:extLst>
          </p:cNvPr>
          <p:cNvSpPr>
            <a:spLocks noGrp="1"/>
          </p:cNvSpPr>
          <p:nvPr>
            <p:ph type="title"/>
          </p:nvPr>
        </p:nvSpPr>
        <p:spPr>
          <a:xfrm>
            <a:off x="243840" y="18255"/>
            <a:ext cx="10515600" cy="1325563"/>
          </a:xfrm>
        </p:spPr>
        <p:txBody>
          <a:bodyPr/>
          <a:lstStyle/>
          <a:p>
            <a:r>
              <a:rPr lang="en-US" b="1" dirty="0">
                <a:latin typeface="+mn-lt"/>
              </a:rPr>
              <a:t>Organizational behavior</a:t>
            </a:r>
            <a:r>
              <a:rPr lang="en-US" dirty="0"/>
              <a:t/>
            </a:r>
            <a:br>
              <a:rPr lang="en-US" dirty="0"/>
            </a:br>
            <a:endParaRPr lang="en-GB" dirty="0"/>
          </a:p>
        </p:txBody>
      </p:sp>
      <p:sp>
        <p:nvSpPr>
          <p:cNvPr id="3" name="Content Placeholder 2">
            <a:extLst>
              <a:ext uri="{FF2B5EF4-FFF2-40B4-BE49-F238E27FC236}">
                <a16:creationId xmlns:a16="http://schemas.microsoft.com/office/drawing/2014/main" xmlns="" id="{6EEDC620-A229-4F27-88F5-D5AC7E6490A7}"/>
              </a:ext>
            </a:extLst>
          </p:cNvPr>
          <p:cNvSpPr>
            <a:spLocks noGrp="1"/>
          </p:cNvSpPr>
          <p:nvPr>
            <p:ph idx="1"/>
          </p:nvPr>
        </p:nvSpPr>
        <p:spPr>
          <a:xfrm>
            <a:off x="0" y="1079864"/>
            <a:ext cx="12192000" cy="5097100"/>
          </a:xfrm>
        </p:spPr>
        <p:txBody>
          <a:bodyPr/>
          <a:lstStyle/>
          <a:p>
            <a:r>
              <a:rPr lang="en-US" dirty="0"/>
              <a:t>Behavior in an organization refers to the </a:t>
            </a:r>
            <a:r>
              <a:rPr lang="en-US" b="1" dirty="0"/>
              <a:t>behavior of individuals </a:t>
            </a:r>
            <a:r>
              <a:rPr lang="en-US" dirty="0"/>
              <a:t>and </a:t>
            </a:r>
            <a:r>
              <a:rPr lang="en-US" b="1" dirty="0"/>
              <a:t>groups</a:t>
            </a:r>
            <a:r>
              <a:rPr lang="en-US" dirty="0"/>
              <a:t> within the organization as well as the interaction between members of the organization and the external environment </a:t>
            </a:r>
          </a:p>
          <a:p>
            <a:pPr marL="0" indent="0">
              <a:buNone/>
            </a:pPr>
            <a:endParaRPr lang="en-US" dirty="0"/>
          </a:p>
          <a:p>
            <a:r>
              <a:rPr lang="en-US" dirty="0"/>
              <a:t>Organizational behavior is the </a:t>
            </a:r>
            <a:r>
              <a:rPr lang="en-US" b="1" dirty="0"/>
              <a:t>scientific field </a:t>
            </a:r>
            <a:r>
              <a:rPr lang="en-US" dirty="0"/>
              <a:t>of study dedicated to;</a:t>
            </a:r>
          </a:p>
          <a:p>
            <a:endParaRPr lang="en-US" dirty="0"/>
          </a:p>
          <a:p>
            <a:pPr lvl="1"/>
            <a:r>
              <a:rPr lang="en-US" dirty="0"/>
              <a:t>Understanding, explaining and appreciating the many forces that affect behavior in the organizations</a:t>
            </a:r>
          </a:p>
          <a:p>
            <a:pPr lvl="1"/>
            <a:endParaRPr lang="en-US" dirty="0"/>
          </a:p>
          <a:p>
            <a:pPr lvl="1"/>
            <a:r>
              <a:rPr lang="en-US" dirty="0"/>
              <a:t>And to making correct decisions about how to motivate and coordinate people and other resources to achieve organizational goals</a:t>
            </a:r>
            <a:endParaRPr lang="en-GB" dirty="0"/>
          </a:p>
        </p:txBody>
      </p:sp>
    </p:spTree>
    <p:extLst>
      <p:ext uri="{BB962C8B-B14F-4D97-AF65-F5344CB8AC3E}">
        <p14:creationId xmlns:p14="http://schemas.microsoft.com/office/powerpoint/2010/main" val="6107987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EA38C2B-830A-4A3A-94BC-6D1DCE7ADD56}"/>
              </a:ext>
            </a:extLst>
          </p:cNvPr>
          <p:cNvSpPr>
            <a:spLocks noGrp="1"/>
          </p:cNvSpPr>
          <p:nvPr>
            <p:ph type="title"/>
          </p:nvPr>
        </p:nvSpPr>
        <p:spPr>
          <a:xfrm>
            <a:off x="0" y="-10320"/>
            <a:ext cx="10515600" cy="1325563"/>
          </a:xfrm>
        </p:spPr>
        <p:txBody>
          <a:bodyPr/>
          <a:lstStyle/>
          <a:p>
            <a:r>
              <a:rPr lang="en-US" b="1" dirty="0">
                <a:latin typeface="+mn-lt"/>
              </a:rPr>
              <a:t>Components of organization behavior </a:t>
            </a:r>
            <a:endParaRPr lang="en-GB" b="1" dirty="0">
              <a:latin typeface="+mn-lt"/>
            </a:endParaRPr>
          </a:p>
        </p:txBody>
      </p:sp>
      <p:sp>
        <p:nvSpPr>
          <p:cNvPr id="3" name="Content Placeholder 2">
            <a:extLst>
              <a:ext uri="{FF2B5EF4-FFF2-40B4-BE49-F238E27FC236}">
                <a16:creationId xmlns:a16="http://schemas.microsoft.com/office/drawing/2014/main" xmlns="" id="{B238EFE7-FDB7-4419-B90F-388F0E76857E}"/>
              </a:ext>
            </a:extLst>
          </p:cNvPr>
          <p:cNvSpPr>
            <a:spLocks noGrp="1"/>
          </p:cNvSpPr>
          <p:nvPr>
            <p:ph idx="1"/>
          </p:nvPr>
        </p:nvSpPr>
        <p:spPr>
          <a:xfrm>
            <a:off x="166688" y="1315243"/>
            <a:ext cx="10515600" cy="4351338"/>
          </a:xfrm>
        </p:spPr>
        <p:txBody>
          <a:bodyPr/>
          <a:lstStyle/>
          <a:p>
            <a:r>
              <a:rPr lang="en-US" dirty="0"/>
              <a:t>The behavior of people (individuals, groups and teams)</a:t>
            </a:r>
          </a:p>
          <a:p>
            <a:endParaRPr lang="en-US" dirty="0"/>
          </a:p>
          <a:p>
            <a:r>
              <a:rPr lang="en-GB" dirty="0"/>
              <a:t>The process of Management </a:t>
            </a:r>
          </a:p>
          <a:p>
            <a:endParaRPr lang="en-GB" dirty="0"/>
          </a:p>
          <a:p>
            <a:r>
              <a:rPr lang="en-GB" dirty="0"/>
              <a:t>The organizational context in which the process of management take place (e.g. organisational structure)</a:t>
            </a:r>
          </a:p>
          <a:p>
            <a:endParaRPr lang="en-GB" dirty="0"/>
          </a:p>
          <a:p>
            <a:r>
              <a:rPr lang="en-GB" dirty="0"/>
              <a:t>Interactions with the external environment (interest rates, inflation and value of the local currency)</a:t>
            </a:r>
          </a:p>
        </p:txBody>
      </p:sp>
    </p:spTree>
    <p:extLst>
      <p:ext uri="{BB962C8B-B14F-4D97-AF65-F5344CB8AC3E}">
        <p14:creationId xmlns:p14="http://schemas.microsoft.com/office/powerpoint/2010/main" val="17466905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B4D7E68-87C4-46B0-8CDC-0E3A71898C9F}"/>
              </a:ext>
            </a:extLst>
          </p:cNvPr>
          <p:cNvSpPr>
            <a:spLocks noGrp="1"/>
          </p:cNvSpPr>
          <p:nvPr>
            <p:ph type="title"/>
          </p:nvPr>
        </p:nvSpPr>
        <p:spPr/>
        <p:txBody>
          <a:bodyPr/>
          <a:lstStyle/>
          <a:p>
            <a:r>
              <a:rPr lang="en-US" b="1" dirty="0">
                <a:latin typeface="+mn-lt"/>
              </a:rPr>
              <a:t>Lecture Overview </a:t>
            </a:r>
            <a:endParaRPr lang="en-GB" b="1" dirty="0">
              <a:latin typeface="+mn-lt"/>
            </a:endParaRPr>
          </a:p>
        </p:txBody>
      </p:sp>
      <p:sp>
        <p:nvSpPr>
          <p:cNvPr id="3" name="Content Placeholder 2">
            <a:extLst>
              <a:ext uri="{FF2B5EF4-FFF2-40B4-BE49-F238E27FC236}">
                <a16:creationId xmlns:a16="http://schemas.microsoft.com/office/drawing/2014/main" xmlns="" id="{6621D308-BF3D-4684-9F7D-13E9570AABB2}"/>
              </a:ext>
            </a:extLst>
          </p:cNvPr>
          <p:cNvSpPr>
            <a:spLocks noGrp="1"/>
          </p:cNvSpPr>
          <p:nvPr>
            <p:ph idx="1"/>
          </p:nvPr>
        </p:nvSpPr>
        <p:spPr/>
        <p:txBody>
          <a:bodyPr/>
          <a:lstStyle/>
          <a:p>
            <a:r>
              <a:rPr lang="en-US" dirty="0"/>
              <a:t>Organization theory</a:t>
            </a:r>
          </a:p>
          <a:p>
            <a:r>
              <a:rPr lang="en-US" dirty="0"/>
              <a:t>Organizational design and structure </a:t>
            </a:r>
            <a:endParaRPr lang="en-GB" dirty="0"/>
          </a:p>
          <a:p>
            <a:r>
              <a:rPr lang="en-US" dirty="0"/>
              <a:t>Organizational behavior</a:t>
            </a:r>
          </a:p>
          <a:p>
            <a:r>
              <a:rPr lang="en-US" dirty="0"/>
              <a:t>Organizational culture</a:t>
            </a:r>
          </a:p>
          <a:p>
            <a:endParaRPr lang="en-US" dirty="0"/>
          </a:p>
        </p:txBody>
      </p:sp>
    </p:spTree>
    <p:extLst>
      <p:ext uri="{BB962C8B-B14F-4D97-AF65-F5344CB8AC3E}">
        <p14:creationId xmlns:p14="http://schemas.microsoft.com/office/powerpoint/2010/main" val="51796629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9B698E5-B441-4DB7-952B-29F1EC2E0996}"/>
              </a:ext>
            </a:extLst>
          </p:cNvPr>
          <p:cNvSpPr>
            <a:spLocks noGrp="1"/>
          </p:cNvSpPr>
          <p:nvPr>
            <p:ph type="title"/>
          </p:nvPr>
        </p:nvSpPr>
        <p:spPr>
          <a:xfrm>
            <a:off x="258400" y="0"/>
            <a:ext cx="10515600" cy="1325563"/>
          </a:xfrm>
        </p:spPr>
        <p:txBody>
          <a:bodyPr/>
          <a:lstStyle/>
          <a:p>
            <a:r>
              <a:rPr lang="en-US" b="1" dirty="0">
                <a:latin typeface="+mn-lt"/>
              </a:rPr>
              <a:t>The group or team </a:t>
            </a:r>
            <a:endParaRPr lang="en-GB" b="1" dirty="0">
              <a:latin typeface="+mn-lt"/>
            </a:endParaRPr>
          </a:p>
        </p:txBody>
      </p:sp>
      <p:sp>
        <p:nvSpPr>
          <p:cNvPr id="3" name="Content Placeholder 2">
            <a:extLst>
              <a:ext uri="{FF2B5EF4-FFF2-40B4-BE49-F238E27FC236}">
                <a16:creationId xmlns:a16="http://schemas.microsoft.com/office/drawing/2014/main" xmlns="" id="{7FB8145F-4342-4A25-B1C8-C5209153813B}"/>
              </a:ext>
            </a:extLst>
          </p:cNvPr>
          <p:cNvSpPr>
            <a:spLocks noGrp="1"/>
          </p:cNvSpPr>
          <p:nvPr>
            <p:ph idx="1"/>
          </p:nvPr>
        </p:nvSpPr>
        <p:spPr>
          <a:xfrm>
            <a:off x="423454" y="1578702"/>
            <a:ext cx="11014166" cy="5007428"/>
          </a:xfrm>
        </p:spPr>
        <p:txBody>
          <a:bodyPr>
            <a:normAutofit fontScale="92500" lnSpcReduction="10000"/>
          </a:bodyPr>
          <a:lstStyle/>
          <a:p>
            <a:r>
              <a:rPr lang="en-US" dirty="0"/>
              <a:t>There is strong worldwide trends towards organizing employees into teams in order to capitalize on the collective competencies that flow from human interaction.</a:t>
            </a:r>
          </a:p>
          <a:p>
            <a:endParaRPr lang="en-US" dirty="0"/>
          </a:p>
          <a:p>
            <a:r>
              <a:rPr lang="en-US" dirty="0"/>
              <a:t>Groups are dynamic – They are ‘born’, they ‘live and they ‘die’ according to organizational social needs. </a:t>
            </a:r>
          </a:p>
          <a:p>
            <a:endParaRPr lang="en-US" dirty="0"/>
          </a:p>
          <a:p>
            <a:r>
              <a:rPr lang="en-US" dirty="0"/>
              <a:t>Informal groups are a manifestation of social needs within the organization. </a:t>
            </a:r>
          </a:p>
          <a:p>
            <a:endParaRPr lang="en-US" dirty="0"/>
          </a:p>
          <a:p>
            <a:r>
              <a:rPr lang="en-US" dirty="0"/>
              <a:t>People in groups develop their own hierarchies and leaders, and group pressures can exert a major influence on the behavior and performance of individual group members  </a:t>
            </a:r>
          </a:p>
        </p:txBody>
      </p:sp>
    </p:spTree>
    <p:extLst>
      <p:ext uri="{BB962C8B-B14F-4D97-AF65-F5344CB8AC3E}">
        <p14:creationId xmlns:p14="http://schemas.microsoft.com/office/powerpoint/2010/main" val="19969709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8A995D0-3CD2-4A92-9B84-6647B169EAB2}"/>
              </a:ext>
            </a:extLst>
          </p:cNvPr>
          <p:cNvSpPr>
            <a:spLocks noGrp="1"/>
          </p:cNvSpPr>
          <p:nvPr>
            <p:ph type="title"/>
          </p:nvPr>
        </p:nvSpPr>
        <p:spPr/>
        <p:txBody>
          <a:bodyPr/>
          <a:lstStyle/>
          <a:p>
            <a:r>
              <a:rPr lang="en-US" b="1" dirty="0">
                <a:latin typeface="+mn-lt"/>
              </a:rPr>
              <a:t>Interdisciplinary nature of organizational behavior</a:t>
            </a:r>
            <a:endParaRPr lang="en-GB" b="1" dirty="0">
              <a:latin typeface="+mn-lt"/>
            </a:endParaRPr>
          </a:p>
        </p:txBody>
      </p:sp>
      <p:sp>
        <p:nvSpPr>
          <p:cNvPr id="3" name="Content Placeholder 2">
            <a:extLst>
              <a:ext uri="{FF2B5EF4-FFF2-40B4-BE49-F238E27FC236}">
                <a16:creationId xmlns:a16="http://schemas.microsoft.com/office/drawing/2014/main" xmlns="" id="{E8D10C08-9B37-4984-811A-E540BF33E0FD}"/>
              </a:ext>
            </a:extLst>
          </p:cNvPr>
          <p:cNvSpPr>
            <a:spLocks noGrp="1"/>
          </p:cNvSpPr>
          <p:nvPr>
            <p:ph idx="1"/>
          </p:nvPr>
        </p:nvSpPr>
        <p:spPr>
          <a:xfrm>
            <a:off x="838200" y="2141537"/>
            <a:ext cx="10515600" cy="4351338"/>
          </a:xfrm>
        </p:spPr>
        <p:txBody>
          <a:bodyPr>
            <a:normAutofit fontScale="85000" lnSpcReduction="20000"/>
          </a:bodyPr>
          <a:lstStyle/>
          <a:p>
            <a:r>
              <a:rPr lang="en-US" dirty="0"/>
              <a:t>The study of organization behavior cannot be undertaken in terms of a single discipline, as it is a multidisciplinary behavioral science consisting </a:t>
            </a:r>
          </a:p>
          <a:p>
            <a:endParaRPr lang="en-US" dirty="0"/>
          </a:p>
          <a:p>
            <a:r>
              <a:rPr lang="en-GB" b="1" dirty="0"/>
              <a:t>Psychology</a:t>
            </a:r>
            <a:r>
              <a:rPr lang="en-GB" dirty="0"/>
              <a:t>: concerned with the study of individual differences, perceptions, personality, attitudes, motivation and managing performance</a:t>
            </a:r>
          </a:p>
          <a:p>
            <a:endParaRPr lang="en-GB" dirty="0"/>
          </a:p>
          <a:p>
            <a:r>
              <a:rPr lang="en-GB" b="1" dirty="0"/>
              <a:t>Sociology</a:t>
            </a:r>
            <a:r>
              <a:rPr lang="en-GB" dirty="0"/>
              <a:t>: concerned with the study of work groups, communication, empowerment, decision making, social behaviour, relationships between social groups and societies and the maintenance of order.</a:t>
            </a:r>
          </a:p>
          <a:p>
            <a:endParaRPr lang="en-GB" dirty="0"/>
          </a:p>
          <a:p>
            <a:r>
              <a:rPr lang="en-GB" b="1" dirty="0"/>
              <a:t>Anthropology</a:t>
            </a:r>
            <a:r>
              <a:rPr lang="en-GB" dirty="0"/>
              <a:t>:  concerned with the study of the cultural system, the beliefs, customs, ideas and values within a group or society, issues ethics and diversity</a:t>
            </a:r>
          </a:p>
          <a:p>
            <a:endParaRPr lang="en-GB" dirty="0"/>
          </a:p>
        </p:txBody>
      </p:sp>
    </p:spTree>
    <p:extLst>
      <p:ext uri="{BB962C8B-B14F-4D97-AF65-F5344CB8AC3E}">
        <p14:creationId xmlns:p14="http://schemas.microsoft.com/office/powerpoint/2010/main" val="39169236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8FF0997-C2D2-486D-9C39-A6D5A7A65987}"/>
              </a:ext>
            </a:extLst>
          </p:cNvPr>
          <p:cNvSpPr>
            <a:spLocks noGrp="1"/>
          </p:cNvSpPr>
          <p:nvPr>
            <p:ph type="title"/>
          </p:nvPr>
        </p:nvSpPr>
        <p:spPr/>
        <p:txBody>
          <a:bodyPr/>
          <a:lstStyle/>
          <a:p>
            <a:r>
              <a:rPr lang="en-US" b="1" dirty="0">
                <a:latin typeface="+mn-lt"/>
              </a:rPr>
              <a:t>Challenges for organizational behavior </a:t>
            </a:r>
            <a:endParaRPr lang="en-GB" b="1" dirty="0">
              <a:latin typeface="+mn-lt"/>
            </a:endParaRPr>
          </a:p>
        </p:txBody>
      </p:sp>
      <p:sp>
        <p:nvSpPr>
          <p:cNvPr id="3" name="Content Placeholder 2">
            <a:extLst>
              <a:ext uri="{FF2B5EF4-FFF2-40B4-BE49-F238E27FC236}">
                <a16:creationId xmlns:a16="http://schemas.microsoft.com/office/drawing/2014/main" xmlns="" id="{301A728B-29D3-4831-8069-59068970B933}"/>
              </a:ext>
            </a:extLst>
          </p:cNvPr>
          <p:cNvSpPr>
            <a:spLocks noGrp="1"/>
          </p:cNvSpPr>
          <p:nvPr>
            <p:ph idx="1"/>
          </p:nvPr>
        </p:nvSpPr>
        <p:spPr/>
        <p:txBody>
          <a:bodyPr/>
          <a:lstStyle/>
          <a:p>
            <a:r>
              <a:rPr lang="en-US" dirty="0"/>
              <a:t>Managing the global environment</a:t>
            </a:r>
          </a:p>
          <a:p>
            <a:r>
              <a:rPr lang="en-US" dirty="0"/>
              <a:t>Adapting to discontinuity and change  </a:t>
            </a:r>
          </a:p>
          <a:p>
            <a:r>
              <a:rPr lang="en-US" dirty="0"/>
              <a:t>Achieving excellence through management of human capital </a:t>
            </a:r>
          </a:p>
          <a:p>
            <a:r>
              <a:rPr lang="en-US" dirty="0"/>
              <a:t>Utilizing information technology for knowledge management </a:t>
            </a:r>
          </a:p>
          <a:p>
            <a:r>
              <a:rPr lang="en-US" dirty="0"/>
              <a:t>Managing a diverse workforce as a competitive advantage </a:t>
            </a:r>
          </a:p>
          <a:p>
            <a:r>
              <a:rPr lang="en-US" dirty="0"/>
              <a:t>Developing organizational ethics </a:t>
            </a:r>
          </a:p>
          <a:p>
            <a:endParaRPr lang="en-GB" dirty="0"/>
          </a:p>
        </p:txBody>
      </p:sp>
    </p:spTree>
    <p:extLst>
      <p:ext uri="{BB962C8B-B14F-4D97-AF65-F5344CB8AC3E}">
        <p14:creationId xmlns:p14="http://schemas.microsoft.com/office/powerpoint/2010/main" val="116703946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55829B1-7635-4F86-A471-5834AA02DC8C}"/>
              </a:ext>
            </a:extLst>
          </p:cNvPr>
          <p:cNvSpPr>
            <a:spLocks noGrp="1"/>
          </p:cNvSpPr>
          <p:nvPr>
            <p:ph type="ctrTitle"/>
          </p:nvPr>
        </p:nvSpPr>
        <p:spPr/>
        <p:txBody>
          <a:bodyPr/>
          <a:lstStyle/>
          <a:p>
            <a:r>
              <a:rPr lang="en-US" b="1" dirty="0">
                <a:latin typeface="+mn-lt"/>
              </a:rPr>
              <a:t>Organizational Culture </a:t>
            </a:r>
            <a:endParaRPr lang="en-GB" b="1" dirty="0">
              <a:latin typeface="+mn-lt"/>
            </a:endParaRPr>
          </a:p>
        </p:txBody>
      </p:sp>
      <p:sp>
        <p:nvSpPr>
          <p:cNvPr id="3" name="Subtitle 2">
            <a:extLst>
              <a:ext uri="{FF2B5EF4-FFF2-40B4-BE49-F238E27FC236}">
                <a16:creationId xmlns:a16="http://schemas.microsoft.com/office/drawing/2014/main" xmlns="" id="{194A2807-A031-4C69-A4DD-BFD10C05A43D}"/>
              </a:ext>
            </a:extLst>
          </p:cNvPr>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75458967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8A0FAEF-25A4-4E72-8CDC-71AC914E51CC}"/>
              </a:ext>
            </a:extLst>
          </p:cNvPr>
          <p:cNvSpPr>
            <a:spLocks noGrp="1"/>
          </p:cNvSpPr>
          <p:nvPr>
            <p:ph type="title"/>
          </p:nvPr>
        </p:nvSpPr>
        <p:spPr/>
        <p:txBody>
          <a:bodyPr/>
          <a:lstStyle/>
          <a:p>
            <a:r>
              <a:rPr lang="en-US" b="1" dirty="0">
                <a:latin typeface="+mn-lt"/>
              </a:rPr>
              <a:t>What is culture? </a:t>
            </a:r>
            <a:endParaRPr lang="en-GB" b="1" dirty="0">
              <a:latin typeface="+mn-lt"/>
            </a:endParaRPr>
          </a:p>
        </p:txBody>
      </p:sp>
      <p:sp>
        <p:nvSpPr>
          <p:cNvPr id="3" name="Content Placeholder 2">
            <a:extLst>
              <a:ext uri="{FF2B5EF4-FFF2-40B4-BE49-F238E27FC236}">
                <a16:creationId xmlns:a16="http://schemas.microsoft.com/office/drawing/2014/main" xmlns="" id="{2EEFDA10-5506-4D51-92FF-68E89300E536}"/>
              </a:ext>
            </a:extLst>
          </p:cNvPr>
          <p:cNvSpPr>
            <a:spLocks noGrp="1"/>
          </p:cNvSpPr>
          <p:nvPr>
            <p:ph idx="1"/>
          </p:nvPr>
        </p:nvSpPr>
        <p:spPr/>
        <p:txBody>
          <a:bodyPr/>
          <a:lstStyle/>
          <a:p>
            <a:r>
              <a:rPr lang="en-US" dirty="0"/>
              <a:t>A system of shared assumptions or meanings held by members that distinguishes one organization from others </a:t>
            </a:r>
          </a:p>
          <a:p>
            <a:endParaRPr lang="en-US" dirty="0"/>
          </a:p>
          <a:p>
            <a:r>
              <a:rPr lang="en-US" dirty="0"/>
              <a:t>Everything a group thinks, says does and makes – it customs, ideas morals, habits, traditions, languages, material artefacts and shared systems of attitudes and feelings that help to create standards for people to co-exists and which are acquired developed and passed on by a group of people, consciously or unconsciously, to subsequent generations. </a:t>
            </a:r>
            <a:endParaRPr lang="en-GB" dirty="0"/>
          </a:p>
        </p:txBody>
      </p:sp>
    </p:spTree>
    <p:extLst>
      <p:ext uri="{BB962C8B-B14F-4D97-AF65-F5344CB8AC3E}">
        <p14:creationId xmlns:p14="http://schemas.microsoft.com/office/powerpoint/2010/main" val="304317170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E02AEED-1450-4437-9170-2C8C1451C177}"/>
              </a:ext>
            </a:extLst>
          </p:cNvPr>
          <p:cNvSpPr>
            <a:spLocks noGrp="1"/>
          </p:cNvSpPr>
          <p:nvPr>
            <p:ph type="title"/>
          </p:nvPr>
        </p:nvSpPr>
        <p:spPr/>
        <p:txBody>
          <a:bodyPr/>
          <a:lstStyle/>
          <a:p>
            <a:r>
              <a:rPr lang="en-US" b="1" dirty="0">
                <a:latin typeface="+mn-lt"/>
              </a:rPr>
              <a:t>A three –layered entity consisting </a:t>
            </a:r>
            <a:endParaRPr lang="en-GB" b="1" dirty="0">
              <a:latin typeface="+mn-lt"/>
            </a:endParaRPr>
          </a:p>
        </p:txBody>
      </p:sp>
      <p:sp>
        <p:nvSpPr>
          <p:cNvPr id="3" name="Content Placeholder 2">
            <a:extLst>
              <a:ext uri="{FF2B5EF4-FFF2-40B4-BE49-F238E27FC236}">
                <a16:creationId xmlns:a16="http://schemas.microsoft.com/office/drawing/2014/main" xmlns="" id="{85AC8B0E-3757-4B3B-A64E-D842A816F19D}"/>
              </a:ext>
            </a:extLst>
          </p:cNvPr>
          <p:cNvSpPr>
            <a:spLocks noGrp="1"/>
          </p:cNvSpPr>
          <p:nvPr>
            <p:ph idx="1"/>
          </p:nvPr>
        </p:nvSpPr>
        <p:spPr/>
        <p:txBody>
          <a:bodyPr/>
          <a:lstStyle/>
          <a:p>
            <a:r>
              <a:rPr lang="en-US" dirty="0"/>
              <a:t>Basic assumptions in the organizations hold</a:t>
            </a:r>
          </a:p>
          <a:p>
            <a:r>
              <a:rPr lang="en-US" dirty="0"/>
              <a:t>Which give rise to shared feelings, beliefs and values and </a:t>
            </a:r>
          </a:p>
          <a:p>
            <a:r>
              <a:rPr lang="en-US" dirty="0"/>
              <a:t>Manifest in symbols, process, forms and some aspects of group behavior</a:t>
            </a:r>
          </a:p>
          <a:p>
            <a:endParaRPr lang="en-US" dirty="0"/>
          </a:p>
          <a:p>
            <a:endParaRPr lang="en-GB" dirty="0"/>
          </a:p>
        </p:txBody>
      </p:sp>
    </p:spTree>
    <p:extLst>
      <p:ext uri="{BB962C8B-B14F-4D97-AF65-F5344CB8AC3E}">
        <p14:creationId xmlns:p14="http://schemas.microsoft.com/office/powerpoint/2010/main" val="37650905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0BF6C60-483B-47F9-BBEF-3AC60423B7A3}"/>
              </a:ext>
            </a:extLst>
          </p:cNvPr>
          <p:cNvSpPr>
            <a:spLocks noGrp="1"/>
          </p:cNvSpPr>
          <p:nvPr>
            <p:ph type="title"/>
          </p:nvPr>
        </p:nvSpPr>
        <p:spPr>
          <a:xfrm>
            <a:off x="442912" y="0"/>
            <a:ext cx="10515600" cy="1325563"/>
          </a:xfrm>
        </p:spPr>
        <p:txBody>
          <a:bodyPr/>
          <a:lstStyle/>
          <a:p>
            <a:r>
              <a:rPr lang="en-US" b="1" dirty="0">
                <a:latin typeface="+mn-lt"/>
              </a:rPr>
              <a:t>Management and organizational culture, philosophy and performance</a:t>
            </a:r>
            <a:endParaRPr lang="en-GB" b="1" dirty="0">
              <a:latin typeface="+mn-lt"/>
            </a:endParaRPr>
          </a:p>
        </p:txBody>
      </p:sp>
      <p:sp>
        <p:nvSpPr>
          <p:cNvPr id="3" name="Content Placeholder 2">
            <a:extLst>
              <a:ext uri="{FF2B5EF4-FFF2-40B4-BE49-F238E27FC236}">
                <a16:creationId xmlns:a16="http://schemas.microsoft.com/office/drawing/2014/main" xmlns="" id="{4642EDFD-2344-4C1E-8A7F-CA3D4251E788}"/>
              </a:ext>
            </a:extLst>
          </p:cNvPr>
          <p:cNvSpPr>
            <a:spLocks noGrp="1"/>
          </p:cNvSpPr>
          <p:nvPr>
            <p:ph idx="1"/>
          </p:nvPr>
        </p:nvSpPr>
        <p:spPr>
          <a:xfrm>
            <a:off x="285751" y="1825624"/>
            <a:ext cx="11530012" cy="5032375"/>
          </a:xfrm>
        </p:spPr>
        <p:txBody>
          <a:bodyPr>
            <a:normAutofit/>
          </a:bodyPr>
          <a:lstStyle/>
          <a:p>
            <a:r>
              <a:rPr lang="en-US" dirty="0"/>
              <a:t>Organizational culture is the historically developed sense of an organization’s ‘legacy’ – what it is and what it stands for – that permeates the entire organization or system and is known to all who work in it. </a:t>
            </a:r>
          </a:p>
          <a:p>
            <a:endParaRPr lang="en-US" dirty="0"/>
          </a:p>
          <a:p>
            <a:r>
              <a:rPr lang="en-US" dirty="0"/>
              <a:t>Examples of values – duty, respect, trust, integrity, honesty, equity, and fairness. </a:t>
            </a:r>
          </a:p>
          <a:p>
            <a:endParaRPr lang="en-US" dirty="0"/>
          </a:p>
          <a:p>
            <a:r>
              <a:rPr lang="en-US" dirty="0"/>
              <a:t>Examples of shared beliefs – commitment to patients and to meeting their needs and respecting them as a people, with a fundamental belief that they are the primary reason for the HSO existence.  </a:t>
            </a:r>
            <a:endParaRPr lang="en-GB" dirty="0"/>
          </a:p>
        </p:txBody>
      </p:sp>
    </p:spTree>
    <p:extLst>
      <p:ext uri="{BB962C8B-B14F-4D97-AF65-F5344CB8AC3E}">
        <p14:creationId xmlns:p14="http://schemas.microsoft.com/office/powerpoint/2010/main" val="227348615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E7E83FD-276A-43A9-8602-83C2E70FDA72}"/>
              </a:ext>
            </a:extLst>
          </p:cNvPr>
          <p:cNvSpPr>
            <a:spLocks noGrp="1"/>
          </p:cNvSpPr>
          <p:nvPr>
            <p:ph type="title"/>
          </p:nvPr>
        </p:nvSpPr>
        <p:spPr>
          <a:xfrm>
            <a:off x="0" y="0"/>
            <a:ext cx="10515600" cy="1325563"/>
          </a:xfrm>
        </p:spPr>
        <p:txBody>
          <a:bodyPr/>
          <a:lstStyle/>
          <a:p>
            <a:r>
              <a:rPr lang="en-US" b="1" dirty="0">
                <a:latin typeface="+mn-lt"/>
              </a:rPr>
              <a:t>Cont’d</a:t>
            </a:r>
            <a:endParaRPr lang="en-GB" b="1" dirty="0">
              <a:latin typeface="+mn-lt"/>
            </a:endParaRPr>
          </a:p>
        </p:txBody>
      </p:sp>
      <p:sp>
        <p:nvSpPr>
          <p:cNvPr id="3" name="Content Placeholder 2">
            <a:extLst>
              <a:ext uri="{FF2B5EF4-FFF2-40B4-BE49-F238E27FC236}">
                <a16:creationId xmlns:a16="http://schemas.microsoft.com/office/drawing/2014/main" xmlns="" id="{1ABC59A5-5C7C-493B-A25F-850F08D9F044}"/>
              </a:ext>
            </a:extLst>
          </p:cNvPr>
          <p:cNvSpPr>
            <a:spLocks noGrp="1"/>
          </p:cNvSpPr>
          <p:nvPr>
            <p:ph idx="1"/>
          </p:nvPr>
        </p:nvSpPr>
        <p:spPr>
          <a:xfrm>
            <a:off x="0" y="1214438"/>
            <a:ext cx="10515600" cy="5486400"/>
          </a:xfrm>
        </p:spPr>
        <p:txBody>
          <a:bodyPr>
            <a:normAutofit fontScale="92500" lnSpcReduction="10000"/>
          </a:bodyPr>
          <a:lstStyle/>
          <a:p>
            <a:r>
              <a:rPr lang="en-US" dirty="0"/>
              <a:t>An HSO philosophy is its explicit and implicit view of itself and what it is. Generally expressed in the mission statement, the philosophy is directly linked to and rooted in the cultural values and beliefs that drive the organization or system. </a:t>
            </a:r>
          </a:p>
          <a:p>
            <a:endParaRPr lang="en-US" dirty="0"/>
          </a:p>
          <a:p>
            <a:r>
              <a:rPr lang="en-US" dirty="0"/>
              <a:t>Philosophy and culture must be compatible, each must reflect the other.</a:t>
            </a:r>
          </a:p>
          <a:p>
            <a:endParaRPr lang="en-US" dirty="0"/>
          </a:p>
          <a:p>
            <a:r>
              <a:rPr lang="en-US" dirty="0"/>
              <a:t>Philosophy – depicts the desired nature of relationships with the stakeholders – that is, between the organization and the individuals, groups, or other organizations  </a:t>
            </a:r>
          </a:p>
          <a:p>
            <a:endParaRPr lang="en-US" dirty="0"/>
          </a:p>
          <a:p>
            <a:r>
              <a:rPr lang="en-US" dirty="0"/>
              <a:t>A well thought out philosophy is a prerequisite for strategic planning, resources allocation and use, customer service, and ability to cope with external environment   </a:t>
            </a:r>
            <a:endParaRPr lang="en-GB" dirty="0"/>
          </a:p>
        </p:txBody>
      </p:sp>
    </p:spTree>
    <p:extLst>
      <p:ext uri="{BB962C8B-B14F-4D97-AF65-F5344CB8AC3E}">
        <p14:creationId xmlns:p14="http://schemas.microsoft.com/office/powerpoint/2010/main" val="304777658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FE6932E-BBB4-4716-A09E-2B6A6431CDC3}"/>
              </a:ext>
            </a:extLst>
          </p:cNvPr>
          <p:cNvSpPr>
            <a:spLocks noGrp="1"/>
          </p:cNvSpPr>
          <p:nvPr>
            <p:ph type="title"/>
          </p:nvPr>
        </p:nvSpPr>
        <p:spPr/>
        <p:txBody>
          <a:bodyPr/>
          <a:lstStyle/>
          <a:p>
            <a:r>
              <a:rPr lang="en-US" b="1" dirty="0">
                <a:latin typeface="+mn-lt"/>
              </a:rPr>
              <a:t>The importance of organizational culture </a:t>
            </a:r>
            <a:endParaRPr lang="en-GB" b="1" dirty="0">
              <a:latin typeface="+mn-lt"/>
            </a:endParaRPr>
          </a:p>
        </p:txBody>
      </p:sp>
      <p:sp>
        <p:nvSpPr>
          <p:cNvPr id="3" name="Content Placeholder 2">
            <a:extLst>
              <a:ext uri="{FF2B5EF4-FFF2-40B4-BE49-F238E27FC236}">
                <a16:creationId xmlns:a16="http://schemas.microsoft.com/office/drawing/2014/main" xmlns="" id="{128D0C98-11FA-44B7-A1C2-106D2AF3B99C}"/>
              </a:ext>
            </a:extLst>
          </p:cNvPr>
          <p:cNvSpPr>
            <a:spLocks noGrp="1"/>
          </p:cNvSpPr>
          <p:nvPr>
            <p:ph idx="1"/>
          </p:nvPr>
        </p:nvSpPr>
        <p:spPr/>
        <p:txBody>
          <a:bodyPr>
            <a:normAutofit fontScale="92500"/>
          </a:bodyPr>
          <a:lstStyle/>
          <a:p>
            <a:r>
              <a:rPr lang="en-US" dirty="0"/>
              <a:t>It creates a corporate identity that distinguishes one organization from others</a:t>
            </a:r>
          </a:p>
          <a:p>
            <a:r>
              <a:rPr lang="en-US" dirty="0"/>
              <a:t>As a result, it gives members of the organization an identity </a:t>
            </a:r>
          </a:p>
          <a:p>
            <a:r>
              <a:rPr lang="en-US" dirty="0"/>
              <a:t>Identifying with the organization creates greater commitment to organizational objectives </a:t>
            </a:r>
          </a:p>
          <a:p>
            <a:r>
              <a:rPr lang="en-US" dirty="0"/>
              <a:t>Organizational culture guides employees in terms of acceptance behaviors attitudes, especially when they have to make decisions and solve problems </a:t>
            </a:r>
          </a:p>
          <a:p>
            <a:r>
              <a:rPr lang="en-US" dirty="0"/>
              <a:t>It creates a social system stability with associated emotional security </a:t>
            </a:r>
          </a:p>
          <a:p>
            <a:r>
              <a:rPr lang="en-US" dirty="0"/>
              <a:t>It serves as yardstick for evaluating and correcting deviant behaviors and rewarding desired behaviors </a:t>
            </a:r>
            <a:endParaRPr lang="en-GB" dirty="0"/>
          </a:p>
        </p:txBody>
      </p:sp>
    </p:spTree>
    <p:extLst>
      <p:ext uri="{BB962C8B-B14F-4D97-AF65-F5344CB8AC3E}">
        <p14:creationId xmlns:p14="http://schemas.microsoft.com/office/powerpoint/2010/main" val="14142501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BE047ED-EE38-4CFF-A1EB-25C4A81A8169}"/>
              </a:ext>
            </a:extLst>
          </p:cNvPr>
          <p:cNvSpPr>
            <a:spLocks noGrp="1"/>
          </p:cNvSpPr>
          <p:nvPr>
            <p:ph type="title"/>
          </p:nvPr>
        </p:nvSpPr>
        <p:spPr>
          <a:xfrm>
            <a:off x="698716" y="0"/>
            <a:ext cx="10515600" cy="1325563"/>
          </a:xfrm>
        </p:spPr>
        <p:txBody>
          <a:bodyPr/>
          <a:lstStyle/>
          <a:p>
            <a:r>
              <a:rPr lang="en-US" b="1" dirty="0">
                <a:latin typeface="+mn-lt"/>
              </a:rPr>
              <a:t>Dominant culture and subculture</a:t>
            </a:r>
            <a:endParaRPr lang="en-GB" b="1" dirty="0">
              <a:latin typeface="+mn-lt"/>
            </a:endParaRPr>
          </a:p>
        </p:txBody>
      </p:sp>
      <p:sp>
        <p:nvSpPr>
          <p:cNvPr id="3" name="Content Placeholder 2">
            <a:extLst>
              <a:ext uri="{FF2B5EF4-FFF2-40B4-BE49-F238E27FC236}">
                <a16:creationId xmlns:a16="http://schemas.microsoft.com/office/drawing/2014/main" xmlns="" id="{0668123B-073F-4E37-B9C2-33D49C75FF2A}"/>
              </a:ext>
            </a:extLst>
          </p:cNvPr>
          <p:cNvSpPr>
            <a:spLocks noGrp="1"/>
          </p:cNvSpPr>
          <p:nvPr>
            <p:ph idx="1"/>
          </p:nvPr>
        </p:nvSpPr>
        <p:spPr>
          <a:xfrm>
            <a:off x="838200" y="1325563"/>
            <a:ext cx="10515600" cy="5532437"/>
          </a:xfrm>
        </p:spPr>
        <p:txBody>
          <a:bodyPr>
            <a:normAutofit fontScale="92500"/>
          </a:bodyPr>
          <a:lstStyle/>
          <a:p>
            <a:r>
              <a:rPr lang="en-US" dirty="0"/>
              <a:t>A dominant culture reflects the core values of an organization  that are shared among most members</a:t>
            </a:r>
          </a:p>
          <a:p>
            <a:endParaRPr lang="en-US" dirty="0"/>
          </a:p>
          <a:p>
            <a:r>
              <a:rPr lang="en-US" dirty="0"/>
              <a:t>A subculture develops from the dominant culture and reflects common problem, experiences and situations with which members are confronted </a:t>
            </a:r>
          </a:p>
          <a:p>
            <a:endParaRPr lang="en-US" dirty="0"/>
          </a:p>
          <a:p>
            <a:r>
              <a:rPr lang="en-US" dirty="0"/>
              <a:t>Subcultures are likely to be defined by geographical separation or departmental designations. </a:t>
            </a:r>
          </a:p>
          <a:p>
            <a:endParaRPr lang="en-US" dirty="0"/>
          </a:p>
          <a:p>
            <a:r>
              <a:rPr lang="en-US" dirty="0"/>
              <a:t>If an organization lacks a uniform dominant culture and consists of subcultures that are remarkably different from each other, there will be confusion and members will struggle to determine whether certain behaviors are acceptable or not</a:t>
            </a:r>
          </a:p>
        </p:txBody>
      </p:sp>
    </p:spTree>
    <p:extLst>
      <p:ext uri="{BB962C8B-B14F-4D97-AF65-F5344CB8AC3E}">
        <p14:creationId xmlns:p14="http://schemas.microsoft.com/office/powerpoint/2010/main" val="31718722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07B6596-073D-48B8-A743-D66399B1DDED}"/>
              </a:ext>
            </a:extLst>
          </p:cNvPr>
          <p:cNvSpPr>
            <a:spLocks noGrp="1"/>
          </p:cNvSpPr>
          <p:nvPr>
            <p:ph type="title"/>
          </p:nvPr>
        </p:nvSpPr>
        <p:spPr/>
        <p:txBody>
          <a:bodyPr/>
          <a:lstStyle/>
          <a:p>
            <a:r>
              <a:rPr lang="en-US" b="1" dirty="0">
                <a:latin typeface="+mn-lt"/>
              </a:rPr>
              <a:t>Organization theory</a:t>
            </a:r>
            <a:r>
              <a:rPr lang="en-US" dirty="0"/>
              <a:t/>
            </a:r>
            <a:br>
              <a:rPr lang="en-US" dirty="0"/>
            </a:br>
            <a:endParaRPr lang="en-GB" dirty="0"/>
          </a:p>
        </p:txBody>
      </p:sp>
      <p:sp>
        <p:nvSpPr>
          <p:cNvPr id="3" name="Content Placeholder 2">
            <a:extLst>
              <a:ext uri="{FF2B5EF4-FFF2-40B4-BE49-F238E27FC236}">
                <a16:creationId xmlns:a16="http://schemas.microsoft.com/office/drawing/2014/main" xmlns="" id="{A8551196-E770-4AD8-9ADD-303FECDA5C9E}"/>
              </a:ext>
            </a:extLst>
          </p:cNvPr>
          <p:cNvSpPr>
            <a:spLocks noGrp="1"/>
          </p:cNvSpPr>
          <p:nvPr>
            <p:ph idx="1"/>
          </p:nvPr>
        </p:nvSpPr>
        <p:spPr>
          <a:xfrm>
            <a:off x="838199" y="1825625"/>
            <a:ext cx="11153503" cy="4351338"/>
          </a:xfrm>
        </p:spPr>
        <p:txBody>
          <a:bodyPr/>
          <a:lstStyle/>
          <a:p>
            <a:r>
              <a:rPr lang="en-US" dirty="0"/>
              <a:t>An organization is a collection of people who work together to achieve a wide variety of goals – such as earning money, providing innovating goods and services, etc. </a:t>
            </a:r>
            <a:endParaRPr lang="en-GB" dirty="0"/>
          </a:p>
        </p:txBody>
      </p:sp>
    </p:spTree>
    <p:extLst>
      <p:ext uri="{BB962C8B-B14F-4D97-AF65-F5344CB8AC3E}">
        <p14:creationId xmlns:p14="http://schemas.microsoft.com/office/powerpoint/2010/main" val="355310668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7EEFC90-F76F-4FD6-8E9F-9F68DACD6111}"/>
              </a:ext>
            </a:extLst>
          </p:cNvPr>
          <p:cNvSpPr>
            <a:spLocks noGrp="1"/>
          </p:cNvSpPr>
          <p:nvPr>
            <p:ph type="title"/>
          </p:nvPr>
        </p:nvSpPr>
        <p:spPr>
          <a:xfrm>
            <a:off x="247973" y="0"/>
            <a:ext cx="10515600" cy="1325563"/>
          </a:xfrm>
        </p:spPr>
        <p:txBody>
          <a:bodyPr/>
          <a:lstStyle/>
          <a:p>
            <a:r>
              <a:rPr lang="en-US" b="1" dirty="0">
                <a:latin typeface="+mn-lt"/>
              </a:rPr>
              <a:t>Key characteristics that define organizational culture </a:t>
            </a:r>
            <a:endParaRPr lang="en-GB" b="1" dirty="0">
              <a:latin typeface="+mn-lt"/>
            </a:endParaRPr>
          </a:p>
        </p:txBody>
      </p:sp>
      <p:sp>
        <p:nvSpPr>
          <p:cNvPr id="3" name="Content Placeholder 2">
            <a:extLst>
              <a:ext uri="{FF2B5EF4-FFF2-40B4-BE49-F238E27FC236}">
                <a16:creationId xmlns:a16="http://schemas.microsoft.com/office/drawing/2014/main" xmlns="" id="{2FA81DF1-BA08-426A-8F66-6F3A2251EA90}"/>
              </a:ext>
            </a:extLst>
          </p:cNvPr>
          <p:cNvSpPr>
            <a:spLocks noGrp="1"/>
          </p:cNvSpPr>
          <p:nvPr>
            <p:ph idx="1"/>
          </p:nvPr>
        </p:nvSpPr>
        <p:spPr>
          <a:xfrm>
            <a:off x="247973" y="1456842"/>
            <a:ext cx="11809707" cy="5401158"/>
          </a:xfrm>
        </p:spPr>
        <p:txBody>
          <a:bodyPr>
            <a:normAutofit fontScale="92500" lnSpcReduction="10000"/>
          </a:bodyPr>
          <a:lstStyle/>
          <a:p>
            <a:pPr marL="514350" indent="-514350">
              <a:buFont typeface="+mj-lt"/>
              <a:buAutoNum type="arabicPeriod"/>
            </a:pPr>
            <a:r>
              <a:rPr lang="en-US" b="1" dirty="0"/>
              <a:t>Innovation and risk taking</a:t>
            </a:r>
            <a:r>
              <a:rPr lang="en-US" dirty="0"/>
              <a:t>: the extent to which creativity, experimentation and renewal are encouraged </a:t>
            </a:r>
          </a:p>
          <a:p>
            <a:pPr marL="514350" indent="-514350">
              <a:buFont typeface="+mj-lt"/>
              <a:buAutoNum type="arabicPeriod"/>
            </a:pPr>
            <a:r>
              <a:rPr lang="en-US" b="1" dirty="0"/>
              <a:t>Attention to detail</a:t>
            </a:r>
            <a:r>
              <a:rPr lang="en-US" dirty="0"/>
              <a:t>: the extent to which accuracy, analysis and perfection are required </a:t>
            </a:r>
          </a:p>
          <a:p>
            <a:pPr marL="514350" indent="-514350">
              <a:buFont typeface="+mj-lt"/>
              <a:buAutoNum type="arabicPeriod"/>
            </a:pPr>
            <a:r>
              <a:rPr lang="en-US" b="1" dirty="0"/>
              <a:t>Outcome orientation</a:t>
            </a:r>
            <a:r>
              <a:rPr lang="en-US" dirty="0"/>
              <a:t>: the extent to which management focuses on results or outcomes instead of techniques and processes</a:t>
            </a:r>
          </a:p>
          <a:p>
            <a:pPr marL="514350" indent="-514350">
              <a:buFont typeface="+mj-lt"/>
              <a:buAutoNum type="arabicPeriod"/>
            </a:pPr>
            <a:r>
              <a:rPr lang="en-US" b="1" dirty="0"/>
              <a:t>People focus</a:t>
            </a:r>
            <a:r>
              <a:rPr lang="en-US" dirty="0"/>
              <a:t>: the extent to which employees are valued and considered </a:t>
            </a:r>
          </a:p>
          <a:p>
            <a:pPr marL="514350" indent="-514350">
              <a:buFont typeface="+mj-lt"/>
              <a:buAutoNum type="arabicPeriod"/>
            </a:pPr>
            <a:r>
              <a:rPr lang="en-US" b="1" dirty="0"/>
              <a:t>Team approach</a:t>
            </a:r>
            <a:r>
              <a:rPr lang="en-US" dirty="0"/>
              <a:t>: the extent to which organizational activities are organized around teams rather than individuals, and the extent to which teams are empowered to manage themselves </a:t>
            </a:r>
          </a:p>
          <a:p>
            <a:pPr marL="514350" indent="-514350">
              <a:buFont typeface="+mj-lt"/>
              <a:buAutoNum type="arabicPeriod"/>
            </a:pPr>
            <a:r>
              <a:rPr lang="en-US" b="1" dirty="0"/>
              <a:t>Aggressiveness</a:t>
            </a:r>
            <a:r>
              <a:rPr lang="en-US" dirty="0"/>
              <a:t>: the degree to which organization members are aggressive and competitive instead of supportive</a:t>
            </a:r>
          </a:p>
          <a:p>
            <a:pPr marL="514350" indent="-514350">
              <a:buFont typeface="+mj-lt"/>
              <a:buAutoNum type="arabicPeriod"/>
            </a:pPr>
            <a:r>
              <a:rPr lang="en-US" b="1" dirty="0"/>
              <a:t>Stability</a:t>
            </a:r>
            <a:r>
              <a:rPr lang="en-US" dirty="0"/>
              <a:t>: the degree to which the status quo is maintained in contrast to renewal growth and change</a:t>
            </a:r>
            <a:endParaRPr lang="en-GB" dirty="0"/>
          </a:p>
        </p:txBody>
      </p:sp>
    </p:spTree>
    <p:extLst>
      <p:ext uri="{BB962C8B-B14F-4D97-AF65-F5344CB8AC3E}">
        <p14:creationId xmlns:p14="http://schemas.microsoft.com/office/powerpoint/2010/main" val="406436778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E46ADF5-814A-4459-B1F0-0F78766D48CC}"/>
              </a:ext>
            </a:extLst>
          </p:cNvPr>
          <p:cNvSpPr>
            <a:spLocks noGrp="1"/>
          </p:cNvSpPr>
          <p:nvPr>
            <p:ph type="title"/>
          </p:nvPr>
        </p:nvSpPr>
        <p:spPr>
          <a:xfrm>
            <a:off x="0" y="0"/>
            <a:ext cx="10515600" cy="1325563"/>
          </a:xfrm>
        </p:spPr>
        <p:txBody>
          <a:bodyPr/>
          <a:lstStyle/>
          <a:p>
            <a:r>
              <a:rPr lang="en-US" b="1" dirty="0">
                <a:latin typeface="+mn-lt"/>
              </a:rPr>
              <a:t>Types of cultures </a:t>
            </a:r>
            <a:endParaRPr lang="en-GB" b="1" dirty="0">
              <a:latin typeface="+mn-lt"/>
            </a:endParaRPr>
          </a:p>
        </p:txBody>
      </p:sp>
      <p:sp>
        <p:nvSpPr>
          <p:cNvPr id="3" name="Content Placeholder 2">
            <a:extLst>
              <a:ext uri="{FF2B5EF4-FFF2-40B4-BE49-F238E27FC236}">
                <a16:creationId xmlns:a16="http://schemas.microsoft.com/office/drawing/2014/main" xmlns="" id="{FB21FB74-77EB-4E3F-9CD9-FC1E6E34448F}"/>
              </a:ext>
            </a:extLst>
          </p:cNvPr>
          <p:cNvSpPr>
            <a:spLocks noGrp="1"/>
          </p:cNvSpPr>
          <p:nvPr>
            <p:ph idx="1"/>
          </p:nvPr>
        </p:nvSpPr>
        <p:spPr>
          <a:xfrm>
            <a:off x="1" y="1503336"/>
            <a:ext cx="12192000" cy="5238427"/>
          </a:xfrm>
        </p:spPr>
        <p:txBody>
          <a:bodyPr/>
          <a:lstStyle/>
          <a:p>
            <a:r>
              <a:rPr lang="en-US" b="1" dirty="0"/>
              <a:t>Constructive culture </a:t>
            </a:r>
            <a:r>
              <a:rPr lang="en-US" dirty="0"/>
              <a:t>– Members are encouraged to interact constructively with each other in order to attain goals and to grow and to develop. Emphasizes normative beliefs of achievement, self-actualization, human affiliation</a:t>
            </a:r>
          </a:p>
          <a:p>
            <a:endParaRPr lang="en-US" dirty="0"/>
          </a:p>
          <a:p>
            <a:r>
              <a:rPr lang="en-US" b="1" dirty="0"/>
              <a:t>Passive – defensive culture</a:t>
            </a:r>
            <a:r>
              <a:rPr lang="en-US" dirty="0"/>
              <a:t>. Reinforces the belief that members must act passively in order to safeguard their job security. Reinforces normative beliefs  associated with approval, traditional rules, etc. </a:t>
            </a:r>
          </a:p>
          <a:p>
            <a:endParaRPr lang="en-US" dirty="0"/>
          </a:p>
          <a:p>
            <a:r>
              <a:rPr lang="en-US" b="1" dirty="0"/>
              <a:t>Aggressive </a:t>
            </a:r>
            <a:r>
              <a:rPr lang="en-US" dirty="0"/>
              <a:t>– </a:t>
            </a:r>
            <a:r>
              <a:rPr lang="en-US" b="1" dirty="0"/>
              <a:t>defensive culture. </a:t>
            </a:r>
            <a:r>
              <a:rPr lang="en-US" dirty="0"/>
              <a:t>Members are encouraged to act in a forceful way in order to protect their status and job security. Emphasizes competition, perfectionism, power and opposition</a:t>
            </a:r>
            <a:endParaRPr lang="en-GB" dirty="0"/>
          </a:p>
        </p:txBody>
      </p:sp>
    </p:spTree>
    <p:extLst>
      <p:ext uri="{BB962C8B-B14F-4D97-AF65-F5344CB8AC3E}">
        <p14:creationId xmlns:p14="http://schemas.microsoft.com/office/powerpoint/2010/main" val="145015953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93AB1F3-4C5D-40B6-A0FE-1404859D4B6A}"/>
              </a:ext>
            </a:extLst>
          </p:cNvPr>
          <p:cNvSpPr>
            <a:spLocks noGrp="1"/>
          </p:cNvSpPr>
          <p:nvPr>
            <p:ph type="title"/>
          </p:nvPr>
        </p:nvSpPr>
        <p:spPr>
          <a:xfrm>
            <a:off x="0" y="0"/>
            <a:ext cx="10515600" cy="1325563"/>
          </a:xfrm>
        </p:spPr>
        <p:txBody>
          <a:bodyPr/>
          <a:lstStyle/>
          <a:p>
            <a:r>
              <a:rPr lang="en-US" b="1" dirty="0">
                <a:latin typeface="+mn-lt"/>
              </a:rPr>
              <a:t>Types of cultures </a:t>
            </a:r>
            <a:endParaRPr lang="en-GB" dirty="0"/>
          </a:p>
        </p:txBody>
      </p:sp>
      <p:sp>
        <p:nvSpPr>
          <p:cNvPr id="3" name="Content Placeholder 2">
            <a:extLst>
              <a:ext uri="{FF2B5EF4-FFF2-40B4-BE49-F238E27FC236}">
                <a16:creationId xmlns:a16="http://schemas.microsoft.com/office/drawing/2014/main" xmlns="" id="{27A96CA6-CA81-471C-9F28-3D03734F80DE}"/>
              </a:ext>
            </a:extLst>
          </p:cNvPr>
          <p:cNvSpPr>
            <a:spLocks noGrp="1"/>
          </p:cNvSpPr>
          <p:nvPr>
            <p:ph idx="1"/>
          </p:nvPr>
        </p:nvSpPr>
        <p:spPr>
          <a:xfrm>
            <a:off x="50006" y="1325563"/>
            <a:ext cx="12091987" cy="5532437"/>
          </a:xfrm>
        </p:spPr>
        <p:txBody>
          <a:bodyPr>
            <a:normAutofit fontScale="92500" lnSpcReduction="10000"/>
          </a:bodyPr>
          <a:lstStyle/>
          <a:p>
            <a:r>
              <a:rPr lang="en-US" dirty="0"/>
              <a:t>Family culture – Strong hierarchical structure that endorses authority. The leader is a benevolent type that takes care of the subordinates</a:t>
            </a:r>
          </a:p>
          <a:p>
            <a:endParaRPr lang="en-US" dirty="0"/>
          </a:p>
          <a:p>
            <a:r>
              <a:rPr lang="en-US" dirty="0"/>
              <a:t>Eiffel tower culture – Represents a bureaucratic structure. It is defined by levels of authority, division of labor, impersonal rules and norms. Its mechanic and because people are comfortable in their roles/authority, they resist change </a:t>
            </a:r>
          </a:p>
          <a:p>
            <a:endParaRPr lang="en-US" dirty="0"/>
          </a:p>
          <a:p>
            <a:r>
              <a:rPr lang="en-US" dirty="0"/>
              <a:t>Guided missile culture – Represents organizations that egalitarian (equal membership).   Experts in technical fields work independently on tasks rather than taking directs from superiors. Status is achieved through contribution and knowledge</a:t>
            </a:r>
          </a:p>
          <a:p>
            <a:endParaRPr lang="en-US" dirty="0"/>
          </a:p>
          <a:p>
            <a:r>
              <a:rPr lang="en-US" dirty="0"/>
              <a:t>Incubator culture -  Organizations save as incubators of for self expression and self fulfillment. Highly creative, personal and egalitarian. Status is earned from exceptional creative contribution.  </a:t>
            </a:r>
            <a:endParaRPr lang="en-GB" dirty="0"/>
          </a:p>
        </p:txBody>
      </p:sp>
    </p:spTree>
    <p:extLst>
      <p:ext uri="{BB962C8B-B14F-4D97-AF65-F5344CB8AC3E}">
        <p14:creationId xmlns:p14="http://schemas.microsoft.com/office/powerpoint/2010/main" val="16443295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D42DE9-4DD4-47CF-81C6-370165A7E576}"/>
              </a:ext>
            </a:extLst>
          </p:cNvPr>
          <p:cNvSpPr>
            <a:spLocks noGrp="1"/>
          </p:cNvSpPr>
          <p:nvPr>
            <p:ph type="title"/>
          </p:nvPr>
        </p:nvSpPr>
        <p:spPr>
          <a:xfrm>
            <a:off x="85725" y="18255"/>
            <a:ext cx="10515600" cy="1325563"/>
          </a:xfrm>
        </p:spPr>
        <p:txBody>
          <a:bodyPr/>
          <a:lstStyle/>
          <a:p>
            <a:r>
              <a:rPr lang="en-US" b="1" dirty="0">
                <a:latin typeface="+mn-lt"/>
              </a:rPr>
              <a:t>Patterns of leadership culture </a:t>
            </a:r>
            <a:endParaRPr lang="en-GB" b="1" dirty="0">
              <a:latin typeface="+mn-lt"/>
            </a:endParaRPr>
          </a:p>
        </p:txBody>
      </p:sp>
      <p:sp>
        <p:nvSpPr>
          <p:cNvPr id="3" name="Content Placeholder 2">
            <a:extLst>
              <a:ext uri="{FF2B5EF4-FFF2-40B4-BE49-F238E27FC236}">
                <a16:creationId xmlns:a16="http://schemas.microsoft.com/office/drawing/2014/main" xmlns="" id="{932F7BED-3EC5-49F1-AD68-F31BA2270B1E}"/>
              </a:ext>
            </a:extLst>
          </p:cNvPr>
          <p:cNvSpPr>
            <a:spLocks noGrp="1"/>
          </p:cNvSpPr>
          <p:nvPr>
            <p:ph idx="1"/>
          </p:nvPr>
        </p:nvSpPr>
        <p:spPr>
          <a:xfrm>
            <a:off x="0" y="1343818"/>
            <a:ext cx="12191999" cy="5495926"/>
          </a:xfrm>
        </p:spPr>
        <p:txBody>
          <a:bodyPr>
            <a:normAutofit/>
          </a:bodyPr>
          <a:lstStyle/>
          <a:p>
            <a:r>
              <a:rPr lang="en-US" dirty="0"/>
              <a:t>The pioneering pattern – Open-minded, inclusive risk-taking and empowering. Leadership is visionary and based on relationship-driven need satisfaction.</a:t>
            </a:r>
          </a:p>
          <a:p>
            <a:r>
              <a:rPr lang="en-US" dirty="0"/>
              <a:t>The clan patterns – closed minded, optimistic, confident, cold, controlling and restrictive and experimenting. Inner and outer groups are evident, and privileges are reserved for the small inner group.</a:t>
            </a:r>
          </a:p>
          <a:p>
            <a:r>
              <a:rPr lang="en-US" dirty="0"/>
              <a:t>The heritage pattern – closed minded, optimistic, confident, impersonal, empowering, risk-avoiding and mistake-minimizing. Emphasizes past success and the status quo is maintained.</a:t>
            </a:r>
          </a:p>
          <a:p>
            <a:r>
              <a:rPr lang="en-US" dirty="0"/>
              <a:t>The doomsday – closed minded pessimistic, anxious,  warm, personal, close, controlling, restrictive, risk-avoiding and mistake-minimizing.  The attitude is that the world or organization is coming to an end and the supportive environment must be created while waiting for the inevitable.  </a:t>
            </a:r>
          </a:p>
        </p:txBody>
      </p:sp>
    </p:spTree>
    <p:extLst>
      <p:ext uri="{BB962C8B-B14F-4D97-AF65-F5344CB8AC3E}">
        <p14:creationId xmlns:p14="http://schemas.microsoft.com/office/powerpoint/2010/main" val="389295113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C9C6A56-F424-4DEA-AB8A-455BB60DD318}"/>
              </a:ext>
            </a:extLst>
          </p:cNvPr>
          <p:cNvSpPr>
            <a:spLocks noGrp="1"/>
          </p:cNvSpPr>
          <p:nvPr>
            <p:ph type="title"/>
          </p:nvPr>
        </p:nvSpPr>
        <p:spPr>
          <a:xfrm>
            <a:off x="223837" y="0"/>
            <a:ext cx="10515600" cy="1325563"/>
          </a:xfrm>
        </p:spPr>
        <p:txBody>
          <a:bodyPr/>
          <a:lstStyle/>
          <a:p>
            <a:r>
              <a:rPr lang="en-US" b="1" dirty="0">
                <a:latin typeface="+mn-lt"/>
              </a:rPr>
              <a:t>How cultures are changed in organizations? </a:t>
            </a:r>
            <a:endParaRPr lang="en-GB" b="1" dirty="0">
              <a:latin typeface="+mn-lt"/>
            </a:endParaRPr>
          </a:p>
        </p:txBody>
      </p:sp>
      <p:sp>
        <p:nvSpPr>
          <p:cNvPr id="3" name="Content Placeholder 2">
            <a:extLst>
              <a:ext uri="{FF2B5EF4-FFF2-40B4-BE49-F238E27FC236}">
                <a16:creationId xmlns:a16="http://schemas.microsoft.com/office/drawing/2014/main" xmlns="" id="{A2F0CEF3-0343-42C9-872F-23C85800B49C}"/>
              </a:ext>
            </a:extLst>
          </p:cNvPr>
          <p:cNvSpPr>
            <a:spLocks noGrp="1"/>
          </p:cNvSpPr>
          <p:nvPr>
            <p:ph idx="1"/>
          </p:nvPr>
        </p:nvSpPr>
        <p:spPr>
          <a:xfrm>
            <a:off x="223837" y="1325563"/>
            <a:ext cx="11744325" cy="5532437"/>
          </a:xfrm>
        </p:spPr>
        <p:txBody>
          <a:bodyPr/>
          <a:lstStyle/>
          <a:p>
            <a:r>
              <a:rPr lang="en-US" dirty="0"/>
              <a:t>The more deep-rooted the culture is the more difficult it is to change it. Organizational change is costly and time consuming process </a:t>
            </a:r>
          </a:p>
          <a:p>
            <a:endParaRPr lang="en-US" dirty="0"/>
          </a:p>
          <a:p>
            <a:r>
              <a:rPr lang="en-US" dirty="0"/>
              <a:t>Many organizations attempt cultural change with a ‘quick fix’ rather than through a well planned and participative approach </a:t>
            </a:r>
          </a:p>
          <a:p>
            <a:endParaRPr lang="en-US" dirty="0"/>
          </a:p>
          <a:p>
            <a:r>
              <a:rPr lang="en-US" dirty="0"/>
              <a:t>Senior leadership is owns organizational culture and is responsible for establishing a culture that will contribute to the attainment of organizational goals </a:t>
            </a:r>
            <a:endParaRPr lang="en-GB" dirty="0"/>
          </a:p>
        </p:txBody>
      </p:sp>
    </p:spTree>
    <p:extLst>
      <p:ext uri="{BB962C8B-B14F-4D97-AF65-F5344CB8AC3E}">
        <p14:creationId xmlns:p14="http://schemas.microsoft.com/office/powerpoint/2010/main" val="82020871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A576DC5-9662-47BA-8D2B-75C3016964D3}"/>
              </a:ext>
            </a:extLst>
          </p:cNvPr>
          <p:cNvSpPr>
            <a:spLocks noGrp="1"/>
          </p:cNvSpPr>
          <p:nvPr>
            <p:ph type="title"/>
          </p:nvPr>
        </p:nvSpPr>
        <p:spPr>
          <a:xfrm>
            <a:off x="171450" y="0"/>
            <a:ext cx="10515600" cy="1325563"/>
          </a:xfrm>
        </p:spPr>
        <p:txBody>
          <a:bodyPr/>
          <a:lstStyle/>
          <a:p>
            <a:r>
              <a:rPr lang="en-US" b="1" dirty="0">
                <a:latin typeface="+mn-lt"/>
              </a:rPr>
              <a:t>Steps in engineering organizational change</a:t>
            </a:r>
            <a:endParaRPr lang="en-GB" b="1" dirty="0">
              <a:latin typeface="+mn-lt"/>
            </a:endParaRPr>
          </a:p>
        </p:txBody>
      </p:sp>
      <p:sp>
        <p:nvSpPr>
          <p:cNvPr id="3" name="Content Placeholder 2">
            <a:extLst>
              <a:ext uri="{FF2B5EF4-FFF2-40B4-BE49-F238E27FC236}">
                <a16:creationId xmlns:a16="http://schemas.microsoft.com/office/drawing/2014/main" xmlns="" id="{BF83B98B-2838-4CC9-957F-C32F9881FBFC}"/>
              </a:ext>
            </a:extLst>
          </p:cNvPr>
          <p:cNvSpPr>
            <a:spLocks noGrp="1"/>
          </p:cNvSpPr>
          <p:nvPr>
            <p:ph idx="1"/>
          </p:nvPr>
        </p:nvSpPr>
        <p:spPr>
          <a:xfrm>
            <a:off x="171450" y="1825625"/>
            <a:ext cx="11844338" cy="4889500"/>
          </a:xfrm>
        </p:spPr>
        <p:txBody>
          <a:bodyPr>
            <a:normAutofit lnSpcReduction="10000"/>
          </a:bodyPr>
          <a:lstStyle/>
          <a:p>
            <a:pPr marL="514350" indent="-514350">
              <a:buFont typeface="+mj-lt"/>
              <a:buAutoNum type="arabicPeriod"/>
            </a:pPr>
            <a:r>
              <a:rPr lang="en-US" dirty="0"/>
              <a:t>Define the optimum culture that will support overall organizational vision and values and will most likely result in success. Considers communication methods, risk-taking, individual characteristics versus group collaboration, financial stewardship and customer service</a:t>
            </a:r>
          </a:p>
          <a:p>
            <a:pPr marL="514350" indent="-514350">
              <a:buFont typeface="+mj-lt"/>
              <a:buAutoNum type="arabicPeriod"/>
            </a:pPr>
            <a:endParaRPr lang="en-US" dirty="0"/>
          </a:p>
          <a:p>
            <a:pPr marL="514350" indent="-514350">
              <a:buFont typeface="+mj-lt"/>
              <a:buAutoNum type="arabicPeriod"/>
            </a:pPr>
            <a:r>
              <a:rPr lang="en-US" dirty="0"/>
              <a:t>Assess the current culture by obtaining feedback from the employees through meetings/evaluations on the extent to which identified attributes and behaviors are evident in the organization work/tasks.</a:t>
            </a:r>
          </a:p>
          <a:p>
            <a:pPr marL="514350" indent="-514350">
              <a:buFont typeface="+mj-lt"/>
              <a:buAutoNum type="arabicPeriod"/>
            </a:pPr>
            <a:endParaRPr lang="en-US" dirty="0"/>
          </a:p>
          <a:p>
            <a:pPr marL="514350" indent="-514350">
              <a:buFont typeface="+mj-lt"/>
              <a:buAutoNum type="arabicPeriod"/>
            </a:pPr>
            <a:r>
              <a:rPr lang="en-US" dirty="0"/>
              <a:t>Conduct a gap analysis by comparing the current cultural attributes and behaviors with the desired ones. Determine whether the current culture is in alignment or in conflict with the vision and direction of the organization. </a:t>
            </a:r>
            <a:endParaRPr lang="en-GB" dirty="0"/>
          </a:p>
        </p:txBody>
      </p:sp>
    </p:spTree>
    <p:extLst>
      <p:ext uri="{BB962C8B-B14F-4D97-AF65-F5344CB8AC3E}">
        <p14:creationId xmlns:p14="http://schemas.microsoft.com/office/powerpoint/2010/main" val="354904451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EC73D4D2-00C7-47FC-ABF5-46847E056301}"/>
              </a:ext>
            </a:extLst>
          </p:cNvPr>
          <p:cNvSpPr>
            <a:spLocks noGrp="1"/>
          </p:cNvSpPr>
          <p:nvPr>
            <p:ph type="title"/>
          </p:nvPr>
        </p:nvSpPr>
        <p:spPr>
          <a:xfrm>
            <a:off x="0" y="0"/>
            <a:ext cx="10515600" cy="1325563"/>
          </a:xfrm>
        </p:spPr>
        <p:txBody>
          <a:bodyPr/>
          <a:lstStyle/>
          <a:p>
            <a:r>
              <a:rPr lang="en-US" b="1" dirty="0">
                <a:latin typeface="+mn-lt"/>
              </a:rPr>
              <a:t>Cont’d</a:t>
            </a:r>
            <a:endParaRPr lang="en-GB" b="1" dirty="0">
              <a:latin typeface="+mn-lt"/>
            </a:endParaRPr>
          </a:p>
        </p:txBody>
      </p:sp>
      <p:sp>
        <p:nvSpPr>
          <p:cNvPr id="3" name="Content Placeholder 2">
            <a:extLst>
              <a:ext uri="{FF2B5EF4-FFF2-40B4-BE49-F238E27FC236}">
                <a16:creationId xmlns:a16="http://schemas.microsoft.com/office/drawing/2014/main" xmlns="" id="{C0D0D51F-CAC1-4076-AB8F-862FB505BBF3}"/>
              </a:ext>
            </a:extLst>
          </p:cNvPr>
          <p:cNvSpPr>
            <a:spLocks noGrp="1"/>
          </p:cNvSpPr>
          <p:nvPr>
            <p:ph idx="1"/>
          </p:nvPr>
        </p:nvSpPr>
        <p:spPr>
          <a:xfrm>
            <a:off x="128588" y="1325564"/>
            <a:ext cx="12063412" cy="5532436"/>
          </a:xfrm>
        </p:spPr>
        <p:txBody>
          <a:bodyPr/>
          <a:lstStyle/>
          <a:p>
            <a:pPr marL="514350" marR="0" lvl="0" indent="-514350" algn="l" defTabSz="914400" rtl="0" eaLnBrk="1" fontAlgn="auto" latinLnBrk="0" hangingPunct="1">
              <a:lnSpc>
                <a:spcPct val="90000"/>
              </a:lnSpc>
              <a:spcBef>
                <a:spcPts val="1000"/>
              </a:spcBef>
              <a:spcAft>
                <a:spcPts val="0"/>
              </a:spcAft>
              <a:buClrTx/>
              <a:buSzTx/>
              <a:buAutoNum type="arabicPeriod" startAt="4"/>
              <a:tabLst/>
              <a:defRPr/>
            </a:pPr>
            <a:r>
              <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rPr>
              <a:t>Engineer cultural change by using specific strategies and tools to reinforce the desired culture and related behaviors</a:t>
            </a:r>
          </a:p>
          <a:p>
            <a:pPr marL="514350" marR="0" lvl="0" indent="-514350" algn="l" defTabSz="914400" rtl="0" eaLnBrk="1" fontAlgn="auto" latinLnBrk="0" hangingPunct="1">
              <a:lnSpc>
                <a:spcPct val="90000"/>
              </a:lnSpc>
              <a:spcBef>
                <a:spcPts val="1000"/>
              </a:spcBef>
              <a:spcAft>
                <a:spcPts val="0"/>
              </a:spcAft>
              <a:buClrTx/>
              <a:buSzTx/>
              <a:buAutoNum type="arabicPeriod" startAt="4"/>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lvl="1">
              <a:lnSpc>
                <a:spcPct val="100000"/>
              </a:lnSpc>
              <a:buFont typeface="Wingdings" panose="05000000000000000000" pitchFamily="2" charset="2"/>
              <a:buChar char="§"/>
              <a:defRPr/>
            </a:pPr>
            <a:r>
              <a:rPr lang="en-US" dirty="0">
                <a:solidFill>
                  <a:prstClr val="black"/>
                </a:solidFill>
                <a:latin typeface="Calibri" panose="020F0502020204030204"/>
              </a:rPr>
              <a:t>Start with management development programs and instill the right values and behaviors in key management members</a:t>
            </a:r>
          </a:p>
          <a:p>
            <a:pPr lvl="1">
              <a:lnSpc>
                <a:spcPct val="100000"/>
              </a:lnSpc>
              <a:buFont typeface="Wingdings" panose="05000000000000000000" pitchFamily="2" charset="2"/>
              <a:buChar char="§"/>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Coach</a:t>
            </a:r>
            <a:r>
              <a:rPr lang="en-US" dirty="0">
                <a:solidFill>
                  <a:prstClr val="black"/>
                </a:solidFill>
                <a:latin typeface="Calibri" panose="020F0502020204030204"/>
              </a:rPr>
              <a:t> and mentor key individuals who do not exhibit the desired  behaviors </a:t>
            </a:r>
          </a:p>
          <a:p>
            <a:pPr lvl="1">
              <a:lnSpc>
                <a:spcPct val="100000"/>
              </a:lnSpc>
              <a:buFont typeface="Wingdings" panose="05000000000000000000" pitchFamily="2" charset="2"/>
              <a:buChar char="§"/>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Revie</a:t>
            </a:r>
            <a:r>
              <a:rPr lang="en-US" dirty="0">
                <a:solidFill>
                  <a:prstClr val="black"/>
                </a:solidFill>
                <a:latin typeface="Calibri" panose="020F0502020204030204"/>
              </a:rPr>
              <a:t>w the reward system to determine whether it promotes or prevents desired behaviors</a:t>
            </a:r>
          </a:p>
          <a:p>
            <a:pPr lvl="1">
              <a:lnSpc>
                <a:spcPct val="100000"/>
              </a:lnSpc>
              <a:buFont typeface="Wingdings" panose="05000000000000000000" pitchFamily="2" charset="2"/>
              <a:buChar char="§"/>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The senior leadership team should consistently </a:t>
            </a:r>
            <a:r>
              <a:rPr lang="en-US" dirty="0">
                <a:solidFill>
                  <a:prstClr val="black"/>
                </a:solidFill>
                <a:latin typeface="Calibri" panose="020F0502020204030204"/>
              </a:rPr>
              <a:t>highlight</a:t>
            </a: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 the relevance of the interventions so that it can becomes evident</a:t>
            </a:r>
            <a:r>
              <a:rPr lang="en-US" dirty="0">
                <a:solidFill>
                  <a:prstClr val="black"/>
                </a:solidFill>
                <a:latin typeface="Calibri" panose="020F0502020204030204"/>
              </a:rPr>
              <a:t>t that they are part of the management philosophy </a:t>
            </a:r>
          </a:p>
          <a:p>
            <a:pPr lvl="1">
              <a:lnSpc>
                <a:spcPct val="100000"/>
              </a:lnSpc>
              <a:buFont typeface="Wingdings" panose="05000000000000000000" pitchFamily="2" charset="2"/>
              <a:buChar char="§"/>
              <a:defRPr/>
            </a:pPr>
            <a:r>
              <a:rPr kumimoji="0" lang="en-US" b="0" i="0" u="none" strike="noStrike" kern="1200" cap="none" spc="0" normalizeH="0" baseline="0" noProof="0" dirty="0">
                <a:ln>
                  <a:noFill/>
                </a:ln>
                <a:solidFill>
                  <a:prstClr val="black"/>
                </a:solidFill>
                <a:effectLst/>
                <a:uLnTx/>
                <a:uFillTx/>
                <a:latin typeface="Calibri" panose="020F0502020204030204"/>
                <a:ea typeface="+mn-ea"/>
                <a:cs typeface="+mn-cs"/>
              </a:rPr>
              <a:t>Selective hiring process should be implemented to verify whether applicants have demonstrated the desired behaviors in previous positions.</a:t>
            </a:r>
          </a:p>
          <a:p>
            <a:pPr marL="514350" marR="0" lvl="0" indent="-514350" algn="l" defTabSz="914400" rtl="0" eaLnBrk="1" fontAlgn="auto" latinLnBrk="0" hangingPunct="1">
              <a:lnSpc>
                <a:spcPct val="90000"/>
              </a:lnSpc>
              <a:spcBef>
                <a:spcPts val="1000"/>
              </a:spcBef>
              <a:spcAft>
                <a:spcPts val="0"/>
              </a:spcAft>
              <a:buClrTx/>
              <a:buSzTx/>
              <a:buAutoNum type="arabicPeriod" startAt="4"/>
              <a:tabLst/>
              <a:defRPr/>
            </a:pPr>
            <a:endParaRPr kumimoji="0" lang="en-GB" sz="28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GB" dirty="0"/>
          </a:p>
        </p:txBody>
      </p:sp>
    </p:spTree>
    <p:extLst>
      <p:ext uri="{BB962C8B-B14F-4D97-AF65-F5344CB8AC3E}">
        <p14:creationId xmlns:p14="http://schemas.microsoft.com/office/powerpoint/2010/main" val="5147820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4F3D30B-4963-43B4-9A00-EE45B66126BF}"/>
              </a:ext>
            </a:extLst>
          </p:cNvPr>
          <p:cNvSpPr>
            <a:spLocks noGrp="1"/>
          </p:cNvSpPr>
          <p:nvPr>
            <p:ph type="title"/>
          </p:nvPr>
        </p:nvSpPr>
        <p:spPr>
          <a:xfrm>
            <a:off x="209550" y="18255"/>
            <a:ext cx="10515600" cy="1325563"/>
          </a:xfrm>
        </p:spPr>
        <p:txBody>
          <a:bodyPr/>
          <a:lstStyle/>
          <a:p>
            <a:r>
              <a:rPr lang="en-US" b="1" dirty="0">
                <a:latin typeface="+mn-lt"/>
              </a:rPr>
              <a:t>How cultures are established and reinforced in organizations? </a:t>
            </a:r>
            <a:endParaRPr lang="en-GB" b="1" dirty="0">
              <a:latin typeface="+mn-lt"/>
            </a:endParaRPr>
          </a:p>
        </p:txBody>
      </p:sp>
      <p:sp>
        <p:nvSpPr>
          <p:cNvPr id="3" name="Content Placeholder 2">
            <a:extLst>
              <a:ext uri="{FF2B5EF4-FFF2-40B4-BE49-F238E27FC236}">
                <a16:creationId xmlns:a16="http://schemas.microsoft.com/office/drawing/2014/main" xmlns="" id="{BE5B43E5-C09B-4B4F-AA63-6BE4E5E6712E}"/>
              </a:ext>
            </a:extLst>
          </p:cNvPr>
          <p:cNvSpPr>
            <a:spLocks noGrp="1"/>
          </p:cNvSpPr>
          <p:nvPr>
            <p:ph idx="1"/>
          </p:nvPr>
        </p:nvSpPr>
        <p:spPr>
          <a:xfrm>
            <a:off x="209550" y="1482725"/>
            <a:ext cx="11730037" cy="5357020"/>
          </a:xfrm>
        </p:spPr>
        <p:txBody>
          <a:bodyPr>
            <a:normAutofit/>
          </a:bodyPr>
          <a:lstStyle/>
          <a:p>
            <a:r>
              <a:rPr lang="en-US" dirty="0"/>
              <a:t>Commitment of senior leadership to a specific organizational culture</a:t>
            </a:r>
          </a:p>
          <a:p>
            <a:r>
              <a:rPr lang="en-US" dirty="0"/>
              <a:t>Orientation and training programs with both ideological and practical content</a:t>
            </a:r>
          </a:p>
          <a:p>
            <a:r>
              <a:rPr lang="en-US" dirty="0"/>
              <a:t>Internal training centers</a:t>
            </a:r>
          </a:p>
          <a:p>
            <a:r>
              <a:rPr lang="en-US" dirty="0"/>
              <a:t>On the job socialization by peers and immediate supervisors</a:t>
            </a:r>
          </a:p>
          <a:p>
            <a:r>
              <a:rPr lang="en-US" dirty="0"/>
              <a:t>Mentoring</a:t>
            </a:r>
          </a:p>
          <a:p>
            <a:r>
              <a:rPr lang="en-US" dirty="0"/>
              <a:t>Exposure to legendary stories of ‘heroic deeds’ and corporate exemplars</a:t>
            </a:r>
          </a:p>
          <a:p>
            <a:r>
              <a:rPr lang="en-US" dirty="0"/>
              <a:t>Unique language and terminology </a:t>
            </a:r>
          </a:p>
          <a:p>
            <a:r>
              <a:rPr lang="en-US" dirty="0"/>
              <a:t>Incentive and advancement criteria explicitly linked to cooperate ideology </a:t>
            </a:r>
          </a:p>
          <a:p>
            <a:r>
              <a:rPr lang="en-US" dirty="0"/>
              <a:t>Constant verbal and written emphasis on corporate values, heritage and the sense of being part of something special</a:t>
            </a:r>
          </a:p>
          <a:p>
            <a:endParaRPr lang="en-GB" dirty="0"/>
          </a:p>
        </p:txBody>
      </p:sp>
    </p:spTree>
    <p:extLst>
      <p:ext uri="{BB962C8B-B14F-4D97-AF65-F5344CB8AC3E}">
        <p14:creationId xmlns:p14="http://schemas.microsoft.com/office/powerpoint/2010/main" val="72673590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B3DCDBB-343B-4604-8792-32578E2DDB7F}"/>
              </a:ext>
            </a:extLst>
          </p:cNvPr>
          <p:cNvSpPr>
            <a:spLocks noGrp="1"/>
          </p:cNvSpPr>
          <p:nvPr>
            <p:ph type="title"/>
          </p:nvPr>
        </p:nvSpPr>
        <p:spPr/>
        <p:txBody>
          <a:bodyPr/>
          <a:lstStyle/>
          <a:p>
            <a:r>
              <a:rPr lang="en-US" b="1" dirty="0">
                <a:latin typeface="+mn-lt"/>
              </a:rPr>
              <a:t>Creating an ethical culture in an organization</a:t>
            </a:r>
            <a:endParaRPr lang="en-GB" b="1" dirty="0">
              <a:latin typeface="+mn-lt"/>
            </a:endParaRPr>
          </a:p>
        </p:txBody>
      </p:sp>
      <p:sp>
        <p:nvSpPr>
          <p:cNvPr id="3" name="Content Placeholder 2">
            <a:extLst>
              <a:ext uri="{FF2B5EF4-FFF2-40B4-BE49-F238E27FC236}">
                <a16:creationId xmlns:a16="http://schemas.microsoft.com/office/drawing/2014/main" xmlns="" id="{449E51D1-4C3B-4498-A6FC-686F1D4C987C}"/>
              </a:ext>
            </a:extLst>
          </p:cNvPr>
          <p:cNvSpPr>
            <a:spLocks noGrp="1"/>
          </p:cNvSpPr>
          <p:nvPr>
            <p:ph idx="1"/>
          </p:nvPr>
        </p:nvSpPr>
        <p:spPr>
          <a:xfrm>
            <a:off x="838200" y="1825624"/>
            <a:ext cx="11220450" cy="5032375"/>
          </a:xfrm>
        </p:spPr>
        <p:txBody>
          <a:bodyPr/>
          <a:lstStyle/>
          <a:p>
            <a:r>
              <a:rPr lang="en-US" dirty="0"/>
              <a:t>Code of ethics – allows the organization to define its ethical position and provides guidelines for ethical decision making. Highlights specific practices such as receiving kickbacks, doctoring data or financial statements, withholding information or breaching confidentiality  </a:t>
            </a:r>
          </a:p>
          <a:p>
            <a:endParaRPr lang="en-US" dirty="0"/>
          </a:p>
          <a:p>
            <a:r>
              <a:rPr lang="en-US" dirty="0"/>
              <a:t>Ethics audit – assess the ethical climate of the organization, identify problem areas and review ethics initiatives such as codes of conduct and ethics training </a:t>
            </a:r>
          </a:p>
          <a:p>
            <a:endParaRPr lang="en-US" dirty="0"/>
          </a:p>
          <a:p>
            <a:r>
              <a:rPr lang="en-US" dirty="0"/>
              <a:t>Hotline – or helpline provides organization members  with anonymous medium of reporting  unethical behavior </a:t>
            </a:r>
            <a:endParaRPr lang="en-GB" dirty="0"/>
          </a:p>
        </p:txBody>
      </p:sp>
    </p:spTree>
    <p:extLst>
      <p:ext uri="{BB962C8B-B14F-4D97-AF65-F5344CB8AC3E}">
        <p14:creationId xmlns:p14="http://schemas.microsoft.com/office/powerpoint/2010/main" val="328059713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4707E10-1406-426C-A74B-F5087CA3515D}"/>
              </a:ext>
            </a:extLst>
          </p:cNvPr>
          <p:cNvSpPr>
            <a:spLocks noGrp="1"/>
          </p:cNvSpPr>
          <p:nvPr>
            <p:ph type="title"/>
          </p:nvPr>
        </p:nvSpPr>
        <p:spPr/>
        <p:txBody>
          <a:bodyPr/>
          <a:lstStyle/>
          <a:p>
            <a:r>
              <a:rPr lang="en-US" b="1" dirty="0">
                <a:latin typeface="+mn-lt"/>
              </a:rPr>
              <a:t>Cont’d</a:t>
            </a:r>
            <a:endParaRPr lang="en-GB" b="1" dirty="0">
              <a:latin typeface="+mn-lt"/>
            </a:endParaRPr>
          </a:p>
        </p:txBody>
      </p:sp>
      <p:sp>
        <p:nvSpPr>
          <p:cNvPr id="3" name="Content Placeholder 2">
            <a:extLst>
              <a:ext uri="{FF2B5EF4-FFF2-40B4-BE49-F238E27FC236}">
                <a16:creationId xmlns:a16="http://schemas.microsoft.com/office/drawing/2014/main" xmlns="" id="{1E727BB9-748D-4DF1-928B-914C55301E0C}"/>
              </a:ext>
            </a:extLst>
          </p:cNvPr>
          <p:cNvSpPr>
            <a:spLocks noGrp="1"/>
          </p:cNvSpPr>
          <p:nvPr>
            <p:ph idx="1"/>
          </p:nvPr>
        </p:nvSpPr>
        <p:spPr/>
        <p:txBody>
          <a:bodyPr/>
          <a:lstStyle/>
          <a:p>
            <a:r>
              <a:rPr lang="en-US" dirty="0"/>
              <a:t>Whistle-blower protection – A whistle blower is a person who exposes unethical behavior or practices in the organization. It is important that whistle blowers are protected.</a:t>
            </a:r>
          </a:p>
          <a:p>
            <a:endParaRPr lang="en-US" dirty="0"/>
          </a:p>
          <a:p>
            <a:r>
              <a:rPr lang="en-US" dirty="0"/>
              <a:t>Ethics committee – A representative group of people who advocate ethics in the organization as such should serve an executive leadership role. It examines  ethical issues, makes decisions, formulates strategies and implements programmes to promote ethics in the organization   </a:t>
            </a:r>
            <a:endParaRPr lang="en-GB" dirty="0"/>
          </a:p>
        </p:txBody>
      </p:sp>
    </p:spTree>
    <p:extLst>
      <p:ext uri="{BB962C8B-B14F-4D97-AF65-F5344CB8AC3E}">
        <p14:creationId xmlns:p14="http://schemas.microsoft.com/office/powerpoint/2010/main" val="24192789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a:latin typeface="+mn-lt"/>
              </a:rPr>
              <a:t>Nature of Organisations and Organisation structure</a:t>
            </a:r>
          </a:p>
        </p:txBody>
      </p:sp>
      <p:sp>
        <p:nvSpPr>
          <p:cNvPr id="5" name="Subtitle 4">
            <a:extLst>
              <a:ext uri="{FF2B5EF4-FFF2-40B4-BE49-F238E27FC236}">
                <a16:creationId xmlns:a16="http://schemas.microsoft.com/office/drawing/2014/main" xmlns="" id="{184512C7-E79A-45F7-B527-830FC9E117EF}"/>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88668618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8000" b="1" dirty="0">
                <a:latin typeface="+mn-lt"/>
              </a:rPr>
              <a:t>Change Management </a:t>
            </a:r>
            <a:endParaRPr lang="en-GB" b="1" dirty="0">
              <a:latin typeface="+mn-lt"/>
            </a:endParaRPr>
          </a:p>
        </p:txBody>
      </p:sp>
    </p:spTree>
    <p:extLst>
      <p:ext uri="{BB962C8B-B14F-4D97-AF65-F5344CB8AC3E}">
        <p14:creationId xmlns:p14="http://schemas.microsoft.com/office/powerpoint/2010/main" val="35539420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52400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p>
        </p:txBody>
      </p:sp>
      <p:pic>
        <p:nvPicPr>
          <p:cNvPr id="2" name="Picture 1" descr="Change-Curve.gif"/>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9382125" y="142876"/>
            <a:ext cx="1143000" cy="1285875"/>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p>
        </p:txBody>
      </p:sp>
      <p:cxnSp>
        <p:nvCxnSpPr>
          <p:cNvPr id="5" name="Straight Connector 4"/>
          <p:cNvCxnSpPr/>
          <p:nvPr/>
        </p:nvCxnSpPr>
        <p:spPr>
          <a:xfrm>
            <a:off x="1524000" y="1071564"/>
            <a:ext cx="9144000" cy="1587"/>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9525000" y="6429376"/>
            <a:ext cx="857250" cy="214313"/>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endParaRPr lang="en-GB"/>
          </a:p>
        </p:txBody>
      </p:sp>
    </p:spTree>
    <p:extLst>
      <p:ext uri="{BB962C8B-B14F-4D97-AF65-F5344CB8AC3E}">
        <p14:creationId xmlns:p14="http://schemas.microsoft.com/office/powerpoint/2010/main" val="8149904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139700" y="-7145"/>
            <a:ext cx="8229600" cy="976313"/>
          </a:xfrm>
        </p:spPr>
        <p:txBody>
          <a:bodyPr/>
          <a:lstStyle/>
          <a:p>
            <a:pPr eaLnBrk="1" hangingPunct="1"/>
            <a:r>
              <a:rPr lang="en-GB" altLang="en-US" b="1" dirty="0">
                <a:latin typeface="+mn-lt"/>
              </a:rPr>
              <a:t>Change as a Human Process</a:t>
            </a:r>
          </a:p>
        </p:txBody>
      </p:sp>
      <p:sp>
        <p:nvSpPr>
          <p:cNvPr id="29699" name="Text Box 3"/>
          <p:cNvSpPr txBox="1">
            <a:spLocks noChangeArrowheads="1"/>
          </p:cNvSpPr>
          <p:nvPr/>
        </p:nvSpPr>
        <p:spPr bwMode="auto">
          <a:xfrm>
            <a:off x="2239964" y="1589089"/>
            <a:ext cx="18473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endParaRPr lang="en-US" altLang="en-US" sz="2400">
              <a:solidFill>
                <a:srgbClr val="FFFF66"/>
              </a:solidFill>
              <a:latin typeface="Times New Roman" charset="0"/>
              <a:ea typeface="Arial" charset="0"/>
              <a:cs typeface="Arial" charset="0"/>
            </a:endParaRPr>
          </a:p>
        </p:txBody>
      </p:sp>
      <p:sp>
        <p:nvSpPr>
          <p:cNvPr id="29700" name="Line 4"/>
          <p:cNvSpPr>
            <a:spLocks noChangeShapeType="1"/>
          </p:cNvSpPr>
          <p:nvPr/>
        </p:nvSpPr>
        <p:spPr bwMode="auto">
          <a:xfrm>
            <a:off x="3381375" y="1624013"/>
            <a:ext cx="0" cy="3886200"/>
          </a:xfrm>
          <a:prstGeom prst="line">
            <a:avLst/>
          </a:prstGeom>
          <a:noFill/>
          <a:ln w="28575">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GB"/>
          </a:p>
        </p:txBody>
      </p:sp>
      <p:sp>
        <p:nvSpPr>
          <p:cNvPr id="29701" name="Line 5"/>
          <p:cNvSpPr>
            <a:spLocks noChangeShapeType="1"/>
          </p:cNvSpPr>
          <p:nvPr/>
        </p:nvSpPr>
        <p:spPr bwMode="auto">
          <a:xfrm>
            <a:off x="3381376" y="5510213"/>
            <a:ext cx="5345113" cy="0"/>
          </a:xfrm>
          <a:prstGeom prst="line">
            <a:avLst/>
          </a:prstGeom>
          <a:noFill/>
          <a:ln w="2857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GB"/>
          </a:p>
        </p:txBody>
      </p:sp>
      <p:sp>
        <p:nvSpPr>
          <p:cNvPr id="29702" name="Text Box 6"/>
          <p:cNvSpPr txBox="1">
            <a:spLocks noChangeArrowheads="1"/>
          </p:cNvSpPr>
          <p:nvPr/>
        </p:nvSpPr>
        <p:spPr bwMode="auto">
          <a:xfrm>
            <a:off x="1524001" y="2857501"/>
            <a:ext cx="1000125"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r>
              <a:rPr lang="en-GB" altLang="en-US" b="1">
                <a:latin typeface="Times New Roman" charset="0"/>
                <a:ea typeface="Arial" charset="0"/>
                <a:cs typeface="Arial" charset="0"/>
              </a:rPr>
              <a:t>Self</a:t>
            </a:r>
          </a:p>
          <a:p>
            <a:pPr eaLnBrk="1" hangingPunct="1"/>
            <a:r>
              <a:rPr lang="en-GB" altLang="en-US" b="1">
                <a:latin typeface="Times New Roman" charset="0"/>
                <a:ea typeface="Arial" charset="0"/>
                <a:cs typeface="Arial" charset="0"/>
              </a:rPr>
              <a:t>Esteem</a:t>
            </a:r>
          </a:p>
          <a:p>
            <a:pPr eaLnBrk="1" hangingPunct="1"/>
            <a:r>
              <a:rPr lang="en-GB" altLang="en-US" b="1">
                <a:latin typeface="Times New Roman" charset="0"/>
                <a:ea typeface="Arial" charset="0"/>
                <a:cs typeface="Arial" charset="0"/>
              </a:rPr>
              <a:t>or</a:t>
            </a:r>
          </a:p>
          <a:p>
            <a:pPr eaLnBrk="1" hangingPunct="1"/>
            <a:r>
              <a:rPr lang="en-GB" altLang="en-US" b="1">
                <a:latin typeface="Times New Roman" charset="0"/>
                <a:ea typeface="Arial" charset="0"/>
                <a:cs typeface="Arial" charset="0"/>
              </a:rPr>
              <a:t>Morale</a:t>
            </a:r>
            <a:endParaRPr lang="en-GB" altLang="en-US">
              <a:latin typeface="Times New Roman" charset="0"/>
              <a:ea typeface="Arial" charset="0"/>
              <a:cs typeface="Arial" charset="0"/>
            </a:endParaRPr>
          </a:p>
        </p:txBody>
      </p:sp>
      <p:sp>
        <p:nvSpPr>
          <p:cNvPr id="29703" name="Freeform 7"/>
          <p:cNvSpPr>
            <a:spLocks/>
          </p:cNvSpPr>
          <p:nvPr/>
        </p:nvSpPr>
        <p:spPr bwMode="auto">
          <a:xfrm>
            <a:off x="3381376" y="1928813"/>
            <a:ext cx="4219575" cy="2754312"/>
          </a:xfrm>
          <a:custGeom>
            <a:avLst/>
            <a:gdLst>
              <a:gd name="T0" fmla="*/ 0 w 2880"/>
              <a:gd name="T1" fmla="*/ 2147483647 h 1735"/>
              <a:gd name="T2" fmla="*/ 2147483647 w 2880"/>
              <a:gd name="T3" fmla="*/ 2147483647 h 1735"/>
              <a:gd name="T4" fmla="*/ 2147483647 w 2880"/>
              <a:gd name="T5" fmla="*/ 2147483647 h 1735"/>
              <a:gd name="T6" fmla="*/ 2147483647 w 2880"/>
              <a:gd name="T7" fmla="*/ 2147483647 h 1735"/>
              <a:gd name="T8" fmla="*/ 2147483647 w 2880"/>
              <a:gd name="T9" fmla="*/ 2147483647 h 1735"/>
              <a:gd name="T10" fmla="*/ 2147483647 w 2880"/>
              <a:gd name="T11" fmla="*/ 2147483647 h 1735"/>
              <a:gd name="T12" fmla="*/ 0 60000 65536"/>
              <a:gd name="T13" fmla="*/ 0 60000 65536"/>
              <a:gd name="T14" fmla="*/ 0 60000 65536"/>
              <a:gd name="T15" fmla="*/ 0 60000 65536"/>
              <a:gd name="T16" fmla="*/ 0 60000 65536"/>
              <a:gd name="T17" fmla="*/ 0 60000 65536"/>
              <a:gd name="T18" fmla="*/ 0 w 2880"/>
              <a:gd name="T19" fmla="*/ 0 h 1735"/>
              <a:gd name="T20" fmla="*/ 2880 w 2880"/>
              <a:gd name="T21" fmla="*/ 1735 h 1735"/>
            </a:gdLst>
            <a:ahLst/>
            <a:cxnLst>
              <a:cxn ang="T12">
                <a:pos x="T0" y="T1"/>
              </a:cxn>
              <a:cxn ang="T13">
                <a:pos x="T2" y="T3"/>
              </a:cxn>
              <a:cxn ang="T14">
                <a:pos x="T4" y="T5"/>
              </a:cxn>
              <a:cxn ang="T15">
                <a:pos x="T6" y="T7"/>
              </a:cxn>
              <a:cxn ang="T16">
                <a:pos x="T8" y="T9"/>
              </a:cxn>
              <a:cxn ang="T17">
                <a:pos x="T10" y="T11"/>
              </a:cxn>
            </a:cxnLst>
            <a:rect l="T18" t="T19" r="T20" b="T21"/>
            <a:pathLst>
              <a:path w="2880" h="1735">
                <a:moveTo>
                  <a:pt x="0" y="208"/>
                </a:moveTo>
                <a:cubicBezTo>
                  <a:pt x="136" y="379"/>
                  <a:pt x="272" y="551"/>
                  <a:pt x="432" y="544"/>
                </a:cubicBezTo>
                <a:cubicBezTo>
                  <a:pt x="591" y="536"/>
                  <a:pt x="808" y="207"/>
                  <a:pt x="960" y="160"/>
                </a:cubicBezTo>
                <a:cubicBezTo>
                  <a:pt x="1111" y="112"/>
                  <a:pt x="1200" y="0"/>
                  <a:pt x="1344" y="256"/>
                </a:cubicBezTo>
                <a:cubicBezTo>
                  <a:pt x="1488" y="512"/>
                  <a:pt x="1568" y="1656"/>
                  <a:pt x="1824" y="1696"/>
                </a:cubicBezTo>
                <a:cubicBezTo>
                  <a:pt x="2079" y="1735"/>
                  <a:pt x="2704" y="695"/>
                  <a:pt x="2880" y="496"/>
                </a:cubicBezTo>
              </a:path>
            </a:pathLst>
          </a:custGeom>
          <a:noFill/>
          <a:ln w="9525">
            <a:solidFill>
              <a:schemeClr val="tx1"/>
            </a:solidFill>
            <a:round/>
            <a:headEnd/>
            <a:tailEnd type="triangle" w="med" len="me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29704" name="Text Box 8"/>
          <p:cNvSpPr txBox="1">
            <a:spLocks noChangeArrowheads="1"/>
          </p:cNvSpPr>
          <p:nvPr/>
        </p:nvSpPr>
        <p:spPr bwMode="auto">
          <a:xfrm>
            <a:off x="4999038" y="2614613"/>
            <a:ext cx="12128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r>
              <a:rPr lang="en-GB" altLang="en-US">
                <a:latin typeface="Times New Roman" charset="0"/>
                <a:ea typeface="Arial" charset="0"/>
                <a:cs typeface="Arial" charset="0"/>
              </a:rPr>
              <a:t>Realisation</a:t>
            </a:r>
          </a:p>
        </p:txBody>
      </p:sp>
      <p:sp>
        <p:nvSpPr>
          <p:cNvPr id="29705" name="Text Box 9"/>
          <p:cNvSpPr txBox="1">
            <a:spLocks noChangeArrowheads="1"/>
          </p:cNvSpPr>
          <p:nvPr/>
        </p:nvSpPr>
        <p:spPr bwMode="auto">
          <a:xfrm>
            <a:off x="5738813" y="4714875"/>
            <a:ext cx="13081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r>
              <a:rPr lang="en-GB" altLang="en-US">
                <a:latin typeface="Times New Roman" charset="0"/>
                <a:ea typeface="Arial" charset="0"/>
                <a:cs typeface="Arial" charset="0"/>
              </a:rPr>
              <a:t>Acceptance </a:t>
            </a:r>
          </a:p>
          <a:p>
            <a:pPr eaLnBrk="1" hangingPunct="1"/>
            <a:r>
              <a:rPr lang="en-GB" altLang="en-US">
                <a:latin typeface="Times New Roman" charset="0"/>
                <a:ea typeface="Arial" charset="0"/>
                <a:cs typeface="Arial" charset="0"/>
              </a:rPr>
              <a:t>&amp; letting go</a:t>
            </a:r>
          </a:p>
        </p:txBody>
      </p:sp>
      <p:sp>
        <p:nvSpPr>
          <p:cNvPr id="29706" name="Text Box 10"/>
          <p:cNvSpPr txBox="1">
            <a:spLocks noChangeArrowheads="1"/>
          </p:cNvSpPr>
          <p:nvPr/>
        </p:nvSpPr>
        <p:spPr bwMode="auto">
          <a:xfrm>
            <a:off x="6524625" y="4143376"/>
            <a:ext cx="9207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r>
              <a:rPr lang="en-GB" altLang="en-US">
                <a:latin typeface="Times New Roman" charset="0"/>
                <a:ea typeface="Arial" charset="0"/>
                <a:cs typeface="Arial" charset="0"/>
              </a:rPr>
              <a:t>Testing</a:t>
            </a:r>
            <a:r>
              <a:rPr lang="en-GB" altLang="en-US" sz="1600">
                <a:solidFill>
                  <a:srgbClr val="FFFF66"/>
                </a:solidFill>
                <a:latin typeface="Times New Roman" charset="0"/>
                <a:ea typeface="Arial" charset="0"/>
                <a:cs typeface="Arial" charset="0"/>
              </a:rPr>
              <a:t> </a:t>
            </a:r>
          </a:p>
        </p:txBody>
      </p:sp>
      <p:sp>
        <p:nvSpPr>
          <p:cNvPr id="29707" name="Text Box 11"/>
          <p:cNvSpPr txBox="1">
            <a:spLocks noChangeArrowheads="1"/>
          </p:cNvSpPr>
          <p:nvPr/>
        </p:nvSpPr>
        <p:spPr bwMode="auto">
          <a:xfrm>
            <a:off x="7670800" y="2462213"/>
            <a:ext cx="1397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r>
              <a:rPr lang="en-GB" altLang="en-US">
                <a:latin typeface="Times New Roman" charset="0"/>
                <a:ea typeface="Arial" charset="0"/>
                <a:cs typeface="Arial" charset="0"/>
              </a:rPr>
              <a:t>Internalising</a:t>
            </a:r>
            <a:r>
              <a:rPr lang="en-GB" altLang="en-US">
                <a:solidFill>
                  <a:srgbClr val="FFFF66"/>
                </a:solidFill>
                <a:latin typeface="Times New Roman" charset="0"/>
                <a:ea typeface="Arial" charset="0"/>
                <a:cs typeface="Arial" charset="0"/>
              </a:rPr>
              <a:t> </a:t>
            </a:r>
            <a:endParaRPr lang="en-GB" altLang="en-US" sz="1600">
              <a:solidFill>
                <a:srgbClr val="FFFF66"/>
              </a:solidFill>
              <a:latin typeface="Times New Roman" charset="0"/>
              <a:ea typeface="Arial" charset="0"/>
              <a:cs typeface="Arial" charset="0"/>
            </a:endParaRPr>
          </a:p>
        </p:txBody>
      </p:sp>
      <p:sp>
        <p:nvSpPr>
          <p:cNvPr id="29708" name="Text Box 12"/>
          <p:cNvSpPr txBox="1">
            <a:spLocks noChangeArrowheads="1"/>
          </p:cNvSpPr>
          <p:nvPr/>
        </p:nvSpPr>
        <p:spPr bwMode="auto">
          <a:xfrm>
            <a:off x="5702300" y="5662613"/>
            <a:ext cx="749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r>
              <a:rPr lang="en-GB" altLang="en-US" b="1">
                <a:latin typeface="Times New Roman" charset="0"/>
                <a:ea typeface="Arial" charset="0"/>
                <a:cs typeface="Arial" charset="0"/>
              </a:rPr>
              <a:t>Time</a:t>
            </a:r>
            <a:r>
              <a:rPr lang="en-GB" altLang="en-US">
                <a:latin typeface="Times New Roman" charset="0"/>
                <a:ea typeface="Arial" charset="0"/>
                <a:cs typeface="Arial" charset="0"/>
              </a:rPr>
              <a:t> </a:t>
            </a:r>
            <a:endParaRPr lang="en-GB" altLang="en-US" sz="2400">
              <a:latin typeface="Times New Roman" charset="0"/>
              <a:ea typeface="Arial" charset="0"/>
              <a:cs typeface="Arial" charset="0"/>
            </a:endParaRPr>
          </a:p>
        </p:txBody>
      </p:sp>
      <p:sp>
        <p:nvSpPr>
          <p:cNvPr id="29709" name="Text Box 13"/>
          <p:cNvSpPr txBox="1">
            <a:spLocks noChangeArrowheads="1"/>
          </p:cNvSpPr>
          <p:nvPr/>
        </p:nvSpPr>
        <p:spPr bwMode="auto">
          <a:xfrm>
            <a:off x="3436938" y="2752725"/>
            <a:ext cx="6921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r>
              <a:rPr lang="en-GB" altLang="en-US" sz="1600">
                <a:latin typeface="Times New Roman" charset="0"/>
                <a:ea typeface="Arial" charset="0"/>
                <a:cs typeface="Arial" charset="0"/>
              </a:rPr>
              <a:t>Shock</a:t>
            </a:r>
          </a:p>
        </p:txBody>
      </p:sp>
      <p:sp>
        <p:nvSpPr>
          <p:cNvPr id="29710" name="Text Box 15"/>
          <p:cNvSpPr txBox="1">
            <a:spLocks noChangeArrowheads="1"/>
          </p:cNvSpPr>
          <p:nvPr/>
        </p:nvSpPr>
        <p:spPr bwMode="auto">
          <a:xfrm>
            <a:off x="4595813" y="1643063"/>
            <a:ext cx="7556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r>
              <a:rPr lang="en-GB" altLang="en-US">
                <a:latin typeface="Times New Roman" charset="0"/>
                <a:ea typeface="Arial" charset="0"/>
                <a:cs typeface="Arial" charset="0"/>
              </a:rPr>
              <a:t>Anger</a:t>
            </a:r>
            <a:endParaRPr lang="en-GB" altLang="en-US" sz="2400">
              <a:latin typeface="Times New Roman" charset="0"/>
              <a:ea typeface="Arial" charset="0"/>
              <a:cs typeface="Arial" charset="0"/>
            </a:endParaRPr>
          </a:p>
        </p:txBody>
      </p:sp>
      <p:sp>
        <p:nvSpPr>
          <p:cNvPr id="29711" name="Text Box 16"/>
          <p:cNvSpPr txBox="1">
            <a:spLocks noChangeArrowheads="1"/>
          </p:cNvSpPr>
          <p:nvPr/>
        </p:nvSpPr>
        <p:spPr bwMode="auto">
          <a:xfrm>
            <a:off x="5265738" y="3567113"/>
            <a:ext cx="12128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r>
              <a:rPr lang="en-GB" altLang="en-US">
                <a:latin typeface="Times New Roman" charset="0"/>
                <a:ea typeface="Arial" charset="0"/>
                <a:cs typeface="Arial" charset="0"/>
              </a:rPr>
              <a:t>Depression</a:t>
            </a:r>
          </a:p>
        </p:txBody>
      </p:sp>
      <p:sp>
        <p:nvSpPr>
          <p:cNvPr id="29712" name="Text Box 17"/>
          <p:cNvSpPr txBox="1">
            <a:spLocks noChangeArrowheads="1"/>
          </p:cNvSpPr>
          <p:nvPr/>
        </p:nvSpPr>
        <p:spPr bwMode="auto">
          <a:xfrm>
            <a:off x="7096125" y="3500438"/>
            <a:ext cx="19748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r>
              <a:rPr lang="en-GB" altLang="en-US">
                <a:latin typeface="Times New Roman" charset="0"/>
                <a:ea typeface="Arial" charset="0"/>
                <a:cs typeface="Arial" charset="0"/>
              </a:rPr>
              <a:t>Search</a:t>
            </a:r>
            <a:r>
              <a:rPr lang="en-GB" altLang="en-US">
                <a:solidFill>
                  <a:srgbClr val="FFFF66"/>
                </a:solidFill>
                <a:latin typeface="Times New Roman" charset="0"/>
                <a:ea typeface="Arial" charset="0"/>
                <a:cs typeface="Arial" charset="0"/>
              </a:rPr>
              <a:t> </a:t>
            </a:r>
            <a:r>
              <a:rPr lang="en-GB" altLang="en-US">
                <a:latin typeface="Times New Roman" charset="0"/>
                <a:ea typeface="Arial" charset="0"/>
                <a:cs typeface="Arial" charset="0"/>
              </a:rPr>
              <a:t>for meaning</a:t>
            </a:r>
            <a:endParaRPr lang="en-GB" altLang="en-US" sz="2400">
              <a:latin typeface="Times New Roman" charset="0"/>
              <a:ea typeface="Arial" charset="0"/>
              <a:cs typeface="Arial" charset="0"/>
            </a:endParaRPr>
          </a:p>
        </p:txBody>
      </p:sp>
      <p:sp>
        <p:nvSpPr>
          <p:cNvPr id="29713" name="Text Box 18"/>
          <p:cNvSpPr txBox="1">
            <a:spLocks noChangeArrowheads="1"/>
          </p:cNvSpPr>
          <p:nvPr/>
        </p:nvSpPr>
        <p:spPr bwMode="auto">
          <a:xfrm>
            <a:off x="1809751" y="6000750"/>
            <a:ext cx="819467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r>
              <a:rPr lang="en-GB" altLang="en-US" sz="1400" i="1">
                <a:latin typeface="Times New Roman" charset="0"/>
                <a:ea typeface="Arial" charset="0"/>
                <a:cs typeface="Arial" charset="0"/>
              </a:rPr>
              <a:t>Adapted from Adams, Hayes and Hopson : Transition, understanding and managing personal change; 1976</a:t>
            </a:r>
            <a:r>
              <a:rPr lang="en-GB" altLang="en-US" sz="2400">
                <a:solidFill>
                  <a:srgbClr val="FFFF66"/>
                </a:solidFill>
                <a:latin typeface="Times New Roman" charset="0"/>
                <a:ea typeface="Arial" charset="0"/>
                <a:cs typeface="Arial" charset="0"/>
              </a:rPr>
              <a:t>    </a:t>
            </a:r>
          </a:p>
        </p:txBody>
      </p:sp>
      <p:sp>
        <p:nvSpPr>
          <p:cNvPr id="29714" name="Line 19"/>
          <p:cNvSpPr>
            <a:spLocks noChangeShapeType="1"/>
          </p:cNvSpPr>
          <p:nvPr/>
        </p:nvSpPr>
        <p:spPr bwMode="auto">
          <a:xfrm>
            <a:off x="6272214" y="1643064"/>
            <a:ext cx="46037" cy="4143375"/>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GB"/>
          </a:p>
        </p:txBody>
      </p:sp>
      <p:sp>
        <p:nvSpPr>
          <p:cNvPr id="29715" name="Text Box 21"/>
          <p:cNvSpPr txBox="1">
            <a:spLocks noChangeArrowheads="1"/>
          </p:cNvSpPr>
          <p:nvPr/>
        </p:nvSpPr>
        <p:spPr bwMode="auto">
          <a:xfrm>
            <a:off x="3756026" y="4244975"/>
            <a:ext cx="18399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spcBef>
                <a:spcPct val="50000"/>
              </a:spcBef>
            </a:pPr>
            <a:r>
              <a:rPr lang="en-GB" altLang="en-US" b="1">
                <a:latin typeface="Arial" charset="0"/>
                <a:ea typeface="Arial" charset="0"/>
                <a:cs typeface="Arial" charset="0"/>
              </a:rPr>
              <a:t>RESISTANCE</a:t>
            </a:r>
            <a:endParaRPr lang="en-US" altLang="en-US" b="1">
              <a:latin typeface="Arial" charset="0"/>
              <a:ea typeface="Arial" charset="0"/>
              <a:cs typeface="Arial" charset="0"/>
            </a:endParaRPr>
          </a:p>
        </p:txBody>
      </p:sp>
      <p:sp>
        <p:nvSpPr>
          <p:cNvPr id="29716" name="Text Box 22"/>
          <p:cNvSpPr txBox="1">
            <a:spLocks noChangeArrowheads="1"/>
          </p:cNvSpPr>
          <p:nvPr/>
        </p:nvSpPr>
        <p:spPr bwMode="auto">
          <a:xfrm>
            <a:off x="7356476" y="4748213"/>
            <a:ext cx="19542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spcBef>
                <a:spcPct val="50000"/>
              </a:spcBef>
            </a:pPr>
            <a:r>
              <a:rPr lang="en-GB" altLang="en-US" b="1">
                <a:latin typeface="Arial" charset="0"/>
                <a:ea typeface="Arial" charset="0"/>
                <a:cs typeface="Arial" charset="0"/>
              </a:rPr>
              <a:t>EXPLORATION</a:t>
            </a:r>
            <a:endParaRPr lang="en-US" altLang="en-US" b="1">
              <a:latin typeface="Arial" charset="0"/>
              <a:ea typeface="Arial" charset="0"/>
              <a:cs typeface="Arial" charset="0"/>
            </a:endParaRPr>
          </a:p>
        </p:txBody>
      </p:sp>
      <p:sp>
        <p:nvSpPr>
          <p:cNvPr id="29717" name="Text Box 23"/>
          <p:cNvSpPr txBox="1">
            <a:spLocks noChangeArrowheads="1"/>
          </p:cNvSpPr>
          <p:nvPr/>
        </p:nvSpPr>
        <p:spPr bwMode="auto">
          <a:xfrm>
            <a:off x="6996113" y="1797051"/>
            <a:ext cx="1885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spcBef>
                <a:spcPct val="50000"/>
              </a:spcBef>
            </a:pPr>
            <a:r>
              <a:rPr lang="en-GB" altLang="en-US" b="1">
                <a:latin typeface="Arial" charset="0"/>
                <a:ea typeface="Arial" charset="0"/>
                <a:cs typeface="Arial" charset="0"/>
              </a:rPr>
              <a:t>COMMITMENT</a:t>
            </a:r>
            <a:endParaRPr lang="en-US" altLang="en-US" b="1">
              <a:latin typeface="Arial" charset="0"/>
              <a:ea typeface="Arial" charset="0"/>
              <a:cs typeface="Arial" charset="0"/>
            </a:endParaRPr>
          </a:p>
        </p:txBody>
      </p:sp>
      <p:sp>
        <p:nvSpPr>
          <p:cNvPr id="29718" name="Text Box 24"/>
          <p:cNvSpPr txBox="1">
            <a:spLocks noChangeArrowheads="1"/>
          </p:cNvSpPr>
          <p:nvPr/>
        </p:nvSpPr>
        <p:spPr bwMode="auto">
          <a:xfrm>
            <a:off x="3540125" y="1436688"/>
            <a:ext cx="15113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spcBef>
                <a:spcPct val="50000"/>
              </a:spcBef>
            </a:pPr>
            <a:r>
              <a:rPr lang="en-GB" altLang="en-US" b="1">
                <a:latin typeface="Arial" charset="0"/>
                <a:ea typeface="Arial" charset="0"/>
                <a:cs typeface="Arial" charset="0"/>
              </a:rPr>
              <a:t>DENIAL</a:t>
            </a:r>
            <a:endParaRPr lang="en-US" altLang="en-US" b="1">
              <a:latin typeface="Arial" charset="0"/>
              <a:ea typeface="Arial" charset="0"/>
              <a:cs typeface="Arial" charset="0"/>
            </a:endParaRPr>
          </a:p>
        </p:txBody>
      </p:sp>
      <p:sp>
        <p:nvSpPr>
          <p:cNvPr id="29719" name="Line 25"/>
          <p:cNvSpPr>
            <a:spLocks noChangeShapeType="1"/>
          </p:cNvSpPr>
          <p:nvPr/>
        </p:nvSpPr>
        <p:spPr bwMode="auto">
          <a:xfrm flipV="1">
            <a:off x="3167064" y="3357564"/>
            <a:ext cx="6130925" cy="46037"/>
          </a:xfrm>
          <a:prstGeom prst="line">
            <a:avLst/>
          </a:prstGeom>
          <a:noFill/>
          <a:ln w="38100">
            <a:solidFill>
              <a:schemeClr val="tx1"/>
            </a:solidFill>
            <a:round/>
            <a:headEnd type="stealth" w="med" len="med"/>
            <a:tailEnd type="stealth" w="med" len="med"/>
          </a:ln>
          <a:extLst>
            <a:ext uri="{909E8E84-426E-40DD-AFC4-6F175D3DCCD1}">
              <a14:hiddenFill xmlns:a14="http://schemas.microsoft.com/office/drawing/2010/main">
                <a:noFill/>
              </a14:hiddenFill>
            </a:ext>
          </a:extLst>
        </p:spPr>
        <p:txBody>
          <a:bodyPr/>
          <a:lstStyle/>
          <a:p>
            <a:endParaRPr lang="en-GB"/>
          </a:p>
        </p:txBody>
      </p:sp>
      <p:sp>
        <p:nvSpPr>
          <p:cNvPr id="29720" name="Text Box 27"/>
          <p:cNvSpPr txBox="1">
            <a:spLocks noChangeArrowheads="1"/>
          </p:cNvSpPr>
          <p:nvPr/>
        </p:nvSpPr>
        <p:spPr bwMode="auto">
          <a:xfrm>
            <a:off x="2532063" y="3236913"/>
            <a:ext cx="7921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spcBef>
                <a:spcPct val="50000"/>
              </a:spcBef>
            </a:pPr>
            <a:r>
              <a:rPr lang="en-GB" altLang="en-US">
                <a:latin typeface="Arial" charset="0"/>
                <a:ea typeface="Arial" charset="0"/>
                <a:cs typeface="Arial" charset="0"/>
              </a:rPr>
              <a:t>PAST</a:t>
            </a:r>
            <a:endParaRPr lang="en-US" altLang="en-US">
              <a:latin typeface="Arial" charset="0"/>
              <a:ea typeface="Arial" charset="0"/>
              <a:cs typeface="Arial" charset="0"/>
            </a:endParaRPr>
          </a:p>
        </p:txBody>
      </p:sp>
      <p:sp>
        <p:nvSpPr>
          <p:cNvPr id="29721" name="Text Box 28"/>
          <p:cNvSpPr txBox="1">
            <a:spLocks noChangeArrowheads="1"/>
          </p:cNvSpPr>
          <p:nvPr/>
        </p:nvSpPr>
        <p:spPr bwMode="auto">
          <a:xfrm>
            <a:off x="9239251" y="3214688"/>
            <a:ext cx="115411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Calibri" charset="0"/>
              </a:defRPr>
            </a:lvl1pPr>
            <a:lvl2pPr marL="742950" indent="-285750" eaLnBrk="0" hangingPunct="0">
              <a:defRPr>
                <a:solidFill>
                  <a:schemeClr val="tx1"/>
                </a:solidFill>
                <a:latin typeface="Calibri" charset="0"/>
              </a:defRPr>
            </a:lvl2pPr>
            <a:lvl3pPr marL="1143000" indent="-228600" eaLnBrk="0" hangingPunct="0">
              <a:defRPr>
                <a:solidFill>
                  <a:schemeClr val="tx1"/>
                </a:solidFill>
                <a:latin typeface="Calibri" charset="0"/>
              </a:defRPr>
            </a:lvl3pPr>
            <a:lvl4pPr marL="1600200" indent="-228600" eaLnBrk="0" hangingPunct="0">
              <a:defRPr>
                <a:solidFill>
                  <a:schemeClr val="tx1"/>
                </a:solidFill>
                <a:latin typeface="Calibri" charset="0"/>
              </a:defRPr>
            </a:lvl4pPr>
            <a:lvl5pPr marL="2057400" indent="-228600" eaLnBrk="0" hangingPunct="0">
              <a:defRPr>
                <a:solidFill>
                  <a:schemeClr val="tx1"/>
                </a:solidFill>
                <a:latin typeface="Calibri" charset="0"/>
              </a:defRPr>
            </a:lvl5pPr>
            <a:lvl6pPr marL="2514600" indent="-228600" eaLnBrk="0" fontAlgn="base" hangingPunct="0">
              <a:spcBef>
                <a:spcPct val="0"/>
              </a:spcBef>
              <a:spcAft>
                <a:spcPct val="0"/>
              </a:spcAft>
              <a:defRPr>
                <a:solidFill>
                  <a:schemeClr val="tx1"/>
                </a:solidFill>
                <a:latin typeface="Calibri" charset="0"/>
              </a:defRPr>
            </a:lvl6pPr>
            <a:lvl7pPr marL="2971800" indent="-228600" eaLnBrk="0" fontAlgn="base" hangingPunct="0">
              <a:spcBef>
                <a:spcPct val="0"/>
              </a:spcBef>
              <a:spcAft>
                <a:spcPct val="0"/>
              </a:spcAft>
              <a:defRPr>
                <a:solidFill>
                  <a:schemeClr val="tx1"/>
                </a:solidFill>
                <a:latin typeface="Calibri" charset="0"/>
              </a:defRPr>
            </a:lvl7pPr>
            <a:lvl8pPr marL="3429000" indent="-228600" eaLnBrk="0" fontAlgn="base" hangingPunct="0">
              <a:spcBef>
                <a:spcPct val="0"/>
              </a:spcBef>
              <a:spcAft>
                <a:spcPct val="0"/>
              </a:spcAft>
              <a:defRPr>
                <a:solidFill>
                  <a:schemeClr val="tx1"/>
                </a:solidFill>
                <a:latin typeface="Calibri" charset="0"/>
              </a:defRPr>
            </a:lvl8pPr>
            <a:lvl9pPr marL="3886200" indent="-228600" eaLnBrk="0" fontAlgn="base" hangingPunct="0">
              <a:spcBef>
                <a:spcPct val="0"/>
              </a:spcBef>
              <a:spcAft>
                <a:spcPct val="0"/>
              </a:spcAft>
              <a:defRPr>
                <a:solidFill>
                  <a:schemeClr val="tx1"/>
                </a:solidFill>
                <a:latin typeface="Calibri" charset="0"/>
              </a:defRPr>
            </a:lvl9pPr>
          </a:lstStyle>
          <a:p>
            <a:pPr eaLnBrk="1" hangingPunct="1">
              <a:spcBef>
                <a:spcPct val="50000"/>
              </a:spcBef>
            </a:pPr>
            <a:r>
              <a:rPr lang="en-GB" altLang="en-US">
                <a:latin typeface="Arial" charset="0"/>
                <a:ea typeface="Arial" charset="0"/>
                <a:cs typeface="Arial" charset="0"/>
              </a:rPr>
              <a:t>FUTURE</a:t>
            </a:r>
            <a:endParaRPr lang="en-US" altLang="en-US">
              <a:latin typeface="Arial" charset="0"/>
              <a:ea typeface="Arial" charset="0"/>
              <a:cs typeface="Arial" charset="0"/>
            </a:endParaRPr>
          </a:p>
        </p:txBody>
      </p:sp>
    </p:spTree>
    <p:extLst>
      <p:ext uri="{BB962C8B-B14F-4D97-AF65-F5344CB8AC3E}">
        <p14:creationId xmlns:p14="http://schemas.microsoft.com/office/powerpoint/2010/main" val="3801450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GB" b="1" dirty="0">
                <a:latin typeface="+mn-lt"/>
              </a:rPr>
              <a:t>Why do we need to manage Change? </a:t>
            </a:r>
          </a:p>
        </p:txBody>
      </p:sp>
      <p:sp>
        <p:nvSpPr>
          <p:cNvPr id="3" name="Content Placeholder 2"/>
          <p:cNvSpPr>
            <a:spLocks noGrp="1"/>
          </p:cNvSpPr>
          <p:nvPr>
            <p:ph idx="1"/>
          </p:nvPr>
        </p:nvSpPr>
        <p:spPr>
          <a:xfrm>
            <a:off x="400050" y="1825625"/>
            <a:ext cx="11487150" cy="4351338"/>
          </a:xfrm>
        </p:spPr>
        <p:txBody>
          <a:bodyPr/>
          <a:lstStyle/>
          <a:p>
            <a:r>
              <a:rPr lang="en-US" dirty="0"/>
              <a:t>Rapid change is occurring as health care organizations (HCOs) strive to adopt new technology such as the electronic health record (EHR), implement quality improvement initiatives, and institute pay-for-performance plans</a:t>
            </a:r>
          </a:p>
          <a:p>
            <a:endParaRPr lang="en-US" dirty="0"/>
          </a:p>
          <a:p>
            <a:endParaRPr lang="en-US" dirty="0"/>
          </a:p>
          <a:p>
            <a:r>
              <a:rPr lang="en-US" dirty="0"/>
              <a:t>To deal with this change and help employees transition to new ways of doing things, managers need an edge</a:t>
            </a:r>
          </a:p>
        </p:txBody>
      </p:sp>
    </p:spTree>
    <p:extLst>
      <p:ext uri="{BB962C8B-B14F-4D97-AF65-F5344CB8AC3E}">
        <p14:creationId xmlns:p14="http://schemas.microsoft.com/office/powerpoint/2010/main" val="211280152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GB" b="1" dirty="0">
                <a:latin typeface="+mn-lt"/>
              </a:rPr>
              <a:t>Change management models </a:t>
            </a:r>
          </a:p>
        </p:txBody>
      </p:sp>
      <p:sp>
        <p:nvSpPr>
          <p:cNvPr id="3" name="Content Placeholder 2"/>
          <p:cNvSpPr>
            <a:spLocks noGrp="1"/>
          </p:cNvSpPr>
          <p:nvPr>
            <p:ph idx="1"/>
          </p:nvPr>
        </p:nvSpPr>
        <p:spPr>
          <a:xfrm>
            <a:off x="400050" y="1825625"/>
            <a:ext cx="11544300" cy="4889500"/>
          </a:xfrm>
        </p:spPr>
        <p:txBody>
          <a:bodyPr>
            <a:normAutofit/>
          </a:bodyPr>
          <a:lstStyle/>
          <a:p>
            <a:r>
              <a:rPr lang="en-US" dirty="0"/>
              <a:t>Providing this edge are the philosophies of John Kotter and William Bridges, two of the most widely regarded thinkers in change management</a:t>
            </a:r>
          </a:p>
          <a:p>
            <a:endParaRPr lang="en-US" dirty="0"/>
          </a:p>
          <a:p>
            <a:r>
              <a:rPr lang="en-US" dirty="0"/>
              <a:t>Kotter believes that organizational change can be managed using a dynamic, nonlinear 8-step approach</a:t>
            </a:r>
          </a:p>
          <a:p>
            <a:endParaRPr lang="en-US" dirty="0"/>
          </a:p>
          <a:p>
            <a:r>
              <a:rPr lang="en-US" dirty="0"/>
              <a:t>Increase urgency, Build guiding teams, Get the vision right, Communicate for buy-in, Enable action, Create short-term wins, Don’t let up, Make it stick</a:t>
            </a:r>
            <a:endParaRPr lang="en-GB" dirty="0"/>
          </a:p>
          <a:p>
            <a:endParaRPr lang="en-GB" dirty="0"/>
          </a:p>
          <a:p>
            <a:endParaRPr lang="en-GB" dirty="0"/>
          </a:p>
        </p:txBody>
      </p:sp>
    </p:spTree>
    <p:extLst>
      <p:ext uri="{BB962C8B-B14F-4D97-AF65-F5344CB8AC3E}">
        <p14:creationId xmlns:p14="http://schemas.microsoft.com/office/powerpoint/2010/main" val="16467874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8000" b="1" dirty="0">
                <a:latin typeface="+mn-lt"/>
              </a:rPr>
              <a:t>Phases of change management</a:t>
            </a:r>
            <a:endParaRPr lang="en-GB" dirty="0">
              <a:latin typeface="+mn-lt"/>
            </a:endParaRPr>
          </a:p>
        </p:txBody>
      </p:sp>
    </p:spTree>
    <p:extLst>
      <p:ext uri="{BB962C8B-B14F-4D97-AF65-F5344CB8AC3E}">
        <p14:creationId xmlns:p14="http://schemas.microsoft.com/office/powerpoint/2010/main" val="11835795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9587" y="0"/>
            <a:ext cx="10515600" cy="1325563"/>
          </a:xfrm>
        </p:spPr>
        <p:txBody>
          <a:bodyPr/>
          <a:lstStyle/>
          <a:p>
            <a:r>
              <a:rPr lang="en-GB" b="1" dirty="0">
                <a:latin typeface="+mn-lt"/>
              </a:rPr>
              <a:t>1. Creating a climate for change</a:t>
            </a:r>
          </a:p>
        </p:txBody>
      </p:sp>
      <p:sp>
        <p:nvSpPr>
          <p:cNvPr id="3" name="Content Placeholder 2"/>
          <p:cNvSpPr>
            <a:spLocks noGrp="1"/>
          </p:cNvSpPr>
          <p:nvPr>
            <p:ph idx="1"/>
          </p:nvPr>
        </p:nvSpPr>
        <p:spPr>
          <a:xfrm>
            <a:off x="185738" y="1690688"/>
            <a:ext cx="12006262" cy="4781550"/>
          </a:xfrm>
        </p:spPr>
        <p:txBody>
          <a:bodyPr>
            <a:normAutofit/>
          </a:bodyPr>
          <a:lstStyle/>
          <a:p>
            <a:r>
              <a:rPr lang="en-US" b="1" dirty="0"/>
              <a:t>Increase urgency</a:t>
            </a:r>
            <a:r>
              <a:rPr lang="en-US" dirty="0"/>
              <a:t>:  Ensuring that sufficient people act with urgency—with on your toes behavior that looks for opportunities and problems, that energizes colleagues, that beams a sense of let’s go.’</a:t>
            </a:r>
          </a:p>
          <a:p>
            <a:endParaRPr lang="en-US" dirty="0"/>
          </a:p>
          <a:p>
            <a:r>
              <a:rPr lang="en-US" b="1" dirty="0"/>
              <a:t>Build guiding teams</a:t>
            </a:r>
            <a:r>
              <a:rPr lang="en-US" dirty="0"/>
              <a:t>:  Development of a guiding team. Selecting the right members for a team is imperative.</a:t>
            </a:r>
          </a:p>
          <a:p>
            <a:pPr marL="0" indent="0">
              <a:buNone/>
            </a:pPr>
            <a:r>
              <a:rPr lang="en-US" dirty="0"/>
              <a:t> </a:t>
            </a:r>
          </a:p>
          <a:p>
            <a:r>
              <a:rPr lang="en-US" b="1" dirty="0"/>
              <a:t>Get the vision right</a:t>
            </a:r>
            <a:r>
              <a:rPr lang="en-US" dirty="0"/>
              <a:t>: The health care manager, along with the guiding team, must develop a vision expressed in a clear, concise statement about the direction in which their organization is headed.</a:t>
            </a:r>
          </a:p>
          <a:p>
            <a:endParaRPr lang="en-GB" dirty="0"/>
          </a:p>
        </p:txBody>
      </p:sp>
    </p:spTree>
    <p:extLst>
      <p:ext uri="{BB962C8B-B14F-4D97-AF65-F5344CB8AC3E}">
        <p14:creationId xmlns:p14="http://schemas.microsoft.com/office/powerpoint/2010/main" val="10113026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0"/>
            <a:ext cx="10515600" cy="1325563"/>
          </a:xfrm>
        </p:spPr>
        <p:txBody>
          <a:bodyPr/>
          <a:lstStyle/>
          <a:p>
            <a:r>
              <a:rPr lang="en-GB" b="1" dirty="0">
                <a:latin typeface="+mn-lt"/>
              </a:rPr>
              <a:t>2</a:t>
            </a:r>
            <a:r>
              <a:rPr lang="en-GB" dirty="0"/>
              <a:t>. </a:t>
            </a:r>
            <a:r>
              <a:rPr lang="en-GB" b="1" dirty="0">
                <a:latin typeface="+mn-lt"/>
              </a:rPr>
              <a:t>Engaging and enabling the whole organization</a:t>
            </a:r>
          </a:p>
        </p:txBody>
      </p:sp>
      <p:sp>
        <p:nvSpPr>
          <p:cNvPr id="3" name="Content Placeholder 2"/>
          <p:cNvSpPr>
            <a:spLocks noGrp="1"/>
          </p:cNvSpPr>
          <p:nvPr>
            <p:ph idx="1"/>
          </p:nvPr>
        </p:nvSpPr>
        <p:spPr>
          <a:xfrm>
            <a:off x="266700" y="1690688"/>
            <a:ext cx="11087100" cy="5167312"/>
          </a:xfrm>
        </p:spPr>
        <p:txBody>
          <a:bodyPr>
            <a:normAutofit/>
          </a:bodyPr>
          <a:lstStyle/>
          <a:p>
            <a:r>
              <a:rPr lang="en-US" b="1" dirty="0"/>
              <a:t>Communicate for buy-in</a:t>
            </a:r>
            <a:r>
              <a:rPr lang="en-US" dirty="0"/>
              <a:t>:  develop methods of communication that address negative feelings and help employees to ‘‘think and act in accordance with the new direction’</a:t>
            </a:r>
          </a:p>
          <a:p>
            <a:endParaRPr lang="en-US" dirty="0"/>
          </a:p>
          <a:p>
            <a:r>
              <a:rPr lang="en-US" b="1" dirty="0"/>
              <a:t>Enable action:  </a:t>
            </a:r>
            <a:r>
              <a:rPr lang="en-US" dirty="0"/>
              <a:t>A guiding team must take the same approach to monitoring change as a thermostat monitors the temperature in a room. </a:t>
            </a:r>
          </a:p>
          <a:p>
            <a:endParaRPr lang="en-US" dirty="0"/>
          </a:p>
          <a:p>
            <a:r>
              <a:rPr lang="en-US" b="1" dirty="0"/>
              <a:t>Create short-term wins:  </a:t>
            </a:r>
            <a:r>
              <a:rPr lang="en-US" dirty="0"/>
              <a:t>As the pathways to change are cleared, empowered individuals and groups must be careful to choose and complete tasks that clearly show that the change management project is succeeding. </a:t>
            </a:r>
            <a:endParaRPr lang="en-GB" dirty="0"/>
          </a:p>
        </p:txBody>
      </p:sp>
    </p:spTree>
    <p:extLst>
      <p:ext uri="{BB962C8B-B14F-4D97-AF65-F5344CB8AC3E}">
        <p14:creationId xmlns:p14="http://schemas.microsoft.com/office/powerpoint/2010/main" val="181785303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0515600" cy="1325563"/>
          </a:xfrm>
        </p:spPr>
        <p:txBody>
          <a:bodyPr/>
          <a:lstStyle/>
          <a:p>
            <a:r>
              <a:rPr lang="en-GB" b="1" dirty="0">
                <a:latin typeface="+mn-lt"/>
              </a:rPr>
              <a:t>3. Implementing and sustaining </a:t>
            </a:r>
            <a:br>
              <a:rPr lang="en-GB" b="1" dirty="0">
                <a:latin typeface="+mn-lt"/>
              </a:rPr>
            </a:br>
            <a:r>
              <a:rPr lang="en-GB" b="1" dirty="0">
                <a:latin typeface="+mn-lt"/>
              </a:rPr>
              <a:t>the change</a:t>
            </a:r>
          </a:p>
        </p:txBody>
      </p:sp>
      <p:sp>
        <p:nvSpPr>
          <p:cNvPr id="3" name="Content Placeholder 2"/>
          <p:cNvSpPr>
            <a:spLocks noGrp="1"/>
          </p:cNvSpPr>
          <p:nvPr>
            <p:ph idx="1"/>
          </p:nvPr>
        </p:nvSpPr>
        <p:spPr>
          <a:xfrm>
            <a:off x="228599" y="1825624"/>
            <a:ext cx="11758613" cy="5032375"/>
          </a:xfrm>
        </p:spPr>
        <p:txBody>
          <a:bodyPr>
            <a:normAutofit/>
          </a:bodyPr>
          <a:lstStyle/>
          <a:p>
            <a:r>
              <a:rPr lang="en-US" dirty="0"/>
              <a:t>Don’t let up: </a:t>
            </a:r>
            <a:r>
              <a:rPr lang="en-GB" dirty="0"/>
              <a:t>This kind of thinking, ‘‘we have won,’’ can be very detrimental to any type of change project. As short-term wins begin to pile up, people may start to believe that the change project is going to be a success and they start to lose their sense of urgency. </a:t>
            </a:r>
            <a:endParaRPr lang="en-US" dirty="0"/>
          </a:p>
          <a:p>
            <a:endParaRPr lang="en-US" dirty="0"/>
          </a:p>
          <a:p>
            <a:endParaRPr lang="en-US" dirty="0"/>
          </a:p>
          <a:p>
            <a:r>
              <a:rPr lang="en-US" dirty="0"/>
              <a:t>Make it stick: </a:t>
            </a:r>
            <a:r>
              <a:rPr lang="en-GB" dirty="0"/>
              <a:t>A belief exists that to get people to change their behaviour, you must first change the culture. However, according to Kotter, ‘‘culture change comes last, not first.... Culture changes when a new way of operating has been shown to succeed over some minimum period of time</a:t>
            </a:r>
          </a:p>
          <a:p>
            <a:endParaRPr lang="en-GB" dirty="0"/>
          </a:p>
        </p:txBody>
      </p:sp>
    </p:spTree>
    <p:extLst>
      <p:ext uri="{BB962C8B-B14F-4D97-AF65-F5344CB8AC3E}">
        <p14:creationId xmlns:p14="http://schemas.microsoft.com/office/powerpoint/2010/main" val="37433379"/>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255"/>
            <a:ext cx="10515600" cy="1325563"/>
          </a:xfrm>
        </p:spPr>
        <p:txBody>
          <a:bodyPr/>
          <a:lstStyle/>
          <a:p>
            <a:r>
              <a:rPr lang="en-GB" b="1" dirty="0">
                <a:latin typeface="+mn-lt"/>
              </a:rPr>
              <a:t>Continued</a:t>
            </a:r>
            <a:r>
              <a:rPr lang="mr-IN" b="1" dirty="0">
                <a:latin typeface="+mn-lt"/>
              </a:rPr>
              <a:t>…</a:t>
            </a:r>
            <a:r>
              <a:rPr lang="en-US" b="1" dirty="0">
                <a:latin typeface="+mn-lt"/>
              </a:rPr>
              <a:t>,</a:t>
            </a:r>
            <a:r>
              <a:rPr lang="en-GB" b="1" dirty="0">
                <a:latin typeface="+mn-lt"/>
              </a:rPr>
              <a:t>  </a:t>
            </a:r>
          </a:p>
        </p:txBody>
      </p:sp>
      <p:sp>
        <p:nvSpPr>
          <p:cNvPr id="3" name="Content Placeholder 2"/>
          <p:cNvSpPr>
            <a:spLocks noGrp="1"/>
          </p:cNvSpPr>
          <p:nvPr>
            <p:ph idx="1"/>
          </p:nvPr>
        </p:nvSpPr>
        <p:spPr>
          <a:xfrm>
            <a:off x="352425" y="2111375"/>
            <a:ext cx="10515600" cy="4351338"/>
          </a:xfrm>
        </p:spPr>
        <p:txBody>
          <a:bodyPr/>
          <a:lstStyle/>
          <a:p>
            <a:r>
              <a:rPr lang="en-US" dirty="0"/>
              <a:t>Kotter’s model is not a step-by step approach to managing change. It is an iterative model, and its use will rely on the skills and knowledge of the health care manager charged with bringing about change within his or her HSO.</a:t>
            </a:r>
            <a:endParaRPr lang="en-GB" dirty="0"/>
          </a:p>
        </p:txBody>
      </p:sp>
    </p:spTree>
    <p:extLst>
      <p:ext uri="{BB962C8B-B14F-4D97-AF65-F5344CB8AC3E}">
        <p14:creationId xmlns:p14="http://schemas.microsoft.com/office/powerpoint/2010/main" val="2064502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8229600" cy="1143000"/>
          </a:xfrm>
        </p:spPr>
        <p:txBody>
          <a:bodyPr/>
          <a:lstStyle/>
          <a:p>
            <a:r>
              <a:rPr lang="en-US" b="1" dirty="0">
                <a:latin typeface="+mn-lt"/>
              </a:rPr>
              <a:t>What is an organization?</a:t>
            </a:r>
          </a:p>
        </p:txBody>
      </p:sp>
      <p:sp>
        <p:nvSpPr>
          <p:cNvPr id="3" name="Content Placeholder 2"/>
          <p:cNvSpPr>
            <a:spLocks noGrp="1"/>
          </p:cNvSpPr>
          <p:nvPr>
            <p:ph idx="1"/>
          </p:nvPr>
        </p:nvSpPr>
        <p:spPr>
          <a:xfrm>
            <a:off x="257175" y="1447801"/>
            <a:ext cx="11644313" cy="5410200"/>
          </a:xfrm>
        </p:spPr>
        <p:txBody>
          <a:bodyPr/>
          <a:lstStyle/>
          <a:p>
            <a:r>
              <a:rPr lang="en-US" sz="3600" dirty="0"/>
              <a:t>An organization is a consciously coordinated social unit, composed of two or more people, that functions on a relatively continuous basis to achieve a common goal or set of goals. </a:t>
            </a:r>
          </a:p>
          <a:p>
            <a:endParaRPr lang="en-US" sz="3600" dirty="0"/>
          </a:p>
          <a:p>
            <a:endParaRPr lang="en-US" sz="3600" dirty="0"/>
          </a:p>
          <a:p>
            <a:r>
              <a:rPr lang="en-US" sz="3600" dirty="0"/>
              <a:t>This is done through division of labor and function</a:t>
            </a:r>
          </a:p>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GB" dirty="0"/>
          </a:p>
          <a:p>
            <a:endParaRPr lang="en-GB" dirty="0"/>
          </a:p>
          <a:p>
            <a:pPr marL="0" indent="0" algn="ctr">
              <a:buNone/>
            </a:pPr>
            <a:r>
              <a:rPr lang="en-GB" sz="4400" b="1" dirty="0"/>
              <a:t>The End, </a:t>
            </a:r>
          </a:p>
          <a:p>
            <a:pPr marL="0" indent="0" algn="ctr">
              <a:buNone/>
            </a:pPr>
            <a:r>
              <a:rPr lang="en-GB" sz="4400" b="1" dirty="0"/>
              <a:t>Thank you </a:t>
            </a:r>
          </a:p>
        </p:txBody>
      </p:sp>
    </p:spTree>
    <p:extLst>
      <p:ext uri="{BB962C8B-B14F-4D97-AF65-F5344CB8AC3E}">
        <p14:creationId xmlns:p14="http://schemas.microsoft.com/office/powerpoint/2010/main" val="244462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2057400" y="579438"/>
            <a:ext cx="8077200" cy="366712"/>
          </a:xfrm>
        </p:spPr>
        <p:txBody>
          <a:bodyPr>
            <a:normAutofit fontScale="90000"/>
          </a:bodyPr>
          <a:lstStyle/>
          <a:p>
            <a:pPr marL="1376363" indent="-1376363">
              <a:defRPr/>
            </a:pPr>
            <a:r>
              <a:rPr lang="en-US" sz="3600" dirty="0"/>
              <a:t>Characteristics of Organizations</a:t>
            </a:r>
          </a:p>
        </p:txBody>
      </p:sp>
      <p:sp>
        <p:nvSpPr>
          <p:cNvPr id="27652" name="Line 3"/>
          <p:cNvSpPr>
            <a:spLocks noChangeShapeType="1"/>
          </p:cNvSpPr>
          <p:nvPr/>
        </p:nvSpPr>
        <p:spPr bwMode="auto">
          <a:xfrm>
            <a:off x="2133600" y="968375"/>
            <a:ext cx="7924800" cy="0"/>
          </a:xfrm>
          <a:prstGeom prst="line">
            <a:avLst/>
          </a:prstGeom>
          <a:noFill/>
          <a:ln w="19050">
            <a:solidFill>
              <a:srgbClr val="996633"/>
            </a:solidFill>
            <a:round/>
            <a:headEnd/>
            <a:tailEnd/>
          </a:ln>
        </p:spPr>
        <p:txBody>
          <a:bodyPr wrap="none"/>
          <a:lstStyle/>
          <a:p>
            <a:endParaRPr lang="en-US"/>
          </a:p>
        </p:txBody>
      </p:sp>
      <p:sp>
        <p:nvSpPr>
          <p:cNvPr id="27653" name="Line 4"/>
          <p:cNvSpPr>
            <a:spLocks noChangeShapeType="1"/>
          </p:cNvSpPr>
          <p:nvPr/>
        </p:nvSpPr>
        <p:spPr bwMode="auto">
          <a:xfrm>
            <a:off x="2133600" y="565150"/>
            <a:ext cx="7924800" cy="0"/>
          </a:xfrm>
          <a:prstGeom prst="line">
            <a:avLst/>
          </a:prstGeom>
          <a:noFill/>
          <a:ln w="19050">
            <a:solidFill>
              <a:srgbClr val="996633"/>
            </a:solidFill>
            <a:round/>
            <a:headEnd/>
            <a:tailEnd/>
          </a:ln>
        </p:spPr>
        <p:txBody>
          <a:bodyPr wrap="none"/>
          <a:lstStyle/>
          <a:p>
            <a:endParaRPr lang="en-US"/>
          </a:p>
        </p:txBody>
      </p:sp>
      <p:pic>
        <p:nvPicPr>
          <p:cNvPr id="110597" name="Picture 5"/>
          <p:cNvPicPr>
            <a:picLocks noChangeAspect="1" noChangeArrowheads="1"/>
          </p:cNvPicPr>
          <p:nvPr/>
        </p:nvPicPr>
        <p:blipFill>
          <a:blip r:embed="rId3" cstate="print"/>
          <a:srcRect/>
          <a:stretch>
            <a:fillRect/>
          </a:stretch>
        </p:blipFill>
        <p:spPr bwMode="auto">
          <a:xfrm>
            <a:off x="3033714" y="1881189"/>
            <a:ext cx="6124575" cy="3095625"/>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nodeType="afterEffect">
                                  <p:stCondLst>
                                    <p:cond delay="0"/>
                                  </p:stCondLst>
                                  <p:childTnLst>
                                    <p:set>
                                      <p:cBhvr>
                                        <p:cTn id="6" dur="1" fill="hold">
                                          <p:stCondLst>
                                            <p:cond delay="0"/>
                                          </p:stCondLst>
                                        </p:cTn>
                                        <p:tgtEl>
                                          <p:spTgt spid="110597"/>
                                        </p:tgtEl>
                                        <p:attrNameLst>
                                          <p:attrName>style.visibility</p:attrName>
                                        </p:attrNameLst>
                                      </p:cBhvr>
                                      <p:to>
                                        <p:strVal val="visible"/>
                                      </p:to>
                                    </p:set>
                                    <p:animEffect transition="in" filter="box(in)">
                                      <p:cBhvr>
                                        <p:cTn id="7" dur="500"/>
                                        <p:tgtEl>
                                          <p:spTgt spid="1105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5739" y="0"/>
            <a:ext cx="10515600" cy="1325563"/>
          </a:xfrm>
        </p:spPr>
        <p:txBody>
          <a:bodyPr/>
          <a:lstStyle/>
          <a:p>
            <a:r>
              <a:rPr lang="en-GB" b="1" dirty="0">
                <a:latin typeface="+mn-lt"/>
              </a:rPr>
              <a:t>Purpose of an organization</a:t>
            </a:r>
            <a:endParaRPr lang="en-US" b="1" dirty="0">
              <a:latin typeface="+mn-lt"/>
            </a:endParaRPr>
          </a:p>
        </p:txBody>
      </p:sp>
      <p:sp>
        <p:nvSpPr>
          <p:cNvPr id="3" name="Content Placeholder 2"/>
          <p:cNvSpPr>
            <a:spLocks noGrp="1"/>
          </p:cNvSpPr>
          <p:nvPr>
            <p:ph idx="1"/>
          </p:nvPr>
        </p:nvSpPr>
        <p:spPr>
          <a:xfrm>
            <a:off x="185739" y="1825625"/>
            <a:ext cx="11687174" cy="4775200"/>
          </a:xfrm>
        </p:spPr>
        <p:txBody>
          <a:bodyPr/>
          <a:lstStyle/>
          <a:p>
            <a:r>
              <a:rPr lang="en-GB" sz="3600" dirty="0"/>
              <a:t>The purpose of an organization is to accomplish the goals and objectives as indicated within the organization's vision statement.</a:t>
            </a:r>
          </a:p>
          <a:p>
            <a:endParaRPr lang="en-GB" sz="3600" dirty="0"/>
          </a:p>
          <a:p>
            <a:endParaRPr lang="en-GB" sz="3600" dirty="0"/>
          </a:p>
          <a:p>
            <a:r>
              <a:rPr lang="en-GB" sz="3600" dirty="0"/>
              <a:t>The mission statement will indicate how they plan on reaching those goals and objectives.</a:t>
            </a:r>
            <a:endParaRPr lang="en-US" sz="3600" dirty="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1" name="Line 46"/>
          <p:cNvSpPr>
            <a:spLocks noChangeShapeType="1"/>
          </p:cNvSpPr>
          <p:nvPr/>
        </p:nvSpPr>
        <p:spPr bwMode="auto">
          <a:xfrm>
            <a:off x="2133600" y="0"/>
            <a:ext cx="7924800" cy="0"/>
          </a:xfrm>
          <a:prstGeom prst="line">
            <a:avLst/>
          </a:prstGeom>
          <a:noFill/>
          <a:ln w="19050">
            <a:solidFill>
              <a:srgbClr val="996633"/>
            </a:solidFill>
            <a:round/>
            <a:headEnd/>
            <a:tailEnd/>
          </a:ln>
        </p:spPr>
        <p:txBody>
          <a:bodyPr wrap="none"/>
          <a:lstStyle/>
          <a:p>
            <a:endParaRPr lang="en-US" dirty="0"/>
          </a:p>
        </p:txBody>
      </p:sp>
      <p:sp>
        <p:nvSpPr>
          <p:cNvPr id="9222" name="Rectangle 47"/>
          <p:cNvSpPr>
            <a:spLocks noChangeArrowheads="1"/>
          </p:cNvSpPr>
          <p:nvPr/>
        </p:nvSpPr>
        <p:spPr bwMode="auto">
          <a:xfrm>
            <a:off x="223837" y="1398586"/>
            <a:ext cx="11744325" cy="5066002"/>
          </a:xfrm>
          <a:prstGeom prst="rect">
            <a:avLst/>
          </a:prstGeom>
          <a:noFill/>
          <a:ln w="9525">
            <a:noFill/>
            <a:miter lim="800000"/>
            <a:headEnd/>
            <a:tailEnd/>
          </a:ln>
        </p:spPr>
        <p:txBody>
          <a:bodyPr wrap="square">
            <a:spAutoFit/>
          </a:bodyPr>
          <a:lstStyle/>
          <a:p>
            <a:pPr marL="225425" indent="-225425">
              <a:spcBef>
                <a:spcPct val="35000"/>
              </a:spcBef>
              <a:buFontTx/>
              <a:buChar char="•"/>
            </a:pPr>
            <a:r>
              <a:rPr lang="en-US" sz="3200" dirty="0"/>
              <a:t>Divides work to be done into specific jobs and departments.</a:t>
            </a:r>
          </a:p>
          <a:p>
            <a:pPr marL="225425" indent="-225425">
              <a:spcBef>
                <a:spcPct val="35000"/>
              </a:spcBef>
              <a:buFontTx/>
              <a:buChar char="•"/>
            </a:pPr>
            <a:r>
              <a:rPr lang="en-US" sz="3200" dirty="0"/>
              <a:t>Assigns tasks and responsibilities associated with individual jobs.</a:t>
            </a:r>
          </a:p>
          <a:p>
            <a:pPr marL="225425" indent="-225425">
              <a:spcBef>
                <a:spcPct val="35000"/>
              </a:spcBef>
              <a:buFontTx/>
              <a:buChar char="•"/>
            </a:pPr>
            <a:r>
              <a:rPr lang="en-US" sz="3200" dirty="0"/>
              <a:t>Coordinates diverse organizational tasks.</a:t>
            </a:r>
          </a:p>
          <a:p>
            <a:pPr marL="225425" indent="-225425">
              <a:spcBef>
                <a:spcPct val="35000"/>
              </a:spcBef>
              <a:buFontTx/>
              <a:buChar char="•"/>
            </a:pPr>
            <a:r>
              <a:rPr lang="en-US" sz="3200" dirty="0"/>
              <a:t>Clusters jobs into units.</a:t>
            </a:r>
          </a:p>
          <a:p>
            <a:pPr marL="225425" indent="-225425">
              <a:spcBef>
                <a:spcPct val="35000"/>
              </a:spcBef>
              <a:buFontTx/>
              <a:buChar char="•"/>
            </a:pPr>
            <a:r>
              <a:rPr lang="en-US" sz="3200" dirty="0"/>
              <a:t>Establishes relationships among individuals, groups, and departments.</a:t>
            </a:r>
          </a:p>
          <a:p>
            <a:pPr marL="225425" indent="-225425">
              <a:spcBef>
                <a:spcPct val="35000"/>
              </a:spcBef>
              <a:buFontTx/>
              <a:buChar char="•"/>
            </a:pPr>
            <a:r>
              <a:rPr lang="en-US" sz="3200" dirty="0"/>
              <a:t>Establishes formal lines of authority.</a:t>
            </a:r>
          </a:p>
          <a:p>
            <a:pPr marL="225425" indent="-225425">
              <a:spcBef>
                <a:spcPct val="35000"/>
              </a:spcBef>
              <a:buFontTx/>
              <a:buChar char="•"/>
            </a:pPr>
            <a:r>
              <a:rPr lang="en-US" sz="3200" dirty="0"/>
              <a:t>Allocates and deploys organizational resources.</a:t>
            </a:r>
          </a:p>
        </p:txBody>
      </p:sp>
      <p:sp>
        <p:nvSpPr>
          <p:cNvPr id="3" name="Title 2">
            <a:extLst>
              <a:ext uri="{FF2B5EF4-FFF2-40B4-BE49-F238E27FC236}">
                <a16:creationId xmlns:a16="http://schemas.microsoft.com/office/drawing/2014/main" xmlns="" id="{25428AA7-187B-42A6-AB8D-D61428E7BA53}"/>
              </a:ext>
            </a:extLst>
          </p:cNvPr>
          <p:cNvSpPr>
            <a:spLocks noGrp="1"/>
          </p:cNvSpPr>
          <p:nvPr>
            <p:ph type="title"/>
          </p:nvPr>
        </p:nvSpPr>
        <p:spPr>
          <a:xfrm>
            <a:off x="223837" y="36512"/>
            <a:ext cx="10515600" cy="1325563"/>
          </a:xfrm>
        </p:spPr>
        <p:txBody>
          <a:bodyPr/>
          <a:lstStyle/>
          <a:p>
            <a:r>
              <a:rPr lang="en-US" b="1" dirty="0">
                <a:latin typeface="+mn-lt"/>
              </a:rPr>
              <a:t>Purpose of Organizing </a:t>
            </a:r>
            <a:endParaRPr lang="en-GB" b="1" dirty="0">
              <a:latin typeface="+mn-lt"/>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a:xfrm>
            <a:off x="180975" y="18255"/>
            <a:ext cx="10515600" cy="1325563"/>
          </a:xfrm>
        </p:spPr>
        <p:txBody>
          <a:bodyPr/>
          <a:lstStyle/>
          <a:p>
            <a:pPr eaLnBrk="1" hangingPunct="1">
              <a:defRPr/>
            </a:pPr>
            <a:r>
              <a:rPr lang="en-US" b="1" dirty="0">
                <a:latin typeface="+mn-lt"/>
              </a:rPr>
              <a:t>Organization Structure (cont’d)</a:t>
            </a:r>
          </a:p>
        </p:txBody>
      </p:sp>
      <p:sp>
        <p:nvSpPr>
          <p:cNvPr id="148483" name="Rectangle 3"/>
          <p:cNvSpPr>
            <a:spLocks noGrp="1" noChangeArrowheads="1"/>
          </p:cNvSpPr>
          <p:nvPr>
            <p:ph idx="1"/>
          </p:nvPr>
        </p:nvSpPr>
        <p:spPr>
          <a:xfrm>
            <a:off x="309562" y="2054225"/>
            <a:ext cx="11882437" cy="4351338"/>
          </a:xfrm>
        </p:spPr>
        <p:txBody>
          <a:bodyPr>
            <a:normAutofit/>
          </a:bodyPr>
          <a:lstStyle/>
          <a:p>
            <a:pPr eaLnBrk="1" hangingPunct="1">
              <a:defRPr/>
            </a:pPr>
            <a:r>
              <a:rPr lang="en-US" sz="3600" dirty="0"/>
              <a:t>Chain of Command</a:t>
            </a:r>
          </a:p>
          <a:p>
            <a:pPr eaLnBrk="1" hangingPunct="1">
              <a:defRPr/>
            </a:pPr>
            <a:endParaRPr lang="en-US" sz="3600" dirty="0"/>
          </a:p>
          <a:p>
            <a:pPr lvl="1" eaLnBrk="1" hangingPunct="1">
              <a:defRPr/>
            </a:pPr>
            <a:r>
              <a:rPr lang="en-US" sz="3200" dirty="0"/>
              <a:t>The continuous line of authority that extends from upper levels of an organization to the lowest levels of the organization and clarifies who reports to who.</a:t>
            </a:r>
          </a:p>
          <a:p>
            <a:pPr lvl="1" eaLnBrk="1" hangingPunct="1">
              <a:defRPr/>
            </a:pPr>
            <a:endParaRPr lang="en-US" sz="3200"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1332</TotalTime>
  <Words>3473</Words>
  <Application>Microsoft Office PowerPoint</Application>
  <PresentationFormat>Widescreen</PresentationFormat>
  <Paragraphs>327</Paragraphs>
  <Slides>50</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50</vt:i4>
      </vt:variant>
    </vt:vector>
  </HeadingPairs>
  <TitlesOfParts>
    <vt:vector size="57" baseType="lpstr">
      <vt:lpstr>Arial</vt:lpstr>
      <vt:lpstr>Calibri</vt:lpstr>
      <vt:lpstr>Calibri Light</vt:lpstr>
      <vt:lpstr>Mangal</vt:lpstr>
      <vt:lpstr>Times New Roman</vt:lpstr>
      <vt:lpstr>Wingdings</vt:lpstr>
      <vt:lpstr>Office Theme</vt:lpstr>
      <vt:lpstr>An Introduction to Organizational Behavior</vt:lpstr>
      <vt:lpstr>Lecture Overview </vt:lpstr>
      <vt:lpstr>Organization theory </vt:lpstr>
      <vt:lpstr>Nature of Organisations and Organisation structure</vt:lpstr>
      <vt:lpstr>What is an organization?</vt:lpstr>
      <vt:lpstr>Characteristics of Organizations</vt:lpstr>
      <vt:lpstr>Purpose of an organization</vt:lpstr>
      <vt:lpstr>Purpose of Organizing </vt:lpstr>
      <vt:lpstr>Organization Structure (cont’d)</vt:lpstr>
      <vt:lpstr>Organization Structure (cont’d)</vt:lpstr>
      <vt:lpstr>Organization Structure (cont’d)</vt:lpstr>
      <vt:lpstr>Organization Structure (cont’d)</vt:lpstr>
      <vt:lpstr>NATURE OF ORGANIZATIONS</vt:lpstr>
      <vt:lpstr>The formal organization</vt:lpstr>
      <vt:lpstr>The informal organization</vt:lpstr>
      <vt:lpstr>Classification</vt:lpstr>
      <vt:lpstr>Organizational behavior</vt:lpstr>
      <vt:lpstr>Organizational behavior </vt:lpstr>
      <vt:lpstr>Components of organization behavior </vt:lpstr>
      <vt:lpstr>The group or team </vt:lpstr>
      <vt:lpstr>Interdisciplinary nature of organizational behavior</vt:lpstr>
      <vt:lpstr>Challenges for organizational behavior </vt:lpstr>
      <vt:lpstr>Organizational Culture </vt:lpstr>
      <vt:lpstr>What is culture? </vt:lpstr>
      <vt:lpstr>A three –layered entity consisting </vt:lpstr>
      <vt:lpstr>Management and organizational culture, philosophy and performance</vt:lpstr>
      <vt:lpstr>Cont’d</vt:lpstr>
      <vt:lpstr>The importance of organizational culture </vt:lpstr>
      <vt:lpstr>Dominant culture and subculture</vt:lpstr>
      <vt:lpstr>Key characteristics that define organizational culture </vt:lpstr>
      <vt:lpstr>Types of cultures </vt:lpstr>
      <vt:lpstr>Types of cultures </vt:lpstr>
      <vt:lpstr>Patterns of leadership culture </vt:lpstr>
      <vt:lpstr>How cultures are changed in organizations? </vt:lpstr>
      <vt:lpstr>Steps in engineering organizational change</vt:lpstr>
      <vt:lpstr>Cont’d</vt:lpstr>
      <vt:lpstr>How cultures are established and reinforced in organizations? </vt:lpstr>
      <vt:lpstr>Creating an ethical culture in an organization</vt:lpstr>
      <vt:lpstr>Cont’d</vt:lpstr>
      <vt:lpstr>Change Management </vt:lpstr>
      <vt:lpstr>PowerPoint Presentation</vt:lpstr>
      <vt:lpstr>Change as a Human Process</vt:lpstr>
      <vt:lpstr>Why do we need to manage Change? </vt:lpstr>
      <vt:lpstr>Change management models </vt:lpstr>
      <vt:lpstr>Phases of change management</vt:lpstr>
      <vt:lpstr>1. Creating a climate for change</vt:lpstr>
      <vt:lpstr>2. Engaging and enabling the whole organization</vt:lpstr>
      <vt:lpstr>3. Implementing and sustaining  the change</vt:lpstr>
      <vt:lpstr>Continued…,  </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Introduction to Organizational Behavior</dc:title>
  <dc:creator>Adam Silumbwe</dc:creator>
  <cp:lastModifiedBy>Chinyama Sakuwaha</cp:lastModifiedBy>
  <cp:revision>34</cp:revision>
  <dcterms:created xsi:type="dcterms:W3CDTF">2022-02-22T14:07:02Z</dcterms:created>
  <dcterms:modified xsi:type="dcterms:W3CDTF">2024-06-26T09:12:27Z</dcterms:modified>
</cp:coreProperties>
</file>