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7" r:id="rId2"/>
    <p:sldId id="258" r:id="rId3"/>
    <p:sldId id="278" r:id="rId4"/>
    <p:sldId id="259" r:id="rId5"/>
    <p:sldId id="260" r:id="rId6"/>
    <p:sldId id="271" r:id="rId7"/>
    <p:sldId id="261" r:id="rId8"/>
    <p:sldId id="262" r:id="rId9"/>
    <p:sldId id="264" r:id="rId10"/>
    <p:sldId id="265" r:id="rId11"/>
    <p:sldId id="266" r:id="rId12"/>
    <p:sldId id="273" r:id="rId13"/>
    <p:sldId id="272" r:id="rId14"/>
    <p:sldId id="274" r:id="rId15"/>
    <p:sldId id="275" r:id="rId16"/>
    <p:sldId id="276" r:id="rId17"/>
    <p:sldId id="277" r:id="rId18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717B9-B4CD-4ABE-A814-316787DED01E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13AE-6B87-496A-8093-5AE9C2935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320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9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1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2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51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28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48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69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1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90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62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97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0AC6AEE-990E-40DD-8561-C1E39976074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40FB5FE-B488-4ED1-AF70-D69025397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57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ldinfo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sz="8900" b="1" dirty="0" smtClean="0"/>
              <a:t/>
            </a:r>
            <a:br>
              <a:rPr lang="en-ZA" sz="8900" b="1" dirty="0" smtClean="0"/>
            </a:br>
            <a:r>
              <a:rPr lang="en-ZA" sz="8900" b="1" dirty="0" smtClean="0"/>
              <a:t>Linking M &amp; E theory to current practices in Zambia </a:t>
            </a:r>
            <a:r>
              <a:rPr lang="en-GB" sz="5400" dirty="0" smtClean="0"/>
              <a:t/>
            </a:r>
            <a:br>
              <a:rPr lang="en-GB" sz="5400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Dr. Margarate Munakampe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094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 systems in Zambia – </a:t>
            </a:r>
            <a:r>
              <a:rPr lang="en-ZA" dirty="0" err="1" smtClean="0"/>
              <a:t>SmartCare</a:t>
            </a:r>
            <a:r>
              <a:rPr lang="en-ZA" dirty="0" smtClean="0"/>
              <a:t>,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</a:t>
            </a:r>
            <a:r>
              <a:rPr lang="en-GB" dirty="0" err="1"/>
              <a:t>Pediatric</a:t>
            </a:r>
            <a:r>
              <a:rPr lang="en-GB" dirty="0"/>
              <a:t> </a:t>
            </a:r>
            <a:r>
              <a:rPr lang="en-GB" dirty="0" err="1"/>
              <a:t>Center</a:t>
            </a:r>
            <a:r>
              <a:rPr lang="en-GB" dirty="0"/>
              <a:t> of Excellence </a:t>
            </a:r>
            <a:r>
              <a:rPr lang="en-GB" dirty="0" smtClean="0"/>
              <a:t>in Livingstone has </a:t>
            </a:r>
            <a:r>
              <a:rPr lang="en-GB" dirty="0"/>
              <a:t>been elevated to an e-First facility, meaning that the national electronic health records system (</a:t>
            </a:r>
            <a:r>
              <a:rPr lang="en-GB" dirty="0" err="1"/>
              <a:t>SmartCare</a:t>
            </a:r>
            <a:r>
              <a:rPr lang="en-GB" dirty="0"/>
              <a:t>) is in use at all service delivery points.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has resulted in improved patient care and information for all units, including laboratory and pharmacy.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addition, </a:t>
            </a:r>
            <a:r>
              <a:rPr lang="en-GB" dirty="0" err="1" smtClean="0"/>
              <a:t>SmartCare</a:t>
            </a:r>
            <a:r>
              <a:rPr lang="en-GB" dirty="0" smtClean="0"/>
              <a:t> has </a:t>
            </a:r>
            <a:r>
              <a:rPr lang="en-GB" dirty="0"/>
              <a:t>helped strengthen the national Civil Registration and Vital Statistics (CRVS) system.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SmartCare</a:t>
            </a:r>
            <a:r>
              <a:rPr lang="en-GB" dirty="0" smtClean="0"/>
              <a:t> collects </a:t>
            </a:r>
            <a:r>
              <a:rPr lang="en-GB" dirty="0"/>
              <a:t>routine primary health data, including records of birth and death, for issuance of certificates.</a:t>
            </a:r>
          </a:p>
        </p:txBody>
      </p:sp>
    </p:spTree>
    <p:extLst>
      <p:ext uri="{BB962C8B-B14F-4D97-AF65-F5344CB8AC3E}">
        <p14:creationId xmlns:p14="http://schemas.microsoft.com/office/powerpoint/2010/main" val="28438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Evaluations systems in Zambia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Population Based Surveys </a:t>
            </a:r>
          </a:p>
          <a:p>
            <a:endParaRPr lang="en-GB" dirty="0" smtClean="0"/>
          </a:p>
          <a:p>
            <a:r>
              <a:rPr lang="en-GB" dirty="0"/>
              <a:t>The general picture was that population-based surveys provided highly adequate information on health but that integration and use of this information was not adequate. </a:t>
            </a:r>
          </a:p>
          <a:p>
            <a:pPr marL="0" indent="0">
              <a:buNone/>
            </a:pP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ZDHS- Zambia Demographic and Health </a:t>
            </a:r>
            <a:r>
              <a:rPr lang="en-GB" dirty="0" smtClean="0"/>
              <a:t>Survey </a:t>
            </a:r>
            <a:r>
              <a:rPr lang="en-GB" dirty="0"/>
              <a:t> (every </a:t>
            </a:r>
            <a:r>
              <a:rPr lang="en-GB" dirty="0" smtClean="0"/>
              <a:t>5 years)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LCMS- </a:t>
            </a:r>
            <a:r>
              <a:rPr lang="en-GB" dirty="0"/>
              <a:t>Living Conditions Monitoring Survey (every 2 to 3 years</a:t>
            </a:r>
            <a:r>
              <a:rPr lang="en-GB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MICS- Multiple Indicator Cluster Survey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83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Evaluations systems in Zambia – </a:t>
            </a:r>
            <a:r>
              <a:rPr lang="en-ZA" dirty="0"/>
              <a:t>ZDHS, LCMS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0885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The general picture was that population-based surveys provided highly adequate information on health but that integration and use of this information was not adequate. </a:t>
            </a:r>
          </a:p>
          <a:p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was reported </a:t>
            </a:r>
            <a:r>
              <a:rPr lang="en-GB" dirty="0" smtClean="0"/>
              <a:t>that </a:t>
            </a:r>
            <a:r>
              <a:rPr lang="en-GB" dirty="0"/>
              <a:t>nationally representative population-based surveys had been conducted in the last 5 </a:t>
            </a:r>
            <a:r>
              <a:rPr lang="en-GB" dirty="0" smtClean="0"/>
              <a:t>years </a:t>
            </a:r>
            <a:r>
              <a:rPr lang="en-GB" dirty="0"/>
              <a:t>with the following strengths: </a:t>
            </a:r>
            <a:endParaRPr lang="en-GB" dirty="0" smtClean="0"/>
          </a:p>
          <a:p>
            <a:endParaRPr lang="en-GB" sz="2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300" dirty="0" smtClean="0"/>
              <a:t>Measurement </a:t>
            </a:r>
            <a:r>
              <a:rPr lang="en-GB" sz="2300" dirty="0"/>
              <a:t>of the percentage of the relevant population receiving key maternal and </a:t>
            </a:r>
            <a:r>
              <a:rPr lang="en-GB" sz="2300" dirty="0" smtClean="0"/>
              <a:t>child </a:t>
            </a:r>
            <a:r>
              <a:rPr lang="en-GB" sz="2300" dirty="0"/>
              <a:t>health </a:t>
            </a:r>
            <a:r>
              <a:rPr lang="en-GB" sz="2300" dirty="0" smtClean="0"/>
              <a:t>services </a:t>
            </a:r>
            <a:r>
              <a:rPr lang="en-GB" sz="2300" dirty="0"/>
              <a:t>reasonably precise and accurate estimation of infant and under-five mortality </a:t>
            </a: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300" dirty="0" smtClean="0"/>
              <a:t>Measurement </a:t>
            </a:r>
            <a:r>
              <a:rPr lang="en-GB" sz="2300" dirty="0"/>
              <a:t>of the prevalence of some priority non-communicable diseases / health </a:t>
            </a:r>
            <a:r>
              <a:rPr lang="en-GB" sz="2300" dirty="0" smtClean="0"/>
              <a:t>problems </a:t>
            </a:r>
            <a:r>
              <a:rPr lang="en-GB" sz="2300" dirty="0"/>
              <a:t>(e.g. cancers, disability, oral and mental illnesses). However, surveys on </a:t>
            </a:r>
            <a:r>
              <a:rPr lang="en-GB" sz="2300" dirty="0" smtClean="0"/>
              <a:t>accidents</a:t>
            </a:r>
            <a:r>
              <a:rPr lang="en-GB" sz="2300" dirty="0"/>
              <a:t>, violence and leading risk factors (e.g. smoking, drug use, diet, physical </a:t>
            </a:r>
            <a:r>
              <a:rPr lang="en-GB" sz="2300" dirty="0" smtClean="0"/>
              <a:t>inactivity</a:t>
            </a:r>
            <a:r>
              <a:rPr lang="en-GB" sz="2300" dirty="0"/>
              <a:t>) have not been done. </a:t>
            </a: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sz="23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300" dirty="0" smtClean="0"/>
              <a:t>Surveys </a:t>
            </a:r>
            <a:r>
              <a:rPr lang="en-GB" sz="2300" dirty="0"/>
              <a:t>followed international standards for consent, confidentiality, and access to </a:t>
            </a:r>
            <a:r>
              <a:rPr lang="en-GB" sz="2300" dirty="0" smtClean="0"/>
              <a:t>personal data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300" dirty="0" smtClean="0"/>
              <a:t>The </a:t>
            </a:r>
            <a:r>
              <a:rPr lang="en-GB" sz="2300" dirty="0"/>
              <a:t>data allows for disaggregation by socio-economic status, sex, age, and </a:t>
            </a:r>
            <a:r>
              <a:rPr lang="en-GB" sz="2300" dirty="0" smtClean="0"/>
              <a:t>geographical </a:t>
            </a:r>
            <a:r>
              <a:rPr lang="en-GB" sz="2300" dirty="0"/>
              <a:t>region </a:t>
            </a: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sz="2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300" dirty="0" smtClean="0"/>
              <a:t>Metadata </a:t>
            </a:r>
            <a:r>
              <a:rPr lang="en-GB" sz="2300" dirty="0"/>
              <a:t>and microdata were available from recent surveys </a:t>
            </a:r>
            <a:endParaRPr lang="en-GB" sz="2300" dirty="0" smtClean="0"/>
          </a:p>
        </p:txBody>
      </p:sp>
    </p:spTree>
    <p:extLst>
      <p:ext uri="{BB962C8B-B14F-4D97-AF65-F5344CB8AC3E}">
        <p14:creationId xmlns:p14="http://schemas.microsoft.com/office/powerpoint/2010/main" val="828837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Evaluations systems in Zambia – ZDHS, LCMS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weaknesses found in this data source were that there were insufficient regular meetings and multi-year plans to coordinate the timing, the key variables measured nor the funding of surveys which measure health indicators. 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Respondents also felt that there was a weak link between the </a:t>
            </a:r>
            <a:r>
              <a:rPr lang="en-GB" dirty="0" err="1"/>
              <a:t>MoH</a:t>
            </a:r>
            <a:r>
              <a:rPr lang="en-GB" dirty="0"/>
              <a:t> and CSO in the use of the data even though they did, to some extent, work together on the survey design, implementation and data analysis.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Other </a:t>
            </a:r>
            <a:r>
              <a:rPr lang="en-GB" dirty="0"/>
              <a:t>health and health related information is periodically captured through the Census of </a:t>
            </a:r>
            <a:r>
              <a:rPr lang="en-GB" dirty="0" smtClean="0"/>
              <a:t>Population </a:t>
            </a:r>
            <a:r>
              <a:rPr lang="en-GB" dirty="0"/>
              <a:t>and Housing (conducted every ten years), and surveys such as the </a:t>
            </a:r>
            <a:r>
              <a:rPr lang="en-GB" dirty="0" smtClean="0"/>
              <a:t>Zambia Demographic and Health Survey, ZDHS (</a:t>
            </a:r>
            <a:r>
              <a:rPr lang="en-GB" dirty="0"/>
              <a:t>conducted every 5 years) and the </a:t>
            </a:r>
            <a:r>
              <a:rPr lang="en-GB" dirty="0" smtClean="0"/>
              <a:t>Living Conditions Monitoring Survey, LCMS </a:t>
            </a:r>
            <a:r>
              <a:rPr lang="en-GB" dirty="0"/>
              <a:t>(conducted every 2 to 3 years).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ZDHS </a:t>
            </a:r>
            <a:r>
              <a:rPr lang="en-GB" dirty="0"/>
              <a:t>and LCMS </a:t>
            </a:r>
            <a:r>
              <a:rPr lang="en-GB" dirty="0" smtClean="0"/>
              <a:t>collect </a:t>
            </a:r>
            <a:r>
              <a:rPr lang="en-GB" dirty="0"/>
              <a:t>data on mortality, morbidity, determinants of health and socio-economic status’, </a:t>
            </a:r>
            <a:r>
              <a:rPr lang="en-GB" dirty="0" smtClean="0"/>
              <a:t>coverage </a:t>
            </a:r>
            <a:r>
              <a:rPr lang="en-GB" dirty="0"/>
              <a:t>and access, health seeking behaviour, and disease prevalence. </a:t>
            </a:r>
          </a:p>
        </p:txBody>
      </p:sp>
    </p:spTree>
    <p:extLst>
      <p:ext uri="{BB962C8B-B14F-4D97-AF65-F5344CB8AC3E}">
        <p14:creationId xmlns:p14="http://schemas.microsoft.com/office/powerpoint/2010/main" val="72542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Evaluations systems in Zambia –MICS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Multiple Indicator Cluster Survey (MICS) is a household survey programme developed </a:t>
            </a:r>
            <a:r>
              <a:rPr lang="en-GB" dirty="0" smtClean="0"/>
              <a:t>by UNICEF </a:t>
            </a:r>
            <a:r>
              <a:rPr lang="en-GB" dirty="0"/>
              <a:t>in the mid </a:t>
            </a:r>
            <a:r>
              <a:rPr lang="en-GB" dirty="0" smtClean="0"/>
              <a:t>90s </a:t>
            </a:r>
            <a:r>
              <a:rPr lang="en-GB" dirty="0"/>
              <a:t>to assist countries in filling data gaps for monitoring the situation of </a:t>
            </a:r>
            <a:r>
              <a:rPr lang="en-GB" dirty="0" smtClean="0"/>
              <a:t>children and </a:t>
            </a:r>
            <a:r>
              <a:rPr lang="en-GB" dirty="0"/>
              <a:t>women.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It </a:t>
            </a:r>
            <a:r>
              <a:rPr lang="en-GB" dirty="0"/>
              <a:t>is capable of producing statistically sound, internationally comparable estimates </a:t>
            </a:r>
            <a:r>
              <a:rPr lang="en-GB" dirty="0" smtClean="0"/>
              <a:t>of these </a:t>
            </a:r>
            <a:r>
              <a:rPr lang="en-GB" dirty="0"/>
              <a:t>indicators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The MICS was originally developed in response to the World Summit for Children (WSC) held </a:t>
            </a:r>
            <a:r>
              <a:rPr lang="en-GB" dirty="0" smtClean="0"/>
              <a:t>in 1990 </a:t>
            </a:r>
            <a:r>
              <a:rPr lang="en-GB" dirty="0"/>
              <a:t>to measure progress towards an internationally agreed set of mid-decade goals.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sense, MICS was basically developed to fill existing data gaps and to inform and complement existing </a:t>
            </a:r>
            <a:r>
              <a:rPr lang="en-GB" dirty="0" smtClean="0"/>
              <a:t>data collection </a:t>
            </a:r>
            <a:r>
              <a:rPr lang="en-GB" dirty="0"/>
              <a:t>methods and instruments (e.g. administrative records, census, vital events registration, etc.).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7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Evaluations systems in Zambia –MICS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MICS is based on multi-dimensional development concept. The survey questionnaires are </a:t>
            </a:r>
            <a:r>
              <a:rPr lang="en-GB" dirty="0" smtClean="0"/>
              <a:t>modular tools </a:t>
            </a:r>
            <a:r>
              <a:rPr lang="en-GB" dirty="0"/>
              <a:t>that can be customized to the needs of a country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They </a:t>
            </a:r>
            <a:r>
              <a:rPr lang="en-GB" dirty="0"/>
              <a:t>consist of 3 core questionnaires: </a:t>
            </a:r>
            <a:r>
              <a:rPr lang="en-GB" dirty="0" smtClean="0"/>
              <a:t>a household </a:t>
            </a:r>
            <a:r>
              <a:rPr lang="en-GB" dirty="0"/>
              <a:t>questionnaire, a questionnaire for women aged 15-49, and a questionnaire on the </a:t>
            </a:r>
            <a:r>
              <a:rPr lang="en-GB" dirty="0" smtClean="0"/>
              <a:t>situation of </a:t>
            </a:r>
            <a:r>
              <a:rPr lang="en-GB" dirty="0"/>
              <a:t>children under the age of 5 (addressed to the caretaker of the child).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set of additional modules (</a:t>
            </a:r>
            <a:r>
              <a:rPr lang="en-GB" dirty="0" smtClean="0"/>
              <a:t>to be </a:t>
            </a:r>
            <a:r>
              <a:rPr lang="en-GB" dirty="0"/>
              <a:t>used if the country is affected) and optional modules is also available. </a:t>
            </a:r>
          </a:p>
        </p:txBody>
      </p:sp>
    </p:spTree>
    <p:extLst>
      <p:ext uri="{BB962C8B-B14F-4D97-AF65-F5344CB8AC3E}">
        <p14:creationId xmlns:p14="http://schemas.microsoft.com/office/powerpoint/2010/main" val="57265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Evaluations systems in Zambia –MICS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Results from the surveys, including national reports, standard sets of tabulations and micro </a:t>
            </a:r>
            <a:r>
              <a:rPr lang="en-GB" dirty="0" smtClean="0"/>
              <a:t>level datasets </a:t>
            </a:r>
            <a:r>
              <a:rPr lang="en-GB" dirty="0"/>
              <a:t>will be available after completion of the </a:t>
            </a:r>
            <a:r>
              <a:rPr lang="en-GB" dirty="0" smtClean="0"/>
              <a:t>surveys.</a:t>
            </a:r>
          </a:p>
          <a:p>
            <a:endParaRPr lang="en-GB" dirty="0"/>
          </a:p>
          <a:p>
            <a:r>
              <a:rPr lang="en-GB" dirty="0"/>
              <a:t>Results from the surveys </a:t>
            </a:r>
            <a:r>
              <a:rPr lang="en-GB" dirty="0" smtClean="0"/>
              <a:t>are available </a:t>
            </a:r>
            <a:r>
              <a:rPr lang="en-GB" dirty="0"/>
              <a:t>through </a:t>
            </a:r>
            <a:r>
              <a:rPr lang="en-GB" dirty="0" smtClean="0"/>
              <a:t>at the country level, and organisations such as UNICEF… </a:t>
            </a:r>
          </a:p>
          <a:p>
            <a:endParaRPr lang="en-GB" dirty="0" smtClean="0"/>
          </a:p>
          <a:p>
            <a:r>
              <a:rPr lang="en-GB" dirty="0" smtClean="0"/>
              <a:t>…where results that relate to issues that affect children are available at their website; </a:t>
            </a:r>
            <a:r>
              <a:rPr lang="en-GB" dirty="0"/>
              <a:t>dedicated to </a:t>
            </a:r>
            <a:r>
              <a:rPr lang="en-GB" dirty="0" smtClean="0"/>
              <a:t>monitoring the </a:t>
            </a:r>
            <a:r>
              <a:rPr lang="en-GB" dirty="0"/>
              <a:t>situation of children and women at </a:t>
            </a:r>
            <a:r>
              <a:rPr lang="en-GB" dirty="0" smtClean="0">
                <a:hlinkClick r:id="rId2"/>
              </a:rPr>
              <a:t>www.childinfo.org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83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Adapted from: Assessment of the Health Information System in Zambia Complied by the Ministry of Health Department of Planning &amp; development Monitoring &amp; Evaluation Unit, 2007 </a:t>
            </a:r>
          </a:p>
          <a:p>
            <a:r>
              <a:rPr lang="en-GB" dirty="0" smtClean="0"/>
              <a:t>ZDHS </a:t>
            </a:r>
          </a:p>
          <a:p>
            <a:r>
              <a:rPr lang="en-GB" dirty="0" smtClean="0"/>
              <a:t>MICS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30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0">
              <a:buNone/>
            </a:pPr>
            <a:r>
              <a:rPr lang="en-ZA" sz="2000" dirty="0" smtClean="0"/>
              <a:t>1. Monitoring </a:t>
            </a:r>
            <a:r>
              <a:rPr lang="en-ZA" sz="2000" dirty="0"/>
              <a:t>systems in Zambia </a:t>
            </a:r>
            <a:endParaRPr lang="en-ZA" sz="2000" dirty="0" smtClean="0"/>
          </a:p>
          <a:p>
            <a:pPr lvl="4"/>
            <a:r>
              <a:rPr lang="en-ZA" sz="2000" dirty="0" smtClean="0"/>
              <a:t>Paper-based</a:t>
            </a:r>
            <a:r>
              <a:rPr lang="en-ZA" sz="2000" dirty="0"/>
              <a:t>, </a:t>
            </a:r>
            <a:r>
              <a:rPr lang="en-ZA" sz="2000" dirty="0" smtClean="0"/>
              <a:t>Computer-based</a:t>
            </a:r>
            <a:r>
              <a:rPr lang="en-ZA" sz="2000" dirty="0"/>
              <a:t>, </a:t>
            </a:r>
            <a:r>
              <a:rPr lang="en-ZA" sz="2000" dirty="0" smtClean="0"/>
              <a:t>Mixed-systems </a:t>
            </a:r>
          </a:p>
          <a:p>
            <a:pPr marL="457200" lvl="1" indent="0">
              <a:buNone/>
            </a:pPr>
            <a:endParaRPr lang="en-ZA" sz="2000" dirty="0"/>
          </a:p>
          <a:p>
            <a:pPr lvl="1" indent="0">
              <a:buNone/>
            </a:pPr>
            <a:r>
              <a:rPr lang="en-ZA" sz="2000" dirty="0" smtClean="0"/>
              <a:t>2. Monitoring </a:t>
            </a:r>
            <a:r>
              <a:rPr lang="en-ZA" sz="2000" dirty="0"/>
              <a:t>systems in Zambia – HMIS, </a:t>
            </a:r>
            <a:r>
              <a:rPr lang="en-ZA" sz="2000" dirty="0" err="1"/>
              <a:t>SmartCare</a:t>
            </a:r>
            <a:r>
              <a:rPr lang="en-ZA" sz="2000" dirty="0"/>
              <a:t>, DATIM</a:t>
            </a:r>
            <a:r>
              <a:rPr lang="en-ZA" sz="2000" dirty="0" smtClean="0"/>
              <a:t>,</a:t>
            </a:r>
          </a:p>
          <a:p>
            <a:pPr marL="914400" lvl="1" indent="-457200">
              <a:buFont typeface="+mj-lt"/>
              <a:buAutoNum type="arabicPeriod"/>
            </a:pPr>
            <a:endParaRPr lang="en-GB" sz="2000" dirty="0"/>
          </a:p>
          <a:p>
            <a:pPr lvl="1" indent="0">
              <a:buNone/>
            </a:pPr>
            <a:endParaRPr lang="en-GB" sz="2000" dirty="0"/>
          </a:p>
          <a:p>
            <a:pPr lvl="1" indent="0">
              <a:buNone/>
            </a:pPr>
            <a:r>
              <a:rPr lang="en-GB" sz="2000" dirty="0" smtClean="0"/>
              <a:t>3. </a:t>
            </a:r>
            <a:r>
              <a:rPr lang="en-ZA" sz="2000" dirty="0" smtClean="0"/>
              <a:t>Evaluations </a:t>
            </a:r>
            <a:r>
              <a:rPr lang="en-ZA" sz="2000" dirty="0"/>
              <a:t>systems in Zambia – ZDHS, MIS, TB Prevalence Surveys, Project specific evaluations.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93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Information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Zambia has in existence a number of data </a:t>
            </a:r>
            <a:r>
              <a:rPr lang="en-GB" dirty="0" smtClean="0"/>
              <a:t>sources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Vital </a:t>
            </a:r>
            <a:r>
              <a:rPr lang="en-GB" dirty="0"/>
              <a:t>Registration,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Census</a:t>
            </a:r>
            <a:r>
              <a:rPr lang="en-GB" dirty="0"/>
              <a:t>, Population and household surveys,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Health </a:t>
            </a:r>
            <a:r>
              <a:rPr lang="en-GB" dirty="0"/>
              <a:t>and disease records,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Health </a:t>
            </a:r>
            <a:r>
              <a:rPr lang="en-GB" dirty="0"/>
              <a:t>service Records as well as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Administrative </a:t>
            </a:r>
            <a:r>
              <a:rPr lang="en-GB" dirty="0"/>
              <a:t>records.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dirty="0" smtClean="0"/>
          </a:p>
          <a:p>
            <a:r>
              <a:rPr lang="en-GB" dirty="0" smtClean="0"/>
              <a:t>Some </a:t>
            </a:r>
            <a:r>
              <a:rPr lang="en-GB" dirty="0"/>
              <a:t>of these data sources are housed within the </a:t>
            </a:r>
            <a:r>
              <a:rPr lang="en-GB" dirty="0" err="1"/>
              <a:t>MoH</a:t>
            </a:r>
            <a:r>
              <a:rPr lang="en-GB" dirty="0"/>
              <a:t> while others are in the CSO, Ministry of Home Affairs and the Ministry of Local Government and Housing. Regardless of the ministry/institution where they fall, they still play an important role in the general </a:t>
            </a:r>
            <a:r>
              <a:rPr lang="en-GB" dirty="0" smtClean="0"/>
              <a:t>Health Information Systems. </a:t>
            </a:r>
          </a:p>
          <a:p>
            <a:endParaRPr lang="en-GB" dirty="0" smtClean="0"/>
          </a:p>
          <a:p>
            <a:r>
              <a:rPr lang="en-GB" dirty="0" smtClean="0"/>
              <a:t>These </a:t>
            </a:r>
            <a:r>
              <a:rPr lang="en-GB" dirty="0"/>
              <a:t>data sources may not be integrated due to the different institutions where they fall but they are indirectly linked.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These </a:t>
            </a:r>
            <a:r>
              <a:rPr lang="en-GB" dirty="0"/>
              <a:t>indirect linkages have brought about gaps in information flows and un-coordinated information provision to users.</a:t>
            </a:r>
          </a:p>
        </p:txBody>
      </p:sp>
    </p:spTree>
    <p:extLst>
      <p:ext uri="{BB962C8B-B14F-4D97-AF65-F5344CB8AC3E}">
        <p14:creationId xmlns:p14="http://schemas.microsoft.com/office/powerpoint/2010/main" val="118409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Monitoring systems in Zambia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A Health Information System (HIS) is an integral part of the health system whose operational </a:t>
            </a:r>
            <a:r>
              <a:rPr lang="en-GB" dirty="0" smtClean="0"/>
              <a:t>boundaries </a:t>
            </a:r>
            <a:r>
              <a:rPr lang="en-GB" dirty="0"/>
              <a:t>include all resources, organisations and actors that are involved in the regulation, </a:t>
            </a:r>
            <a:r>
              <a:rPr lang="en-GB" dirty="0" smtClean="0"/>
              <a:t>financing </a:t>
            </a:r>
            <a:r>
              <a:rPr lang="en-GB" dirty="0"/>
              <a:t>and provision of actions whose primary intent is to protect, promote and improve </a:t>
            </a:r>
            <a:r>
              <a:rPr lang="en-GB" dirty="0" smtClean="0"/>
              <a:t>health</a:t>
            </a:r>
            <a:r>
              <a:rPr lang="en-GB" dirty="0"/>
              <a:t>.</a:t>
            </a:r>
          </a:p>
          <a:p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/>
              <a:t>are different users and uses of information. </a:t>
            </a:r>
            <a:endParaRPr lang="en-GB" dirty="0" smtClean="0"/>
          </a:p>
          <a:p>
            <a:endParaRPr lang="en-GB" dirty="0" smtClean="0"/>
          </a:p>
          <a:p>
            <a:pPr lvl="1"/>
            <a:r>
              <a:rPr lang="en-GB" dirty="0" smtClean="0"/>
              <a:t>Patients</a:t>
            </a:r>
            <a:r>
              <a:rPr lang="en-GB" dirty="0"/>
              <a:t>, communities, service providers, </a:t>
            </a:r>
            <a:r>
              <a:rPr lang="en-GB" dirty="0" smtClean="0"/>
              <a:t>programme </a:t>
            </a:r>
            <a:r>
              <a:rPr lang="en-GB" dirty="0"/>
              <a:t>managers, policy-makers, providers of funds, global agencies and organizations </a:t>
            </a:r>
            <a:endParaRPr lang="en-GB" dirty="0" smtClean="0"/>
          </a:p>
          <a:p>
            <a:pPr lvl="1"/>
            <a:r>
              <a:rPr lang="en-GB" dirty="0" smtClean="0"/>
              <a:t>all </a:t>
            </a:r>
            <a:r>
              <a:rPr lang="en-GB" dirty="0"/>
              <a:t>need information in order to gauge the performance of the health system, their actions, and </a:t>
            </a:r>
            <a:r>
              <a:rPr lang="en-GB" dirty="0" smtClean="0"/>
              <a:t>quality </a:t>
            </a:r>
            <a:r>
              <a:rPr lang="en-GB" dirty="0"/>
              <a:t>of services provided.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range of health-measurement areas are assessed and this </a:t>
            </a:r>
            <a:r>
              <a:rPr lang="en-GB" dirty="0" smtClean="0"/>
              <a:t>includes </a:t>
            </a:r>
            <a:r>
              <a:rPr lang="en-GB" dirty="0"/>
              <a:t>information on mortality and morbidity rates; disease outbreaks; determinants of </a:t>
            </a:r>
            <a:r>
              <a:rPr lang="en-GB" dirty="0" smtClean="0"/>
              <a:t>health </a:t>
            </a:r>
            <a:r>
              <a:rPr lang="en-GB" dirty="0"/>
              <a:t>(such as nutrition, environment, and socioeconomic status); access, coverage and </a:t>
            </a:r>
            <a:r>
              <a:rPr lang="en-GB" dirty="0" smtClean="0"/>
              <a:t>quality </a:t>
            </a:r>
            <a:r>
              <a:rPr lang="en-GB" dirty="0"/>
              <a:t>of services; costs and expenditures; and equity.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2391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 systems in Zambia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Various tools and data collection methods are available including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vital </a:t>
            </a:r>
            <a:r>
              <a:rPr lang="en-GB" dirty="0"/>
              <a:t>registration and census systems; household, facility and district surveys; routine clinic-based data collection systems; disease surveillance systems; national health accounts; and modelling.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prime objective of this assessment was to evaluate the available resources </a:t>
            </a:r>
            <a:r>
              <a:rPr lang="en-GB" dirty="0" smtClean="0"/>
              <a:t>to: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collect </a:t>
            </a:r>
            <a:r>
              <a:rPr lang="en-GB" dirty="0"/>
              <a:t>data; data sources; data management, dissemination and use in Zambia.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was also necessary to assess how the users and uses of information are integrated and if they are consistent with internationally accepted tools and methods of data collection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69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Paper-based </a:t>
            </a:r>
            <a:r>
              <a:rPr lang="en-ZA" dirty="0" smtClean="0"/>
              <a:t>Systems; </a:t>
            </a:r>
            <a:r>
              <a:rPr lang="en-ZA" dirty="0"/>
              <a:t>Computer-based </a:t>
            </a:r>
            <a:r>
              <a:rPr lang="en-ZA" dirty="0" smtClean="0"/>
              <a:t>Systems &amp; Mixed-system Systems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Health and disease records, including disease surveillance systems were found to be adequate to meet the county’s health information needs.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was especially true in the area of dissemination of such information.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was found out that appropriate case definitions of epidemic prone diseases, and diseases targeted for eradication and eliminations had been established and cases were being reported on</a:t>
            </a:r>
          </a:p>
        </p:txBody>
      </p:sp>
    </p:spTree>
    <p:extLst>
      <p:ext uri="{BB962C8B-B14F-4D97-AF65-F5344CB8AC3E}">
        <p14:creationId xmlns:p14="http://schemas.microsoft.com/office/powerpoint/2010/main" val="155685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 systems in Zambia – HMIS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HMIS was established in the </a:t>
            </a:r>
            <a:r>
              <a:rPr lang="en-GB" dirty="0" err="1"/>
              <a:t>MoH</a:t>
            </a:r>
            <a:r>
              <a:rPr lang="en-GB" dirty="0"/>
              <a:t> in 1996 and at the moment it covers all the health </a:t>
            </a:r>
            <a:r>
              <a:rPr lang="en-GB" dirty="0" smtClean="0"/>
              <a:t>facilities </a:t>
            </a:r>
            <a:r>
              <a:rPr lang="en-GB" dirty="0"/>
              <a:t>that are found in </a:t>
            </a:r>
            <a:r>
              <a:rPr lang="en-GB" dirty="0" smtClean="0"/>
              <a:t>all </a:t>
            </a:r>
            <a:r>
              <a:rPr lang="en-GB" dirty="0"/>
              <a:t>districts of Zambia.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However</a:t>
            </a:r>
            <a:r>
              <a:rPr lang="en-GB" dirty="0"/>
              <a:t>, its presence </a:t>
            </a:r>
            <a:r>
              <a:rPr lang="en-GB" dirty="0" smtClean="0"/>
              <a:t>in the past insignificant in </a:t>
            </a:r>
            <a:r>
              <a:rPr lang="en-GB" dirty="0"/>
              <a:t>second and third level hospitals facilities. </a:t>
            </a:r>
            <a:r>
              <a:rPr lang="en-GB" dirty="0" smtClean="0"/>
              <a:t>Hospitals are now included.  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difference in the level of presence of the </a:t>
            </a:r>
            <a:r>
              <a:rPr lang="en-GB" dirty="0" smtClean="0"/>
              <a:t>system </a:t>
            </a:r>
            <a:r>
              <a:rPr lang="en-GB" dirty="0"/>
              <a:t>can be attributed to the initial implementation plan which focused on primary level </a:t>
            </a:r>
            <a:r>
              <a:rPr lang="en-GB" dirty="0" smtClean="0"/>
              <a:t>health </a:t>
            </a:r>
            <a:r>
              <a:rPr lang="en-GB" dirty="0"/>
              <a:t>information systems and not secondary and tertiary level. 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0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 systems in Zambia – HMIS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HMIS currently captures data </a:t>
            </a:r>
            <a:r>
              <a:rPr lang="en-GB" dirty="0" smtClean="0"/>
              <a:t>at all levels, 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disease </a:t>
            </a:r>
            <a:r>
              <a:rPr lang="en-GB" dirty="0"/>
              <a:t>morbidity and mortality, maternal and child health services,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service </a:t>
            </a:r>
            <a:r>
              <a:rPr lang="en-GB" dirty="0"/>
              <a:t>delivery (staff workload, health facilities utilization, availability of essential drugs etc.),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surveillance </a:t>
            </a:r>
            <a:r>
              <a:rPr lang="en-GB" dirty="0"/>
              <a:t>and financial services. </a:t>
            </a:r>
          </a:p>
          <a:p>
            <a:endParaRPr lang="en-GB" dirty="0"/>
          </a:p>
          <a:p>
            <a:r>
              <a:rPr lang="en-GB" dirty="0"/>
              <a:t>HMIS data collection is conducted at the health facility level using a paper based system and is aggregated and computerised from district to national level.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90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 systems in Zambia – </a:t>
            </a:r>
            <a:r>
              <a:rPr lang="en-ZA" dirty="0" err="1" smtClean="0"/>
              <a:t>SmartCare</a:t>
            </a:r>
            <a:r>
              <a:rPr lang="en-ZA" dirty="0" smtClean="0"/>
              <a:t>,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SmartCare</a:t>
            </a:r>
            <a:r>
              <a:rPr lang="en-GB" dirty="0"/>
              <a:t> national Electronic Health Record (EHR) system </a:t>
            </a:r>
            <a:r>
              <a:rPr lang="en-GB" dirty="0" smtClean="0"/>
              <a:t>has </a:t>
            </a:r>
            <a:r>
              <a:rPr lang="en-GB" dirty="0"/>
              <a:t>been developed and deployed by the Zambia Ministry of Health (</a:t>
            </a:r>
            <a:r>
              <a:rPr lang="en-GB" dirty="0" err="1"/>
              <a:t>MoH</a:t>
            </a:r>
            <a:r>
              <a:rPr lang="en-GB" dirty="0" smtClean="0"/>
              <a:t>).</a:t>
            </a:r>
          </a:p>
          <a:p>
            <a:endParaRPr lang="en-GB" dirty="0" smtClean="0"/>
          </a:p>
          <a:p>
            <a:r>
              <a:rPr lang="en-GB" dirty="0"/>
              <a:t>CDC, with PEPFAR funding, supported development of </a:t>
            </a:r>
            <a:r>
              <a:rPr lang="en-GB" dirty="0" err="1" smtClean="0"/>
              <a:t>SmartCare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r>
              <a:rPr lang="en-GB" dirty="0" err="1" smtClean="0"/>
              <a:t>SmartCare</a:t>
            </a:r>
            <a:r>
              <a:rPr lang="en-GB" dirty="0" smtClean="0"/>
              <a:t> </a:t>
            </a:r>
            <a:r>
              <a:rPr lang="en-GB" dirty="0"/>
              <a:t>helps clinical care and continuity of care by providing confidential portable health records to clients on a </a:t>
            </a:r>
            <a:r>
              <a:rPr lang="en-GB" dirty="0" err="1"/>
              <a:t>SmartCard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More </a:t>
            </a:r>
            <a:r>
              <a:rPr lang="en-GB" dirty="0"/>
              <a:t>than 2 million persons are enrolled in the system at over 500 facilities, of which 120 have gone paperless (using the EHR at all service delivery points).</a:t>
            </a:r>
          </a:p>
        </p:txBody>
      </p:sp>
    </p:spTree>
    <p:extLst>
      <p:ext uri="{BB962C8B-B14F-4D97-AF65-F5344CB8AC3E}">
        <p14:creationId xmlns:p14="http://schemas.microsoft.com/office/powerpoint/2010/main" val="273925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1572</TotalTime>
  <Words>1579</Words>
  <Application>Microsoft Office PowerPoint</Application>
  <PresentationFormat>Widescreen</PresentationFormat>
  <Paragraphs>130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Rockwell</vt:lpstr>
      <vt:lpstr>Rockwell Condensed</vt:lpstr>
      <vt:lpstr>Wingdings</vt:lpstr>
      <vt:lpstr>Wood Type</vt:lpstr>
      <vt:lpstr> Linking M &amp; E theory to current practices in Zambia  </vt:lpstr>
      <vt:lpstr>Outline </vt:lpstr>
      <vt:lpstr>Management Information Systems</vt:lpstr>
      <vt:lpstr>Monitoring systems in Zambia</vt:lpstr>
      <vt:lpstr>Monitoring systems in Zambia</vt:lpstr>
      <vt:lpstr>Paper-based Systems; Computer-based Systems &amp; Mixed-system Systems </vt:lpstr>
      <vt:lpstr>Monitoring systems in Zambia – HMIS</vt:lpstr>
      <vt:lpstr>Monitoring systems in Zambia – HMIS</vt:lpstr>
      <vt:lpstr>Monitoring systems in Zambia – SmartCare, </vt:lpstr>
      <vt:lpstr>Monitoring systems in Zambia – SmartCare, </vt:lpstr>
      <vt:lpstr>Evaluations systems in Zambia</vt:lpstr>
      <vt:lpstr>Evaluations systems in Zambia – ZDHS, LCMS</vt:lpstr>
      <vt:lpstr>Evaluations systems in Zambia – ZDHS, LCMS</vt:lpstr>
      <vt:lpstr>Evaluations systems in Zambia –MICS</vt:lpstr>
      <vt:lpstr>Evaluations systems in Zambia –MICS</vt:lpstr>
      <vt:lpstr>Evaluations systems in Zambia –MICS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M &amp; E theory to current practices in Zambia  </dc:title>
  <dc:creator>Microsoft account</dc:creator>
  <cp:lastModifiedBy>Microsoft account</cp:lastModifiedBy>
  <cp:revision>14</cp:revision>
  <cp:lastPrinted>2022-03-03T16:36:31Z</cp:lastPrinted>
  <dcterms:created xsi:type="dcterms:W3CDTF">2022-02-21T15:36:43Z</dcterms:created>
  <dcterms:modified xsi:type="dcterms:W3CDTF">2022-03-03T16:37:01Z</dcterms:modified>
</cp:coreProperties>
</file>