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303" r:id="rId3"/>
    <p:sldId id="316" r:id="rId4"/>
    <p:sldId id="292" r:id="rId5"/>
    <p:sldId id="347" r:id="rId6"/>
    <p:sldId id="348" r:id="rId7"/>
    <p:sldId id="291" r:id="rId8"/>
    <p:sldId id="331" r:id="rId9"/>
    <p:sldId id="335" r:id="rId10"/>
    <p:sldId id="330" r:id="rId11"/>
    <p:sldId id="328" r:id="rId12"/>
    <p:sldId id="318" r:id="rId13"/>
    <p:sldId id="336" r:id="rId14"/>
    <p:sldId id="337" r:id="rId15"/>
    <p:sldId id="379" r:id="rId16"/>
    <p:sldId id="380" r:id="rId17"/>
    <p:sldId id="381" r:id="rId18"/>
    <p:sldId id="382" r:id="rId19"/>
    <p:sldId id="383" r:id="rId20"/>
    <p:sldId id="384" r:id="rId21"/>
    <p:sldId id="385" r:id="rId22"/>
    <p:sldId id="387" r:id="rId23"/>
    <p:sldId id="388" r:id="rId24"/>
    <p:sldId id="386" r:id="rId25"/>
    <p:sldId id="341" r:id="rId26"/>
    <p:sldId id="340" r:id="rId27"/>
    <p:sldId id="342" r:id="rId28"/>
    <p:sldId id="343" r:id="rId29"/>
    <p:sldId id="357" r:id="rId30"/>
    <p:sldId id="358" r:id="rId31"/>
    <p:sldId id="319" r:id="rId32"/>
    <p:sldId id="356" r:id="rId33"/>
    <p:sldId id="359" r:id="rId34"/>
    <p:sldId id="360" r:id="rId35"/>
    <p:sldId id="361" r:id="rId36"/>
    <p:sldId id="362" r:id="rId37"/>
    <p:sldId id="363" r:id="rId38"/>
    <p:sldId id="364" r:id="rId39"/>
    <p:sldId id="365" r:id="rId40"/>
    <p:sldId id="366" r:id="rId41"/>
    <p:sldId id="377" r:id="rId42"/>
    <p:sldId id="378"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A39B5-B20E-488F-BFDD-227C06C5BAC6}" type="datetimeFigureOut">
              <a:rPr lang="en-US" smtClean="0"/>
              <a:t>04-Jun-24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36FF4-E402-471B-A82F-30AB59DCE320}" type="slidenum">
              <a:rPr lang="en-US" smtClean="0"/>
              <a:t>‹#›</a:t>
            </a:fld>
            <a:endParaRPr lang="en-US"/>
          </a:p>
        </p:txBody>
      </p:sp>
    </p:spTree>
    <p:extLst>
      <p:ext uri="{BB962C8B-B14F-4D97-AF65-F5344CB8AC3E}">
        <p14:creationId xmlns:p14="http://schemas.microsoft.com/office/powerpoint/2010/main" val="56741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4B4D6-B7A6-4044-9F7E-2FE1F4C837B9}" type="slidenum">
              <a:rPr lang="en-US" altLang="en-US"/>
              <a:pPr/>
              <a:t>14</a:t>
            </a:fld>
            <a:endParaRPr lang="en-US" alt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pPr>
              <a:buFontTx/>
              <a:buChar char="•"/>
            </a:pPr>
            <a:r>
              <a:rPr lang="en-US" altLang="en-US"/>
              <a:t>Frameworks are borrowed from the social sciences.  Helpful tool for planning programs, specific interventions, research, and M&amp;E.</a:t>
            </a:r>
          </a:p>
          <a:p>
            <a:pPr>
              <a:buFontTx/>
              <a:buChar char="•"/>
            </a:pPr>
            <a:r>
              <a:rPr lang="en-US" altLang="en-US"/>
              <a:t>Comprehensive view of the factors that drive an intervention – the epidemiology of TB, local resources, donor efforts.</a:t>
            </a:r>
          </a:p>
          <a:p>
            <a:pPr>
              <a:buFontTx/>
              <a:buChar char="•"/>
            </a:pPr>
            <a:r>
              <a:rPr lang="en-US" altLang="en-US"/>
              <a:t>Helps us see what is contributing to challenges and successes.</a:t>
            </a:r>
          </a:p>
          <a:p>
            <a:pPr>
              <a:buFontTx/>
              <a:buChar char="•"/>
            </a:pPr>
            <a:r>
              <a:rPr lang="en-US" altLang="en-US"/>
              <a:t>Relationships can be synergistic or sometimes represent obstacles to our success.</a:t>
            </a:r>
          </a:p>
          <a:p>
            <a:r>
              <a:rPr lang="en-US" altLang="en-US"/>
              <a:t>***One example is health sector reform – can visualize how these changes will affect program with a framework and plan for anticipated challenges.</a:t>
            </a:r>
          </a:p>
        </p:txBody>
      </p:sp>
    </p:spTree>
    <p:extLst>
      <p:ext uri="{BB962C8B-B14F-4D97-AF65-F5344CB8AC3E}">
        <p14:creationId xmlns:p14="http://schemas.microsoft.com/office/powerpoint/2010/main" val="935164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defRPr/>
            </a:pPr>
            <a:r>
              <a:rPr lang="en-US" u="sng" dirty="0" smtClean="0"/>
              <a:t>Facilitator notes</a:t>
            </a:r>
            <a:r>
              <a:rPr lang="en-US" dirty="0" smtClean="0"/>
              <a:t>: A non-experimental outcome design only tracks or collects data on the outcomes for the intervention group (i.e., program beneficiaries). There are variations within the category of non-experimental outcome design, differing only in the number and the timing of outcome measurement points. These variations include:</a:t>
            </a:r>
          </a:p>
          <a:p>
            <a:pPr marL="171450" indent="-171450">
              <a:spcBef>
                <a:spcPts val="0"/>
              </a:spcBef>
              <a:buFontTx/>
              <a:buChar char="-"/>
              <a:defRPr/>
            </a:pPr>
            <a:r>
              <a:rPr lang="en-US" b="1" dirty="0" smtClean="0"/>
              <a:t>Single group post-test</a:t>
            </a:r>
            <a:r>
              <a:rPr lang="en-US" dirty="0" smtClean="0"/>
              <a:t>: Data are collected only once from study participants, immediately after they complete the intervention/program. The major drawback of any single group post-test design is that it does not provide a baseline against which results can be compared. To assess change, you must be able to compare post intervention data with a baseline measure. As shown in the first row of the table.</a:t>
            </a:r>
          </a:p>
          <a:p>
            <a:pPr marL="171450" indent="-171450">
              <a:spcBef>
                <a:spcPts val="0"/>
              </a:spcBef>
              <a:buFontTx/>
              <a:buChar char="-"/>
              <a:defRPr/>
            </a:pPr>
            <a:r>
              <a:rPr lang="en-US" b="1" dirty="0" smtClean="0"/>
              <a:t>Single group pre- and post-test</a:t>
            </a:r>
            <a:r>
              <a:rPr lang="en-US" dirty="0" smtClean="0"/>
              <a:t>: A pre- and post-test design measures outcomes among program beneficiaries before and after the intervention. With this design you simply administer the same measure twice, before and after the intervention. As shown in the second row of the table. The timing of the posttest measure is important. It should allow enough time for your program to have an effect, but not so much time that program effects are diluted or influenced by external factors such as participation in other programs or other environmental circumstances. You can improve upon the single group pre- and post-test design by additional measurement points post-intervention to gain a perspective on your program over time. </a:t>
            </a:r>
          </a:p>
          <a:p>
            <a:pPr marL="171450" indent="-171450">
              <a:spcBef>
                <a:spcPts val="0"/>
              </a:spcBef>
              <a:buFontTx/>
              <a:buChar char="-"/>
              <a:defRPr/>
            </a:pPr>
            <a:endParaRPr lang="en-US" dirty="0" smtClean="0"/>
          </a:p>
          <a:p>
            <a:pPr>
              <a:spcBef>
                <a:spcPts val="0"/>
              </a:spcBef>
              <a:defRPr/>
            </a:pPr>
            <a:r>
              <a:rPr lang="en-US" dirty="0" smtClean="0"/>
              <a:t>If you’ve chosen to use a non-experimental evaluation design, the number and timing of your outcome measurement points should be specified in your plan.</a:t>
            </a:r>
          </a:p>
          <a:p>
            <a:pPr>
              <a:spcBef>
                <a:spcPts val="0"/>
              </a:spcBef>
              <a:defRPr/>
            </a:pPr>
            <a:endParaRPr lang="en-US" dirty="0" smtClean="0"/>
          </a:p>
          <a:p>
            <a:pPr>
              <a:spcBef>
                <a:spcPts val="0"/>
              </a:spcBef>
              <a:defRPr/>
            </a:pPr>
            <a:r>
              <a:rPr lang="en-US" dirty="0" smtClean="0"/>
              <a:t>Compared to the other two outcome evaluation designs that we’ll talk about next – experimental and quasi-experimental – a non-experimental outcome evaluation design does not provide the least credible evidence of program effects and therefore does not fulfill CNCS’s impact evaluation requirement for large, re-compete grantees. Again, this is because a non-experimental outcome evaluation design does not follow a comparison or control group which is needed to produce estimates of what would have happened in the absence of the program. More rigorous outcome evaluations, such as quasi-experimental and experimental design studies, include a comparison or control group against which to measure changes in program beneficiaries, and are thus able to measure or estimate the </a:t>
            </a:r>
            <a:r>
              <a:rPr lang="en-US" b="1" dirty="0" smtClean="0"/>
              <a:t>impact</a:t>
            </a:r>
            <a:r>
              <a:rPr lang="en-US" dirty="0" smtClean="0"/>
              <a:t> of a program. </a:t>
            </a:r>
          </a:p>
        </p:txBody>
      </p:sp>
      <p:sp>
        <p:nvSpPr>
          <p:cNvPr id="440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D34C3B-A0B9-4D99-9BAD-73A20BA5AE60}" type="slidenum">
              <a:rPr lang="en-US" altLang="en-US"/>
              <a:pPr>
                <a:spcBef>
                  <a:spcPct val="0"/>
                </a:spcBef>
              </a:pPr>
              <a:t>35</a:t>
            </a:fld>
            <a:endParaRPr lang="en-US" altLang="en-US"/>
          </a:p>
        </p:txBody>
      </p:sp>
    </p:spTree>
    <p:extLst>
      <p:ext uri="{BB962C8B-B14F-4D97-AF65-F5344CB8AC3E}">
        <p14:creationId xmlns:p14="http://schemas.microsoft.com/office/powerpoint/2010/main" val="240260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u="sng" smtClean="0"/>
              <a:t>Facilitator notes</a:t>
            </a:r>
            <a:r>
              <a:rPr lang="en-US" altLang="en-US" smtClean="0"/>
              <a:t>: A quasi-experimental evaluation design is distinct from a non-experimental outcome evaluation design in that it’s defined by collecting data on two or more study groups – one is the intervention group (i.e., the program’s beneficiaries) and the other is a comparison group (i.e. the study participants that do not receive the intervention or program services and thus serve as the basis for comparison when assessing the effects of an intervention on a program’s beneficiaries). Including a comparison group enables you to answer specific questions related to causality – such as, what would have happened to people if they did not receive the intervention your program offers (i.e., whether the observed changes can be attributed to your intervention). </a:t>
            </a:r>
          </a:p>
          <a:p>
            <a:pPr>
              <a:spcBef>
                <a:spcPct val="0"/>
              </a:spcBef>
            </a:pPr>
            <a:endParaRPr lang="en-US" altLang="en-US" smtClean="0"/>
          </a:p>
          <a:p>
            <a:pPr>
              <a:spcBef>
                <a:spcPct val="0"/>
              </a:spcBef>
            </a:pPr>
            <a:r>
              <a:rPr lang="en-US" altLang="en-US" smtClean="0"/>
              <a:t>In a quasi-experimental evaluation design, the intervention and comparison groups are identified from pre-existing or self-selected groups and not through a random assignment process. We’ll talk about random assignment when we turn to the next slide on experimental evaluation design. In a quasi-experimental design, for example, the intervention group often consists of individuals who self-select to participate in the program being evaluated while the comparison group consists of individuals who have similar characteristics to the intervention group EXCEPT that they are not served by the program or are participating in a different program. The key is that your comparison group does not receive the same intervention that is being evaluated because you want that group to serve as a point of comparison for the group that does receive the intervention. </a:t>
            </a:r>
          </a:p>
          <a:p>
            <a:pPr>
              <a:spcBef>
                <a:spcPct val="0"/>
              </a:spcBef>
            </a:pPr>
            <a:endParaRPr lang="en-US" altLang="en-US" smtClean="0"/>
          </a:p>
          <a:p>
            <a:pPr>
              <a:spcBef>
                <a:spcPct val="0"/>
              </a:spcBef>
            </a:pPr>
            <a:r>
              <a:rPr lang="en-US" altLang="en-US" smtClean="0"/>
              <a:t>It is important to note that you should be thoughtful in your selection of a comparison group to ensure that it is as similar as possible to intervention group. This is key to ensuring that evaluation findings are an accurate estimate of the program’s effect. In most cases, you will want an experienced evaluator to use statistical matching to ensure that your comparison group is as similar as possible to the group of program beneficiaries in your evaluation.</a:t>
            </a:r>
          </a:p>
          <a:p>
            <a:pPr>
              <a:spcBef>
                <a:spcPct val="0"/>
              </a:spcBef>
            </a:pPr>
            <a:endParaRPr lang="en-US" altLang="en-US" smtClean="0"/>
          </a:p>
          <a:p>
            <a:pPr>
              <a:spcBef>
                <a:spcPct val="0"/>
              </a:spcBef>
            </a:pPr>
            <a:r>
              <a:rPr lang="en-US" altLang="en-US" smtClean="0"/>
              <a:t>Because the intervention and comparison groups are formed through a non random way, a limitation of quasi-experimental evaluation designs is that the study groups may differ in systematic ways, or in other words, in ways that are not due to chance, that then may account for some of the differences that are observed between the groups on the outcomes measured after the intervention. In a strong quasi-experimental design study, to reduce the potential for bias or error in the results, evaluators will attempt to use data (e.g., demographic data, baseline test scores) to make the intervention and comparison groups similar to one another on any observable characteristics that may affect the outcome(s) of interest. If using the homelessness prevention program as an example, the comparison group of families should be similar in size and structure (e.g., number of dependents, marital status), household income, parents’ education attainment, and racial/ethnic composition. An experienced evaluator will be able to use advanced statistical methods such as propensity score matching or statistical controls to ensure that the treatment and intervention groups are comparable. </a:t>
            </a:r>
          </a:p>
          <a:p>
            <a:pPr>
              <a:spcBef>
                <a:spcPct val="0"/>
              </a:spcBef>
            </a:pPr>
            <a:endParaRPr lang="en-US" altLang="en-US" smtClean="0"/>
          </a:p>
          <a:p>
            <a:pPr>
              <a:spcBef>
                <a:spcPct val="0"/>
              </a:spcBef>
            </a:pPr>
            <a:r>
              <a:rPr lang="en-US" altLang="en-US" smtClean="0"/>
              <a:t>If you’ve chosen to use a quasi-experimental evaluation design, the number and timing of your outcome measurement points for both your intervention and comparison groups should be specified in your plan. </a:t>
            </a:r>
          </a:p>
          <a:p>
            <a:pPr>
              <a:spcBef>
                <a:spcPct val="0"/>
              </a:spcBef>
            </a:pPr>
            <a:endParaRPr lang="en-US" altLang="en-US" smtClean="0"/>
          </a:p>
          <a:p>
            <a:pPr>
              <a:spcBef>
                <a:spcPct val="0"/>
              </a:spcBef>
            </a:pPr>
            <a:r>
              <a:rPr lang="en-US" altLang="en-US" smtClean="0"/>
              <a:t>In sum, a quasi-experimental design provides comparatively stronger evidence of program impact than a non-experimental design, and if well-designed and executed, may fulfill CNCS’s impact evaluation requirement for large, re-compete grantees. At the same time, a quasi-experimental design provides comparatively weaker evidence of program impact than an experimental design. This is because pre-existing differences between the intervention and comparison groups at the outset of the intervention may lead to inaccurate estimates of the program’s effects.  </a:t>
            </a:r>
          </a:p>
          <a:p>
            <a:pPr>
              <a:spcBef>
                <a:spcPct val="0"/>
              </a:spcBef>
            </a:pPr>
            <a:endParaRPr lang="en-US" altLang="en-US" smtClean="0"/>
          </a:p>
          <a:p>
            <a:pPr>
              <a:spcBef>
                <a:spcPct val="0"/>
              </a:spcBef>
            </a:pPr>
            <a:r>
              <a:rPr lang="en-US" altLang="en-US" smtClean="0"/>
              <a:t>The image at the top right illustrates the most common form of a quasi-experimental design which includes a pretest and a posttest measure from both the intervention group and the comparison group. </a:t>
            </a:r>
          </a:p>
        </p:txBody>
      </p:sp>
      <p:sp>
        <p:nvSpPr>
          <p:cNvPr id="4608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B0431D-24E3-4303-AE70-D8A9AB055443}" type="slidenum">
              <a:rPr lang="en-US" altLang="en-US"/>
              <a:pPr>
                <a:spcBef>
                  <a:spcPct val="0"/>
                </a:spcBef>
              </a:pPr>
              <a:t>36</a:t>
            </a:fld>
            <a:endParaRPr lang="en-US" altLang="en-US"/>
          </a:p>
        </p:txBody>
      </p:sp>
    </p:spTree>
    <p:extLst>
      <p:ext uri="{BB962C8B-B14F-4D97-AF65-F5344CB8AC3E}">
        <p14:creationId xmlns:p14="http://schemas.microsoft.com/office/powerpoint/2010/main" val="74427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defRPr/>
            </a:pPr>
            <a:r>
              <a:rPr lang="en-US" u="sng" dirty="0" smtClean="0"/>
              <a:t>Facilitator notes</a:t>
            </a:r>
            <a:r>
              <a:rPr lang="en-US" dirty="0" smtClean="0"/>
              <a:t>: An experimental design is similar to a quasi-experimental design in that it follows two or more study groups – one is the intervention group and the other is the control group. In an experimental evaluation design, the term control group rather than comparison group is used to describe the study group against which to measure the outcomes of program beneficiaries. The key difference between a quasi-experimental and an experimental evaluation design has to do with how the intervention and control groups are formed. In an experimental evaluation design, the evaluator employs random assignment techniques (e.g., lottery draw) to assign study participants to either the intervention group or the control group. This means that each study participant has an equal chance of being assigned to either the intervention group or the control group. The control group in an experimental design may receive no services or alternative or delayed services. The use of random assignment in experimental designs creates as equal groups as possible by ensuring that there are no systematic differences between the program and control groups. The process of randomly assigning program applicants for experimental design studies is complex and generally requires specific tailoring to each program’s unique application and intake process. For this reason, random assignment is best conducted using a professional evaluator with experience completing these types of evaluations. </a:t>
            </a:r>
          </a:p>
          <a:p>
            <a:pPr>
              <a:spcBef>
                <a:spcPts val="0"/>
              </a:spcBef>
              <a:defRPr/>
            </a:pPr>
            <a:endParaRPr lang="en-US" dirty="0" smtClean="0"/>
          </a:p>
          <a:p>
            <a:pPr>
              <a:spcBef>
                <a:spcPts val="0"/>
              </a:spcBef>
              <a:defRPr/>
            </a:pPr>
            <a:r>
              <a:rPr lang="en-US" dirty="0" smtClean="0"/>
              <a:t>The key benefit of using random assignment is that it “evens the playing field.” This means that the groups will differ only in the program or treatment to which they are assigned. Random assignment does not guarantee that the groups are "matched" or equivalent, only that any differences are due to chance. If both groups are equivalent except for the program or treatment that they receive, then any change that is observed after comparing information collected about individuals at the beginning of the study and again at the end of the study can be attributed to the program or treatment. This way, the evaluator has more confidence that any changes that might have occurred are due to the intervention that’s being evaluated and not to the characteristics of the group. Evaluation studies that use an experimental design are often considered to be the most credible in regards to producing evidence of program impact. </a:t>
            </a:r>
            <a:r>
              <a:rPr lang="en-US" dirty="0" smtClean="0">
                <a:solidFill>
                  <a:schemeClr val="tx1">
                    <a:lumMod val="50000"/>
                    <a:lumOff val="50000"/>
                  </a:schemeClr>
                </a:solidFill>
                <a:cs typeface="Arial" pitchFamily="34" charset="0"/>
              </a:rPr>
              <a:t>I</a:t>
            </a:r>
            <a:r>
              <a:rPr lang="en-US" altLang="en-US" dirty="0" smtClean="0">
                <a:solidFill>
                  <a:schemeClr val="tx1">
                    <a:lumMod val="50000"/>
                    <a:lumOff val="50000"/>
                  </a:schemeClr>
                </a:solidFill>
                <a:cs typeface="Arial" pitchFamily="34" charset="0"/>
              </a:rPr>
              <a:t>f well-designed and implemented, </a:t>
            </a:r>
            <a:r>
              <a:rPr lang="en-US" dirty="0" smtClean="0">
                <a:solidFill>
                  <a:schemeClr val="tx1">
                    <a:lumMod val="50000"/>
                    <a:lumOff val="50000"/>
                  </a:schemeClr>
                </a:solidFill>
              </a:rPr>
              <a:t>this </a:t>
            </a:r>
            <a:r>
              <a:rPr lang="en-US" dirty="0" smtClean="0"/>
              <a:t>design fulfills CNCS’s impact evaluation requirement for large, re-compete grantees.</a:t>
            </a:r>
            <a:endParaRPr lang="en-US" altLang="en-US" dirty="0" smtClean="0">
              <a:solidFill>
                <a:schemeClr val="tx1">
                  <a:lumMod val="50000"/>
                  <a:lumOff val="50000"/>
                </a:schemeClr>
              </a:solidFill>
              <a:cs typeface="Arial" pitchFamily="34" charset="0"/>
            </a:endParaRPr>
          </a:p>
          <a:p>
            <a:pPr>
              <a:spcBef>
                <a:spcPts val="0"/>
              </a:spcBef>
              <a:defRPr/>
            </a:pPr>
            <a:endParaRPr lang="en-US" dirty="0" smtClean="0"/>
          </a:p>
          <a:p>
            <a:pPr>
              <a:spcBef>
                <a:spcPts val="0"/>
              </a:spcBef>
              <a:defRPr/>
            </a:pPr>
            <a:r>
              <a:rPr lang="en-US" dirty="0" smtClean="0"/>
              <a:t>Again, if you’ve chosen to use an experimental evaluation design, the number and timing of your outcome measurement points for both the intervention and control group should be specified in your plan. </a:t>
            </a:r>
          </a:p>
        </p:txBody>
      </p:sp>
      <p:sp>
        <p:nvSpPr>
          <p:cNvPr id="4813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BB8BA8-A001-4685-8A85-D9D71CD06630}" type="slidenum">
              <a:rPr lang="en-US" altLang="en-US"/>
              <a:pPr>
                <a:spcBef>
                  <a:spcPct val="0"/>
                </a:spcBef>
              </a:pPr>
              <a:t>37</a:t>
            </a:fld>
            <a:endParaRPr lang="en-US" altLang="en-US"/>
          </a:p>
        </p:txBody>
      </p:sp>
    </p:spTree>
    <p:extLst>
      <p:ext uri="{BB962C8B-B14F-4D97-AF65-F5344CB8AC3E}">
        <p14:creationId xmlns:p14="http://schemas.microsoft.com/office/powerpoint/2010/main" val="3852541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u="sng" smtClean="0"/>
              <a:t>Facilitator notes</a:t>
            </a:r>
            <a:r>
              <a:rPr lang="en-US" altLang="en-US" smtClean="0"/>
              <a:t>: At this point, we’ve discussed the three main types of outcome evaluation designs: non-experimental, quasi-experimental, and experimental. As part of your description of the evaluation design that you’ve chosen to answer your research question(s), it is important to describe each of your evaluation study groups and how you plan to identify and recruit study participants. </a:t>
            </a:r>
          </a:p>
          <a:p>
            <a:pPr>
              <a:spcBef>
                <a:spcPct val="0"/>
              </a:spcBef>
            </a:pPr>
            <a:endParaRPr lang="en-US" altLang="en-US" smtClean="0"/>
          </a:p>
          <a:p>
            <a:pPr>
              <a:spcBef>
                <a:spcPct val="0"/>
              </a:spcBef>
            </a:pPr>
            <a:r>
              <a:rPr lang="en-US" altLang="en-US" smtClean="0"/>
              <a:t>Specifically, if you are conducting a non-experimental outcome evaluation design, only one group of study participants, that is, program beneficiaries, should be described. Quasi-experimental and experimental designs should describe both the intervention group and the comparison or control group and include an explanation of what the comparison or control group will receive (e.g., no intervention, a different intervention). </a:t>
            </a:r>
          </a:p>
          <a:p>
            <a:pPr>
              <a:spcBef>
                <a:spcPct val="0"/>
              </a:spcBef>
            </a:pPr>
            <a:endParaRPr lang="en-US" altLang="en-US" smtClean="0"/>
          </a:p>
          <a:p>
            <a:pPr>
              <a:spcBef>
                <a:spcPct val="0"/>
              </a:spcBef>
            </a:pPr>
            <a:endParaRPr lang="en-US" altLang="en-US" smtClean="0"/>
          </a:p>
        </p:txBody>
      </p:sp>
      <p:sp>
        <p:nvSpPr>
          <p:cNvPr id="5018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D48466-7D16-426A-B916-E189D493B6EB}" type="slidenum">
              <a:rPr lang="en-US" altLang="en-US"/>
              <a:pPr>
                <a:spcBef>
                  <a:spcPct val="0"/>
                </a:spcBef>
              </a:pPr>
              <a:t>38</a:t>
            </a:fld>
            <a:endParaRPr lang="en-US" altLang="en-US"/>
          </a:p>
        </p:txBody>
      </p:sp>
    </p:spTree>
    <p:extLst>
      <p:ext uri="{BB962C8B-B14F-4D97-AF65-F5344CB8AC3E}">
        <p14:creationId xmlns:p14="http://schemas.microsoft.com/office/powerpoint/2010/main" val="2129281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u="sng" dirty="0" smtClean="0"/>
              <a:t>Facilitator notes</a:t>
            </a:r>
            <a:r>
              <a:rPr lang="en-US" altLang="en-US" dirty="0" smtClean="0"/>
              <a:t>: To tie together our discussion of the three types of outcome evaluation designs, let’s work together to complete this table by indicating which type of design best fits the description in the two columns on the right. </a:t>
            </a:r>
          </a:p>
          <a:p>
            <a:pPr>
              <a:spcBef>
                <a:spcPct val="0"/>
              </a:spcBef>
              <a:defRPr/>
            </a:pPr>
            <a:endParaRPr lang="en-US" altLang="en-US" i="1" dirty="0" smtClean="0"/>
          </a:p>
          <a:p>
            <a:pPr>
              <a:spcBef>
                <a:spcPct val="0"/>
              </a:spcBef>
              <a:defRPr/>
            </a:pPr>
            <a:r>
              <a:rPr lang="en-US" altLang="en-US" i="1" dirty="0" smtClean="0"/>
              <a:t>Facilitator – Ask the audience which of the three designs meet the description for each row. Then ask them which designs may fulfill CNCS’s evaluation requirements for large, re-compete grantees.</a:t>
            </a:r>
          </a:p>
          <a:p>
            <a:pPr>
              <a:spcBef>
                <a:spcPct val="0"/>
              </a:spcBef>
              <a:defRPr/>
            </a:pPr>
            <a:endParaRPr lang="en-US" altLang="en-US" i="1" dirty="0" smtClean="0"/>
          </a:p>
          <a:p>
            <a:pPr>
              <a:spcBef>
                <a:spcPct val="0"/>
              </a:spcBef>
              <a:defRPr/>
            </a:pPr>
            <a:r>
              <a:rPr lang="en-US" altLang="en-US" i="1" dirty="0" smtClean="0"/>
              <a:t>Answer key: </a:t>
            </a:r>
            <a:r>
              <a:rPr lang="en-US" altLang="en-US" dirty="0" smtClean="0"/>
              <a:t>From bottom to top:</a:t>
            </a:r>
          </a:p>
          <a:p>
            <a:pPr marL="171450" indent="-171450">
              <a:spcBef>
                <a:spcPct val="0"/>
              </a:spcBef>
              <a:buFontTx/>
              <a:buChar char="-"/>
              <a:defRPr/>
            </a:pPr>
            <a:r>
              <a:rPr lang="en-US" altLang="en-US" dirty="0" smtClean="0"/>
              <a:t>Non-experimental</a:t>
            </a:r>
          </a:p>
          <a:p>
            <a:pPr marL="628650" lvl="1" indent="-171450">
              <a:spcBef>
                <a:spcPct val="0"/>
              </a:spcBef>
              <a:buFontTx/>
              <a:buChar char="-"/>
              <a:defRPr/>
            </a:pPr>
            <a:r>
              <a:rPr lang="en-US" altLang="en-US" dirty="0" smtClean="0"/>
              <a:t>Using the homelessness prevention program as an example, a non-experimental outcome evaluation would only collect data on the outcomes of families who participated in the homelessness prevention program.</a:t>
            </a:r>
          </a:p>
          <a:p>
            <a:pPr marL="171450" indent="-171450">
              <a:spcBef>
                <a:spcPct val="0"/>
              </a:spcBef>
              <a:buFontTx/>
              <a:buChar char="-"/>
              <a:defRPr/>
            </a:pPr>
            <a:r>
              <a:rPr lang="en-US" altLang="en-US" dirty="0" smtClean="0"/>
              <a:t>Quasi-experimental</a:t>
            </a:r>
          </a:p>
          <a:p>
            <a:pPr marL="628650" lvl="1" indent="-171450">
              <a:spcBef>
                <a:spcPct val="0"/>
              </a:spcBef>
              <a:buFontTx/>
              <a:buChar char="-"/>
              <a:defRPr/>
            </a:pPr>
            <a:r>
              <a:rPr lang="en-US" altLang="en-US" dirty="0" smtClean="0"/>
              <a:t>Using the homelessness prevention program as an example, a quasi-experimental evaluation would collect data on the outcomes of families who participated in the homelessness prevention program and a comparison group of families that did not participate in the program. The comparison group of families live in a neighboring county that does not have a homelessness prevention program and they are similar to the families that participated in the program with regard to certain demographic characteristics. Because the intervention and comparison groups were not formed through random assignment, the evaluator will use statistical techniques to make the two groups as similar as possible.</a:t>
            </a:r>
          </a:p>
          <a:p>
            <a:pPr marL="171450" indent="-171450">
              <a:spcBef>
                <a:spcPct val="0"/>
              </a:spcBef>
              <a:buFontTx/>
              <a:buChar char="-"/>
              <a:defRPr/>
            </a:pPr>
            <a:r>
              <a:rPr lang="en-US" altLang="en-US" dirty="0" smtClean="0"/>
              <a:t>Experimental –</a:t>
            </a:r>
          </a:p>
          <a:p>
            <a:pPr marL="628650" lvl="1" indent="-171450">
              <a:spcBef>
                <a:spcPct val="0"/>
              </a:spcBef>
              <a:buFontTx/>
              <a:buChar char="-"/>
              <a:defRPr/>
            </a:pPr>
            <a:r>
              <a:rPr lang="en-US" altLang="en-US" dirty="0" smtClean="0"/>
              <a:t>Using the homelessness prevention program as an example, an experimental evaluation would collect data on the outcomes of families who participated in the homelessness prevention program and a control group of families that did not participate in the program. In this case, the program had more applicants for homelessness prevention assistance than could be served at any one time. Families would be informed at the time of program application that they will either receive the homelessness prevention program services or no services at all (at least while the evaluation is being conducted). The evaluator would then randomly assign the recruited study participants to either the intervention group or the control group. Because each family had an equal chance of being in the intervention or the control group, there should be no systematic differences between the groups, that is, no differences other than those due to chance, thus any differences that are observed in the outcomes can be attributed to the program. ‘</a:t>
            </a:r>
          </a:p>
          <a:p>
            <a:pPr marL="628650" lvl="1" indent="-171450">
              <a:spcBef>
                <a:spcPct val="0"/>
              </a:spcBef>
              <a:buFontTx/>
              <a:buChar char="-"/>
              <a:defRPr/>
            </a:pPr>
            <a:endParaRPr lang="en-US" altLang="en-US" dirty="0" smtClean="0"/>
          </a:p>
          <a:p>
            <a:pPr>
              <a:defRPr/>
            </a:pPr>
            <a:r>
              <a:rPr lang="en-US" dirty="0" smtClean="0"/>
              <a:t>The differences between national performance measure outcomes and evaluation outcomes are often confusing. If a grantee is planning to conduct an impact evaluation (e.g., quasi-experimental and experimental design studies), the addition of a control/comparison group provides an important element that differentiates evaluation from performance measurement.  In impact evaluations, an outcome is the change resulting from a program’s activities or services relative to any change found in a control or comparison group.</a:t>
            </a:r>
          </a:p>
          <a:p>
            <a:pPr>
              <a:defRPr/>
            </a:pPr>
            <a:r>
              <a:rPr lang="en-US" dirty="0" smtClean="0"/>
              <a:t> </a:t>
            </a:r>
          </a:p>
          <a:p>
            <a:pPr>
              <a:defRPr/>
            </a:pPr>
            <a:r>
              <a:rPr lang="en-US" dirty="0" smtClean="0"/>
              <a:t>For both impact evaluations and non-experimental outcomes evaluations, CNCS encourages grantees to build upon their national performance measure outcomes, when appropriate. However, they do not want grantees to simply report or reformulate these same outcomes for their evaluations. Instead, grantees should go beyond these measures in some way. Some options for grantees to consider include: 1) adding another outcome that is different from the performance measure outcome; 2) including one more post-test at a later point in time (6 or 12 month follow-up, for example); or 3) conducting an implementation evaluation alongside the outcome evaluation.  </a:t>
            </a:r>
          </a:p>
          <a:p>
            <a:pPr>
              <a:defRPr/>
            </a:pPr>
            <a:r>
              <a:rPr lang="en-US" dirty="0" smtClean="0"/>
              <a:t> </a:t>
            </a:r>
            <a:endParaRPr 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16EA7F-BF1C-4884-9CF1-DF5150BE948C}" type="slidenum">
              <a:rPr lang="en-US" altLang="en-US"/>
              <a:pPr>
                <a:spcBef>
                  <a:spcPct val="0"/>
                </a:spcBef>
              </a:pPr>
              <a:t>39</a:t>
            </a:fld>
            <a:endParaRPr lang="en-US" altLang="en-US"/>
          </a:p>
        </p:txBody>
      </p:sp>
    </p:spTree>
    <p:extLst>
      <p:ext uri="{BB962C8B-B14F-4D97-AF65-F5344CB8AC3E}">
        <p14:creationId xmlns:p14="http://schemas.microsoft.com/office/powerpoint/2010/main" val="126239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smtClean="0"/>
              <a:t>Facilitator notes</a:t>
            </a:r>
            <a:r>
              <a:rPr lang="en-US" altLang="en-US" smtClean="0"/>
              <a:t>: Let’s turn now to one of the final sections of your evaluation which concerns your evaluation timeline. Your evaluation plan should include a detailed timeline of when you expect to carry out each of your key evaluation activities specified in your plan. What’s presented on this slide is a much simpler example of an evaluation timeline over a three year period to give you a general idea of some of the key evaluation activities to consider as you plan for your evaluation. You may find it helpful to lay out a more detailed timeline that lists each of your key evaluation activities and maps out when you expect the activity to start and end and who is responsible for carrying out the activity for added accountability. You want to make sure your timeline is feasible and aligns with any requirements set forth by your funder.</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F3D9C4-DA3D-41F2-9928-9F443C2FE003}" type="slidenum">
              <a:rPr lang="en-US" altLang="en-US"/>
              <a:pPr>
                <a:spcBef>
                  <a:spcPct val="0"/>
                </a:spcBef>
              </a:pPr>
              <a:t>40</a:t>
            </a:fld>
            <a:endParaRPr lang="en-US" altLang="en-US"/>
          </a:p>
        </p:txBody>
      </p:sp>
    </p:spTree>
    <p:extLst>
      <p:ext uri="{BB962C8B-B14F-4D97-AF65-F5344CB8AC3E}">
        <p14:creationId xmlns:p14="http://schemas.microsoft.com/office/powerpoint/2010/main" val="3064493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smtClean="0"/>
              <a:t>Facilitator notes</a:t>
            </a:r>
            <a:r>
              <a:rPr lang="en-US" altLang="en-US" smtClean="0"/>
              <a:t>:. </a:t>
            </a:r>
            <a:r>
              <a:rPr lang="en-US" altLang="en-US" smtClean="0">
                <a:cs typeface="Arial" panose="020B0604020202020204" pitchFamily="34" charset="0"/>
              </a:rPr>
              <a:t>An estimated budget for your evaluation also should be included in your plan. </a:t>
            </a:r>
            <a:r>
              <a:rPr lang="en-US" altLang="en-US" smtClean="0"/>
              <a:t>The cost of evaluations varies widely and will depend on the type of study design, the size of the study, the level of expertise and experience of the evaluator, and data collection expenses. Other common considerations for creating a program evaluation budget are: staff time; materials, equipment, and supplies; travel costs; and data collection. With respect to this last item, evaluations involving more primary data collection tend to be more expensive than those that rely on existing internal program records or external data sources. This is not a comprehensive list of cost consideration. Depending on the program to be evaluated and/or the actual evaluation activities, there may be additional expenses required. </a:t>
            </a:r>
          </a:p>
          <a:p>
            <a:endParaRPr lang="en-US" altLang="en-US" smtClean="0">
              <a:cs typeface="Arial" panose="020B0604020202020204" pitchFamily="34" charset="0"/>
            </a:endParaRPr>
          </a:p>
          <a:p>
            <a:r>
              <a:rPr lang="en-US" altLang="en-US" smtClean="0">
                <a:cs typeface="Arial" panose="020B0604020202020204" pitchFamily="34" charset="0"/>
              </a:rPr>
              <a:t>If there is additional information relevant to the evaluation that does not align with the other key sections of your plan, consider it in this section. One example would be information on obtaining Institutional Review Board (IRB) clearance, if that is deemed necessary for your evaluation. </a:t>
            </a:r>
            <a:r>
              <a:rPr lang="en-US" altLang="en-US" smtClean="0"/>
              <a:t>IRBs are committees that review research protocols and other materials to ensure the rights, safety, and welfare of human subjects participating in studies. The IRB can certify that the rights of subjects will be protected, that any potential adverse effects on participants will be minimized, and the data will be securely managed and maintained. IRB clearance may be required by your agency leadership or funding source, so it is important to understand what is required before you begin to recruit study participants and collect data. An experienced evaluator should be aware of any IRB clearance requirements that will need to be fulfilled before data collection can begin.</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6DD04B-771D-48E8-9A48-2DB599AF2AA2}" type="slidenum">
              <a:rPr lang="en-US" altLang="en-US"/>
              <a:pPr>
                <a:spcBef>
                  <a:spcPct val="0"/>
                </a:spcBef>
              </a:pPr>
              <a:t>41</a:t>
            </a:fld>
            <a:endParaRPr lang="en-US" altLang="en-US"/>
          </a:p>
        </p:txBody>
      </p:sp>
    </p:spTree>
    <p:extLst>
      <p:ext uri="{BB962C8B-B14F-4D97-AF65-F5344CB8AC3E}">
        <p14:creationId xmlns:p14="http://schemas.microsoft.com/office/powerpoint/2010/main" val="235194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77A5B-A694-4E7F-9F68-7E06E3F799D2}" type="slidenum">
              <a:rPr lang="en-US" altLang="en-US"/>
              <a:pPr/>
              <a:t>15</a:t>
            </a:fld>
            <a:endParaRPr lang="en-US"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pPr>
              <a:spcBef>
                <a:spcPct val="10000"/>
              </a:spcBef>
              <a:buClr>
                <a:schemeClr val="tx1"/>
              </a:buClr>
            </a:pPr>
            <a:r>
              <a:rPr lang="en-US" altLang="en-US" b="1"/>
              <a:t>Purposes</a:t>
            </a:r>
            <a:r>
              <a:rPr lang="en-US" altLang="en-US"/>
              <a:t>:</a:t>
            </a:r>
          </a:p>
          <a:p>
            <a:pPr>
              <a:spcBef>
                <a:spcPct val="10000"/>
              </a:spcBef>
              <a:buClr>
                <a:schemeClr val="tx1"/>
              </a:buClr>
            </a:pPr>
            <a:r>
              <a:rPr lang="en-US" altLang="en-US"/>
              <a:t>Clarify assumptions, goals, and interrelationships among factors relevant to the project or program</a:t>
            </a:r>
          </a:p>
          <a:p>
            <a:pPr>
              <a:spcBef>
                <a:spcPct val="10000"/>
              </a:spcBef>
              <a:buClr>
                <a:schemeClr val="tx1"/>
              </a:buClr>
            </a:pPr>
            <a:r>
              <a:rPr lang="en-US" altLang="en-US"/>
              <a:t>Define levels of performance and desired results in terms of planned activities and realistic, objective impacts</a:t>
            </a:r>
          </a:p>
          <a:p>
            <a:pPr>
              <a:spcBef>
                <a:spcPct val="10000"/>
              </a:spcBef>
              <a:buClr>
                <a:schemeClr val="tx1"/>
              </a:buClr>
            </a:pPr>
            <a:r>
              <a:rPr lang="en-US" altLang="en-US"/>
              <a:t>Monitoring and evaluation frameworks incorporate: </a:t>
            </a:r>
          </a:p>
          <a:p>
            <a:pPr>
              <a:spcBef>
                <a:spcPct val="10000"/>
              </a:spcBef>
              <a:buClr>
                <a:schemeClr val="tx1"/>
              </a:buClr>
            </a:pPr>
            <a:r>
              <a:rPr lang="en-US" altLang="en-US"/>
              <a:t>Program managers’ assumptions and objectives, in a given context</a:t>
            </a:r>
          </a:p>
          <a:p>
            <a:pPr>
              <a:spcBef>
                <a:spcPct val="10000"/>
              </a:spcBef>
              <a:buClr>
                <a:schemeClr val="tx1"/>
              </a:buClr>
            </a:pPr>
            <a:r>
              <a:rPr lang="en-US" altLang="en-US"/>
              <a:t>Schematic design displaying the directional linkages between key program elements and/or planned results, and other relevant factors</a:t>
            </a:r>
          </a:p>
          <a:p>
            <a:pPr>
              <a:spcBef>
                <a:spcPct val="10000"/>
              </a:spcBef>
              <a:buClr>
                <a:schemeClr val="tx1"/>
              </a:buClr>
            </a:pPr>
            <a:r>
              <a:rPr lang="en-US" altLang="en-US"/>
              <a:t>M&amp;E takes place at multiple stages of a program. It is important to identify at the outset how we will gather information at each level of evaluation.</a:t>
            </a:r>
          </a:p>
          <a:p>
            <a:pPr>
              <a:spcBef>
                <a:spcPct val="10000"/>
              </a:spcBef>
              <a:buClr>
                <a:schemeClr val="tx1"/>
              </a:buClr>
            </a:pPr>
            <a:r>
              <a:rPr lang="en-US" altLang="en-US"/>
              <a:t>Framework drives selection of indicators and reporting process.</a:t>
            </a:r>
          </a:p>
          <a:p>
            <a:pPr lvl="1">
              <a:spcBef>
                <a:spcPct val="10000"/>
              </a:spcBef>
            </a:pPr>
            <a:endParaRPr lang="en-US" altLang="en-US"/>
          </a:p>
          <a:p>
            <a:pPr lvl="1">
              <a:spcBef>
                <a:spcPct val="10000"/>
              </a:spcBef>
            </a:pPr>
            <a:endParaRPr lang="es-ES" altLang="en-US"/>
          </a:p>
        </p:txBody>
      </p:sp>
    </p:spTree>
    <p:extLst>
      <p:ext uri="{BB962C8B-B14F-4D97-AF65-F5344CB8AC3E}">
        <p14:creationId xmlns:p14="http://schemas.microsoft.com/office/powerpoint/2010/main" val="418337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6B2D3-0987-4125-A9CE-F28AEFC09169}" type="slidenum">
              <a:rPr lang="en-US" altLang="en-US"/>
              <a:pPr/>
              <a:t>16</a:t>
            </a:fld>
            <a:endParaRPr lang="en-US" altLang="en-US"/>
          </a:p>
        </p:txBody>
      </p:sp>
      <p:sp>
        <p:nvSpPr>
          <p:cNvPr id="16386" name="Rectangle 2"/>
          <p:cNvSpPr>
            <a:spLocks noRot="1" noChangeArrowheads="1" noTextEdit="1"/>
          </p:cNvSpPr>
          <p:nvPr>
            <p:ph type="sldImg"/>
          </p:nvPr>
        </p:nvSpPr>
        <p:spPr>
          <a:xfrm>
            <a:off x="1574800" y="228600"/>
            <a:ext cx="3557588" cy="2668588"/>
          </a:xfrm>
          <a:ln/>
        </p:spPr>
      </p:sp>
      <p:sp>
        <p:nvSpPr>
          <p:cNvPr id="16387" name="Rectangle 3"/>
          <p:cNvSpPr>
            <a:spLocks noGrp="1" noChangeArrowheads="1"/>
          </p:cNvSpPr>
          <p:nvPr>
            <p:ph type="body" idx="1"/>
          </p:nvPr>
        </p:nvSpPr>
        <p:spPr>
          <a:xfrm>
            <a:off x="822325" y="3078163"/>
            <a:ext cx="5230813" cy="4427537"/>
          </a:xfrm>
        </p:spPr>
        <p:txBody>
          <a:bodyPr lIns="90004" tIns="45002" rIns="90004" bIns="45002"/>
          <a:lstStyle/>
          <a:p>
            <a:pPr>
              <a:spcBef>
                <a:spcPct val="0"/>
              </a:spcBef>
            </a:pPr>
            <a:r>
              <a:rPr lang="en-US" altLang="en-US" sz="1100"/>
              <a:t>Key relationship:</a:t>
            </a:r>
          </a:p>
          <a:p>
            <a:pPr>
              <a:spcBef>
                <a:spcPct val="0"/>
              </a:spcBef>
            </a:pPr>
            <a:r>
              <a:rPr lang="en-US" altLang="en-US" sz="1100"/>
              <a:t>Inputs are necessary to create processes, which drive the production of outputs and outcomes.</a:t>
            </a:r>
          </a:p>
          <a:p>
            <a:pPr>
              <a:spcBef>
                <a:spcPct val="0"/>
              </a:spcBef>
            </a:pPr>
            <a:r>
              <a:rPr lang="en-US" altLang="en-US" sz="1100"/>
              <a:t>Reiterates the point on the previous slide.</a:t>
            </a:r>
          </a:p>
        </p:txBody>
      </p:sp>
    </p:spTree>
    <p:extLst>
      <p:ext uri="{BB962C8B-B14F-4D97-AF65-F5344CB8AC3E}">
        <p14:creationId xmlns:p14="http://schemas.microsoft.com/office/powerpoint/2010/main" val="301962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651AC-5615-4862-A3AF-AEDD348402EC}" type="slidenum">
              <a:rPr lang="en-US" altLang="en-US"/>
              <a:pPr/>
              <a:t>17</a:t>
            </a:fld>
            <a:endParaRPr lang="en-US" alt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t>Here is a generic example of an M&amp;E framework for a national TB program.  This framework shows the linear relationships between inputs, processes, outputs, outcomes, and impact.  It also provides a visual interpretation of the broad context for the NTP, which includes:</a:t>
            </a:r>
            <a:br>
              <a:rPr lang="en-US" altLang="en-US"/>
            </a:br>
            <a:r>
              <a:rPr lang="en-US" altLang="en-US"/>
              <a:t>Political commitment</a:t>
            </a:r>
          </a:p>
          <a:p>
            <a:r>
              <a:rPr lang="en-US" altLang="en-US"/>
              <a:t>Health system variables</a:t>
            </a:r>
          </a:p>
          <a:p>
            <a:r>
              <a:rPr lang="en-US" altLang="en-US"/>
              <a:t>Socio-economic conditions</a:t>
            </a:r>
          </a:p>
          <a:p>
            <a:r>
              <a:rPr lang="en-US" altLang="en-US"/>
              <a:t>Epidemiological context of TB</a:t>
            </a:r>
          </a:p>
        </p:txBody>
      </p:sp>
    </p:spTree>
    <p:extLst>
      <p:ext uri="{BB962C8B-B14F-4D97-AF65-F5344CB8AC3E}">
        <p14:creationId xmlns:p14="http://schemas.microsoft.com/office/powerpoint/2010/main" val="190639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7FDFD-435C-4D21-8C72-03BC23753896}" type="slidenum">
              <a:rPr lang="en-US" altLang="en-US"/>
              <a:pPr/>
              <a:t>18</a:t>
            </a:fld>
            <a:endParaRPr lang="en-US" alt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xfrm>
            <a:off x="685800" y="4341813"/>
            <a:ext cx="5486400" cy="4116387"/>
          </a:xfrm>
        </p:spPr>
        <p:txBody>
          <a:bodyPr/>
          <a:lstStyle/>
          <a:p>
            <a:r>
              <a:rPr lang="en-US" altLang="en-US"/>
              <a:t>Idea is to expand on it and create a M&amp;E logical framework that could be used to guide planning, monitoring and evaluating the introduction of directly observed therapy as the standard of care for smear positive TB cases.</a:t>
            </a:r>
          </a:p>
          <a:p>
            <a:endParaRPr lang="en-US" altLang="en-US"/>
          </a:p>
          <a:p>
            <a:endParaRPr lang="en-US" altLang="en-US"/>
          </a:p>
        </p:txBody>
      </p:sp>
    </p:spTree>
    <p:extLst>
      <p:ext uri="{BB962C8B-B14F-4D97-AF65-F5344CB8AC3E}">
        <p14:creationId xmlns:p14="http://schemas.microsoft.com/office/powerpoint/2010/main" val="30622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B81F2-7964-4D76-839F-EBD86B020C99}" type="slidenum">
              <a:rPr lang="en-US" altLang="en-US"/>
              <a:pPr/>
              <a:t>19</a:t>
            </a:fld>
            <a:endParaRPr lang="en-US" altLang="en-US"/>
          </a:p>
        </p:txBody>
      </p:sp>
      <p:sp>
        <p:nvSpPr>
          <p:cNvPr id="46082" name="Rectangle 2"/>
          <p:cNvSpPr>
            <a:spLocks noRot="1" noChangeArrowheads="1" noTextEdit="1"/>
          </p:cNvSpPr>
          <p:nvPr>
            <p:ph type="sldImg"/>
          </p:nvPr>
        </p:nvSpPr>
        <p:spPr>
          <a:xfrm>
            <a:off x="1403350" y="863600"/>
            <a:ext cx="4054475" cy="3041650"/>
          </a:xfrm>
          <a:ln/>
        </p:spPr>
      </p:sp>
      <p:sp>
        <p:nvSpPr>
          <p:cNvPr id="46083" name="Rectangle 3"/>
          <p:cNvSpPr>
            <a:spLocks noGrp="1" noChangeArrowheads="1"/>
          </p:cNvSpPr>
          <p:nvPr>
            <p:ph type="body" idx="1"/>
          </p:nvPr>
        </p:nvSpPr>
        <p:spPr>
          <a:xfrm>
            <a:off x="912813" y="4203700"/>
            <a:ext cx="5032375" cy="4254500"/>
          </a:xfrm>
        </p:spPr>
        <p:txBody>
          <a:bodyPr lIns="89950" tIns="44975" rIns="89950" bIns="44975"/>
          <a:lstStyle/>
          <a:p>
            <a:r>
              <a:rPr lang="es-ES" altLang="en-US"/>
              <a:t>Another way to understand frameworks – think about the level of measurement.</a:t>
            </a:r>
          </a:p>
          <a:p>
            <a:endParaRPr lang="es-ES" altLang="en-US"/>
          </a:p>
        </p:txBody>
      </p:sp>
    </p:spTree>
    <p:extLst>
      <p:ext uri="{BB962C8B-B14F-4D97-AF65-F5344CB8AC3E}">
        <p14:creationId xmlns:p14="http://schemas.microsoft.com/office/powerpoint/2010/main" val="382797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defRPr/>
            </a:pPr>
            <a:r>
              <a:rPr lang="en-US" u="sng" dirty="0" smtClean="0"/>
              <a:t>Facilitator notes</a:t>
            </a:r>
            <a:r>
              <a:rPr lang="en-US" dirty="0" smtClean="0"/>
              <a:t>: </a:t>
            </a:r>
            <a:r>
              <a:rPr lang="en-US" altLang="en-US" dirty="0" smtClean="0"/>
              <a:t>Up to this point in your evaluation plan, you’ve established the framework for your evaluation. </a:t>
            </a:r>
            <a:r>
              <a:rPr lang="en-US" dirty="0" smtClean="0"/>
              <a:t>After identifying the questions you want to answer, the next step is to explain the approach your evaluation will take to address those questions. </a:t>
            </a:r>
          </a:p>
          <a:p>
            <a:pPr>
              <a:spcBef>
                <a:spcPts val="0"/>
              </a:spcBef>
              <a:defRPr/>
            </a:pPr>
            <a:endParaRPr lang="en-US" altLang="en-US" dirty="0" smtClean="0"/>
          </a:p>
          <a:p>
            <a:pPr>
              <a:spcBef>
                <a:spcPts val="0"/>
              </a:spcBef>
              <a:defRPr/>
            </a:pPr>
            <a:r>
              <a:rPr lang="en-US" altLang="en-US" dirty="0" smtClean="0"/>
              <a:t>Evaluation design is essentially the </a:t>
            </a:r>
            <a:r>
              <a:rPr lang="en-US" dirty="0" smtClean="0"/>
              <a:t>structure that will provide you the information needed to answer each of your evaluation questions. The appropriate design for evaluating a program will largely depend upon certain considerations. This may include, but is not limited to:  </a:t>
            </a:r>
          </a:p>
          <a:p>
            <a:pPr marL="171450" indent="-171450">
              <a:spcBef>
                <a:spcPts val="0"/>
              </a:spcBef>
              <a:buFontTx/>
              <a:buChar char="-"/>
              <a:defRPr/>
            </a:pPr>
            <a:r>
              <a:rPr lang="en-US" altLang="en-US" dirty="0" smtClean="0">
                <a:cs typeface="Arial" pitchFamily="34" charset="0"/>
              </a:rPr>
              <a:t>Your program’s theory of change and logic model</a:t>
            </a:r>
          </a:p>
          <a:p>
            <a:pPr marL="171450" indent="-171450">
              <a:spcBef>
                <a:spcPts val="0"/>
              </a:spcBef>
              <a:buFontTx/>
              <a:buChar char="-"/>
              <a:defRPr/>
            </a:pPr>
            <a:r>
              <a:rPr lang="en-US" altLang="en-US" dirty="0" smtClean="0">
                <a:cs typeface="Arial" pitchFamily="34" charset="0"/>
              </a:rPr>
              <a:t>Primary purpose of the evaluation and key research questions</a:t>
            </a:r>
          </a:p>
          <a:p>
            <a:pPr marL="171450" indent="-171450">
              <a:spcBef>
                <a:spcPts val="0"/>
              </a:spcBef>
              <a:buFontTx/>
              <a:buChar char="-"/>
              <a:defRPr/>
            </a:pPr>
            <a:r>
              <a:rPr lang="en-US" altLang="en-US" dirty="0" smtClean="0">
                <a:cs typeface="Arial" pitchFamily="34" charset="0"/>
              </a:rPr>
              <a:t>Funder’s evaluation requirements: </a:t>
            </a:r>
            <a:r>
              <a:rPr lang="en-US" altLang="en-US" dirty="0" smtClean="0"/>
              <a:t>Many funders require their grantees to complete evaluations of their program. </a:t>
            </a:r>
            <a:r>
              <a:rPr lang="en-US" dirty="0" smtClean="0"/>
              <a:t>As you consider different evaluation designs, you should also have a clear understanding of whether your funder has any specific evaluation requirements that must be fulfilled. Those requirements may drive the purpose and scope of your evaluation. </a:t>
            </a:r>
            <a:r>
              <a:rPr lang="en-US" altLang="en-US" dirty="0" smtClean="0"/>
              <a:t>For example, it is important to note that CNCS has evaluation requirements for large and small re-competing grantees in terms of which evaluation design they may use to assess their programs. Large grantees are those receiving annual CNCS funds of $500,000 or more. Small grantees are those receiving annual CNCS funds of less than $500,000. You should note which type of design is required for your program.</a:t>
            </a:r>
            <a:endParaRPr lang="en-US" altLang="en-US" dirty="0" smtClean="0">
              <a:cs typeface="Arial" pitchFamily="34" charset="0"/>
            </a:endParaRPr>
          </a:p>
          <a:p>
            <a:pPr marL="171450" indent="-171450">
              <a:spcBef>
                <a:spcPts val="0"/>
              </a:spcBef>
              <a:buFontTx/>
              <a:buChar char="-"/>
              <a:defRPr/>
            </a:pPr>
            <a:r>
              <a:rPr lang="en-US" altLang="en-US" dirty="0" smtClean="0">
                <a:cs typeface="Arial" pitchFamily="34" charset="0"/>
              </a:rPr>
              <a:t>Resources available for the evaluation: </a:t>
            </a:r>
            <a:r>
              <a:rPr lang="en-US" dirty="0" smtClean="0"/>
              <a:t>It is also important to take into consideration what resources (staff time, funding, evaluation expertise) are available to carry out the evaluation. In particular, your evaluation team must possess the skills and experience needed to carry out the type of evaluation design that is chosen. Think about whether you will be able to collect the data required for a given design. More complex evaluation designs require you to collect more data over multiple measurement points. This lengthens the data collection phase of the study and may require more sophisticated analyses to be conducted once the data are collected.</a:t>
            </a:r>
          </a:p>
        </p:txBody>
      </p:sp>
      <p:sp>
        <p:nvSpPr>
          <p:cNvPr id="3789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34895B-DA95-4E4B-B726-49E5A1605E4F}" type="slidenum">
              <a:rPr lang="en-US" altLang="en-US"/>
              <a:pPr>
                <a:spcBef>
                  <a:spcPct val="0"/>
                </a:spcBef>
              </a:pPr>
              <a:t>32</a:t>
            </a:fld>
            <a:endParaRPr lang="en-US" altLang="en-US"/>
          </a:p>
        </p:txBody>
      </p:sp>
    </p:spTree>
    <p:extLst>
      <p:ext uri="{BB962C8B-B14F-4D97-AF65-F5344CB8AC3E}">
        <p14:creationId xmlns:p14="http://schemas.microsoft.com/office/powerpoint/2010/main" val="194431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defRPr/>
            </a:pPr>
            <a:r>
              <a:rPr lang="en-US" u="sng" dirty="0" smtClean="0"/>
              <a:t>Facilitator notes</a:t>
            </a:r>
            <a:r>
              <a:rPr lang="en-US" dirty="0" smtClean="0"/>
              <a:t>: Your evaluation plan should clearly explain the evaluation design that will be used </a:t>
            </a:r>
            <a:r>
              <a:rPr lang="en-US" altLang="en-US" dirty="0" smtClean="0"/>
              <a:t>and a rationale for why that design was selected for the evaluation. Just as there are process-oriented research questions and outcome-oriented research questions,</a:t>
            </a:r>
            <a:r>
              <a:rPr lang="en-US" dirty="0" smtClean="0"/>
              <a:t> there are two common types of evaluation design that fall along those same lines:</a:t>
            </a:r>
          </a:p>
          <a:p>
            <a:pPr marL="171450" indent="-171450">
              <a:spcBef>
                <a:spcPts val="0"/>
              </a:spcBef>
              <a:buFontTx/>
              <a:buChar char="-"/>
              <a:defRPr/>
            </a:pPr>
            <a:r>
              <a:rPr lang="en-US" dirty="0" smtClean="0"/>
              <a:t>A process evaluation focuses on answering questions about your program’s inputs, activities, and outputs. A process evaluation examines how well the program’s implementation matches the theory behind its creation and confirms what the program actually does on the ground. </a:t>
            </a:r>
          </a:p>
          <a:p>
            <a:pPr marL="171450" indent="-171450">
              <a:spcBef>
                <a:spcPts val="0"/>
              </a:spcBef>
              <a:buFontTx/>
              <a:buChar char="-"/>
              <a:defRPr/>
            </a:pPr>
            <a:r>
              <a:rPr lang="en-US" dirty="0" smtClean="0"/>
              <a:t>An outcome evaluation addresses how a program’s activities are related to changes, effects, and/or impacts on a program’s stated outcomes, whether short-term, medium-term, or long-term outcomes. In general, an outcome evaluation measures program beneficiaries’ changes in knowledge, attitudes, skills, or behaviors that are thought to result from the program. </a:t>
            </a:r>
          </a:p>
          <a:p>
            <a:pPr marL="171450" indent="-171450">
              <a:spcBef>
                <a:spcPts val="0"/>
              </a:spcBef>
              <a:buFontTx/>
              <a:buChar char="-"/>
              <a:defRPr/>
            </a:pPr>
            <a:endParaRPr lang="en-US" dirty="0" smtClean="0"/>
          </a:p>
          <a:p>
            <a:pPr marL="0" lvl="1">
              <a:spcBef>
                <a:spcPts val="0"/>
              </a:spcBef>
              <a:defRPr/>
            </a:pPr>
            <a:r>
              <a:rPr lang="en-US" altLang="en-US" dirty="0" smtClean="0"/>
              <a:t>Next, we are going to discuss each of these designs starting with the process evaluation. </a:t>
            </a:r>
            <a:endParaRPr lang="en-US" dirty="0" smtClean="0"/>
          </a:p>
          <a:p>
            <a:pPr>
              <a:defRPr/>
            </a:pPr>
            <a:endParaRPr lang="en-US" dirty="0"/>
          </a:p>
        </p:txBody>
      </p:sp>
      <p:sp>
        <p:nvSpPr>
          <p:cNvPr id="3994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BBF70B-A2C0-4D27-A689-4D12C79F046C}" type="slidenum">
              <a:rPr lang="en-US" altLang="en-US">
                <a:solidFill>
                  <a:srgbClr val="000000"/>
                </a:solidFill>
              </a:rPr>
              <a:pPr>
                <a:spcBef>
                  <a:spcPct val="0"/>
                </a:spcBef>
              </a:pPr>
              <a:t>33</a:t>
            </a:fld>
            <a:endParaRPr lang="en-US" altLang="en-US">
              <a:solidFill>
                <a:srgbClr val="000000"/>
              </a:solidFill>
            </a:endParaRPr>
          </a:p>
        </p:txBody>
      </p:sp>
    </p:spTree>
    <p:extLst>
      <p:ext uri="{BB962C8B-B14F-4D97-AF65-F5344CB8AC3E}">
        <p14:creationId xmlns:p14="http://schemas.microsoft.com/office/powerpoint/2010/main" val="232764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pPr>
              <a:lnSpc>
                <a:spcPct val="90000"/>
              </a:lnSpc>
              <a:defRPr/>
            </a:pPr>
            <a:r>
              <a:rPr lang="en-US" altLang="en-US" u="sng" dirty="0" smtClean="0"/>
              <a:t>Facilitators Notes</a:t>
            </a:r>
            <a:r>
              <a:rPr lang="en-US" altLang="en-US" dirty="0" smtClean="0"/>
              <a:t>: We provide a few defining characteristics of process evaluations on this slide. </a:t>
            </a:r>
          </a:p>
          <a:p>
            <a:pPr marL="171450" indent="-171450">
              <a:lnSpc>
                <a:spcPct val="90000"/>
              </a:lnSpc>
              <a:buFont typeface="Arial" panose="020B0604020202020204" pitchFamily="34" charset="0"/>
              <a:buChar char="•"/>
              <a:defRPr/>
            </a:pPr>
            <a:r>
              <a:rPr lang="en-US" altLang="en-US" dirty="0" smtClean="0"/>
              <a:t>A process evaluation focuses on a program’s inputs, activities, and outputs</a:t>
            </a:r>
          </a:p>
          <a:p>
            <a:pPr marL="171450" indent="-171450">
              <a:lnSpc>
                <a:spcPct val="90000"/>
              </a:lnSpc>
              <a:buFont typeface="Arial" panose="020B0604020202020204" pitchFamily="34" charset="0"/>
              <a:buChar char="•"/>
              <a:defRPr/>
            </a:pPr>
            <a:r>
              <a:rPr lang="en-US" altLang="en-US" dirty="0" smtClean="0"/>
              <a:t>It can be used to document what a program is doing and to what extent and how consistently the program demonstrates fidelity to the program’s logic model. </a:t>
            </a:r>
          </a:p>
          <a:p>
            <a:pPr marL="171450" indent="-171450">
              <a:lnSpc>
                <a:spcPct val="90000"/>
              </a:lnSpc>
              <a:buFont typeface="Arial" panose="020B0604020202020204" pitchFamily="34" charset="0"/>
              <a:buChar char="•"/>
              <a:defRPr/>
            </a:pPr>
            <a:r>
              <a:rPr lang="en-US" altLang="en-US" dirty="0" smtClean="0"/>
              <a:t>The results of a process evaluation are most often used to change or improve the program. Process evaluations are </a:t>
            </a:r>
            <a:r>
              <a:rPr lang="en-US" altLang="en-US" dirty="0" smtClean="0">
                <a:cs typeface="Arial" charset="0"/>
              </a:rPr>
              <a:t>able to address research questions about why a project is or is not successful, which can be very helpful for program staff and stakeholders because the results are useful for improving program practices. </a:t>
            </a:r>
          </a:p>
          <a:p>
            <a:pPr marL="171450" indent="-171450">
              <a:lnSpc>
                <a:spcPct val="90000"/>
              </a:lnSpc>
              <a:buFont typeface="Arial" panose="020B0604020202020204" pitchFamily="34" charset="0"/>
              <a:buChar char="•"/>
              <a:defRPr/>
            </a:pPr>
            <a:r>
              <a:rPr lang="en-US" altLang="en-US" dirty="0" smtClean="0">
                <a:cs typeface="Arial" charset="0"/>
              </a:rPr>
              <a:t>The collection of both qualitative and quantitative data through interviews, surveys, and program administrative data is usually preferred. </a:t>
            </a:r>
          </a:p>
          <a:p>
            <a:pPr marL="171450" indent="-171450">
              <a:lnSpc>
                <a:spcPct val="90000"/>
              </a:lnSpc>
              <a:buFont typeface="Arial" panose="020B0604020202020204" pitchFamily="34" charset="0"/>
              <a:buChar char="•"/>
              <a:defRPr/>
            </a:pPr>
            <a:r>
              <a:rPr lang="en-US" altLang="en-US" dirty="0" smtClean="0">
                <a:cs typeface="Arial" charset="0"/>
              </a:rPr>
              <a:t>Process evaluations mostly rely on simple descriptive statistics (means, frequencies, etc.) and do not require advanced statistical methods. </a:t>
            </a:r>
          </a:p>
          <a:p>
            <a:pPr marL="171450" indent="-171450">
              <a:lnSpc>
                <a:spcPct val="90000"/>
              </a:lnSpc>
              <a:buFont typeface="Arial" panose="020B0604020202020204" pitchFamily="34" charset="0"/>
              <a:buChar char="•"/>
              <a:defRPr/>
            </a:pPr>
            <a:r>
              <a:rPr lang="en-US" altLang="en-US" dirty="0" smtClean="0">
                <a:cs typeface="Arial" charset="0"/>
              </a:rPr>
              <a:t>To answer the types of research questions associated with a process evaluation, generally a comparison or control group is not necessary. We will explain what a comparison or control group is on the next slide as we transition to talking about outcome evaluation designs. </a:t>
            </a:r>
          </a:p>
          <a:p>
            <a:pPr marL="171450" indent="-171450">
              <a:lnSpc>
                <a:spcPct val="90000"/>
              </a:lnSpc>
              <a:buFont typeface="Arial" panose="020B0604020202020204" pitchFamily="34" charset="0"/>
              <a:buChar char="•"/>
              <a:defRPr/>
            </a:pPr>
            <a:r>
              <a:rPr lang="en-US" altLang="en-US" dirty="0" smtClean="0">
                <a:cs typeface="Arial" charset="0"/>
              </a:rPr>
              <a:t>It is also worth noting that the results of process evaluations are usually not generalizable, meaning that they can not be applied to similar program models being implemented in locations other than those participating in the evaluation. </a:t>
            </a:r>
            <a:r>
              <a:rPr lang="en-US" altLang="en-US" dirty="0" smtClean="0"/>
              <a:t>Note that a process evaluation design does not fulfill CNCS’s evaluation requirements for large, re-compete AmeriCorps grantees (i.e., grantees receiving funding of $500,000 or more annually), but does for small, re-compete grantees. This is because process evaluations focus on measuring how the program is operating rather than measuring it’s results (outcomes). </a:t>
            </a:r>
          </a:p>
          <a:p>
            <a:pPr marL="0" lvl="2">
              <a:lnSpc>
                <a:spcPct val="90000"/>
              </a:lnSpc>
              <a:defRPr/>
            </a:pPr>
            <a:endParaRPr lang="en-US" altLang="en-US" dirty="0" smtClean="0"/>
          </a:p>
          <a:p>
            <a:pPr marL="0" lvl="2">
              <a:lnSpc>
                <a:spcPct val="90000"/>
              </a:lnSpc>
              <a:defRPr/>
            </a:pPr>
            <a:r>
              <a:rPr lang="en-US" altLang="en-US" dirty="0" smtClean="0"/>
              <a:t>On the next few slides, we’ll talk about a few different outcome evaluation designs.</a:t>
            </a:r>
            <a:endParaRPr lang="en-US" altLang="en-US" dirty="0" smtClean="0">
              <a:cs typeface="Arial" charset="0"/>
            </a:endParaRPr>
          </a:p>
          <a:p>
            <a:pPr>
              <a:lnSpc>
                <a:spcPct val="90000"/>
              </a:lnSpc>
              <a:defRPr/>
            </a:pPr>
            <a:endParaRPr lang="en-US" altLang="en-US" dirty="0" smtClean="0"/>
          </a:p>
        </p:txBody>
      </p:sp>
      <p:sp>
        <p:nvSpPr>
          <p:cNvPr id="4198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4D8F06-71EB-424C-849D-E336160C30AF}" type="slidenum">
              <a:rPr lang="en-US" altLang="en-US"/>
              <a:pPr>
                <a:spcBef>
                  <a:spcPct val="0"/>
                </a:spcBef>
              </a:pPr>
              <a:t>34</a:t>
            </a:fld>
            <a:endParaRPr lang="en-US" altLang="en-US"/>
          </a:p>
        </p:txBody>
      </p:sp>
    </p:spTree>
    <p:extLst>
      <p:ext uri="{BB962C8B-B14F-4D97-AF65-F5344CB8AC3E}">
        <p14:creationId xmlns:p14="http://schemas.microsoft.com/office/powerpoint/2010/main" val="424101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E3F850-FFAD-44FD-8664-98BE83DEEA7D}" type="datetimeFigureOut">
              <a:rPr lang="en-US" smtClean="0"/>
              <a:t>04-Jun-24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348814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3F850-FFAD-44FD-8664-98BE83DEEA7D}" type="datetimeFigureOut">
              <a:rPr lang="en-US" smtClean="0"/>
              <a:t>04-Jun-24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333613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3F850-FFAD-44FD-8664-98BE83DEEA7D}" type="datetimeFigureOut">
              <a:rPr lang="en-US" smtClean="0"/>
              <a:t>04-Jun-24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364268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1" y="2363625"/>
            <a:ext cx="9402305" cy="1881809"/>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7" name="Title 15"/>
          <p:cNvSpPr>
            <a:spLocks noGrp="1"/>
          </p:cNvSpPr>
          <p:nvPr>
            <p:ph type="title" hasCustomPrompt="1"/>
          </p:nvPr>
        </p:nvSpPr>
        <p:spPr>
          <a:xfrm>
            <a:off x="604780" y="2559252"/>
            <a:ext cx="8580549" cy="1477195"/>
          </a:xfrm>
        </p:spPr>
        <p:txBody>
          <a:bodyPr anchor="ctr">
            <a:noAutofit/>
          </a:bodyPr>
          <a:lstStyle>
            <a:lvl1pPr>
              <a:defRPr sz="48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458746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2538" y="322536"/>
            <a:ext cx="11869463" cy="6535464"/>
          </a:xfrm>
          <a:prstGeom prst="rect">
            <a:avLst/>
          </a:prstGeom>
        </p:spPr>
      </p:pic>
      <p:sp>
        <p:nvSpPr>
          <p:cNvPr id="2" name="Rectangle 1"/>
          <p:cNvSpPr/>
          <p:nvPr userDrawn="1"/>
        </p:nvSpPr>
        <p:spPr bwMode="auto">
          <a:xfrm>
            <a:off x="670561" y="0"/>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endParaRPr lang="en-US" dirty="0"/>
          </a:p>
        </p:txBody>
      </p:sp>
      <p:sp>
        <p:nvSpPr>
          <p:cNvPr id="12"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698" y="636103"/>
            <a:ext cx="2589671" cy="805140"/>
          </a:xfrm>
          <a:prstGeom prst="rect">
            <a:avLst/>
          </a:prstGeom>
        </p:spPr>
      </p:pic>
    </p:spTree>
    <p:extLst>
      <p:ext uri="{BB962C8B-B14F-4D97-AF65-F5344CB8AC3E}">
        <p14:creationId xmlns:p14="http://schemas.microsoft.com/office/powerpoint/2010/main" val="36338533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334027" y="325677"/>
            <a:ext cx="11857972" cy="6532323"/>
          </a:xfrm>
          <a:prstGeom prst="rect">
            <a:avLst/>
          </a:prstGeom>
        </p:spPr>
      </p:pic>
      <p:sp>
        <p:nvSpPr>
          <p:cNvPr id="2" name="Rectangle 1"/>
          <p:cNvSpPr/>
          <p:nvPr userDrawn="1"/>
        </p:nvSpPr>
        <p:spPr bwMode="auto">
          <a:xfrm>
            <a:off x="670561" y="0"/>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698" y="636103"/>
            <a:ext cx="2589671" cy="805140"/>
          </a:xfrm>
          <a:prstGeom prst="rect">
            <a:avLst/>
          </a:prstGeom>
        </p:spPr>
      </p:pic>
    </p:spTree>
    <p:extLst>
      <p:ext uri="{BB962C8B-B14F-4D97-AF65-F5344CB8AC3E}">
        <p14:creationId xmlns:p14="http://schemas.microsoft.com/office/powerpoint/2010/main" val="1967888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539" y="249277"/>
            <a:ext cx="11731461" cy="6608724"/>
          </a:xfrm>
          <a:prstGeom prst="rect">
            <a:avLst/>
          </a:prstGeom>
        </p:spPr>
      </p:pic>
      <p:sp>
        <p:nvSpPr>
          <p:cNvPr id="2" name="Rectangle 1"/>
          <p:cNvSpPr/>
          <p:nvPr userDrawn="1"/>
        </p:nvSpPr>
        <p:spPr bwMode="auto">
          <a:xfrm>
            <a:off x="670561" y="0"/>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698" y="636103"/>
            <a:ext cx="2589671" cy="805140"/>
          </a:xfrm>
          <a:prstGeom prst="rect">
            <a:avLst/>
          </a:prstGeom>
        </p:spPr>
      </p:pic>
    </p:spTree>
    <p:extLst>
      <p:ext uri="{BB962C8B-B14F-4D97-AF65-F5344CB8AC3E}">
        <p14:creationId xmlns:p14="http://schemas.microsoft.com/office/powerpoint/2010/main" val="30962185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 Teal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2337" y="226648"/>
            <a:ext cx="11771628" cy="6631351"/>
          </a:xfrm>
          <a:prstGeom prst="rect">
            <a:avLst/>
          </a:prstGeom>
        </p:spPr>
      </p:pic>
      <p:sp>
        <p:nvSpPr>
          <p:cNvPr id="2" name="Rectangle 1"/>
          <p:cNvSpPr/>
          <p:nvPr userDrawn="1"/>
        </p:nvSpPr>
        <p:spPr bwMode="auto">
          <a:xfrm>
            <a:off x="670561" y="0"/>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698" y="636103"/>
            <a:ext cx="2589671" cy="805140"/>
          </a:xfrm>
          <a:prstGeom prst="rect">
            <a:avLst/>
          </a:prstGeom>
        </p:spPr>
      </p:pic>
    </p:spTree>
    <p:extLst>
      <p:ext uri="{BB962C8B-B14F-4D97-AF65-F5344CB8AC3E}">
        <p14:creationId xmlns:p14="http://schemas.microsoft.com/office/powerpoint/2010/main" val="20363970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12035" y="5764696"/>
            <a:ext cx="11979965"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14" name="Title 15"/>
          <p:cNvSpPr>
            <a:spLocks noGrp="1"/>
          </p:cNvSpPr>
          <p:nvPr>
            <p:ph type="title" hasCustomPrompt="1"/>
          </p:nvPr>
        </p:nvSpPr>
        <p:spPr>
          <a:xfrm>
            <a:off x="398933" y="2504662"/>
            <a:ext cx="8188479" cy="1749284"/>
          </a:xfrm>
        </p:spPr>
        <p:txBody>
          <a:bodyPr anchor="b">
            <a:noAutofit/>
          </a:bodyPr>
          <a:lstStyle>
            <a:lvl1pPr>
              <a:defRPr sz="48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425600" y="6155225"/>
            <a:ext cx="2567117" cy="238607"/>
          </a:xfrm>
          <a:prstGeom prst="rect">
            <a:avLst/>
          </a:prstGeom>
        </p:spPr>
        <p:txBody>
          <a:bodyPr vert="horz" wrap="square" lIns="91440" tIns="0" rIns="91440" bIns="0" rtlCol="0" anchor="b" anchorCtr="0">
            <a:noAutofit/>
          </a:bodyPr>
          <a:lstStyle>
            <a:lvl1pPr algn="l">
              <a:defRPr sz="1600" i="0">
                <a:solidFill>
                  <a:schemeClr val="tx1"/>
                </a:solidFill>
                <a:latin typeface="Arial" pitchFamily="34" charset="0"/>
                <a:cs typeface="Arial" pitchFamily="34" charset="0"/>
              </a:defRPr>
            </a:lvl1pPr>
          </a:lstStyle>
          <a:p>
            <a:endParaRPr lang="en-US" dirty="0"/>
          </a:p>
        </p:txBody>
      </p:sp>
      <p:sp>
        <p:nvSpPr>
          <p:cNvPr id="17" name="Text Placeholder 3"/>
          <p:cNvSpPr>
            <a:spLocks noGrp="1"/>
          </p:cNvSpPr>
          <p:nvPr>
            <p:ph type="body" sz="quarter" idx="15" hasCustomPrompt="1"/>
          </p:nvPr>
        </p:nvSpPr>
        <p:spPr>
          <a:xfrm>
            <a:off x="403755" y="4246880"/>
            <a:ext cx="8196909" cy="677627"/>
          </a:xfrm>
          <a:prstGeom prst="rect">
            <a:avLst/>
          </a:prstGeom>
        </p:spPr>
        <p:txBody>
          <a:bodyPr>
            <a:noAutofit/>
          </a:bodyPr>
          <a:lstStyle>
            <a:lvl1pPr marL="0" indent="0" algn="l">
              <a:lnSpc>
                <a:spcPct val="100000"/>
              </a:lnSpc>
              <a:buNone/>
              <a:defRPr sz="2133" i="0">
                <a:solidFill>
                  <a:schemeClr val="tx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423458" y="5469675"/>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tx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3458" y="636103"/>
            <a:ext cx="2589671" cy="805140"/>
          </a:xfrm>
          <a:prstGeom prst="rect">
            <a:avLst/>
          </a:prstGeom>
        </p:spPr>
      </p:pic>
    </p:spTree>
    <p:extLst>
      <p:ext uri="{BB962C8B-B14F-4D97-AF65-F5344CB8AC3E}">
        <p14:creationId xmlns:p14="http://schemas.microsoft.com/office/powerpoint/2010/main" val="16069117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48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609603" y="927654"/>
            <a:ext cx="10893285" cy="47707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1" y="1868556"/>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082742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365751">
              <a:lnSpc>
                <a:spcPct val="100000"/>
              </a:lnSpc>
              <a:spcBef>
                <a:spcPts val="0"/>
              </a:spcBef>
              <a:spcAft>
                <a:spcPts val="1067"/>
              </a:spcAft>
              <a:buClr>
                <a:schemeClr val="bg2"/>
              </a:buClr>
              <a:buNone/>
              <a:tabLst/>
              <a:defRPr sz="2400" baseline="0">
                <a:latin typeface="+mn-lt"/>
              </a:defRPr>
            </a:lvl1pPr>
            <a:lvl2pPr marL="609585" indent="-309026">
              <a:lnSpc>
                <a:spcPct val="100000"/>
              </a:lnSpc>
              <a:spcBef>
                <a:spcPts val="0"/>
              </a:spcBef>
              <a:spcAft>
                <a:spcPts val="1067"/>
              </a:spcAft>
              <a:buClr>
                <a:schemeClr val="accent6">
                  <a:lumMod val="60000"/>
                  <a:lumOff val="40000"/>
                </a:schemeClr>
              </a:buClr>
              <a:buFont typeface="LucidaGrande" charset="0"/>
              <a:buChar char="-"/>
              <a:tabLst/>
              <a:defRPr sz="2133" baseline="0">
                <a:latin typeface="+mn-lt"/>
              </a:defRPr>
            </a:lvl2pPr>
            <a:lvl3pPr marL="918610" indent="-309026">
              <a:lnSpc>
                <a:spcPct val="100000"/>
              </a:lnSpc>
              <a:spcBef>
                <a:spcPts val="0"/>
              </a:spcBef>
              <a:spcAft>
                <a:spcPts val="1067"/>
              </a:spcAft>
              <a:buClr>
                <a:srgbClr val="178CCB"/>
              </a:buClr>
              <a:buSzPct val="70000"/>
              <a:buFont typeface="LucidaGrande" charset="0"/>
              <a:buChar char="■"/>
              <a:tabLst/>
              <a:defRPr sz="1867" baseline="0">
                <a:latin typeface="+mn-lt"/>
              </a:defRPr>
            </a:lvl3pPr>
            <a:lvl4pPr marL="1219170" indent="-309026">
              <a:lnSpc>
                <a:spcPct val="100000"/>
              </a:lnSpc>
              <a:spcAft>
                <a:spcPts val="1067"/>
              </a:spcAft>
              <a:buClr>
                <a:schemeClr val="accent6">
                  <a:lumMod val="60000"/>
                  <a:lumOff val="40000"/>
                </a:schemeClr>
              </a:buClr>
              <a:buFont typeface="LucidaGrande" charset="0"/>
              <a:buChar char="-"/>
              <a:tabLst/>
              <a:defRPr sz="1600">
                <a:latin typeface="+mn-lt"/>
              </a:defRPr>
            </a:lvl4pPr>
          </a:lstStyle>
          <a:p>
            <a:pPr lvl="0"/>
            <a:r>
              <a:rPr lang="en-US"/>
              <a:t>Click to edit Master text styles</a:t>
            </a:r>
          </a:p>
        </p:txBody>
      </p:sp>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7707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3389985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3F850-FFAD-44FD-8664-98BE83DEEA7D}" type="datetimeFigureOut">
              <a:rPr lang="en-US" smtClean="0"/>
              <a:t>04-Jun-24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2054207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609603" y="927654"/>
            <a:ext cx="10893285" cy="47707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0812390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703393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357810" y="469927"/>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577003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5"/>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5"/>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241641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7707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1" y="1868556"/>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198124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365751">
              <a:lnSpc>
                <a:spcPct val="100000"/>
              </a:lnSpc>
              <a:spcBef>
                <a:spcPts val="0"/>
              </a:spcBef>
              <a:spcAft>
                <a:spcPts val="1067"/>
              </a:spcAft>
              <a:buClr>
                <a:schemeClr val="bg2"/>
              </a:buClr>
              <a:buNone/>
              <a:tabLst/>
              <a:defRPr sz="2400" baseline="0">
                <a:latin typeface="+mn-lt"/>
              </a:defRPr>
            </a:lvl1pPr>
            <a:lvl2pPr marL="609585" indent="-309026">
              <a:lnSpc>
                <a:spcPct val="100000"/>
              </a:lnSpc>
              <a:spcBef>
                <a:spcPts val="0"/>
              </a:spcBef>
              <a:spcAft>
                <a:spcPts val="1067"/>
              </a:spcAft>
              <a:buClr>
                <a:schemeClr val="accent6">
                  <a:lumMod val="60000"/>
                  <a:lumOff val="40000"/>
                </a:schemeClr>
              </a:buClr>
              <a:buFont typeface="LucidaGrande" charset="0"/>
              <a:buChar char="-"/>
              <a:tabLst/>
              <a:defRPr sz="2133" baseline="0">
                <a:latin typeface="+mn-lt"/>
              </a:defRPr>
            </a:lvl2pPr>
            <a:lvl3pPr marL="918610" indent="-309026">
              <a:lnSpc>
                <a:spcPct val="100000"/>
              </a:lnSpc>
              <a:spcBef>
                <a:spcPts val="0"/>
              </a:spcBef>
              <a:spcAft>
                <a:spcPts val="1067"/>
              </a:spcAft>
              <a:buClr>
                <a:srgbClr val="178CCB"/>
              </a:buClr>
              <a:buSzPct val="70000"/>
              <a:buFont typeface="LucidaGrande" charset="0"/>
              <a:buChar char="■"/>
              <a:tabLst/>
              <a:defRPr sz="1867" baseline="0">
                <a:latin typeface="+mn-lt"/>
              </a:defRPr>
            </a:lvl3pPr>
            <a:lvl4pPr marL="1219170" indent="-309026">
              <a:lnSpc>
                <a:spcPct val="100000"/>
              </a:lnSpc>
              <a:spcAft>
                <a:spcPts val="1067"/>
              </a:spcAft>
              <a:buClr>
                <a:schemeClr val="accent6">
                  <a:lumMod val="60000"/>
                  <a:lumOff val="40000"/>
                </a:schemeClr>
              </a:buClr>
              <a:buFont typeface="LucidaGrande" charset="0"/>
              <a:buChar char="-"/>
              <a:tabLst/>
              <a:defRPr sz="16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8864846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357810" y="469927"/>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73028060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5"/>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5"/>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0420951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i="0" baseline="0">
                <a:latin typeface="+mj-lt"/>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1">
                <a:solidFill>
                  <a:schemeClr val="accent1"/>
                </a:solidFill>
                <a:latin typeface="+mn-lt"/>
              </a:defRPr>
            </a:lvl1pPr>
          </a:lstStyle>
          <a:p>
            <a:pPr lvl="0"/>
            <a:r>
              <a:rPr lang="en-US" dirty="0"/>
              <a:t>Author’s Name</a:t>
            </a:r>
          </a:p>
        </p:txBody>
      </p:sp>
      <p:sp>
        <p:nvSpPr>
          <p:cNvPr id="13" name="Rectangle 12"/>
          <p:cNvSpPr/>
          <p:nvPr userDrawn="1"/>
        </p:nvSpPr>
        <p:spPr bwMode="auto">
          <a:xfrm>
            <a:off x="662608" y="2"/>
            <a:ext cx="1431235" cy="1577005"/>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2133" b="1" dirty="0" err="1">
              <a:solidFill>
                <a:srgbClr val="90BD31"/>
              </a:solidFill>
              <a:latin typeface="+mj-lt"/>
            </a:endParaRPr>
          </a:p>
        </p:txBody>
      </p:sp>
      <p:sp>
        <p:nvSpPr>
          <p:cNvPr id="12" name="TextBox 11"/>
          <p:cNvSpPr txBox="1"/>
          <p:nvPr userDrawn="1"/>
        </p:nvSpPr>
        <p:spPr bwMode="auto">
          <a:xfrm>
            <a:off x="583095" y="17295"/>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510704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i="0" baseline="0">
                <a:latin typeface="+mj-lt"/>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2"/>
            <a:ext cx="1431235" cy="1577005"/>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2133" b="1" dirty="0" err="1">
              <a:solidFill>
                <a:srgbClr val="90BD31"/>
              </a:solidFill>
              <a:latin typeface="+mj-lt"/>
            </a:endParaRPr>
          </a:p>
        </p:txBody>
      </p:sp>
      <p:sp>
        <p:nvSpPr>
          <p:cNvPr id="12" name="TextBox 11"/>
          <p:cNvSpPr txBox="1"/>
          <p:nvPr userDrawn="1"/>
        </p:nvSpPr>
        <p:spPr bwMode="auto">
          <a:xfrm>
            <a:off x="579503" y="12192"/>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1">
                <a:solidFill>
                  <a:srgbClr val="18A3AC"/>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baseline="0">
                <a:solidFill>
                  <a:srgbClr val="18A3AC"/>
                </a:solidFill>
                <a:latin typeface="+mn-lt"/>
              </a:defRPr>
            </a:lvl1pPr>
          </a:lstStyle>
          <a:p>
            <a:pPr lvl="0"/>
            <a:r>
              <a:rPr lang="en-US" dirty="0"/>
              <a:t>Position Title</a:t>
            </a:r>
          </a:p>
        </p:txBody>
      </p:sp>
    </p:spTree>
    <p:extLst>
      <p:ext uri="{BB962C8B-B14F-4D97-AF65-F5344CB8AC3E}">
        <p14:creationId xmlns:p14="http://schemas.microsoft.com/office/powerpoint/2010/main" val="2682842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3F850-FFAD-44FD-8664-98BE83DEEA7D}" type="datetimeFigureOut">
              <a:rPr lang="en-US" smtClean="0"/>
              <a:t>04-Jun-24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5107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i="0" baseline="0">
                <a:latin typeface="+mj-lt"/>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2"/>
            <a:ext cx="1431235"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2133" b="1" dirty="0" err="1">
              <a:solidFill>
                <a:srgbClr val="90BD31"/>
              </a:solidFill>
              <a:latin typeface="+mj-lt"/>
            </a:endParaRPr>
          </a:p>
        </p:txBody>
      </p:sp>
      <p:sp>
        <p:nvSpPr>
          <p:cNvPr id="12" name="TextBox 11"/>
          <p:cNvSpPr txBox="1"/>
          <p:nvPr userDrawn="1"/>
        </p:nvSpPr>
        <p:spPr bwMode="auto">
          <a:xfrm>
            <a:off x="579503"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0379655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1" y="2363625"/>
            <a:ext cx="9402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15" name="Title 15"/>
          <p:cNvSpPr>
            <a:spLocks noGrp="1"/>
          </p:cNvSpPr>
          <p:nvPr>
            <p:ph type="title" hasCustomPrompt="1"/>
          </p:nvPr>
        </p:nvSpPr>
        <p:spPr>
          <a:xfrm>
            <a:off x="604780" y="2559252"/>
            <a:ext cx="8580549" cy="1477195"/>
          </a:xfrm>
        </p:spPr>
        <p:txBody>
          <a:bodyPr anchor="ctr">
            <a:noAutofit/>
          </a:bodyPr>
          <a:lstStyle>
            <a:lvl1pPr>
              <a:defRPr sz="48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63933338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1" y="2363625"/>
            <a:ext cx="9402305" cy="1881809"/>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8" name="Title 15"/>
          <p:cNvSpPr>
            <a:spLocks noGrp="1"/>
          </p:cNvSpPr>
          <p:nvPr>
            <p:ph type="title" hasCustomPrompt="1"/>
          </p:nvPr>
        </p:nvSpPr>
        <p:spPr>
          <a:xfrm>
            <a:off x="604780" y="2559252"/>
            <a:ext cx="8580549" cy="1477195"/>
          </a:xfrm>
        </p:spPr>
        <p:txBody>
          <a:bodyPr anchor="ctr">
            <a:noAutofit/>
          </a:bodyPr>
          <a:lstStyle>
            <a:lvl1pPr>
              <a:defRPr sz="48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72784272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1" y="2363625"/>
            <a:ext cx="9402305" cy="1881809"/>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7" name="Title 15"/>
          <p:cNvSpPr>
            <a:spLocks noGrp="1"/>
          </p:cNvSpPr>
          <p:nvPr>
            <p:ph type="title" hasCustomPrompt="1"/>
          </p:nvPr>
        </p:nvSpPr>
        <p:spPr>
          <a:xfrm>
            <a:off x="604780" y="2559252"/>
            <a:ext cx="8580549" cy="1477195"/>
          </a:xfrm>
        </p:spPr>
        <p:txBody>
          <a:bodyPr anchor="ctr">
            <a:noAutofit/>
          </a:bodyPr>
          <a:lstStyle>
            <a:lvl1pPr>
              <a:defRPr sz="48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2629164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5153580" y="2710217"/>
            <a:ext cx="209472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430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0407" y="2687339"/>
            <a:ext cx="2153920" cy="2153920"/>
          </a:xfrm>
          <a:prstGeom prst="rect">
            <a:avLst/>
          </a:prstGeom>
        </p:spPr>
      </p:pic>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992560" cy="2687339"/>
          </a:xfrm>
          <a:prstGeom prst="rect">
            <a:avLst/>
          </a:prstGeom>
        </p:spPr>
      </p:pic>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92560" y="1875866"/>
            <a:ext cx="8199440" cy="4982135"/>
          </a:xfrm>
          <a:prstGeom prst="rect">
            <a:avLst/>
          </a:prstGeom>
        </p:spPr>
      </p:pic>
    </p:spTree>
    <p:extLst>
      <p:ext uri="{BB962C8B-B14F-4D97-AF65-F5344CB8AC3E}">
        <p14:creationId xmlns:p14="http://schemas.microsoft.com/office/powerpoint/2010/main" val="22840715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24370" y="2687339"/>
            <a:ext cx="1832365" cy="1831867"/>
          </a:xfrm>
          <a:prstGeom prst="rect">
            <a:avLst/>
          </a:prstGeom>
        </p:spPr>
      </p:pic>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516328" y="0"/>
            <a:ext cx="3680813" cy="2687339"/>
          </a:xfrm>
          <a:prstGeom prst="rect">
            <a:avLst/>
          </a:prstGeom>
        </p:spPr>
      </p:pic>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91" y="1683317"/>
            <a:ext cx="8536692" cy="5187056"/>
          </a:xfrm>
          <a:prstGeom prst="rect">
            <a:avLst/>
          </a:prstGeom>
        </p:spPr>
      </p:pic>
    </p:spTree>
    <p:extLst>
      <p:ext uri="{BB962C8B-B14F-4D97-AF65-F5344CB8AC3E}">
        <p14:creationId xmlns:p14="http://schemas.microsoft.com/office/powerpoint/2010/main" val="1066400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1752" y="2687339"/>
            <a:ext cx="2153920" cy="2153920"/>
          </a:xfrm>
          <a:prstGeom prst="rect">
            <a:avLst/>
          </a:prstGeom>
        </p:spPr>
      </p:pic>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3675672" cy="2687339"/>
          </a:xfrm>
          <a:prstGeom prst="rect">
            <a:avLst/>
          </a:prstGeom>
        </p:spPr>
      </p:pic>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5672" y="1679857"/>
            <a:ext cx="8516328" cy="5174683"/>
          </a:xfrm>
          <a:prstGeom prst="rect">
            <a:avLst/>
          </a:prstGeom>
        </p:spPr>
      </p:pic>
    </p:spTree>
    <p:extLst>
      <p:ext uri="{BB962C8B-B14F-4D97-AF65-F5344CB8AC3E}">
        <p14:creationId xmlns:p14="http://schemas.microsoft.com/office/powerpoint/2010/main" val="36919412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436A-BECB-CF46-B69F-C497A752E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961FA-B770-7249-BE27-23A5906E1F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E35C3-FAC8-0C47-A9E8-333E837F85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E5F8E3-92BC-134D-AA18-F37D2D67F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B4C60-7F9C-0649-8DF4-A6BC1BADD801}"/>
              </a:ext>
            </a:extLst>
          </p:cNvPr>
          <p:cNvSpPr>
            <a:spLocks noGrp="1"/>
          </p:cNvSpPr>
          <p:nvPr>
            <p:ph type="sldNum" sz="quarter" idx="12"/>
          </p:nvPr>
        </p:nvSpPr>
        <p:spPr/>
        <p:txBody>
          <a:bodyPr/>
          <a:lstStyle/>
          <a:p>
            <a:fld id="{5F9A71C8-6F5C-F64E-830A-DBBCBA8A8FDD}" type="slidenum">
              <a:rPr lang="en-US" smtClean="0"/>
              <a:t>‹#›</a:t>
            </a:fld>
            <a:endParaRPr lang="en-US"/>
          </a:p>
        </p:txBody>
      </p:sp>
    </p:spTree>
    <p:extLst>
      <p:ext uri="{BB962C8B-B14F-4D97-AF65-F5344CB8AC3E}">
        <p14:creationId xmlns:p14="http://schemas.microsoft.com/office/powerpoint/2010/main" val="356405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E3F850-FFAD-44FD-8664-98BE83DEEA7D}" type="datetimeFigureOut">
              <a:rPr lang="en-US" smtClean="0"/>
              <a:t>04-Jun-24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219175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E3F850-FFAD-44FD-8664-98BE83DEEA7D}" type="datetimeFigureOut">
              <a:rPr lang="en-US" smtClean="0"/>
              <a:t>04-Jun-24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43079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3F850-FFAD-44FD-8664-98BE83DEEA7D}" type="datetimeFigureOut">
              <a:rPr lang="en-US" smtClean="0"/>
              <a:t>04-Jun-24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286504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3F850-FFAD-44FD-8664-98BE83DEEA7D}" type="datetimeFigureOut">
              <a:rPr lang="en-US" smtClean="0"/>
              <a:t>04-Jun-24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287024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E3F850-FFAD-44FD-8664-98BE83DEEA7D}" type="datetimeFigureOut">
              <a:rPr lang="en-US" smtClean="0"/>
              <a:t>04-Jun-24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284231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E3F850-FFAD-44FD-8664-98BE83DEEA7D}" type="datetimeFigureOut">
              <a:rPr lang="en-US" smtClean="0"/>
              <a:t>04-Jun-24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C08BC-73F0-4A6F-AD51-0F1E6887145E}" type="slidenum">
              <a:rPr lang="en-US" smtClean="0"/>
              <a:t>‹#›</a:t>
            </a:fld>
            <a:endParaRPr lang="en-US"/>
          </a:p>
        </p:txBody>
      </p:sp>
    </p:spTree>
    <p:extLst>
      <p:ext uri="{BB962C8B-B14F-4D97-AF65-F5344CB8AC3E}">
        <p14:creationId xmlns:p14="http://schemas.microsoft.com/office/powerpoint/2010/main" val="229083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F850-FFAD-44FD-8664-98BE83DEEA7D}" type="datetimeFigureOut">
              <a:rPr lang="en-US" smtClean="0"/>
              <a:t>04-Jun-24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C08BC-73F0-4A6F-AD51-0F1E6887145E}" type="slidenum">
              <a:rPr lang="en-US" smtClean="0"/>
              <a:t>‹#›</a:t>
            </a:fld>
            <a:endParaRPr lang="en-US"/>
          </a:p>
        </p:txBody>
      </p:sp>
    </p:spTree>
    <p:extLst>
      <p:ext uri="{BB962C8B-B14F-4D97-AF65-F5344CB8AC3E}">
        <p14:creationId xmlns:p14="http://schemas.microsoft.com/office/powerpoint/2010/main" val="94764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1"/>
            <a:ext cx="10898107"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730867" y="6470129"/>
            <a:ext cx="5747876" cy="137980"/>
          </a:xfrm>
          <a:prstGeom prst="rect">
            <a:avLst/>
          </a:prstGeom>
        </p:spPr>
        <p:txBody>
          <a:bodyPr vert="horz" wrap="square" lIns="0" tIns="0" rIns="0" bIns="0" rtlCol="0" anchor="b" anchorCtr="0"/>
          <a:lstStyle>
            <a:lvl1pPr algn="l">
              <a:defRPr sz="933"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362808" y="6453505"/>
            <a:ext cx="328081" cy="155233"/>
          </a:xfrm>
          <a:prstGeom prst="rect">
            <a:avLst/>
          </a:prstGeom>
        </p:spPr>
        <p:txBody>
          <a:bodyPr vert="horz" wrap="square" lIns="0" tIns="0" rIns="0" bIns="0" rtlCol="0" anchor="b" anchorCtr="0"/>
          <a:lstStyle>
            <a:lvl1pPr algn="l">
              <a:defRPr sz="933"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11190818" y="6400800"/>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Text Placeholder 3"/>
          <p:cNvSpPr>
            <a:spLocks noGrp="1"/>
          </p:cNvSpPr>
          <p:nvPr>
            <p:ph type="body" idx="1"/>
          </p:nvPr>
        </p:nvSpPr>
        <p:spPr>
          <a:xfrm>
            <a:off x="612911" y="1868556"/>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59727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hf hdr="0" dt="0"/>
  <p:txStyles>
    <p:titleStyle>
      <a:lvl1pPr algn="l" defTabSz="1219170" rtl="0" eaLnBrk="1" latinLnBrk="0" hangingPunct="1">
        <a:lnSpc>
          <a:spcPct val="85000"/>
        </a:lnSpc>
        <a:spcBef>
          <a:spcPct val="0"/>
        </a:spcBef>
        <a:buNone/>
        <a:defRPr lang="en-US" sz="3733" b="0" kern="1200" cap="none" spc="0" baseline="0" dirty="0" smtClean="0">
          <a:solidFill>
            <a:schemeClr val="tx1"/>
          </a:solidFill>
          <a:latin typeface="+mj-lt"/>
          <a:ea typeface="+mj-ea"/>
          <a:cs typeface="Arial" pitchFamily="34" charset="0"/>
        </a:defRPr>
      </a:lvl1pPr>
    </p:titleStyle>
    <p:bodyStyle>
      <a:lvl1pPr marL="393690" indent="-393690"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933" b="0" kern="1200" dirty="0" smtClean="0">
          <a:solidFill>
            <a:schemeClr val="tx1"/>
          </a:solidFill>
          <a:latin typeface="+mn-lt"/>
          <a:ea typeface="+mn-ea"/>
          <a:cs typeface="+mn-cs"/>
        </a:defRPr>
      </a:lvl1pPr>
      <a:lvl2pPr marL="772565" indent="-378875"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667" b="0" kern="1200" dirty="0" smtClean="0">
          <a:solidFill>
            <a:schemeClr val="tx1"/>
          </a:solidFill>
          <a:latin typeface="+mn-lt"/>
          <a:ea typeface="+mn-ea"/>
          <a:cs typeface="+mn-cs"/>
        </a:defRPr>
      </a:lvl2pPr>
      <a:lvl3pPr marL="1075240" indent="-302676"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400" b="0" kern="1200" dirty="0" smtClean="0">
          <a:solidFill>
            <a:schemeClr val="tx1"/>
          </a:solidFill>
          <a:latin typeface="+mn-lt"/>
          <a:ea typeface="+mn-ea"/>
          <a:cs typeface="+mn-cs"/>
        </a:defRPr>
      </a:lvl3pPr>
      <a:lvl4pPr marL="1371566" indent="-296326"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133" b="0" kern="1200" dirty="0" smtClean="0">
          <a:solidFill>
            <a:schemeClr val="tx1"/>
          </a:solidFill>
          <a:latin typeface="+mn-lt"/>
          <a:ea typeface="+mn-ea"/>
          <a:cs typeface="+mn-cs"/>
        </a:defRPr>
      </a:lvl4pPr>
      <a:lvl5pPr marL="1750440" indent="-302676" algn="l" defTabSz="853419" rtl="0" eaLnBrk="1" latinLnBrk="0" hangingPunct="1">
        <a:lnSpc>
          <a:spcPct val="200000"/>
        </a:lnSpc>
        <a:spcBef>
          <a:spcPts val="0"/>
        </a:spcBef>
        <a:buClr>
          <a:srgbClr val="18A3AC"/>
        </a:buClr>
        <a:buSzPct val="80000"/>
        <a:buFont typeface="Wingdings" charset="2"/>
        <a:buChar char="§"/>
        <a:defRPr lang="en-US" sz="2667" b="0" kern="1200" dirty="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062" y="1940006"/>
            <a:ext cx="9780997" cy="1017767"/>
          </a:xfrm>
        </p:spPr>
        <p:txBody>
          <a:bodyPr>
            <a:normAutofit fontScale="90000"/>
          </a:bodyPr>
          <a:lstStyle/>
          <a:p>
            <a:r>
              <a:rPr lang="en-US" sz="4800" dirty="0">
                <a:latin typeface="Eras Demi ITC" panose="020B0805030504020804" pitchFamily="34" charset="0"/>
              </a:rPr>
              <a:t>Module 4</a:t>
            </a:r>
            <a:r>
              <a:rPr lang="en-US" sz="4800" dirty="0" smtClean="0">
                <a:latin typeface="Eras Demi ITC" panose="020B0805030504020804" pitchFamily="34" charset="0"/>
              </a:rPr>
              <a:t>: </a:t>
            </a:r>
            <a:r>
              <a:rPr lang="en-GB" sz="4800" dirty="0" smtClean="0">
                <a:latin typeface="Eras Demi ITC" panose="020B0805030504020804" pitchFamily="34" charset="0"/>
              </a:rPr>
              <a:t>M&amp;E Systems and Frameworks</a:t>
            </a:r>
            <a:endParaRPr lang="en-US" sz="4800" dirty="0">
              <a:latin typeface="Eras Demi ITC" panose="020B0805030504020804" pitchFamily="34" charset="0"/>
            </a:endParaRPr>
          </a:p>
        </p:txBody>
      </p:sp>
      <p:sp>
        <p:nvSpPr>
          <p:cNvPr id="3" name="Subtitle 2"/>
          <p:cNvSpPr>
            <a:spLocks noGrp="1"/>
          </p:cNvSpPr>
          <p:nvPr>
            <p:ph type="subTitle" idx="1"/>
          </p:nvPr>
        </p:nvSpPr>
        <p:spPr>
          <a:xfrm>
            <a:off x="1457218" y="3984750"/>
            <a:ext cx="9144000" cy="707569"/>
          </a:xfrm>
        </p:spPr>
        <p:txBody>
          <a:bodyPr>
            <a:normAutofit/>
          </a:bodyPr>
          <a:lstStyle/>
          <a:p>
            <a:r>
              <a:rPr lang="en-US" sz="4000" dirty="0"/>
              <a:t>GHC M&amp;E Training, April 19 – 30, 2020</a:t>
            </a:r>
          </a:p>
        </p:txBody>
      </p:sp>
    </p:spTree>
    <p:extLst>
      <p:ext uri="{BB962C8B-B14F-4D97-AF65-F5344CB8AC3E}">
        <p14:creationId xmlns:p14="http://schemas.microsoft.com/office/powerpoint/2010/main" val="2452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4044" y="845289"/>
            <a:ext cx="10236607" cy="5070475"/>
          </a:xfrm>
        </p:spPr>
        <p:txBody>
          <a:bodyPr>
            <a:normAutofit/>
          </a:bodyPr>
          <a:lstStyle/>
          <a:p>
            <a:pPr marL="0" indent="0">
              <a:lnSpc>
                <a:spcPct val="120000"/>
              </a:lnSpc>
              <a:buNone/>
            </a:pPr>
            <a:r>
              <a:rPr lang="en-US" dirty="0" smtClean="0">
                <a:latin typeface="Arial" panose="020B0604020202020204" pitchFamily="34" charset="0"/>
                <a:cs typeface="Arial" panose="020B0604020202020204" pitchFamily="34" charset="0"/>
              </a:rPr>
              <a:t>The following steps are involved in the set up of an M&amp;E system:</a:t>
            </a:r>
          </a:p>
          <a:p>
            <a:pPr marL="457200" lvl="1" indent="0">
              <a:lnSpc>
                <a:spcPct val="120000"/>
              </a:lnSpc>
              <a:buNone/>
            </a:pPr>
            <a:r>
              <a:rPr lang="en-US" b="1" dirty="0" smtClean="0">
                <a:latin typeface="Arial" panose="020B0604020202020204" pitchFamily="34" charset="0"/>
                <a:cs typeface="Arial" panose="020B0604020202020204" pitchFamily="34" charset="0"/>
              </a:rPr>
              <a:t> Step </a:t>
            </a: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Identify Program Goals and Objectives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lvl="1" indent="0">
              <a:lnSpc>
                <a:spcPct val="120000"/>
              </a:lnSpc>
              <a:buNone/>
            </a:pPr>
            <a:r>
              <a:rPr lang="en-US" b="1" dirty="0" smtClean="0">
                <a:latin typeface="Arial" panose="020B0604020202020204" pitchFamily="34" charset="0"/>
                <a:cs typeface="Arial" panose="020B0604020202020204" pitchFamily="34" charset="0"/>
              </a:rPr>
              <a:t> Step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Define Indicators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lvl="1" indent="0">
              <a:lnSpc>
                <a:spcPct val="120000"/>
              </a:lnSpc>
              <a:buNone/>
            </a:pPr>
            <a:r>
              <a:rPr lang="en-US" b="1" dirty="0" smtClean="0">
                <a:latin typeface="Arial" panose="020B0604020202020204" pitchFamily="34" charset="0"/>
                <a:cs typeface="Arial" panose="020B0604020202020204" pitchFamily="34" charset="0"/>
              </a:rPr>
              <a:t> Step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Define Data Collection Methods and </a:t>
            </a:r>
            <a:r>
              <a:rPr lang="en-US" dirty="0" smtClean="0">
                <a:latin typeface="Arial" panose="020B0604020202020204" pitchFamily="34" charset="0"/>
                <a:cs typeface="Arial" panose="020B0604020202020204" pitchFamily="34" charset="0"/>
              </a:rPr>
              <a:t>Timeline.</a:t>
            </a:r>
            <a:endParaRPr lang="en-US" dirty="0">
              <a:latin typeface="Arial" panose="020B0604020202020204" pitchFamily="34" charset="0"/>
              <a:cs typeface="Arial" panose="020B0604020202020204" pitchFamily="34" charset="0"/>
            </a:endParaRPr>
          </a:p>
          <a:p>
            <a:pPr marL="457200" lvl="1" indent="0">
              <a:lnSpc>
                <a:spcPct val="120000"/>
              </a:lnSpc>
              <a:buNone/>
            </a:pPr>
            <a:r>
              <a:rPr lang="en-US" b="1" dirty="0" smtClean="0">
                <a:latin typeface="Arial" panose="020B0604020202020204" pitchFamily="34" charset="0"/>
                <a:cs typeface="Arial" panose="020B0604020202020204" pitchFamily="34" charset="0"/>
              </a:rPr>
              <a:t> Step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Identify M&amp;E Roles and Responsibilities. </a:t>
            </a:r>
          </a:p>
          <a:p>
            <a:pPr marL="457200" lvl="1" indent="0">
              <a:lnSpc>
                <a:spcPct val="120000"/>
              </a:lnSpc>
              <a:buNone/>
            </a:pPr>
            <a:r>
              <a:rPr lang="en-US" b="1" dirty="0" smtClean="0">
                <a:latin typeface="Arial" panose="020B0604020202020204" pitchFamily="34" charset="0"/>
                <a:cs typeface="Arial" panose="020B0604020202020204" pitchFamily="34" charset="0"/>
              </a:rPr>
              <a:t> Step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Create an Analysis Plan and Reporting Templates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lvl="1" indent="0">
              <a:lnSpc>
                <a:spcPct val="120000"/>
              </a:lnSpc>
              <a:buNone/>
            </a:pPr>
            <a:r>
              <a:rPr lang="en-US" b="1" dirty="0" smtClean="0">
                <a:latin typeface="Arial" panose="020B0604020202020204" pitchFamily="34" charset="0"/>
                <a:cs typeface="Arial" panose="020B0604020202020204" pitchFamily="34" charset="0"/>
              </a:rPr>
              <a:t> Step </a:t>
            </a:r>
            <a:r>
              <a:rPr lang="en-US" b="1"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Plan for Dissemination and Donor Reporting</a:t>
            </a:r>
            <a:r>
              <a:rPr lang="en-US" dirty="0" smtClean="0">
                <a:latin typeface="Arial" panose="020B0604020202020204" pitchFamily="34" charset="0"/>
                <a:cs typeface="Arial" panose="020B0604020202020204" pitchFamily="34" charset="0"/>
              </a:rPr>
              <a:t>.</a:t>
            </a:r>
          </a:p>
          <a:p>
            <a:pPr marL="457200" lvl="1" indent="0">
              <a:lnSpc>
                <a:spcPct val="120000"/>
              </a:lnSpc>
              <a:buNone/>
            </a:pP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Step </a:t>
            </a:r>
            <a:r>
              <a:rPr lang="en-US" b="1" dirty="0" smtClean="0">
                <a:latin typeface="Arial" panose="020B0604020202020204" pitchFamily="34" charset="0"/>
                <a:cs typeface="Arial" panose="020B0604020202020204" pitchFamily="34" charset="0"/>
              </a:rPr>
              <a:t>7: </a:t>
            </a:r>
            <a:r>
              <a:rPr lang="en-US" dirty="0" smtClean="0">
                <a:latin typeface="Arial" panose="020B0604020202020204" pitchFamily="34" charset="0"/>
                <a:cs typeface="Arial" panose="020B0604020202020204" pitchFamily="34" charset="0"/>
              </a:rPr>
              <a:t>Formulate a budget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014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sz="2800" b="1" dirty="0">
              <a:latin typeface="Century Gothic" panose="020B0502020202020204" pitchFamily="34" charset="0"/>
            </a:endParaRPr>
          </a:p>
        </p:txBody>
      </p:sp>
      <p:sp>
        <p:nvSpPr>
          <p:cNvPr id="5" name="Rectangle 4"/>
          <p:cNvSpPr/>
          <p:nvPr/>
        </p:nvSpPr>
        <p:spPr>
          <a:xfrm>
            <a:off x="171476" y="2796554"/>
            <a:ext cx="9255319" cy="584775"/>
          </a:xfrm>
          <a:prstGeom prst="rect">
            <a:avLst/>
          </a:prstGeom>
        </p:spPr>
        <p:txBody>
          <a:bodyPr wrap="square">
            <a:spAutoFit/>
          </a:bodyPr>
          <a:lstStyle/>
          <a:p>
            <a:pPr>
              <a:defRPr/>
            </a:pPr>
            <a:r>
              <a:rPr lang="en-GB" sz="3200" b="1" dirty="0" smtClean="0">
                <a:latin typeface="Arial" panose="020B0604020202020204" pitchFamily="34" charset="0"/>
                <a:ea typeface="+mj-ea"/>
                <a:cs typeface="Arial" panose="020B0604020202020204" pitchFamily="34" charset="0"/>
              </a:rPr>
              <a:t>Definition of M&amp;E Frameworks</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8759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3960" y="657778"/>
            <a:ext cx="10940994" cy="5330449"/>
          </a:xfrm>
        </p:spPr>
        <p:txBody>
          <a:bodyPr>
            <a:normAutofit/>
          </a:bodyPr>
          <a:lstStyle/>
          <a:p>
            <a:pPr>
              <a:buFont typeface="Wingdings" panose="05000000000000000000" pitchFamily="2" charset="2"/>
              <a:buChar char="q"/>
            </a:pPr>
            <a:r>
              <a:rPr lang="en-US" altLang="en-US" sz="2100" kern="0" dirty="0" smtClean="0">
                <a:latin typeface="Arial" panose="020B0604020202020204" pitchFamily="34" charset="0"/>
                <a:cs typeface="Arial" panose="020B0604020202020204" pitchFamily="34" charset="0"/>
              </a:rPr>
              <a:t> </a:t>
            </a:r>
            <a:r>
              <a:rPr lang="en-US" altLang="en-US" sz="2600" kern="0" dirty="0" smtClean="0">
                <a:latin typeface="Arial" panose="020B0604020202020204" pitchFamily="34" charset="0"/>
                <a:cs typeface="Arial" panose="020B0604020202020204" pitchFamily="34" charset="0"/>
              </a:rPr>
              <a:t>Frameworks </a:t>
            </a:r>
            <a:r>
              <a:rPr lang="en-US" altLang="en-US" sz="2600" kern="0" dirty="0">
                <a:latin typeface="Arial" panose="020B0604020202020204" pitchFamily="34" charset="0"/>
                <a:cs typeface="Arial" panose="020B0604020202020204" pitchFamily="34" charset="0"/>
              </a:rPr>
              <a:t>are key elements of M&amp;E plans that depict </a:t>
            </a:r>
            <a:r>
              <a:rPr lang="en-US" altLang="en-US" sz="2600" kern="0" dirty="0" smtClean="0">
                <a:latin typeface="Arial" panose="020B0604020202020204" pitchFamily="34" charset="0"/>
                <a:cs typeface="Arial" panose="020B0604020202020204" pitchFamily="34" charset="0"/>
              </a:rPr>
              <a:t>the  components </a:t>
            </a:r>
            <a:r>
              <a:rPr lang="en-US" altLang="en-US" sz="2600" kern="0" dirty="0">
                <a:latin typeface="Arial" panose="020B0604020202020204" pitchFamily="34" charset="0"/>
                <a:cs typeface="Arial" panose="020B0604020202020204" pitchFamily="34" charset="0"/>
              </a:rPr>
              <a:t>of a project and the sequence of steps needed to </a:t>
            </a:r>
            <a:r>
              <a:rPr lang="en-US" altLang="en-US" sz="2600" kern="0" dirty="0" smtClean="0">
                <a:latin typeface="Arial" panose="020B0604020202020204" pitchFamily="34" charset="0"/>
                <a:cs typeface="Arial" panose="020B0604020202020204" pitchFamily="34" charset="0"/>
              </a:rPr>
              <a:t>achieve the </a:t>
            </a:r>
            <a:r>
              <a:rPr lang="en-US" altLang="en-US" sz="2600" kern="0" dirty="0">
                <a:latin typeface="Arial" panose="020B0604020202020204" pitchFamily="34" charset="0"/>
                <a:cs typeface="Arial" panose="020B0604020202020204" pitchFamily="34" charset="0"/>
              </a:rPr>
              <a:t>desired outcomes</a:t>
            </a:r>
            <a:r>
              <a:rPr lang="en-US" altLang="en-US" sz="2600" kern="0" dirty="0" smtClean="0">
                <a:latin typeface="Arial" panose="020B0604020202020204" pitchFamily="34" charset="0"/>
                <a:cs typeface="Arial" panose="020B0604020202020204" pitchFamily="34" charset="0"/>
              </a:rPr>
              <a:t>.</a:t>
            </a:r>
          </a:p>
          <a:p>
            <a:pPr marL="0" indent="0">
              <a:buNone/>
            </a:pPr>
            <a:endParaRPr lang="en-US" altLang="en-US" sz="2600" kern="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600" kern="0" dirty="0" smtClean="0">
                <a:latin typeface="Arial" panose="020B0604020202020204" pitchFamily="34" charset="0"/>
                <a:cs typeface="Arial" panose="020B0604020202020204" pitchFamily="34" charset="0"/>
              </a:rPr>
              <a:t> Help </a:t>
            </a:r>
            <a:r>
              <a:rPr lang="en-US" altLang="en-US" sz="2600" kern="0" dirty="0">
                <a:latin typeface="Arial" panose="020B0604020202020204" pitchFamily="34" charset="0"/>
                <a:cs typeface="Arial" panose="020B0604020202020204" pitchFamily="34" charset="0"/>
              </a:rPr>
              <a:t>increase understanding of </a:t>
            </a:r>
            <a:r>
              <a:rPr lang="en-US" altLang="en-US" sz="2600" kern="0" dirty="0" smtClean="0">
                <a:latin typeface="Arial" panose="020B0604020202020204" pitchFamily="34" charset="0"/>
                <a:cs typeface="Arial" panose="020B0604020202020204" pitchFamily="34" charset="0"/>
              </a:rPr>
              <a:t>the program’s </a:t>
            </a:r>
            <a:r>
              <a:rPr lang="en-US" altLang="en-US" sz="2600" kern="0" dirty="0">
                <a:latin typeface="Arial" panose="020B0604020202020204" pitchFamily="34" charset="0"/>
                <a:cs typeface="Arial" panose="020B0604020202020204" pitchFamily="34" charset="0"/>
              </a:rPr>
              <a:t>goals and objectives, define the relationships </a:t>
            </a:r>
            <a:r>
              <a:rPr lang="en-US" altLang="en-US" sz="2600" kern="0" dirty="0" smtClean="0">
                <a:latin typeface="Arial" panose="020B0604020202020204" pitchFamily="34" charset="0"/>
                <a:cs typeface="Arial" panose="020B0604020202020204" pitchFamily="34" charset="0"/>
              </a:rPr>
              <a:t>between factors </a:t>
            </a:r>
            <a:r>
              <a:rPr lang="en-US" altLang="en-US" sz="2600" kern="0" dirty="0">
                <a:latin typeface="Arial" panose="020B0604020202020204" pitchFamily="34" charset="0"/>
                <a:cs typeface="Arial" panose="020B0604020202020204" pitchFamily="34" charset="0"/>
              </a:rPr>
              <a:t>key to </a:t>
            </a:r>
            <a:r>
              <a:rPr lang="en-US" altLang="en-US" sz="2600" kern="0" dirty="0" smtClean="0">
                <a:latin typeface="Arial" panose="020B0604020202020204" pitchFamily="34" charset="0"/>
                <a:cs typeface="Arial" panose="020B0604020202020204" pitchFamily="34" charset="0"/>
              </a:rPr>
              <a:t>implementation; and</a:t>
            </a:r>
          </a:p>
          <a:p>
            <a:pPr marL="0" indent="0">
              <a:buNone/>
            </a:pPr>
            <a:endParaRPr lang="en-US" altLang="en-US" sz="2600" kern="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600" kern="0" dirty="0">
                <a:latin typeface="Arial" panose="020B0604020202020204" pitchFamily="34" charset="0"/>
                <a:cs typeface="Arial" panose="020B0604020202020204" pitchFamily="34" charset="0"/>
              </a:rPr>
              <a:t> </a:t>
            </a:r>
            <a:r>
              <a:rPr lang="en-US" altLang="en-US" sz="2600" kern="0" dirty="0" smtClean="0">
                <a:latin typeface="Arial" panose="020B0604020202020204" pitchFamily="34" charset="0"/>
                <a:cs typeface="Arial" panose="020B0604020202020204" pitchFamily="34" charset="0"/>
              </a:rPr>
              <a:t>Are </a:t>
            </a:r>
            <a:r>
              <a:rPr lang="en-US" altLang="en-US" sz="2600" kern="0" dirty="0">
                <a:latin typeface="Arial" panose="020B0604020202020204" pitchFamily="34" charset="0"/>
                <a:cs typeface="Arial" panose="020B0604020202020204" pitchFamily="34" charset="0"/>
              </a:rPr>
              <a:t>crucial </a:t>
            </a:r>
            <a:r>
              <a:rPr lang="en-US" altLang="en-US" sz="2600" kern="0" dirty="0" smtClean="0">
                <a:latin typeface="Arial" panose="020B0604020202020204" pitchFamily="34" charset="0"/>
                <a:cs typeface="Arial" panose="020B0604020202020204" pitchFamily="34" charset="0"/>
              </a:rPr>
              <a:t>for understanding </a:t>
            </a:r>
            <a:r>
              <a:rPr lang="en-US" altLang="en-US" sz="2600" kern="0" dirty="0">
                <a:latin typeface="Arial" panose="020B0604020202020204" pitchFamily="34" charset="0"/>
                <a:cs typeface="Arial" panose="020B0604020202020204" pitchFamily="34" charset="0"/>
              </a:rPr>
              <a:t>and analyzing how a program is supposed to </a:t>
            </a:r>
            <a:r>
              <a:rPr lang="en-US" altLang="en-US" sz="2600" kern="0" dirty="0" smtClean="0">
                <a:latin typeface="Arial" panose="020B0604020202020204" pitchFamily="34" charset="0"/>
                <a:cs typeface="Arial" panose="020B0604020202020204" pitchFamily="34" charset="0"/>
              </a:rPr>
              <a:t>work.</a:t>
            </a:r>
            <a:endParaRPr lang="en-GB" altLang="en-US" sz="2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735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4934" y="657778"/>
            <a:ext cx="10940994" cy="5330449"/>
          </a:xfrm>
        </p:spPr>
        <p:txBody>
          <a:bodyPr>
            <a:normAutofit/>
          </a:bodyPr>
          <a:lstStyle/>
          <a:p>
            <a:pPr marL="0" indent="0">
              <a:buNone/>
            </a:pPr>
            <a:r>
              <a:rPr lang="en-US" altLang="en-US" sz="3200" kern="0" dirty="0" smtClean="0">
                <a:latin typeface="Arial" panose="020B0604020202020204" pitchFamily="34" charset="0"/>
                <a:cs typeface="Arial" panose="020B0604020202020204" pitchFamily="34" charset="0"/>
              </a:rPr>
              <a:t>The common types include</a:t>
            </a:r>
            <a:r>
              <a:rPr lang="en-US" altLang="en-US" kern="0" dirty="0" smtClean="0">
                <a:latin typeface="Arial" panose="020B0604020202020204" pitchFamily="34" charset="0"/>
                <a:cs typeface="Arial" panose="020B0604020202020204" pitchFamily="34" charset="0"/>
              </a:rPr>
              <a:t>:</a:t>
            </a:r>
          </a:p>
          <a:p>
            <a:pPr marL="0" indent="0">
              <a:buNone/>
            </a:pPr>
            <a:endParaRPr lang="en-US" altLang="en-US" sz="2600" kern="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800" kern="0" dirty="0" smtClean="0">
                <a:latin typeface="Arial" panose="020B0604020202020204" pitchFamily="34" charset="0"/>
                <a:cs typeface="Arial" panose="020B0604020202020204" pitchFamily="34" charset="0"/>
              </a:rPr>
              <a:t>Results </a:t>
            </a:r>
            <a:r>
              <a:rPr lang="en-US" altLang="en-US" sz="2800" kern="0" dirty="0" smtClean="0">
                <a:latin typeface="Arial" panose="020B0604020202020204" pitchFamily="34" charset="0"/>
                <a:cs typeface="Arial" panose="020B0604020202020204" pitchFamily="34" charset="0"/>
              </a:rPr>
              <a:t>Framework</a:t>
            </a:r>
          </a:p>
          <a:p>
            <a:pPr lvl="1">
              <a:buFont typeface="Wingdings" panose="05000000000000000000" pitchFamily="2" charset="2"/>
              <a:buChar char="q"/>
            </a:pPr>
            <a:r>
              <a:rPr lang="en-US" altLang="en-US" sz="2800" kern="0" dirty="0" smtClean="0">
                <a:latin typeface="Arial" panose="020B0604020202020204" pitchFamily="34" charset="0"/>
                <a:cs typeface="Arial" panose="020B0604020202020204" pitchFamily="34" charset="0"/>
              </a:rPr>
              <a:t> </a:t>
            </a:r>
            <a:r>
              <a:rPr lang="en-US" altLang="en-US" sz="2800" kern="0" dirty="0" smtClean="0">
                <a:latin typeface="Arial" panose="020B0604020202020204" pitchFamily="34" charset="0"/>
                <a:cs typeface="Arial" panose="020B0604020202020204" pitchFamily="34" charset="0"/>
              </a:rPr>
              <a:t>Logic Model</a:t>
            </a:r>
          </a:p>
          <a:p>
            <a:pPr lvl="1">
              <a:buFont typeface="Wingdings" panose="05000000000000000000" pitchFamily="2" charset="2"/>
              <a:buChar char="q"/>
            </a:pPr>
            <a:r>
              <a:rPr lang="en-US" altLang="en-US" sz="2800" kern="0" dirty="0" smtClean="0">
                <a:latin typeface="Arial" panose="020B0604020202020204" pitchFamily="34" charset="0"/>
                <a:cs typeface="Arial" panose="020B0604020202020204" pitchFamily="34" charset="0"/>
              </a:rPr>
              <a:t>Theory of Change</a:t>
            </a:r>
            <a:endParaRPr lang="en-GB" alt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822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altLang="en-US"/>
              <a:t>M&amp;E Frameworks</a:t>
            </a:r>
          </a:p>
        </p:txBody>
      </p:sp>
      <p:sp>
        <p:nvSpPr>
          <p:cNvPr id="4099" name="Rectangle 3"/>
          <p:cNvSpPr>
            <a:spLocks noGrp="1" noRot="1" noChangeArrowheads="1"/>
          </p:cNvSpPr>
          <p:nvPr>
            <p:ph type="body" idx="1"/>
          </p:nvPr>
        </p:nvSpPr>
        <p:spPr>
          <a:xfrm>
            <a:off x="1825625" y="1600200"/>
            <a:ext cx="8540750" cy="4876800"/>
          </a:xfrm>
        </p:spPr>
        <p:txBody>
          <a:bodyPr/>
          <a:lstStyle/>
          <a:p>
            <a:pPr>
              <a:lnSpc>
                <a:spcPct val="120000"/>
              </a:lnSpc>
              <a:spcBef>
                <a:spcPct val="50000"/>
              </a:spcBef>
            </a:pPr>
            <a:r>
              <a:rPr lang="en-US" altLang="en-US"/>
              <a:t>Models, pictures or maps</a:t>
            </a:r>
          </a:p>
          <a:p>
            <a:pPr>
              <a:lnSpc>
                <a:spcPct val="120000"/>
              </a:lnSpc>
              <a:spcBef>
                <a:spcPct val="50000"/>
              </a:spcBef>
            </a:pPr>
            <a:r>
              <a:rPr lang="en-US" altLang="en-US"/>
              <a:t>Visualize the factors that drive an intervention</a:t>
            </a:r>
          </a:p>
          <a:p>
            <a:pPr>
              <a:lnSpc>
                <a:spcPct val="120000"/>
              </a:lnSpc>
              <a:spcBef>
                <a:spcPct val="50000"/>
              </a:spcBef>
            </a:pPr>
            <a:r>
              <a:rPr lang="en-US" altLang="en-US"/>
              <a:t>Maps that illustrate how a program </a:t>
            </a:r>
            <a:r>
              <a:rPr lang="en-US" altLang="en-US" i="1"/>
              <a:t>should</a:t>
            </a:r>
            <a:r>
              <a:rPr lang="en-US" altLang="en-US"/>
              <a:t> work</a:t>
            </a:r>
          </a:p>
          <a:p>
            <a:pPr>
              <a:lnSpc>
                <a:spcPct val="120000"/>
              </a:lnSpc>
              <a:spcBef>
                <a:spcPct val="50000"/>
              </a:spcBef>
            </a:pPr>
            <a:r>
              <a:rPr lang="en-US" altLang="en-US"/>
              <a:t>Identify relationships between factors that influence program operation and the successful achievement of objectives</a:t>
            </a:r>
          </a:p>
        </p:txBody>
      </p:sp>
    </p:spTree>
    <p:extLst>
      <p:ext uri="{BB962C8B-B14F-4D97-AF65-F5344CB8AC3E}">
        <p14:creationId xmlns:p14="http://schemas.microsoft.com/office/powerpoint/2010/main" val="29639706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Effect transition="in" filter="fade">
                                      <p:cBhvr>
                                        <p:cTn id="21" dur="500"/>
                                        <p:tgtEl>
                                          <p:spTgt spid="4099">
                                            <p:txEl>
                                              <p:pRg st="1" end="1"/>
                                            </p:txEl>
                                          </p:spTgt>
                                        </p:tgtEl>
                                      </p:cBhvr>
                                    </p:animEffect>
                                    <p:anim calcmode="lin" valueType="num">
                                      <p:cBhvr>
                                        <p:cTn id="22"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0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Effect transition="in" filter="fade">
                                      <p:cBhvr>
                                        <p:cTn id="28" dur="500"/>
                                        <p:tgtEl>
                                          <p:spTgt spid="4099">
                                            <p:txEl>
                                              <p:pRg st="2" end="2"/>
                                            </p:txEl>
                                          </p:spTgt>
                                        </p:tgtEl>
                                      </p:cBhvr>
                                    </p:animEffect>
                                    <p:anim calcmode="lin" valueType="num">
                                      <p:cBhvr>
                                        <p:cTn id="2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0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099">
                                            <p:txEl>
                                              <p:pRg st="3" end="3"/>
                                            </p:txEl>
                                          </p:spTgt>
                                        </p:tgtEl>
                                        <p:attrNameLst>
                                          <p:attrName>style.visibility</p:attrName>
                                        </p:attrNameLst>
                                      </p:cBhvr>
                                      <p:to>
                                        <p:strVal val="visible"/>
                                      </p:to>
                                    </p:set>
                                    <p:animEffect transition="in" filter="fade">
                                      <p:cBhvr>
                                        <p:cTn id="35" dur="500"/>
                                        <p:tgtEl>
                                          <p:spTgt spid="4099">
                                            <p:txEl>
                                              <p:pRg st="3" end="3"/>
                                            </p:txEl>
                                          </p:spTgt>
                                        </p:tgtEl>
                                      </p:cBhvr>
                                    </p:animEffect>
                                    <p:anim calcmode="lin" valueType="num">
                                      <p:cBhvr>
                                        <p:cTn id="36"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09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altLang="en-US" sz="4000"/>
              <a:t>Why do we use M&amp;E frameworks?</a:t>
            </a:r>
          </a:p>
        </p:txBody>
      </p:sp>
      <p:sp>
        <p:nvSpPr>
          <p:cNvPr id="5123" name="Rectangle 3"/>
          <p:cNvSpPr>
            <a:spLocks noGrp="1" noRot="1" noChangeArrowheads="1"/>
          </p:cNvSpPr>
          <p:nvPr>
            <p:ph type="body" idx="1"/>
          </p:nvPr>
        </p:nvSpPr>
        <p:spPr>
          <a:xfrm>
            <a:off x="2743201" y="1905001"/>
            <a:ext cx="7275513" cy="3332163"/>
          </a:xfrm>
        </p:spPr>
        <p:txBody>
          <a:bodyPr/>
          <a:lstStyle/>
          <a:p>
            <a:pPr>
              <a:lnSpc>
                <a:spcPct val="150000"/>
              </a:lnSpc>
              <a:spcBef>
                <a:spcPct val="45000"/>
              </a:spcBef>
            </a:pPr>
            <a:r>
              <a:rPr lang="en-US" altLang="en-US"/>
              <a:t>Communication and planning tool</a:t>
            </a:r>
          </a:p>
          <a:p>
            <a:pPr>
              <a:lnSpc>
                <a:spcPct val="150000"/>
              </a:lnSpc>
              <a:spcBef>
                <a:spcPct val="45000"/>
              </a:spcBef>
            </a:pPr>
            <a:r>
              <a:rPr lang="en-US" altLang="en-US"/>
              <a:t>As a ‘map’ for program goals</a:t>
            </a:r>
          </a:p>
          <a:p>
            <a:pPr>
              <a:lnSpc>
                <a:spcPct val="150000"/>
              </a:lnSpc>
              <a:spcBef>
                <a:spcPct val="45000"/>
              </a:spcBef>
            </a:pPr>
            <a:r>
              <a:rPr lang="en-US" altLang="en-US"/>
              <a:t>Links between resources and activities </a:t>
            </a:r>
          </a:p>
          <a:p>
            <a:pPr>
              <a:lnSpc>
                <a:spcPct val="150000"/>
              </a:lnSpc>
              <a:spcBef>
                <a:spcPct val="45000"/>
              </a:spcBef>
            </a:pPr>
            <a:r>
              <a:rPr lang="en-US" altLang="en-US"/>
              <a:t>Guide selection of indicators   </a:t>
            </a:r>
          </a:p>
        </p:txBody>
      </p:sp>
    </p:spTree>
    <p:extLst>
      <p:ext uri="{BB962C8B-B14F-4D97-AF65-F5344CB8AC3E}">
        <p14:creationId xmlns:p14="http://schemas.microsoft.com/office/powerpoint/2010/main" val="11464403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500"/>
                                        <p:tgtEl>
                                          <p:spTgt spid="5123">
                                            <p:txEl>
                                              <p:pRg st="0" end="0"/>
                                            </p:txEl>
                                          </p:spTgt>
                                        </p:tgtEl>
                                      </p:cBhvr>
                                    </p:animEffect>
                                    <p:anim calcmode="lin" valueType="num">
                                      <p:cBhvr>
                                        <p:cTn id="15"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Effect transition="in" filter="fade">
                                      <p:cBhvr>
                                        <p:cTn id="21" dur="500"/>
                                        <p:tgtEl>
                                          <p:spTgt spid="5123">
                                            <p:txEl>
                                              <p:pRg st="1" end="1"/>
                                            </p:txEl>
                                          </p:spTgt>
                                        </p:tgtEl>
                                      </p:cBhvr>
                                    </p:animEffect>
                                    <p:anim calcmode="lin" valueType="num">
                                      <p:cBhvr>
                                        <p:cTn id="22"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1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123">
                                            <p:txEl>
                                              <p:pRg st="2" end="2"/>
                                            </p:txEl>
                                          </p:spTgt>
                                        </p:tgtEl>
                                        <p:attrNameLst>
                                          <p:attrName>style.visibility</p:attrName>
                                        </p:attrNameLst>
                                      </p:cBhvr>
                                      <p:to>
                                        <p:strVal val="visible"/>
                                      </p:to>
                                    </p:set>
                                    <p:animEffect transition="in" filter="fade">
                                      <p:cBhvr>
                                        <p:cTn id="28" dur="500"/>
                                        <p:tgtEl>
                                          <p:spTgt spid="5123">
                                            <p:txEl>
                                              <p:pRg st="2" end="2"/>
                                            </p:txEl>
                                          </p:spTgt>
                                        </p:tgtEl>
                                      </p:cBhvr>
                                    </p:animEffect>
                                    <p:anim calcmode="lin" valueType="num">
                                      <p:cBhvr>
                                        <p:cTn id="2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1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123">
                                            <p:txEl>
                                              <p:pRg st="3" end="3"/>
                                            </p:txEl>
                                          </p:spTgt>
                                        </p:tgtEl>
                                        <p:attrNameLst>
                                          <p:attrName>style.visibility</p:attrName>
                                        </p:attrNameLst>
                                      </p:cBhvr>
                                      <p:to>
                                        <p:strVal val="visible"/>
                                      </p:to>
                                    </p:set>
                                    <p:animEffect transition="in" filter="fade">
                                      <p:cBhvr>
                                        <p:cTn id="35" dur="500"/>
                                        <p:tgtEl>
                                          <p:spTgt spid="5123">
                                            <p:txEl>
                                              <p:pRg st="3" end="3"/>
                                            </p:txEl>
                                          </p:spTgt>
                                        </p:tgtEl>
                                      </p:cBhvr>
                                    </p:animEffect>
                                    <p:anim calcmode="lin" valueType="num">
                                      <p:cBhvr>
                                        <p:cTn id="36"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12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825625" y="228600"/>
            <a:ext cx="8540750" cy="838200"/>
          </a:xfrm>
        </p:spPr>
        <p:txBody>
          <a:bodyPr/>
          <a:lstStyle/>
          <a:p>
            <a:r>
              <a:rPr lang="en-US" altLang="en-US" sz="3900" b="1"/>
              <a:t>M</a:t>
            </a:r>
            <a:r>
              <a:rPr lang="en-US" altLang="en-US" sz="3300" b="1"/>
              <a:t>&amp;</a:t>
            </a:r>
            <a:r>
              <a:rPr lang="en-US" altLang="en-US" sz="3900" b="1"/>
              <a:t>E L</a:t>
            </a:r>
            <a:r>
              <a:rPr lang="en-US" altLang="en-US" sz="3300" b="1"/>
              <a:t>OGICAL</a:t>
            </a:r>
            <a:r>
              <a:rPr lang="en-US" altLang="en-US" sz="3900" b="1"/>
              <a:t> F</a:t>
            </a:r>
            <a:r>
              <a:rPr lang="en-US" altLang="en-US" sz="3300" b="1"/>
              <a:t>RAMEWORKS</a:t>
            </a:r>
            <a:r>
              <a:rPr lang="en-US" altLang="en-US" sz="2000" b="1"/>
              <a:t> </a:t>
            </a:r>
          </a:p>
        </p:txBody>
      </p:sp>
      <p:sp>
        <p:nvSpPr>
          <p:cNvPr id="15363" name="Rectangle 3"/>
          <p:cNvSpPr>
            <a:spLocks noGrp="1" noRot="1" noChangeArrowheads="1"/>
          </p:cNvSpPr>
          <p:nvPr>
            <p:ph type="body" idx="1"/>
          </p:nvPr>
        </p:nvSpPr>
        <p:spPr>
          <a:xfrm>
            <a:off x="1981200" y="1600200"/>
            <a:ext cx="8458200" cy="4572000"/>
          </a:xfrm>
        </p:spPr>
        <p:txBody>
          <a:bodyPr/>
          <a:lstStyle/>
          <a:p>
            <a:pPr indent="-1588">
              <a:buClr>
                <a:schemeClr val="tx1"/>
              </a:buClr>
              <a:buNone/>
            </a:pPr>
            <a:r>
              <a:rPr lang="en-US" altLang="en-US" b="1"/>
              <a:t>	</a:t>
            </a:r>
            <a:r>
              <a:rPr lang="en-US" altLang="en-US">
                <a:effectLst/>
              </a:rPr>
              <a:t>Illustrate the relationships between program </a:t>
            </a:r>
            <a:r>
              <a:rPr lang="en-US" altLang="en-US" b="1">
                <a:effectLst/>
              </a:rPr>
              <a:t>Inputs,  Processes,  Outputs, and Outcomes.</a:t>
            </a:r>
          </a:p>
          <a:p>
            <a:pPr indent="-1588">
              <a:buClr>
                <a:schemeClr val="tx1"/>
              </a:buClr>
              <a:buNone/>
            </a:pPr>
            <a:endParaRPr lang="en-US" altLang="en-US" b="1">
              <a:effectLst/>
            </a:endParaRPr>
          </a:p>
          <a:p>
            <a:pPr indent="-1588">
              <a:buClr>
                <a:schemeClr val="tx1"/>
              </a:buClr>
              <a:buNone/>
            </a:pPr>
            <a:r>
              <a:rPr lang="en-US" altLang="en-US">
                <a:effectLst/>
              </a:rPr>
              <a:t>Links the program to desired </a:t>
            </a:r>
            <a:r>
              <a:rPr lang="en-US" altLang="en-US" b="1">
                <a:effectLst/>
              </a:rPr>
              <a:t>Impact</a:t>
            </a:r>
            <a:r>
              <a:rPr lang="en-US" altLang="en-US">
                <a:effectLst/>
              </a:rPr>
              <a:t>.</a:t>
            </a:r>
          </a:p>
        </p:txBody>
      </p:sp>
    </p:spTree>
    <p:extLst>
      <p:ext uri="{BB962C8B-B14F-4D97-AF65-F5344CB8AC3E}">
        <p14:creationId xmlns:p14="http://schemas.microsoft.com/office/powerpoint/2010/main" val="2140830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828800" y="1219200"/>
            <a:ext cx="1371600" cy="2667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u="sng">
                <a:latin typeface="Times New Roman" panose="02020603050405020304" pitchFamily="18" charset="0"/>
              </a:rPr>
              <a:t>INPUT</a:t>
            </a:r>
          </a:p>
          <a:p>
            <a:pPr algn="l">
              <a:spcBef>
                <a:spcPct val="50000"/>
              </a:spcBef>
            </a:pPr>
            <a:r>
              <a:rPr lang="en-US" altLang="en-US">
                <a:latin typeface="Times New Roman" panose="02020603050405020304" pitchFamily="18" charset="0"/>
              </a:rPr>
              <a:t>Resources</a:t>
            </a:r>
          </a:p>
          <a:p>
            <a:pPr algn="l">
              <a:spcBef>
                <a:spcPct val="50000"/>
              </a:spcBef>
            </a:pPr>
            <a:r>
              <a:rPr lang="en-US" altLang="en-US">
                <a:latin typeface="Times New Roman" panose="02020603050405020304" pitchFamily="18" charset="0"/>
              </a:rPr>
              <a:t>Clinical and managerial Staff</a:t>
            </a:r>
          </a:p>
          <a:p>
            <a:pPr algn="l">
              <a:spcBef>
                <a:spcPct val="50000"/>
              </a:spcBef>
            </a:pPr>
            <a:r>
              <a:rPr lang="en-US" altLang="en-US">
                <a:latin typeface="Times New Roman" panose="02020603050405020304" pitchFamily="18" charset="0"/>
              </a:rPr>
              <a:t>Drugs</a:t>
            </a:r>
          </a:p>
          <a:p>
            <a:pPr algn="l">
              <a:spcBef>
                <a:spcPct val="50000"/>
              </a:spcBef>
            </a:pPr>
            <a:r>
              <a:rPr lang="en-US" altLang="en-US">
                <a:latin typeface="Times New Roman" panose="02020603050405020304" pitchFamily="18" charset="0"/>
              </a:rPr>
              <a:t>Laboratories</a:t>
            </a:r>
          </a:p>
        </p:txBody>
      </p:sp>
      <p:sp>
        <p:nvSpPr>
          <p:cNvPr id="19459" name="Text Box 3"/>
          <p:cNvSpPr txBox="1">
            <a:spLocks noChangeArrowheads="1"/>
          </p:cNvSpPr>
          <p:nvPr/>
        </p:nvSpPr>
        <p:spPr bwMode="auto">
          <a:xfrm>
            <a:off x="3352800" y="1219200"/>
            <a:ext cx="1752600" cy="3354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u="sng">
                <a:latin typeface="Times New Roman" panose="02020603050405020304" pitchFamily="18" charset="0"/>
              </a:rPr>
              <a:t>PROCESS</a:t>
            </a:r>
          </a:p>
          <a:p>
            <a:pPr algn="l">
              <a:spcBef>
                <a:spcPct val="50000"/>
              </a:spcBef>
            </a:pPr>
            <a:r>
              <a:rPr lang="en-US" altLang="en-US">
                <a:latin typeface="Times New Roman" panose="02020603050405020304" pitchFamily="18" charset="0"/>
              </a:rPr>
              <a:t>Management</a:t>
            </a:r>
          </a:p>
          <a:p>
            <a:pPr algn="l">
              <a:spcBef>
                <a:spcPct val="50000"/>
              </a:spcBef>
            </a:pPr>
            <a:r>
              <a:rPr lang="en-US" altLang="en-US">
                <a:latin typeface="Times New Roman" panose="02020603050405020304" pitchFamily="18" charset="0"/>
              </a:rPr>
              <a:t>Communication</a:t>
            </a:r>
          </a:p>
          <a:p>
            <a:pPr algn="l">
              <a:spcBef>
                <a:spcPct val="50000"/>
              </a:spcBef>
            </a:pPr>
            <a:r>
              <a:rPr lang="en-US" altLang="en-US">
                <a:latin typeface="Times New Roman" panose="02020603050405020304" pitchFamily="18" charset="0"/>
              </a:rPr>
              <a:t>Advocacy</a:t>
            </a:r>
          </a:p>
          <a:p>
            <a:pPr algn="l">
              <a:spcBef>
                <a:spcPct val="50000"/>
              </a:spcBef>
            </a:pPr>
            <a:r>
              <a:rPr lang="en-US" altLang="en-US">
                <a:latin typeface="Times New Roman" panose="02020603050405020304" pitchFamily="18" charset="0"/>
              </a:rPr>
              <a:t>Human resources development</a:t>
            </a:r>
          </a:p>
          <a:p>
            <a:pPr algn="l">
              <a:spcBef>
                <a:spcPct val="50000"/>
              </a:spcBef>
            </a:pPr>
            <a:r>
              <a:rPr lang="en-US" altLang="en-US">
                <a:latin typeface="Times New Roman" panose="02020603050405020304" pitchFamily="18" charset="0"/>
              </a:rPr>
              <a:t>Surveillance system</a:t>
            </a:r>
          </a:p>
        </p:txBody>
      </p:sp>
      <p:sp>
        <p:nvSpPr>
          <p:cNvPr id="19460" name="Text Box 4"/>
          <p:cNvSpPr txBox="1">
            <a:spLocks noChangeArrowheads="1"/>
          </p:cNvSpPr>
          <p:nvPr/>
        </p:nvSpPr>
        <p:spPr bwMode="auto">
          <a:xfrm>
            <a:off x="5257800" y="1219200"/>
            <a:ext cx="1447800" cy="294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u="sng">
                <a:latin typeface="Times New Roman" panose="02020603050405020304" pitchFamily="18" charset="0"/>
              </a:rPr>
              <a:t>OUTPUT</a:t>
            </a:r>
            <a:endParaRPr lang="en-US" altLang="en-US" u="sng">
              <a:latin typeface="Times New Roman" panose="02020603050405020304" pitchFamily="18" charset="0"/>
            </a:endParaRPr>
          </a:p>
          <a:p>
            <a:pPr algn="l">
              <a:spcBef>
                <a:spcPct val="50000"/>
              </a:spcBef>
            </a:pPr>
            <a:r>
              <a:rPr lang="en-US" altLang="en-US">
                <a:latin typeface="Times New Roman" panose="02020603050405020304" pitchFamily="18" charset="0"/>
              </a:rPr>
              <a:t>Diagnostic services</a:t>
            </a:r>
          </a:p>
          <a:p>
            <a:pPr algn="l">
              <a:spcBef>
                <a:spcPct val="50000"/>
              </a:spcBef>
            </a:pPr>
            <a:r>
              <a:rPr lang="en-US" altLang="en-US">
                <a:latin typeface="Times New Roman" panose="02020603050405020304" pitchFamily="18" charset="0"/>
              </a:rPr>
              <a:t>Treatment services</a:t>
            </a:r>
          </a:p>
          <a:p>
            <a:pPr algn="l">
              <a:spcBef>
                <a:spcPct val="50000"/>
              </a:spcBef>
            </a:pPr>
            <a:r>
              <a:rPr lang="en-US" altLang="en-US">
                <a:latin typeface="Times New Roman" panose="02020603050405020304" pitchFamily="18" charset="0"/>
              </a:rPr>
              <a:t>Knowledge</a:t>
            </a:r>
          </a:p>
          <a:p>
            <a:pPr algn="l">
              <a:spcBef>
                <a:spcPct val="50000"/>
              </a:spcBef>
            </a:pPr>
            <a:r>
              <a:rPr lang="en-US" altLang="en-US">
                <a:latin typeface="Times New Roman" panose="02020603050405020304" pitchFamily="18" charset="0"/>
              </a:rPr>
              <a:t>Reduced Stigma</a:t>
            </a:r>
            <a:endParaRPr lang="en-US" altLang="en-US" sz="2400">
              <a:latin typeface="Times New Roman" panose="02020603050405020304" pitchFamily="18" charset="0"/>
            </a:endParaRPr>
          </a:p>
        </p:txBody>
      </p:sp>
      <p:sp>
        <p:nvSpPr>
          <p:cNvPr id="19461" name="Text Box 5"/>
          <p:cNvSpPr txBox="1">
            <a:spLocks noChangeArrowheads="1"/>
          </p:cNvSpPr>
          <p:nvPr/>
        </p:nvSpPr>
        <p:spPr bwMode="auto">
          <a:xfrm>
            <a:off x="6858000" y="1219201"/>
            <a:ext cx="1828800" cy="1704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u="sng">
                <a:latin typeface="Times New Roman" panose="02020603050405020304" pitchFamily="18" charset="0"/>
              </a:rPr>
              <a:t>OUTCOME</a:t>
            </a:r>
          </a:p>
          <a:p>
            <a:pPr algn="l">
              <a:spcBef>
                <a:spcPct val="50000"/>
              </a:spcBef>
            </a:pPr>
            <a:r>
              <a:rPr lang="en-US" altLang="en-US">
                <a:latin typeface="Times New Roman" panose="02020603050405020304" pitchFamily="18" charset="0"/>
              </a:rPr>
              <a:t>Case detection</a:t>
            </a:r>
          </a:p>
          <a:p>
            <a:pPr algn="l">
              <a:spcBef>
                <a:spcPct val="50000"/>
              </a:spcBef>
            </a:pPr>
            <a:r>
              <a:rPr lang="en-US" altLang="en-US">
                <a:latin typeface="Times New Roman" panose="02020603050405020304" pitchFamily="18" charset="0"/>
              </a:rPr>
              <a:t>Case treatment</a:t>
            </a:r>
          </a:p>
          <a:p>
            <a:pPr algn="l">
              <a:spcBef>
                <a:spcPct val="50000"/>
              </a:spcBef>
            </a:pPr>
            <a:r>
              <a:rPr lang="en-US" altLang="en-US">
                <a:latin typeface="Times New Roman" panose="02020603050405020304" pitchFamily="18" charset="0"/>
              </a:rPr>
              <a:t>Case holding</a:t>
            </a:r>
          </a:p>
        </p:txBody>
      </p:sp>
      <p:sp>
        <p:nvSpPr>
          <p:cNvPr id="19462" name="Text Box 6"/>
          <p:cNvSpPr txBox="1">
            <a:spLocks noChangeArrowheads="1"/>
          </p:cNvSpPr>
          <p:nvPr/>
        </p:nvSpPr>
        <p:spPr bwMode="auto">
          <a:xfrm>
            <a:off x="8839200" y="1219201"/>
            <a:ext cx="1447800" cy="1704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u="sng">
                <a:latin typeface="Times New Roman" panose="02020603050405020304" pitchFamily="18" charset="0"/>
              </a:rPr>
              <a:t>IMPACT</a:t>
            </a:r>
          </a:p>
          <a:p>
            <a:pPr algn="l">
              <a:spcBef>
                <a:spcPct val="50000"/>
              </a:spcBef>
            </a:pPr>
            <a:r>
              <a:rPr lang="en-US" altLang="en-US">
                <a:latin typeface="Times New Roman" panose="02020603050405020304" pitchFamily="18" charset="0"/>
              </a:rPr>
              <a:t>TB infection</a:t>
            </a:r>
          </a:p>
          <a:p>
            <a:pPr algn="l">
              <a:spcBef>
                <a:spcPct val="50000"/>
              </a:spcBef>
            </a:pPr>
            <a:r>
              <a:rPr lang="en-US" altLang="en-US">
                <a:latin typeface="Times New Roman" panose="02020603050405020304" pitchFamily="18" charset="0"/>
              </a:rPr>
              <a:t>TB morbidity</a:t>
            </a:r>
          </a:p>
          <a:p>
            <a:pPr algn="l">
              <a:spcBef>
                <a:spcPct val="50000"/>
              </a:spcBef>
            </a:pPr>
            <a:r>
              <a:rPr lang="en-US" altLang="en-US">
                <a:latin typeface="Times New Roman" panose="02020603050405020304" pitchFamily="18" charset="0"/>
              </a:rPr>
              <a:t>TB mortality</a:t>
            </a:r>
          </a:p>
        </p:txBody>
      </p:sp>
      <p:sp>
        <p:nvSpPr>
          <p:cNvPr id="19463" name="Text Box 7"/>
          <p:cNvSpPr txBox="1">
            <a:spLocks noChangeArrowheads="1"/>
          </p:cNvSpPr>
          <p:nvPr/>
        </p:nvSpPr>
        <p:spPr bwMode="auto">
          <a:xfrm>
            <a:off x="1828800" y="4876801"/>
            <a:ext cx="8382000" cy="1560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u="sng">
                <a:latin typeface="Times New Roman" panose="02020603050405020304" pitchFamily="18" charset="0"/>
              </a:rPr>
              <a:t>CONTEXT</a:t>
            </a:r>
          </a:p>
          <a:p>
            <a:pPr algn="l">
              <a:spcBef>
                <a:spcPct val="50000"/>
              </a:spcBef>
            </a:pPr>
            <a:r>
              <a:rPr lang="en-US" altLang="en-US">
                <a:latin typeface="Times New Roman" panose="02020603050405020304" pitchFamily="18" charset="0"/>
              </a:rPr>
              <a:t>Political commitment     Health system        Socio-economic conditions      Epi-context</a:t>
            </a:r>
          </a:p>
          <a:p>
            <a:pPr algn="l">
              <a:lnSpc>
                <a:spcPct val="50000"/>
              </a:lnSpc>
              <a:spcBef>
                <a:spcPct val="70000"/>
              </a:spcBef>
            </a:pPr>
            <a:r>
              <a:rPr lang="en-US" altLang="en-US" sz="1400">
                <a:latin typeface="Times New Roman" panose="02020603050405020304" pitchFamily="18" charset="0"/>
              </a:rPr>
              <a:t>                                                   Availability                                                                                     HIV prevalence</a:t>
            </a:r>
          </a:p>
          <a:p>
            <a:pPr algn="l">
              <a:lnSpc>
                <a:spcPct val="50000"/>
              </a:lnSpc>
              <a:spcBef>
                <a:spcPct val="50000"/>
              </a:spcBef>
            </a:pPr>
            <a:r>
              <a:rPr lang="en-US" altLang="en-US" sz="1400">
                <a:latin typeface="Times New Roman" panose="02020603050405020304" pitchFamily="18" charset="0"/>
              </a:rPr>
              <a:t>                                                   Access                                                                                             Malnutrition</a:t>
            </a:r>
          </a:p>
          <a:p>
            <a:pPr algn="l">
              <a:lnSpc>
                <a:spcPct val="50000"/>
              </a:lnSpc>
              <a:spcBef>
                <a:spcPct val="50000"/>
              </a:spcBef>
            </a:pPr>
            <a:r>
              <a:rPr lang="en-US" altLang="en-US" sz="1400">
                <a:latin typeface="Times New Roman" panose="02020603050405020304" pitchFamily="18" charset="0"/>
              </a:rPr>
              <a:t>                                                   Utilization                                                                                       Alcoholism</a:t>
            </a:r>
          </a:p>
        </p:txBody>
      </p:sp>
      <p:sp>
        <p:nvSpPr>
          <p:cNvPr id="19464" name="Text Box 8"/>
          <p:cNvSpPr txBox="1">
            <a:spLocks noChangeArrowheads="1"/>
          </p:cNvSpPr>
          <p:nvPr/>
        </p:nvSpPr>
        <p:spPr bwMode="auto">
          <a:xfrm>
            <a:off x="3200400" y="457200"/>
            <a:ext cx="60960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rPr>
              <a:t>M&amp;E logical framework for TB programme </a:t>
            </a:r>
          </a:p>
        </p:txBody>
      </p:sp>
      <p:sp>
        <p:nvSpPr>
          <p:cNvPr id="19465" name="Line 9"/>
          <p:cNvSpPr>
            <a:spLocks noChangeShapeType="1"/>
          </p:cNvSpPr>
          <p:nvPr/>
        </p:nvSpPr>
        <p:spPr bwMode="auto">
          <a:xfrm flipV="1">
            <a:off x="3200400" y="2362200"/>
            <a:ext cx="152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0"/>
          <p:cNvSpPr>
            <a:spLocks noChangeShapeType="1"/>
          </p:cNvSpPr>
          <p:nvPr/>
        </p:nvSpPr>
        <p:spPr bwMode="auto">
          <a:xfrm flipV="1">
            <a:off x="5105400" y="2362200"/>
            <a:ext cx="152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11"/>
          <p:cNvSpPr>
            <a:spLocks noChangeShapeType="1"/>
          </p:cNvSpPr>
          <p:nvPr/>
        </p:nvSpPr>
        <p:spPr bwMode="auto">
          <a:xfrm flipV="1">
            <a:off x="6705600" y="2362200"/>
            <a:ext cx="152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2"/>
          <p:cNvSpPr>
            <a:spLocks noChangeShapeType="1"/>
          </p:cNvSpPr>
          <p:nvPr/>
        </p:nvSpPr>
        <p:spPr bwMode="auto">
          <a:xfrm flipV="1">
            <a:off x="8686800" y="2362200"/>
            <a:ext cx="152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Line 13"/>
          <p:cNvSpPr>
            <a:spLocks noChangeShapeType="1"/>
          </p:cNvSpPr>
          <p:nvPr/>
        </p:nvSpPr>
        <p:spPr bwMode="auto">
          <a:xfrm flipV="1">
            <a:off x="4114800" y="45720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14"/>
          <p:cNvSpPr>
            <a:spLocks noChangeShapeType="1"/>
          </p:cNvSpPr>
          <p:nvPr/>
        </p:nvSpPr>
        <p:spPr bwMode="auto">
          <a:xfrm flipV="1">
            <a:off x="2286000" y="3962400"/>
            <a:ext cx="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5"/>
          <p:cNvSpPr>
            <a:spLocks noChangeShapeType="1"/>
          </p:cNvSpPr>
          <p:nvPr/>
        </p:nvSpPr>
        <p:spPr bwMode="auto">
          <a:xfrm flipV="1">
            <a:off x="8305800" y="2971800"/>
            <a:ext cx="0" cy="1905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16"/>
          <p:cNvSpPr>
            <a:spLocks noChangeShapeType="1"/>
          </p:cNvSpPr>
          <p:nvPr/>
        </p:nvSpPr>
        <p:spPr bwMode="auto">
          <a:xfrm flipV="1">
            <a:off x="6019800" y="4191000"/>
            <a:ext cx="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0339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1000"/>
                                        <p:tgtEl>
                                          <p:spTgt spid="19463"/>
                                        </p:tgtEl>
                                      </p:cBhvr>
                                    </p:animEffect>
                                    <p:anim calcmode="lin" valueType="num">
                                      <p:cBhvr>
                                        <p:cTn id="8" dur="1000" fill="hold"/>
                                        <p:tgtEl>
                                          <p:spTgt spid="19463"/>
                                        </p:tgtEl>
                                        <p:attrNameLst>
                                          <p:attrName>ppt_x</p:attrName>
                                        </p:attrNameLst>
                                      </p:cBhvr>
                                      <p:tavLst>
                                        <p:tav tm="0">
                                          <p:val>
                                            <p:strVal val="#ppt_x"/>
                                          </p:val>
                                        </p:tav>
                                        <p:tav tm="100000">
                                          <p:val>
                                            <p:strVal val="#ppt_x"/>
                                          </p:val>
                                        </p:tav>
                                      </p:tavLst>
                                    </p:anim>
                                    <p:anim calcmode="lin" valueType="num">
                                      <p:cBhvr>
                                        <p:cTn id="9"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fade">
                                      <p:cBhvr>
                                        <p:cTn id="14" dur="2000"/>
                                        <p:tgtEl>
                                          <p:spTgt spid="194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459"/>
                                        </p:tgtEl>
                                        <p:attrNameLst>
                                          <p:attrName>style.visibility</p:attrName>
                                        </p:attrNameLst>
                                      </p:cBhvr>
                                      <p:to>
                                        <p:strVal val="visible"/>
                                      </p:to>
                                    </p:set>
                                    <p:animEffect transition="in" filter="fade">
                                      <p:cBhvr>
                                        <p:cTn id="19" dur="2000"/>
                                        <p:tgtEl>
                                          <p:spTgt spid="194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460"/>
                                        </p:tgtEl>
                                        <p:attrNameLst>
                                          <p:attrName>style.visibility</p:attrName>
                                        </p:attrNameLst>
                                      </p:cBhvr>
                                      <p:to>
                                        <p:strVal val="visible"/>
                                      </p:to>
                                    </p:set>
                                    <p:animEffect transition="in" filter="fade">
                                      <p:cBhvr>
                                        <p:cTn id="24" dur="2000"/>
                                        <p:tgtEl>
                                          <p:spTgt spid="194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461"/>
                                        </p:tgtEl>
                                        <p:attrNameLst>
                                          <p:attrName>style.visibility</p:attrName>
                                        </p:attrNameLst>
                                      </p:cBhvr>
                                      <p:to>
                                        <p:strVal val="visible"/>
                                      </p:to>
                                    </p:set>
                                    <p:animEffect transition="in" filter="fade">
                                      <p:cBhvr>
                                        <p:cTn id="29" dur="2000"/>
                                        <p:tgtEl>
                                          <p:spTgt spid="1946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9462"/>
                                        </p:tgtEl>
                                        <p:attrNameLst>
                                          <p:attrName>style.visibility</p:attrName>
                                        </p:attrNameLst>
                                      </p:cBhvr>
                                      <p:to>
                                        <p:strVal val="visible"/>
                                      </p:to>
                                    </p:set>
                                    <p:animEffect transition="in" filter="checkerboard(across)">
                                      <p:cBhvr>
                                        <p:cTn id="34" dur="500"/>
                                        <p:tgtEl>
                                          <p:spTgt spid="1946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4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4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4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4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46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47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P spid="19462" grpId="0" animBg="1"/>
      <p:bldP spid="194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752600" y="1828800"/>
            <a:ext cx="1371600" cy="349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975" indent="-5397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Arial" panose="020B0604020202020204" pitchFamily="34" charset="0"/>
              </a:rPr>
              <a:t>INPUT</a:t>
            </a:r>
          </a:p>
          <a:p>
            <a:pPr>
              <a:spcBef>
                <a:spcPct val="50000"/>
              </a:spcBef>
              <a:buFontTx/>
              <a:buChar char="•"/>
            </a:pPr>
            <a:r>
              <a:rPr lang="en-US" altLang="en-US">
                <a:latin typeface="Times New Roman" panose="02020603050405020304" pitchFamily="18" charset="0"/>
                <a:cs typeface="Arial" panose="020B0604020202020204" pitchFamily="34" charset="0"/>
              </a:rPr>
              <a:t>Drugs</a:t>
            </a:r>
          </a:p>
          <a:p>
            <a:pPr>
              <a:spcBef>
                <a:spcPct val="50000"/>
              </a:spcBef>
              <a:buFontTx/>
              <a:buChar char="•"/>
            </a:pPr>
            <a:r>
              <a:rPr lang="en-US" altLang="en-US">
                <a:latin typeface="Times New Roman" panose="02020603050405020304" pitchFamily="18" charset="0"/>
                <a:cs typeface="Arial" panose="020B0604020202020204" pitchFamily="34" charset="0"/>
              </a:rPr>
              <a:t>Guidelines for DOT</a:t>
            </a:r>
          </a:p>
          <a:p>
            <a:pPr>
              <a:spcBef>
                <a:spcPct val="50000"/>
              </a:spcBef>
              <a:buFontTx/>
              <a:buChar char="•"/>
            </a:pPr>
            <a:r>
              <a:rPr lang="en-US" altLang="en-US">
                <a:latin typeface="Times New Roman" panose="02020603050405020304" pitchFamily="18" charset="0"/>
                <a:cs typeface="Arial" panose="020B0604020202020204" pitchFamily="34" charset="0"/>
              </a:rPr>
              <a:t>Human Resources</a:t>
            </a:r>
          </a:p>
          <a:p>
            <a:pPr>
              <a:spcBef>
                <a:spcPct val="50000"/>
              </a:spcBef>
            </a:pPr>
            <a:endParaRPr lang="en-US" altLang="en-US">
              <a:latin typeface="Times New Roman" panose="02020603050405020304" pitchFamily="18" charset="0"/>
              <a:cs typeface="Arial" panose="020B0604020202020204" pitchFamily="34" charset="0"/>
            </a:endParaRPr>
          </a:p>
          <a:p>
            <a:pPr>
              <a:spcBef>
                <a:spcPct val="50000"/>
              </a:spcBef>
            </a:pPr>
            <a:r>
              <a:rPr lang="en-US" altLang="en-US">
                <a:latin typeface="Times New Roman" panose="02020603050405020304" pitchFamily="18" charset="0"/>
                <a:cs typeface="Arial" panose="020B0604020202020204" pitchFamily="34" charset="0"/>
              </a:rPr>
              <a:t> </a:t>
            </a:r>
          </a:p>
          <a:p>
            <a:pPr>
              <a:spcBef>
                <a:spcPct val="50000"/>
              </a:spcBef>
            </a:pPr>
            <a:r>
              <a:rPr lang="en-US" altLang="en-US">
                <a:solidFill>
                  <a:srgbClr val="000099"/>
                </a:solidFill>
                <a:latin typeface="Times New Roman" panose="02020603050405020304" pitchFamily="18" charset="0"/>
                <a:cs typeface="Arial" panose="020B0604020202020204" pitchFamily="34" charset="0"/>
              </a:rPr>
              <a:t> </a:t>
            </a:r>
          </a:p>
        </p:txBody>
      </p:sp>
      <p:sp>
        <p:nvSpPr>
          <p:cNvPr id="43011" name="Text Box 3"/>
          <p:cNvSpPr txBox="1">
            <a:spLocks noChangeArrowheads="1"/>
          </p:cNvSpPr>
          <p:nvPr/>
        </p:nvSpPr>
        <p:spPr bwMode="auto">
          <a:xfrm>
            <a:off x="3200400" y="1828800"/>
            <a:ext cx="1670050" cy="3170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7950" indent="-1079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Arial" panose="020B0604020202020204" pitchFamily="34" charset="0"/>
              </a:rPr>
              <a:t>PROCESS</a:t>
            </a:r>
          </a:p>
          <a:p>
            <a:pPr>
              <a:spcBef>
                <a:spcPct val="50000"/>
              </a:spcBef>
              <a:buFontTx/>
              <a:buChar char="•"/>
            </a:pPr>
            <a:r>
              <a:rPr lang="en-US" altLang="en-US">
                <a:latin typeface="Times New Roman" panose="02020603050405020304" pitchFamily="18" charset="0"/>
                <a:cs typeface="Arial" panose="020B0604020202020204" pitchFamily="34" charset="0"/>
              </a:rPr>
              <a:t>Training of HCWs</a:t>
            </a:r>
          </a:p>
          <a:p>
            <a:pPr>
              <a:spcBef>
                <a:spcPct val="50000"/>
              </a:spcBef>
              <a:buFontTx/>
              <a:buChar char="•"/>
            </a:pPr>
            <a:r>
              <a:rPr lang="en-US" altLang="en-US">
                <a:latin typeface="Times New Roman" panose="02020603050405020304" pitchFamily="18" charset="0"/>
                <a:cs typeface="Arial" panose="020B0604020202020204" pitchFamily="34" charset="0"/>
              </a:rPr>
              <a:t>Distribution of drugs</a:t>
            </a:r>
          </a:p>
          <a:p>
            <a:pPr>
              <a:spcBef>
                <a:spcPct val="50000"/>
              </a:spcBef>
              <a:buFontTx/>
              <a:buChar char="•"/>
            </a:pPr>
            <a:r>
              <a:rPr lang="en-US" altLang="en-US">
                <a:latin typeface="Times New Roman" panose="02020603050405020304" pitchFamily="18" charset="0"/>
                <a:cs typeface="Arial" panose="020B0604020202020204" pitchFamily="34" charset="0"/>
              </a:rPr>
              <a:t>Supervision</a:t>
            </a:r>
          </a:p>
          <a:p>
            <a:pPr>
              <a:spcBef>
                <a:spcPct val="50000"/>
              </a:spcBef>
            </a:pPr>
            <a:endParaRPr lang="en-US" altLang="en-US" sz="2200">
              <a:latin typeface="Times New Roman" panose="02020603050405020304" pitchFamily="18" charset="0"/>
              <a:cs typeface="Arial" panose="020B0604020202020204" pitchFamily="34" charset="0"/>
            </a:endParaRPr>
          </a:p>
          <a:p>
            <a:pPr>
              <a:spcBef>
                <a:spcPct val="50000"/>
              </a:spcBef>
            </a:pPr>
            <a:r>
              <a:rPr lang="en-US" altLang="en-US">
                <a:latin typeface="Times New Roman" panose="02020603050405020304" pitchFamily="18" charset="0"/>
                <a:cs typeface="Arial" panose="020B0604020202020204" pitchFamily="34" charset="0"/>
              </a:rPr>
              <a:t> </a:t>
            </a:r>
          </a:p>
        </p:txBody>
      </p:sp>
      <p:sp>
        <p:nvSpPr>
          <p:cNvPr id="43012" name="Text Box 4"/>
          <p:cNvSpPr txBox="1">
            <a:spLocks noChangeArrowheads="1"/>
          </p:cNvSpPr>
          <p:nvPr/>
        </p:nvSpPr>
        <p:spPr bwMode="auto">
          <a:xfrm>
            <a:off x="5029200" y="1828800"/>
            <a:ext cx="1798638" cy="4040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Arial" panose="020B0604020202020204" pitchFamily="34" charset="0"/>
              </a:rPr>
              <a:t>OUTPUT</a:t>
            </a:r>
            <a:endParaRPr lang="en-US" altLang="en-US" b="1">
              <a:latin typeface="Times New Roman" panose="02020603050405020304" pitchFamily="18" charset="0"/>
              <a:cs typeface="Arial" panose="020B0604020202020204" pitchFamily="34" charset="0"/>
            </a:endParaRPr>
          </a:p>
          <a:p>
            <a:pPr>
              <a:spcBef>
                <a:spcPct val="50000"/>
              </a:spcBef>
              <a:buFontTx/>
              <a:buChar char="•"/>
            </a:pPr>
            <a:r>
              <a:rPr lang="en-US" altLang="en-US">
                <a:latin typeface="Times New Roman" panose="02020603050405020304" pitchFamily="18" charset="0"/>
                <a:cs typeface="Arial" panose="020B0604020202020204" pitchFamily="34" charset="0"/>
              </a:rPr>
              <a:t>HCWs trained to provide DOT</a:t>
            </a:r>
          </a:p>
          <a:p>
            <a:pPr>
              <a:spcBef>
                <a:spcPct val="50000"/>
              </a:spcBef>
              <a:buFontTx/>
              <a:buChar char="•"/>
            </a:pPr>
            <a:r>
              <a:rPr lang="en-US" altLang="en-US">
                <a:latin typeface="Times New Roman" panose="02020603050405020304" pitchFamily="18" charset="0"/>
                <a:cs typeface="Arial" panose="020B0604020202020204" pitchFamily="34" charset="0"/>
              </a:rPr>
              <a:t>Drugs available at facilities </a:t>
            </a:r>
          </a:p>
          <a:p>
            <a:pPr>
              <a:spcBef>
                <a:spcPct val="50000"/>
              </a:spcBef>
              <a:buFontTx/>
              <a:buChar char="•"/>
            </a:pPr>
            <a:r>
              <a:rPr lang="en-US" altLang="en-US">
                <a:latin typeface="Times New Roman" panose="02020603050405020304" pitchFamily="18" charset="0"/>
                <a:cs typeface="Arial" panose="020B0604020202020204" pitchFamily="34" charset="0"/>
              </a:rPr>
              <a:t>Patients receiving DOT</a:t>
            </a:r>
          </a:p>
          <a:p>
            <a:pPr>
              <a:spcBef>
                <a:spcPct val="50000"/>
              </a:spcBef>
              <a:buFontTx/>
              <a:buChar char="•"/>
            </a:pPr>
            <a:r>
              <a:rPr lang="en-US" altLang="en-US">
                <a:latin typeface="Times New Roman" panose="02020603050405020304" pitchFamily="18" charset="0"/>
                <a:cs typeface="Arial" panose="020B0604020202020204" pitchFamily="34" charset="0"/>
              </a:rPr>
              <a:t>Treatment outcomes reported </a:t>
            </a:r>
          </a:p>
        </p:txBody>
      </p:sp>
      <p:sp>
        <p:nvSpPr>
          <p:cNvPr id="43013" name="Text Box 5"/>
          <p:cNvSpPr txBox="1">
            <a:spLocks noChangeArrowheads="1"/>
          </p:cNvSpPr>
          <p:nvPr/>
        </p:nvSpPr>
        <p:spPr bwMode="auto">
          <a:xfrm>
            <a:off x="6934200" y="1828800"/>
            <a:ext cx="1944688" cy="294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975" indent="-5397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Arial" panose="020B0604020202020204" pitchFamily="34" charset="0"/>
              </a:rPr>
              <a:t>OUTCOME</a:t>
            </a:r>
          </a:p>
          <a:p>
            <a:pPr>
              <a:spcBef>
                <a:spcPct val="50000"/>
              </a:spcBef>
              <a:buFontTx/>
              <a:buChar char="•"/>
            </a:pPr>
            <a:r>
              <a:rPr lang="en-US" altLang="en-US">
                <a:latin typeface="Times New Roman" panose="02020603050405020304" pitchFamily="18" charset="0"/>
                <a:cs typeface="Arial" panose="020B0604020202020204" pitchFamily="34" charset="0"/>
              </a:rPr>
              <a:t>Cure  and treatment completion rates</a:t>
            </a:r>
          </a:p>
          <a:p>
            <a:pPr>
              <a:spcBef>
                <a:spcPct val="50000"/>
              </a:spcBef>
              <a:buFontTx/>
              <a:buChar char="•"/>
            </a:pPr>
            <a:r>
              <a:rPr lang="en-US" altLang="en-US">
                <a:latin typeface="Times New Roman" panose="02020603050405020304" pitchFamily="18" charset="0"/>
                <a:cs typeface="Arial" panose="020B0604020202020204" pitchFamily="34" charset="0"/>
              </a:rPr>
              <a:t>Decreased failure and default</a:t>
            </a:r>
            <a:r>
              <a:rPr lang="en-US" altLang="en-US" b="1">
                <a:latin typeface="Times New Roman" panose="02020603050405020304" pitchFamily="18" charset="0"/>
                <a:cs typeface="Arial" panose="020B0604020202020204" pitchFamily="34" charset="0"/>
              </a:rPr>
              <a:t> </a:t>
            </a:r>
            <a:r>
              <a:rPr lang="en-US" altLang="en-US">
                <a:latin typeface="Times New Roman" panose="02020603050405020304" pitchFamily="18" charset="0"/>
                <a:cs typeface="Arial" panose="020B0604020202020204" pitchFamily="34" charset="0"/>
              </a:rPr>
              <a:t>rates</a:t>
            </a:r>
            <a:endParaRPr lang="en-US" altLang="en-US" b="1">
              <a:latin typeface="Times New Roman" panose="02020603050405020304" pitchFamily="18" charset="0"/>
              <a:cs typeface="Arial" panose="020B0604020202020204" pitchFamily="34" charset="0"/>
            </a:endParaRPr>
          </a:p>
          <a:p>
            <a:pPr>
              <a:spcBef>
                <a:spcPct val="50000"/>
              </a:spcBef>
              <a:buFontTx/>
              <a:buChar char="•"/>
            </a:pPr>
            <a:endParaRPr lang="en-US" altLang="en-US" b="1">
              <a:latin typeface="Times New Roman" panose="02020603050405020304" pitchFamily="18" charset="0"/>
              <a:cs typeface="Arial" panose="020B0604020202020204" pitchFamily="34" charset="0"/>
            </a:endParaRPr>
          </a:p>
          <a:p>
            <a:pPr>
              <a:spcBef>
                <a:spcPct val="50000"/>
              </a:spcBef>
            </a:pPr>
            <a:r>
              <a:rPr lang="en-US" altLang="en-US">
                <a:latin typeface="Times New Roman" panose="02020603050405020304" pitchFamily="18" charset="0"/>
                <a:cs typeface="Arial" panose="020B0604020202020204" pitchFamily="34" charset="0"/>
              </a:rPr>
              <a:t> </a:t>
            </a:r>
          </a:p>
        </p:txBody>
      </p:sp>
      <p:sp>
        <p:nvSpPr>
          <p:cNvPr id="43014" name="Text Box 6"/>
          <p:cNvSpPr txBox="1">
            <a:spLocks noChangeArrowheads="1"/>
          </p:cNvSpPr>
          <p:nvPr/>
        </p:nvSpPr>
        <p:spPr bwMode="auto">
          <a:xfrm>
            <a:off x="8975726" y="1828800"/>
            <a:ext cx="1692275" cy="2116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Times New Roman" panose="02020603050405020304" pitchFamily="18" charset="0"/>
                <a:cs typeface="Arial" panose="020B0604020202020204" pitchFamily="34" charset="0"/>
              </a:rPr>
              <a:t>IMPACT</a:t>
            </a:r>
          </a:p>
          <a:p>
            <a:pPr>
              <a:spcBef>
                <a:spcPct val="50000"/>
              </a:spcBef>
              <a:buFontTx/>
              <a:buChar char="•"/>
            </a:pPr>
            <a:r>
              <a:rPr lang="en-US" altLang="en-US">
                <a:latin typeface="Times New Roman" panose="02020603050405020304" pitchFamily="18" charset="0"/>
                <a:cs typeface="Arial" panose="020B0604020202020204" pitchFamily="34" charset="0"/>
              </a:rPr>
              <a:t>Morbidity/ mortality due to TB</a:t>
            </a:r>
          </a:p>
          <a:p>
            <a:pPr>
              <a:spcBef>
                <a:spcPct val="50000"/>
              </a:spcBef>
              <a:buFontTx/>
              <a:buChar char="•"/>
            </a:pPr>
            <a:r>
              <a:rPr lang="en-US" altLang="en-US">
                <a:latin typeface="Times New Roman" panose="02020603050405020304" pitchFamily="18" charset="0"/>
                <a:cs typeface="Arial" panose="020B0604020202020204" pitchFamily="34" charset="0"/>
              </a:rPr>
              <a:t>Prevention of MDR TB</a:t>
            </a:r>
          </a:p>
        </p:txBody>
      </p:sp>
      <p:sp>
        <p:nvSpPr>
          <p:cNvPr id="43015" name="Text Box 7"/>
          <p:cNvSpPr txBox="1">
            <a:spLocks noChangeArrowheads="1"/>
          </p:cNvSpPr>
          <p:nvPr/>
        </p:nvSpPr>
        <p:spPr bwMode="auto">
          <a:xfrm>
            <a:off x="1981200" y="228600"/>
            <a:ext cx="8218488"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9933FF"/>
                </a:solidFill>
                <a:latin typeface="Arial" panose="020B0604020202020204" pitchFamily="34" charset="0"/>
                <a:cs typeface="Arial" panose="020B0604020202020204" pitchFamily="34" charset="0"/>
              </a:rPr>
              <a:t>Logic Framework example:</a:t>
            </a:r>
          </a:p>
          <a:p>
            <a:pPr>
              <a:spcBef>
                <a:spcPct val="50000"/>
              </a:spcBef>
            </a:pPr>
            <a:r>
              <a:rPr lang="en-US" altLang="en-US" sz="2800" b="1">
                <a:solidFill>
                  <a:srgbClr val="9933FF"/>
                </a:solidFill>
                <a:latin typeface="Arial" panose="020B0604020202020204" pitchFamily="34" charset="0"/>
                <a:cs typeface="Arial" panose="020B0604020202020204" pitchFamily="34" charset="0"/>
              </a:rPr>
              <a:t>Directly Observed Therapy</a:t>
            </a:r>
          </a:p>
        </p:txBody>
      </p:sp>
      <p:sp>
        <p:nvSpPr>
          <p:cNvPr id="43016" name="Text Box 8"/>
          <p:cNvSpPr txBox="1">
            <a:spLocks noChangeArrowheads="1"/>
          </p:cNvSpPr>
          <p:nvPr/>
        </p:nvSpPr>
        <p:spPr bwMode="auto">
          <a:xfrm>
            <a:off x="7261226" y="4564063"/>
            <a:ext cx="127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endParaRPr lang="en-GB" altLang="en-US" sz="24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96089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30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01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12">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301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013">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013">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3014">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014">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0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429000" y="685800"/>
            <a:ext cx="5562600" cy="1104900"/>
          </a:xfrm>
          <a:solidFill>
            <a:srgbClr val="FFFF66"/>
          </a:solid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r>
              <a:rPr lang="en-US" altLang="en-US" sz="4000"/>
              <a:t>Logic Framework</a:t>
            </a:r>
            <a:r>
              <a:rPr lang="es-ES" altLang="en-US" sz="4000"/>
              <a:t> </a:t>
            </a:r>
          </a:p>
        </p:txBody>
      </p:sp>
      <p:sp>
        <p:nvSpPr>
          <p:cNvPr id="45059" name="Rectangle 3"/>
          <p:cNvSpPr>
            <a:spLocks noGrp="1" noRot="1" noChangeArrowheads="1"/>
          </p:cNvSpPr>
          <p:nvPr>
            <p:ph type="body" idx="1"/>
          </p:nvPr>
        </p:nvSpPr>
        <p:spPr>
          <a:xfrm>
            <a:off x="1524000" y="1828800"/>
            <a:ext cx="8991600" cy="40767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nSpc>
                <a:spcPct val="90000"/>
              </a:lnSpc>
              <a:buFont typeface="Arial" panose="020B0604020202020204" pitchFamily="34" charset="0"/>
              <a:buNone/>
            </a:pPr>
            <a:endParaRPr lang="en-US" altLang="en-US" u="sng"/>
          </a:p>
          <a:p>
            <a:pPr algn="ctr">
              <a:lnSpc>
                <a:spcPct val="90000"/>
              </a:lnSpc>
              <a:buFont typeface="Arial" panose="020B0604020202020204" pitchFamily="34" charset="0"/>
              <a:buNone/>
            </a:pPr>
            <a:endParaRPr lang="en-US" altLang="en-US" sz="3600" u="sng"/>
          </a:p>
          <a:p>
            <a:pPr>
              <a:lnSpc>
                <a:spcPct val="90000"/>
              </a:lnSpc>
              <a:spcBef>
                <a:spcPct val="0"/>
              </a:spcBef>
              <a:buFont typeface="Arial" panose="020B0604020202020204" pitchFamily="34" charset="0"/>
              <a:buNone/>
            </a:pPr>
            <a:r>
              <a:rPr lang="en-US" altLang="en-US"/>
              <a:t>	Input </a:t>
            </a:r>
            <a:r>
              <a:rPr lang="en-US" altLang="en-US">
                <a:latin typeface="Symbol" panose="05050102010706020507" pitchFamily="18" charset="2"/>
              </a:rPr>
              <a:t></a:t>
            </a:r>
            <a:r>
              <a:rPr lang="en-US" altLang="en-US"/>
              <a:t> Process </a:t>
            </a:r>
            <a:r>
              <a:rPr lang="en-US" altLang="en-US">
                <a:latin typeface="Symbol" panose="05050102010706020507" pitchFamily="18" charset="2"/>
              </a:rPr>
              <a:t> </a:t>
            </a:r>
            <a:r>
              <a:rPr lang="en-US" altLang="en-US"/>
              <a:t>Output  </a:t>
            </a:r>
            <a:r>
              <a:rPr lang="en-US" altLang="en-US">
                <a:latin typeface="Symbol" panose="05050102010706020507" pitchFamily="18" charset="2"/>
              </a:rPr>
              <a:t></a:t>
            </a:r>
            <a:r>
              <a:rPr lang="en-US" altLang="en-US"/>
              <a:t> Outcome </a:t>
            </a:r>
            <a:r>
              <a:rPr lang="en-US" altLang="en-US">
                <a:latin typeface="Symbol" panose="05050102010706020507" pitchFamily="18" charset="2"/>
              </a:rPr>
              <a:t></a:t>
            </a:r>
            <a:r>
              <a:rPr lang="en-US" altLang="en-US"/>
              <a:t> Impact </a:t>
            </a:r>
            <a:r>
              <a:rPr lang="en-US" altLang="en-US" sz="3600"/>
              <a:t>        	 </a:t>
            </a:r>
          </a:p>
          <a:p>
            <a:pPr>
              <a:lnSpc>
                <a:spcPct val="90000"/>
              </a:lnSpc>
              <a:spcBef>
                <a:spcPct val="0"/>
              </a:spcBef>
              <a:buFont typeface="Arial" panose="020B0604020202020204" pitchFamily="34" charset="0"/>
              <a:buNone/>
            </a:pPr>
            <a:r>
              <a:rPr lang="en-US" altLang="en-US" sz="3600"/>
              <a:t>			</a:t>
            </a:r>
          </a:p>
          <a:p>
            <a:pPr>
              <a:lnSpc>
                <a:spcPct val="90000"/>
              </a:lnSpc>
              <a:spcBef>
                <a:spcPct val="0"/>
              </a:spcBef>
              <a:buFont typeface="Arial" panose="020B0604020202020204" pitchFamily="34" charset="0"/>
              <a:buNone/>
            </a:pPr>
            <a:r>
              <a:rPr lang="en-US" altLang="en-US" sz="3600"/>
              <a:t>			</a:t>
            </a:r>
          </a:p>
          <a:p>
            <a:pPr>
              <a:lnSpc>
                <a:spcPct val="90000"/>
              </a:lnSpc>
              <a:spcBef>
                <a:spcPct val="0"/>
              </a:spcBef>
              <a:buFont typeface="Arial" panose="020B0604020202020204" pitchFamily="34" charset="0"/>
              <a:buNone/>
            </a:pPr>
            <a:r>
              <a:rPr lang="en-US" altLang="en-US" sz="3600"/>
              <a:t>		</a:t>
            </a:r>
            <a:r>
              <a:rPr lang="en-US" altLang="en-US"/>
              <a:t>Program Level </a:t>
            </a:r>
            <a:r>
              <a:rPr lang="en-US" altLang="en-US" sz="3600"/>
              <a:t>      	            </a:t>
            </a:r>
            <a:r>
              <a:rPr lang="en-US" altLang="en-US"/>
              <a:t>Population level</a:t>
            </a:r>
            <a:r>
              <a:rPr lang="es-ES" altLang="en-US"/>
              <a:t> 								 </a:t>
            </a:r>
          </a:p>
        </p:txBody>
      </p:sp>
      <p:sp>
        <p:nvSpPr>
          <p:cNvPr id="45060" name="Line 4"/>
          <p:cNvSpPr>
            <a:spLocks noChangeShapeType="1"/>
          </p:cNvSpPr>
          <p:nvPr/>
        </p:nvSpPr>
        <p:spPr bwMode="auto">
          <a:xfrm>
            <a:off x="1752600" y="4273550"/>
            <a:ext cx="0" cy="368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1" name="Line 5"/>
          <p:cNvSpPr>
            <a:spLocks noChangeShapeType="1"/>
          </p:cNvSpPr>
          <p:nvPr/>
        </p:nvSpPr>
        <p:spPr bwMode="auto">
          <a:xfrm>
            <a:off x="8610600" y="4267200"/>
            <a:ext cx="0" cy="368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2" name="Line 6"/>
          <p:cNvSpPr>
            <a:spLocks noChangeShapeType="1"/>
          </p:cNvSpPr>
          <p:nvPr/>
        </p:nvSpPr>
        <p:spPr bwMode="auto">
          <a:xfrm>
            <a:off x="1752600" y="4495800"/>
            <a:ext cx="6858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 name="Line 7"/>
          <p:cNvSpPr>
            <a:spLocks noChangeShapeType="1"/>
          </p:cNvSpPr>
          <p:nvPr/>
        </p:nvSpPr>
        <p:spPr bwMode="auto">
          <a:xfrm>
            <a:off x="9067800" y="4267200"/>
            <a:ext cx="0" cy="368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Line 8"/>
          <p:cNvSpPr>
            <a:spLocks noChangeShapeType="1"/>
          </p:cNvSpPr>
          <p:nvPr/>
        </p:nvSpPr>
        <p:spPr bwMode="auto">
          <a:xfrm>
            <a:off x="10287000" y="4267200"/>
            <a:ext cx="0" cy="368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5" name="Line 9"/>
          <p:cNvSpPr>
            <a:spLocks noChangeShapeType="1"/>
          </p:cNvSpPr>
          <p:nvPr/>
        </p:nvSpPr>
        <p:spPr bwMode="auto">
          <a:xfrm>
            <a:off x="9067800" y="4495800"/>
            <a:ext cx="1219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625817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05BE-4A07-43D3-B0F1-A6F52C60553B}"/>
              </a:ext>
            </a:extLst>
          </p:cNvPr>
          <p:cNvSpPr>
            <a:spLocks noGrp="1"/>
          </p:cNvSpPr>
          <p:nvPr>
            <p:ph type="title"/>
          </p:nvPr>
        </p:nvSpPr>
        <p:spPr>
          <a:xfrm>
            <a:off x="781493" y="436009"/>
            <a:ext cx="10515600" cy="1325563"/>
          </a:xfrm>
        </p:spPr>
        <p:txBody>
          <a:bodyPr/>
          <a:lstStyle/>
          <a:p>
            <a:r>
              <a:rPr lang="en-GB" sz="4400" b="1" i="0" u="none" strike="noStrike" baseline="0" dirty="0">
                <a:latin typeface="Century Gothic" panose="020B0502020202020204" pitchFamily="34" charset="0"/>
              </a:rPr>
              <a:t>Module </a:t>
            </a:r>
            <a:r>
              <a:rPr lang="en-GB" b="1" dirty="0">
                <a:latin typeface="Century Gothic" panose="020B0502020202020204" pitchFamily="34" charset="0"/>
              </a:rPr>
              <a:t>5</a:t>
            </a:r>
            <a:r>
              <a:rPr lang="en-GB" sz="4400" b="1" i="0" u="none" strike="noStrike" baseline="0" dirty="0" smtClean="0">
                <a:latin typeface="Century Gothic" panose="020B0502020202020204" pitchFamily="34" charset="0"/>
              </a:rPr>
              <a:t>: </a:t>
            </a:r>
            <a:r>
              <a:rPr lang="en-GB" sz="4400" b="1" i="0" u="none" strike="noStrike" baseline="0" dirty="0">
                <a:latin typeface="Century Gothic" panose="020B0502020202020204" pitchFamily="34" charset="0"/>
              </a:rPr>
              <a:t>Outline</a:t>
            </a:r>
            <a:endParaRPr lang="en-ZM"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5E42E5D-26A7-41B4-A0DE-083EB9C54971}"/>
              </a:ext>
            </a:extLst>
          </p:cNvPr>
          <p:cNvSpPr>
            <a:spLocks noGrp="1"/>
          </p:cNvSpPr>
          <p:nvPr>
            <p:ph idx="1"/>
          </p:nvPr>
        </p:nvSpPr>
        <p:spPr>
          <a:xfrm>
            <a:off x="501341" y="1912646"/>
            <a:ext cx="10795752" cy="4459703"/>
          </a:xfrm>
        </p:spPr>
        <p:txBody>
          <a:bodyPr>
            <a:normAutofit/>
          </a:bodyPr>
          <a:lstStyle/>
          <a:p>
            <a:pPr marL="720725" lvl="1" indent="-457200">
              <a:lnSpc>
                <a:spcPct val="100000"/>
              </a:lnSpc>
              <a:spcBef>
                <a:spcPts val="100"/>
              </a:spcBef>
              <a:spcAft>
                <a:spcPts val="100"/>
              </a:spcAft>
              <a:buSzPct val="100000"/>
              <a:buFont typeface="Wingdings" panose="05000000000000000000" pitchFamily="2" charset="2"/>
              <a:buChar char="q"/>
            </a:pPr>
            <a:r>
              <a:rPr lang="en-US" dirty="0" smtClean="0"/>
              <a:t>Principles </a:t>
            </a:r>
            <a:r>
              <a:rPr lang="en-US" dirty="0"/>
              <a:t>of M&amp;E system</a:t>
            </a:r>
          </a:p>
          <a:p>
            <a:pPr marL="720725" lvl="1" indent="-457200">
              <a:lnSpc>
                <a:spcPct val="100000"/>
              </a:lnSpc>
              <a:spcBef>
                <a:spcPts val="100"/>
              </a:spcBef>
              <a:spcAft>
                <a:spcPts val="100"/>
              </a:spcAft>
              <a:buSzPct val="100000"/>
              <a:buFont typeface="Wingdings" panose="05000000000000000000" pitchFamily="2" charset="2"/>
              <a:buChar char="q"/>
            </a:pPr>
            <a:r>
              <a:rPr lang="en-US" dirty="0" smtClean="0"/>
              <a:t>Identifying </a:t>
            </a:r>
            <a:r>
              <a:rPr lang="en-US" dirty="0"/>
              <a:t>the purpose and scope of the M&amp;E system</a:t>
            </a:r>
          </a:p>
          <a:p>
            <a:pPr marL="720725" lvl="1" indent="-457200">
              <a:lnSpc>
                <a:spcPct val="100000"/>
              </a:lnSpc>
              <a:spcBef>
                <a:spcPts val="100"/>
              </a:spcBef>
              <a:spcAft>
                <a:spcPts val="100"/>
              </a:spcAft>
              <a:buSzPct val="100000"/>
              <a:buFont typeface="Wingdings" panose="05000000000000000000" pitchFamily="2" charset="2"/>
              <a:buChar char="q"/>
            </a:pPr>
            <a:r>
              <a:rPr lang="en-US" dirty="0" smtClean="0"/>
              <a:t>Design </a:t>
            </a:r>
            <a:r>
              <a:rPr lang="en-US" dirty="0"/>
              <a:t>&amp; set up of M&amp;E system</a:t>
            </a:r>
          </a:p>
          <a:p>
            <a:pPr marL="720725" lvl="1" indent="-457200">
              <a:lnSpc>
                <a:spcPct val="100000"/>
              </a:lnSpc>
              <a:spcBef>
                <a:spcPts val="100"/>
              </a:spcBef>
              <a:spcAft>
                <a:spcPts val="100"/>
              </a:spcAft>
              <a:buSzPct val="100000"/>
              <a:buFont typeface="Wingdings" panose="05000000000000000000" pitchFamily="2" charset="2"/>
              <a:buChar char="q"/>
            </a:pPr>
            <a:r>
              <a:rPr lang="en-US" dirty="0" smtClean="0"/>
              <a:t>Definition </a:t>
            </a:r>
            <a:r>
              <a:rPr lang="en-US" dirty="0"/>
              <a:t>of M&amp;E frameworks</a:t>
            </a:r>
          </a:p>
          <a:p>
            <a:pPr marL="720725" lvl="1" indent="-457200">
              <a:lnSpc>
                <a:spcPct val="100000"/>
              </a:lnSpc>
              <a:spcBef>
                <a:spcPts val="100"/>
              </a:spcBef>
              <a:spcAft>
                <a:spcPts val="100"/>
              </a:spcAft>
              <a:buSzPct val="100000"/>
              <a:buFont typeface="Wingdings" panose="05000000000000000000" pitchFamily="2" charset="2"/>
              <a:buChar char="q"/>
            </a:pPr>
            <a:r>
              <a:rPr lang="en-US" dirty="0" smtClean="0"/>
              <a:t>Developing </a:t>
            </a:r>
            <a:r>
              <a:rPr lang="en-US" dirty="0"/>
              <a:t>and implementing M&amp;E frameworks</a:t>
            </a:r>
          </a:p>
          <a:p>
            <a:pPr marL="263525" lvl="1" indent="0">
              <a:lnSpc>
                <a:spcPct val="100000"/>
              </a:lnSpc>
              <a:spcBef>
                <a:spcPts val="100"/>
              </a:spcBef>
              <a:spcAft>
                <a:spcPts val="100"/>
              </a:spcAft>
              <a:buSzPct val="100000"/>
              <a:buNone/>
            </a:pPr>
            <a:endParaRPr lang="en-ZM" dirty="0"/>
          </a:p>
        </p:txBody>
      </p:sp>
    </p:spTree>
    <p:extLst>
      <p:ext uri="{BB962C8B-B14F-4D97-AF65-F5344CB8AC3E}">
        <p14:creationId xmlns:p14="http://schemas.microsoft.com/office/powerpoint/2010/main" val="3093269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en-US" altLang="en-US"/>
              <a:t>Conclusion</a:t>
            </a:r>
          </a:p>
        </p:txBody>
      </p:sp>
      <p:sp>
        <p:nvSpPr>
          <p:cNvPr id="64515" name="Rectangle 3"/>
          <p:cNvSpPr>
            <a:spLocks noGrp="1" noRot="1" noChangeArrowheads="1"/>
          </p:cNvSpPr>
          <p:nvPr>
            <p:ph type="body" idx="1"/>
          </p:nvPr>
        </p:nvSpPr>
        <p:spPr/>
        <p:txBody>
          <a:bodyPr/>
          <a:lstStyle/>
          <a:p>
            <a:pPr>
              <a:lnSpc>
                <a:spcPct val="90000"/>
              </a:lnSpc>
            </a:pPr>
            <a:r>
              <a:rPr lang="en-US" altLang="en-US"/>
              <a:t>Which program components should be monitored?</a:t>
            </a:r>
          </a:p>
          <a:p>
            <a:pPr>
              <a:lnSpc>
                <a:spcPct val="90000"/>
              </a:lnSpc>
            </a:pPr>
            <a:endParaRPr lang="en-US" altLang="en-US"/>
          </a:p>
          <a:p>
            <a:pPr>
              <a:lnSpc>
                <a:spcPct val="90000"/>
              </a:lnSpc>
            </a:pPr>
            <a:r>
              <a:rPr lang="en-US" altLang="en-US"/>
              <a:t>Strategic and systematic planning of M&amp;E</a:t>
            </a:r>
          </a:p>
          <a:p>
            <a:pPr>
              <a:lnSpc>
                <a:spcPct val="90000"/>
              </a:lnSpc>
            </a:pPr>
            <a:endParaRPr lang="en-US" altLang="en-US"/>
          </a:p>
          <a:p>
            <a:pPr>
              <a:lnSpc>
                <a:spcPct val="90000"/>
              </a:lnSpc>
            </a:pPr>
            <a:r>
              <a:rPr lang="en-US" altLang="en-US"/>
              <a:t>Appropriate methodology for M&amp;E activities</a:t>
            </a:r>
          </a:p>
          <a:p>
            <a:pPr>
              <a:lnSpc>
                <a:spcPct val="90000"/>
              </a:lnSpc>
            </a:pPr>
            <a:endParaRPr lang="en-US" altLang="en-US"/>
          </a:p>
          <a:p>
            <a:pPr>
              <a:lnSpc>
                <a:spcPct val="90000"/>
              </a:lnSpc>
            </a:pPr>
            <a:r>
              <a:rPr lang="en-US" altLang="en-US"/>
              <a:t>Indicator selection</a:t>
            </a:r>
          </a:p>
        </p:txBody>
      </p:sp>
    </p:spTree>
    <p:extLst>
      <p:ext uri="{BB962C8B-B14F-4D97-AF65-F5344CB8AC3E}">
        <p14:creationId xmlns:p14="http://schemas.microsoft.com/office/powerpoint/2010/main" val="3029588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1000" fill="hold"/>
                                        <p:tgtEl>
                                          <p:spTgt spid="64514"/>
                                        </p:tgtEl>
                                        <p:attrNameLst>
                                          <p:attrName>ppt_x</p:attrName>
                                        </p:attrNameLst>
                                      </p:cBhvr>
                                      <p:tavLst>
                                        <p:tav tm="0">
                                          <p:val>
                                            <p:strVal val="#ppt_x-.2"/>
                                          </p:val>
                                        </p:tav>
                                        <p:tav tm="100000">
                                          <p:val>
                                            <p:strVal val="#ppt_x"/>
                                          </p:val>
                                        </p:tav>
                                      </p:tavLst>
                                    </p:anim>
                                    <p:anim calcmode="lin" valueType="num">
                                      <p:cBhvr>
                                        <p:cTn id="8" dur="1000" fill="hold"/>
                                        <p:tgtEl>
                                          <p:spTgt spid="645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4515">
                                            <p:txEl>
                                              <p:pRg st="0" end="0"/>
                                            </p:txEl>
                                          </p:spTgt>
                                        </p:tgtEl>
                                        <p:attrNameLst>
                                          <p:attrName>style.visibility</p:attrName>
                                        </p:attrNameLst>
                                      </p:cBhvr>
                                      <p:to>
                                        <p:strVal val="visible"/>
                                      </p:to>
                                    </p:set>
                                    <p:animEffect transition="in" filter="fade">
                                      <p:cBhvr>
                                        <p:cTn id="14" dur="500"/>
                                        <p:tgtEl>
                                          <p:spTgt spid="64515">
                                            <p:txEl>
                                              <p:pRg st="0" end="0"/>
                                            </p:txEl>
                                          </p:spTgt>
                                        </p:tgtEl>
                                      </p:cBhvr>
                                    </p:animEffect>
                                    <p:anim calcmode="lin" valueType="num">
                                      <p:cBhvr>
                                        <p:cTn id="15"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5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4515">
                                            <p:txEl>
                                              <p:pRg st="2" end="2"/>
                                            </p:txEl>
                                          </p:spTgt>
                                        </p:tgtEl>
                                        <p:attrNameLst>
                                          <p:attrName>style.visibility</p:attrName>
                                        </p:attrNameLst>
                                      </p:cBhvr>
                                      <p:to>
                                        <p:strVal val="visible"/>
                                      </p:to>
                                    </p:set>
                                    <p:animEffect transition="in" filter="fade">
                                      <p:cBhvr>
                                        <p:cTn id="21" dur="500"/>
                                        <p:tgtEl>
                                          <p:spTgt spid="64515">
                                            <p:txEl>
                                              <p:pRg st="2" end="2"/>
                                            </p:txEl>
                                          </p:spTgt>
                                        </p:tgtEl>
                                      </p:cBhvr>
                                    </p:animEffect>
                                    <p:anim calcmode="lin" valueType="num">
                                      <p:cBhvr>
                                        <p:cTn id="22"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45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4515">
                                            <p:txEl>
                                              <p:pRg st="4" end="4"/>
                                            </p:txEl>
                                          </p:spTgt>
                                        </p:tgtEl>
                                        <p:attrNameLst>
                                          <p:attrName>style.visibility</p:attrName>
                                        </p:attrNameLst>
                                      </p:cBhvr>
                                      <p:to>
                                        <p:strVal val="visible"/>
                                      </p:to>
                                    </p:set>
                                    <p:animEffect transition="in" filter="fade">
                                      <p:cBhvr>
                                        <p:cTn id="28" dur="500"/>
                                        <p:tgtEl>
                                          <p:spTgt spid="64515">
                                            <p:txEl>
                                              <p:pRg st="4" end="4"/>
                                            </p:txEl>
                                          </p:spTgt>
                                        </p:tgtEl>
                                      </p:cBhvr>
                                    </p:animEffect>
                                    <p:anim calcmode="lin" valueType="num">
                                      <p:cBhvr>
                                        <p:cTn id="29"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451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4515">
                                            <p:txEl>
                                              <p:pRg st="6" end="6"/>
                                            </p:txEl>
                                          </p:spTgt>
                                        </p:tgtEl>
                                        <p:attrNameLst>
                                          <p:attrName>style.visibility</p:attrName>
                                        </p:attrNameLst>
                                      </p:cBhvr>
                                      <p:to>
                                        <p:strVal val="visible"/>
                                      </p:to>
                                    </p:set>
                                    <p:animEffect transition="in" filter="fade">
                                      <p:cBhvr>
                                        <p:cTn id="35" dur="500"/>
                                        <p:tgtEl>
                                          <p:spTgt spid="64515">
                                            <p:txEl>
                                              <p:pRg st="6" end="6"/>
                                            </p:txEl>
                                          </p:spTgt>
                                        </p:tgtEl>
                                      </p:cBhvr>
                                    </p:animEffect>
                                    <p:anim calcmode="lin" valueType="num">
                                      <p:cBhvr>
                                        <p:cTn id="36" dur="500" fill="hold"/>
                                        <p:tgtEl>
                                          <p:spTgt spid="64515">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64515">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2981" y="538508"/>
            <a:ext cx="11235193" cy="5711217"/>
          </a:xfrm>
        </p:spPr>
        <p:txBody>
          <a:bodyPr>
            <a:normAutofit/>
          </a:bodyPr>
          <a:lstStyle/>
          <a:p>
            <a:pPr marL="0" indent="0">
              <a:buNone/>
            </a:pPr>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 Logic Model</a:t>
            </a:r>
          </a:p>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kern="0" dirty="0">
                <a:latin typeface="Arial" panose="020B0604020202020204" pitchFamily="34" charset="0"/>
                <a:cs typeface="Arial" panose="020B0604020202020204" pitchFamily="34" charset="0"/>
              </a:rPr>
              <a:t>logic model, sometimes called an “M&amp;E framework,” provides</a:t>
            </a:r>
          </a:p>
          <a:p>
            <a:pPr marL="0" indent="0">
              <a:buNone/>
            </a:pPr>
            <a:r>
              <a:rPr lang="en-US" altLang="en-US" kern="0" dirty="0">
                <a:latin typeface="Arial" panose="020B0604020202020204" pitchFamily="34" charset="0"/>
                <a:cs typeface="Arial" panose="020B0604020202020204" pitchFamily="34" charset="0"/>
              </a:rPr>
              <a:t>a streamlined, linear interpretation of a project’s planned use of</a:t>
            </a:r>
          </a:p>
          <a:p>
            <a:pPr marL="0" indent="0">
              <a:buNone/>
            </a:pPr>
            <a:r>
              <a:rPr lang="en-US" altLang="en-US" kern="0" dirty="0">
                <a:latin typeface="Arial" panose="020B0604020202020204" pitchFamily="34" charset="0"/>
                <a:cs typeface="Arial" panose="020B0604020202020204" pitchFamily="34" charset="0"/>
              </a:rPr>
              <a:t>resources and its desired ends</a:t>
            </a:r>
            <a:r>
              <a:rPr lang="en-US" altLang="en-US" kern="0" dirty="0" smtClean="0">
                <a:latin typeface="Arial" panose="020B0604020202020204" pitchFamily="34" charset="0"/>
                <a:cs typeface="Arial" panose="020B0604020202020204" pitchFamily="34" charset="0"/>
              </a:rPr>
              <a:t>.</a:t>
            </a:r>
          </a:p>
          <a:p>
            <a:pPr>
              <a:buFont typeface="Wingdings" panose="05000000000000000000" pitchFamily="2" charset="2"/>
              <a:buChar char="q"/>
            </a:pPr>
            <a:r>
              <a:rPr lang="en-US" altLang="en-US" kern="0" dirty="0" smtClean="0">
                <a:latin typeface="Arial" panose="020B0604020202020204" pitchFamily="34" charset="0"/>
                <a:cs typeface="Arial" panose="020B0604020202020204" pitchFamily="34" charset="0"/>
              </a:rPr>
              <a:t> Also called Program Impact Pathway - a graphic representation of </a:t>
            </a:r>
            <a:r>
              <a:rPr lang="en-US" altLang="en-US" kern="0" dirty="0">
                <a:latin typeface="Arial" panose="020B0604020202020204" pitchFamily="34" charset="0"/>
                <a:cs typeface="Arial" panose="020B0604020202020204" pitchFamily="34" charset="0"/>
              </a:rPr>
              <a:t>the </a:t>
            </a:r>
            <a:r>
              <a:rPr lang="en-US" altLang="en-US" kern="0" dirty="0" smtClean="0">
                <a:latin typeface="Arial" panose="020B0604020202020204" pitchFamily="34" charset="0"/>
                <a:cs typeface="Arial" panose="020B0604020202020204" pitchFamily="34" charset="0"/>
              </a:rPr>
              <a:t>relationship between </a:t>
            </a:r>
            <a:r>
              <a:rPr lang="en-US" altLang="en-US" kern="0" dirty="0">
                <a:latin typeface="Arial" panose="020B0604020202020204" pitchFamily="34" charset="0"/>
                <a:cs typeface="Arial" panose="020B0604020202020204" pitchFamily="34" charset="0"/>
              </a:rPr>
              <a:t>the </a:t>
            </a:r>
            <a:r>
              <a:rPr lang="en-US" altLang="en-US" kern="0" dirty="0" smtClean="0">
                <a:latin typeface="Arial" panose="020B0604020202020204" pitchFamily="34" charset="0"/>
                <a:cs typeface="Arial" panose="020B0604020202020204" pitchFamily="34" charset="0"/>
              </a:rPr>
              <a:t>strategic program elements and </a:t>
            </a:r>
            <a:r>
              <a:rPr lang="en-US" altLang="en-US" kern="0" dirty="0">
                <a:latin typeface="Arial" panose="020B0604020202020204" pitchFamily="34" charset="0"/>
                <a:cs typeface="Arial" panose="020B0604020202020204" pitchFamily="34" charset="0"/>
              </a:rPr>
              <a:t>the </a:t>
            </a:r>
            <a:r>
              <a:rPr lang="en-US" altLang="en-US" kern="0" dirty="0" smtClean="0">
                <a:latin typeface="Arial" panose="020B0604020202020204" pitchFamily="34" charset="0"/>
                <a:cs typeface="Arial" panose="020B0604020202020204" pitchFamily="34" charset="0"/>
              </a:rPr>
              <a:t>assumptions of </a:t>
            </a:r>
            <a:r>
              <a:rPr lang="en-US" altLang="en-US" kern="0" dirty="0">
                <a:latin typeface="Arial" panose="020B0604020202020204" pitchFamily="34" charset="0"/>
                <a:cs typeface="Arial" panose="020B0604020202020204" pitchFamily="34" charset="0"/>
              </a:rPr>
              <a:t>risk that </a:t>
            </a:r>
            <a:r>
              <a:rPr lang="en-US" altLang="en-US" kern="0" dirty="0" smtClean="0">
                <a:latin typeface="Arial" panose="020B0604020202020204" pitchFamily="34" charset="0"/>
                <a:cs typeface="Arial" panose="020B0604020202020204" pitchFamily="34" charset="0"/>
              </a:rPr>
              <a:t>influence success </a:t>
            </a:r>
            <a:r>
              <a:rPr lang="en-US" altLang="en-US" kern="0" dirty="0">
                <a:latin typeface="Arial" panose="020B0604020202020204" pitchFamily="34" charset="0"/>
                <a:cs typeface="Arial" panose="020B0604020202020204" pitchFamily="34" charset="0"/>
              </a:rPr>
              <a:t>or failure </a:t>
            </a:r>
            <a:r>
              <a:rPr lang="en-US" altLang="en-US" kern="0" dirty="0" smtClean="0">
                <a:latin typeface="Arial" panose="020B0604020202020204" pitchFamily="34" charset="0"/>
                <a:cs typeface="Arial" panose="020B0604020202020204" pitchFamily="34" charset="0"/>
              </a:rPr>
              <a:t>of the </a:t>
            </a:r>
            <a:r>
              <a:rPr lang="en-US" altLang="en-US" kern="0" dirty="0">
                <a:latin typeface="Arial" panose="020B0604020202020204" pitchFamily="34" charset="0"/>
                <a:cs typeface="Arial" panose="020B0604020202020204" pitchFamily="34" charset="0"/>
              </a:rPr>
              <a:t>program.</a:t>
            </a:r>
          </a:p>
          <a:p>
            <a:pPr marL="0" indent="0" algn="ctr">
              <a:lnSpc>
                <a:spcPct val="100000"/>
              </a:lnSpc>
              <a:buNone/>
            </a:pPr>
            <a:r>
              <a:rPr lang="en-US" altLang="en-US" kern="0" dirty="0" smtClean="0">
                <a:latin typeface="Arial" panose="020B0604020202020204" pitchFamily="34" charset="0"/>
                <a:cs typeface="Arial" panose="020B0604020202020204" pitchFamily="34" charset="0"/>
              </a:rPr>
              <a:t> </a:t>
            </a:r>
            <a:endParaRPr lang="en-US" altLang="en-US" kern="0" dirty="0">
              <a:solidFill>
                <a:srgbClr val="C00000"/>
              </a:solidFill>
              <a:latin typeface=".AppleSystemUIFont"/>
              <a:cs typeface="Arial" panose="020B0604020202020204" pitchFamily="34" charset="0"/>
            </a:endParaRPr>
          </a:p>
        </p:txBody>
      </p:sp>
    </p:spTree>
    <p:extLst>
      <p:ext uri="{BB962C8B-B14F-4D97-AF65-F5344CB8AC3E}">
        <p14:creationId xmlns:p14="http://schemas.microsoft.com/office/powerpoint/2010/main" val="1109949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9857" y="548640"/>
            <a:ext cx="11012557" cy="5701085"/>
          </a:xfrm>
        </p:spPr>
        <p:txBody>
          <a:bodyPr>
            <a:normAutofit fontScale="62500" lnSpcReduction="20000"/>
          </a:bodyPr>
          <a:lstStyle/>
          <a:p>
            <a:pPr marL="0" indent="0">
              <a:buNone/>
            </a:pPr>
            <a:r>
              <a:rPr lang="en-US" sz="3800" b="1" dirty="0">
                <a:latin typeface="Arial" panose="020B0604020202020204" pitchFamily="34" charset="0"/>
                <a:cs typeface="Arial" panose="020B0604020202020204" pitchFamily="34" charset="0"/>
              </a:rPr>
              <a:t>C</a:t>
            </a:r>
            <a:r>
              <a:rPr lang="en-US" sz="3800" b="1" dirty="0" smtClean="0">
                <a:latin typeface="Arial" panose="020B0604020202020204" pitchFamily="34" charset="0"/>
                <a:cs typeface="Arial" panose="020B0604020202020204" pitchFamily="34" charset="0"/>
              </a:rPr>
              <a:t>. Components of a logic model</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altLang="en-US" sz="3400" kern="0" dirty="0">
                <a:latin typeface=".AppleSystemUIFont"/>
                <a:cs typeface="Arial" panose="020B0604020202020204" pitchFamily="34" charset="0"/>
              </a:rPr>
              <a:t>Logic models have five </a:t>
            </a:r>
            <a:r>
              <a:rPr lang="en-US" altLang="en-US" sz="3400" kern="0" dirty="0" smtClean="0">
                <a:latin typeface=".AppleSystemUIFont"/>
                <a:cs typeface="Arial" panose="020B0604020202020204" pitchFamily="34" charset="0"/>
              </a:rPr>
              <a:t>essential components</a:t>
            </a:r>
            <a:r>
              <a:rPr lang="en-US" altLang="en-US" kern="0" dirty="0" smtClean="0">
                <a:latin typeface=".AppleSystemUIFont"/>
                <a:cs typeface="Arial" panose="020B0604020202020204" pitchFamily="34" charset="0"/>
              </a:rPr>
              <a:t>:</a:t>
            </a:r>
          </a:p>
          <a:p>
            <a:pPr marL="0" indent="0">
              <a:buNone/>
            </a:pPr>
            <a:endParaRPr lang="en-US" altLang="en-US" kern="0" dirty="0">
              <a:solidFill>
                <a:srgbClr val="C00000"/>
              </a:solidFill>
              <a:latin typeface=".AppleSystemUIFont"/>
              <a:cs typeface="Arial" panose="020B0604020202020204" pitchFamily="34" charset="0"/>
            </a:endParaRPr>
          </a:p>
          <a:p>
            <a:pPr marL="0" indent="0">
              <a:buNone/>
            </a:pPr>
            <a:r>
              <a:rPr lang="en-US" altLang="en-US" b="1" kern="0" dirty="0">
                <a:latin typeface="Arial" panose="020B0604020202020204" pitchFamily="34" charset="0"/>
                <a:cs typeface="Arial" panose="020B0604020202020204" pitchFamily="34" charset="0"/>
              </a:rPr>
              <a:t>Inputs</a:t>
            </a:r>
            <a:r>
              <a:rPr lang="en-US" altLang="en-US" kern="0" dirty="0">
                <a:latin typeface="Arial" panose="020B0604020202020204" pitchFamily="34" charset="0"/>
                <a:cs typeface="Arial" panose="020B0604020202020204" pitchFamily="34" charset="0"/>
              </a:rPr>
              <a:t>: The resources invested in </a:t>
            </a:r>
            <a:r>
              <a:rPr lang="en-US" altLang="en-US" kern="0" dirty="0" smtClean="0">
                <a:latin typeface="Arial" panose="020B0604020202020204" pitchFamily="34" charset="0"/>
                <a:cs typeface="Arial" panose="020B0604020202020204" pitchFamily="34" charset="0"/>
              </a:rPr>
              <a:t>a program - technical assistance</a:t>
            </a:r>
            <a:r>
              <a:rPr lang="en-US" altLang="en-US" kern="0" dirty="0">
                <a:latin typeface="Arial" panose="020B0604020202020204" pitchFamily="34" charset="0"/>
                <a:cs typeface="Arial" panose="020B0604020202020204" pitchFamily="34" charset="0"/>
              </a:rPr>
              <a:t>, computers, </a:t>
            </a:r>
            <a:r>
              <a:rPr lang="en-US" altLang="en-US" kern="0" dirty="0" smtClean="0">
                <a:latin typeface="Arial" panose="020B0604020202020204" pitchFamily="34" charset="0"/>
                <a:cs typeface="Arial" panose="020B0604020202020204" pitchFamily="34" charset="0"/>
              </a:rPr>
              <a:t>condoms, or training.</a:t>
            </a:r>
          </a:p>
          <a:p>
            <a:pPr marL="0" indent="0">
              <a:buNone/>
            </a:pPr>
            <a:endParaRPr lang="en-US" altLang="en-US" kern="0" dirty="0">
              <a:latin typeface="Arial" panose="020B0604020202020204" pitchFamily="34" charset="0"/>
              <a:cs typeface="Arial" panose="020B0604020202020204" pitchFamily="34" charset="0"/>
            </a:endParaRPr>
          </a:p>
          <a:p>
            <a:pPr marL="0" indent="0">
              <a:buNone/>
            </a:pPr>
            <a:r>
              <a:rPr lang="en-US" altLang="en-US" b="1" kern="0" dirty="0">
                <a:latin typeface="Arial" panose="020B0604020202020204" pitchFamily="34" charset="0"/>
                <a:cs typeface="Arial" panose="020B0604020202020204" pitchFamily="34" charset="0"/>
              </a:rPr>
              <a:t>Processes</a:t>
            </a:r>
            <a:r>
              <a:rPr lang="en-US" altLang="en-US" kern="0" dirty="0">
                <a:latin typeface="Arial" panose="020B0604020202020204" pitchFamily="34" charset="0"/>
                <a:cs typeface="Arial" panose="020B0604020202020204" pitchFamily="34" charset="0"/>
              </a:rPr>
              <a:t>: The activities carried out </a:t>
            </a:r>
            <a:r>
              <a:rPr lang="en-US" altLang="en-US" kern="0" dirty="0" smtClean="0">
                <a:latin typeface="Arial" panose="020B0604020202020204" pitchFamily="34" charset="0"/>
                <a:cs typeface="Arial" panose="020B0604020202020204" pitchFamily="34" charset="0"/>
              </a:rPr>
              <a:t>to achieve </a:t>
            </a:r>
            <a:r>
              <a:rPr lang="en-US" altLang="en-US" kern="0" dirty="0">
                <a:latin typeface="Arial" panose="020B0604020202020204" pitchFamily="34" charset="0"/>
                <a:cs typeface="Arial" panose="020B0604020202020204" pitchFamily="34" charset="0"/>
              </a:rPr>
              <a:t>the program’s </a:t>
            </a:r>
            <a:r>
              <a:rPr lang="en-US" altLang="en-US" kern="0" dirty="0" smtClean="0">
                <a:latin typeface="Arial" panose="020B0604020202020204" pitchFamily="34" charset="0"/>
                <a:cs typeface="Arial" panose="020B0604020202020204" pitchFamily="34" charset="0"/>
              </a:rPr>
              <a:t>objectives.</a:t>
            </a:r>
          </a:p>
          <a:p>
            <a:pPr marL="0" indent="0">
              <a:buNone/>
            </a:pPr>
            <a:endParaRPr lang="en-US" altLang="en-US" kern="0" dirty="0">
              <a:latin typeface="Arial" panose="020B0604020202020204" pitchFamily="34" charset="0"/>
              <a:cs typeface="Arial" panose="020B0604020202020204" pitchFamily="34" charset="0"/>
            </a:endParaRPr>
          </a:p>
          <a:p>
            <a:pPr marL="0" indent="0">
              <a:buNone/>
            </a:pPr>
            <a:r>
              <a:rPr lang="en-US" altLang="en-US" b="1" kern="0" dirty="0">
                <a:latin typeface="Arial" panose="020B0604020202020204" pitchFamily="34" charset="0"/>
                <a:cs typeface="Arial" panose="020B0604020202020204" pitchFamily="34" charset="0"/>
              </a:rPr>
              <a:t>Outputs</a:t>
            </a:r>
            <a:r>
              <a:rPr lang="en-US" altLang="en-US" kern="0" dirty="0">
                <a:latin typeface="Arial" panose="020B0604020202020204" pitchFamily="34" charset="0"/>
                <a:cs typeface="Arial" panose="020B0604020202020204" pitchFamily="34" charset="0"/>
              </a:rPr>
              <a:t>: The immediate </a:t>
            </a:r>
            <a:r>
              <a:rPr lang="en-US" altLang="en-US" kern="0" dirty="0" smtClean="0">
                <a:latin typeface="Arial" panose="020B0604020202020204" pitchFamily="34" charset="0"/>
                <a:cs typeface="Arial" panose="020B0604020202020204" pitchFamily="34" charset="0"/>
              </a:rPr>
              <a:t>results achieved </a:t>
            </a:r>
            <a:r>
              <a:rPr lang="en-US" altLang="en-US" kern="0" dirty="0">
                <a:latin typeface="Arial" panose="020B0604020202020204" pitchFamily="34" charset="0"/>
                <a:cs typeface="Arial" panose="020B0604020202020204" pitchFamily="34" charset="0"/>
              </a:rPr>
              <a:t>at the program </a:t>
            </a:r>
            <a:r>
              <a:rPr lang="en-US" altLang="en-US" kern="0" dirty="0" smtClean="0">
                <a:latin typeface="Arial" panose="020B0604020202020204" pitchFamily="34" charset="0"/>
                <a:cs typeface="Arial" panose="020B0604020202020204" pitchFamily="34" charset="0"/>
              </a:rPr>
              <a:t>level through </a:t>
            </a:r>
            <a:r>
              <a:rPr lang="en-US" altLang="en-US" kern="0" dirty="0">
                <a:latin typeface="Arial" panose="020B0604020202020204" pitchFamily="34" charset="0"/>
                <a:cs typeface="Arial" panose="020B0604020202020204" pitchFamily="34" charset="0"/>
              </a:rPr>
              <a:t>the execution of </a:t>
            </a:r>
            <a:r>
              <a:rPr lang="en-US" altLang="en-US" kern="0" dirty="0" smtClean="0">
                <a:latin typeface="Arial" panose="020B0604020202020204" pitchFamily="34" charset="0"/>
                <a:cs typeface="Arial" panose="020B0604020202020204" pitchFamily="34" charset="0"/>
              </a:rPr>
              <a:t>activities.</a:t>
            </a:r>
          </a:p>
          <a:p>
            <a:pPr marL="0" indent="0">
              <a:buNone/>
            </a:pPr>
            <a:endParaRPr lang="en-US" altLang="en-US" kern="0" dirty="0">
              <a:latin typeface="Arial" panose="020B0604020202020204" pitchFamily="34" charset="0"/>
              <a:cs typeface="Arial" panose="020B0604020202020204" pitchFamily="34" charset="0"/>
            </a:endParaRPr>
          </a:p>
          <a:p>
            <a:pPr marL="0" indent="0">
              <a:buNone/>
            </a:pPr>
            <a:r>
              <a:rPr lang="en-US" altLang="en-US" b="1" kern="0" dirty="0">
                <a:latin typeface="Arial" panose="020B0604020202020204" pitchFamily="34" charset="0"/>
                <a:cs typeface="Arial" panose="020B0604020202020204" pitchFamily="34" charset="0"/>
              </a:rPr>
              <a:t>Outcomes</a:t>
            </a:r>
            <a:r>
              <a:rPr lang="en-US" altLang="en-US" kern="0" dirty="0">
                <a:latin typeface="Arial" panose="020B0604020202020204" pitchFamily="34" charset="0"/>
                <a:cs typeface="Arial" panose="020B0604020202020204" pitchFamily="34" charset="0"/>
              </a:rPr>
              <a:t>: The set of short-term </a:t>
            </a:r>
            <a:r>
              <a:rPr lang="en-US" altLang="en-US" kern="0" dirty="0" smtClean="0">
                <a:latin typeface="Arial" panose="020B0604020202020204" pitchFamily="34" charset="0"/>
                <a:cs typeface="Arial" panose="020B0604020202020204" pitchFamily="34" charset="0"/>
              </a:rPr>
              <a:t>or intermediate </a:t>
            </a:r>
            <a:r>
              <a:rPr lang="en-US" altLang="en-US" kern="0" dirty="0">
                <a:latin typeface="Arial" panose="020B0604020202020204" pitchFamily="34" charset="0"/>
                <a:cs typeface="Arial" panose="020B0604020202020204" pitchFamily="34" charset="0"/>
              </a:rPr>
              <a:t>results at the </a:t>
            </a:r>
            <a:r>
              <a:rPr lang="en-US" altLang="en-US" kern="0" dirty="0" smtClean="0">
                <a:latin typeface="Arial" panose="020B0604020202020204" pitchFamily="34" charset="0"/>
                <a:cs typeface="Arial" panose="020B0604020202020204" pitchFamily="34" charset="0"/>
              </a:rPr>
              <a:t>population level </a:t>
            </a:r>
            <a:r>
              <a:rPr lang="en-US" altLang="en-US" kern="0" dirty="0">
                <a:latin typeface="Arial" panose="020B0604020202020204" pitchFamily="34" charset="0"/>
                <a:cs typeface="Arial" panose="020B0604020202020204" pitchFamily="34" charset="0"/>
              </a:rPr>
              <a:t>achieved by the </a:t>
            </a:r>
            <a:r>
              <a:rPr lang="en-US" altLang="en-US" kern="0" dirty="0" smtClean="0">
                <a:latin typeface="Arial" panose="020B0604020202020204" pitchFamily="34" charset="0"/>
                <a:cs typeface="Arial" panose="020B0604020202020204" pitchFamily="34" charset="0"/>
              </a:rPr>
              <a:t>program through </a:t>
            </a:r>
            <a:r>
              <a:rPr lang="en-US" altLang="en-US" kern="0" dirty="0">
                <a:latin typeface="Arial" panose="020B0604020202020204" pitchFamily="34" charset="0"/>
                <a:cs typeface="Arial" panose="020B0604020202020204" pitchFamily="34" charset="0"/>
              </a:rPr>
              <a:t>the execution of </a:t>
            </a:r>
            <a:r>
              <a:rPr lang="en-US" altLang="en-US" kern="0" dirty="0" smtClean="0">
                <a:latin typeface="Arial" panose="020B0604020202020204" pitchFamily="34" charset="0"/>
                <a:cs typeface="Arial" panose="020B0604020202020204" pitchFamily="34" charset="0"/>
              </a:rPr>
              <a:t>activities.</a:t>
            </a:r>
          </a:p>
          <a:p>
            <a:pPr marL="0" indent="0">
              <a:buNone/>
            </a:pPr>
            <a:endParaRPr lang="en-US" altLang="en-US" kern="0" dirty="0">
              <a:latin typeface="Arial" panose="020B0604020202020204" pitchFamily="34" charset="0"/>
              <a:cs typeface="Arial" panose="020B0604020202020204" pitchFamily="34" charset="0"/>
            </a:endParaRPr>
          </a:p>
          <a:p>
            <a:pPr marL="0" indent="0">
              <a:buNone/>
            </a:pPr>
            <a:r>
              <a:rPr lang="en-US" altLang="en-US" b="1" kern="0" dirty="0">
                <a:latin typeface="Arial" panose="020B0604020202020204" pitchFamily="34" charset="0"/>
                <a:cs typeface="Arial" panose="020B0604020202020204" pitchFamily="34" charset="0"/>
              </a:rPr>
              <a:t>Impacts</a:t>
            </a:r>
            <a:r>
              <a:rPr lang="en-US" altLang="en-US" kern="0" dirty="0">
                <a:latin typeface="Arial" panose="020B0604020202020204" pitchFamily="34" charset="0"/>
                <a:cs typeface="Arial" panose="020B0604020202020204" pitchFamily="34" charset="0"/>
              </a:rPr>
              <a:t>: The long-term effects, </a:t>
            </a:r>
            <a:r>
              <a:rPr lang="en-US" altLang="en-US" kern="0" dirty="0" smtClean="0">
                <a:latin typeface="Arial" panose="020B0604020202020204" pitchFamily="34" charset="0"/>
                <a:cs typeface="Arial" panose="020B0604020202020204" pitchFamily="34" charset="0"/>
              </a:rPr>
              <a:t>or end </a:t>
            </a:r>
            <a:r>
              <a:rPr lang="en-US" altLang="en-US" kern="0" dirty="0">
                <a:latin typeface="Arial" panose="020B0604020202020204" pitchFamily="34" charset="0"/>
                <a:cs typeface="Arial" panose="020B0604020202020204" pitchFamily="34" charset="0"/>
              </a:rPr>
              <a:t>results, of the </a:t>
            </a:r>
            <a:r>
              <a:rPr lang="en-US" altLang="en-US" kern="0" dirty="0" smtClean="0">
                <a:latin typeface="Arial" panose="020B0604020202020204" pitchFamily="34" charset="0"/>
                <a:cs typeface="Arial" panose="020B0604020202020204" pitchFamily="34" charset="0"/>
              </a:rPr>
              <a:t>program—for example</a:t>
            </a:r>
            <a:r>
              <a:rPr lang="en-US" altLang="en-US" kern="0" dirty="0">
                <a:latin typeface="Arial" panose="020B0604020202020204" pitchFamily="34" charset="0"/>
                <a:cs typeface="Arial" panose="020B0604020202020204" pitchFamily="34" charset="0"/>
              </a:rPr>
              <a:t>, changes in health status</a:t>
            </a:r>
            <a:r>
              <a:rPr lang="en-US" altLang="en-US" kern="0" dirty="0" smtClean="0">
                <a:latin typeface="Arial" panose="020B0604020202020204" pitchFamily="34" charset="0"/>
                <a:cs typeface="Arial" panose="020B0604020202020204" pitchFamily="34" charset="0"/>
              </a:rPr>
              <a:t>.</a:t>
            </a:r>
          </a:p>
          <a:p>
            <a:pPr marL="0" indent="0">
              <a:buNone/>
            </a:pPr>
            <a:endParaRPr lang="en-US" altLang="en-US" kern="0" dirty="0">
              <a:latin typeface="Arial" panose="020B0604020202020204" pitchFamily="34" charset="0"/>
              <a:cs typeface="Arial" panose="020B0604020202020204" pitchFamily="34" charset="0"/>
            </a:endParaRPr>
          </a:p>
          <a:p>
            <a:pPr marL="0" indent="0">
              <a:buNone/>
            </a:pPr>
            <a:r>
              <a:rPr lang="en-US" altLang="en-US" b="1" kern="0" dirty="0">
                <a:latin typeface="Arial" panose="020B0604020202020204" pitchFamily="34" charset="0"/>
                <a:cs typeface="Arial" panose="020B0604020202020204" pitchFamily="34" charset="0"/>
              </a:rPr>
              <a:t>I</a:t>
            </a:r>
            <a:r>
              <a:rPr lang="en-US" altLang="en-US" b="1" kern="0" dirty="0" smtClean="0">
                <a:latin typeface="Arial" panose="020B0604020202020204" pitchFamily="34" charset="0"/>
                <a:cs typeface="Arial" panose="020B0604020202020204" pitchFamily="34" charset="0"/>
              </a:rPr>
              <a:t>mpact</a:t>
            </a:r>
            <a:r>
              <a:rPr lang="en-US" altLang="en-US" kern="0" dirty="0" smtClean="0">
                <a:latin typeface="Arial" panose="020B0604020202020204" pitchFamily="34" charset="0"/>
                <a:cs typeface="Arial" panose="020B0604020202020204" pitchFamily="34" charset="0"/>
              </a:rPr>
              <a:t>: refers </a:t>
            </a:r>
            <a:r>
              <a:rPr lang="en-US" altLang="en-US" kern="0" dirty="0">
                <a:latin typeface="Arial" panose="020B0604020202020204" pitchFamily="34" charset="0"/>
                <a:cs typeface="Arial" panose="020B0604020202020204" pitchFamily="34" charset="0"/>
              </a:rPr>
              <a:t>to the health status </a:t>
            </a:r>
            <a:r>
              <a:rPr lang="en-US" altLang="en-US" kern="0" dirty="0" smtClean="0">
                <a:latin typeface="Arial" panose="020B0604020202020204" pitchFamily="34" charset="0"/>
                <a:cs typeface="Arial" panose="020B0604020202020204" pitchFamily="34" charset="0"/>
              </a:rPr>
              <a:t>or conditions </a:t>
            </a:r>
            <a:r>
              <a:rPr lang="en-US" altLang="en-US" kern="0" dirty="0">
                <a:latin typeface="Arial" panose="020B0604020202020204" pitchFamily="34" charset="0"/>
                <a:cs typeface="Arial" panose="020B0604020202020204" pitchFamily="34" charset="0"/>
              </a:rPr>
              <a:t>that the program </a:t>
            </a:r>
            <a:r>
              <a:rPr lang="en-US" altLang="en-US" kern="0" dirty="0" smtClean="0">
                <a:latin typeface="Arial" panose="020B0604020202020204" pitchFamily="34" charset="0"/>
                <a:cs typeface="Arial" panose="020B0604020202020204" pitchFamily="34" charset="0"/>
              </a:rPr>
              <a:t>is intended </a:t>
            </a:r>
            <a:r>
              <a:rPr lang="en-US" altLang="en-US" kern="0" dirty="0">
                <a:latin typeface="Arial" panose="020B0604020202020204" pitchFamily="34" charset="0"/>
                <a:cs typeface="Arial" panose="020B0604020202020204" pitchFamily="34" charset="0"/>
              </a:rPr>
              <a:t>ultimately to </a:t>
            </a:r>
            <a:r>
              <a:rPr lang="en-US" altLang="en-US" kern="0" dirty="0" smtClean="0">
                <a:latin typeface="Arial" panose="020B0604020202020204" pitchFamily="34" charset="0"/>
                <a:cs typeface="Arial" panose="020B0604020202020204" pitchFamily="34" charset="0"/>
              </a:rPr>
              <a:t>influence (mortality</a:t>
            </a:r>
            <a:r>
              <a:rPr lang="en-US" altLang="en-US" kern="0" dirty="0">
                <a:latin typeface="Arial" panose="020B0604020202020204" pitchFamily="34" charset="0"/>
                <a:cs typeface="Arial" panose="020B0604020202020204" pitchFamily="34" charset="0"/>
              </a:rPr>
              <a:t>, morbidity, fertility, etc</a:t>
            </a:r>
            <a:r>
              <a:rPr lang="en-US" altLang="en-US" kern="0" dirty="0" smtClean="0">
                <a:latin typeface="Arial" panose="020B0604020202020204" pitchFamily="34" charset="0"/>
                <a:cs typeface="Arial" panose="020B0604020202020204" pitchFamily="34" charset="0"/>
              </a:rPr>
              <a:t>.), as </a:t>
            </a:r>
            <a:r>
              <a:rPr lang="en-US" altLang="en-US" kern="0" dirty="0">
                <a:latin typeface="Arial" panose="020B0604020202020204" pitchFamily="34" charset="0"/>
                <a:cs typeface="Arial" panose="020B0604020202020204" pitchFamily="34" charset="0"/>
              </a:rPr>
              <a:t>measured by </a:t>
            </a:r>
            <a:r>
              <a:rPr lang="en-US" altLang="en-US" kern="0" dirty="0" smtClean="0">
                <a:latin typeface="Arial" panose="020B0604020202020204" pitchFamily="34" charset="0"/>
                <a:cs typeface="Arial" panose="020B0604020202020204" pitchFamily="34" charset="0"/>
              </a:rPr>
              <a:t>appropriate indicators</a:t>
            </a:r>
            <a:r>
              <a:rPr lang="en-US" altLang="en-US" kern="0" dirty="0">
                <a:latin typeface="Arial" panose="020B0604020202020204" pitchFamily="34" charset="0"/>
                <a:cs typeface="Arial" panose="020B0604020202020204" pitchFamily="34" charset="0"/>
              </a:rPr>
              <a:t>.</a:t>
            </a:r>
            <a:r>
              <a:rPr lang="en-US" altLang="en-US" kern="0" dirty="0">
                <a:solidFill>
                  <a:srgbClr val="C00000"/>
                </a:solidFill>
                <a:latin typeface=".AppleSystemUIFont"/>
                <a:cs typeface="Arial" panose="020B0604020202020204" pitchFamily="34" charset="0"/>
              </a:rPr>
              <a:t> </a:t>
            </a:r>
          </a:p>
        </p:txBody>
      </p:sp>
    </p:spTree>
    <p:extLst>
      <p:ext uri="{BB962C8B-B14F-4D97-AF65-F5344CB8AC3E}">
        <p14:creationId xmlns:p14="http://schemas.microsoft.com/office/powerpoint/2010/main" val="81527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en-US" altLang="en-US"/>
              <a:t>Logic Framework Group Work</a:t>
            </a:r>
          </a:p>
        </p:txBody>
      </p:sp>
      <p:sp>
        <p:nvSpPr>
          <p:cNvPr id="65539" name="Rectangle 3"/>
          <p:cNvSpPr>
            <a:spLocks noGrp="1" noRot="1" noChangeArrowheads="1"/>
          </p:cNvSpPr>
          <p:nvPr>
            <p:ph type="body" idx="1"/>
          </p:nvPr>
        </p:nvSpPr>
        <p:spPr/>
        <p:txBody>
          <a:bodyPr/>
          <a:lstStyle/>
          <a:p>
            <a:pPr>
              <a:buFont typeface="Arial" panose="020B0604020202020204" pitchFamily="34" charset="0"/>
              <a:buNone/>
            </a:pPr>
            <a:r>
              <a:rPr lang="en-US" altLang="en-US"/>
              <a:t>1. Read through the case study with your assigned group</a:t>
            </a:r>
          </a:p>
          <a:p>
            <a:pPr>
              <a:buFont typeface="Arial" panose="020B0604020202020204" pitchFamily="34" charset="0"/>
              <a:buNone/>
            </a:pPr>
            <a:r>
              <a:rPr lang="en-US" altLang="en-US"/>
              <a:t>2. Identify the goal, objectives and activities for addressing this problem and list them on form 1.  Then use the logic model on form 1 to identify key inputs, processes, outputs and outcomes.  </a:t>
            </a:r>
          </a:p>
          <a:p>
            <a:pPr>
              <a:buFont typeface="Arial" panose="020B0604020202020204" pitchFamily="34" charset="0"/>
              <a:buNone/>
            </a:pPr>
            <a:r>
              <a:rPr lang="en-US" altLang="en-US"/>
              <a:t>3. Each group will report back to the larger group on the draft framework/activity. </a:t>
            </a:r>
          </a:p>
        </p:txBody>
      </p:sp>
    </p:spTree>
    <p:extLst>
      <p:ext uri="{BB962C8B-B14F-4D97-AF65-F5344CB8AC3E}">
        <p14:creationId xmlns:p14="http://schemas.microsoft.com/office/powerpoint/2010/main" val="134213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4933" y="657778"/>
            <a:ext cx="11640217" cy="5711217"/>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3200" kern="0" dirty="0">
                <a:latin typeface="Arial" panose="020B0604020202020204" pitchFamily="34" charset="0"/>
                <a:cs typeface="Arial" panose="020B0604020202020204" pitchFamily="34" charset="0"/>
              </a:rPr>
              <a:t> </a:t>
            </a:r>
            <a:r>
              <a:rPr lang="en-US" altLang="en-US" sz="3200" kern="0" dirty="0" smtClean="0">
                <a:latin typeface="Arial" panose="020B0604020202020204" pitchFamily="34" charset="0"/>
                <a:cs typeface="Arial" panose="020B0604020202020204" pitchFamily="34" charset="0"/>
              </a:rPr>
              <a:t>Identifying the variables that factor into program performance and depicting the ways that they interact, the results that can reasonably be expected from program activities.</a:t>
            </a:r>
          </a:p>
          <a:p>
            <a:pPr marL="0" indent="0">
              <a:buNone/>
            </a:pPr>
            <a:endParaRPr lang="en-US" altLang="en-US" sz="3200" kern="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3200" dirty="0">
                <a:latin typeface="AGaramondPro-Regular"/>
              </a:rPr>
              <a:t> </a:t>
            </a:r>
            <a:r>
              <a:rPr lang="en-US" sz="3200" dirty="0" smtClean="0">
                <a:latin typeface="AGaramondPro-Regular"/>
              </a:rPr>
              <a:t>This process permits program designers to develop valid measures for evaluating the success of the outcomes and also guides the identification of appropriate indicators.</a:t>
            </a:r>
            <a:endParaRPr lang="en-US" altLang="en-US" sz="3200" kern="0" dirty="0" smtClean="0">
              <a:latin typeface="Arial" panose="020B0604020202020204" pitchFamily="34" charset="0"/>
              <a:cs typeface="Arial" panose="020B0604020202020204" pitchFamily="34" charset="0"/>
            </a:endParaRPr>
          </a:p>
          <a:p>
            <a:pPr marL="0" indent="0">
              <a:buNone/>
            </a:pPr>
            <a:endParaRPr lang="en-US" altLang="en-US" sz="2400" kern="0" dirty="0" smtClean="0">
              <a:latin typeface="Arial" panose="020B0604020202020204" pitchFamily="34" charset="0"/>
              <a:cs typeface="Arial" panose="020B0604020202020204" pitchFamily="34" charset="0"/>
            </a:endParaRPr>
          </a:p>
          <a:p>
            <a:pPr marL="457200" lvl="1" indent="0">
              <a:buNone/>
            </a:pPr>
            <a:endParaRPr lang="en-GB" alt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929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2"/>
          <a:stretch>
            <a:fillRect/>
          </a:stretch>
        </p:blipFill>
        <p:spPr>
          <a:xfrm>
            <a:off x="1399429" y="906450"/>
            <a:ext cx="9303026" cy="5176298"/>
          </a:xfrm>
          <a:prstGeom prst="rect">
            <a:avLst/>
          </a:prstGeom>
        </p:spPr>
      </p:pic>
    </p:spTree>
    <p:extLst>
      <p:ext uri="{BB962C8B-B14F-4D97-AF65-F5344CB8AC3E}">
        <p14:creationId xmlns:p14="http://schemas.microsoft.com/office/powerpoint/2010/main" val="990107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2981" y="538508"/>
            <a:ext cx="11235193" cy="5711217"/>
          </a:xfrm>
        </p:spPr>
        <p:txBody>
          <a:bodyPr>
            <a:normAutofit/>
          </a:bodyPr>
          <a:lstStyle/>
          <a:p>
            <a:pPr marL="0" indent="0">
              <a:buNone/>
            </a:pPr>
            <a:r>
              <a:rPr lang="en-US" b="1" dirty="0" smtClean="0">
                <a:latin typeface="Arial" panose="020B0604020202020204" pitchFamily="34" charset="0"/>
                <a:cs typeface="Arial" panose="020B0604020202020204" pitchFamily="34" charset="0"/>
              </a:rPr>
              <a:t>B. Results frameworks</a:t>
            </a:r>
          </a:p>
          <a:p>
            <a:pPr marL="0" indent="0">
              <a:buNone/>
            </a:pPr>
            <a:endParaRPr lang="en-US"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3200" kern="0" dirty="0">
                <a:latin typeface="Arial" panose="020B0604020202020204" pitchFamily="34" charset="0"/>
                <a:cs typeface="Arial" panose="020B0604020202020204" pitchFamily="34" charset="0"/>
              </a:rPr>
              <a:t> </a:t>
            </a:r>
            <a:r>
              <a:rPr lang="en-US" altLang="en-US" kern="0" dirty="0" smtClean="0">
                <a:latin typeface="Arial" panose="020B0604020202020204" pitchFamily="34" charset="0"/>
                <a:cs typeface="Arial" panose="020B0604020202020204" pitchFamily="34" charset="0"/>
              </a:rPr>
              <a:t>Shows the </a:t>
            </a:r>
            <a:r>
              <a:rPr lang="en-US" altLang="en-US" kern="0" dirty="0">
                <a:latin typeface="Arial" panose="020B0604020202020204" pitchFamily="34" charset="0"/>
                <a:cs typeface="Arial" panose="020B0604020202020204" pitchFamily="34" charset="0"/>
              </a:rPr>
              <a:t>direct causal relationships between the </a:t>
            </a:r>
            <a:r>
              <a:rPr lang="en-US" altLang="en-US" kern="0" dirty="0" smtClean="0">
                <a:latin typeface="Arial" panose="020B0604020202020204" pitchFamily="34" charset="0"/>
                <a:cs typeface="Arial" panose="020B0604020202020204" pitchFamily="34" charset="0"/>
              </a:rPr>
              <a:t>incremental results </a:t>
            </a:r>
            <a:r>
              <a:rPr lang="en-US" altLang="en-US" kern="0" dirty="0">
                <a:latin typeface="Arial" panose="020B0604020202020204" pitchFamily="34" charset="0"/>
                <a:cs typeface="Arial" panose="020B0604020202020204" pitchFamily="34" charset="0"/>
              </a:rPr>
              <a:t>of the key activities all the way up to the overall objective </a:t>
            </a:r>
            <a:r>
              <a:rPr lang="en-US" altLang="en-US" kern="0" dirty="0" smtClean="0">
                <a:latin typeface="Arial" panose="020B0604020202020204" pitchFamily="34" charset="0"/>
                <a:cs typeface="Arial" panose="020B0604020202020204" pitchFamily="34" charset="0"/>
              </a:rPr>
              <a:t>and goal </a:t>
            </a:r>
            <a:r>
              <a:rPr lang="en-US" altLang="en-US" kern="0" dirty="0">
                <a:latin typeface="Arial" panose="020B0604020202020204" pitchFamily="34" charset="0"/>
                <a:cs typeface="Arial" panose="020B0604020202020204" pitchFamily="34" charset="0"/>
              </a:rPr>
              <a:t>of the intervention</a:t>
            </a:r>
            <a:r>
              <a:rPr lang="en-US" altLang="en-US" kern="0" dirty="0" smtClean="0">
                <a:latin typeface="Arial" panose="020B0604020202020204" pitchFamily="34" charset="0"/>
                <a:cs typeface="Arial" panose="020B0604020202020204" pitchFamily="34" charset="0"/>
              </a:rPr>
              <a:t>.</a:t>
            </a:r>
          </a:p>
          <a:p>
            <a:pPr>
              <a:buFont typeface="Wingdings" panose="05000000000000000000" pitchFamily="2" charset="2"/>
              <a:buChar char="q"/>
            </a:pPr>
            <a:r>
              <a:rPr lang="en-US" altLang="en-US" kern="0" dirty="0">
                <a:latin typeface="Arial" panose="020B0604020202020204" pitchFamily="34" charset="0"/>
                <a:cs typeface="Arial" panose="020B0604020202020204" pitchFamily="34" charset="0"/>
              </a:rPr>
              <a:t> </a:t>
            </a:r>
            <a:r>
              <a:rPr lang="en-US" altLang="en-US" kern="0" dirty="0" smtClean="0">
                <a:latin typeface="Arial" panose="020B0604020202020204" pitchFamily="34" charset="0"/>
                <a:cs typeface="Arial" panose="020B0604020202020204" pitchFamily="34" charset="0"/>
              </a:rPr>
              <a:t>Clarifies </a:t>
            </a:r>
            <a:r>
              <a:rPr lang="en-US" altLang="en-US" kern="0" dirty="0">
                <a:latin typeface="Arial" panose="020B0604020202020204" pitchFamily="34" charset="0"/>
                <a:cs typeface="Arial" panose="020B0604020202020204" pitchFamily="34" charset="0"/>
              </a:rPr>
              <a:t>the points in an intervention </a:t>
            </a:r>
            <a:r>
              <a:rPr lang="en-US" altLang="en-US" kern="0" dirty="0" smtClean="0">
                <a:latin typeface="Arial" panose="020B0604020202020204" pitchFamily="34" charset="0"/>
                <a:cs typeface="Arial" panose="020B0604020202020204" pitchFamily="34" charset="0"/>
              </a:rPr>
              <a:t>at which </a:t>
            </a:r>
            <a:r>
              <a:rPr lang="en-US" altLang="en-US" kern="0" dirty="0">
                <a:latin typeface="Arial" panose="020B0604020202020204" pitchFamily="34" charset="0"/>
                <a:cs typeface="Arial" panose="020B0604020202020204" pitchFamily="34" charset="0"/>
              </a:rPr>
              <a:t>results can be monitored and evaluated</a:t>
            </a:r>
            <a:r>
              <a:rPr lang="en-US" altLang="en-US" kern="0" dirty="0" smtClean="0">
                <a:latin typeface="Arial" panose="020B0604020202020204" pitchFamily="34" charset="0"/>
                <a:cs typeface="Arial" panose="020B0604020202020204" pitchFamily="34" charset="0"/>
              </a:rPr>
              <a:t>.</a:t>
            </a:r>
          </a:p>
          <a:p>
            <a:pPr marL="0" indent="0">
              <a:buNone/>
            </a:pPr>
            <a:endParaRPr lang="en-US" altLang="en-US" kern="0" dirty="0">
              <a:latin typeface="Arial" panose="020B0604020202020204" pitchFamily="34" charset="0"/>
              <a:cs typeface="Arial" panose="020B0604020202020204" pitchFamily="34" charset="0"/>
            </a:endParaRPr>
          </a:p>
          <a:p>
            <a:pPr marL="0" indent="0" algn="ctr">
              <a:lnSpc>
                <a:spcPct val="100000"/>
              </a:lnSpc>
              <a:buNone/>
            </a:pPr>
            <a:r>
              <a:rPr lang="en-US" altLang="en-US" kern="0" dirty="0" smtClean="0">
                <a:latin typeface="Arial" panose="020B0604020202020204" pitchFamily="34" charset="0"/>
                <a:cs typeface="Arial" panose="020B0604020202020204" pitchFamily="34" charset="0"/>
              </a:rPr>
              <a:t> </a:t>
            </a:r>
            <a:r>
              <a:rPr lang="en-US" altLang="en-US" kern="0" dirty="0" smtClean="0">
                <a:solidFill>
                  <a:srgbClr val="C00000"/>
                </a:solidFill>
                <a:latin typeface="Arial" panose="020B0604020202020204" pitchFamily="34" charset="0"/>
                <a:cs typeface="Arial" panose="020B0604020202020204" pitchFamily="34" charset="0"/>
              </a:rPr>
              <a:t>***</a:t>
            </a:r>
            <a:r>
              <a:rPr lang="en-US" altLang="en-US" sz="2000" i="1" kern="0" dirty="0" smtClean="0">
                <a:solidFill>
                  <a:srgbClr val="C00000"/>
                </a:solidFill>
                <a:latin typeface="Arial Rounded MT Bold" panose="020F0704030504030204" pitchFamily="34" charset="0"/>
                <a:cs typeface="Arial" panose="020B0604020202020204" pitchFamily="34" charset="0"/>
              </a:rPr>
              <a:t>Results </a:t>
            </a:r>
            <a:r>
              <a:rPr lang="en-US" altLang="en-US" sz="2000" i="1" kern="0" dirty="0">
                <a:solidFill>
                  <a:srgbClr val="C00000"/>
                </a:solidFill>
                <a:latin typeface="Arial Rounded MT Bold" panose="020F0704030504030204" pitchFamily="34" charset="0"/>
                <a:cs typeface="Arial" panose="020B0604020202020204" pitchFamily="34" charset="0"/>
              </a:rPr>
              <a:t>frameworks </a:t>
            </a:r>
            <a:r>
              <a:rPr lang="en-US" altLang="en-US" sz="2000" i="1" kern="0" dirty="0" smtClean="0">
                <a:solidFill>
                  <a:srgbClr val="C00000"/>
                </a:solidFill>
                <a:latin typeface="Arial Rounded MT Bold" panose="020F0704030504030204" pitchFamily="34" charset="0"/>
                <a:cs typeface="Arial" panose="020B0604020202020204" pitchFamily="34" charset="0"/>
              </a:rPr>
              <a:t>are the </a:t>
            </a:r>
            <a:r>
              <a:rPr lang="en-US" altLang="en-US" sz="2000" i="1" kern="0" dirty="0">
                <a:solidFill>
                  <a:srgbClr val="C00000"/>
                </a:solidFill>
                <a:latin typeface="Arial Rounded MT Bold" panose="020F0704030504030204" pitchFamily="34" charset="0"/>
                <a:cs typeface="Arial" panose="020B0604020202020204" pitchFamily="34" charset="0"/>
              </a:rPr>
              <a:t>type of </a:t>
            </a:r>
            <a:r>
              <a:rPr lang="en-US" altLang="en-US" sz="2000" i="1" kern="0" dirty="0" smtClean="0">
                <a:solidFill>
                  <a:srgbClr val="C00000"/>
                </a:solidFill>
                <a:latin typeface="Arial Rounded MT Bold" panose="020F0704030504030204" pitchFamily="34" charset="0"/>
                <a:cs typeface="Arial" panose="020B0604020202020204" pitchFamily="34" charset="0"/>
              </a:rPr>
              <a:t>framework used </a:t>
            </a:r>
            <a:r>
              <a:rPr lang="en-US" altLang="en-US" sz="2000" i="1" kern="0" dirty="0">
                <a:solidFill>
                  <a:srgbClr val="C00000"/>
                </a:solidFill>
                <a:latin typeface="Arial Rounded MT Bold" panose="020F0704030504030204" pitchFamily="34" charset="0"/>
                <a:cs typeface="Arial" panose="020B0604020202020204" pitchFamily="34" charset="0"/>
              </a:rPr>
              <a:t>by USAID in </a:t>
            </a:r>
            <a:r>
              <a:rPr lang="en-US" altLang="en-US" sz="2000" i="1" kern="0" dirty="0" smtClean="0">
                <a:solidFill>
                  <a:srgbClr val="C00000"/>
                </a:solidFill>
                <a:latin typeface="Arial Rounded MT Bold" panose="020F0704030504030204" pitchFamily="34" charset="0"/>
                <a:cs typeface="Arial" panose="020B0604020202020204" pitchFamily="34" charset="0"/>
              </a:rPr>
              <a:t>what is </a:t>
            </a:r>
            <a:r>
              <a:rPr lang="en-US" altLang="en-US" sz="2000" i="1" kern="0" dirty="0">
                <a:solidFill>
                  <a:srgbClr val="C00000"/>
                </a:solidFill>
                <a:latin typeface="Arial Rounded MT Bold" panose="020F0704030504030204" pitchFamily="34" charset="0"/>
                <a:cs typeface="Arial" panose="020B0604020202020204" pitchFamily="34" charset="0"/>
              </a:rPr>
              <a:t>called </a:t>
            </a:r>
            <a:r>
              <a:rPr lang="en-US" altLang="en-US" sz="2000" i="1" kern="0" dirty="0" smtClean="0">
                <a:solidFill>
                  <a:srgbClr val="C00000"/>
                </a:solidFill>
                <a:latin typeface="Arial Rounded MT Bold" panose="020F0704030504030204" pitchFamily="34" charset="0"/>
                <a:cs typeface="Arial" panose="020B0604020202020204" pitchFamily="34" charset="0"/>
              </a:rPr>
              <a:t>performance monitoring plans, or </a:t>
            </a:r>
            <a:r>
              <a:rPr lang="en-US" altLang="en-US" sz="2000" i="1" kern="0" dirty="0">
                <a:solidFill>
                  <a:srgbClr val="C00000"/>
                </a:solidFill>
                <a:latin typeface="Arial Rounded MT Bold" panose="020F0704030504030204" pitchFamily="34" charset="0"/>
                <a:cs typeface="Arial" panose="020B0604020202020204" pitchFamily="34" charset="0"/>
              </a:rPr>
              <a:t>PMPs</a:t>
            </a:r>
            <a:r>
              <a:rPr lang="en-US" altLang="en-US" sz="2000" i="1" kern="0" dirty="0" smtClean="0">
                <a:solidFill>
                  <a:srgbClr val="C00000"/>
                </a:solidFill>
                <a:latin typeface="Arial Rounded MT Bold" panose="020F0704030504030204" pitchFamily="34" charset="0"/>
                <a:cs typeface="Arial" panose="020B0604020202020204" pitchFamily="34" charset="0"/>
              </a:rPr>
              <a:t>.</a:t>
            </a:r>
            <a:endParaRPr lang="en-US" altLang="en-US" sz="2000" i="1" kern="0" dirty="0">
              <a:solidFill>
                <a:srgbClr val="C00000"/>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201527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2737" y="729339"/>
            <a:ext cx="11235193" cy="5711217"/>
          </a:xfrm>
        </p:spPr>
        <p:txBody>
          <a:bodyPr>
            <a:normAutofit lnSpcReduction="10000"/>
          </a:bodyPr>
          <a:lstStyle/>
          <a:p>
            <a:pPr marL="0" indent="0">
              <a:buNone/>
            </a:pPr>
            <a:r>
              <a:rPr lang="en-US" b="1" dirty="0" smtClean="0">
                <a:latin typeface="Arial" panose="020B0604020202020204" pitchFamily="34" charset="0"/>
                <a:cs typeface="Arial" panose="020B0604020202020204" pitchFamily="34" charset="0"/>
              </a:rPr>
              <a:t>Components of the Results Framework.</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altLang="en-US" sz="3200" kern="0" dirty="0" smtClean="0">
                <a:latin typeface="Arial" panose="020B0604020202020204" pitchFamily="34" charset="0"/>
                <a:cs typeface="Arial" panose="020B0604020202020204" pitchFamily="34" charset="0"/>
              </a:rPr>
              <a:t>Results </a:t>
            </a:r>
            <a:r>
              <a:rPr lang="en-US" altLang="en-US" sz="3200" kern="0" dirty="0">
                <a:latin typeface="Arial" panose="020B0604020202020204" pitchFamily="34" charset="0"/>
                <a:cs typeface="Arial" panose="020B0604020202020204" pitchFamily="34" charset="0"/>
              </a:rPr>
              <a:t>frameworks include an </a:t>
            </a:r>
            <a:r>
              <a:rPr lang="en-US" altLang="en-US" sz="3200" kern="0" dirty="0" smtClean="0">
                <a:latin typeface="Arial" panose="020B0604020202020204" pitchFamily="34" charset="0"/>
                <a:cs typeface="Arial" panose="020B0604020202020204" pitchFamily="34" charset="0"/>
              </a:rPr>
              <a:t>overall goal</a:t>
            </a:r>
            <a:r>
              <a:rPr lang="en-US" altLang="en-US" sz="3200" kern="0" dirty="0">
                <a:latin typeface="Arial" panose="020B0604020202020204" pitchFamily="34" charset="0"/>
                <a:cs typeface="Arial" panose="020B0604020202020204" pitchFamily="34" charset="0"/>
              </a:rPr>
              <a:t>, a strategic objective (SO) and intermediate results (IRs</a:t>
            </a:r>
            <a:r>
              <a:rPr lang="en-US" altLang="en-US" sz="3200" kern="0" dirty="0" smtClean="0">
                <a:latin typeface="Arial" panose="020B0604020202020204" pitchFamily="34" charset="0"/>
                <a:cs typeface="Arial" panose="020B0604020202020204" pitchFamily="34" charset="0"/>
              </a:rPr>
              <a:t>).</a:t>
            </a:r>
          </a:p>
          <a:p>
            <a:pPr marL="0" indent="0">
              <a:buNone/>
            </a:pPr>
            <a:endParaRPr lang="en-US" altLang="en-US" sz="3200" kern="0"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800" kern="0" dirty="0">
                <a:latin typeface="Arial" panose="020B0604020202020204" pitchFamily="34" charset="0"/>
                <a:cs typeface="Arial" panose="020B0604020202020204" pitchFamily="34" charset="0"/>
              </a:rPr>
              <a:t> </a:t>
            </a:r>
            <a:r>
              <a:rPr lang="en-US" altLang="en-US" sz="2800" kern="0" dirty="0" smtClean="0">
                <a:latin typeface="Arial" panose="020B0604020202020204" pitchFamily="34" charset="0"/>
                <a:cs typeface="Arial" panose="020B0604020202020204" pitchFamily="34" charset="0"/>
              </a:rPr>
              <a:t>A Goal </a:t>
            </a:r>
            <a:r>
              <a:rPr lang="en-US" sz="2800" dirty="0">
                <a:latin typeface="Arial" panose="020B0604020202020204" pitchFamily="34" charset="0"/>
                <a:cs typeface="Arial" panose="020B0604020202020204" pitchFamily="34" charset="0"/>
              </a:rPr>
              <a:t>defines the result that </a:t>
            </a:r>
            <a:r>
              <a:rPr lang="en-US" sz="2800" dirty="0" smtClean="0">
                <a:latin typeface="Arial" panose="020B0604020202020204" pitchFamily="34" charset="0"/>
                <a:cs typeface="Arial" panose="020B0604020202020204" pitchFamily="34" charset="0"/>
              </a:rPr>
              <a:t>a project seeks </a:t>
            </a:r>
            <a:r>
              <a:rPr lang="en-US" sz="2800" dirty="0">
                <a:latin typeface="Arial" panose="020B0604020202020204" pitchFamily="34" charset="0"/>
                <a:cs typeface="Arial" panose="020B0604020202020204" pitchFamily="34" charset="0"/>
              </a:rPr>
              <a:t>to </a:t>
            </a:r>
            <a:r>
              <a:rPr lang="en-US" sz="2800" dirty="0" smtClean="0">
                <a:latin typeface="Arial" panose="020B0604020202020204" pitchFamily="34" charset="0"/>
                <a:cs typeface="Arial" panose="020B0604020202020204" pitchFamily="34" charset="0"/>
              </a:rPr>
              <a:t>achieve</a:t>
            </a:r>
            <a:r>
              <a:rPr lang="en-US" dirty="0" smtClean="0"/>
              <a:t>.</a:t>
            </a:r>
            <a:r>
              <a:rPr lang="en-US" dirty="0"/>
              <a:t> </a:t>
            </a:r>
            <a:endParaRPr lang="en-US" dirty="0" smtClean="0"/>
          </a:p>
          <a:p>
            <a:pPr marL="457200" lvl="1" indent="0">
              <a:buNone/>
            </a:pPr>
            <a:endParaRPr lang="en-US" altLang="en-US" sz="2800" kern="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800" kern="0" dirty="0" smtClean="0">
                <a:latin typeface="Arial" panose="020B0604020202020204" pitchFamily="34" charset="0"/>
                <a:cs typeface="Arial" panose="020B0604020202020204" pitchFamily="34" charset="0"/>
              </a:rPr>
              <a:t>An </a:t>
            </a:r>
            <a:r>
              <a:rPr lang="en-US" altLang="en-US" sz="2800" kern="0" dirty="0">
                <a:latin typeface="Arial" panose="020B0604020202020204" pitchFamily="34" charset="0"/>
                <a:cs typeface="Arial" panose="020B0604020202020204" pitchFamily="34" charset="0"/>
              </a:rPr>
              <a:t>SO is an outcome that is the most ambitious result that</a:t>
            </a:r>
          </a:p>
          <a:p>
            <a:pPr marL="457200" lvl="1" indent="0">
              <a:buNone/>
            </a:pPr>
            <a:r>
              <a:rPr lang="en-US" altLang="en-US" sz="2800" kern="0" dirty="0">
                <a:latin typeface="Arial" panose="020B0604020202020204" pitchFamily="34" charset="0"/>
                <a:cs typeface="Arial" panose="020B0604020202020204" pitchFamily="34" charset="0"/>
              </a:rPr>
              <a:t>can be achieved and for which the organization is willing to</a:t>
            </a:r>
          </a:p>
          <a:p>
            <a:pPr marL="457200" lvl="1" indent="0">
              <a:buNone/>
            </a:pPr>
            <a:r>
              <a:rPr lang="en-US" altLang="en-US" sz="2800" kern="0" dirty="0">
                <a:latin typeface="Arial" panose="020B0604020202020204" pitchFamily="34" charset="0"/>
                <a:cs typeface="Arial" panose="020B0604020202020204" pitchFamily="34" charset="0"/>
              </a:rPr>
              <a:t>be held responsible</a:t>
            </a:r>
            <a:r>
              <a:rPr lang="en-US" altLang="en-US" sz="2800" kern="0" dirty="0" smtClean="0">
                <a:latin typeface="Arial" panose="020B0604020202020204" pitchFamily="34" charset="0"/>
                <a:cs typeface="Arial" panose="020B0604020202020204" pitchFamily="34" charset="0"/>
              </a:rPr>
              <a:t>.</a:t>
            </a:r>
          </a:p>
          <a:p>
            <a:pPr marL="457200" lvl="1" indent="0">
              <a:buNone/>
            </a:pPr>
            <a:endParaRPr lang="en-US" altLang="en-US" sz="2800" kern="0"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800" kern="0" dirty="0" smtClean="0">
                <a:latin typeface="Arial" panose="020B0604020202020204" pitchFamily="34" charset="0"/>
                <a:cs typeface="Arial" panose="020B0604020202020204" pitchFamily="34" charset="0"/>
              </a:rPr>
              <a:t>An </a:t>
            </a:r>
            <a:r>
              <a:rPr lang="en-US" altLang="en-US" sz="2800" kern="0" dirty="0">
                <a:latin typeface="Arial" panose="020B0604020202020204" pitchFamily="34" charset="0"/>
                <a:cs typeface="Arial" panose="020B0604020202020204" pitchFamily="34" charset="0"/>
              </a:rPr>
              <a:t>IR is a discrete result or outcome that is necessary </a:t>
            </a:r>
            <a:r>
              <a:rPr lang="en-US" altLang="en-US" sz="2800" kern="0" dirty="0" smtClean="0">
                <a:latin typeface="Arial" panose="020B0604020202020204" pitchFamily="34" charset="0"/>
                <a:cs typeface="Arial" panose="020B0604020202020204" pitchFamily="34" charset="0"/>
              </a:rPr>
              <a:t>to achieve </a:t>
            </a:r>
            <a:r>
              <a:rPr lang="en-US" altLang="en-US" sz="2800" kern="0" dirty="0">
                <a:latin typeface="Arial" panose="020B0604020202020204" pitchFamily="34" charset="0"/>
                <a:cs typeface="Arial" panose="020B0604020202020204" pitchFamily="34" charset="0"/>
              </a:rPr>
              <a:t>an SO.</a:t>
            </a:r>
            <a:endParaRPr lang="en-US" altLang="en-US" sz="2800" kern="0" dirty="0">
              <a:solidFill>
                <a:srgbClr val="C00000"/>
              </a:solidFill>
              <a:latin typeface=".AppleSystemUIFont"/>
              <a:cs typeface="Arial" panose="020B0604020202020204" pitchFamily="34" charset="0"/>
            </a:endParaRPr>
          </a:p>
        </p:txBody>
      </p:sp>
    </p:spTree>
    <p:extLst>
      <p:ext uri="{BB962C8B-B14F-4D97-AF65-F5344CB8AC3E}">
        <p14:creationId xmlns:p14="http://schemas.microsoft.com/office/powerpoint/2010/main" val="2921255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2981" y="538508"/>
            <a:ext cx="11235193" cy="5711217"/>
          </a:xfrm>
        </p:spPr>
        <p:txBody>
          <a:bodyPr>
            <a:normAutofit/>
          </a:bodyPr>
          <a:lstStyle/>
          <a:p>
            <a:pPr marL="0" indent="0">
              <a:buNone/>
            </a:pPr>
            <a:r>
              <a:rPr lang="en-US" b="1" dirty="0" smtClean="0">
                <a:latin typeface="Arial" panose="020B0604020202020204" pitchFamily="34" charset="0"/>
                <a:cs typeface="Arial" panose="020B0604020202020204" pitchFamily="34" charset="0"/>
              </a:rPr>
              <a:t>Results Framework illustration</a:t>
            </a:r>
          </a:p>
          <a:p>
            <a:pPr marL="0" indent="0">
              <a:buNone/>
            </a:pP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81326" y="1499152"/>
            <a:ext cx="9675191" cy="5358848"/>
          </a:xfrm>
          <a:prstGeom prst="rect">
            <a:avLst/>
          </a:prstGeom>
        </p:spPr>
      </p:pic>
    </p:spTree>
    <p:extLst>
      <p:ext uri="{BB962C8B-B14F-4D97-AF65-F5344CB8AC3E}">
        <p14:creationId xmlns:p14="http://schemas.microsoft.com/office/powerpoint/2010/main" val="2138407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2981" y="538508"/>
            <a:ext cx="11235193" cy="5711217"/>
          </a:xfrm>
        </p:spPr>
        <p:txBody>
          <a:bodyPr>
            <a:normAutofit/>
          </a:bodyPr>
          <a:lstStyle/>
          <a:p>
            <a:pPr marL="0" indent="0">
              <a:buNone/>
            </a:pPr>
            <a:r>
              <a:rPr lang="en-US" b="1" dirty="0" smtClean="0">
                <a:latin typeface="Arial" panose="020B0604020202020204" pitchFamily="34" charset="0"/>
                <a:cs typeface="Arial" panose="020B0604020202020204" pitchFamily="34" charset="0"/>
              </a:rPr>
              <a:t>Project to improve health status and decrease fertility</a:t>
            </a:r>
          </a:p>
          <a:p>
            <a:pPr marL="0" indent="0">
              <a:buNone/>
            </a:pPr>
            <a:endParaRPr lang="en-US"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92981" y="1065474"/>
            <a:ext cx="10731646" cy="5454045"/>
          </a:xfrm>
          <a:prstGeom prst="rect">
            <a:avLst/>
          </a:prstGeom>
        </p:spPr>
      </p:pic>
    </p:spTree>
    <p:extLst>
      <p:ext uri="{BB962C8B-B14F-4D97-AF65-F5344CB8AC3E}">
        <p14:creationId xmlns:p14="http://schemas.microsoft.com/office/powerpoint/2010/main" val="8166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2DFF-C1F8-42E9-B97F-666A74AB3240}"/>
              </a:ext>
            </a:extLst>
          </p:cNvPr>
          <p:cNvSpPr>
            <a:spLocks noGrp="1"/>
          </p:cNvSpPr>
          <p:nvPr>
            <p:ph type="title"/>
          </p:nvPr>
        </p:nvSpPr>
        <p:spPr/>
        <p:txBody>
          <a:bodyPr/>
          <a:lstStyle/>
          <a:p>
            <a:r>
              <a:rPr lang="en-US" sz="3600" b="1" dirty="0">
                <a:solidFill>
                  <a:schemeClr val="tx1"/>
                </a:solidFill>
                <a:latin typeface="Arial" panose="020B0604020202020204" pitchFamily="34" charset="0"/>
                <a:cs typeface="Arial" panose="020B0604020202020204" pitchFamily="34" charset="0"/>
              </a:rPr>
              <a:t>Principles of M&amp;E system</a:t>
            </a:r>
            <a:endParaRPr lang="en-ZM"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6101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sz="2800" b="1" dirty="0">
              <a:latin typeface="Century Gothic" panose="020B0502020202020204" pitchFamily="34" charset="0"/>
            </a:endParaRPr>
          </a:p>
        </p:txBody>
      </p:sp>
      <p:sp>
        <p:nvSpPr>
          <p:cNvPr id="5" name="Rectangle 4"/>
          <p:cNvSpPr/>
          <p:nvPr/>
        </p:nvSpPr>
        <p:spPr>
          <a:xfrm>
            <a:off x="254442" y="2513019"/>
            <a:ext cx="9144000" cy="1077218"/>
          </a:xfrm>
          <a:prstGeom prst="rect">
            <a:avLst/>
          </a:prstGeom>
        </p:spPr>
        <p:txBody>
          <a:bodyPr wrap="square">
            <a:spAutoFit/>
          </a:bodyPr>
          <a:lstStyle/>
          <a:p>
            <a:pPr>
              <a:defRPr/>
            </a:pPr>
            <a:r>
              <a:rPr lang="en-GB" sz="3200" b="1" dirty="0" smtClean="0">
                <a:latin typeface="Arial" panose="020B0604020202020204" pitchFamily="34" charset="0"/>
                <a:ea typeface="+mj-ea"/>
                <a:cs typeface="Arial" panose="020B0604020202020204" pitchFamily="34" charset="0"/>
              </a:rPr>
              <a:t>Developing and Implementing M&amp;E Frameworks</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48845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2981" y="538508"/>
            <a:ext cx="11235193" cy="5711217"/>
          </a:xfrm>
        </p:spPr>
        <p:txBody>
          <a:bodyPr>
            <a:normAutofit/>
          </a:bodyPr>
          <a:lstStyle/>
          <a:p>
            <a:pPr marL="0" indent="0">
              <a:buNone/>
            </a:pPr>
            <a:r>
              <a:rPr lang="en-US" sz="2400" b="1" dirty="0" smtClean="0">
                <a:latin typeface="Arial" panose="020B0604020202020204" pitchFamily="34" charset="0"/>
                <a:cs typeface="Arial" panose="020B0604020202020204" pitchFamily="34" charset="0"/>
              </a:rPr>
              <a:t>Factors to consider when developing and implementing M&amp;E Frameworks</a:t>
            </a:r>
            <a:r>
              <a:rPr lang="en-US" sz="2000" b="1" dirty="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168841" y="1232451"/>
            <a:ext cx="8794143" cy="5017274"/>
          </a:xfrm>
          <a:prstGeom prst="rect">
            <a:avLst/>
          </a:prstGeom>
        </p:spPr>
      </p:pic>
    </p:spTree>
    <p:extLst>
      <p:ext uri="{BB962C8B-B14F-4D97-AF65-F5344CB8AC3E}">
        <p14:creationId xmlns:p14="http://schemas.microsoft.com/office/powerpoint/2010/main" val="3165558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Evaluation </a:t>
            </a:r>
            <a:r>
              <a:rPr lang="en-US" altLang="en-US" dirty="0" smtClean="0">
                <a:latin typeface="Arial" panose="020B0604020202020204" pitchFamily="34" charset="0"/>
                <a:cs typeface="Arial" panose="020B0604020202020204" pitchFamily="34" charset="0"/>
              </a:rPr>
              <a:t>design</a:t>
            </a:r>
          </a:p>
        </p:txBody>
      </p:sp>
      <p:sp>
        <p:nvSpPr>
          <p:cNvPr id="36867" name="Content Placeholder 2"/>
          <p:cNvSpPr>
            <a:spLocks noGrp="1"/>
          </p:cNvSpPr>
          <p:nvPr>
            <p:ph idx="1"/>
          </p:nvPr>
        </p:nvSpPr>
        <p:spPr/>
        <p:txBody>
          <a:bodyPr/>
          <a:lstStyle/>
          <a:p>
            <a:pPr>
              <a:spcAft>
                <a:spcPts val="1200"/>
              </a:spcAft>
            </a:pPr>
            <a:r>
              <a:rPr lang="en-US" altLang="en-US" sz="2400">
                <a:latin typeface="Arial" panose="020B0604020202020204" pitchFamily="34" charset="0"/>
                <a:cs typeface="Arial" panose="020B0604020202020204" pitchFamily="34" charset="0"/>
              </a:rPr>
              <a:t>Evaluation design is the structure that provides the information needed to answer each of your evaluation questions.</a:t>
            </a:r>
          </a:p>
          <a:p>
            <a:pPr>
              <a:spcAft>
                <a:spcPts val="1200"/>
              </a:spcAft>
            </a:pPr>
            <a:r>
              <a:rPr lang="en-US" altLang="en-US" sz="2400">
                <a:latin typeface="Arial" panose="020B0604020202020204" pitchFamily="34" charset="0"/>
                <a:cs typeface="Arial" panose="020B0604020202020204" pitchFamily="34" charset="0"/>
              </a:rPr>
              <a:t>Your intended evaluation design should be based on and aligned with the following:</a:t>
            </a:r>
          </a:p>
          <a:p>
            <a:pPr lvl="1"/>
            <a:r>
              <a:rPr lang="en-US" altLang="en-US" sz="2000">
                <a:latin typeface="Arial" panose="020B0604020202020204" pitchFamily="34" charset="0"/>
                <a:cs typeface="Arial" panose="020B0604020202020204" pitchFamily="34" charset="0"/>
              </a:rPr>
              <a:t>Your program’s theory of change and logic model</a:t>
            </a:r>
          </a:p>
          <a:p>
            <a:pPr lvl="1"/>
            <a:r>
              <a:rPr lang="en-US" altLang="en-US" sz="2000">
                <a:latin typeface="Arial" panose="020B0604020202020204" pitchFamily="34" charset="0"/>
                <a:cs typeface="Arial" panose="020B0604020202020204" pitchFamily="34" charset="0"/>
              </a:rPr>
              <a:t>Primary purpose of the evaluation and key research questions </a:t>
            </a:r>
          </a:p>
          <a:p>
            <a:pPr lvl="1"/>
            <a:r>
              <a:rPr lang="en-US" altLang="en-US" sz="2000">
                <a:latin typeface="Arial" panose="020B0604020202020204" pitchFamily="34" charset="0"/>
                <a:cs typeface="Arial" panose="020B0604020202020204" pitchFamily="34" charset="0"/>
              </a:rPr>
              <a:t>Funder’s evaluation requirements</a:t>
            </a:r>
          </a:p>
          <a:p>
            <a:pPr lvl="1"/>
            <a:r>
              <a:rPr lang="en-US" altLang="en-US" sz="2000">
                <a:latin typeface="Arial" panose="020B0604020202020204" pitchFamily="34" charset="0"/>
                <a:cs typeface="Arial" panose="020B0604020202020204" pitchFamily="34" charset="0"/>
              </a:rPr>
              <a:t>Resources available for the evaluation</a:t>
            </a:r>
          </a:p>
        </p:txBody>
      </p:sp>
    </p:spTree>
    <p:extLst>
      <p:ext uri="{BB962C8B-B14F-4D97-AF65-F5344CB8AC3E}">
        <p14:creationId xmlns:p14="http://schemas.microsoft.com/office/powerpoint/2010/main" val="2937825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Evaluation </a:t>
            </a:r>
            <a:r>
              <a:rPr lang="en-US" altLang="en-US" dirty="0" smtClean="0">
                <a:latin typeface="Arial" panose="020B0604020202020204" pitchFamily="34" charset="0"/>
                <a:cs typeface="Arial" panose="020B0604020202020204" pitchFamily="34" charset="0"/>
              </a:rPr>
              <a:t>design</a:t>
            </a:r>
          </a:p>
        </p:txBody>
      </p:sp>
      <p:sp>
        <p:nvSpPr>
          <p:cNvPr id="3" name="Content Placeholder 2"/>
          <p:cNvSpPr>
            <a:spLocks noGrp="1"/>
          </p:cNvSpPr>
          <p:nvPr>
            <p:ph idx="1"/>
          </p:nvPr>
        </p:nvSpPr>
        <p:spPr/>
        <p:txBody>
          <a:bodyPr/>
          <a:lstStyle/>
          <a:p>
            <a:pPr marL="0" indent="0">
              <a:buNone/>
              <a:defRPr/>
            </a:pPr>
            <a:r>
              <a:rPr lang="en-US" altLang="en-US" dirty="0" smtClean="0">
                <a:latin typeface="Arial" charset="0"/>
                <a:cs typeface="Arial" charset="0"/>
              </a:rPr>
              <a:t>What type of evaluation design will be used?</a:t>
            </a:r>
          </a:p>
          <a:p>
            <a:pPr>
              <a:buFont typeface="Arial" charset="0"/>
              <a:buChar char="•"/>
              <a:defRPr/>
            </a:pPr>
            <a:r>
              <a:rPr lang="en-US" sz="2400" dirty="0"/>
              <a:t>The two “sides” of a program’s logic model align with the two types of evaluation designs: process evaluation and outcome evaluation.</a:t>
            </a:r>
          </a:p>
          <a:p>
            <a:pPr>
              <a:buFont typeface="Arial" charset="0"/>
              <a:buChar char="•"/>
              <a:defRPr/>
            </a:pPr>
            <a:endParaRPr lang="en-US" sz="2400" dirty="0"/>
          </a:p>
          <a:p>
            <a:pPr>
              <a:buFont typeface="Arial" charset="0"/>
              <a:buChar char="•"/>
              <a:defRPr/>
            </a:pPr>
            <a:endParaRPr lang="en-US" sz="2400" dirty="0"/>
          </a:p>
          <a:p>
            <a:pPr>
              <a:buFont typeface="Arial" charset="0"/>
              <a:buChar char="•"/>
              <a:defRPr/>
            </a:pPr>
            <a:endParaRPr lang="en-US" sz="2400" dirty="0"/>
          </a:p>
          <a:p>
            <a:pPr>
              <a:buFont typeface="Arial" charset="0"/>
              <a:buChar char="•"/>
              <a:defRPr/>
            </a:pPr>
            <a:endParaRPr lang="en-US" sz="2400" dirty="0"/>
          </a:p>
          <a:p>
            <a:pPr marL="0" indent="0">
              <a:buNone/>
              <a:defRPr/>
            </a:pPr>
            <a:endParaRPr lang="en-US" sz="1600" dirty="0">
              <a:latin typeface="Arial" panose="020B0604020202020204" pitchFamily="34" charset="0"/>
              <a:cs typeface="Arial" panose="020B0604020202020204" pitchFamily="34" charset="0"/>
            </a:endParaRPr>
          </a:p>
          <a:p>
            <a:pPr>
              <a:buFont typeface="Arial" charset="0"/>
              <a:buChar char="•"/>
              <a:defRPr/>
            </a:pPr>
            <a:endParaRPr lang="en-US" sz="2400" dirty="0"/>
          </a:p>
        </p:txBody>
      </p:sp>
      <p:pic>
        <p:nvPicPr>
          <p:cNvPr id="38916" name="Picture 4" descr="P:\DTP\SURVEY\ECON\AmeriCorps Grantee Evaluation Monitoring &amp; Guidance Project\Kim Nguyen_graphics\logic model_evaluation domains_2 s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9" y="3043238"/>
            <a:ext cx="7081837"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11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3444" y="184439"/>
            <a:ext cx="8229600" cy="895350"/>
          </a:xfrm>
        </p:spPr>
        <p:txBody>
          <a:bodyPr/>
          <a:lstStyle/>
          <a:p>
            <a:r>
              <a:rPr lang="en-US" altLang="en-US" dirty="0" smtClean="0">
                <a:latin typeface="Arial" panose="020B0604020202020204" pitchFamily="34" charset="0"/>
                <a:cs typeface="Arial" panose="020B0604020202020204" pitchFamily="34" charset="0"/>
              </a:rPr>
              <a:t>Evaluation </a:t>
            </a:r>
            <a:r>
              <a:rPr lang="en-US" altLang="en-US" dirty="0" smtClean="0">
                <a:latin typeface="Arial" panose="020B0604020202020204" pitchFamily="34" charset="0"/>
                <a:cs typeface="Arial" panose="020B0604020202020204" pitchFamily="34" charset="0"/>
              </a:rPr>
              <a:t>design</a:t>
            </a:r>
          </a:p>
        </p:txBody>
      </p:sp>
      <p:sp>
        <p:nvSpPr>
          <p:cNvPr id="3" name="Content Placeholder 2"/>
          <p:cNvSpPr>
            <a:spLocks noGrp="1"/>
          </p:cNvSpPr>
          <p:nvPr>
            <p:ph idx="1"/>
          </p:nvPr>
        </p:nvSpPr>
        <p:spPr/>
        <p:txBody>
          <a:bodyPr>
            <a:normAutofit/>
          </a:bodyPr>
          <a:lstStyle/>
          <a:p>
            <a:pPr marL="0" lvl="1" indent="0">
              <a:spcAft>
                <a:spcPts val="1200"/>
              </a:spcAft>
              <a:buNone/>
              <a:defRPr/>
            </a:pPr>
            <a:r>
              <a:rPr lang="en-US" sz="2800" dirty="0"/>
              <a:t>Process evaluation</a:t>
            </a:r>
          </a:p>
          <a:p>
            <a:pPr marL="342900" lvl="1" indent="-342900">
              <a:spcAft>
                <a:spcPts val="1200"/>
              </a:spcAft>
              <a:defRPr/>
            </a:pPr>
            <a:r>
              <a:rPr lang="en-US" dirty="0" smtClean="0"/>
              <a:t>Focuses on a program’s inputs, activities, and outputs</a:t>
            </a:r>
          </a:p>
          <a:p>
            <a:pPr marL="342900" lvl="1" indent="-342900">
              <a:spcAft>
                <a:spcPts val="1200"/>
              </a:spcAft>
              <a:defRPr/>
            </a:pPr>
            <a:r>
              <a:rPr lang="en-US" dirty="0" smtClean="0"/>
              <a:t>Documents </a:t>
            </a:r>
            <a:r>
              <a:rPr lang="en-US" dirty="0"/>
              <a:t>what the program is </a:t>
            </a:r>
            <a:r>
              <a:rPr lang="en-US" dirty="0" smtClean="0"/>
              <a:t>doing and the extent to which the program </a:t>
            </a:r>
            <a:r>
              <a:rPr lang="en-US" dirty="0"/>
              <a:t>has been </a:t>
            </a:r>
            <a:r>
              <a:rPr lang="en-US" dirty="0" smtClean="0"/>
              <a:t>implemented as intended</a:t>
            </a:r>
          </a:p>
          <a:p>
            <a:pPr marL="342900" lvl="1" indent="-342900">
              <a:spcAft>
                <a:spcPts val="1200"/>
              </a:spcAft>
              <a:defRPr/>
            </a:pPr>
            <a:r>
              <a:rPr lang="en-US" dirty="0" smtClean="0"/>
              <a:t>Informs </a:t>
            </a:r>
            <a:r>
              <a:rPr lang="en-US" dirty="0"/>
              <a:t>changes or improvements in the program’s </a:t>
            </a:r>
            <a:r>
              <a:rPr lang="en-US" dirty="0" smtClean="0"/>
              <a:t>operations</a:t>
            </a:r>
          </a:p>
          <a:p>
            <a:pPr marL="342900" lvl="1" indent="-342900">
              <a:spcAft>
                <a:spcPts val="1200"/>
              </a:spcAft>
              <a:defRPr/>
            </a:pPr>
            <a:r>
              <a:rPr lang="en-US" dirty="0" smtClean="0"/>
              <a:t>Includes qualitative and quantitative data collection</a:t>
            </a:r>
          </a:p>
          <a:p>
            <a:pPr marL="342900" lvl="1" indent="-342900">
              <a:spcAft>
                <a:spcPts val="1200"/>
              </a:spcAft>
              <a:defRPr/>
            </a:pPr>
            <a:r>
              <a:rPr lang="en-US" dirty="0" smtClean="0"/>
              <a:t>Does not require advanced statistical methods</a:t>
            </a:r>
          </a:p>
          <a:p>
            <a:pPr marL="342900" lvl="1" indent="-342900">
              <a:spcAft>
                <a:spcPts val="1200"/>
              </a:spcAft>
              <a:defRPr/>
            </a:pPr>
            <a:r>
              <a:rPr lang="en-US" dirty="0" smtClean="0"/>
              <a:t>Does not require a comparison or control group</a:t>
            </a:r>
          </a:p>
          <a:p>
            <a:pPr marL="342900" lvl="1" indent="-342900">
              <a:spcAft>
                <a:spcPts val="1200"/>
              </a:spcAft>
              <a:defRPr/>
            </a:pPr>
            <a:endParaRPr lang="en-US" dirty="0"/>
          </a:p>
          <a:p>
            <a:pPr marL="228600" lvl="1">
              <a:buFont typeface="Arial"/>
              <a:buChar char="•"/>
              <a:defRPr/>
            </a:pPr>
            <a:endParaRPr lang="en-US" dirty="0" smtClean="0"/>
          </a:p>
          <a:p>
            <a:pPr lvl="1">
              <a:buFont typeface="Arial" charset="0"/>
              <a:buChar char="–"/>
              <a:defRPr/>
            </a:pPr>
            <a:endParaRPr lang="en-US" dirty="0" smtClean="0"/>
          </a:p>
        </p:txBody>
      </p:sp>
    </p:spTree>
    <p:extLst>
      <p:ext uri="{BB962C8B-B14F-4D97-AF65-F5344CB8AC3E}">
        <p14:creationId xmlns:p14="http://schemas.microsoft.com/office/powerpoint/2010/main" val="450455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
          </p:nvPr>
        </p:nvGraphicFramePr>
        <p:xfrm>
          <a:off x="6110289" y="2578100"/>
          <a:ext cx="4379911" cy="1866900"/>
        </p:xfrm>
        <a:graphic>
          <a:graphicData uri="http://schemas.openxmlformats.org/drawingml/2006/table">
            <a:tbl>
              <a:tblPr firstRow="1" bandRow="1">
                <a:tableStyleId>{2D5ABB26-0587-4C30-8999-92F81FD0307C}</a:tableStyleId>
              </a:tblPr>
              <a:tblGrid>
                <a:gridCol w="1637351">
                  <a:extLst>
                    <a:ext uri="{9D8B030D-6E8A-4147-A177-3AD203B41FA5}">
                      <a16:colId xmlns:a16="http://schemas.microsoft.com/office/drawing/2014/main" val="20000"/>
                    </a:ext>
                  </a:extLst>
                </a:gridCol>
                <a:gridCol w="832320">
                  <a:extLst>
                    <a:ext uri="{9D8B030D-6E8A-4147-A177-3AD203B41FA5}">
                      <a16:colId xmlns:a16="http://schemas.microsoft.com/office/drawing/2014/main" val="20001"/>
                    </a:ext>
                  </a:extLst>
                </a:gridCol>
                <a:gridCol w="1009699">
                  <a:extLst>
                    <a:ext uri="{9D8B030D-6E8A-4147-A177-3AD203B41FA5}">
                      <a16:colId xmlns:a16="http://schemas.microsoft.com/office/drawing/2014/main" val="20002"/>
                    </a:ext>
                  </a:extLst>
                </a:gridCol>
                <a:gridCol w="900541">
                  <a:extLst>
                    <a:ext uri="{9D8B030D-6E8A-4147-A177-3AD203B41FA5}">
                      <a16:colId xmlns:a16="http://schemas.microsoft.com/office/drawing/2014/main" val="20003"/>
                    </a:ext>
                  </a:extLst>
                </a:gridCol>
              </a:tblGrid>
              <a:tr h="601346">
                <a:tc>
                  <a:txBody>
                    <a:bodyPr/>
                    <a:lstStyle/>
                    <a:p>
                      <a:endParaRPr lang="en-US" sz="1800" dirty="0"/>
                    </a:p>
                  </a:txBody>
                  <a:tcPr marL="91426" marR="91426"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500" b="1" dirty="0" smtClean="0">
                          <a:solidFill>
                            <a:schemeClr val="bg1"/>
                          </a:solidFill>
                        </a:rPr>
                        <a:t>Pre-test</a:t>
                      </a:r>
                      <a:endParaRPr lang="en-US" sz="1500" b="1" dirty="0">
                        <a:solidFill>
                          <a:schemeClr val="bg1"/>
                        </a:solidFill>
                      </a:endParaRPr>
                    </a:p>
                  </a:txBody>
                  <a:tcPr marL="91426" marR="91426"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500" b="1" dirty="0" smtClean="0">
                          <a:solidFill>
                            <a:schemeClr val="bg1"/>
                          </a:solidFill>
                        </a:rPr>
                        <a:t>Treatment</a:t>
                      </a:r>
                      <a:endParaRPr lang="en-US" sz="1500" b="1" dirty="0">
                        <a:solidFill>
                          <a:schemeClr val="bg1"/>
                        </a:solidFill>
                      </a:endParaRPr>
                    </a:p>
                  </a:txBody>
                  <a:tcPr marL="91426" marR="91426"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500" b="1" dirty="0" smtClean="0">
                          <a:solidFill>
                            <a:schemeClr val="bg1"/>
                          </a:solidFill>
                        </a:rPr>
                        <a:t>Post-test</a:t>
                      </a:r>
                      <a:endParaRPr lang="en-US" sz="1500" b="1" dirty="0">
                        <a:solidFill>
                          <a:schemeClr val="bg1"/>
                        </a:solidFill>
                      </a:endParaRPr>
                    </a:p>
                  </a:txBody>
                  <a:tcPr marL="91426" marR="91426"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610236">
                <a:tc>
                  <a:txBody>
                    <a:bodyPr/>
                    <a:lstStyle/>
                    <a:p>
                      <a:r>
                        <a:rPr lang="en-US" sz="1500" b="1" dirty="0" smtClean="0">
                          <a:solidFill>
                            <a:schemeClr val="bg1"/>
                          </a:solidFill>
                        </a:rPr>
                        <a:t>a) Single group post-test</a:t>
                      </a:r>
                      <a:endParaRPr lang="en-US" sz="1500" b="1" dirty="0">
                        <a:solidFill>
                          <a:schemeClr val="bg1"/>
                        </a:solidFill>
                      </a:endParaRPr>
                    </a:p>
                  </a:txBody>
                  <a:tcPr marL="91426" marR="91426"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endParaRPr lang="en-US" sz="1600" dirty="0"/>
                    </a:p>
                  </a:txBody>
                  <a:tcPr marL="91426" marR="9142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X</a:t>
                      </a:r>
                      <a:endParaRPr lang="en-US" sz="1600" dirty="0"/>
                    </a:p>
                  </a:txBody>
                  <a:tcPr marL="91426" marR="9142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0</a:t>
                      </a:r>
                      <a:endParaRPr lang="en-US" sz="1600" dirty="0"/>
                    </a:p>
                  </a:txBody>
                  <a:tcPr marL="91426" marR="9142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5318">
                <a:tc>
                  <a:txBody>
                    <a:bodyPr/>
                    <a:lstStyle/>
                    <a:p>
                      <a:r>
                        <a:rPr lang="en-US" sz="1500" b="1" dirty="0" smtClean="0">
                          <a:solidFill>
                            <a:schemeClr val="bg1"/>
                          </a:solidFill>
                        </a:rPr>
                        <a:t>b) Single</a:t>
                      </a:r>
                      <a:r>
                        <a:rPr lang="en-US" sz="1500" b="1" baseline="0" dirty="0" smtClean="0">
                          <a:solidFill>
                            <a:schemeClr val="bg1"/>
                          </a:solidFill>
                        </a:rPr>
                        <a:t> group p</a:t>
                      </a:r>
                      <a:r>
                        <a:rPr lang="en-US" sz="1500" b="1" dirty="0" smtClean="0">
                          <a:solidFill>
                            <a:schemeClr val="bg1"/>
                          </a:solidFill>
                        </a:rPr>
                        <a:t>re-</a:t>
                      </a:r>
                      <a:r>
                        <a:rPr lang="en-US" sz="1500" b="1" baseline="0" dirty="0" smtClean="0">
                          <a:solidFill>
                            <a:schemeClr val="bg1"/>
                          </a:solidFill>
                        </a:rPr>
                        <a:t> and posttest</a:t>
                      </a:r>
                      <a:endParaRPr lang="en-US" sz="1500" b="1" dirty="0">
                        <a:solidFill>
                          <a:schemeClr val="bg1"/>
                        </a:solidFill>
                      </a:endParaRPr>
                    </a:p>
                  </a:txBody>
                  <a:tcPr marL="91426" marR="91426"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600" dirty="0" smtClean="0"/>
                        <a:t>0</a:t>
                      </a:r>
                      <a:endParaRPr lang="en-US" sz="1600" dirty="0"/>
                    </a:p>
                  </a:txBody>
                  <a:tcPr marL="91426" marR="9142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X</a:t>
                      </a:r>
                      <a:endParaRPr lang="en-US" sz="1600" dirty="0"/>
                    </a:p>
                  </a:txBody>
                  <a:tcPr marL="91426" marR="9142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0</a:t>
                      </a:r>
                      <a:endParaRPr lang="en-US" sz="1600" dirty="0"/>
                    </a:p>
                  </a:txBody>
                  <a:tcPr marL="91426" marR="9142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3032" name="Title 1"/>
          <p:cNvSpPr>
            <a:spLocks noGrp="1"/>
          </p:cNvSpPr>
          <p:nvPr>
            <p:ph type="title"/>
          </p:nvPr>
        </p:nvSpPr>
        <p:spPr>
          <a:xfrm>
            <a:off x="796926" y="217488"/>
            <a:ext cx="10515600" cy="1325563"/>
          </a:xfrm>
        </p:spPr>
        <p:txBody>
          <a:bodyPr/>
          <a:lstStyle/>
          <a:p>
            <a:r>
              <a:rPr lang="en-US" altLang="en-US" dirty="0" smtClean="0">
                <a:latin typeface="Arial" panose="020B0604020202020204" pitchFamily="34" charset="0"/>
                <a:cs typeface="Arial" panose="020B0604020202020204" pitchFamily="34" charset="0"/>
              </a:rPr>
              <a:t>Evaluation </a:t>
            </a:r>
            <a:r>
              <a:rPr lang="en-US" altLang="en-US" dirty="0" smtClean="0">
                <a:latin typeface="Arial" panose="020B0604020202020204" pitchFamily="34" charset="0"/>
                <a:cs typeface="Arial" panose="020B0604020202020204" pitchFamily="34" charset="0"/>
              </a:rPr>
              <a:t>design</a:t>
            </a:r>
          </a:p>
        </p:txBody>
      </p:sp>
      <p:sp>
        <p:nvSpPr>
          <p:cNvPr id="3" name="Text Placeholder 2"/>
          <p:cNvSpPr>
            <a:spLocks noGrp="1"/>
          </p:cNvSpPr>
          <p:nvPr>
            <p:ph type="body" idx="1"/>
          </p:nvPr>
        </p:nvSpPr>
        <p:spPr>
          <a:xfrm>
            <a:off x="1995489" y="1193801"/>
            <a:ext cx="8345487" cy="639763"/>
          </a:xfrm>
        </p:spPr>
        <p:txBody>
          <a:bodyPr>
            <a:noAutofit/>
          </a:bodyPr>
          <a:lstStyle/>
          <a:p>
            <a:pPr>
              <a:defRPr/>
            </a:pPr>
            <a:r>
              <a:rPr lang="en-US" sz="2800" b="0" dirty="0">
                <a:solidFill>
                  <a:schemeClr val="tx1">
                    <a:lumMod val="65000"/>
                    <a:lumOff val="35000"/>
                  </a:schemeClr>
                </a:solidFill>
              </a:rPr>
              <a:t>Non-Experimental Outcome Evaluation Design</a:t>
            </a:r>
          </a:p>
        </p:txBody>
      </p:sp>
      <p:sp>
        <p:nvSpPr>
          <p:cNvPr id="20483" name="Content Placeholder 2"/>
          <p:cNvSpPr>
            <a:spLocks noGrp="1"/>
          </p:cNvSpPr>
          <p:nvPr>
            <p:ph sz="half" idx="2"/>
          </p:nvPr>
        </p:nvSpPr>
        <p:spPr>
          <a:xfrm>
            <a:off x="1762125" y="1751013"/>
            <a:ext cx="4197350" cy="4335462"/>
          </a:xfrm>
        </p:spPr>
        <p:txBody>
          <a:bodyPr>
            <a:normAutofit fontScale="92500" lnSpcReduction="10000"/>
          </a:bodyPr>
          <a:lstStyle/>
          <a:p>
            <a:pPr>
              <a:spcBef>
                <a:spcPts val="0"/>
              </a:spcBef>
              <a:spcAft>
                <a:spcPts val="1200"/>
              </a:spcAft>
              <a:defRPr/>
            </a:pPr>
            <a:r>
              <a:rPr lang="en-US" altLang="en-US" sz="2600" dirty="0">
                <a:solidFill>
                  <a:schemeClr val="tx1">
                    <a:lumMod val="65000"/>
                    <a:lumOff val="35000"/>
                  </a:schemeClr>
                </a:solidFill>
                <a:latin typeface="Arial" pitchFamily="34" charset="0"/>
                <a:cs typeface="Arial" pitchFamily="34" charset="0"/>
              </a:rPr>
              <a:t>Outcomes are only tracked for the intervention group.</a:t>
            </a:r>
          </a:p>
          <a:p>
            <a:pPr>
              <a:spcBef>
                <a:spcPts val="0"/>
              </a:spcBef>
              <a:spcAft>
                <a:spcPts val="1200"/>
              </a:spcAft>
              <a:defRPr/>
            </a:pPr>
            <a:r>
              <a:rPr lang="en-US" altLang="en-US" sz="2600" dirty="0">
                <a:solidFill>
                  <a:schemeClr val="tx1">
                    <a:lumMod val="65000"/>
                    <a:lumOff val="35000"/>
                  </a:schemeClr>
                </a:solidFill>
                <a:latin typeface="Arial" pitchFamily="34" charset="0"/>
                <a:cs typeface="Arial" pitchFamily="34" charset="0"/>
              </a:rPr>
              <a:t>There are several variations within the category of non-experimental outcome designs, differing only in number and timing of outcome measurement points:</a:t>
            </a:r>
          </a:p>
          <a:p>
            <a:pPr lvl="1" indent="-457200">
              <a:spcAft>
                <a:spcPts val="1200"/>
              </a:spcAft>
              <a:buFont typeface="+mj-lt"/>
              <a:buAutoNum type="alphaLcParenR"/>
              <a:defRPr/>
            </a:pPr>
            <a:r>
              <a:rPr lang="en-US" altLang="en-US" sz="2200" dirty="0">
                <a:solidFill>
                  <a:schemeClr val="tx1">
                    <a:lumMod val="65000"/>
                    <a:lumOff val="35000"/>
                  </a:schemeClr>
                </a:solidFill>
                <a:latin typeface="Arial" pitchFamily="34" charset="0"/>
                <a:cs typeface="Arial" pitchFamily="34" charset="0"/>
              </a:rPr>
              <a:t>Single group post-test</a:t>
            </a:r>
          </a:p>
          <a:p>
            <a:pPr lvl="1" indent="-457200">
              <a:spcAft>
                <a:spcPts val="1200"/>
              </a:spcAft>
              <a:buFont typeface="+mj-lt"/>
              <a:buAutoNum type="alphaLcParenR"/>
              <a:defRPr/>
            </a:pPr>
            <a:r>
              <a:rPr lang="en-US" altLang="en-US" sz="2200" dirty="0">
                <a:solidFill>
                  <a:schemeClr val="tx1">
                    <a:lumMod val="65000"/>
                    <a:lumOff val="35000"/>
                  </a:schemeClr>
                </a:solidFill>
                <a:latin typeface="Arial" pitchFamily="34" charset="0"/>
                <a:cs typeface="Arial" pitchFamily="34" charset="0"/>
              </a:rPr>
              <a:t>Single group pre- and posttest</a:t>
            </a:r>
          </a:p>
        </p:txBody>
      </p:sp>
      <p:sp>
        <p:nvSpPr>
          <p:cNvPr id="43035" name="TextBox 4"/>
          <p:cNvSpPr txBox="1">
            <a:spLocks noChangeArrowheads="1"/>
          </p:cNvSpPr>
          <p:nvPr/>
        </p:nvSpPr>
        <p:spPr bwMode="auto">
          <a:xfrm>
            <a:off x="6054726" y="4586288"/>
            <a:ext cx="4067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ts val="900"/>
              </a:spcAft>
              <a:buClr>
                <a:schemeClr val="accent1"/>
              </a:buClr>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Aft>
                <a:spcPts val="900"/>
              </a:spcAft>
              <a:buClr>
                <a:schemeClr val="accent1"/>
              </a:buClr>
              <a:buFont typeface="Arial" panose="020B0604020202020204" pitchFamily="34" charset="0"/>
              <a:buChar char="–"/>
              <a:tabLst>
                <a:tab pos="457200" algn="l"/>
              </a:tabLst>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Aft>
                <a:spcPts val="900"/>
              </a:spcAft>
              <a:buClr>
                <a:schemeClr val="accent1"/>
              </a:buClr>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3pPr>
            <a:lvl4pPr marL="1600200" indent="-228600">
              <a:lnSpc>
                <a:spcPct val="90000"/>
              </a:lnSpc>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lnSpc>
                <a:spcPct val="90000"/>
              </a:lnSpc>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9pPr>
          </a:lstStyle>
          <a:p>
            <a:pPr eaLnBrk="1" hangingPunct="1">
              <a:lnSpc>
                <a:spcPct val="100000"/>
              </a:lnSpc>
              <a:spcAft>
                <a:spcPct val="0"/>
              </a:spcAft>
              <a:buClrTx/>
              <a:buFontTx/>
              <a:buNone/>
            </a:pPr>
            <a:r>
              <a:rPr lang="en-US" altLang="en-US" sz="1600">
                <a:solidFill>
                  <a:schemeClr val="tx1"/>
                </a:solidFill>
                <a:latin typeface="Calibri" panose="020F0502020204030204" pitchFamily="34" charset="0"/>
              </a:rPr>
              <a:t>X = intervention is administered </a:t>
            </a:r>
          </a:p>
          <a:p>
            <a:pPr eaLnBrk="1" hangingPunct="1">
              <a:lnSpc>
                <a:spcPct val="100000"/>
              </a:lnSpc>
              <a:spcAft>
                <a:spcPct val="0"/>
              </a:spcAft>
              <a:buClrTx/>
              <a:buFontTx/>
              <a:buNone/>
            </a:pPr>
            <a:r>
              <a:rPr lang="en-US" altLang="en-US" sz="1600">
                <a:solidFill>
                  <a:schemeClr val="tx1"/>
                </a:solidFill>
                <a:latin typeface="Calibri" panose="020F0502020204030204" pitchFamily="34" charset="0"/>
              </a:rPr>
              <a:t>0 = measurement is taken</a:t>
            </a:r>
          </a:p>
        </p:txBody>
      </p:sp>
      <p:sp>
        <p:nvSpPr>
          <p:cNvPr id="43036" name="TextBox 9"/>
          <p:cNvSpPr txBox="1">
            <a:spLocks noChangeArrowheads="1"/>
          </p:cNvSpPr>
          <p:nvPr/>
        </p:nvSpPr>
        <p:spPr bwMode="auto">
          <a:xfrm>
            <a:off x="7337425" y="2198689"/>
            <a:ext cx="2033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ts val="900"/>
              </a:spcAft>
              <a:buClr>
                <a:schemeClr val="accent1"/>
              </a:buClr>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Aft>
                <a:spcPts val="900"/>
              </a:spcAft>
              <a:buClr>
                <a:schemeClr val="accent1"/>
              </a:buClr>
              <a:buFont typeface="Arial" panose="020B0604020202020204" pitchFamily="34" charset="0"/>
              <a:buChar char="–"/>
              <a:tabLst>
                <a:tab pos="457200" algn="l"/>
              </a:tabLst>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Aft>
                <a:spcPts val="900"/>
              </a:spcAft>
              <a:buClr>
                <a:schemeClr val="accent1"/>
              </a:buClr>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3pPr>
            <a:lvl4pPr marL="1600200" indent="-228600">
              <a:lnSpc>
                <a:spcPct val="90000"/>
              </a:lnSpc>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lnSpc>
                <a:spcPct val="90000"/>
              </a:lnSpc>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9pPr>
          </a:lstStyle>
          <a:p>
            <a:pPr algn="ctr" eaLnBrk="1" hangingPunct="1">
              <a:lnSpc>
                <a:spcPct val="100000"/>
              </a:lnSpc>
              <a:spcAft>
                <a:spcPct val="0"/>
              </a:spcAft>
              <a:buClrTx/>
              <a:buFontTx/>
              <a:buNone/>
            </a:pPr>
            <a:r>
              <a:rPr lang="en-US" altLang="en-US" sz="1800">
                <a:solidFill>
                  <a:schemeClr val="tx1"/>
                </a:solidFill>
                <a:latin typeface="Calibri" panose="020F0502020204030204" pitchFamily="34" charset="0"/>
              </a:rPr>
              <a:t>Intervention Group</a:t>
            </a:r>
            <a:endParaRPr lang="en-US" altLang="en-US" sz="1600">
              <a:solidFill>
                <a:schemeClr val="tx1"/>
              </a:solidFill>
              <a:latin typeface="Calibri" panose="020F0502020204030204" pitchFamily="34" charset="0"/>
            </a:endParaRPr>
          </a:p>
        </p:txBody>
      </p:sp>
    </p:spTree>
    <p:extLst>
      <p:ext uri="{BB962C8B-B14F-4D97-AF65-F5344CB8AC3E}">
        <p14:creationId xmlns:p14="http://schemas.microsoft.com/office/powerpoint/2010/main" val="3938442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
          </p:nvPr>
        </p:nvGraphicFramePr>
        <p:xfrm>
          <a:off x="5754688" y="1751014"/>
          <a:ext cx="4743450" cy="1539875"/>
        </p:xfrm>
        <a:graphic>
          <a:graphicData uri="http://schemas.openxmlformats.org/drawingml/2006/table">
            <a:tbl>
              <a:tblPr firstRow="1" bandRow="1">
                <a:tableStyleId>{7DF18680-E054-41AD-8BC1-D1AEF772440D}</a:tableStyleId>
              </a:tblPr>
              <a:tblGrid>
                <a:gridCol w="1937750">
                  <a:extLst>
                    <a:ext uri="{9D8B030D-6E8A-4147-A177-3AD203B41FA5}">
                      <a16:colId xmlns:a16="http://schemas.microsoft.com/office/drawing/2014/main" val="20000"/>
                    </a:ext>
                  </a:extLst>
                </a:gridCol>
                <a:gridCol w="914291">
                  <a:extLst>
                    <a:ext uri="{9D8B030D-6E8A-4147-A177-3AD203B41FA5}">
                      <a16:colId xmlns:a16="http://schemas.microsoft.com/office/drawing/2014/main" val="20001"/>
                    </a:ext>
                  </a:extLst>
                </a:gridCol>
                <a:gridCol w="1023460">
                  <a:extLst>
                    <a:ext uri="{9D8B030D-6E8A-4147-A177-3AD203B41FA5}">
                      <a16:colId xmlns:a16="http://schemas.microsoft.com/office/drawing/2014/main" val="20002"/>
                    </a:ext>
                  </a:extLst>
                </a:gridCol>
                <a:gridCol w="867949">
                  <a:extLst>
                    <a:ext uri="{9D8B030D-6E8A-4147-A177-3AD203B41FA5}">
                      <a16:colId xmlns:a16="http://schemas.microsoft.com/office/drawing/2014/main" val="20003"/>
                    </a:ext>
                  </a:extLst>
                </a:gridCol>
              </a:tblGrid>
              <a:tr h="377575">
                <a:tc>
                  <a:txBody>
                    <a:bodyPr/>
                    <a:lstStyle/>
                    <a:p>
                      <a:endParaRPr lang="en-US" sz="1800" b="1" dirty="0">
                        <a:solidFill>
                          <a:schemeClr val="bg1"/>
                        </a:solidFill>
                      </a:endParaRPr>
                    </a:p>
                  </a:txBody>
                  <a:tcPr marL="91429" marR="91429" marT="45747" marB="45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500" b="1" dirty="0" smtClean="0">
                          <a:solidFill>
                            <a:schemeClr val="bg1"/>
                          </a:solidFill>
                        </a:rPr>
                        <a:t>Pre-test</a:t>
                      </a:r>
                      <a:endParaRPr lang="en-US" sz="1500" b="1" dirty="0">
                        <a:solidFill>
                          <a:schemeClr val="bg1"/>
                        </a:solidFill>
                      </a:endParaRPr>
                    </a:p>
                  </a:txBody>
                  <a:tcPr marL="91429" marR="91429" marT="45747" marB="45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500" b="1" dirty="0" smtClean="0">
                          <a:solidFill>
                            <a:schemeClr val="bg1"/>
                          </a:solidFill>
                        </a:rPr>
                        <a:t>Treatment</a:t>
                      </a:r>
                      <a:endParaRPr lang="en-US" sz="1500" b="1" dirty="0">
                        <a:solidFill>
                          <a:schemeClr val="bg1"/>
                        </a:solidFill>
                      </a:endParaRPr>
                    </a:p>
                  </a:txBody>
                  <a:tcPr marL="91429" marR="91429" marT="45747" marB="45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500" b="1" dirty="0" smtClean="0">
                          <a:solidFill>
                            <a:schemeClr val="bg1"/>
                          </a:solidFill>
                        </a:rPr>
                        <a:t>Posttest</a:t>
                      </a:r>
                      <a:endParaRPr lang="en-US" sz="1500" b="1" dirty="0">
                        <a:solidFill>
                          <a:schemeClr val="bg1"/>
                        </a:solidFill>
                      </a:endParaRPr>
                    </a:p>
                  </a:txBody>
                  <a:tcPr marL="91429" marR="91429" marT="45747" marB="45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48963">
                <a:tc>
                  <a:txBody>
                    <a:bodyPr/>
                    <a:lstStyle/>
                    <a:p>
                      <a:r>
                        <a:rPr lang="en-US" sz="1500" b="1" dirty="0" smtClean="0">
                          <a:solidFill>
                            <a:schemeClr val="bg1"/>
                          </a:solidFill>
                        </a:rPr>
                        <a:t>Intervention Group</a:t>
                      </a:r>
                    </a:p>
                    <a:p>
                      <a:endParaRPr lang="en-US" sz="1500" b="1" dirty="0">
                        <a:solidFill>
                          <a:schemeClr val="bg1"/>
                        </a:solidFill>
                      </a:endParaRPr>
                    </a:p>
                  </a:txBody>
                  <a:tcPr marL="91429" marR="91429" marT="45747" marB="45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600" dirty="0" smtClean="0"/>
                        <a:t>0</a:t>
                      </a:r>
                      <a:endParaRPr lang="en-US" sz="1600" dirty="0"/>
                    </a:p>
                  </a:txBody>
                  <a:tcPr marL="91429" marR="91429" marT="45747" marB="45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X</a:t>
                      </a:r>
                      <a:endParaRPr lang="en-US" sz="1600" dirty="0"/>
                    </a:p>
                  </a:txBody>
                  <a:tcPr marL="91429" marR="91429" marT="45747" marB="45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marL="91429" marR="91429" marT="45747" marB="45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3337">
                <a:tc>
                  <a:txBody>
                    <a:bodyPr/>
                    <a:lstStyle/>
                    <a:p>
                      <a:r>
                        <a:rPr lang="en-US" sz="1500" b="1" dirty="0" smtClean="0">
                          <a:solidFill>
                            <a:schemeClr val="bg1"/>
                          </a:solidFill>
                        </a:rPr>
                        <a:t>Comparison Group</a:t>
                      </a:r>
                      <a:endParaRPr lang="en-US" sz="1500" b="1" dirty="0">
                        <a:solidFill>
                          <a:schemeClr val="bg1"/>
                        </a:solidFill>
                      </a:endParaRPr>
                    </a:p>
                  </a:txBody>
                  <a:tcPr marL="91429" marR="91429" marT="45747" marB="457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600" dirty="0" smtClean="0"/>
                        <a:t>0</a:t>
                      </a:r>
                      <a:endParaRPr lang="en-US" sz="1600" dirty="0"/>
                    </a:p>
                  </a:txBody>
                  <a:tcPr marL="91429" marR="91429" marT="45747" marB="45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91429" marR="91429" marT="45747" marB="45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marL="91429" marR="91429" marT="45747" marB="45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5080"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Evaluation </a:t>
            </a:r>
            <a:r>
              <a:rPr lang="en-US" altLang="en-US" dirty="0" smtClean="0">
                <a:latin typeface="Arial" panose="020B0604020202020204" pitchFamily="34" charset="0"/>
                <a:cs typeface="Arial" panose="020B0604020202020204" pitchFamily="34" charset="0"/>
              </a:rPr>
              <a:t>design</a:t>
            </a:r>
          </a:p>
        </p:txBody>
      </p:sp>
      <p:sp>
        <p:nvSpPr>
          <p:cNvPr id="3" name="Text Placeholder 2"/>
          <p:cNvSpPr>
            <a:spLocks noGrp="1"/>
          </p:cNvSpPr>
          <p:nvPr>
            <p:ph type="body" idx="1"/>
          </p:nvPr>
        </p:nvSpPr>
        <p:spPr>
          <a:xfrm>
            <a:off x="1708150" y="1125538"/>
            <a:ext cx="8345488" cy="639762"/>
          </a:xfrm>
        </p:spPr>
        <p:txBody>
          <a:bodyPr>
            <a:noAutofit/>
          </a:bodyPr>
          <a:lstStyle/>
          <a:p>
            <a:pPr>
              <a:defRPr/>
            </a:pPr>
            <a:r>
              <a:rPr lang="en-US" sz="2800" b="0" dirty="0">
                <a:solidFill>
                  <a:schemeClr val="tx1">
                    <a:lumMod val="65000"/>
                    <a:lumOff val="35000"/>
                  </a:schemeClr>
                </a:solidFill>
              </a:rPr>
              <a:t>Quasi-Experimental Evaluation Design</a:t>
            </a:r>
          </a:p>
        </p:txBody>
      </p:sp>
      <p:sp>
        <p:nvSpPr>
          <p:cNvPr id="20483" name="Content Placeholder 2"/>
          <p:cNvSpPr>
            <a:spLocks noGrp="1"/>
          </p:cNvSpPr>
          <p:nvPr>
            <p:ph sz="half" idx="2"/>
          </p:nvPr>
        </p:nvSpPr>
        <p:spPr>
          <a:xfrm>
            <a:off x="1728788" y="1724026"/>
            <a:ext cx="4025900" cy="4854575"/>
          </a:xfrm>
        </p:spPr>
        <p:txBody>
          <a:bodyPr>
            <a:normAutofit lnSpcReduction="10000"/>
          </a:bodyPr>
          <a:lstStyle/>
          <a:p>
            <a:pPr>
              <a:spcBef>
                <a:spcPts val="0"/>
              </a:spcBef>
              <a:spcAft>
                <a:spcPts val="1200"/>
              </a:spcAft>
              <a:defRPr/>
            </a:pPr>
            <a:r>
              <a:rPr lang="en-US" altLang="en-US" dirty="0" smtClean="0">
                <a:solidFill>
                  <a:schemeClr val="tx1">
                    <a:lumMod val="65000"/>
                    <a:lumOff val="35000"/>
                  </a:schemeClr>
                </a:solidFill>
                <a:latin typeface="Arial" pitchFamily="34" charset="0"/>
                <a:cs typeface="Arial" pitchFamily="34" charset="0"/>
              </a:rPr>
              <a:t>Defined by collecting data on two or more study groups – an intervention group and a comparison group. </a:t>
            </a:r>
          </a:p>
          <a:p>
            <a:pPr>
              <a:spcBef>
                <a:spcPts val="0"/>
              </a:spcBef>
              <a:spcAft>
                <a:spcPts val="1200"/>
              </a:spcAft>
              <a:defRPr/>
            </a:pPr>
            <a:r>
              <a:rPr lang="en-US" altLang="en-US" dirty="0" smtClean="0">
                <a:solidFill>
                  <a:schemeClr val="tx1">
                    <a:lumMod val="65000"/>
                    <a:lumOff val="35000"/>
                  </a:schemeClr>
                </a:solidFill>
                <a:latin typeface="Arial" pitchFamily="34" charset="0"/>
                <a:cs typeface="Arial" pitchFamily="34" charset="0"/>
              </a:rPr>
              <a:t>The intervention and comparison groups are identified from pre-existing or self-selected groups and are not formed through a random assignment process.</a:t>
            </a:r>
          </a:p>
        </p:txBody>
      </p:sp>
      <p:sp>
        <p:nvSpPr>
          <p:cNvPr id="10" name="Content Placeholder 2"/>
          <p:cNvSpPr txBox="1">
            <a:spLocks/>
          </p:cNvSpPr>
          <p:nvPr/>
        </p:nvSpPr>
        <p:spPr bwMode="auto">
          <a:xfrm>
            <a:off x="5849938" y="4025900"/>
            <a:ext cx="4648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28600" indent="-228600" algn="l" defTabSz="457200" rtl="0" eaLnBrk="0" fontAlgn="base" hangingPunct="0">
              <a:lnSpc>
                <a:spcPct val="90000"/>
              </a:lnSpc>
              <a:spcBef>
                <a:spcPct val="0"/>
              </a:spcBef>
              <a:spcAft>
                <a:spcPts val="900"/>
              </a:spcAft>
              <a:buClr>
                <a:schemeClr val="accent1"/>
              </a:buClr>
              <a:buFont typeface="Arial" pitchFamily="34" charset="0"/>
              <a:buChar char="•"/>
              <a:defRPr sz="24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pitchFamily="34" charset="0"/>
              <a:buChar char="–"/>
              <a:tabLst>
                <a:tab pos="457200" algn="l"/>
              </a:tabLst>
              <a:defRPr sz="20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pitchFamily="34" charset="0"/>
              <a:buChar char="•"/>
              <a:defRPr sz="18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pitchFamily="34" charset="0"/>
              <a:buChar char="–"/>
              <a:defRPr sz="1600"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pitchFamily="34" charset="0"/>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0"/>
              </a:spcBef>
              <a:spcAft>
                <a:spcPts val="1200"/>
              </a:spcAft>
              <a:defRPr/>
            </a:pPr>
            <a:r>
              <a:rPr lang="en-US" altLang="en-US" dirty="0">
                <a:solidFill>
                  <a:schemeClr val="tx1">
                    <a:lumMod val="65000"/>
                    <a:lumOff val="35000"/>
                  </a:schemeClr>
                </a:solidFill>
              </a:rPr>
              <a:t>Pre-existing differences between the intervention and comparison groups at the outset of the intervention may lead to inaccurate estimates of the program’s effects.</a:t>
            </a:r>
            <a:endParaRPr lang="en-US" altLang="en-US" dirty="0">
              <a:solidFill>
                <a:schemeClr val="tx1">
                  <a:lumMod val="65000"/>
                  <a:lumOff val="35000"/>
                </a:schemeClr>
              </a:solidFill>
              <a:latin typeface="Arial" pitchFamily="34" charset="0"/>
              <a:cs typeface="Arial" pitchFamily="34" charset="0"/>
            </a:endParaRPr>
          </a:p>
        </p:txBody>
      </p:sp>
      <p:sp>
        <p:nvSpPr>
          <p:cNvPr id="45084" name="TextBox 11"/>
          <p:cNvSpPr txBox="1">
            <a:spLocks noChangeArrowheads="1"/>
          </p:cNvSpPr>
          <p:nvPr/>
        </p:nvSpPr>
        <p:spPr bwMode="auto">
          <a:xfrm>
            <a:off x="5735639" y="3276600"/>
            <a:ext cx="4067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ts val="900"/>
              </a:spcAft>
              <a:buClr>
                <a:schemeClr val="accent1"/>
              </a:buClr>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Aft>
                <a:spcPts val="900"/>
              </a:spcAft>
              <a:buClr>
                <a:schemeClr val="accent1"/>
              </a:buClr>
              <a:buFont typeface="Arial" panose="020B0604020202020204" pitchFamily="34" charset="0"/>
              <a:buChar char="–"/>
              <a:tabLst>
                <a:tab pos="457200" algn="l"/>
              </a:tabLst>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Aft>
                <a:spcPts val="900"/>
              </a:spcAft>
              <a:buClr>
                <a:schemeClr val="accent1"/>
              </a:buClr>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3pPr>
            <a:lvl4pPr marL="1600200" indent="-228600">
              <a:lnSpc>
                <a:spcPct val="90000"/>
              </a:lnSpc>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lnSpc>
                <a:spcPct val="90000"/>
              </a:lnSpc>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9pPr>
          </a:lstStyle>
          <a:p>
            <a:pPr eaLnBrk="1" hangingPunct="1">
              <a:lnSpc>
                <a:spcPct val="100000"/>
              </a:lnSpc>
              <a:spcAft>
                <a:spcPct val="0"/>
              </a:spcAft>
              <a:buClrTx/>
              <a:buFontTx/>
              <a:buNone/>
            </a:pPr>
            <a:r>
              <a:rPr lang="en-US" altLang="en-US" sz="1600">
                <a:solidFill>
                  <a:schemeClr val="tx1"/>
                </a:solidFill>
                <a:latin typeface="Calibri" panose="020F0502020204030204" pitchFamily="34" charset="0"/>
              </a:rPr>
              <a:t>X = intervention is administered </a:t>
            </a:r>
          </a:p>
          <a:p>
            <a:pPr eaLnBrk="1" hangingPunct="1">
              <a:lnSpc>
                <a:spcPct val="100000"/>
              </a:lnSpc>
              <a:spcAft>
                <a:spcPct val="0"/>
              </a:spcAft>
              <a:buClrTx/>
              <a:buFontTx/>
              <a:buNone/>
            </a:pPr>
            <a:r>
              <a:rPr lang="en-US" altLang="en-US" sz="1600">
                <a:solidFill>
                  <a:schemeClr val="tx1"/>
                </a:solidFill>
                <a:latin typeface="Calibri" panose="020F0502020204030204" pitchFamily="34" charset="0"/>
              </a:rPr>
              <a:t>0 = measurement is taken</a:t>
            </a:r>
          </a:p>
        </p:txBody>
      </p:sp>
    </p:spTree>
    <p:extLst>
      <p:ext uri="{BB962C8B-B14F-4D97-AF65-F5344CB8AC3E}">
        <p14:creationId xmlns:p14="http://schemas.microsoft.com/office/powerpoint/2010/main" val="1239816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49024" y="-82549"/>
            <a:ext cx="10515600" cy="1325563"/>
          </a:xfrm>
        </p:spPr>
        <p:txBody>
          <a:bodyPr/>
          <a:lstStyle/>
          <a:p>
            <a:r>
              <a:rPr lang="en-US" altLang="en-US" dirty="0" smtClean="0">
                <a:latin typeface="Arial" panose="020B0604020202020204" pitchFamily="34" charset="0"/>
                <a:cs typeface="Arial" panose="020B0604020202020204" pitchFamily="34" charset="0"/>
              </a:rPr>
              <a:t>Evaluation </a:t>
            </a:r>
            <a:r>
              <a:rPr lang="en-US" altLang="en-US" dirty="0" smtClean="0">
                <a:latin typeface="Arial" panose="020B0604020202020204" pitchFamily="34" charset="0"/>
                <a:cs typeface="Arial" panose="020B0604020202020204" pitchFamily="34" charset="0"/>
              </a:rPr>
              <a:t>design</a:t>
            </a:r>
          </a:p>
        </p:txBody>
      </p:sp>
      <p:sp>
        <p:nvSpPr>
          <p:cNvPr id="3" name="Text Placeholder 2"/>
          <p:cNvSpPr>
            <a:spLocks noGrp="1"/>
          </p:cNvSpPr>
          <p:nvPr>
            <p:ph type="body" idx="1"/>
          </p:nvPr>
        </p:nvSpPr>
        <p:spPr>
          <a:xfrm>
            <a:off x="1735139" y="1220788"/>
            <a:ext cx="8345487" cy="717550"/>
          </a:xfrm>
        </p:spPr>
        <p:txBody>
          <a:bodyPr>
            <a:noAutofit/>
          </a:bodyPr>
          <a:lstStyle/>
          <a:p>
            <a:pPr>
              <a:defRPr/>
            </a:pPr>
            <a:r>
              <a:rPr lang="en-US" sz="2800" b="0" dirty="0">
                <a:solidFill>
                  <a:schemeClr val="tx1">
                    <a:lumMod val="65000"/>
                    <a:lumOff val="35000"/>
                  </a:schemeClr>
                </a:solidFill>
              </a:rPr>
              <a:t>Experimental Evaluation Design (Randomized Controlled Trial)</a:t>
            </a:r>
          </a:p>
        </p:txBody>
      </p:sp>
      <p:sp>
        <p:nvSpPr>
          <p:cNvPr id="20483" name="Content Placeholder 2"/>
          <p:cNvSpPr>
            <a:spLocks noGrp="1"/>
          </p:cNvSpPr>
          <p:nvPr>
            <p:ph sz="half" idx="2"/>
          </p:nvPr>
        </p:nvSpPr>
        <p:spPr>
          <a:xfrm>
            <a:off x="1701800" y="2019300"/>
            <a:ext cx="3957638" cy="4464050"/>
          </a:xfrm>
        </p:spPr>
        <p:txBody>
          <a:bodyPr>
            <a:normAutofit fontScale="92500" lnSpcReduction="10000"/>
          </a:bodyPr>
          <a:lstStyle/>
          <a:p>
            <a:pPr>
              <a:spcBef>
                <a:spcPts val="0"/>
              </a:spcBef>
              <a:spcAft>
                <a:spcPts val="1200"/>
              </a:spcAft>
              <a:defRPr/>
            </a:pPr>
            <a:r>
              <a:rPr lang="en-US" altLang="en-US" dirty="0">
                <a:solidFill>
                  <a:schemeClr val="tx1">
                    <a:lumMod val="65000"/>
                    <a:lumOff val="35000"/>
                  </a:schemeClr>
                </a:solidFill>
                <a:latin typeface="Arial" pitchFamily="34" charset="0"/>
                <a:cs typeface="Arial" pitchFamily="34" charset="0"/>
              </a:rPr>
              <a:t>Defined by collecting data on two or more study groups – an intervention group and a </a:t>
            </a:r>
            <a:r>
              <a:rPr lang="en-US" altLang="en-US" dirty="0" smtClean="0">
                <a:solidFill>
                  <a:schemeClr val="tx1">
                    <a:lumMod val="65000"/>
                    <a:lumOff val="35000"/>
                  </a:schemeClr>
                </a:solidFill>
                <a:latin typeface="Arial" pitchFamily="34" charset="0"/>
                <a:cs typeface="Arial" pitchFamily="34" charset="0"/>
              </a:rPr>
              <a:t>control group</a:t>
            </a:r>
            <a:r>
              <a:rPr lang="en-US" altLang="en-US" dirty="0">
                <a:solidFill>
                  <a:schemeClr val="tx1">
                    <a:lumMod val="65000"/>
                    <a:lumOff val="35000"/>
                  </a:schemeClr>
                </a:solidFill>
                <a:latin typeface="Arial" pitchFamily="34" charset="0"/>
                <a:cs typeface="Arial" pitchFamily="34" charset="0"/>
              </a:rPr>
              <a:t>. </a:t>
            </a:r>
          </a:p>
          <a:p>
            <a:pPr>
              <a:spcBef>
                <a:spcPts val="0"/>
              </a:spcBef>
              <a:spcAft>
                <a:spcPts val="1200"/>
              </a:spcAft>
              <a:defRPr/>
            </a:pPr>
            <a:r>
              <a:rPr lang="en-US" altLang="en-US" dirty="0" smtClean="0">
                <a:solidFill>
                  <a:schemeClr val="tx1">
                    <a:lumMod val="65000"/>
                    <a:lumOff val="35000"/>
                  </a:schemeClr>
                </a:solidFill>
                <a:latin typeface="Arial" pitchFamily="34" charset="0"/>
                <a:cs typeface="Arial" pitchFamily="34" charset="0"/>
              </a:rPr>
              <a:t>Random assignment techniques (e.g., lottery draw) are used by the evaluator to assign study participants to either the intervention or the control group.</a:t>
            </a:r>
          </a:p>
        </p:txBody>
      </p:sp>
      <p:sp>
        <p:nvSpPr>
          <p:cNvPr id="10" name="Content Placeholder 2"/>
          <p:cNvSpPr txBox="1">
            <a:spLocks/>
          </p:cNvSpPr>
          <p:nvPr/>
        </p:nvSpPr>
        <p:spPr bwMode="auto">
          <a:xfrm>
            <a:off x="5659439" y="3825875"/>
            <a:ext cx="48720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defTabSz="457200" rtl="0" eaLnBrk="0" fontAlgn="base" hangingPunct="0">
              <a:lnSpc>
                <a:spcPct val="90000"/>
              </a:lnSpc>
              <a:spcBef>
                <a:spcPct val="0"/>
              </a:spcBef>
              <a:spcAft>
                <a:spcPts val="900"/>
              </a:spcAft>
              <a:buClr>
                <a:schemeClr val="accent1"/>
              </a:buClr>
              <a:buFont typeface="Arial" pitchFamily="34" charset="0"/>
              <a:buChar char="•"/>
              <a:defRPr sz="24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pitchFamily="34" charset="0"/>
              <a:buChar char="–"/>
              <a:tabLst>
                <a:tab pos="457200" algn="l"/>
              </a:tabLst>
              <a:defRPr sz="20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pitchFamily="34" charset="0"/>
              <a:buChar char="•"/>
              <a:defRPr sz="18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pitchFamily="34" charset="0"/>
              <a:buChar char="–"/>
              <a:defRPr sz="1600"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pitchFamily="34" charset="0"/>
              <a:buChar char="»"/>
              <a:defRPr sz="16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0"/>
              </a:spcBef>
              <a:spcAft>
                <a:spcPts val="1200"/>
              </a:spcAft>
              <a:defRPr/>
            </a:pPr>
            <a:r>
              <a:rPr lang="en-US" altLang="en-US" dirty="0">
                <a:solidFill>
                  <a:schemeClr val="tx1">
                    <a:lumMod val="65000"/>
                    <a:lumOff val="35000"/>
                  </a:schemeClr>
                </a:solidFill>
                <a:latin typeface="Arial" pitchFamily="34" charset="0"/>
                <a:cs typeface="Arial" pitchFamily="34" charset="0"/>
              </a:rPr>
              <a:t>Random assignment ensures </a:t>
            </a:r>
            <a:r>
              <a:rPr lang="en-US" dirty="0">
                <a:solidFill>
                  <a:schemeClr val="tx1">
                    <a:lumMod val="65000"/>
                    <a:lumOff val="35000"/>
                  </a:schemeClr>
                </a:solidFill>
              </a:rPr>
              <a:t>the study groups are equivalent prior to intervention</a:t>
            </a:r>
            <a:r>
              <a:rPr lang="en-US" dirty="0">
                <a:solidFill>
                  <a:schemeClr val="tx1">
                    <a:lumMod val="65000"/>
                    <a:lumOff val="35000"/>
                  </a:schemeClr>
                </a:solidFill>
                <a:latin typeface="Arial" pitchFamily="34" charset="0"/>
                <a:cs typeface="Arial" pitchFamily="34" charset="0"/>
              </a:rPr>
              <a:t>, thus e</a:t>
            </a:r>
            <a:r>
              <a:rPr lang="en-US" altLang="en-US" dirty="0">
                <a:solidFill>
                  <a:schemeClr val="tx1">
                    <a:lumMod val="65000"/>
                    <a:lumOff val="35000"/>
                  </a:schemeClr>
                </a:solidFill>
              </a:rPr>
              <a:t>xperimental designs are often considered the most credible design in regards to producing evidence of program impact. </a:t>
            </a:r>
            <a:endParaRPr lang="en-US" altLang="en-US" dirty="0">
              <a:solidFill>
                <a:schemeClr val="tx1">
                  <a:lumMod val="65000"/>
                  <a:lumOff val="35000"/>
                </a:schemeClr>
              </a:solidFill>
              <a:latin typeface="Arial" pitchFamily="34" charset="0"/>
              <a:cs typeface="Arial" pitchFamily="34" charset="0"/>
            </a:endParaRPr>
          </a:p>
        </p:txBody>
      </p:sp>
      <p:graphicFrame>
        <p:nvGraphicFramePr>
          <p:cNvPr id="9" name="Content Placeholder 3"/>
          <p:cNvGraphicFramePr>
            <a:graphicFrameLocks/>
          </p:cNvGraphicFramePr>
          <p:nvPr/>
        </p:nvGraphicFramePr>
        <p:xfrm>
          <a:off x="5754689" y="1697038"/>
          <a:ext cx="4594225" cy="1538288"/>
        </p:xfrm>
        <a:graphic>
          <a:graphicData uri="http://schemas.openxmlformats.org/drawingml/2006/table">
            <a:tbl>
              <a:tblPr firstRow="1" bandRow="1">
                <a:tableStyleId>{7DF18680-E054-41AD-8BC1-D1AEF772440D}</a:tableStyleId>
              </a:tblPr>
              <a:tblGrid>
                <a:gridCol w="1719744">
                  <a:extLst>
                    <a:ext uri="{9D8B030D-6E8A-4147-A177-3AD203B41FA5}">
                      <a16:colId xmlns:a16="http://schemas.microsoft.com/office/drawing/2014/main" val="20000"/>
                    </a:ext>
                  </a:extLst>
                </a:gridCol>
                <a:gridCol w="832574">
                  <a:extLst>
                    <a:ext uri="{9D8B030D-6E8A-4147-A177-3AD203B41FA5}">
                      <a16:colId xmlns:a16="http://schemas.microsoft.com/office/drawing/2014/main" val="20001"/>
                    </a:ext>
                  </a:extLst>
                </a:gridCol>
                <a:gridCol w="1078252">
                  <a:extLst>
                    <a:ext uri="{9D8B030D-6E8A-4147-A177-3AD203B41FA5}">
                      <a16:colId xmlns:a16="http://schemas.microsoft.com/office/drawing/2014/main" val="20002"/>
                    </a:ext>
                  </a:extLst>
                </a:gridCol>
                <a:gridCol w="963655">
                  <a:extLst>
                    <a:ext uri="{9D8B030D-6E8A-4147-A177-3AD203B41FA5}">
                      <a16:colId xmlns:a16="http://schemas.microsoft.com/office/drawing/2014/main" val="20003"/>
                    </a:ext>
                  </a:extLst>
                </a:gridCol>
              </a:tblGrid>
              <a:tr h="377116">
                <a:tc>
                  <a:txBody>
                    <a:bodyPr/>
                    <a:lstStyle/>
                    <a:p>
                      <a:endParaRPr lang="en-US" sz="1800" b="1" dirty="0">
                        <a:solidFill>
                          <a:schemeClr val="bg1"/>
                        </a:solidFill>
                      </a:endParaRPr>
                    </a:p>
                  </a:txBody>
                  <a:tcPr marL="91447" marR="91447"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500" b="1" dirty="0" smtClean="0">
                          <a:solidFill>
                            <a:schemeClr val="bg1"/>
                          </a:solidFill>
                        </a:rPr>
                        <a:t>Pre-test</a:t>
                      </a:r>
                      <a:endParaRPr lang="en-US" sz="1500" b="1" dirty="0">
                        <a:solidFill>
                          <a:schemeClr val="bg1"/>
                        </a:solidFill>
                      </a:endParaRPr>
                    </a:p>
                  </a:txBody>
                  <a:tcPr marL="91447" marR="91447"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500" b="1" dirty="0" smtClean="0">
                          <a:solidFill>
                            <a:schemeClr val="bg1"/>
                          </a:solidFill>
                        </a:rPr>
                        <a:t>Treatment</a:t>
                      </a:r>
                      <a:endParaRPr lang="en-US" sz="1500" b="1" dirty="0">
                        <a:solidFill>
                          <a:schemeClr val="bg1"/>
                        </a:solidFill>
                      </a:endParaRPr>
                    </a:p>
                  </a:txBody>
                  <a:tcPr marL="91447" marR="91447"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500" b="1" dirty="0" smtClean="0">
                          <a:solidFill>
                            <a:schemeClr val="bg1"/>
                          </a:solidFill>
                        </a:rPr>
                        <a:t>Posttest</a:t>
                      </a:r>
                      <a:endParaRPr lang="en-US" sz="1500" b="1" dirty="0">
                        <a:solidFill>
                          <a:schemeClr val="bg1"/>
                        </a:solidFill>
                      </a:endParaRPr>
                    </a:p>
                  </a:txBody>
                  <a:tcPr marL="91447" marR="91447"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48582">
                <a:tc>
                  <a:txBody>
                    <a:bodyPr/>
                    <a:lstStyle/>
                    <a:p>
                      <a:r>
                        <a:rPr lang="en-US" sz="1500" b="1" dirty="0" smtClean="0">
                          <a:solidFill>
                            <a:schemeClr val="bg1"/>
                          </a:solidFill>
                        </a:rPr>
                        <a:t>Intervention Group</a:t>
                      </a:r>
                    </a:p>
                    <a:p>
                      <a:r>
                        <a:rPr lang="en-US" sz="1500" b="1" i="1" dirty="0" smtClean="0">
                          <a:solidFill>
                            <a:schemeClr val="bg1"/>
                          </a:solidFill>
                        </a:rPr>
                        <a:t>Randomly</a:t>
                      </a:r>
                      <a:r>
                        <a:rPr lang="en-US" sz="1500" b="1" i="1" baseline="0" dirty="0" smtClean="0">
                          <a:solidFill>
                            <a:schemeClr val="bg1"/>
                          </a:solidFill>
                        </a:rPr>
                        <a:t> assigned</a:t>
                      </a:r>
                      <a:endParaRPr lang="en-US" sz="1500" b="1" i="1" dirty="0">
                        <a:solidFill>
                          <a:schemeClr val="bg1"/>
                        </a:solidFill>
                      </a:endParaRPr>
                    </a:p>
                  </a:txBody>
                  <a:tcPr marL="91447" marR="91447"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600" dirty="0" smtClean="0"/>
                        <a:t>0</a:t>
                      </a:r>
                      <a:endParaRPr lang="en-US" sz="1600" dirty="0"/>
                    </a:p>
                  </a:txBody>
                  <a:tcPr marL="91447" marR="91447"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X</a:t>
                      </a:r>
                      <a:endParaRPr lang="en-US" sz="1600" dirty="0"/>
                    </a:p>
                  </a:txBody>
                  <a:tcPr marL="91447" marR="91447"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marL="91447" marR="91447"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2590">
                <a:tc>
                  <a:txBody>
                    <a:bodyPr/>
                    <a:lstStyle/>
                    <a:p>
                      <a:r>
                        <a:rPr lang="en-US" sz="1500" b="1" dirty="0" smtClean="0">
                          <a:solidFill>
                            <a:schemeClr val="bg1"/>
                          </a:solidFill>
                        </a:rPr>
                        <a:t>Control Group</a:t>
                      </a:r>
                    </a:p>
                    <a:p>
                      <a:r>
                        <a:rPr lang="en-US" sz="1500" b="1" i="1" dirty="0" smtClean="0">
                          <a:solidFill>
                            <a:schemeClr val="bg1"/>
                          </a:solidFill>
                        </a:rPr>
                        <a:t>Randomly</a:t>
                      </a:r>
                      <a:r>
                        <a:rPr lang="en-US" sz="1500" b="1" i="1" baseline="0" dirty="0" smtClean="0">
                          <a:solidFill>
                            <a:schemeClr val="bg1"/>
                          </a:solidFill>
                        </a:rPr>
                        <a:t> assigned</a:t>
                      </a:r>
                      <a:endParaRPr lang="en-US" sz="1500" b="1" dirty="0">
                        <a:solidFill>
                          <a:schemeClr val="bg1"/>
                        </a:solidFill>
                      </a:endParaRPr>
                    </a:p>
                  </a:txBody>
                  <a:tcPr marL="91447" marR="91447"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600" dirty="0" smtClean="0"/>
                        <a:t>0</a:t>
                      </a:r>
                      <a:endParaRPr lang="en-US" sz="1600" dirty="0"/>
                    </a:p>
                  </a:txBody>
                  <a:tcPr marL="91447" marR="91447"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91447" marR="91447"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US" sz="1600" dirty="0"/>
                    </a:p>
                  </a:txBody>
                  <a:tcPr marL="91447" marR="91447"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7132" name="Rectangle 7"/>
          <p:cNvSpPr>
            <a:spLocks noChangeArrowheads="1"/>
          </p:cNvSpPr>
          <p:nvPr/>
        </p:nvSpPr>
        <p:spPr bwMode="auto">
          <a:xfrm>
            <a:off x="5761038" y="3241675"/>
            <a:ext cx="457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ts val="900"/>
              </a:spcAft>
              <a:buClr>
                <a:schemeClr val="accent1"/>
              </a:buClr>
              <a:buFont typeface="Arial" panose="020B0604020202020204" pitchFamily="34" charset="0"/>
              <a:buChar char="•"/>
              <a:defRPr sz="2800">
                <a:solidFill>
                  <a:srgbClr val="595959"/>
                </a:solidFill>
                <a:latin typeface="Arial" panose="020B0604020202020204" pitchFamily="34" charset="0"/>
                <a:cs typeface="Arial" panose="020B0604020202020204" pitchFamily="34" charset="0"/>
              </a:defRPr>
            </a:lvl1pPr>
            <a:lvl2pPr marL="742950" indent="-285750">
              <a:lnSpc>
                <a:spcPct val="90000"/>
              </a:lnSpc>
              <a:spcAft>
                <a:spcPts val="900"/>
              </a:spcAft>
              <a:buClr>
                <a:schemeClr val="accent1"/>
              </a:buClr>
              <a:buFont typeface="Arial" panose="020B0604020202020204" pitchFamily="34" charset="0"/>
              <a:buChar char="–"/>
              <a:tabLst>
                <a:tab pos="457200" algn="l"/>
              </a:tabLst>
              <a:defRPr sz="2400">
                <a:solidFill>
                  <a:srgbClr val="595959"/>
                </a:solidFill>
                <a:latin typeface="Arial" panose="020B0604020202020204" pitchFamily="34" charset="0"/>
                <a:cs typeface="Arial" panose="020B0604020202020204" pitchFamily="34" charset="0"/>
              </a:defRPr>
            </a:lvl2pPr>
            <a:lvl3pPr marL="1143000" indent="-228600">
              <a:lnSpc>
                <a:spcPct val="90000"/>
              </a:lnSpc>
              <a:spcAft>
                <a:spcPts val="900"/>
              </a:spcAft>
              <a:buClr>
                <a:schemeClr val="accent1"/>
              </a:buClr>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3pPr>
            <a:lvl4pPr marL="1600200" indent="-228600">
              <a:lnSpc>
                <a:spcPct val="90000"/>
              </a:lnSpc>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4pPr>
            <a:lvl5pPr marL="2057400" indent="-228600">
              <a:lnSpc>
                <a:spcPct val="90000"/>
              </a:lnSpc>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ct val="0"/>
              </a:spcBef>
              <a:spcAft>
                <a:spcPts val="900"/>
              </a:spcAft>
              <a:buClr>
                <a:schemeClr val="accent1"/>
              </a:buClr>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9pPr>
          </a:lstStyle>
          <a:p>
            <a:pPr eaLnBrk="1" hangingPunct="1">
              <a:lnSpc>
                <a:spcPct val="100000"/>
              </a:lnSpc>
              <a:spcAft>
                <a:spcPct val="0"/>
              </a:spcAft>
              <a:buClrTx/>
              <a:buFontTx/>
              <a:buNone/>
            </a:pPr>
            <a:r>
              <a:rPr lang="en-US" altLang="en-US" sz="1600">
                <a:solidFill>
                  <a:schemeClr val="tx1"/>
                </a:solidFill>
                <a:latin typeface="Calibri" panose="020F0502020204030204" pitchFamily="34" charset="0"/>
              </a:rPr>
              <a:t>X = intervention is administered </a:t>
            </a:r>
          </a:p>
          <a:p>
            <a:pPr eaLnBrk="1" hangingPunct="1">
              <a:lnSpc>
                <a:spcPct val="100000"/>
              </a:lnSpc>
              <a:spcAft>
                <a:spcPct val="0"/>
              </a:spcAft>
              <a:buClrTx/>
              <a:buFontTx/>
              <a:buNone/>
            </a:pPr>
            <a:r>
              <a:rPr lang="en-US" altLang="en-US" sz="1600">
                <a:solidFill>
                  <a:schemeClr val="tx1"/>
                </a:solidFill>
                <a:latin typeface="Calibri" panose="020F0502020204030204" pitchFamily="34" charset="0"/>
              </a:rPr>
              <a:t>0 = measurement is taken</a:t>
            </a:r>
          </a:p>
        </p:txBody>
      </p:sp>
    </p:spTree>
    <p:extLst>
      <p:ext uri="{BB962C8B-B14F-4D97-AF65-F5344CB8AC3E}">
        <p14:creationId xmlns:p14="http://schemas.microsoft.com/office/powerpoint/2010/main" val="1399570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Evaluation </a:t>
            </a:r>
            <a:r>
              <a:rPr lang="en-US" altLang="en-US" dirty="0" smtClean="0">
                <a:latin typeface="Arial" panose="020B0604020202020204" pitchFamily="34" charset="0"/>
                <a:cs typeface="Arial" panose="020B0604020202020204" pitchFamily="34" charset="0"/>
              </a:rPr>
              <a:t>design</a:t>
            </a:r>
          </a:p>
        </p:txBody>
      </p:sp>
      <p:sp>
        <p:nvSpPr>
          <p:cNvPr id="20483" name="Content Placeholder 2"/>
          <p:cNvSpPr>
            <a:spLocks noGrp="1"/>
          </p:cNvSpPr>
          <p:nvPr>
            <p:ph idx="1"/>
          </p:nvPr>
        </p:nvSpPr>
        <p:spPr/>
        <p:txBody>
          <a:bodyPr/>
          <a:lstStyle/>
          <a:p>
            <a:pPr marL="0" indent="0">
              <a:spcBef>
                <a:spcPts val="0"/>
              </a:spcBef>
              <a:spcAft>
                <a:spcPts val="1200"/>
              </a:spcAft>
              <a:buNone/>
              <a:defRPr/>
            </a:pPr>
            <a:r>
              <a:rPr lang="en-US" altLang="en-US" dirty="0" smtClean="0">
                <a:latin typeface="Arial" pitchFamily="34" charset="0"/>
                <a:cs typeface="Arial" pitchFamily="34" charset="0"/>
              </a:rPr>
              <a:t>Describe your evaluation study group(s)</a:t>
            </a:r>
          </a:p>
          <a:p>
            <a:pPr>
              <a:spcBef>
                <a:spcPts val="0"/>
              </a:spcBef>
              <a:spcAft>
                <a:spcPts val="1200"/>
              </a:spcAft>
              <a:defRPr/>
            </a:pPr>
            <a:r>
              <a:rPr lang="en-US" altLang="en-US" sz="2400" dirty="0">
                <a:latin typeface="Arial" pitchFamily="34" charset="0"/>
                <a:cs typeface="Arial" pitchFamily="34" charset="0"/>
              </a:rPr>
              <a:t>The evaluation design section of your plan should provide a description of each study group. </a:t>
            </a:r>
          </a:p>
          <a:p>
            <a:pPr>
              <a:spcBef>
                <a:spcPts val="0"/>
              </a:spcBef>
              <a:spcAft>
                <a:spcPts val="1200"/>
              </a:spcAft>
              <a:defRPr/>
            </a:pPr>
            <a:r>
              <a:rPr lang="en-US" altLang="en-US" sz="2400" dirty="0">
                <a:latin typeface="Arial" pitchFamily="34" charset="0"/>
                <a:cs typeface="Arial" pitchFamily="34" charset="0"/>
              </a:rPr>
              <a:t>Explain how each study group will be identified.</a:t>
            </a:r>
          </a:p>
          <a:p>
            <a:pPr lvl="1">
              <a:defRPr/>
            </a:pPr>
            <a:r>
              <a:rPr lang="en-US" altLang="en-US" sz="2000" dirty="0">
                <a:latin typeface="Arial" pitchFamily="34" charset="0"/>
                <a:cs typeface="Arial" pitchFamily="34" charset="0"/>
              </a:rPr>
              <a:t>Define the target population from which you will recruit your study group participants.</a:t>
            </a:r>
          </a:p>
          <a:p>
            <a:pPr lvl="1">
              <a:defRPr/>
            </a:pPr>
            <a:r>
              <a:rPr lang="en-US" altLang="en-US" sz="2000" dirty="0">
                <a:latin typeface="Arial" pitchFamily="34" charset="0"/>
                <a:cs typeface="Arial" pitchFamily="34" charset="0"/>
              </a:rPr>
              <a:t>Describe how you will access or recruit participants for each study group.</a:t>
            </a:r>
          </a:p>
          <a:p>
            <a:pPr lvl="1">
              <a:defRPr/>
            </a:pPr>
            <a:r>
              <a:rPr lang="en-US" altLang="en-US" sz="2000" dirty="0">
                <a:latin typeface="Arial" pitchFamily="34" charset="0"/>
                <a:cs typeface="Arial" pitchFamily="34" charset="0"/>
              </a:rPr>
              <a:t>Specify any applicable eligibility criteria for each study group (e.g., study participants from your target population must be within a certain age range, hold a certain degree type).</a:t>
            </a:r>
          </a:p>
        </p:txBody>
      </p:sp>
    </p:spTree>
    <p:extLst>
      <p:ext uri="{BB962C8B-B14F-4D97-AF65-F5344CB8AC3E}">
        <p14:creationId xmlns:p14="http://schemas.microsoft.com/office/powerpoint/2010/main" val="843583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Evaluation </a:t>
            </a:r>
            <a:r>
              <a:rPr lang="en-US" altLang="en-US" dirty="0" smtClean="0">
                <a:latin typeface="Arial" panose="020B0604020202020204" pitchFamily="34" charset="0"/>
                <a:cs typeface="Arial" panose="020B0604020202020204" pitchFamily="34" charset="0"/>
              </a:rPr>
              <a:t>design</a:t>
            </a:r>
          </a:p>
        </p:txBody>
      </p:sp>
      <p:graphicFrame>
        <p:nvGraphicFramePr>
          <p:cNvPr id="8" name="Table 7"/>
          <p:cNvGraphicFramePr>
            <a:graphicFrameLocks noGrp="1"/>
          </p:cNvGraphicFramePr>
          <p:nvPr>
            <p:extLst>
              <p:ext uri="{D42A27DB-BD31-4B8C-83A1-F6EECF244321}">
                <p14:modId xmlns:p14="http://schemas.microsoft.com/office/powerpoint/2010/main" val="1234335580"/>
              </p:ext>
            </p:extLst>
          </p:nvPr>
        </p:nvGraphicFramePr>
        <p:xfrm>
          <a:off x="971551" y="1584038"/>
          <a:ext cx="8461375" cy="4510089"/>
        </p:xfrm>
        <a:graphic>
          <a:graphicData uri="http://schemas.openxmlformats.org/drawingml/2006/table">
            <a:tbl>
              <a:tblPr firstRow="1" firstCol="1" bandRow="1">
                <a:tableStyleId>{00A15C55-8517-42AA-B614-E9B94910E393}</a:tableStyleId>
              </a:tblPr>
              <a:tblGrid>
                <a:gridCol w="3834913">
                  <a:extLst>
                    <a:ext uri="{9D8B030D-6E8A-4147-A177-3AD203B41FA5}">
                      <a16:colId xmlns:a16="http://schemas.microsoft.com/office/drawing/2014/main" val="20000"/>
                    </a:ext>
                  </a:extLst>
                </a:gridCol>
                <a:gridCol w="2743123">
                  <a:extLst>
                    <a:ext uri="{9D8B030D-6E8A-4147-A177-3AD203B41FA5}">
                      <a16:colId xmlns:a16="http://schemas.microsoft.com/office/drawing/2014/main" val="20001"/>
                    </a:ext>
                  </a:extLst>
                </a:gridCol>
                <a:gridCol w="1883339">
                  <a:extLst>
                    <a:ext uri="{9D8B030D-6E8A-4147-A177-3AD203B41FA5}">
                      <a16:colId xmlns:a16="http://schemas.microsoft.com/office/drawing/2014/main" val="20002"/>
                    </a:ext>
                  </a:extLst>
                </a:gridCol>
              </a:tblGrid>
              <a:tr h="1427518">
                <a:tc>
                  <a:txBody>
                    <a:bodyPr/>
                    <a:lstStyle/>
                    <a:p>
                      <a:pPr marL="22860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Type of Outcome Evaluation Design</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txBody>
                  <a:tcPr marL="68572" marR="68572" marT="0" marB="0" anchor="ctr">
                    <a:solidFill>
                      <a:srgbClr val="0070C0"/>
                    </a:solidFill>
                  </a:tcPr>
                </a:tc>
                <a:tc>
                  <a:txBody>
                    <a:bodyPr/>
                    <a:lstStyle/>
                    <a:p>
                      <a:pPr marL="228600" marR="0" algn="l" defTabSz="457200" rtl="0" eaLnBrk="1" latinLnBrk="0" hangingPunct="1">
                        <a:spcBef>
                          <a:spcPts val="0"/>
                        </a:spcBef>
                        <a:spcAft>
                          <a:spcPts val="0"/>
                        </a:spcAft>
                      </a:pPr>
                      <a:r>
                        <a:rPr lang="en-US" sz="1600" kern="1200" dirty="0" smtClean="0">
                          <a:effectLst/>
                          <a:latin typeface="Arial" panose="020B0604020202020204" pitchFamily="34" charset="0"/>
                          <a:cs typeface="Arial" panose="020B0604020202020204" pitchFamily="34" charset="0"/>
                        </a:rPr>
                        <a:t>Control or Comparison </a:t>
                      </a:r>
                      <a:endParaRPr lang="en-US" sz="1600" b="1" kern="1200" dirty="0">
                        <a:solidFill>
                          <a:schemeClr val="tx1"/>
                        </a:solidFill>
                        <a:effectLst/>
                        <a:latin typeface="Arial" pitchFamily="34" charset="0"/>
                        <a:ea typeface="+mn-ea"/>
                        <a:cs typeface="Arial" pitchFamily="34" charset="0"/>
                      </a:endParaRPr>
                    </a:p>
                  </a:txBody>
                  <a:tcPr marL="68572" marR="68572" marT="0" marB="0" anchor="ctr">
                    <a:solidFill>
                      <a:srgbClr val="0070C0"/>
                    </a:solidFill>
                  </a:tcPr>
                </a:tc>
                <a:tc>
                  <a:txBody>
                    <a:bodyPr/>
                    <a:lstStyle/>
                    <a:p>
                      <a:pPr marL="228600" marR="0" lvl="0" indent="0" algn="l" defTabSz="457200" rtl="0" eaLnBrk="1" fontAlgn="auto" latinLnBrk="0" hangingPunct="1">
                        <a:lnSpc>
                          <a:spcPct val="100000"/>
                        </a:lnSpc>
                        <a:spcBef>
                          <a:spcPts val="0"/>
                        </a:spcBef>
                        <a:spcAft>
                          <a:spcPts val="0"/>
                        </a:spcAft>
                        <a:buClrTx/>
                        <a:buSzTx/>
                        <a:buFontTx/>
                        <a:buNone/>
                        <a:tabLst/>
                        <a:defRPr/>
                      </a:pPr>
                      <a:r>
                        <a:rPr lang="en-US" sz="1600" kern="1200" noProof="0" dirty="0" smtClean="0">
                          <a:effectLst/>
                          <a:latin typeface="Arial" panose="020B0604020202020204" pitchFamily="34" charset="0"/>
                          <a:cs typeface="Arial" panose="020B0604020202020204" pitchFamily="34" charset="0"/>
                        </a:rPr>
                        <a:t>Ability to produce causal</a:t>
                      </a:r>
                      <a:r>
                        <a:rPr lang="en-US" sz="1600" kern="1200" baseline="0" noProof="0" dirty="0" smtClean="0">
                          <a:effectLst/>
                          <a:latin typeface="Arial" panose="020B0604020202020204" pitchFamily="34" charset="0"/>
                          <a:cs typeface="Arial" panose="020B0604020202020204" pitchFamily="34" charset="0"/>
                        </a:rPr>
                        <a:t> evidence about a program</a:t>
                      </a:r>
                      <a:endParaRPr lang="en-US" sz="1600" b="1" kern="1200" dirty="0">
                        <a:solidFill>
                          <a:schemeClr val="tx1"/>
                        </a:solidFill>
                        <a:effectLst/>
                        <a:latin typeface="Arial" pitchFamily="34" charset="0"/>
                        <a:ea typeface="+mn-ea"/>
                        <a:cs typeface="Arial" pitchFamily="34" charset="0"/>
                      </a:endParaRPr>
                    </a:p>
                  </a:txBody>
                  <a:tcPr marL="68572" marR="68572" marT="0" marB="0" anchor="ctr">
                    <a:solidFill>
                      <a:srgbClr val="0070C0"/>
                    </a:solidFill>
                  </a:tcPr>
                </a:tc>
                <a:extLst>
                  <a:ext uri="{0D108BD9-81ED-4DB2-BD59-A6C34878D82A}">
                    <a16:rowId xmlns:a16="http://schemas.microsoft.com/office/drawing/2014/main" val="10000"/>
                  </a:ext>
                </a:extLst>
              </a:tr>
              <a:tr h="953802">
                <a:tc>
                  <a:txBody>
                    <a:bodyPr/>
                    <a:lstStyle/>
                    <a:p>
                      <a:pPr marL="685800" marR="0" lvl="1" algn="l" defTabSz="457200" rtl="0" eaLnBrk="1" latinLnBrk="0" hangingPunct="1">
                        <a:spcBef>
                          <a:spcPts val="0"/>
                        </a:spcBef>
                        <a:spcAft>
                          <a:spcPts val="0"/>
                        </a:spcAft>
                      </a:pPr>
                      <a:r>
                        <a:rPr lang="en-US" sz="1600" kern="1200" dirty="0" smtClean="0">
                          <a:effectLst/>
                          <a:latin typeface="Arial" panose="020B0604020202020204" pitchFamily="34" charset="0"/>
                          <a:cs typeface="Arial" panose="020B0604020202020204" pitchFamily="34" charset="0"/>
                        </a:rPr>
                        <a:t>Which one?</a:t>
                      </a:r>
                      <a:endParaRPr lang="en-US" sz="1600" b="0" kern="1200" dirty="0">
                        <a:solidFill>
                          <a:schemeClr val="tx1"/>
                        </a:solidFill>
                        <a:effectLst/>
                        <a:latin typeface="Arial" pitchFamily="34" charset="0"/>
                        <a:ea typeface="+mn-ea"/>
                        <a:cs typeface="Arial" pitchFamily="34" charset="0"/>
                      </a:endParaRPr>
                    </a:p>
                  </a:txBody>
                  <a:tcPr marL="68572" marR="68572" marT="0" marB="0" anchor="ctr">
                    <a:solidFill>
                      <a:srgbClr val="0070C0"/>
                    </a:solidFill>
                  </a:tcPr>
                </a:tc>
                <a:tc>
                  <a:txBody>
                    <a:bodyPr/>
                    <a:lstStyle/>
                    <a:p>
                      <a:pPr marL="228600" marR="0" algn="ctr" defTabSz="457200" rtl="0" eaLnBrk="1" latinLnBrk="0" hangingPunct="1">
                        <a:spcBef>
                          <a:spcPts val="0"/>
                        </a:spcBef>
                        <a:spcAft>
                          <a:spcPts val="0"/>
                        </a:spcAft>
                      </a:pPr>
                      <a:r>
                        <a:rPr lang="en-US" sz="1600" kern="1200" dirty="0" smtClean="0">
                          <a:effectLst/>
                          <a:latin typeface="Arial" panose="020B0604020202020204" pitchFamily="34" charset="0"/>
                          <a:cs typeface="Arial" panose="020B0604020202020204" pitchFamily="34" charset="0"/>
                        </a:rPr>
                        <a:t>Randomly assigned intervention</a:t>
                      </a:r>
                      <a:r>
                        <a:rPr lang="en-US" sz="1600" kern="1200" baseline="0" dirty="0" smtClean="0">
                          <a:effectLst/>
                          <a:latin typeface="Arial" panose="020B0604020202020204" pitchFamily="34" charset="0"/>
                          <a:cs typeface="Arial" panose="020B0604020202020204" pitchFamily="34" charset="0"/>
                        </a:rPr>
                        <a:t> and control g</a:t>
                      </a:r>
                      <a:r>
                        <a:rPr lang="en-US" sz="1600" kern="1200" dirty="0" smtClean="0">
                          <a:effectLst/>
                          <a:latin typeface="Arial" panose="020B0604020202020204" pitchFamily="34" charset="0"/>
                          <a:cs typeface="Arial" panose="020B0604020202020204" pitchFamily="34" charset="0"/>
                        </a:rPr>
                        <a:t>roups</a:t>
                      </a:r>
                      <a:endParaRPr lang="en-US" sz="1600" b="0" kern="1200" dirty="0">
                        <a:solidFill>
                          <a:schemeClr val="tx1"/>
                        </a:solidFill>
                        <a:effectLst/>
                        <a:latin typeface="Arial" pitchFamily="34" charset="0"/>
                        <a:ea typeface="+mn-ea"/>
                        <a:cs typeface="Arial" pitchFamily="34" charset="0"/>
                      </a:endParaRPr>
                    </a:p>
                  </a:txBody>
                  <a:tcPr marL="68572" marR="68572" marT="0" marB="0" anchor="ctr"/>
                </a:tc>
                <a:tc rowSpan="3">
                  <a:txBody>
                    <a:bodyPr/>
                    <a:lstStyle/>
                    <a:p>
                      <a:endParaRPr lang="en-US" sz="1800" dirty="0"/>
                    </a:p>
                  </a:txBody>
                  <a:tcPr marL="68572" marR="68572" marT="0" marB="0" anchor="ctr"/>
                </a:tc>
                <a:extLst>
                  <a:ext uri="{0D108BD9-81ED-4DB2-BD59-A6C34878D82A}">
                    <a16:rowId xmlns:a16="http://schemas.microsoft.com/office/drawing/2014/main" val="10001"/>
                  </a:ext>
                </a:extLst>
              </a:tr>
              <a:tr h="945934">
                <a:tc>
                  <a:txBody>
                    <a:bodyPr/>
                    <a:lstStyle/>
                    <a:p>
                      <a:pPr marL="685800" marR="0" lvl="1" algn="l" defTabSz="457200" rtl="0" eaLnBrk="1" latinLnBrk="0" hangingPunct="1">
                        <a:spcBef>
                          <a:spcPts val="0"/>
                        </a:spcBef>
                        <a:spcAft>
                          <a:spcPts val="0"/>
                        </a:spcAft>
                      </a:pPr>
                      <a:r>
                        <a:rPr lang="en-US" sz="1600" kern="1200" dirty="0" smtClean="0">
                          <a:effectLst/>
                          <a:latin typeface="Arial" panose="020B0604020202020204" pitchFamily="34" charset="0"/>
                          <a:cs typeface="Arial" panose="020B0604020202020204" pitchFamily="34" charset="0"/>
                        </a:rPr>
                        <a:t>Which one?</a:t>
                      </a:r>
                      <a:endParaRPr lang="en-US" sz="1600" b="0" kern="1200" dirty="0">
                        <a:solidFill>
                          <a:schemeClr val="tx1"/>
                        </a:solidFill>
                        <a:effectLst/>
                        <a:latin typeface="Arial" pitchFamily="34" charset="0"/>
                        <a:ea typeface="+mn-ea"/>
                        <a:cs typeface="Arial" pitchFamily="34" charset="0"/>
                      </a:endParaRPr>
                    </a:p>
                  </a:txBody>
                  <a:tcPr marL="68572" marR="68572" marT="0" marB="0" anchor="ctr">
                    <a:solidFill>
                      <a:srgbClr val="0070C0"/>
                    </a:solidFill>
                  </a:tcPr>
                </a:tc>
                <a:tc>
                  <a:txBody>
                    <a:bodyPr/>
                    <a:lstStyle/>
                    <a:p>
                      <a:pPr marL="228600" marR="0" algn="ctr" defTabSz="457200" rtl="0" eaLnBrk="1" latinLnBrk="0" hangingPunct="1">
                        <a:spcBef>
                          <a:spcPts val="0"/>
                        </a:spcBef>
                        <a:spcAft>
                          <a:spcPts val="0"/>
                        </a:spcAft>
                      </a:pPr>
                      <a:r>
                        <a:rPr lang="en-US" sz="1600" kern="1200" dirty="0" smtClean="0">
                          <a:effectLst/>
                          <a:latin typeface="Arial" panose="020B0604020202020204" pitchFamily="34" charset="0"/>
                          <a:cs typeface="Arial" panose="020B0604020202020204" pitchFamily="34" charset="0"/>
                        </a:rPr>
                        <a:t>Statistically matched intervention and comparison groups</a:t>
                      </a:r>
                      <a:endParaRPr lang="en-US" sz="1600" b="0" kern="1200" dirty="0">
                        <a:solidFill>
                          <a:schemeClr val="tx1"/>
                        </a:solidFill>
                        <a:effectLst/>
                        <a:latin typeface="Arial" pitchFamily="34" charset="0"/>
                        <a:ea typeface="+mn-ea"/>
                        <a:cs typeface="Arial" pitchFamily="34" charset="0"/>
                      </a:endParaRPr>
                    </a:p>
                  </a:txBody>
                  <a:tcPr marL="68572" marR="68572" marT="0" marB="0" anchor="ctr"/>
                </a:tc>
                <a:tc vMerge="1">
                  <a:txBody>
                    <a:bodyPr/>
                    <a:lstStyle/>
                    <a:p>
                      <a:endParaRPr lang="en-US" dirty="0"/>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2835">
                <a:tc>
                  <a:txBody>
                    <a:bodyPr/>
                    <a:lstStyle/>
                    <a:p>
                      <a:pPr marL="685800" marR="0" lvl="1" algn="l" defTabSz="457200" rtl="0" eaLnBrk="1" latinLnBrk="0" hangingPunct="1">
                        <a:spcBef>
                          <a:spcPts val="0"/>
                        </a:spcBef>
                        <a:spcAft>
                          <a:spcPts val="0"/>
                        </a:spcAft>
                      </a:pPr>
                      <a:r>
                        <a:rPr lang="en-US" sz="1600" kern="1200" dirty="0" smtClean="0">
                          <a:effectLst/>
                          <a:latin typeface="Arial" panose="020B0604020202020204" pitchFamily="34" charset="0"/>
                          <a:cs typeface="Arial" panose="020B0604020202020204" pitchFamily="34" charset="0"/>
                        </a:rPr>
                        <a:t>Which one?</a:t>
                      </a:r>
                      <a:endParaRPr lang="en-US" sz="1600" b="0" kern="1200" dirty="0">
                        <a:solidFill>
                          <a:schemeClr val="tx1"/>
                        </a:solidFill>
                        <a:effectLst/>
                        <a:latin typeface="Arial" pitchFamily="34" charset="0"/>
                        <a:ea typeface="+mn-ea"/>
                        <a:cs typeface="Arial" pitchFamily="34" charset="0"/>
                      </a:endParaRPr>
                    </a:p>
                  </a:txBody>
                  <a:tcPr marL="68572" marR="68572" marT="0" marB="0" anchor="ctr">
                    <a:solidFill>
                      <a:srgbClr val="0070C0"/>
                    </a:solidFill>
                  </a:tcPr>
                </a:tc>
                <a:tc>
                  <a:txBody>
                    <a:bodyPr/>
                    <a:lstStyle/>
                    <a:p>
                      <a:pPr marL="228600" marR="0" algn="ctr" defTabSz="457200" rtl="0" eaLnBrk="1" latinLnBrk="0" hangingPunct="1">
                        <a:spcBef>
                          <a:spcPts val="0"/>
                        </a:spcBef>
                        <a:spcAft>
                          <a:spcPts val="0"/>
                        </a:spcAft>
                      </a:pPr>
                      <a:r>
                        <a:rPr lang="en-US" sz="1600" kern="1200" dirty="0" smtClean="0">
                          <a:effectLst/>
                          <a:latin typeface="Arial" panose="020B0604020202020204" pitchFamily="34" charset="0"/>
                          <a:cs typeface="Arial" panose="020B0604020202020204" pitchFamily="34" charset="0"/>
                        </a:rPr>
                        <a:t>Not statistically matched  groups or group compared to itself</a:t>
                      </a:r>
                      <a:endParaRPr lang="en-US" sz="1600" b="0" kern="1200" dirty="0">
                        <a:solidFill>
                          <a:schemeClr val="tx1"/>
                        </a:solidFill>
                        <a:effectLst/>
                        <a:latin typeface="Arial" pitchFamily="34" charset="0"/>
                        <a:ea typeface="+mn-ea"/>
                        <a:cs typeface="Arial" pitchFamily="34" charset="0"/>
                      </a:endParaRPr>
                    </a:p>
                  </a:txBody>
                  <a:tcPr marL="68572" marR="68572" marT="0" marB="0" anchor="ctr"/>
                </a:tc>
                <a:tc vMerge="1">
                  <a:txBody>
                    <a:bodyPr/>
                    <a:lstStyle/>
                    <a:p>
                      <a:endParaRPr lang="en-US" dirty="0"/>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Up Arrow 8"/>
          <p:cNvSpPr/>
          <p:nvPr/>
        </p:nvSpPr>
        <p:spPr>
          <a:xfrm>
            <a:off x="8961439" y="3313114"/>
            <a:ext cx="942975" cy="2282825"/>
          </a:xfrm>
          <a:prstGeom prst="up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cs typeface="Arial"/>
            </a:endParaRPr>
          </a:p>
        </p:txBody>
      </p:sp>
    </p:spTree>
    <p:extLst>
      <p:ext uri="{BB962C8B-B14F-4D97-AF65-F5344CB8AC3E}">
        <p14:creationId xmlns:p14="http://schemas.microsoft.com/office/powerpoint/2010/main" val="178543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9132" y="602118"/>
            <a:ext cx="10940994" cy="5409068"/>
          </a:xfrm>
        </p:spPr>
        <p:txBody>
          <a:bodyPr>
            <a:normAutofit/>
          </a:bodyPr>
          <a:lstStyle/>
          <a:p>
            <a:pPr>
              <a:buFont typeface="Wingdings" panose="05000000000000000000" pitchFamily="2" charset="2"/>
              <a:buChar char="q"/>
            </a:pPr>
            <a:r>
              <a:rPr lang="en-US" altLang="en-US" sz="2100" kern="0" dirty="0" smtClean="0">
                <a:latin typeface="Arial" panose="020B0604020202020204" pitchFamily="34" charset="0"/>
                <a:cs typeface="Arial" panose="020B0604020202020204" pitchFamily="34" charset="0"/>
              </a:rPr>
              <a:t>  </a:t>
            </a:r>
            <a:r>
              <a:rPr lang="en-US" altLang="en-US" sz="2600" kern="0" dirty="0">
                <a:latin typeface="Arial" panose="020B0604020202020204" pitchFamily="34" charset="0"/>
                <a:cs typeface="Arial" panose="020B0604020202020204" pitchFamily="34" charset="0"/>
              </a:rPr>
              <a:t>Monitoring and evaluation should refer back to existing baseline data or begin with a baseline </a:t>
            </a:r>
            <a:r>
              <a:rPr lang="en-US" altLang="en-US" sz="2600" kern="0" dirty="0" smtClean="0">
                <a:latin typeface="Arial" panose="020B0604020202020204" pitchFamily="34" charset="0"/>
                <a:cs typeface="Arial" panose="020B0604020202020204" pitchFamily="34" charset="0"/>
              </a:rPr>
              <a:t>study.</a:t>
            </a:r>
          </a:p>
          <a:p>
            <a:pPr marL="0" indent="0">
              <a:buNone/>
            </a:pPr>
            <a:endParaRPr lang="en-US" altLang="en-US" sz="2600" kern="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600" kern="0" dirty="0" smtClean="0">
                <a:latin typeface="Arial" panose="020B0604020202020204" pitchFamily="34" charset="0"/>
                <a:cs typeface="Arial" panose="020B0604020202020204" pitchFamily="34" charset="0"/>
              </a:rPr>
              <a:t>Monitoring </a:t>
            </a:r>
            <a:r>
              <a:rPr lang="en-US" altLang="en-US" sz="2600" kern="0" dirty="0">
                <a:latin typeface="Arial" panose="020B0604020202020204" pitchFamily="34" charset="0"/>
                <a:cs typeface="Arial" panose="020B0604020202020204" pitchFamily="34" charset="0"/>
              </a:rPr>
              <a:t>is an integral part of programme </a:t>
            </a:r>
            <a:r>
              <a:rPr lang="en-US" altLang="en-US" sz="2600" kern="0" dirty="0" smtClean="0">
                <a:latin typeface="Arial" panose="020B0604020202020204" pitchFamily="34" charset="0"/>
                <a:cs typeface="Arial" panose="020B0604020202020204" pitchFamily="34" charset="0"/>
              </a:rPr>
              <a:t>implementation.</a:t>
            </a:r>
          </a:p>
          <a:p>
            <a:pPr marL="0" indent="0">
              <a:buNone/>
            </a:pPr>
            <a:endParaRPr lang="en-US" altLang="en-US" sz="2600" kern="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600" kern="0" dirty="0">
                <a:latin typeface="Arial" panose="020B0604020202020204" pitchFamily="34" charset="0"/>
                <a:cs typeface="Arial" panose="020B0604020202020204" pitchFamily="34" charset="0"/>
              </a:rPr>
              <a:t>Monitoring should be linked to the specific programme objectives that were defined through </a:t>
            </a:r>
            <a:r>
              <a:rPr lang="en-US" altLang="en-US" sz="2600" kern="0" dirty="0" smtClean="0">
                <a:latin typeface="Arial" panose="020B0604020202020204" pitchFamily="34" charset="0"/>
                <a:cs typeface="Arial" panose="020B0604020202020204" pitchFamily="34" charset="0"/>
              </a:rPr>
              <a:t>the programme </a:t>
            </a:r>
            <a:r>
              <a:rPr lang="en-US" altLang="en-US" sz="2600" kern="0" dirty="0">
                <a:latin typeface="Arial" panose="020B0604020202020204" pitchFamily="34" charset="0"/>
                <a:cs typeface="Arial" panose="020B0604020202020204" pitchFamily="34" charset="0"/>
              </a:rPr>
              <a:t>planning </a:t>
            </a:r>
            <a:r>
              <a:rPr lang="en-US" altLang="en-US" sz="2600" kern="0" dirty="0" smtClean="0">
                <a:latin typeface="Arial" panose="020B0604020202020204" pitchFamily="34" charset="0"/>
                <a:cs typeface="Arial" panose="020B0604020202020204" pitchFamily="34" charset="0"/>
              </a:rPr>
              <a:t>process.</a:t>
            </a:r>
          </a:p>
          <a:p>
            <a:pPr marL="0" indent="0">
              <a:buNone/>
            </a:pPr>
            <a:endParaRPr lang="en-US" altLang="en-US" sz="2600" kern="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600" kern="0" dirty="0">
                <a:latin typeface="Arial" panose="020B0604020202020204" pitchFamily="34" charset="0"/>
                <a:cs typeface="Arial" panose="020B0604020202020204" pitchFamily="34" charset="0"/>
              </a:rPr>
              <a:t>Monitoring information should be used in </a:t>
            </a:r>
            <a:r>
              <a:rPr lang="en-US" altLang="en-US" sz="2600" kern="0" dirty="0" smtClean="0">
                <a:latin typeface="Arial" panose="020B0604020202020204" pitchFamily="34" charset="0"/>
                <a:cs typeface="Arial" panose="020B0604020202020204" pitchFamily="34" charset="0"/>
              </a:rPr>
              <a:t>decision-making.</a:t>
            </a:r>
            <a:endParaRPr lang="en-US" altLang="en-US" sz="2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900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755073" y="134216"/>
            <a:ext cx="10515600" cy="1325563"/>
          </a:xfrm>
        </p:spPr>
        <p:txBody>
          <a:bodyPr/>
          <a:lstStyle/>
          <a:p>
            <a:r>
              <a:rPr lang="en-US" altLang="en-US" dirty="0" smtClean="0">
                <a:latin typeface="Arial" panose="020B0604020202020204" pitchFamily="34" charset="0"/>
                <a:cs typeface="Arial" panose="020B0604020202020204" pitchFamily="34" charset="0"/>
              </a:rPr>
              <a:t>Timeline</a:t>
            </a:r>
            <a:endParaRPr lang="en-US" altLang="en-US" dirty="0" smtClean="0">
              <a:latin typeface="Arial" panose="020B0604020202020204" pitchFamily="34" charset="0"/>
              <a:cs typeface="Arial" panose="020B0604020202020204" pitchFamily="34" charset="0"/>
            </a:endParaRPr>
          </a:p>
        </p:txBody>
      </p:sp>
      <p:sp>
        <p:nvSpPr>
          <p:cNvPr id="73731" name="Content Placeholder 2"/>
          <p:cNvSpPr>
            <a:spLocks noGrp="1"/>
          </p:cNvSpPr>
          <p:nvPr>
            <p:ph idx="1"/>
          </p:nvPr>
        </p:nvSpPr>
        <p:spPr>
          <a:xfrm>
            <a:off x="1981200" y="1179513"/>
            <a:ext cx="8229600" cy="5072062"/>
          </a:xfrm>
        </p:spPr>
        <p:txBody>
          <a:bodyPr/>
          <a:lstStyle/>
          <a:p>
            <a:r>
              <a:rPr lang="en-US" altLang="en-US" sz="2400">
                <a:latin typeface="Arial" panose="020B0604020202020204" pitchFamily="34" charset="0"/>
                <a:cs typeface="Arial" panose="020B0604020202020204" pitchFamily="34" charset="0"/>
              </a:rPr>
              <a:t>Include a timeline of when you expect to carry out each of your key evaluation activities specified in your plan.</a:t>
            </a:r>
          </a:p>
        </p:txBody>
      </p:sp>
      <p:graphicFrame>
        <p:nvGraphicFramePr>
          <p:cNvPr id="2" name="Table 1"/>
          <p:cNvGraphicFramePr>
            <a:graphicFrameLocks noGrp="1"/>
          </p:cNvGraphicFramePr>
          <p:nvPr>
            <p:extLst>
              <p:ext uri="{D42A27DB-BD31-4B8C-83A1-F6EECF244321}">
                <p14:modId xmlns:p14="http://schemas.microsoft.com/office/powerpoint/2010/main" val="1607227496"/>
              </p:ext>
            </p:extLst>
          </p:nvPr>
        </p:nvGraphicFramePr>
        <p:xfrm>
          <a:off x="1557337" y="2352674"/>
          <a:ext cx="8653463" cy="3898901"/>
        </p:xfrm>
        <a:graphic>
          <a:graphicData uri="http://schemas.openxmlformats.org/drawingml/2006/table">
            <a:tbl>
              <a:tblPr/>
              <a:tblGrid>
                <a:gridCol w="2484431">
                  <a:extLst>
                    <a:ext uri="{9D8B030D-6E8A-4147-A177-3AD203B41FA5}">
                      <a16:colId xmlns:a16="http://schemas.microsoft.com/office/drawing/2014/main" val="20000"/>
                    </a:ext>
                  </a:extLst>
                </a:gridCol>
                <a:gridCol w="514086">
                  <a:extLst>
                    <a:ext uri="{9D8B030D-6E8A-4147-A177-3AD203B41FA5}">
                      <a16:colId xmlns:a16="http://schemas.microsoft.com/office/drawing/2014/main" val="20001"/>
                    </a:ext>
                  </a:extLst>
                </a:gridCol>
                <a:gridCol w="514086">
                  <a:extLst>
                    <a:ext uri="{9D8B030D-6E8A-4147-A177-3AD203B41FA5}">
                      <a16:colId xmlns:a16="http://schemas.microsoft.com/office/drawing/2014/main" val="20002"/>
                    </a:ext>
                  </a:extLst>
                </a:gridCol>
                <a:gridCol w="514086">
                  <a:extLst>
                    <a:ext uri="{9D8B030D-6E8A-4147-A177-3AD203B41FA5}">
                      <a16:colId xmlns:a16="http://schemas.microsoft.com/office/drawing/2014/main" val="20003"/>
                    </a:ext>
                  </a:extLst>
                </a:gridCol>
                <a:gridCol w="514086">
                  <a:extLst>
                    <a:ext uri="{9D8B030D-6E8A-4147-A177-3AD203B41FA5}">
                      <a16:colId xmlns:a16="http://schemas.microsoft.com/office/drawing/2014/main" val="20004"/>
                    </a:ext>
                  </a:extLst>
                </a:gridCol>
                <a:gridCol w="514086">
                  <a:extLst>
                    <a:ext uri="{9D8B030D-6E8A-4147-A177-3AD203B41FA5}">
                      <a16:colId xmlns:a16="http://schemas.microsoft.com/office/drawing/2014/main" val="20005"/>
                    </a:ext>
                  </a:extLst>
                </a:gridCol>
                <a:gridCol w="514086">
                  <a:extLst>
                    <a:ext uri="{9D8B030D-6E8A-4147-A177-3AD203B41FA5}">
                      <a16:colId xmlns:a16="http://schemas.microsoft.com/office/drawing/2014/main" val="20006"/>
                    </a:ext>
                  </a:extLst>
                </a:gridCol>
                <a:gridCol w="514086">
                  <a:extLst>
                    <a:ext uri="{9D8B030D-6E8A-4147-A177-3AD203B41FA5}">
                      <a16:colId xmlns:a16="http://schemas.microsoft.com/office/drawing/2014/main" val="20007"/>
                    </a:ext>
                  </a:extLst>
                </a:gridCol>
                <a:gridCol w="514086">
                  <a:extLst>
                    <a:ext uri="{9D8B030D-6E8A-4147-A177-3AD203B41FA5}">
                      <a16:colId xmlns:a16="http://schemas.microsoft.com/office/drawing/2014/main" val="20008"/>
                    </a:ext>
                  </a:extLst>
                </a:gridCol>
                <a:gridCol w="514086">
                  <a:extLst>
                    <a:ext uri="{9D8B030D-6E8A-4147-A177-3AD203B41FA5}">
                      <a16:colId xmlns:a16="http://schemas.microsoft.com/office/drawing/2014/main" val="20009"/>
                    </a:ext>
                  </a:extLst>
                </a:gridCol>
                <a:gridCol w="514086">
                  <a:extLst>
                    <a:ext uri="{9D8B030D-6E8A-4147-A177-3AD203B41FA5}">
                      <a16:colId xmlns:a16="http://schemas.microsoft.com/office/drawing/2014/main" val="20010"/>
                    </a:ext>
                  </a:extLst>
                </a:gridCol>
                <a:gridCol w="514086">
                  <a:extLst>
                    <a:ext uri="{9D8B030D-6E8A-4147-A177-3AD203B41FA5}">
                      <a16:colId xmlns:a16="http://schemas.microsoft.com/office/drawing/2014/main" val="20011"/>
                    </a:ext>
                  </a:extLst>
                </a:gridCol>
                <a:gridCol w="514086">
                  <a:extLst>
                    <a:ext uri="{9D8B030D-6E8A-4147-A177-3AD203B41FA5}">
                      <a16:colId xmlns:a16="http://schemas.microsoft.com/office/drawing/2014/main" val="20012"/>
                    </a:ext>
                  </a:extLst>
                </a:gridCol>
              </a:tblGrid>
              <a:tr h="318963">
                <a:tc rowSpan="3">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Calibri" pitchFamily="34" charset="0"/>
                          <a:cs typeface="Arial" charset="0"/>
                        </a:rPr>
                        <a:t>Evaluation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Calibri" pitchFamily="34" charset="0"/>
                          <a:cs typeface="Arial" charset="0"/>
                        </a:rPr>
                        <a:t>Activities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Q1: Sept-Nov; Q2: Dec-Feb; Q3: Mar-May; Q4: Jun-Aug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gridSpan="12">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Example of Timing of Activities for Grant Year 1 – Grant Year 3</a:t>
                      </a:r>
                      <a:endPar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005">
                <a:tc vMerge="1">
                  <a:txBody>
                    <a:bodyPr/>
                    <a:lstStyle/>
                    <a:p>
                      <a:endParaRPr lang="en-US"/>
                    </a:p>
                  </a:txBody>
                  <a:tcPr/>
                </a:tc>
                <a:tc gridSpan="4">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Times New Roman" pitchFamily="18" charset="0"/>
                        </a:rPr>
                        <a:t>Year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Year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Times New Roman" pitchFamily="18" charset="0"/>
                        </a:rPr>
                        <a:t>Year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74478">
                <a:tc vMerge="1">
                  <a:txBody>
                    <a:bodyPr/>
                    <a:lstStyle/>
                    <a:p>
                      <a:endParaRPr lang="en-US"/>
                    </a:p>
                  </a:txBody>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Q1</a:t>
                      </a:r>
                      <a:endPar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Q2</a:t>
                      </a:r>
                      <a:endPar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Q3</a:t>
                      </a:r>
                      <a:endPar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Q4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2"/>
                  </a:ext>
                </a:extLst>
              </a:tr>
              <a:tr h="369742">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Develop/refine logic model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Calibri" pitchFamily="34" charset="0"/>
                          <a:cs typeface="Arial" charset="0"/>
                        </a:rPr>
                        <a:t>+</a:t>
                      </a: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extLst>
                  <a:ext uri="{0D108BD9-81ED-4DB2-BD59-A6C34878D82A}">
                    <a16:rowId xmlns:a16="http://schemas.microsoft.com/office/drawing/2014/main" val="10003"/>
                  </a:ext>
                </a:extLst>
              </a:tr>
              <a:tr h="365760">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Hire/identify evaluator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extLst>
                  <a:ext uri="{0D108BD9-81ED-4DB2-BD59-A6C34878D82A}">
                    <a16:rowId xmlns:a16="http://schemas.microsoft.com/office/drawing/2014/main" val="10004"/>
                  </a:ext>
                </a:extLst>
              </a:tr>
              <a:tr h="504628">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cs typeface="Arial" charset="0"/>
                        </a:rPr>
                        <a:t>Develop evaluation plan and data collection tools</a:t>
                      </a:r>
                      <a:endParaRPr kumimoji="0" lang="en-US" altLang="en-US" sz="2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chemeClr val="tx1"/>
                          </a:solidFill>
                          <a:effectLst/>
                          <a:latin typeface="Calibri" pitchFamily="34" charset="0"/>
                          <a:cs typeface="Arial" charset="0"/>
                        </a:rPr>
                        <a:t> </a:t>
                      </a: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extLst>
                  <a:ext uri="{0D108BD9-81ED-4DB2-BD59-A6C34878D82A}">
                    <a16:rowId xmlns:a16="http://schemas.microsoft.com/office/drawing/2014/main" val="10005"/>
                  </a:ext>
                </a:extLst>
              </a:tr>
              <a:tr h="365760">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Times New Roman" pitchFamily="18" charset="0"/>
                        </a:rPr>
                        <a:t>Recruit study participants </a:t>
                      </a:r>
                      <a:endParaRPr kumimoji="0" lang="en-US" altLang="en-US" sz="24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extLst>
                  <a:ext uri="{0D108BD9-81ED-4DB2-BD59-A6C34878D82A}">
                    <a16:rowId xmlns:a16="http://schemas.microsoft.com/office/drawing/2014/main" val="10006"/>
                  </a:ext>
                </a:extLst>
              </a:tr>
              <a:tr h="365760">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charset="0"/>
                        </a:rPr>
                        <a:t>Data collection</a:t>
                      </a:r>
                      <a:endParaRPr kumimoji="0" lang="en-US" altLang="en-US" sz="24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cs typeface="Arial" charset="0"/>
                        </a:rPr>
                        <a:t> </a:t>
                      </a: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cs typeface="Arial" charset="0"/>
                        </a:rPr>
                        <a:t> </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cs typeface="Arial" charset="0"/>
                        </a:rPr>
                        <a:t> </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extLst>
                  <a:ext uri="{0D108BD9-81ED-4DB2-BD59-A6C34878D82A}">
                    <a16:rowId xmlns:a16="http://schemas.microsoft.com/office/drawing/2014/main" val="10007"/>
                  </a:ext>
                </a:extLst>
              </a:tr>
              <a:tr h="365760">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charset="0"/>
                        </a:rPr>
                        <a:t>Analysis/ interpretation</a:t>
                      </a:r>
                      <a:endParaRPr kumimoji="0" lang="en-US" altLang="en-US" sz="24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cs typeface="Arial" charset="0"/>
                        </a:rPr>
                        <a:t> </a:t>
                      </a: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alibri" pitchFamily="34" charset="0"/>
                          <a:cs typeface="Arial" charset="0"/>
                        </a:rPr>
                        <a:t> </a:t>
                      </a: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itchFamily="34" charset="0"/>
                          <a:cs typeface="Arial" charset="0"/>
                        </a:rPr>
                        <a:t> </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extLst>
                  <a:ext uri="{0D108BD9-81ED-4DB2-BD59-A6C34878D82A}">
                    <a16:rowId xmlns:a16="http://schemas.microsoft.com/office/drawing/2014/main" val="10008"/>
                  </a:ext>
                </a:extLst>
              </a:tr>
              <a:tr h="430045">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charset="0"/>
                        </a:rPr>
                        <a:t>Report/ dissemination</a:t>
                      </a:r>
                      <a:endParaRPr kumimoji="0" lang="en-US" altLang="en-US" sz="24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cs typeface="Arial" charset="0"/>
                        </a:rPr>
                        <a:t> </a:t>
                      </a:r>
                      <a:endPar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cs typeface="Arial" charset="0"/>
                        </a:rPr>
                        <a:t> </a:t>
                      </a:r>
                      <a:endPar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itchFamily="34" charset="0"/>
                          <a:cs typeface="Arial" charset="0"/>
                        </a:rPr>
                        <a:t> </a:t>
                      </a:r>
                      <a:endPar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lvl1pPr eaLnBrk="0" hangingPunct="0">
                        <a:lnSpc>
                          <a:spcPct val="90000"/>
                        </a:lnSpc>
                        <a:spcAft>
                          <a:spcPts val="900"/>
                        </a:spcAft>
                        <a:buClr>
                          <a:schemeClr val="accent1"/>
                        </a:buClr>
                        <a:buFont typeface="Arial" charset="0"/>
                        <a:defRPr sz="2400">
                          <a:solidFill>
                            <a:srgbClr val="595959"/>
                          </a:solidFill>
                          <a:latin typeface="Arial" charset="0"/>
                          <a:cs typeface="Arial" charset="0"/>
                        </a:defRPr>
                      </a:lvl1pPr>
                      <a:lvl2pPr marL="742950" indent="-285750" eaLnBrk="0" hangingPunct="0">
                        <a:lnSpc>
                          <a:spcPct val="90000"/>
                        </a:lnSpc>
                        <a:spcAft>
                          <a:spcPts val="900"/>
                        </a:spcAft>
                        <a:buClr>
                          <a:schemeClr val="accent1"/>
                        </a:buClr>
                        <a:buFont typeface="Arial" charset="0"/>
                        <a:tabLst>
                          <a:tab pos="457200" algn="l"/>
                        </a:tabLst>
                        <a:defRPr sz="2000">
                          <a:solidFill>
                            <a:srgbClr val="595959"/>
                          </a:solidFill>
                          <a:latin typeface="Arial" charset="0"/>
                          <a:cs typeface="Arial" charset="0"/>
                        </a:defRPr>
                      </a:lvl2pPr>
                      <a:lvl3pPr marL="1143000" indent="-228600" eaLnBrk="0" hangingPunct="0">
                        <a:lnSpc>
                          <a:spcPct val="90000"/>
                        </a:lnSpc>
                        <a:spcAft>
                          <a:spcPts val="900"/>
                        </a:spcAft>
                        <a:buClr>
                          <a:schemeClr val="accent1"/>
                        </a:buClr>
                        <a:buFont typeface="Arial" charset="0"/>
                        <a:defRPr>
                          <a:solidFill>
                            <a:srgbClr val="595959"/>
                          </a:solidFill>
                          <a:latin typeface="Arial" charset="0"/>
                          <a:cs typeface="Arial" charset="0"/>
                        </a:defRPr>
                      </a:lvl3pPr>
                      <a:lvl4pPr marL="16002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4pPr>
                      <a:lvl5pPr marL="2057400" indent="-228600" eaLnBrk="0" hangingPunct="0">
                        <a:lnSpc>
                          <a:spcPct val="90000"/>
                        </a:lnSpc>
                        <a:spcAft>
                          <a:spcPts val="900"/>
                        </a:spcAft>
                        <a:buClr>
                          <a:schemeClr val="accent1"/>
                        </a:buClr>
                        <a:buFont typeface="Arial" charset="0"/>
                        <a:defRPr sz="1600">
                          <a:solidFill>
                            <a:srgbClr val="595959"/>
                          </a:solidFill>
                          <a:latin typeface="Arial" charset="0"/>
                          <a:cs typeface="Arial" charset="0"/>
                        </a:defRPr>
                      </a:lvl5pPr>
                      <a:lvl6pPr marL="25146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6pPr>
                      <a:lvl7pPr marL="29718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7pPr>
                      <a:lvl8pPr marL="34290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8pPr>
                      <a:lvl9pPr marL="3886200" indent="-228600" defTabSz="457200" eaLnBrk="0" fontAlgn="base" hangingPunct="0">
                        <a:lnSpc>
                          <a:spcPct val="90000"/>
                        </a:lnSpc>
                        <a:spcBef>
                          <a:spcPct val="0"/>
                        </a:spcBef>
                        <a:spcAft>
                          <a:spcPts val="900"/>
                        </a:spcAft>
                        <a:buClr>
                          <a:schemeClr val="accent1"/>
                        </a:buClr>
                        <a:buFont typeface="Arial" charset="0"/>
                        <a:defRPr sz="1600">
                          <a:solidFill>
                            <a:srgbClr val="595959"/>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cap="none" normalizeH="0" baseline="0" dirty="0" smtClean="0">
                          <a:ln>
                            <a:noFill/>
                          </a:ln>
                          <a:solidFill>
                            <a:schemeClr val="tx1"/>
                          </a:solidFill>
                          <a:effectLst/>
                          <a:latin typeface="Calibri" pitchFamily="34" charset="0"/>
                          <a:cs typeface="Arial" charset="0"/>
                        </a:rPr>
                        <a:t>+</a:t>
                      </a: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57790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Budget </a:t>
            </a:r>
            <a:r>
              <a:rPr lang="en-US" altLang="en-US" dirty="0" smtClean="0">
                <a:latin typeface="Arial" panose="020B0604020202020204" pitchFamily="34" charset="0"/>
                <a:cs typeface="Arial" panose="020B0604020202020204" pitchFamily="34" charset="0"/>
              </a:rPr>
              <a:t>and other</a:t>
            </a:r>
          </a:p>
        </p:txBody>
      </p:sp>
      <p:sp>
        <p:nvSpPr>
          <p:cNvPr id="75779" name="Content Placeholder 2"/>
          <p:cNvSpPr>
            <a:spLocks noGrp="1"/>
          </p:cNvSpPr>
          <p:nvPr>
            <p:ph idx="1"/>
          </p:nvPr>
        </p:nvSpPr>
        <p:spPr>
          <a:xfrm>
            <a:off x="1620982" y="1419081"/>
            <a:ext cx="8413750" cy="5072062"/>
          </a:xfrm>
        </p:spPr>
        <p:txBody>
          <a:bodyPr/>
          <a:lstStyle/>
          <a:p>
            <a:r>
              <a:rPr lang="en-US" altLang="en-US" sz="2400" dirty="0">
                <a:latin typeface="Arial" panose="020B0604020202020204" pitchFamily="34" charset="0"/>
                <a:cs typeface="Arial" panose="020B0604020202020204" pitchFamily="34" charset="0"/>
              </a:rPr>
              <a:t>Include an estimated budget for your evaluation. Common cost categories:</a:t>
            </a:r>
          </a:p>
          <a:p>
            <a:pPr lvl="1"/>
            <a:r>
              <a:rPr lang="en-US" altLang="en-US" sz="2000" dirty="0">
                <a:latin typeface="Arial" panose="020B0604020202020204" pitchFamily="34" charset="0"/>
                <a:cs typeface="Arial" panose="020B0604020202020204" pitchFamily="34" charset="0"/>
              </a:rPr>
              <a:t>Staff time </a:t>
            </a:r>
          </a:p>
          <a:p>
            <a:pPr lvl="1"/>
            <a:r>
              <a:rPr lang="en-US" altLang="en-US" sz="2000" dirty="0">
                <a:latin typeface="Arial" panose="020B0604020202020204" pitchFamily="34" charset="0"/>
                <a:cs typeface="Arial" panose="020B0604020202020204" pitchFamily="34" charset="0"/>
              </a:rPr>
              <a:t>Materials, equipment, and supplies</a:t>
            </a:r>
          </a:p>
          <a:p>
            <a:pPr lvl="1"/>
            <a:r>
              <a:rPr lang="en-US" altLang="en-US" sz="2000" dirty="0">
                <a:latin typeface="Arial" panose="020B0604020202020204" pitchFamily="34" charset="0"/>
                <a:cs typeface="Arial" panose="020B0604020202020204" pitchFamily="34" charset="0"/>
              </a:rPr>
              <a:t>Travel</a:t>
            </a:r>
          </a:p>
          <a:p>
            <a:pPr lvl="1"/>
            <a:r>
              <a:rPr lang="en-US" altLang="en-US" sz="2000" dirty="0">
                <a:latin typeface="Arial" panose="020B0604020202020204" pitchFamily="34" charset="0"/>
                <a:cs typeface="Arial" panose="020B0604020202020204" pitchFamily="34" charset="0"/>
              </a:rPr>
              <a:t>Data collection</a:t>
            </a:r>
          </a:p>
          <a:p>
            <a:r>
              <a:rPr lang="en-US" altLang="en-US" sz="2400" dirty="0">
                <a:latin typeface="Arial" panose="020B0604020202020204" pitchFamily="34" charset="0"/>
                <a:cs typeface="Arial" panose="020B0604020202020204" pitchFamily="34" charset="0"/>
              </a:rPr>
              <a:t>Include any other relevant information that is not in other sections of your evaluation plan:</a:t>
            </a:r>
          </a:p>
          <a:p>
            <a:pPr lvl="1"/>
            <a:r>
              <a:rPr lang="en-US" altLang="en-US" sz="2000" dirty="0">
                <a:latin typeface="Arial" panose="020B0604020202020204" pitchFamily="34" charset="0"/>
                <a:cs typeface="Arial" panose="020B0604020202020204" pitchFamily="34" charset="0"/>
              </a:rPr>
              <a:t>Institutional Review Board (IRB) clearance </a:t>
            </a:r>
          </a:p>
          <a:p>
            <a:pPr lvl="1"/>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347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2DE-1410-4B48-9110-21CF3BB9EDE3}"/>
              </a:ext>
            </a:extLst>
          </p:cNvPr>
          <p:cNvSpPr>
            <a:spLocks noGrp="1"/>
          </p:cNvSpPr>
          <p:nvPr>
            <p:ph type="title"/>
          </p:nvPr>
        </p:nvSpPr>
        <p:spPr/>
        <p:txBody>
          <a:bodyPr/>
          <a:lstStyle/>
          <a:p>
            <a:pPr algn="ctr"/>
            <a:r>
              <a:rPr lang="en-GB" sz="5400" b="1" dirty="0"/>
              <a:t>End</a:t>
            </a:r>
            <a:endParaRPr lang="en-ZM" b="1" dirty="0"/>
          </a:p>
        </p:txBody>
      </p:sp>
      <p:pic>
        <p:nvPicPr>
          <p:cNvPr id="4" name="Picture 3" descr="&lt;strong&gt;Thank-you&lt;/strong&gt; — The People Equation">
            <a:extLst>
              <a:ext uri="{FF2B5EF4-FFF2-40B4-BE49-F238E27FC236}">
                <a16:creationId xmlns:a16="http://schemas.microsoft.com/office/drawing/2014/main" id="{40141972-D892-4BD4-98F4-B8C8ED91D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31" y="1551828"/>
            <a:ext cx="5200450" cy="4788000"/>
          </a:xfrm>
          <a:prstGeom prst="rect">
            <a:avLst/>
          </a:prstGeom>
        </p:spPr>
      </p:pic>
    </p:spTree>
    <p:extLst>
      <p:ext uri="{BB962C8B-B14F-4D97-AF65-F5344CB8AC3E}">
        <p14:creationId xmlns:p14="http://schemas.microsoft.com/office/powerpoint/2010/main" val="185859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8889" y="570313"/>
            <a:ext cx="10940994" cy="5409068"/>
          </a:xfrm>
        </p:spPr>
        <p:txBody>
          <a:bodyPr>
            <a:normAutofit/>
          </a:bodyPr>
          <a:lstStyle/>
          <a:p>
            <a:pPr>
              <a:buFont typeface="Wingdings" panose="05000000000000000000" pitchFamily="2" charset="2"/>
              <a:buChar char="q"/>
            </a:pPr>
            <a:r>
              <a:rPr lang="en-US" altLang="en-US" sz="2600" kern="0" dirty="0" smtClean="0">
                <a:latin typeface="Arial" panose="020B0604020202020204" pitchFamily="34" charset="0"/>
                <a:cs typeface="Arial" panose="020B0604020202020204" pitchFamily="34" charset="0"/>
              </a:rPr>
              <a:t>Evaluation </a:t>
            </a:r>
            <a:r>
              <a:rPr lang="en-US" altLang="en-US" sz="2600" kern="0" dirty="0">
                <a:latin typeface="Arial" panose="020B0604020202020204" pitchFamily="34" charset="0"/>
                <a:cs typeface="Arial" panose="020B0604020202020204" pitchFamily="34" charset="0"/>
              </a:rPr>
              <a:t>should follow a specific methodology designed to gather information about programme </a:t>
            </a:r>
            <a:r>
              <a:rPr lang="en-US" altLang="en-US" sz="2600" kern="0" dirty="0" smtClean="0">
                <a:latin typeface="Arial" panose="020B0604020202020204" pitchFamily="34" charset="0"/>
                <a:cs typeface="Arial" panose="020B0604020202020204" pitchFamily="34" charset="0"/>
              </a:rPr>
              <a:t>success.</a:t>
            </a:r>
          </a:p>
          <a:p>
            <a:pPr marL="0" indent="0">
              <a:buNone/>
            </a:pPr>
            <a:endParaRPr lang="en-US" altLang="en-US" sz="2600" kern="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600" kern="0" dirty="0">
                <a:latin typeface="Arial" panose="020B0604020202020204" pitchFamily="34" charset="0"/>
                <a:cs typeface="Arial" panose="020B0604020202020204" pitchFamily="34" charset="0"/>
              </a:rPr>
              <a:t>Monitoring and evaluation should respect principles of participation and involve all programme stakeholders, including </a:t>
            </a:r>
            <a:r>
              <a:rPr lang="en-US" altLang="en-US" sz="2600" kern="0" dirty="0" smtClean="0">
                <a:latin typeface="Arial" panose="020B0604020202020204" pitchFamily="34" charset="0"/>
                <a:cs typeface="Arial" panose="020B0604020202020204" pitchFamily="34" charset="0"/>
              </a:rPr>
              <a:t>programme implementers</a:t>
            </a:r>
            <a:r>
              <a:rPr lang="en-US" altLang="en-US" sz="2600" kern="0" dirty="0">
                <a:latin typeface="Arial" panose="020B0604020202020204" pitchFamily="34" charset="0"/>
                <a:cs typeface="Arial" panose="020B0604020202020204" pitchFamily="34" charset="0"/>
              </a:rPr>
              <a:t>, </a:t>
            </a:r>
            <a:r>
              <a:rPr lang="en-US" altLang="en-US" sz="2600" kern="0" dirty="0" smtClean="0">
                <a:latin typeface="Arial" panose="020B0604020202020204" pitchFamily="34" charset="0"/>
                <a:cs typeface="Arial" panose="020B0604020202020204" pitchFamily="34" charset="0"/>
              </a:rPr>
              <a:t>beneficiaries, and other stakeholders.</a:t>
            </a:r>
          </a:p>
          <a:p>
            <a:pPr marL="0" indent="0">
              <a:buNone/>
            </a:pPr>
            <a:endParaRPr lang="en-US" altLang="en-US" sz="2600" kern="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600" kern="0" dirty="0">
                <a:latin typeface="Arial" panose="020B0604020202020204" pitchFamily="34" charset="0"/>
                <a:cs typeface="Arial" panose="020B0604020202020204" pitchFamily="34" charset="0"/>
              </a:rPr>
              <a:t>Monitoring and evaluation should respect and protect the rights, welfare, and confidentiality of all those involved in the </a:t>
            </a:r>
            <a:r>
              <a:rPr lang="en-US" altLang="en-US" sz="2600" kern="0" dirty="0" smtClean="0">
                <a:latin typeface="Arial" panose="020B0604020202020204" pitchFamily="34" charset="0"/>
                <a:cs typeface="Arial" panose="020B0604020202020204" pitchFamily="34" charset="0"/>
              </a:rPr>
              <a:t>programme.</a:t>
            </a:r>
            <a:endParaRPr lang="en-US" altLang="en-US" sz="2600" kern="0" dirty="0">
              <a:latin typeface="Arial" panose="020B0604020202020204" pitchFamily="34" charset="0"/>
              <a:cs typeface="Arial" panose="020B0604020202020204" pitchFamily="34" charset="0"/>
            </a:endParaRPr>
          </a:p>
          <a:p>
            <a:pPr marL="0" indent="0">
              <a:buNone/>
            </a:pPr>
            <a:endParaRPr lang="en-GB" altLang="en-US" sz="2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447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50" y="2543349"/>
            <a:ext cx="9111714" cy="1477195"/>
          </a:xfrm>
        </p:spPr>
        <p:txBody>
          <a:bodyPr/>
          <a:lstStyle/>
          <a:p>
            <a:r>
              <a:rPr lang="en-US" sz="3600" b="1" dirty="0" smtClean="0">
                <a:solidFill>
                  <a:schemeClr val="tx1"/>
                </a:solidFill>
                <a:latin typeface="Arial" panose="020B0604020202020204" pitchFamily="34" charset="0"/>
                <a:cs typeface="Arial" panose="020B0604020202020204" pitchFamily="34" charset="0"/>
              </a:rPr>
              <a:t>Identifying </a:t>
            </a:r>
            <a:r>
              <a:rPr lang="en-US" sz="3600" b="1" dirty="0">
                <a:solidFill>
                  <a:schemeClr val="tx1"/>
                </a:solidFill>
                <a:latin typeface="Arial" panose="020B0604020202020204" pitchFamily="34" charset="0"/>
                <a:cs typeface="Arial" panose="020B0604020202020204" pitchFamily="34" charset="0"/>
              </a:rPr>
              <a:t>the purpose and scope of the M&amp;E system</a:t>
            </a:r>
          </a:p>
        </p:txBody>
      </p:sp>
    </p:spTree>
    <p:extLst>
      <p:ext uri="{BB962C8B-B14F-4D97-AF65-F5344CB8AC3E}">
        <p14:creationId xmlns:p14="http://schemas.microsoft.com/office/powerpoint/2010/main" val="7491201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8889" y="570313"/>
            <a:ext cx="10940994" cy="5330449"/>
          </a:xfrm>
        </p:spPr>
        <p:txBody>
          <a:bodyPr>
            <a:normAutofit fontScale="77500" lnSpcReduction="20000"/>
          </a:bodyPr>
          <a:lstStyle/>
          <a:p>
            <a:pPr>
              <a:buFont typeface="Wingdings" panose="05000000000000000000" pitchFamily="2" charset="2"/>
              <a:buChar char="q"/>
            </a:pPr>
            <a:r>
              <a:rPr lang="en-US" altLang="en-US" kern="0" dirty="0" smtClean="0">
                <a:latin typeface="Arial" panose="020B0604020202020204" pitchFamily="34" charset="0"/>
                <a:cs typeface="Arial" panose="020B0604020202020204" pitchFamily="34" charset="0"/>
              </a:rPr>
              <a:t> Definition of the purpose and scope of the intended M&amp;E system informs budget levels, number of indicators to track, type of communication, staffing levels etc.</a:t>
            </a:r>
          </a:p>
          <a:p>
            <a:pPr marL="0" indent="0">
              <a:buNone/>
            </a:pPr>
            <a:endParaRPr lang="en-US" altLang="en-US" sz="2600" kern="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600" kern="0" dirty="0" smtClean="0">
                <a:latin typeface="Arial" panose="020B0604020202020204" pitchFamily="34" charset="0"/>
                <a:cs typeface="Arial" panose="020B0604020202020204" pitchFamily="34" charset="0"/>
              </a:rPr>
              <a:t> </a:t>
            </a:r>
            <a:r>
              <a:rPr lang="en-US" altLang="en-US" kern="0" dirty="0" smtClean="0">
                <a:latin typeface="Arial" panose="020B0604020202020204" pitchFamily="34" charset="0"/>
                <a:cs typeface="Arial" panose="020B0604020202020204" pitchFamily="34" charset="0"/>
              </a:rPr>
              <a:t>M&amp;E system for any project informed by the M&amp;E purpose, available resources and     M&amp;E expertise. </a:t>
            </a:r>
          </a:p>
          <a:p>
            <a:pPr marL="0" indent="0">
              <a:buNone/>
            </a:pPr>
            <a:endParaRPr lang="en-US" altLang="en-US" sz="2400" kern="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2400" kern="0" dirty="0" smtClean="0">
                <a:latin typeface="Arial" panose="020B0604020202020204" pitchFamily="34" charset="0"/>
                <a:cs typeface="Arial" panose="020B0604020202020204" pitchFamily="34" charset="0"/>
              </a:rPr>
              <a:t>  </a:t>
            </a:r>
            <a:r>
              <a:rPr lang="en-US" altLang="en-US" kern="0" dirty="0" smtClean="0">
                <a:latin typeface="Arial" panose="020B0604020202020204" pitchFamily="34" charset="0"/>
                <a:cs typeface="Arial" panose="020B0604020202020204" pitchFamily="34" charset="0"/>
              </a:rPr>
              <a:t>Define </a:t>
            </a:r>
            <a:r>
              <a:rPr lang="en-US" altLang="en-US" kern="0" dirty="0">
                <a:latin typeface="Arial" panose="020B0604020202020204" pitchFamily="34" charset="0"/>
                <a:cs typeface="Arial" panose="020B0604020202020204" pitchFamily="34" charset="0"/>
              </a:rPr>
              <a:t>the scope of the M&amp;E system by asking:</a:t>
            </a:r>
            <a:endParaRPr lang="en-US" altLang="en-US" kern="0" dirty="0" smtClean="0">
              <a:latin typeface="Arial" panose="020B0604020202020204" pitchFamily="34" charset="0"/>
              <a:cs typeface="Arial" panose="020B0604020202020204" pitchFamily="34" charset="0"/>
            </a:endParaRPr>
          </a:p>
          <a:p>
            <a:pPr marL="0" indent="0">
              <a:buNone/>
            </a:pPr>
            <a:endParaRPr lang="en-US" altLang="en-US" kern="0" dirty="0" smtClean="0">
              <a:latin typeface="Arial" panose="020B0604020202020204" pitchFamily="34" charset="0"/>
              <a:cs typeface="Arial" panose="020B0604020202020204" pitchFamily="34" charset="0"/>
            </a:endParaRPr>
          </a:p>
          <a:p>
            <a:pPr lvl="1">
              <a:lnSpc>
                <a:spcPct val="150000"/>
              </a:lnSpc>
              <a:buFont typeface="Arial" panose="020B0604020202020204" pitchFamily="34" charset="0"/>
              <a:buChar char="–"/>
            </a:pPr>
            <a:r>
              <a:rPr lang="en-US" altLang="en-US" sz="2600" kern="0" dirty="0">
                <a:latin typeface="Arial" panose="020B0604020202020204" pitchFamily="34" charset="0"/>
                <a:cs typeface="Arial" panose="020B0604020202020204" pitchFamily="34" charset="0"/>
              </a:rPr>
              <a:t>What level of funding is potentially available?</a:t>
            </a:r>
          </a:p>
          <a:p>
            <a:pPr lvl="1">
              <a:lnSpc>
                <a:spcPct val="150000"/>
              </a:lnSpc>
              <a:buFont typeface="Arial" panose="020B0604020202020204" pitchFamily="34" charset="0"/>
              <a:buChar char="–"/>
            </a:pPr>
            <a:r>
              <a:rPr lang="en-US" altLang="en-US" sz="2600" kern="0" dirty="0" smtClean="0">
                <a:latin typeface="Arial" panose="020B0604020202020204" pitchFamily="34" charset="0"/>
                <a:cs typeface="Arial" panose="020B0604020202020204" pitchFamily="34" charset="0"/>
              </a:rPr>
              <a:t>What </a:t>
            </a:r>
            <a:r>
              <a:rPr lang="en-US" altLang="en-US" sz="2600" kern="0" dirty="0">
                <a:latin typeface="Arial" panose="020B0604020202020204" pitchFamily="34" charset="0"/>
                <a:cs typeface="Arial" panose="020B0604020202020204" pitchFamily="34" charset="0"/>
              </a:rPr>
              <a:t>level of participation in M&amp;E by primary stakeholder and partner organization is desirable and feasible?</a:t>
            </a:r>
          </a:p>
          <a:p>
            <a:pPr lvl="1">
              <a:lnSpc>
                <a:spcPct val="150000"/>
              </a:lnSpc>
              <a:buFont typeface="Arial" panose="020B0604020202020204" pitchFamily="34" charset="0"/>
              <a:buChar char="–"/>
            </a:pPr>
            <a:r>
              <a:rPr lang="en-US" altLang="en-US" sz="2600" kern="0" dirty="0" smtClean="0">
                <a:latin typeface="Arial" panose="020B0604020202020204" pitchFamily="34" charset="0"/>
                <a:cs typeface="Arial" panose="020B0604020202020204" pitchFamily="34" charset="0"/>
              </a:rPr>
              <a:t>How </a:t>
            </a:r>
            <a:r>
              <a:rPr lang="en-US" altLang="en-US" sz="2600" kern="0" dirty="0">
                <a:latin typeface="Arial" panose="020B0604020202020204" pitchFamily="34" charset="0"/>
                <a:cs typeface="Arial" panose="020B0604020202020204" pitchFamily="34" charset="0"/>
              </a:rPr>
              <a:t>detailed does the M&amp;E information have to be, either in terms of quantitative or qualitative data?</a:t>
            </a:r>
            <a:endParaRPr lang="en-GB" altLang="en-US" sz="2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279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9132" y="586215"/>
            <a:ext cx="10940994" cy="5330449"/>
          </a:xfrm>
        </p:spPr>
        <p:txBody>
          <a:bodyPr>
            <a:normAutofit/>
          </a:bodyPr>
          <a:lstStyle/>
          <a:p>
            <a:pPr>
              <a:buFont typeface="Wingdings" panose="05000000000000000000" pitchFamily="2" charset="2"/>
              <a:buChar char="q"/>
            </a:pPr>
            <a:endParaRPr lang="en-US" altLang="en-US" sz="2100" kern="0" dirty="0" smtClean="0">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en-US" altLang="en-US" sz="2400" kern="0" dirty="0" smtClean="0">
                <a:latin typeface="Arial" panose="020B0604020202020204" pitchFamily="34" charset="0"/>
                <a:cs typeface="Arial" panose="020B0604020202020204" pitchFamily="34" charset="0"/>
              </a:rPr>
              <a:t>What </a:t>
            </a:r>
            <a:r>
              <a:rPr lang="en-US" altLang="en-US" sz="2400" kern="0" dirty="0">
                <a:latin typeface="Arial" panose="020B0604020202020204" pitchFamily="34" charset="0"/>
                <a:cs typeface="Arial" panose="020B0604020202020204" pitchFamily="34" charset="0"/>
              </a:rPr>
              <a:t>sort of baseline study is desirable and feasible?</a:t>
            </a:r>
          </a:p>
          <a:p>
            <a:pPr>
              <a:lnSpc>
                <a:spcPct val="150000"/>
              </a:lnSpc>
              <a:buFont typeface="Arial" panose="020B0604020202020204" pitchFamily="34" charset="0"/>
              <a:buChar char="–"/>
            </a:pPr>
            <a:r>
              <a:rPr lang="en-US" altLang="en-US" sz="2400" kern="0" dirty="0" smtClean="0">
                <a:latin typeface="Arial" panose="020B0604020202020204" pitchFamily="34" charset="0"/>
                <a:cs typeface="Arial" panose="020B0604020202020204" pitchFamily="34" charset="0"/>
              </a:rPr>
              <a:t>What </a:t>
            </a:r>
            <a:r>
              <a:rPr lang="en-US" altLang="en-US" sz="2400" kern="0" dirty="0">
                <a:latin typeface="Arial" panose="020B0604020202020204" pitchFamily="34" charset="0"/>
                <a:cs typeface="Arial" panose="020B0604020202020204" pitchFamily="34" charset="0"/>
              </a:rPr>
              <a:t>are the current M&amp;E capacities among primary stakeholder and partner organizations, and how will this effect M&amp;E </a:t>
            </a:r>
            <a:r>
              <a:rPr lang="en-US" altLang="en-US" sz="2400" kern="0" dirty="0" smtClean="0">
                <a:latin typeface="Arial" panose="020B0604020202020204" pitchFamily="34" charset="0"/>
                <a:cs typeface="Arial" panose="020B0604020202020204" pitchFamily="34" charset="0"/>
              </a:rPr>
              <a:t>activities?</a:t>
            </a:r>
          </a:p>
          <a:p>
            <a:pPr marL="0" indent="0">
              <a:lnSpc>
                <a:spcPct val="150000"/>
              </a:lnSpc>
              <a:buNone/>
            </a:pPr>
            <a:endParaRPr lang="en-US" altLang="en-US" sz="2400" kern="0" dirty="0" smtClean="0">
              <a:latin typeface="Arial" panose="020B0604020202020204" pitchFamily="34" charset="0"/>
              <a:cs typeface="Arial" panose="020B0604020202020204" pitchFamily="34" charset="0"/>
            </a:endParaRPr>
          </a:p>
          <a:p>
            <a:pPr marL="0" indent="0" algn="ctr">
              <a:lnSpc>
                <a:spcPct val="100000"/>
              </a:lnSpc>
              <a:buNone/>
            </a:pPr>
            <a:r>
              <a:rPr lang="en-US" altLang="en-US" sz="2400" kern="0" dirty="0" smtClean="0">
                <a:solidFill>
                  <a:srgbClr val="C00000"/>
                </a:solidFill>
                <a:latin typeface="Arial" panose="020B0604020202020204" pitchFamily="34" charset="0"/>
                <a:cs typeface="Arial" panose="020B0604020202020204" pitchFamily="34" charset="0"/>
              </a:rPr>
              <a:t>**</a:t>
            </a:r>
            <a:r>
              <a:rPr lang="en-US" altLang="en-US" sz="2400" i="1" kern="0" dirty="0">
                <a:solidFill>
                  <a:srgbClr val="C00000"/>
                </a:solidFill>
                <a:latin typeface="Arial Rounded MT Bold" panose="020F0704030504030204" pitchFamily="34" charset="0"/>
                <a:cs typeface="Arial" panose="020B0604020202020204" pitchFamily="34" charset="0"/>
              </a:rPr>
              <a:t>Once you have a clear sense of the answers to these questions, you will have a broad parameter for your M&amp;E system. The next steps are to develop these further into a plan for the project M&amp;E.</a:t>
            </a:r>
            <a:endParaRPr lang="en-GB" altLang="en-US" sz="2400" i="1" kern="0" dirty="0">
              <a:solidFill>
                <a:srgbClr val="C00000"/>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53777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latin typeface="Arial" panose="020B0604020202020204" pitchFamily="34" charset="0"/>
                <a:cs typeface="Arial" panose="020B0604020202020204" pitchFamily="34" charset="0"/>
              </a:rPr>
              <a:t>Design </a:t>
            </a:r>
            <a:r>
              <a:rPr lang="en-US" sz="3200" b="1" dirty="0">
                <a:solidFill>
                  <a:schemeClr val="tx1"/>
                </a:solidFill>
                <a:latin typeface="Arial" panose="020B0604020202020204" pitchFamily="34" charset="0"/>
                <a:cs typeface="Arial" panose="020B0604020202020204" pitchFamily="34" charset="0"/>
              </a:rPr>
              <a:t>&amp; </a:t>
            </a:r>
            <a:r>
              <a:rPr lang="en-US" sz="3200" b="1" dirty="0" smtClean="0">
                <a:solidFill>
                  <a:schemeClr val="tx1"/>
                </a:solidFill>
                <a:latin typeface="Arial" panose="020B0604020202020204" pitchFamily="34" charset="0"/>
                <a:cs typeface="Arial" panose="020B0604020202020204" pitchFamily="34" charset="0"/>
              </a:rPr>
              <a:t>Set Up </a:t>
            </a:r>
            <a:r>
              <a:rPr lang="en-US" sz="3200" b="1" dirty="0">
                <a:solidFill>
                  <a:schemeClr val="tx1"/>
                </a:solidFill>
                <a:latin typeface="Arial" panose="020B0604020202020204" pitchFamily="34" charset="0"/>
                <a:cs typeface="Arial" panose="020B0604020202020204" pitchFamily="34" charset="0"/>
              </a:rPr>
              <a:t>of M&amp;E system</a:t>
            </a:r>
          </a:p>
        </p:txBody>
      </p:sp>
    </p:spTree>
    <p:extLst>
      <p:ext uri="{BB962C8B-B14F-4D97-AF65-F5344CB8AC3E}">
        <p14:creationId xmlns:p14="http://schemas.microsoft.com/office/powerpoint/2010/main" val="18044178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2796</TotalTime>
  <Words>5991</Words>
  <Application>Microsoft Office PowerPoint</Application>
  <PresentationFormat>Widescreen</PresentationFormat>
  <Paragraphs>458</Paragraphs>
  <Slides>42</Slides>
  <Notes>16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42</vt:i4>
      </vt:variant>
    </vt:vector>
  </HeadingPairs>
  <TitlesOfParts>
    <vt:vector size="57" baseType="lpstr">
      <vt:lpstr>.AppleSystemUIFont</vt:lpstr>
      <vt:lpstr>AGaramondPro-Regular</vt:lpstr>
      <vt:lpstr>Arial</vt:lpstr>
      <vt:lpstr>Arial Rounded MT Bold</vt:lpstr>
      <vt:lpstr>Calibri</vt:lpstr>
      <vt:lpstr>Calibri Light</vt:lpstr>
      <vt:lpstr>Century Gothic</vt:lpstr>
      <vt:lpstr>Eras Demi ITC</vt:lpstr>
      <vt:lpstr>Garamond</vt:lpstr>
      <vt:lpstr>LucidaGrande</vt:lpstr>
      <vt:lpstr>Symbol</vt:lpstr>
      <vt:lpstr>Times New Roman</vt:lpstr>
      <vt:lpstr>Wingdings</vt:lpstr>
      <vt:lpstr>Office Theme</vt:lpstr>
      <vt:lpstr>UCSF Contemporary</vt:lpstr>
      <vt:lpstr>Module 4: M&amp;E Systems and Frameworks</vt:lpstr>
      <vt:lpstr>Module 5: Outline</vt:lpstr>
      <vt:lpstr>Principles of M&amp;E system</vt:lpstr>
      <vt:lpstr>PowerPoint Presentation</vt:lpstr>
      <vt:lpstr>PowerPoint Presentation</vt:lpstr>
      <vt:lpstr>Identifying the purpose and scope of the M&amp;E system</vt:lpstr>
      <vt:lpstr>PowerPoint Presentation</vt:lpstr>
      <vt:lpstr>PowerPoint Presentation</vt:lpstr>
      <vt:lpstr>Design &amp; Set Up of M&amp;E system</vt:lpstr>
      <vt:lpstr>PowerPoint Presentation</vt:lpstr>
      <vt:lpstr> </vt:lpstr>
      <vt:lpstr>PowerPoint Presentation</vt:lpstr>
      <vt:lpstr>PowerPoint Presentation</vt:lpstr>
      <vt:lpstr>M&amp;E Frameworks</vt:lpstr>
      <vt:lpstr>Why do we use M&amp;E frameworks?</vt:lpstr>
      <vt:lpstr>M&amp;E LOGICAL FRAMEWORKS </vt:lpstr>
      <vt:lpstr>PowerPoint Presentation</vt:lpstr>
      <vt:lpstr>PowerPoint Presentation</vt:lpstr>
      <vt:lpstr>Logic Framework </vt:lpstr>
      <vt:lpstr>Conclusion</vt:lpstr>
      <vt:lpstr>PowerPoint Presentation</vt:lpstr>
      <vt:lpstr>PowerPoint Presentation</vt:lpstr>
      <vt:lpstr>Logic Framework Group Work</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Evaluation design</vt:lpstr>
      <vt:lpstr>Evaluation design</vt:lpstr>
      <vt:lpstr>Evaluation design</vt:lpstr>
      <vt:lpstr>Evaluation design</vt:lpstr>
      <vt:lpstr>Evaluation design</vt:lpstr>
      <vt:lpstr>Evaluation design</vt:lpstr>
      <vt:lpstr>Evaluation design</vt:lpstr>
      <vt:lpstr>Evaluation design</vt:lpstr>
      <vt:lpstr>Timeline</vt:lpstr>
      <vt:lpstr>Budget and other</vt:lpstr>
      <vt:lpstr>End</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 in Research</dc:title>
  <dc:creator>Bright Kulukulu</dc:creator>
  <cp:lastModifiedBy>Bright Kulukulu</cp:lastModifiedBy>
  <cp:revision>162</cp:revision>
  <dcterms:created xsi:type="dcterms:W3CDTF">2020-11-18T04:42:47Z</dcterms:created>
  <dcterms:modified xsi:type="dcterms:W3CDTF">2024-06-04T12:07:57Z</dcterms:modified>
</cp:coreProperties>
</file>