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844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2849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11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348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100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423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01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451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533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4722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627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C6F88597-0048-49F1-9633-F9A26240F866}" type="datetimeFigureOut">
              <a:rPr lang="en-GB" smtClean="0"/>
              <a:t>28/02/2022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41414DB-1AAA-4570-9B82-49431587AE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54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EVALUATIONS </a:t>
            </a:r>
            <a:r>
              <a:rPr lang="en-US" dirty="0"/>
              <a:t>IN HEALTH 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Dr Margarate N. Munakampe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0667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Aim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module aims at providing students with the understanding and practical skills in planning, monitoring and evaluation of health sector policy and programs. </a:t>
            </a:r>
            <a:endParaRPr lang="en-US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course will build on concepts from the second-year course in research methods. </a:t>
            </a:r>
            <a:endParaRPr lang="en-US" b="1" dirty="0" smtClean="0"/>
          </a:p>
          <a:p>
            <a:r>
              <a:rPr lang="en-US" dirty="0" smtClean="0"/>
              <a:t>It </a:t>
            </a:r>
            <a:r>
              <a:rPr lang="en-US" dirty="0"/>
              <a:t>is designed to provide students with basic concepts, principles, and practices in monitoring and evaluation of public health programs.  </a:t>
            </a:r>
            <a:endParaRPr lang="en-US" dirty="0" smtClean="0"/>
          </a:p>
          <a:p>
            <a:r>
              <a:rPr lang="en-US" dirty="0" smtClean="0"/>
              <a:t>Furthermore</a:t>
            </a:r>
            <a:r>
              <a:rPr lang="en-US" dirty="0"/>
              <a:t>, this module seeks to apply using practical issues some of the designs learnt under the research methods course to evaluate public health programs.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9468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learning </a:t>
            </a:r>
            <a:r>
              <a:rPr lang="en-US" b="1" dirty="0" smtClean="0"/>
              <a:t>outcomes_1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ZA" dirty="0"/>
              <a:t>Define and distinguish between M &amp; E and Describe the role of monitoring and evaluation in public health programs;</a:t>
            </a:r>
            <a:endParaRPr lang="en-GB" dirty="0"/>
          </a:p>
          <a:p>
            <a:pPr lvl="0"/>
            <a:r>
              <a:rPr lang="en-ZA" dirty="0"/>
              <a:t>Describe monitoring and evaluation systems, sources of data, and their uses with examples from current practices in Zambia and multilateral players in public health</a:t>
            </a:r>
            <a:endParaRPr lang="en-GB" dirty="0"/>
          </a:p>
          <a:p>
            <a:pPr lvl="0"/>
            <a:r>
              <a:rPr lang="en-ZA" dirty="0"/>
              <a:t>Demonstrate understanding and be able to distinguish among the planning concepts of intervention programs such as vision, mission, goals, objectives, strategies and activities</a:t>
            </a:r>
            <a:endParaRPr lang="en-GB" dirty="0"/>
          </a:p>
          <a:p>
            <a:pPr lvl="0"/>
            <a:r>
              <a:rPr lang="en-ZA" dirty="0"/>
              <a:t>Comprehend and be able to apply program measurement concepts such as indicators, targets, bench marks, baselines, midlines, end line</a:t>
            </a:r>
            <a:endParaRPr lang="en-GB" dirty="0"/>
          </a:p>
          <a:p>
            <a:pPr lvl="0"/>
            <a:r>
              <a:rPr lang="en-ZA" dirty="0"/>
              <a:t>Describe the elements (inputs, processes, outputs, outcomes, impact) that provide the context for monitoring and/or evaluating public health program activities;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7257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Course learning outcomes_2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ZA" dirty="0"/>
              <a:t>Comprehend various M &amp; E Frameworks such as conceptual, basic linear logic, logical (4x4 matrix) and Results frameworks, their advantages and disadvantages and when to use what. </a:t>
            </a:r>
            <a:endParaRPr lang="en-GB" dirty="0"/>
          </a:p>
          <a:p>
            <a:pPr lvl="0"/>
            <a:r>
              <a:rPr lang="en-ZA" dirty="0"/>
              <a:t>Describe evaluation designs and their relative strengths and weaknesses; </a:t>
            </a:r>
            <a:endParaRPr lang="en-GB" dirty="0"/>
          </a:p>
          <a:p>
            <a:pPr lvl="0"/>
            <a:r>
              <a:rPr lang="en-ZA" dirty="0"/>
              <a:t>Discuss the issues involved with measuring program impact.</a:t>
            </a:r>
            <a:endParaRPr lang="en-GB" dirty="0"/>
          </a:p>
          <a:p>
            <a:pPr lvl="0"/>
            <a:r>
              <a:rPr lang="en-ZA" dirty="0"/>
              <a:t>Develop and conduct effective realist evaluation and synthesis</a:t>
            </a:r>
            <a:endParaRPr lang="en-GB" dirty="0"/>
          </a:p>
          <a:p>
            <a:pPr lvl="0"/>
            <a:r>
              <a:rPr lang="en-ZA" dirty="0"/>
              <a:t>Develop a full M &amp; E plan inclusive of program work plan.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42096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Course </a:t>
            </a:r>
            <a:r>
              <a:rPr lang="en-US" b="1" dirty="0" smtClean="0"/>
              <a:t>Content_1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ZA" b="1" dirty="0"/>
              <a:t>Definition and Scope of Monitoring and Evaluation</a:t>
            </a:r>
            <a:endParaRPr lang="en-GB" sz="24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Basic concepts and differences</a:t>
            </a:r>
            <a:endParaRPr lang="en-GB" sz="20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Applications and how they complement </a:t>
            </a:r>
            <a:endParaRPr lang="en-GB" sz="2000" dirty="0"/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514350" lvl="0" indent="-514350">
              <a:buFont typeface="+mj-lt"/>
              <a:buAutoNum type="arabicPeriod"/>
            </a:pPr>
            <a:r>
              <a:rPr lang="en-ZA" b="1" dirty="0"/>
              <a:t>Linking M &amp; E theory to current practices in Zambia </a:t>
            </a:r>
            <a:endParaRPr lang="en-GB" sz="24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Monitoring systems in Zambia – HMIS, </a:t>
            </a:r>
            <a:r>
              <a:rPr lang="en-ZA" dirty="0" err="1"/>
              <a:t>SmartCare</a:t>
            </a:r>
            <a:r>
              <a:rPr lang="en-ZA" dirty="0"/>
              <a:t>, DATIM,</a:t>
            </a:r>
            <a:endParaRPr lang="en-GB" sz="20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Paper based, Computer based, Mixed systems </a:t>
            </a:r>
            <a:endParaRPr lang="en-GB" sz="20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Evaluations systems in Zambia – ZDHS, MIS, TB Prevalence Surveys, Project specific evaluations.</a:t>
            </a:r>
            <a:endParaRPr lang="en-GB" sz="2000" dirty="0"/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514350" lvl="0" indent="-514350">
              <a:buFont typeface="+mj-lt"/>
              <a:buAutoNum type="arabicPeriod"/>
            </a:pPr>
            <a:r>
              <a:rPr lang="en-ZA" b="1" dirty="0"/>
              <a:t>Project planning</a:t>
            </a:r>
            <a:endParaRPr lang="en-GB" sz="24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Vision, mission, goals, objectives, strategies and activities</a:t>
            </a:r>
            <a:endParaRPr lang="en-GB" sz="20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Indicators, targets, bench marks, baselines, midlines, end line</a:t>
            </a:r>
            <a:endParaRPr lang="en-GB" sz="2000" dirty="0"/>
          </a:p>
          <a:p>
            <a:endParaRPr lang="en-GB" sz="24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2306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Course Content_2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ZA" b="1" dirty="0"/>
              <a:t>4</a:t>
            </a:r>
            <a:r>
              <a:rPr lang="en-ZA" b="1" dirty="0" smtClean="0"/>
              <a:t>. Building M &amp; E Frameworks</a:t>
            </a:r>
            <a:endParaRPr lang="en-GB" sz="24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ZA" dirty="0" smtClean="0"/>
              <a:t>Conceptual, basic linear logic, logical (4x4 matrix) and Results frameworks</a:t>
            </a:r>
            <a:endParaRPr lang="en-GB" sz="2000" dirty="0" smtClean="0"/>
          </a:p>
          <a:p>
            <a:pPr marL="0" lvl="0" indent="0">
              <a:buNone/>
            </a:pPr>
            <a:endParaRPr lang="en-GB" sz="2400" dirty="0"/>
          </a:p>
          <a:p>
            <a:pPr marL="0" lvl="0" indent="0">
              <a:buNone/>
            </a:pPr>
            <a:r>
              <a:rPr lang="en-GB" sz="2400" b="1" dirty="0"/>
              <a:t>5</a:t>
            </a:r>
            <a:r>
              <a:rPr lang="en-GB" sz="2400" b="1" dirty="0" smtClean="0"/>
              <a:t>. </a:t>
            </a:r>
            <a:r>
              <a:rPr lang="en-ZA" b="1" dirty="0" smtClean="0"/>
              <a:t>Overview of impact evaluation/assessment</a:t>
            </a:r>
            <a:endParaRPr lang="en-GB" sz="24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ZA" dirty="0" smtClean="0"/>
              <a:t>Process evaluations</a:t>
            </a:r>
            <a:endParaRPr lang="en-GB" sz="20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ZA" dirty="0" smtClean="0"/>
              <a:t>Outcome evaluations</a:t>
            </a:r>
            <a:endParaRPr lang="en-GB" sz="20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ZA" dirty="0" smtClean="0"/>
              <a:t>Impact evaluations</a:t>
            </a:r>
            <a:endParaRPr lang="en-GB" sz="2000" dirty="0" smtClean="0"/>
          </a:p>
          <a:p>
            <a:pPr marL="514350" lvl="0" indent="-514350">
              <a:buFont typeface="+mj-lt"/>
              <a:buAutoNum type="arabicPeriod"/>
            </a:pPr>
            <a:endParaRPr lang="en-ZA" b="1" dirty="0" smtClean="0"/>
          </a:p>
          <a:p>
            <a:pPr marL="0" lvl="0" indent="0">
              <a:buNone/>
            </a:pPr>
            <a:r>
              <a:rPr lang="en-ZA" b="1" dirty="0"/>
              <a:t>6</a:t>
            </a:r>
            <a:r>
              <a:rPr lang="en-ZA" b="1" dirty="0" smtClean="0"/>
              <a:t>. Operational and logistical considerations in M &amp; E</a:t>
            </a:r>
            <a:endParaRPr lang="en-GB" sz="24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ZA" dirty="0" smtClean="0"/>
              <a:t>Backlogs, </a:t>
            </a:r>
            <a:endParaRPr lang="en-GB" sz="20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ZA" dirty="0" smtClean="0"/>
              <a:t>Data quality issues, </a:t>
            </a:r>
            <a:endParaRPr lang="en-GB" sz="20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ZA" dirty="0" smtClean="0"/>
              <a:t>Backups, environment, infrastructure</a:t>
            </a:r>
            <a:endParaRPr lang="en-GB" sz="2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9241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Course Content_3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GB" sz="2400" dirty="0"/>
          </a:p>
          <a:p>
            <a:pPr marL="0" lvl="0" indent="0">
              <a:buNone/>
            </a:pPr>
            <a:r>
              <a:rPr lang="en-ZA" b="1" dirty="0" smtClean="0"/>
              <a:t>7. Realist </a:t>
            </a:r>
            <a:r>
              <a:rPr lang="en-ZA" b="1" dirty="0"/>
              <a:t>evaluation </a:t>
            </a:r>
            <a:endParaRPr lang="en-GB" sz="24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Realist synthesis</a:t>
            </a:r>
            <a:endParaRPr lang="en-GB" sz="2000" dirty="0"/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0" lvl="0" indent="0">
              <a:buNone/>
            </a:pPr>
            <a:r>
              <a:rPr lang="en-ZA" b="1" dirty="0" smtClean="0"/>
              <a:t>8. Developing </a:t>
            </a:r>
            <a:r>
              <a:rPr lang="en-ZA" b="1" dirty="0"/>
              <a:t>M &amp; E plans inclusive of work plans</a:t>
            </a:r>
            <a:endParaRPr lang="en-GB" sz="24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Components of an M &amp; E Plan</a:t>
            </a:r>
            <a:endParaRPr lang="en-GB" sz="2000" dirty="0"/>
          </a:p>
          <a:p>
            <a:pPr marL="914400" lvl="1" indent="-457200">
              <a:buFont typeface="+mj-lt"/>
              <a:buAutoNum type="alphaLcParenR"/>
            </a:pPr>
            <a:r>
              <a:rPr lang="en-ZA" dirty="0"/>
              <a:t>Data flow systems</a:t>
            </a:r>
            <a:endParaRPr lang="en-GB" sz="2000" dirty="0"/>
          </a:p>
          <a:p>
            <a:pPr marL="457200" indent="-457200">
              <a:buFont typeface="+mj-lt"/>
              <a:buAutoNum type="arabicPeriod"/>
            </a:pPr>
            <a:endParaRPr lang="en-GB" sz="2400" dirty="0"/>
          </a:p>
          <a:p>
            <a:pPr marL="0" lvl="0" indent="0">
              <a:buNone/>
            </a:pPr>
            <a:r>
              <a:rPr lang="en-ZA" b="1" dirty="0" smtClean="0"/>
              <a:t>9. Study </a:t>
            </a:r>
            <a:r>
              <a:rPr lang="en-ZA" b="1" dirty="0"/>
              <a:t>designs for evaluations </a:t>
            </a:r>
            <a:endParaRPr lang="en-GB" sz="2400" dirty="0"/>
          </a:p>
          <a:p>
            <a:pPr marL="914400" lvl="1" indent="-457200">
              <a:buFont typeface="+mj-lt"/>
              <a:buAutoNum type="arabicPeriod"/>
            </a:pPr>
            <a:r>
              <a:rPr lang="en-ZA" dirty="0"/>
              <a:t>Epidemiological</a:t>
            </a:r>
            <a:endParaRPr lang="en-GB" sz="2000" dirty="0"/>
          </a:p>
          <a:p>
            <a:pPr marL="1371600" lvl="2" indent="-457200">
              <a:buFont typeface="+mj-lt"/>
              <a:buAutoNum type="alphaLcParenR"/>
            </a:pPr>
            <a:r>
              <a:rPr lang="en-ZA" dirty="0"/>
              <a:t>Observations studies </a:t>
            </a:r>
            <a:endParaRPr lang="en-GB" sz="1800" dirty="0"/>
          </a:p>
          <a:p>
            <a:pPr marL="1371600" lvl="2" indent="-457200">
              <a:buFont typeface="+mj-lt"/>
              <a:buAutoNum type="alphaLcParenR"/>
            </a:pPr>
            <a:r>
              <a:rPr lang="en-ZA" dirty="0"/>
              <a:t>Experimental designs</a:t>
            </a:r>
            <a:endParaRPr lang="en-GB" sz="1800" dirty="0"/>
          </a:p>
          <a:p>
            <a:pPr marL="1371600" lvl="2" indent="-457200">
              <a:buFont typeface="+mj-lt"/>
              <a:buAutoNum type="alphaLcParenR"/>
            </a:pPr>
            <a:r>
              <a:rPr lang="en-ZA" dirty="0"/>
              <a:t>Qualitative designs </a:t>
            </a:r>
            <a:endParaRPr lang="en-GB" sz="1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31798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Teaching </a:t>
            </a:r>
            <a:r>
              <a:rPr lang="en-US" b="1" dirty="0" smtClean="0"/>
              <a:t>Methods &amp; Assessments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Teaching Methods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endParaRPr lang="en-GB" dirty="0" smtClean="0"/>
          </a:p>
          <a:p>
            <a:pPr lvl="0"/>
            <a:r>
              <a:rPr lang="en-GB" dirty="0" smtClean="0"/>
              <a:t>Lectures</a:t>
            </a:r>
            <a:r>
              <a:rPr lang="en-GB" b="1" dirty="0"/>
              <a:t>, </a:t>
            </a:r>
            <a:endParaRPr lang="en-GB" dirty="0"/>
          </a:p>
          <a:p>
            <a:pPr lvl="0"/>
            <a:r>
              <a:rPr lang="en-GB" dirty="0"/>
              <a:t>Case studies</a:t>
            </a:r>
            <a:r>
              <a:rPr lang="en-GB" b="1" dirty="0"/>
              <a:t>, </a:t>
            </a:r>
            <a:endParaRPr lang="en-GB" dirty="0"/>
          </a:p>
          <a:p>
            <a:pPr lvl="0"/>
            <a:r>
              <a:rPr lang="en-GB" dirty="0"/>
              <a:t>Group work</a:t>
            </a:r>
            <a:r>
              <a:rPr lang="en-GB" b="1" dirty="0"/>
              <a:t>, </a:t>
            </a:r>
            <a:endParaRPr lang="en-GB" dirty="0"/>
          </a:p>
          <a:p>
            <a:pPr lvl="0"/>
            <a:r>
              <a:rPr lang="en-GB" dirty="0"/>
              <a:t>Book and Article reviews</a:t>
            </a:r>
          </a:p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Assessments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endParaRPr lang="en-ZA" dirty="0" smtClean="0"/>
          </a:p>
          <a:p>
            <a:pPr lvl="0"/>
            <a:r>
              <a:rPr lang="en-ZA" dirty="0" smtClean="0"/>
              <a:t>40</a:t>
            </a:r>
            <a:r>
              <a:rPr lang="en-ZA" dirty="0"/>
              <a:t>% continuous assessment</a:t>
            </a:r>
            <a:endParaRPr lang="en-GB" dirty="0"/>
          </a:p>
          <a:p>
            <a:pPr lvl="0"/>
            <a:r>
              <a:rPr lang="en-ZA" dirty="0"/>
              <a:t>10% attendance</a:t>
            </a:r>
            <a:endParaRPr lang="en-GB" dirty="0"/>
          </a:p>
          <a:p>
            <a:pPr lvl="0"/>
            <a:r>
              <a:rPr lang="en-ZA" dirty="0"/>
              <a:t>30% theory (Tests, Assignments, or Field reports)</a:t>
            </a:r>
            <a:endParaRPr lang="en-GB" dirty="0"/>
          </a:p>
          <a:p>
            <a:pPr lvl="0"/>
            <a:r>
              <a:rPr lang="en-ZA" dirty="0"/>
              <a:t>60% Exams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157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Readings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Prescribed Reading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ZA" dirty="0"/>
              <a:t>Designing HIV/AIDS Intervention Studies (Population Council 2002), Chapters 5 &amp; 7</a:t>
            </a:r>
            <a:endParaRPr lang="en-GB" dirty="0"/>
          </a:p>
          <a:p>
            <a:pPr lvl="0"/>
            <a:r>
              <a:rPr lang="en-ZA" dirty="0"/>
              <a:t>MICS Appendix One: Indicators for Global Reporting; MICS Household Questionnaire, Individual Women’s Questionnaire, Questionnaire for Children Under Five, and Additional Question Modules; Monitoring and Evaluation Toolkit, Global Fund Publication (2006), Chapters 6-9;</a:t>
            </a:r>
            <a:endParaRPr lang="en-GB" dirty="0"/>
          </a:p>
          <a:p>
            <a:pPr lvl="0"/>
            <a:r>
              <a:rPr lang="en-ZA" dirty="0"/>
              <a:t>Multiple Indicator Cluster Survey (MICS) Introduction; Guidelines for construction of core population-based indicators (RBM 2009</a:t>
            </a:r>
            <a:r>
              <a:rPr lang="en-ZA" dirty="0" smtClean="0"/>
              <a:t>)</a:t>
            </a:r>
          </a:p>
          <a:p>
            <a:pPr lvl="0"/>
            <a:endParaRPr lang="en-GB" dirty="0"/>
          </a:p>
          <a:p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Recommended Reading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en-ZA" dirty="0"/>
              <a:t>Pawson, R. (2002). Evidence-based policy: The promise of realist syntheses. Evaluation, 8(3), 340-358.</a:t>
            </a:r>
            <a:endParaRPr lang="en-GB" dirty="0"/>
          </a:p>
          <a:p>
            <a:pPr lvl="0"/>
            <a:r>
              <a:rPr lang="en-ZA" dirty="0"/>
              <a:t>Pawson, R., &amp; Tilley, N. (1997). Realistic evaluation. Sage.</a:t>
            </a:r>
            <a:endParaRPr lang="en-GB" dirty="0"/>
          </a:p>
          <a:p>
            <a:pPr lvl="0"/>
            <a:r>
              <a:rPr lang="en-ZA" dirty="0" err="1"/>
              <a:t>Maluka</a:t>
            </a:r>
            <a:r>
              <a:rPr lang="en-ZA" dirty="0"/>
              <a:t>, Stephen, et al. "Implementing accountability for reasonableness framework at district level in Tanzania: a realist evaluation." Implementation Science 6.11 (2011): 1-15.</a:t>
            </a:r>
            <a:endParaRPr lang="en-GB" dirty="0"/>
          </a:p>
          <a:p>
            <a:pPr lvl="0"/>
            <a:r>
              <a:rPr lang="en-ZA" dirty="0" err="1"/>
              <a:t>Goicolea</a:t>
            </a:r>
            <a:r>
              <a:rPr lang="en-ZA" dirty="0"/>
              <a:t>, Isabel, et al. "How do primary health care teams learn to integrate intimate partner violence (IPV) management? A realist evaluation protocol." Implement </a:t>
            </a:r>
            <a:r>
              <a:rPr lang="en-ZA" dirty="0" err="1"/>
              <a:t>Sci</a:t>
            </a:r>
            <a:r>
              <a:rPr lang="en-ZA" dirty="0"/>
              <a:t> 8 (2013): 36</a:t>
            </a:r>
            <a:r>
              <a:rPr lang="en-ZA" dirty="0" smtClean="0"/>
              <a:t>.</a:t>
            </a:r>
          </a:p>
          <a:p>
            <a:pPr lvl="0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8456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65</TotalTime>
  <Words>715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Rockwell</vt:lpstr>
      <vt:lpstr>Rockwell Condensed</vt:lpstr>
      <vt:lpstr>Wingdings</vt:lpstr>
      <vt:lpstr>Wood Type</vt:lpstr>
      <vt:lpstr> EVALUATIONS IN HEALTH  </vt:lpstr>
      <vt:lpstr>Course Aim</vt:lpstr>
      <vt:lpstr>Course learning outcomes_1</vt:lpstr>
      <vt:lpstr>Course learning outcomes_2</vt:lpstr>
      <vt:lpstr>Course Content_1</vt:lpstr>
      <vt:lpstr>Course Content_2</vt:lpstr>
      <vt:lpstr>Course Content_3</vt:lpstr>
      <vt:lpstr>Teaching Methods &amp; Assessments </vt:lpstr>
      <vt:lpstr>Readings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EVALUATIONS IN HEALTH  </dc:title>
  <dc:creator>Microsoft account</dc:creator>
  <cp:lastModifiedBy>Microsoft account</cp:lastModifiedBy>
  <cp:revision>5</cp:revision>
  <cp:lastPrinted>2022-02-28T08:16:59Z</cp:lastPrinted>
  <dcterms:created xsi:type="dcterms:W3CDTF">2022-02-21T15:21:11Z</dcterms:created>
  <dcterms:modified xsi:type="dcterms:W3CDTF">2022-02-28T09:11:00Z</dcterms:modified>
</cp:coreProperties>
</file>