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62" r:id="rId8"/>
    <p:sldId id="263" r:id="rId9"/>
    <p:sldId id="264" r:id="rId10"/>
    <p:sldId id="265" r:id="rId11"/>
    <p:sldId id="266" r:id="rId12"/>
    <p:sldId id="267" r:id="rId13"/>
    <p:sldId id="269" r:id="rId14"/>
    <p:sldId id="272"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76" y="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339496-DCD7-44A3-BB48-A7EBAF80ECEA}" type="datetimeFigureOut">
              <a:rPr lang="en-US" smtClean="0"/>
              <a:t>06-Jun-24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65A5C-464E-4B81-9B44-5BEE8474A6C1}" type="slidenum">
              <a:rPr lang="en-US" smtClean="0"/>
              <a:t>‹#›</a:t>
            </a:fld>
            <a:endParaRPr lang="en-US"/>
          </a:p>
        </p:txBody>
      </p:sp>
    </p:spTree>
    <p:extLst>
      <p:ext uri="{BB962C8B-B14F-4D97-AF65-F5344CB8AC3E}">
        <p14:creationId xmlns:p14="http://schemas.microsoft.com/office/powerpoint/2010/main" val="319407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39496-DCD7-44A3-BB48-A7EBAF80ECEA}" type="datetimeFigureOut">
              <a:rPr lang="en-US" smtClean="0"/>
              <a:t>06-Jun-24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65A5C-464E-4B81-9B44-5BEE8474A6C1}" type="slidenum">
              <a:rPr lang="en-US" smtClean="0"/>
              <a:t>‹#›</a:t>
            </a:fld>
            <a:endParaRPr lang="en-US"/>
          </a:p>
        </p:txBody>
      </p:sp>
    </p:spTree>
    <p:extLst>
      <p:ext uri="{BB962C8B-B14F-4D97-AF65-F5344CB8AC3E}">
        <p14:creationId xmlns:p14="http://schemas.microsoft.com/office/powerpoint/2010/main" val="384734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39496-DCD7-44A3-BB48-A7EBAF80ECEA}" type="datetimeFigureOut">
              <a:rPr lang="en-US" smtClean="0"/>
              <a:t>06-Jun-24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65A5C-464E-4B81-9B44-5BEE8474A6C1}" type="slidenum">
              <a:rPr lang="en-US" smtClean="0"/>
              <a:t>‹#›</a:t>
            </a:fld>
            <a:endParaRPr lang="en-US"/>
          </a:p>
        </p:txBody>
      </p:sp>
    </p:spTree>
    <p:extLst>
      <p:ext uri="{BB962C8B-B14F-4D97-AF65-F5344CB8AC3E}">
        <p14:creationId xmlns:p14="http://schemas.microsoft.com/office/powerpoint/2010/main" val="128382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39496-DCD7-44A3-BB48-A7EBAF80ECEA}" type="datetimeFigureOut">
              <a:rPr lang="en-US" smtClean="0"/>
              <a:t>06-Jun-24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65A5C-464E-4B81-9B44-5BEE8474A6C1}" type="slidenum">
              <a:rPr lang="en-US" smtClean="0"/>
              <a:t>‹#›</a:t>
            </a:fld>
            <a:endParaRPr lang="en-US"/>
          </a:p>
        </p:txBody>
      </p:sp>
    </p:spTree>
    <p:extLst>
      <p:ext uri="{BB962C8B-B14F-4D97-AF65-F5344CB8AC3E}">
        <p14:creationId xmlns:p14="http://schemas.microsoft.com/office/powerpoint/2010/main" val="37947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339496-DCD7-44A3-BB48-A7EBAF80ECEA}" type="datetimeFigureOut">
              <a:rPr lang="en-US" smtClean="0"/>
              <a:t>06-Jun-24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65A5C-464E-4B81-9B44-5BEE8474A6C1}" type="slidenum">
              <a:rPr lang="en-US" smtClean="0"/>
              <a:t>‹#›</a:t>
            </a:fld>
            <a:endParaRPr lang="en-US"/>
          </a:p>
        </p:txBody>
      </p:sp>
    </p:spTree>
    <p:extLst>
      <p:ext uri="{BB962C8B-B14F-4D97-AF65-F5344CB8AC3E}">
        <p14:creationId xmlns:p14="http://schemas.microsoft.com/office/powerpoint/2010/main" val="308173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339496-DCD7-44A3-BB48-A7EBAF80ECEA}" type="datetimeFigureOut">
              <a:rPr lang="en-US" smtClean="0"/>
              <a:t>06-Jun-24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65A5C-464E-4B81-9B44-5BEE8474A6C1}" type="slidenum">
              <a:rPr lang="en-US" smtClean="0"/>
              <a:t>‹#›</a:t>
            </a:fld>
            <a:endParaRPr lang="en-US"/>
          </a:p>
        </p:txBody>
      </p:sp>
    </p:spTree>
    <p:extLst>
      <p:ext uri="{BB962C8B-B14F-4D97-AF65-F5344CB8AC3E}">
        <p14:creationId xmlns:p14="http://schemas.microsoft.com/office/powerpoint/2010/main" val="136899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339496-DCD7-44A3-BB48-A7EBAF80ECEA}" type="datetimeFigureOut">
              <a:rPr lang="en-US" smtClean="0"/>
              <a:t>06-Jun-24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65A5C-464E-4B81-9B44-5BEE8474A6C1}" type="slidenum">
              <a:rPr lang="en-US" smtClean="0"/>
              <a:t>‹#›</a:t>
            </a:fld>
            <a:endParaRPr lang="en-US"/>
          </a:p>
        </p:txBody>
      </p:sp>
    </p:spTree>
    <p:extLst>
      <p:ext uri="{BB962C8B-B14F-4D97-AF65-F5344CB8AC3E}">
        <p14:creationId xmlns:p14="http://schemas.microsoft.com/office/powerpoint/2010/main" val="147208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339496-DCD7-44A3-BB48-A7EBAF80ECEA}" type="datetimeFigureOut">
              <a:rPr lang="en-US" smtClean="0"/>
              <a:t>06-Jun-24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65A5C-464E-4B81-9B44-5BEE8474A6C1}" type="slidenum">
              <a:rPr lang="en-US" smtClean="0"/>
              <a:t>‹#›</a:t>
            </a:fld>
            <a:endParaRPr lang="en-US"/>
          </a:p>
        </p:txBody>
      </p:sp>
    </p:spTree>
    <p:extLst>
      <p:ext uri="{BB962C8B-B14F-4D97-AF65-F5344CB8AC3E}">
        <p14:creationId xmlns:p14="http://schemas.microsoft.com/office/powerpoint/2010/main" val="249934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39496-DCD7-44A3-BB48-A7EBAF80ECEA}" type="datetimeFigureOut">
              <a:rPr lang="en-US" smtClean="0"/>
              <a:t>06-Jun-24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65A5C-464E-4B81-9B44-5BEE8474A6C1}" type="slidenum">
              <a:rPr lang="en-US" smtClean="0"/>
              <a:t>‹#›</a:t>
            </a:fld>
            <a:endParaRPr lang="en-US"/>
          </a:p>
        </p:txBody>
      </p:sp>
    </p:spTree>
    <p:extLst>
      <p:ext uri="{BB962C8B-B14F-4D97-AF65-F5344CB8AC3E}">
        <p14:creationId xmlns:p14="http://schemas.microsoft.com/office/powerpoint/2010/main" val="394118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339496-DCD7-44A3-BB48-A7EBAF80ECEA}" type="datetimeFigureOut">
              <a:rPr lang="en-US" smtClean="0"/>
              <a:t>06-Jun-24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65A5C-464E-4B81-9B44-5BEE8474A6C1}" type="slidenum">
              <a:rPr lang="en-US" smtClean="0"/>
              <a:t>‹#›</a:t>
            </a:fld>
            <a:endParaRPr lang="en-US"/>
          </a:p>
        </p:txBody>
      </p:sp>
    </p:spTree>
    <p:extLst>
      <p:ext uri="{BB962C8B-B14F-4D97-AF65-F5344CB8AC3E}">
        <p14:creationId xmlns:p14="http://schemas.microsoft.com/office/powerpoint/2010/main" val="411357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339496-DCD7-44A3-BB48-A7EBAF80ECEA}" type="datetimeFigureOut">
              <a:rPr lang="en-US" smtClean="0"/>
              <a:t>06-Jun-24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65A5C-464E-4B81-9B44-5BEE8474A6C1}" type="slidenum">
              <a:rPr lang="en-US" smtClean="0"/>
              <a:t>‹#›</a:t>
            </a:fld>
            <a:endParaRPr lang="en-US"/>
          </a:p>
        </p:txBody>
      </p:sp>
    </p:spTree>
    <p:extLst>
      <p:ext uri="{BB962C8B-B14F-4D97-AF65-F5344CB8AC3E}">
        <p14:creationId xmlns:p14="http://schemas.microsoft.com/office/powerpoint/2010/main" val="385277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39496-DCD7-44A3-BB48-A7EBAF80ECEA}" type="datetimeFigureOut">
              <a:rPr lang="en-US" smtClean="0"/>
              <a:t>06-Jun-24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65A5C-464E-4B81-9B44-5BEE8474A6C1}" type="slidenum">
              <a:rPr lang="en-US" smtClean="0"/>
              <a:t>‹#›</a:t>
            </a:fld>
            <a:endParaRPr lang="en-US"/>
          </a:p>
        </p:txBody>
      </p:sp>
    </p:spTree>
    <p:extLst>
      <p:ext uri="{BB962C8B-B14F-4D97-AF65-F5344CB8AC3E}">
        <p14:creationId xmlns:p14="http://schemas.microsoft.com/office/powerpoint/2010/main" val="15907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Rounded MT Bold" panose="020F0704030504030204" pitchFamily="34" charset="0"/>
              </a:rPr>
              <a:t>Theory of Change</a:t>
            </a:r>
            <a:endParaRPr lang="en-US" dirty="0">
              <a:latin typeface="Arial Rounded MT Bold" panose="020F0704030504030204" pitchFamily="34"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5823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mn-lt"/>
              </a:rPr>
              <a:t>Step four: Identify assumptions that need to be tested during the life of the programme </a:t>
            </a:r>
            <a:endParaRPr lang="en-US" sz="2800" b="1" dirty="0">
              <a:latin typeface="+mn-lt"/>
            </a:endParaRPr>
          </a:p>
        </p:txBody>
      </p:sp>
      <p:sp>
        <p:nvSpPr>
          <p:cNvPr id="3" name="Content Placeholder 2"/>
          <p:cNvSpPr>
            <a:spLocks noGrp="1"/>
          </p:cNvSpPr>
          <p:nvPr>
            <p:ph idx="1"/>
          </p:nvPr>
        </p:nvSpPr>
        <p:spPr>
          <a:xfrm>
            <a:off x="838200" y="1895964"/>
            <a:ext cx="10515600" cy="4351338"/>
          </a:xfrm>
        </p:spPr>
        <p:txBody>
          <a:bodyPr/>
          <a:lstStyle/>
          <a:p>
            <a:pPr algn="ctr">
              <a:buFont typeface="Wingdings" panose="05000000000000000000" pitchFamily="2" charset="2"/>
              <a:buChar char="Ø"/>
            </a:pPr>
            <a:r>
              <a:rPr lang="en-US" i="1" dirty="0"/>
              <a:t>An assumption is something that is accepted as true or likely to happen but there is no proof (yet) They underpin our understanding of how change works, and why you believe that a sequence of changes will actually influence positive changes</a:t>
            </a:r>
          </a:p>
        </p:txBody>
      </p:sp>
    </p:spTree>
    <p:extLst>
      <p:ext uri="{BB962C8B-B14F-4D97-AF65-F5344CB8AC3E}">
        <p14:creationId xmlns:p14="http://schemas.microsoft.com/office/powerpoint/2010/main" val="270984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Step five: Continuously monitor change and change pathways, and test your assumptions</a:t>
            </a:r>
            <a:endParaRPr lang="en-US" dirty="0">
              <a:latin typeface="+mn-lt"/>
            </a:endParaRPr>
          </a:p>
        </p:txBody>
      </p:sp>
      <p:sp>
        <p:nvSpPr>
          <p:cNvPr id="3" name="Content Placeholder 2"/>
          <p:cNvSpPr>
            <a:spLocks noGrp="1"/>
          </p:cNvSpPr>
          <p:nvPr>
            <p:ph idx="1"/>
          </p:nvPr>
        </p:nvSpPr>
        <p:spPr/>
        <p:txBody>
          <a:bodyPr/>
          <a:lstStyle/>
          <a:p>
            <a:pPr lvl="1" algn="ctr">
              <a:buFont typeface="Wingdings" panose="05000000000000000000" pitchFamily="2" charset="2"/>
              <a:buChar char="Ø"/>
            </a:pPr>
            <a:r>
              <a:rPr lang="en-US" i="1" dirty="0" smtClean="0"/>
              <a:t>As stated earlier, we develop our pathways based on our best understanding of how change happens at one point in time. But we know that the contexts in which we are working are constantly changing (for example, a key minister is replaced; there is a local/national election; there is a change of leadership in the partner organisation; drought mitigation takes priority over everything etc.) We to reflect on and adapt our theory of change in the light of changing circumstances; through understanding how other actors and factors are helping or hindering the progress of our pathway</a:t>
            </a:r>
            <a:r>
              <a:rPr lang="en-US" dirty="0" smtClean="0"/>
              <a:t>.</a:t>
            </a:r>
            <a:endParaRPr lang="en-US" dirty="0"/>
          </a:p>
        </p:txBody>
      </p:sp>
    </p:spTree>
    <p:extLst>
      <p:ext uri="{BB962C8B-B14F-4D97-AF65-F5344CB8AC3E}">
        <p14:creationId xmlns:p14="http://schemas.microsoft.com/office/powerpoint/2010/main" val="2661376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mn-lt"/>
              </a:rPr>
              <a:t>Step 6: Critically reflect on your pathway and your role in light of what you have learnt </a:t>
            </a:r>
            <a:endParaRPr lang="en-US" sz="2800" b="1" dirty="0">
              <a:latin typeface="+mn-lt"/>
            </a:endParaRPr>
          </a:p>
        </p:txBody>
      </p:sp>
      <p:sp>
        <p:nvSpPr>
          <p:cNvPr id="3" name="Content Placeholder 2"/>
          <p:cNvSpPr>
            <a:spLocks noGrp="1"/>
          </p:cNvSpPr>
          <p:nvPr>
            <p:ph idx="1"/>
          </p:nvPr>
        </p:nvSpPr>
        <p:spPr/>
        <p:txBody>
          <a:bodyPr/>
          <a:lstStyle/>
          <a:p>
            <a:pPr algn="ctr">
              <a:buFont typeface="Wingdings" panose="05000000000000000000" pitchFamily="2" charset="2"/>
              <a:buChar char="Ø"/>
            </a:pPr>
            <a:r>
              <a:rPr lang="en-US" dirty="0" smtClean="0"/>
              <a:t>This step provides an essential opportunity to reflect on the following questions: So in the light of the changing context, what we learned about how change happened, our own assumptions about change and the role we played in the process: Are we working with the right people in the right way? To what extent are planned changes actually taking place? Are they making a difference? What exactly did our efforts contribute (could be positive, negative unintended)?  So what have we learned and how should we adapt our plans in light of this?</a:t>
            </a:r>
            <a:endParaRPr lang="en-US" dirty="0"/>
          </a:p>
        </p:txBody>
      </p:sp>
    </p:spTree>
    <p:extLst>
      <p:ext uri="{BB962C8B-B14F-4D97-AF65-F5344CB8AC3E}">
        <p14:creationId xmlns:p14="http://schemas.microsoft.com/office/powerpoint/2010/main" val="118721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0203" y="596646"/>
            <a:ext cx="7179933" cy="5664708"/>
          </a:xfrm>
          <a:prstGeom prst="rect">
            <a:avLst/>
          </a:prstGeom>
        </p:spPr>
      </p:pic>
    </p:spTree>
    <p:extLst>
      <p:ext uri="{BB962C8B-B14F-4D97-AF65-F5344CB8AC3E}">
        <p14:creationId xmlns:p14="http://schemas.microsoft.com/office/powerpoint/2010/main" val="220431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9303" y="985192"/>
            <a:ext cx="7645564" cy="5415607"/>
          </a:xfrm>
          <a:prstGeom prst="rect">
            <a:avLst/>
          </a:prstGeom>
        </p:spPr>
      </p:pic>
    </p:spTree>
    <p:extLst>
      <p:ext uri="{BB962C8B-B14F-4D97-AF65-F5344CB8AC3E}">
        <p14:creationId xmlns:p14="http://schemas.microsoft.com/office/powerpoint/2010/main" val="293630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1653" y="893064"/>
            <a:ext cx="7526214" cy="5071872"/>
          </a:xfrm>
          <a:prstGeom prst="rect">
            <a:avLst/>
          </a:prstGeom>
        </p:spPr>
      </p:pic>
    </p:spTree>
    <p:extLst>
      <p:ext uri="{BB962C8B-B14F-4D97-AF65-F5344CB8AC3E}">
        <p14:creationId xmlns:p14="http://schemas.microsoft.com/office/powerpoint/2010/main" val="353314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a:t>
            </a:r>
            <a:endParaRPr lang="en-US" b="1" dirty="0"/>
          </a:p>
        </p:txBody>
      </p:sp>
      <p:sp>
        <p:nvSpPr>
          <p:cNvPr id="3" name="Content Placeholder 2"/>
          <p:cNvSpPr>
            <a:spLocks noGrp="1"/>
          </p:cNvSpPr>
          <p:nvPr>
            <p:ph idx="1"/>
          </p:nvPr>
        </p:nvSpPr>
        <p:spPr/>
        <p:txBody>
          <a:bodyPr/>
          <a:lstStyle/>
          <a:p>
            <a:r>
              <a:rPr lang="en-US" dirty="0" smtClean="0"/>
              <a:t>Theory of change is an approach to planning, learning, reflection and documentation of the change we make as development planners and practitioners.</a:t>
            </a:r>
          </a:p>
          <a:p>
            <a:r>
              <a:rPr lang="en-US" dirty="0" smtClean="0"/>
              <a:t>A theory of Change explains why we think certain actions (a project, program and/or an organisational strategy) likely will lead to the desired change. </a:t>
            </a:r>
            <a:endParaRPr lang="en-US" dirty="0"/>
          </a:p>
        </p:txBody>
      </p:sp>
    </p:spTree>
    <p:extLst>
      <p:ext uri="{BB962C8B-B14F-4D97-AF65-F5344CB8AC3E}">
        <p14:creationId xmlns:p14="http://schemas.microsoft.com/office/powerpoint/2010/main" val="9730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Preconditions</a:t>
            </a:r>
            <a:endParaRPr lang="en-US" b="1" dirty="0"/>
          </a:p>
        </p:txBody>
      </p:sp>
      <p:sp>
        <p:nvSpPr>
          <p:cNvPr id="3" name="Content Placeholder 2"/>
          <p:cNvSpPr>
            <a:spLocks noGrp="1"/>
          </p:cNvSpPr>
          <p:nvPr>
            <p:ph idx="1"/>
          </p:nvPr>
        </p:nvSpPr>
        <p:spPr/>
        <p:txBody>
          <a:bodyPr/>
          <a:lstStyle/>
          <a:p>
            <a:r>
              <a:rPr lang="en-US" dirty="0" smtClean="0"/>
              <a:t>The building blocks of the change process. These are conditions of states of being, that must be in place for the change process to be reached. Preconditions must be achieved in order for the next logical task in the change pathway to be achieved. </a:t>
            </a:r>
            <a:endParaRPr lang="en-US" dirty="0"/>
          </a:p>
        </p:txBody>
      </p:sp>
    </p:spTree>
    <p:extLst>
      <p:ext uri="{BB962C8B-B14F-4D97-AF65-F5344CB8AC3E}">
        <p14:creationId xmlns:p14="http://schemas.microsoft.com/office/powerpoint/2010/main" val="212828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Change pathways</a:t>
            </a:r>
            <a:endParaRPr lang="en-US" b="1" dirty="0"/>
          </a:p>
        </p:txBody>
      </p:sp>
      <p:sp>
        <p:nvSpPr>
          <p:cNvPr id="3" name="Content Placeholder 2"/>
          <p:cNvSpPr>
            <a:spLocks noGrp="1"/>
          </p:cNvSpPr>
          <p:nvPr>
            <p:ph idx="1"/>
          </p:nvPr>
        </p:nvSpPr>
        <p:spPr/>
        <p:txBody>
          <a:bodyPr/>
          <a:lstStyle/>
          <a:p>
            <a:r>
              <a:rPr lang="en-US" dirty="0" smtClean="0"/>
              <a:t>A map that explains how we believe the long-term change are brought about by depicting the preconditions of change necessary to achieve the change. </a:t>
            </a:r>
          </a:p>
          <a:p>
            <a:r>
              <a:rPr lang="en-US" dirty="0" smtClean="0"/>
              <a:t>The pathway of change (map indicating the link between the preconditions) is the skeleton on which other elements (assumptions and activities) are added. The pathway summarizes the theory of an intervention - but does seldom tell the whole story. </a:t>
            </a:r>
            <a:endParaRPr lang="en-US" dirty="0"/>
          </a:p>
        </p:txBody>
      </p:sp>
    </p:spTree>
    <p:extLst>
      <p:ext uri="{BB962C8B-B14F-4D97-AF65-F5344CB8AC3E}">
        <p14:creationId xmlns:p14="http://schemas.microsoft.com/office/powerpoint/2010/main" val="294947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Assumptions</a:t>
            </a:r>
            <a:endParaRPr lang="en-US" b="1" dirty="0"/>
          </a:p>
        </p:txBody>
      </p:sp>
      <p:sp>
        <p:nvSpPr>
          <p:cNvPr id="3" name="Content Placeholder 2"/>
          <p:cNvSpPr>
            <a:spLocks noGrp="1"/>
          </p:cNvSpPr>
          <p:nvPr>
            <p:ph idx="1"/>
          </p:nvPr>
        </p:nvSpPr>
        <p:spPr/>
        <p:txBody>
          <a:bodyPr/>
          <a:lstStyle/>
          <a:p>
            <a:r>
              <a:rPr lang="en-US" dirty="0" smtClean="0"/>
              <a:t>Assumptions explains why an intervention makes sense (in a given time). An assumption is something that is accepted as true or likely to happen. </a:t>
            </a:r>
          </a:p>
          <a:p>
            <a:r>
              <a:rPr lang="en-US" dirty="0" smtClean="0"/>
              <a:t>They underpin our understanding of how change works, and why you believe that a sequence of changes will actually influence positive changes.</a:t>
            </a:r>
          </a:p>
          <a:p>
            <a:r>
              <a:rPr lang="en-US" dirty="0" smtClean="0"/>
              <a:t> Being explicit about our assumptions also helps identify gaps and unmet needs, including additional necessary activities or actors that should be engaged. </a:t>
            </a:r>
            <a:endParaRPr lang="en-US" dirty="0"/>
          </a:p>
        </p:txBody>
      </p:sp>
    </p:spTree>
    <p:extLst>
      <p:ext uri="{BB962C8B-B14F-4D97-AF65-F5344CB8AC3E}">
        <p14:creationId xmlns:p14="http://schemas.microsoft.com/office/powerpoint/2010/main" val="196746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29" y="1961267"/>
            <a:ext cx="10515600" cy="1325563"/>
          </a:xfrm>
        </p:spPr>
        <p:txBody>
          <a:bodyPr/>
          <a:lstStyle/>
          <a:p>
            <a:pPr algn="ctr"/>
            <a:r>
              <a:rPr lang="en-US" dirty="0" smtClean="0">
                <a:latin typeface="Arial Rounded MT Bold" panose="020F0704030504030204" pitchFamily="34" charset="0"/>
              </a:rPr>
              <a:t>Step in Developing the TOC</a:t>
            </a:r>
            <a:endParaRPr lang="en-US" dirty="0">
              <a:latin typeface="Arial Rounded MT Bold" panose="020F0704030504030204" pitchFamily="34" charset="0"/>
            </a:endParaRPr>
          </a:p>
        </p:txBody>
      </p:sp>
    </p:spTree>
    <p:extLst>
      <p:ext uri="{BB962C8B-B14F-4D97-AF65-F5344CB8AC3E}">
        <p14:creationId xmlns:p14="http://schemas.microsoft.com/office/powerpoint/2010/main" val="299618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one: Research and describe how you think change happens</a:t>
            </a:r>
            <a:br>
              <a:rPr lang="en-US" b="1" dirty="0" smtClean="0"/>
            </a:br>
            <a:endParaRPr lang="en-US" b="1" dirty="0"/>
          </a:p>
        </p:txBody>
      </p:sp>
      <p:sp>
        <p:nvSpPr>
          <p:cNvPr id="3" name="Content Placeholder 2"/>
          <p:cNvSpPr>
            <a:spLocks noGrp="1"/>
          </p:cNvSpPr>
          <p:nvPr>
            <p:ph idx="1"/>
          </p:nvPr>
        </p:nvSpPr>
        <p:spPr/>
        <p:txBody>
          <a:bodyPr/>
          <a:lstStyle/>
          <a:p>
            <a:pPr marL="0" indent="0" algn="ctr">
              <a:buNone/>
            </a:pPr>
            <a:r>
              <a:rPr lang="en-US" i="1" dirty="0" smtClean="0"/>
              <a:t>At whatever level we are working, we need to be guided by a clear vision of the change(s) we want to see in a particular area/context. We then need to understand what it would actually take for this vision to be realised. In this step, we are exploring the big picture of change, and considering all the actors and factors that might influence its success positively or negatively</a:t>
            </a:r>
            <a:endParaRPr lang="en-US" i="1" dirty="0"/>
          </a:p>
        </p:txBody>
      </p:sp>
    </p:spTree>
    <p:extLst>
      <p:ext uri="{BB962C8B-B14F-4D97-AF65-F5344CB8AC3E}">
        <p14:creationId xmlns:p14="http://schemas.microsoft.com/office/powerpoint/2010/main" val="49330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mn-lt"/>
              </a:rPr>
              <a:t>Step 2:</a:t>
            </a:r>
            <a:r>
              <a:rPr lang="en-US" sz="2800" dirty="0" smtClean="0">
                <a:latin typeface="+mn-lt"/>
              </a:rPr>
              <a:t> </a:t>
            </a:r>
            <a:r>
              <a:rPr lang="en-US" sz="2800" b="1" dirty="0" smtClean="0">
                <a:latin typeface="+mn-lt"/>
              </a:rPr>
              <a:t>Defining </a:t>
            </a:r>
            <a:r>
              <a:rPr lang="en-US" sz="2800" b="1" dirty="0">
                <a:latin typeface="+mn-lt"/>
              </a:rPr>
              <a:t>our role in contributing to change in our context</a:t>
            </a:r>
            <a:endParaRPr lang="en-US" sz="2800" dirty="0">
              <a:latin typeface="+mn-lt"/>
            </a:endParaRPr>
          </a:p>
        </p:txBody>
      </p:sp>
      <p:sp>
        <p:nvSpPr>
          <p:cNvPr id="3" name="Content Placeholder 2"/>
          <p:cNvSpPr>
            <a:spLocks noGrp="1"/>
          </p:cNvSpPr>
          <p:nvPr>
            <p:ph idx="1"/>
          </p:nvPr>
        </p:nvSpPr>
        <p:spPr/>
        <p:txBody>
          <a:bodyPr/>
          <a:lstStyle/>
          <a:p>
            <a:pPr marL="0" indent="0" algn="ctr">
              <a:buNone/>
            </a:pPr>
            <a:r>
              <a:rPr lang="en-US" i="1" dirty="0" smtClean="0"/>
              <a:t>This is the point where we can begin to think about how and where we can most relevantly contribute to desired changes. We need to look at the bigger picture of change (above) and based on an analysis of our strengths, capacity, resources and ability to influence or achieve change, we can identify a clear and relevant role for our efforts in the identified change process</a:t>
            </a:r>
            <a:endParaRPr lang="en-US" i="1" dirty="0"/>
          </a:p>
        </p:txBody>
      </p:sp>
    </p:spTree>
    <p:extLst>
      <p:ext uri="{BB962C8B-B14F-4D97-AF65-F5344CB8AC3E}">
        <p14:creationId xmlns:p14="http://schemas.microsoft.com/office/powerpoint/2010/main" val="176763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mn-lt"/>
              </a:rPr>
              <a:t>Step three: Develop a change pathway which illustrates how your efforts will contribute to achieving or influencing desired changes for your target groups</a:t>
            </a:r>
            <a:endParaRPr lang="en-US" sz="2800" b="1" dirty="0">
              <a:latin typeface="+mn-lt"/>
            </a:endParaRPr>
          </a:p>
        </p:txBody>
      </p:sp>
      <p:sp>
        <p:nvSpPr>
          <p:cNvPr id="3" name="Content Placeholder 2"/>
          <p:cNvSpPr>
            <a:spLocks noGrp="1"/>
          </p:cNvSpPr>
          <p:nvPr>
            <p:ph idx="1"/>
          </p:nvPr>
        </p:nvSpPr>
        <p:spPr/>
        <p:txBody>
          <a:bodyPr/>
          <a:lstStyle/>
          <a:p>
            <a:pPr marL="0" indent="0" algn="ctr">
              <a:buNone/>
            </a:pPr>
            <a:r>
              <a:rPr lang="en-US" dirty="0"/>
              <a:t>Change pathways relate directly to your understanding of how change happens (first component). </a:t>
            </a:r>
            <a:r>
              <a:rPr lang="en-US" dirty="0" smtClean="0"/>
              <a:t>They </a:t>
            </a:r>
            <a:r>
              <a:rPr lang="en-US" dirty="0"/>
              <a:t>describe in detail your unique ways of understanding and addressing these issues, including</a:t>
            </a:r>
            <a:r>
              <a:rPr lang="en-US" dirty="0" smtClean="0"/>
              <a:t>:</a:t>
            </a:r>
          </a:p>
          <a:p>
            <a:pPr marL="0" indent="0" algn="ctr">
              <a:buNone/>
            </a:pPr>
            <a:endParaRPr lang="en-US" dirty="0"/>
          </a:p>
          <a:p>
            <a:pPr lvl="3" fontAlgn="base"/>
            <a:r>
              <a:rPr lang="en-US" i="1" dirty="0"/>
              <a:t>Who you work with?</a:t>
            </a:r>
            <a:endParaRPr lang="en-US" dirty="0"/>
          </a:p>
          <a:p>
            <a:pPr lvl="3" fontAlgn="base"/>
            <a:r>
              <a:rPr lang="en-US" i="1" dirty="0"/>
              <a:t>How you work with them?</a:t>
            </a:r>
            <a:endParaRPr lang="en-US" dirty="0"/>
          </a:p>
          <a:p>
            <a:pPr lvl="3" fontAlgn="base"/>
            <a:r>
              <a:rPr lang="en-US" i="1" dirty="0"/>
              <a:t>What changes, or sequence of changes do you hope to achieve or influence?</a:t>
            </a:r>
            <a:endParaRPr lang="en-US" dirty="0"/>
          </a:p>
          <a:p>
            <a:pPr lvl="3" fontAlgn="base"/>
            <a:r>
              <a:rPr lang="en-US" i="1" dirty="0"/>
              <a:t>How these changes link to and support each other?</a:t>
            </a:r>
            <a:endParaRPr lang="en-US" dirty="0"/>
          </a:p>
          <a:p>
            <a:pPr lvl="3"/>
            <a:endParaRPr lang="en-US" dirty="0"/>
          </a:p>
        </p:txBody>
      </p:sp>
    </p:spTree>
    <p:extLst>
      <p:ext uri="{BB962C8B-B14F-4D97-AF65-F5344CB8AC3E}">
        <p14:creationId xmlns:p14="http://schemas.microsoft.com/office/powerpoint/2010/main" val="3593722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823</Words>
  <Application>Microsoft Office PowerPoint</Application>
  <PresentationFormat>Widescreen</PresentationFormat>
  <Paragraphs>31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Rounded MT Bold</vt:lpstr>
      <vt:lpstr>Calibri</vt:lpstr>
      <vt:lpstr>Calibri Light</vt:lpstr>
      <vt:lpstr>Wingdings</vt:lpstr>
      <vt:lpstr>Office Theme</vt:lpstr>
      <vt:lpstr>Theory of Change</vt:lpstr>
      <vt:lpstr>Definition</vt:lpstr>
      <vt:lpstr>Preconditions</vt:lpstr>
      <vt:lpstr>Change pathways</vt:lpstr>
      <vt:lpstr>Assumptions</vt:lpstr>
      <vt:lpstr>Step in Developing the TOC</vt:lpstr>
      <vt:lpstr>Step one: Research and describe how you think change happens </vt:lpstr>
      <vt:lpstr>Step 2: Defining our role in contributing to change in our context</vt:lpstr>
      <vt:lpstr>Step three: Develop a change pathway which illustrates how your efforts will contribute to achieving or influencing desired changes for your target groups</vt:lpstr>
      <vt:lpstr>Step four: Identify assumptions that need to be tested during the life of the programme </vt:lpstr>
      <vt:lpstr>Step five: Continuously monitor change and change pathways, and test your assumptions</vt:lpstr>
      <vt:lpstr>Step 6: Critically reflect on your pathway and your role in light of what you have learnt </vt:lpstr>
      <vt:lpstr>PowerPoint Presentation</vt:lpstr>
      <vt:lpstr>PowerPoint Presentation</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Change</dc:title>
  <dc:creator>Bright Kulukulu</dc:creator>
  <cp:lastModifiedBy>Bright Kulukulu</cp:lastModifiedBy>
  <cp:revision>6</cp:revision>
  <dcterms:created xsi:type="dcterms:W3CDTF">2024-06-06T07:34:50Z</dcterms:created>
  <dcterms:modified xsi:type="dcterms:W3CDTF">2024-06-06T08:27:41Z</dcterms:modified>
</cp:coreProperties>
</file>