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60" r:id="rId4"/>
    <p:sldId id="298" r:id="rId5"/>
    <p:sldId id="315" r:id="rId6"/>
    <p:sldId id="257" r:id="rId7"/>
    <p:sldId id="259" r:id="rId8"/>
    <p:sldId id="299" r:id="rId9"/>
    <p:sldId id="312" r:id="rId10"/>
    <p:sldId id="313" r:id="rId11"/>
    <p:sldId id="301" r:id="rId12"/>
    <p:sldId id="300" r:id="rId13"/>
    <p:sldId id="302" r:id="rId14"/>
    <p:sldId id="263" r:id="rId15"/>
    <p:sldId id="303" r:id="rId16"/>
    <p:sldId id="314" r:id="rId17"/>
    <p:sldId id="294" r:id="rId18"/>
    <p:sldId id="296" r:id="rId19"/>
    <p:sldId id="297" r:id="rId20"/>
    <p:sldId id="290" r:id="rId21"/>
    <p:sldId id="310" r:id="rId22"/>
    <p:sldId id="307" r:id="rId23"/>
    <p:sldId id="309" r:id="rId24"/>
    <p:sldId id="261" r:id="rId25"/>
    <p:sldId id="266" r:id="rId26"/>
    <p:sldId id="311" r:id="rId27"/>
    <p:sldId id="264" r:id="rId28"/>
    <p:sldId id="305" r:id="rId29"/>
    <p:sldId id="267" r:id="rId30"/>
    <p:sldId id="291" r:id="rId31"/>
    <p:sldId id="271" r:id="rId32"/>
    <p:sldId id="268" r:id="rId33"/>
    <p:sldId id="292" r:id="rId34"/>
    <p:sldId id="269" r:id="rId35"/>
    <p:sldId id="306" r:id="rId36"/>
    <p:sldId id="275" r:id="rId37"/>
    <p:sldId id="282" r:id="rId38"/>
    <p:sldId id="278" r:id="rId39"/>
    <p:sldId id="281" r:id="rId40"/>
    <p:sldId id="279" r:id="rId41"/>
    <p:sldId id="28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243" autoAdjust="0"/>
  </p:normalViewPr>
  <p:slideViewPr>
    <p:cSldViewPr>
      <p:cViewPr varScale="1">
        <p:scale>
          <a:sx n="67" d="100"/>
          <a:sy n="67" d="100"/>
        </p:scale>
        <p:origin x="190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BB651-5142-41A7-A5A4-FF1387652F02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A5C1F-C317-427B-9B2A-08C21DE19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2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29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Strategic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Prepare broad policies and strategies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Usually long term </a:t>
            </a:r>
            <a:r>
              <a:rPr lang="en-US" dirty="0" err="1" smtClean="0"/>
              <a:t>e.g</a:t>
            </a:r>
            <a:r>
              <a:rPr lang="en-US" dirty="0" smtClean="0"/>
              <a:t> five years or more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Usually cover large area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Set priorities for health development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Determine strategies to attain health goal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Relevance enhanced by “bottom – up”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Deals with broader level policy paradigms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Development of vision, mission, values, 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Tactical/operational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Formulate detailed objectives and timed targets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Products include; procedures, standards of performance, job descriptions, schedule of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Development of </a:t>
            </a:r>
            <a:r>
              <a:rPr lang="en-US" dirty="0" err="1" smtClean="0"/>
              <a:t>programmes</a:t>
            </a:r>
            <a:r>
              <a:rPr lang="en-US" dirty="0" smtClean="0"/>
              <a:t> and projects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Operationalisation</a:t>
            </a:r>
            <a:r>
              <a:rPr lang="en-US" dirty="0" smtClean="0"/>
              <a:t> of policy plans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Operational plan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Activity plan detailing precise timing, methods and modes of implementation.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Operational planning is about making things happen.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It is a tool for: managing existing resources effectively, monitoring implementation and resource use, ensuring that activities are carried out on time, ensuring that budgets are spent as intended </a:t>
            </a:r>
            <a:r>
              <a:rPr lang="en-US" dirty="0" err="1" smtClean="0"/>
              <a:t>e.t.c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Levels of health</a:t>
            </a:r>
            <a:r>
              <a:rPr lang="en-US" b="1" baseline="0" dirty="0" smtClean="0"/>
              <a:t> planning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Policy formulation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Macro-plans (national level)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Micro plans (intervention</a:t>
            </a:r>
            <a:r>
              <a:rPr lang="en-US" baseline="0" dirty="0" smtClean="0"/>
              <a:t> plans)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Usually at district/provincial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42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21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34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34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15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36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2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95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Planning Cycle (Steps of preparing a plan)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planning cycle is a sequence of steps which must be followed in deciding what is to be included in the plan. The cycle seeks to answer the following questions: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1" dirty="0" smtClean="0"/>
              <a:t>Where are we now?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 smtClean="0"/>
              <a:t>This requires a </a:t>
            </a:r>
            <a:r>
              <a:rPr lang="en-US" u="sng" dirty="0" smtClean="0"/>
              <a:t>situational analysis to identify current health and health-related needs and problems</a:t>
            </a:r>
            <a:r>
              <a:rPr lang="en-US" dirty="0" smtClean="0"/>
              <a:t>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b="1" i="1" dirty="0" smtClean="0"/>
              <a:t>What is situation analysis?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The Situation Analysis is the </a:t>
            </a:r>
            <a:r>
              <a:rPr lang="en-US" u="sng" dirty="0" smtClean="0"/>
              <a:t>process of analyzing and interpreting all information available from the various sources</a:t>
            </a:r>
            <a:r>
              <a:rPr lang="en-US" dirty="0" smtClean="0"/>
              <a:t>, </a:t>
            </a:r>
            <a:r>
              <a:rPr lang="en-US" u="sng" dirty="0" smtClean="0"/>
              <a:t>on the current situation of the health system</a:t>
            </a:r>
            <a:r>
              <a:rPr lang="en-US" u="sng" baseline="0" dirty="0" smtClean="0"/>
              <a:t> </a:t>
            </a:r>
            <a:r>
              <a:rPr lang="en-US" u="sng" dirty="0" smtClean="0"/>
              <a:t>as it prevails within the specific geographic area under Consideration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A methodology to assess where we are now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A comprehensive analysis of the past and present situation</a:t>
            </a:r>
            <a:r>
              <a:rPr lang="en-US" baseline="0" dirty="0" smtClean="0"/>
              <a:t> in terms of a selected number of variables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Identify and assess achievements and limitations of the past and ongoing health interventions</a:t>
            </a:r>
            <a:endParaRPr lang="en-US" dirty="0" smtClean="0"/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This includes the collection,</a:t>
            </a:r>
            <a:r>
              <a:rPr lang="en-US" baseline="0" dirty="0" smtClean="0"/>
              <a:t> assessment and interpretation of information in such a way that it provides a clear picture of the health situation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This involves assessing the following </a:t>
            </a:r>
            <a:r>
              <a:rPr lang="en-US" u="sng" baseline="0" dirty="0" smtClean="0"/>
              <a:t>information required for situation analysis</a:t>
            </a:r>
            <a:r>
              <a:rPr lang="en-US" baseline="0" dirty="0" smtClean="0"/>
              <a:t>: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Epidemiological situation – statistics of morbidity and mortality, pattern and distribution of disease, etc.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Demographic situation – age, sex, total population, etc.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Socio-economic situation – living status and economical condition, etc.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Health status situation – incidence, prevalence of diseases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Vital statistical data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Health resource and health service situation – medical budget, medical care facilities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Cultural situation – attitudes and beliefs of the population towards disease and treatment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u="sng" baseline="0" dirty="0" smtClean="0"/>
              <a:t>Data collection methods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Existing data – published, routine 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Surveys – qualitative, quantitative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u="sng" baseline="0" dirty="0" smtClean="0"/>
              <a:t>Sources of information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Vital Statistics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Census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Health Information Systems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Hospital Records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Health System Review, also called Health System Analysis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Special Surveys in the Field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Qualitative Methods for Data Collection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Components of situational analysis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Determine existing problems;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2. Prioritize problems;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3. Ascertain available resources for addressing existing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problems; and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4. Identify weaknesses and strengths of the existing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29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Planning Cycle (Steps of preparing a plan)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2"/>
              <a:tabLst/>
              <a:defRPr/>
            </a:pPr>
            <a:r>
              <a:rPr lang="en-US" b="1" i="1" baseline="0" dirty="0" smtClean="0"/>
              <a:t>Conducting a need assessment or </a:t>
            </a:r>
            <a:r>
              <a:rPr lang="en-US" b="1" i="1" u="sng" baseline="0" dirty="0" smtClean="0"/>
              <a:t>problem identification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 problem is difficulty or obstacle seen to exist between a present situation and a desired future objective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 perceived gap between what it is and what it should be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Problem has to </a:t>
            </a:r>
            <a:r>
              <a:rPr lang="en-US" baseline="0" dirty="0" err="1" smtClean="0"/>
              <a:t>analysed</a:t>
            </a:r>
            <a:r>
              <a:rPr lang="en-US" baseline="0" dirty="0" smtClean="0"/>
              <a:t> for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US" baseline="0" dirty="0" smtClean="0"/>
              <a:t>it’s magnitude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US" baseline="0" dirty="0" smtClean="0"/>
              <a:t>causes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US" baseline="0" dirty="0" smtClean="0"/>
              <a:t>consequences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Health planner has to set a clear definition of the problems including its extension and severity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To do this, the planner should conduct a needs assessment by collecting data from various sources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Generated information from local peoples, local hospitals and health establishments should be verified to confirm the actual situation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marL="685800" lvl="1" indent="-228600">
              <a:buFont typeface="+mj-lt"/>
              <a:buAutoNum type="arabicPeriod" startAt="2"/>
            </a:pPr>
            <a:r>
              <a:rPr lang="en-US" b="1" dirty="0" smtClean="0"/>
              <a:t>Where do we want to go?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 smtClean="0"/>
              <a:t>This requires the selection of priorities and </a:t>
            </a:r>
          </a:p>
          <a:p>
            <a:pPr marL="1600200" lvl="3" indent="-228600">
              <a:buFont typeface="+mj-lt"/>
              <a:buAutoNum type="alphaLcPeriod" startAt="3"/>
            </a:pPr>
            <a:r>
              <a:rPr lang="en-US" b="1" i="1" dirty="0" smtClean="0"/>
              <a:t>What is priority setting? And what factors must be considered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dirty="0" smtClean="0"/>
              <a:t>Priority determination is a method</a:t>
            </a:r>
            <a:r>
              <a:rPr lang="en-US" baseline="0" dirty="0" smtClean="0"/>
              <a:t> of imposing peoples values and </a:t>
            </a:r>
            <a:r>
              <a:rPr lang="en-US" baseline="0" dirty="0" err="1" smtClean="0"/>
              <a:t>judgement</a:t>
            </a:r>
            <a:endParaRPr lang="en-US" dirty="0" smtClean="0"/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dirty="0" smtClean="0"/>
              <a:t>Community participation is essential to determine the priority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dirty="0" smtClean="0"/>
              <a:t>It is mainly</a:t>
            </a:r>
            <a:r>
              <a:rPr lang="en-US" baseline="0" dirty="0" smtClean="0"/>
              <a:t> de</a:t>
            </a:r>
            <a:r>
              <a:rPr lang="en-US" dirty="0" smtClean="0"/>
              <a:t>pends on two factors: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dirty="0" smtClean="0"/>
              <a:t>The population</a:t>
            </a:r>
          </a:p>
          <a:p>
            <a:pPr marL="2971800" lvl="6" indent="-228600">
              <a:buFont typeface="+mj-lt"/>
              <a:buAutoNum type="arabicPeriod"/>
            </a:pPr>
            <a:r>
              <a:rPr lang="en-US" dirty="0" smtClean="0"/>
              <a:t>Large number of affected population</a:t>
            </a:r>
          </a:p>
          <a:p>
            <a:pPr marL="2971800" lvl="6" indent="-228600">
              <a:buFont typeface="+mj-lt"/>
              <a:buAutoNum type="arabicPeriod"/>
            </a:pPr>
            <a:r>
              <a:rPr lang="en-US" dirty="0" smtClean="0"/>
              <a:t>Risk group e.g. children, handicapped persons, elderly persons</a:t>
            </a:r>
          </a:p>
          <a:p>
            <a:pPr marL="2971800" lvl="6" indent="-228600">
              <a:buFont typeface="+mj-lt"/>
              <a:buAutoNum type="arabicPeriod"/>
            </a:pPr>
            <a:r>
              <a:rPr lang="en-US" dirty="0" smtClean="0"/>
              <a:t>Low income minority group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dirty="0" smtClean="0"/>
              <a:t>The diseases</a:t>
            </a:r>
          </a:p>
          <a:p>
            <a:pPr marL="2971800" lvl="6" indent="-228600">
              <a:buFont typeface="Arial" panose="020B0604020202020204" pitchFamily="34" charset="0"/>
              <a:buChar char="•"/>
            </a:pPr>
            <a:r>
              <a:rPr lang="en-US" dirty="0" smtClean="0"/>
              <a:t>The severity and type</a:t>
            </a:r>
            <a:r>
              <a:rPr lang="en-US" baseline="0" dirty="0" smtClean="0"/>
              <a:t> of diseases also determine the priority e.g. life threatening disease affecting few people gets priority than common cold affecting large population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u="sng" baseline="0" dirty="0" smtClean="0"/>
              <a:t>Task prioritization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The task of prioritization involves analysis, assessment and grading of problems in order of relative importance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The criteria for ranking health problems is </a:t>
            </a:r>
          </a:p>
          <a:p>
            <a:pPr marL="3028950" lvl="6" indent="-285750">
              <a:buFont typeface="+mj-lt"/>
              <a:buAutoNum type="romanLcPeriod"/>
            </a:pPr>
            <a:r>
              <a:rPr lang="en-US" baseline="0" dirty="0" smtClean="0"/>
              <a:t>Magnitude</a:t>
            </a:r>
          </a:p>
          <a:p>
            <a:pPr marL="3028950" lvl="6" indent="-285750">
              <a:buFont typeface="+mj-lt"/>
              <a:buAutoNum type="romanLcPeriod"/>
            </a:pPr>
            <a:r>
              <a:rPr lang="en-US" baseline="0" dirty="0" smtClean="0"/>
              <a:t>Severity</a:t>
            </a:r>
          </a:p>
          <a:p>
            <a:pPr marL="3028950" lvl="6" indent="-285750">
              <a:buFont typeface="+mj-lt"/>
              <a:buAutoNum type="romanLcPeriod"/>
            </a:pPr>
            <a:r>
              <a:rPr lang="en-US" baseline="0" dirty="0" smtClean="0"/>
              <a:t>Feasibility</a:t>
            </a:r>
          </a:p>
          <a:p>
            <a:pPr marL="3028950" lvl="6" indent="-285750">
              <a:buFont typeface="+mj-lt"/>
              <a:buAutoNum type="romanLcPeriod"/>
            </a:pPr>
            <a:r>
              <a:rPr lang="en-US" baseline="0" dirty="0" smtClean="0"/>
              <a:t>Cost of intervention</a:t>
            </a:r>
          </a:p>
          <a:p>
            <a:pPr marL="3028950" lvl="6" indent="-285750">
              <a:buFont typeface="+mj-lt"/>
              <a:buAutoNum type="romanLcPeriod"/>
            </a:pPr>
            <a:r>
              <a:rPr lang="en-US" baseline="0" dirty="0" smtClean="0"/>
              <a:t>Political commitment</a:t>
            </a:r>
          </a:p>
          <a:p>
            <a:pPr marL="2743200" lvl="6" indent="0">
              <a:buFont typeface="+mj-lt"/>
              <a:buNone/>
            </a:pPr>
            <a:r>
              <a:rPr lang="en-US" baseline="0" dirty="0" smtClean="0"/>
              <a:t>	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There are different methods used to prioritize</a:t>
            </a:r>
          </a:p>
          <a:p>
            <a:pPr marL="3028950" lvl="6" indent="-285750">
              <a:buFont typeface="+mj-lt"/>
              <a:buAutoNum type="romanLcPeriod"/>
            </a:pPr>
            <a:r>
              <a:rPr lang="en-US" baseline="0" dirty="0" smtClean="0"/>
              <a:t>80:20 rule</a:t>
            </a:r>
          </a:p>
          <a:p>
            <a:pPr marL="3028950" lvl="6" indent="-285750">
              <a:buFont typeface="+mj-lt"/>
              <a:buAutoNum type="romanLcPeriod"/>
            </a:pPr>
            <a:r>
              <a:rPr lang="en-US" baseline="0" dirty="0" smtClean="0"/>
              <a:t>Urgent and important model</a:t>
            </a:r>
          </a:p>
          <a:p>
            <a:pPr marL="3028950" lvl="6" indent="-285750">
              <a:buFont typeface="+mj-lt"/>
              <a:buAutoNum type="romanLcPeriod"/>
            </a:pPr>
            <a:r>
              <a:rPr lang="en-US" baseline="0" dirty="0" smtClean="0"/>
              <a:t>Nominal group technique</a:t>
            </a:r>
          </a:p>
          <a:p>
            <a:pPr marL="3028950" lvl="6" indent="-285750">
              <a:buFont typeface="+mj-lt"/>
              <a:buAutoNum type="romanLcPeriod"/>
            </a:pPr>
            <a:r>
              <a:rPr lang="en-US" baseline="0" dirty="0" smtClean="0"/>
              <a:t>Modified </a:t>
            </a:r>
            <a:r>
              <a:rPr lang="en-US" baseline="0" dirty="0" err="1" smtClean="0"/>
              <a:t>delphi</a:t>
            </a:r>
            <a:r>
              <a:rPr lang="en-US" baseline="0" dirty="0" smtClean="0"/>
              <a:t> technique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dirty="0" smtClean="0"/>
              <a:t>Problem analysis tools used include</a:t>
            </a:r>
          </a:p>
          <a:p>
            <a:pPr marL="3028950" lvl="6" indent="-285750">
              <a:buFont typeface="+mj-lt"/>
              <a:buAutoNum type="romanLcPeriod"/>
            </a:pPr>
            <a:r>
              <a:rPr lang="en-US" dirty="0" smtClean="0"/>
              <a:t>Cause and effect diagrams</a:t>
            </a:r>
          </a:p>
          <a:p>
            <a:pPr marL="3028950" lvl="6" indent="-285750">
              <a:buFont typeface="+mj-lt"/>
              <a:buAutoNum type="romanLcPeriod"/>
            </a:pPr>
            <a:r>
              <a:rPr lang="en-US" dirty="0" smtClean="0"/>
              <a:t>Fishbone analysis</a:t>
            </a:r>
          </a:p>
          <a:p>
            <a:pPr marL="3028950" lvl="6" indent="-285750">
              <a:buFont typeface="+mj-lt"/>
              <a:buAutoNum type="romanLcPeriod"/>
            </a:pPr>
            <a:r>
              <a:rPr lang="en-US" dirty="0" smtClean="0"/>
              <a:t>Problem tree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dirty="0" smtClean="0"/>
              <a:t>Define the problem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 smtClean="0"/>
              <a:t>identification of objectives and targets to be met in order to improve the health situation and/or service delivery in a district. </a:t>
            </a:r>
          </a:p>
          <a:p>
            <a:pPr marL="1600200" lvl="3" indent="-228600">
              <a:buFont typeface="+mj-lt"/>
              <a:buAutoNum type="alphaLcPeriod" startAt="4"/>
            </a:pPr>
            <a:r>
              <a:rPr lang="en-US" b="1" i="1" dirty="0" smtClean="0"/>
              <a:t>Determination of program goals</a:t>
            </a:r>
            <a:r>
              <a:rPr lang="en-US" b="1" i="1" baseline="0" dirty="0" smtClean="0"/>
              <a:t> objectives and targets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Setting objectives and goals are specific process to solve a problem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Goals – broad and future oriented statement of the desired condition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Objectives – intended result of a successful activity/programme, should be SMART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Targets – quantified statement of desired change in a key indicator over a given time period in a specified geographic area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SMART – Specific, measurable, achievable, relevant, time-bound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Unless setting an objective and goal of the programme will be haphazard activity, uneconomical use of funds and poor performance will occur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The program goals, objectives and targets should be precise and specific e.g. by the year 2005 more than 90% of the population aged 6 to 17 years in </a:t>
            </a:r>
            <a:r>
              <a:rPr lang="en-US" baseline="0" dirty="0" err="1" smtClean="0"/>
              <a:t>Monze</a:t>
            </a:r>
            <a:r>
              <a:rPr lang="en-US" baseline="0" dirty="0" smtClean="0"/>
              <a:t> will not have lost any tooth as a result of caries and at least 40% will be caries free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Objectives are not only a guide to action but also a measuring stick of work after it is done</a:t>
            </a:r>
            <a:endParaRPr lang="en-US" dirty="0" smtClean="0"/>
          </a:p>
          <a:p>
            <a:pPr marL="1143000" lvl="2" indent="-2286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rabicPeriod"/>
            </a:pPr>
            <a:r>
              <a:rPr lang="en-US" b="1" dirty="0" smtClean="0"/>
              <a:t>How will we get there?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 smtClean="0"/>
              <a:t>This details and organizes the tasks or interventions to be carried out, by whom, during what period, at</a:t>
            </a:r>
            <a:r>
              <a:rPr lang="en-US" baseline="0" dirty="0" smtClean="0"/>
              <a:t> </a:t>
            </a:r>
            <a:r>
              <a:rPr lang="en-US" dirty="0" smtClean="0"/>
              <a:t>what costs and using what resources in order to achieve set objectives and targets.</a:t>
            </a:r>
          </a:p>
          <a:p>
            <a:pPr marL="1600200" lvl="3" indent="-228600">
              <a:buFont typeface="+mj-lt"/>
              <a:buAutoNum type="arabicPeriod"/>
            </a:pPr>
            <a:r>
              <a:rPr lang="en-US" dirty="0" smtClean="0"/>
              <a:t>Assessment of resources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dirty="0" smtClean="0"/>
              <a:t>When a program</a:t>
            </a:r>
            <a:r>
              <a:rPr lang="en-US" baseline="0" dirty="0" smtClean="0"/>
              <a:t> is planted, the availability of the resources is to be identified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The term resources means man, money, materials and management (4-M)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The resources are assessed and balanced by comparing it with what is available in terms of resources</a:t>
            </a:r>
            <a:endParaRPr lang="en-US" dirty="0" smtClean="0"/>
          </a:p>
          <a:p>
            <a:pPr marL="1600200" lvl="3" indent="-228600">
              <a:buFont typeface="+mj-lt"/>
              <a:buAutoNum type="arabicPeriod"/>
            </a:pPr>
            <a:r>
              <a:rPr lang="en-US" dirty="0" smtClean="0"/>
              <a:t>Identifying constraints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dirty="0" smtClean="0"/>
              <a:t>During the planning, there maybe many constraints that create, block or obstacle in achieving a certain</a:t>
            </a:r>
            <a:r>
              <a:rPr lang="en-US" baseline="0" dirty="0" smtClean="0"/>
              <a:t> goals or objectives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Constrains may result from organization, policies, resources limitation or characteristics of the community such as lack of funding, inadequate transportation system, </a:t>
            </a:r>
            <a:r>
              <a:rPr lang="en-US" baseline="0" dirty="0" err="1" smtClean="0"/>
              <a:t>labour</a:t>
            </a:r>
            <a:r>
              <a:rPr lang="en-US" baseline="0" dirty="0" smtClean="0"/>
              <a:t> shortage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All of the above mentioned problems and its possible solution or alternatives should be identified</a:t>
            </a:r>
            <a:endParaRPr lang="en-US" dirty="0" smtClean="0"/>
          </a:p>
          <a:p>
            <a:pPr marL="1600200" lvl="3" indent="-228600">
              <a:buFont typeface="+mj-lt"/>
              <a:buAutoNum type="arabicPeriod"/>
            </a:pPr>
            <a:r>
              <a:rPr lang="en-US" dirty="0" smtClean="0"/>
              <a:t>Setting alternative strategies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dirty="0" smtClean="0"/>
              <a:t>Being aware</a:t>
            </a:r>
            <a:r>
              <a:rPr lang="en-US" baseline="0" dirty="0" smtClean="0"/>
              <a:t> of the existing constraints and given resources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It is important to generate a sufficient number of alternatives so that out of that at least one may be considered to be acceptable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u="sng" baseline="0" dirty="0" smtClean="0"/>
              <a:t>Determination and analysis of strategies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dirty="0" smtClean="0"/>
              <a:t>A strategy denotes a broad line of actions to be undertaken at different</a:t>
            </a:r>
            <a:r>
              <a:rPr lang="en-US" baseline="0" dirty="0" smtClean="0"/>
              <a:t> levels of administration in and outside the sector in order to achieve the desired goals and objectives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To implement a strategy, a variety of activities with specific outcomes are needed for a specific time duration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dirty="0" smtClean="0"/>
              <a:t>In order to identify program/project strategies, it is first necessary to examine </a:t>
            </a:r>
            <a:r>
              <a:rPr lang="en-US" u="sng" dirty="0" smtClean="0"/>
              <a:t>internal</a:t>
            </a:r>
            <a:r>
              <a:rPr lang="en-US" dirty="0" smtClean="0"/>
              <a:t> and </a:t>
            </a:r>
            <a:r>
              <a:rPr lang="en-US" u="sng" dirty="0" smtClean="0"/>
              <a:t>external</a:t>
            </a:r>
            <a:r>
              <a:rPr lang="en-US" dirty="0" smtClean="0"/>
              <a:t> data related to your program </a:t>
            </a:r>
          </a:p>
          <a:p>
            <a:pPr marL="2971800" lvl="6" indent="-228600">
              <a:buFont typeface="Arial" panose="020B0604020202020204" pitchFamily="34" charset="0"/>
              <a:buChar char="•"/>
            </a:pPr>
            <a:r>
              <a:rPr lang="en-US" dirty="0" smtClean="0"/>
              <a:t>Internal data – describe the current status of your program and how it operates, gathered from your </a:t>
            </a:r>
            <a:r>
              <a:rPr lang="en-US" dirty="0" err="1" smtClean="0"/>
              <a:t>situtaional</a:t>
            </a:r>
            <a:r>
              <a:rPr lang="en-US" dirty="0" smtClean="0"/>
              <a:t> analysis</a:t>
            </a:r>
          </a:p>
          <a:p>
            <a:pPr marL="2971800" lvl="6" indent="-228600">
              <a:buFont typeface="Arial" panose="020B0604020202020204" pitchFamily="34" charset="0"/>
              <a:buChar char="•"/>
            </a:pPr>
            <a:r>
              <a:rPr lang="en-US" dirty="0" smtClean="0"/>
              <a:t>External data</a:t>
            </a:r>
            <a:r>
              <a:rPr lang="en-US" baseline="0" dirty="0" smtClean="0"/>
              <a:t> – describe the population that the program serves and the environment in which your program operates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Use these internal and external data to conduct a SWOT (strengths, weaknesses, opportunities and threats) analysis of the program</a:t>
            </a:r>
          </a:p>
          <a:p>
            <a:pPr marL="2971800" lvl="6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Program strengths – are the elements internal to the health program that facilitate reaching the program goals</a:t>
            </a:r>
          </a:p>
          <a:p>
            <a:pPr marL="2971800" lvl="6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Program weaknesses – are internal elements that are barriers to reaching the program goals</a:t>
            </a:r>
          </a:p>
          <a:p>
            <a:pPr marL="2971800" lvl="6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Program opportunities – are aspects of the external environment that facilitate reaching program goals</a:t>
            </a:r>
          </a:p>
          <a:p>
            <a:pPr marL="2971800" lvl="6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Program threats – are aspects of the external environment that are barriers to reaching program goals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Use the results of the SWOT analysis to determine the best approaches of the program to meet its stated goals. These approaches are the strategies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u="sng" baseline="0" dirty="0" smtClean="0"/>
              <a:t>Major Activity identification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Identify the major activities for each selected strategy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Determine their sequence and timeframe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Prepare a plan of action including activities, timeframe and responsibilities</a:t>
            </a:r>
          </a:p>
          <a:p>
            <a:pPr marL="2971800" lvl="6" indent="-2286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600200" lvl="3" indent="-228600">
              <a:buFont typeface="+mj-lt"/>
              <a:buAutoNum type="arabicPeriod"/>
            </a:pPr>
            <a:r>
              <a:rPr lang="en-US" dirty="0" smtClean="0"/>
              <a:t>Programming and implementation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dirty="0" smtClean="0"/>
              <a:t>Many</a:t>
            </a:r>
            <a:r>
              <a:rPr lang="en-US" baseline="0" dirty="0" smtClean="0"/>
              <a:t> well considered plans have fallen down or failed because of delays in critical supplies, inappropriate use of staffs and similar factors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So, programming and implementation is essential for successful planning 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Programming also includes finance and budgeting aspects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Estimate financial requirements for the necessary resources: physical, material, human resources, etc.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A detailed description of the costs of the project should be prepared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The budget should cover the whole project period year-wise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List each strategy and the activities associated with it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List the materials and equipment required for each activity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List operating costs under appropriate headings such as personnel, communication, transport, etc.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Contributions made by the organization such as manpower, equipment or buildings should be stated explicitly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Budget summary</a:t>
            </a:r>
          </a:p>
          <a:p>
            <a:pPr marL="2971800" lvl="6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Capital cost by items</a:t>
            </a:r>
          </a:p>
          <a:p>
            <a:pPr marL="2971800" lvl="6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Recurrent cost by items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The main considerations at the </a:t>
            </a:r>
            <a:r>
              <a:rPr lang="en-US" u="sng" baseline="0" dirty="0" smtClean="0"/>
              <a:t>implementation stage </a:t>
            </a:r>
            <a:r>
              <a:rPr lang="en-US" baseline="0" dirty="0" smtClean="0"/>
              <a:t>includes:</a:t>
            </a:r>
          </a:p>
          <a:p>
            <a:pPr marL="2514600" lvl="5" indent="-228600">
              <a:buFont typeface="+mj-lt"/>
              <a:buAutoNum type="alphaLcPeriod"/>
            </a:pPr>
            <a:r>
              <a:rPr lang="en-US" baseline="0" dirty="0" smtClean="0"/>
              <a:t>Definition of roles and tasks</a:t>
            </a:r>
          </a:p>
          <a:p>
            <a:pPr marL="2514600" lvl="5" indent="-228600">
              <a:buFont typeface="+mj-lt"/>
              <a:buAutoNum type="alphaLcPeriod"/>
            </a:pPr>
            <a:r>
              <a:rPr lang="en-US" baseline="0" dirty="0" smtClean="0"/>
              <a:t>Distribution and responsibility of works should be done</a:t>
            </a:r>
          </a:p>
          <a:p>
            <a:pPr marL="2514600" lvl="5" indent="-228600">
              <a:buFont typeface="+mj-lt"/>
              <a:buAutoNum type="alphaLcPeriod"/>
            </a:pPr>
            <a:r>
              <a:rPr lang="en-US" baseline="0" dirty="0" smtClean="0"/>
              <a:t>The selection, training, motivation and supervision of the manpower involved</a:t>
            </a:r>
          </a:p>
          <a:p>
            <a:pPr marL="2514600" lvl="5" indent="-228600">
              <a:buFont typeface="+mj-lt"/>
              <a:buAutoNum type="alphaLcPeriod"/>
            </a:pPr>
            <a:r>
              <a:rPr lang="en-US" baseline="0" dirty="0" smtClean="0"/>
              <a:t>Organization and communication</a:t>
            </a:r>
            <a:endParaRPr lang="en-US" dirty="0" smtClean="0"/>
          </a:p>
          <a:p>
            <a:pPr marL="1371600" lvl="3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685800" lvl="1" indent="-228600">
              <a:buFont typeface="+mj-lt"/>
              <a:buAutoNum type="arabicPeriod"/>
            </a:pPr>
            <a:r>
              <a:rPr lang="en-US" b="1" dirty="0" smtClean="0"/>
              <a:t>How will we know when we get there?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 smtClean="0"/>
              <a:t>This requires the development of measurable indicators for monitoring progress and evaluating results.</a:t>
            </a:r>
          </a:p>
          <a:p>
            <a:pPr marL="1600200" lvl="3" indent="-228600">
              <a:buFont typeface="+mj-lt"/>
              <a:buAutoNum type="arabicPeriod"/>
            </a:pPr>
            <a:r>
              <a:rPr lang="en-US" dirty="0" smtClean="0"/>
              <a:t>Monitoring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dirty="0" smtClean="0"/>
              <a:t>Monitoring is day to day follow-up of activities during their implementation to insure that they are</a:t>
            </a:r>
            <a:r>
              <a:rPr lang="en-US" baseline="0" dirty="0" smtClean="0"/>
              <a:t> proceeding as planned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It is a continuous process of observing, recording and reporting on activities of the organization or project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Monitoring is a process of identification of deviations and taking corrective action if excessive deviation occurs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Regular ongoing process to ensure that operations are proceeding as planned and on schedule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Monitoring tools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Schedules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Activity designs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Progress reports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Gantt charts, etc.</a:t>
            </a:r>
          </a:p>
          <a:p>
            <a:pPr marL="2514600" lvl="5" indent="-2286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600200" lvl="3" indent="-228600">
              <a:buFont typeface="+mj-lt"/>
              <a:buAutoNum type="arabicPeriod"/>
            </a:pPr>
            <a:r>
              <a:rPr lang="en-US" dirty="0" smtClean="0"/>
              <a:t>Evaluation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 systematic way of learning from experience and using lesson learned to improve the current </a:t>
            </a:r>
            <a:r>
              <a:rPr lang="en-US" baseline="0" dirty="0" err="1" smtClean="0"/>
              <a:t>activites</a:t>
            </a:r>
            <a:r>
              <a:rPr lang="en-US" baseline="0" dirty="0" smtClean="0"/>
              <a:t> and promote better planning by careful selection of alternative for future actions</a:t>
            </a:r>
            <a:endParaRPr lang="en-US" dirty="0" smtClean="0"/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Types of Evaluation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Input evaluation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Process (audit) evaluation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Efficiency (output) evaluation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Cost efficiency evaluation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Effectiveness (outcome) evaluation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Impact evaluation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u="sng" baseline="0" dirty="0" smtClean="0"/>
              <a:t>Relevance</a:t>
            </a:r>
            <a:r>
              <a:rPr lang="en-US" baseline="0" dirty="0" smtClean="0"/>
              <a:t> and the </a:t>
            </a:r>
            <a:r>
              <a:rPr lang="en-US" i="1" u="sng" baseline="0" dirty="0" smtClean="0"/>
              <a:t>adequacy</a:t>
            </a:r>
            <a:r>
              <a:rPr lang="en-US" baseline="0" dirty="0" smtClean="0"/>
              <a:t> of each components are considered in evaluation	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dirty="0" smtClean="0"/>
              <a:t>Evaluation should be done to examine the quality and quantity</a:t>
            </a:r>
            <a:r>
              <a:rPr lang="en-US" baseline="0" dirty="0" smtClean="0"/>
              <a:t> of the work achieved during the procedure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It is a specific time interval or at the end of the project</a:t>
            </a:r>
          </a:p>
          <a:p>
            <a:pPr marL="2057400" lvl="4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The attitudes of the recipients of the program should also be examined to determine whether the program will be accepted to them, if not the program may need a revised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41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42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54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r>
              <a:rPr lang="en-US" dirty="0" smtClean="0"/>
              <a:t>Figure 1 illustrates the interdependence of these elements</a:t>
            </a:r>
          </a:p>
          <a:p>
            <a:pPr marL="0" lvl="0" indent="0">
              <a:buFont typeface="+mj-lt"/>
              <a:buNone/>
            </a:pPr>
            <a:endParaRPr lang="en-US" dirty="0" smtClean="0"/>
          </a:p>
          <a:p>
            <a:r>
              <a:rPr lang="en-US" dirty="0" smtClean="0"/>
              <a:t>So let’s look at this triad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09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Environment</a:t>
            </a:r>
          </a:p>
          <a:p>
            <a:r>
              <a:rPr lang="en-US" dirty="0" smtClean="0"/>
              <a:t>This, for example, could be the context in which the health service delivery system operates. </a:t>
            </a:r>
          </a:p>
          <a:p>
            <a:r>
              <a:rPr lang="en-US" dirty="0" smtClean="0"/>
              <a:t>The contextual environment could be the political system, health-care policies and development policies. </a:t>
            </a:r>
          </a:p>
          <a:p>
            <a:r>
              <a:rPr lang="en-US" dirty="0" smtClean="0"/>
              <a:t>It could also include the socio-economic status or the physical environment, e.g. climatic conditions. </a:t>
            </a:r>
          </a:p>
          <a:p>
            <a:r>
              <a:rPr lang="en-US" dirty="0" smtClean="0"/>
              <a:t>All these elements have a bearing on the health status of the individual and the community, as well as the functioning of the health service delivery system.</a:t>
            </a:r>
          </a:p>
          <a:p>
            <a:endParaRPr lang="en-US" dirty="0" smtClean="0"/>
          </a:p>
          <a:p>
            <a:r>
              <a:rPr lang="en-US" b="1" dirty="0" smtClean="0"/>
              <a:t>Health service delivery system</a:t>
            </a:r>
          </a:p>
          <a:p>
            <a:r>
              <a:rPr lang="en-US" dirty="0" smtClean="0"/>
              <a:t>This depicts how health facilities are distributed in the community, which could also have a bearing on coverage. </a:t>
            </a:r>
          </a:p>
          <a:p>
            <a:r>
              <a:rPr lang="en-US" dirty="0" smtClean="0"/>
              <a:t>Similarly, health services could be viewed in terms of their affordability and responsiveness to equity which contribute to the health status of the community</a:t>
            </a:r>
          </a:p>
          <a:p>
            <a:endParaRPr lang="en-US" dirty="0" smtClean="0"/>
          </a:p>
          <a:p>
            <a:r>
              <a:rPr lang="en-US" b="1" dirty="0" smtClean="0"/>
              <a:t>Community</a:t>
            </a:r>
          </a:p>
          <a:p>
            <a:r>
              <a:rPr lang="en-US" dirty="0" smtClean="0"/>
              <a:t>The characteristics of the society, such as culture, gender, beliefs and health-seeking </a:t>
            </a:r>
            <a:r>
              <a:rPr lang="en-US" dirty="0" err="1" smtClean="0"/>
              <a:t>behaviour</a:t>
            </a:r>
            <a:r>
              <a:rPr lang="en-US" dirty="0" smtClean="0"/>
              <a:t>, together with the environment and health service delivery system, determine the health status</a:t>
            </a:r>
          </a:p>
          <a:p>
            <a:endParaRPr lang="en-US" dirty="0" smtClean="0"/>
          </a:p>
          <a:p>
            <a:r>
              <a:rPr lang="en-US" dirty="0" smtClean="0"/>
              <a:t>Now that we have an understanding on how the health status in our catchment area can be affected, how</a:t>
            </a:r>
            <a:r>
              <a:rPr lang="en-US" baseline="0" dirty="0" smtClean="0"/>
              <a:t> can we plan for health service delivery at district level?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9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District health planning is a process, which takes approximately one year, in which teams of health workers are guided, (with rigorously structured sequences of assignments) in: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conducting their own analysis of one high priority public health problem, for example in PHC or RH in their district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devising and then implementing their own solution to this problem over a one year period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conducting and presenting the results of their own evaluation of their implementation (progress, constraints, service improvements, and health impact)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developing the ability to gather and use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developing good team work and improved managerial skills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80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15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36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5C1F-C317-427B-9B2A-08C21DE19B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85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6C09-F25E-47A5-B4D1-5BA00CCFA19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49CA-DE21-4AA3-8E6F-CA4C65F03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4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6C09-F25E-47A5-B4D1-5BA00CCFA19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49CA-DE21-4AA3-8E6F-CA4C65F03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1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6C09-F25E-47A5-B4D1-5BA00CCFA19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49CA-DE21-4AA3-8E6F-CA4C65F03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2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6C09-F25E-47A5-B4D1-5BA00CCFA19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49CA-DE21-4AA3-8E6F-CA4C65F03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7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6C09-F25E-47A5-B4D1-5BA00CCFA19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49CA-DE21-4AA3-8E6F-CA4C65F03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1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6C09-F25E-47A5-B4D1-5BA00CCFA19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49CA-DE21-4AA3-8E6F-CA4C65F03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2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6C09-F25E-47A5-B4D1-5BA00CCFA19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49CA-DE21-4AA3-8E6F-CA4C65F03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6C09-F25E-47A5-B4D1-5BA00CCFA19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49CA-DE21-4AA3-8E6F-CA4C65F03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6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6C09-F25E-47A5-B4D1-5BA00CCFA19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49CA-DE21-4AA3-8E6F-CA4C65F03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6C09-F25E-47A5-B4D1-5BA00CCFA19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49CA-DE21-4AA3-8E6F-CA4C65F03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7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6C09-F25E-47A5-B4D1-5BA00CCFA19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49CA-DE21-4AA3-8E6F-CA4C65F03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5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16C09-F25E-47A5-B4D1-5BA00CCFA19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D49CA-DE21-4AA3-8E6F-CA4C65F03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2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Concepts of District Health Planning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Linda Kampata-Olowski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Health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Conducting and presenting evaluation results from implementation (progress, constraints, service improvements, and health impact)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Developing the ability to gather and use </a:t>
            </a:r>
            <a:r>
              <a:rPr lang="en-US" dirty="0" smtClean="0"/>
              <a:t>data</a:t>
            </a:r>
          </a:p>
          <a:p>
            <a:endParaRPr lang="en-US" dirty="0"/>
          </a:p>
          <a:p>
            <a:r>
              <a:rPr lang="en-US" dirty="0"/>
              <a:t>Developing good team work and improved managerial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 smtClean="0"/>
              <a:t>Classification of Health Plans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825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Health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 can be based on following criteria</a:t>
            </a:r>
          </a:p>
          <a:p>
            <a:pPr lvl="1"/>
            <a:r>
              <a:rPr lang="en-US" dirty="0" smtClean="0"/>
              <a:t>Flexibility of the plan</a:t>
            </a:r>
          </a:p>
          <a:p>
            <a:pPr lvl="1"/>
            <a:r>
              <a:rPr lang="en-US" dirty="0" smtClean="0"/>
              <a:t>Duration of the plan</a:t>
            </a:r>
          </a:p>
          <a:p>
            <a:pPr lvl="1"/>
            <a:r>
              <a:rPr lang="en-US" dirty="0" smtClean="0"/>
              <a:t>Nature and scope of the plan (level)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Flexibility of 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Fixed plan </a:t>
            </a:r>
          </a:p>
          <a:p>
            <a:pPr lvl="1"/>
            <a:r>
              <a:rPr lang="en-US" dirty="0" smtClean="0"/>
              <a:t>Covers rigid period of time, fixed objectives, fixed inputs for implementing the plan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Rolling plan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lexible, continuously revised and updated.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over fixed period which is subdivided into units which dove tail one into another.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argets and resource inputs are flexible and dictated by prevailing circumstances.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57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Duration of 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Short-term plans</a:t>
            </a:r>
          </a:p>
          <a:p>
            <a:pPr lvl="1"/>
            <a:r>
              <a:rPr lang="en-US" dirty="0" smtClean="0"/>
              <a:t>District health plans are of one year duration </a:t>
            </a:r>
          </a:p>
          <a:p>
            <a:pPr lvl="1"/>
            <a:r>
              <a:rPr lang="en-US" dirty="0" smtClean="0"/>
              <a:t>Annual plans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Medium-term plans</a:t>
            </a:r>
          </a:p>
          <a:p>
            <a:pPr lvl="1"/>
            <a:r>
              <a:rPr lang="en-US" dirty="0" smtClean="0"/>
              <a:t>District may have plans which go beyond one year and cover 2-3 years</a:t>
            </a:r>
          </a:p>
          <a:p>
            <a:pPr lvl="1"/>
            <a:r>
              <a:rPr lang="en-US" dirty="0" smtClean="0"/>
              <a:t>These are rolling plans and forward budgets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ong-term plan</a:t>
            </a:r>
          </a:p>
          <a:p>
            <a:pPr lvl="1"/>
            <a:r>
              <a:rPr lang="en-US" dirty="0" smtClean="0"/>
              <a:t>District may have a plan covers a period exceeding 3 years, say up to 5 years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and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Three types</a:t>
            </a:r>
          </a:p>
          <a:p>
            <a:pPr lvl="1"/>
            <a:r>
              <a:rPr lang="en-US" dirty="0" smtClean="0"/>
              <a:t>Strategic plan</a:t>
            </a:r>
          </a:p>
          <a:p>
            <a:pPr lvl="1"/>
            <a:r>
              <a:rPr lang="en-US" dirty="0" smtClean="0"/>
              <a:t>Tactical plan</a:t>
            </a:r>
          </a:p>
          <a:p>
            <a:pPr lvl="1"/>
            <a:r>
              <a:rPr lang="en-US" dirty="0" smtClean="0"/>
              <a:t>Operational plan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Each type takes place at all levels of management but at varying degrees</a:t>
            </a:r>
          </a:p>
          <a:p>
            <a:endParaRPr lang="en-US" dirty="0" smtClean="0"/>
          </a:p>
          <a:p>
            <a:r>
              <a:rPr lang="en-US" dirty="0" smtClean="0"/>
              <a:t>Strategic plan provides general framework for more detailed tactical and operational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6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Strategic </a:t>
            </a:r>
            <a:r>
              <a:rPr lang="en-US" b="1" dirty="0" smtClean="0"/>
              <a:t>Plan vs. Operational </a:t>
            </a:r>
            <a:r>
              <a:rPr lang="en-US" b="1" dirty="0"/>
              <a:t>Plan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SP </a:t>
            </a:r>
            <a:r>
              <a:rPr lang="en-US" dirty="0"/>
              <a:t>is the big picture while OP is the </a:t>
            </a:r>
            <a:r>
              <a:rPr lang="en-US" dirty="0" smtClean="0"/>
              <a:t>detail</a:t>
            </a:r>
          </a:p>
          <a:p>
            <a:endParaRPr lang="en-US" dirty="0"/>
          </a:p>
          <a:p>
            <a:r>
              <a:rPr lang="en-US" dirty="0"/>
              <a:t>OP is the engine room that drives the </a:t>
            </a:r>
            <a:r>
              <a:rPr lang="en-US" dirty="0" smtClean="0"/>
              <a:t>SP</a:t>
            </a:r>
          </a:p>
          <a:p>
            <a:endParaRPr lang="en-US" dirty="0"/>
          </a:p>
          <a:p>
            <a:r>
              <a:rPr lang="en-US" dirty="0"/>
              <a:t>Without the Operational Plan, the Strategic Plan remains a </a:t>
            </a:r>
            <a:r>
              <a:rPr lang="en-US" dirty="0" smtClean="0"/>
              <a:t>dream</a:t>
            </a:r>
          </a:p>
          <a:p>
            <a:endParaRPr lang="en-US" dirty="0"/>
          </a:p>
          <a:p>
            <a:r>
              <a:rPr lang="en-US" dirty="0"/>
              <a:t>OP is about inputs, activities, processes and </a:t>
            </a:r>
            <a:r>
              <a:rPr lang="en-US" dirty="0" smtClean="0"/>
              <a:t>outputs</a:t>
            </a:r>
          </a:p>
          <a:p>
            <a:endParaRPr lang="en-US" dirty="0"/>
          </a:p>
          <a:p>
            <a:r>
              <a:rPr lang="en-US" dirty="0"/>
              <a:t>SP is about outcome and impact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health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Micro plan </a:t>
            </a:r>
          </a:p>
          <a:p>
            <a:r>
              <a:rPr lang="en-US" dirty="0" smtClean="0"/>
              <a:t>Plan at the regional level </a:t>
            </a:r>
          </a:p>
          <a:p>
            <a:r>
              <a:rPr lang="en-US" dirty="0" smtClean="0"/>
              <a:t>Districts</a:t>
            </a:r>
          </a:p>
          <a:p>
            <a:r>
              <a:rPr lang="en-US" dirty="0" smtClean="0"/>
              <a:t>Plan for services and interventions</a:t>
            </a:r>
          </a:p>
          <a:p>
            <a:r>
              <a:rPr lang="en-US" dirty="0" smtClean="0"/>
              <a:t>Usually a short term</a:t>
            </a:r>
          </a:p>
          <a:p>
            <a:r>
              <a:rPr lang="en-US" dirty="0" smtClean="0"/>
              <a:t>Operational perspective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Macro plan</a:t>
            </a:r>
          </a:p>
          <a:p>
            <a:r>
              <a:rPr lang="en-US" dirty="0" smtClean="0"/>
              <a:t>Usually developed at higher levels</a:t>
            </a:r>
          </a:p>
          <a:p>
            <a:r>
              <a:rPr lang="en-US" dirty="0" smtClean="0"/>
              <a:t>National or provincial</a:t>
            </a:r>
          </a:p>
          <a:p>
            <a:r>
              <a:rPr lang="en-US" dirty="0" smtClean="0"/>
              <a:t>Usually long term</a:t>
            </a:r>
          </a:p>
          <a:p>
            <a:r>
              <a:rPr lang="en-US" dirty="0" smtClean="0"/>
              <a:t>With strategic perspective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8" y="3810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5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792508" cy="584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Identify the main groups of determinants of the district health status</a:t>
            </a:r>
          </a:p>
          <a:p>
            <a:r>
              <a:rPr lang="en-US" dirty="0" smtClean="0"/>
              <a:t>Define planning and district health planning</a:t>
            </a:r>
          </a:p>
          <a:p>
            <a:r>
              <a:rPr lang="en-US" dirty="0" smtClean="0"/>
              <a:t>Relate district health planning to national policy and strategies</a:t>
            </a:r>
          </a:p>
          <a:p>
            <a:r>
              <a:rPr lang="en-US" dirty="0" smtClean="0"/>
              <a:t>Distinguish between short- medium- and long-term planning</a:t>
            </a:r>
          </a:p>
          <a:p>
            <a:r>
              <a:rPr lang="en-US" dirty="0" smtClean="0"/>
              <a:t>Outline the planning cycle</a:t>
            </a:r>
          </a:p>
          <a:p>
            <a:r>
              <a:rPr lang="en-US" dirty="0" smtClean="0"/>
              <a:t>Identify participants in the district health planning team</a:t>
            </a:r>
          </a:p>
          <a:p>
            <a:r>
              <a:rPr lang="en-US" dirty="0" smtClean="0"/>
              <a:t>Identify the main important issues to take into account during the planning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 smtClean="0"/>
              <a:t>District Health Planning</a:t>
            </a:r>
          </a:p>
        </p:txBody>
      </p:sp>
    </p:spTree>
    <p:extLst>
      <p:ext uri="{BB962C8B-B14F-4D97-AF65-F5344CB8AC3E}">
        <p14:creationId xmlns:p14="http://schemas.microsoft.com/office/powerpoint/2010/main" val="30973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Health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District is the basic unit for dispensing of health services</a:t>
            </a:r>
          </a:p>
          <a:p>
            <a:endParaRPr lang="en-US" dirty="0" smtClean="0"/>
          </a:p>
          <a:p>
            <a:r>
              <a:rPr lang="en-US" dirty="0" smtClean="0"/>
              <a:t>Consistent with the specific needs of the people, the growth potential of the area and budgetary allocation available</a:t>
            </a:r>
          </a:p>
          <a:p>
            <a:endParaRPr lang="en-US" dirty="0" smtClean="0"/>
          </a:p>
          <a:p>
            <a:r>
              <a:rPr lang="en-US" dirty="0" smtClean="0"/>
              <a:t>District is the micro decision making unit, it can implement innovation and experimentation to deal with own problems and satisfy the basic needs</a:t>
            </a:r>
          </a:p>
        </p:txBody>
      </p:sp>
    </p:spTree>
    <p:extLst>
      <p:ext uri="{BB962C8B-B14F-4D97-AF65-F5344CB8AC3E}">
        <p14:creationId xmlns:p14="http://schemas.microsoft.com/office/powerpoint/2010/main" val="23502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Health Planning…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Districts have a framework of the NHP, central 5 year plan, national plan and their priorities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Districts make plans according to local specific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 smtClean="0"/>
              <a:t>Why is District Health </a:t>
            </a:r>
          </a:p>
          <a:p>
            <a:pPr marL="0" indent="0" algn="ctr">
              <a:buNone/>
            </a:pPr>
            <a:r>
              <a:rPr lang="en-US" sz="4800" dirty="0" smtClean="0"/>
              <a:t>Planning Needed?</a:t>
            </a:r>
          </a:p>
        </p:txBody>
      </p:sp>
    </p:spTree>
    <p:extLst>
      <p:ext uri="{BB962C8B-B14F-4D97-AF65-F5344CB8AC3E}">
        <p14:creationId xmlns:p14="http://schemas.microsoft.com/office/powerpoint/2010/main" val="17450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Reasons for District Health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Translation of a “new” health policy statement into a plan of action</a:t>
            </a:r>
          </a:p>
          <a:p>
            <a:endParaRPr lang="en-US" dirty="0" smtClean="0"/>
          </a:p>
          <a:p>
            <a:r>
              <a:rPr lang="en-US" dirty="0" smtClean="0"/>
              <a:t>Translation of a “master plan” such as a national plan into a district plan</a:t>
            </a:r>
          </a:p>
          <a:p>
            <a:endParaRPr lang="en-US" dirty="0" smtClean="0"/>
          </a:p>
          <a:p>
            <a:r>
              <a:rPr lang="en-US" dirty="0" smtClean="0"/>
              <a:t>Re-planning on the basis of an already existing plan, for the purpose of </a:t>
            </a:r>
          </a:p>
          <a:p>
            <a:pPr lvl="1"/>
            <a:r>
              <a:rPr lang="en-US" dirty="0" smtClean="0"/>
              <a:t>reviewing existing health problems and needs and </a:t>
            </a:r>
          </a:p>
          <a:p>
            <a:pPr lvl="1"/>
            <a:r>
              <a:rPr lang="en-US" dirty="0" smtClean="0"/>
              <a:t>rendering services which are more effective and efficient.</a:t>
            </a:r>
          </a:p>
        </p:txBody>
      </p:sp>
    </p:spTree>
    <p:extLst>
      <p:ext uri="{BB962C8B-B14F-4D97-AF65-F5344CB8AC3E}">
        <p14:creationId xmlns:p14="http://schemas.microsoft.com/office/powerpoint/2010/main" val="60939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Reasons for District Health Planning…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Emergence of a new health problem, </a:t>
            </a:r>
          </a:p>
          <a:p>
            <a:pPr lvl="1"/>
            <a:r>
              <a:rPr lang="en-US" dirty="0" smtClean="0"/>
              <a:t>e.g. HIV, Ebola, </a:t>
            </a:r>
            <a:r>
              <a:rPr lang="en-US" dirty="0" err="1" smtClean="0"/>
              <a:t>Covid</a:t>
            </a:r>
            <a:r>
              <a:rPr lang="en-US" dirty="0" smtClean="0"/>
              <a:t> 19, </a:t>
            </a:r>
          </a:p>
          <a:p>
            <a:pPr lvl="1"/>
            <a:r>
              <a:rPr lang="en-US" dirty="0" smtClean="0"/>
              <a:t>re- emergence of a known health problem, e.g. tuberculosis and malaria, which may require a special strategy or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Meeting the necessary standards and achieving the set objectives</a:t>
            </a:r>
          </a:p>
          <a:p>
            <a:endParaRPr lang="en-US" dirty="0" smtClean="0"/>
          </a:p>
          <a:p>
            <a:r>
              <a:rPr lang="en-US" dirty="0" smtClean="0"/>
              <a:t>Economizing on available resources</a:t>
            </a:r>
          </a:p>
          <a:p>
            <a:endParaRPr lang="en-US" dirty="0" smtClean="0"/>
          </a:p>
          <a:p>
            <a:r>
              <a:rPr lang="en-US" dirty="0" smtClean="0"/>
              <a:t>Ensuring coordinated effort and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for District Health Planning…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Cope with major health issues in a sustainable </a:t>
            </a:r>
            <a:r>
              <a:rPr lang="en-US" dirty="0" smtClean="0"/>
              <a:t>manner</a:t>
            </a:r>
          </a:p>
          <a:p>
            <a:endParaRPr lang="en-US" dirty="0"/>
          </a:p>
          <a:p>
            <a:r>
              <a:rPr lang="en-US" dirty="0"/>
              <a:t>Ensure effective coordination and avoid unnecessary </a:t>
            </a:r>
            <a:r>
              <a:rPr lang="en-US" dirty="0" smtClean="0"/>
              <a:t>duplication</a:t>
            </a:r>
          </a:p>
          <a:p>
            <a:endParaRPr lang="en-US" dirty="0" smtClean="0"/>
          </a:p>
          <a:p>
            <a:r>
              <a:rPr lang="en-US" dirty="0" smtClean="0"/>
              <a:t>Promote </a:t>
            </a:r>
            <a:r>
              <a:rPr lang="en-US" dirty="0"/>
              <a:t>optimum utilization of </a:t>
            </a:r>
            <a:r>
              <a:rPr lang="en-US" dirty="0" smtClean="0"/>
              <a:t>resources</a:t>
            </a:r>
          </a:p>
          <a:p>
            <a:endParaRPr lang="en-US" dirty="0"/>
          </a:p>
          <a:p>
            <a:r>
              <a:rPr lang="en-US" dirty="0"/>
              <a:t>Ensure equitable distribution of health resources and </a:t>
            </a:r>
            <a:r>
              <a:rPr lang="en-US" dirty="0" smtClean="0"/>
              <a:t>services</a:t>
            </a:r>
          </a:p>
          <a:p>
            <a:endParaRPr lang="en-US" dirty="0"/>
          </a:p>
          <a:p>
            <a:r>
              <a:rPr lang="en-US" dirty="0"/>
              <a:t>Facilitate monitoring and evaluation of health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0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District health planning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Core members may include:</a:t>
            </a:r>
          </a:p>
          <a:p>
            <a:endParaRPr lang="en-US" b="1" dirty="0" smtClean="0"/>
          </a:p>
          <a:p>
            <a:pPr lvl="1"/>
            <a:r>
              <a:rPr lang="en-US" dirty="0" smtClean="0"/>
              <a:t>District health directors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District planning officer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DHMT members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Community representative and users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Regional health management team (RHMT) representative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Representative from the rural health </a:t>
            </a:r>
            <a:r>
              <a:rPr lang="en-US" dirty="0" err="1" smtClean="0"/>
              <a:t>centre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 smtClean="0"/>
              <a:t>Health Planning Cycle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331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/>
              <a:t>sequence of steps which must be followed in deciding what is to be included in the </a:t>
            </a:r>
            <a:r>
              <a:rPr lang="en-US" dirty="0" smtClean="0"/>
              <a:t>plan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cycle seeks to answer the following questions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Where are we now?</a:t>
            </a:r>
          </a:p>
          <a:p>
            <a:pPr lvl="2"/>
            <a:r>
              <a:rPr lang="en-US" dirty="0" smtClean="0"/>
              <a:t>requires a situational analysis to identify current health and health-related needs and problems.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68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planning?</a:t>
            </a:r>
          </a:p>
          <a:p>
            <a:r>
              <a:rPr lang="en-US" dirty="0" smtClean="0"/>
              <a:t>What is a plan?</a:t>
            </a:r>
          </a:p>
          <a:p>
            <a:r>
              <a:rPr lang="en-US" dirty="0" smtClean="0"/>
              <a:t>What is health planning? </a:t>
            </a:r>
          </a:p>
          <a:p>
            <a:r>
              <a:rPr lang="en-US" dirty="0" smtClean="0"/>
              <a:t>What is health services planning?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95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Where do we want to go?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equires </a:t>
            </a:r>
            <a:r>
              <a:rPr lang="en-US" dirty="0" smtClean="0"/>
              <a:t>the selection of priorities 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2"/>
            <a:r>
              <a:rPr lang="en-US" dirty="0"/>
              <a:t>I</a:t>
            </a:r>
            <a:r>
              <a:rPr lang="en-US" dirty="0" smtClean="0"/>
              <a:t>dentification </a:t>
            </a:r>
            <a:r>
              <a:rPr lang="en-US" dirty="0" smtClean="0"/>
              <a:t>of objectives and targets to be met in order to improve the health situation and/or service delivery in a district</a:t>
            </a:r>
          </a:p>
        </p:txBody>
      </p:sp>
    </p:spTree>
    <p:extLst>
      <p:ext uri="{BB962C8B-B14F-4D97-AF65-F5344CB8AC3E}">
        <p14:creationId xmlns:p14="http://schemas.microsoft.com/office/powerpoint/2010/main" val="2481157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Cycle…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How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 smtClean="0"/>
              <a:t>get there?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etails </a:t>
            </a:r>
            <a:r>
              <a:rPr lang="en-US" dirty="0" smtClean="0"/>
              <a:t>and organizes the tasks or interventions to be carried out, by whom, during what period, at what costs and using what resources in order to achieve set objectives and </a:t>
            </a:r>
            <a:r>
              <a:rPr lang="en-US" dirty="0" smtClean="0"/>
              <a:t>targets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 smtClean="0"/>
              <a:t>know when we get there?</a:t>
            </a:r>
          </a:p>
          <a:p>
            <a:pPr lvl="2"/>
            <a:r>
              <a:rPr lang="en-US" dirty="0" smtClean="0"/>
              <a:t>Requires </a:t>
            </a:r>
            <a:r>
              <a:rPr lang="en-US" dirty="0" smtClean="0"/>
              <a:t>the development of measurable indicators for monitoring progress and evaluating results.</a:t>
            </a:r>
          </a:p>
        </p:txBody>
      </p:sp>
    </p:spTree>
    <p:extLst>
      <p:ext uri="{BB962C8B-B14F-4D97-AF65-F5344CB8AC3E}">
        <p14:creationId xmlns:p14="http://schemas.microsoft.com/office/powerpoint/2010/main" val="1679734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8" y="1710088"/>
            <a:ext cx="6984971" cy="43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2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Cycle…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239819" cy="507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during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of local (district) data</a:t>
            </a:r>
          </a:p>
          <a:p>
            <a:r>
              <a:rPr lang="en-US" dirty="0" smtClean="0"/>
              <a:t>Community information</a:t>
            </a:r>
          </a:p>
          <a:p>
            <a:r>
              <a:rPr lang="en-US" dirty="0" smtClean="0"/>
              <a:t>Local research information and data</a:t>
            </a:r>
          </a:p>
          <a:p>
            <a:r>
              <a:rPr lang="en-US" dirty="0" smtClean="0"/>
              <a:t>Essential services</a:t>
            </a:r>
          </a:p>
          <a:p>
            <a:r>
              <a:rPr lang="en-US" dirty="0" smtClean="0"/>
              <a:t>Delegation of planning and implementation</a:t>
            </a:r>
          </a:p>
          <a:p>
            <a:r>
              <a:rPr lang="en-US" dirty="0" smtClean="0"/>
              <a:t>Community partnership</a:t>
            </a:r>
          </a:p>
          <a:p>
            <a:r>
              <a:rPr lang="en-US" dirty="0" smtClean="0"/>
              <a:t>Cost-effectiveness</a:t>
            </a:r>
          </a:p>
          <a:p>
            <a:r>
              <a:rPr lang="en-US" dirty="0" smtClean="0"/>
              <a:t>Accountability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6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 smtClean="0"/>
              <a:t>District Health Profile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52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District Health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 smtClean="0"/>
              <a:t>information about the district in an organized manner and in one </a:t>
            </a:r>
            <a:r>
              <a:rPr lang="en-US" dirty="0" smtClean="0"/>
              <a:t>document</a:t>
            </a:r>
          </a:p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ssists </a:t>
            </a:r>
            <a:r>
              <a:rPr lang="en-US" dirty="0" smtClean="0"/>
              <a:t>one to pick up and interpret important features of the </a:t>
            </a:r>
            <a:r>
              <a:rPr lang="en-US" dirty="0" smtClean="0"/>
              <a:t>district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Considering the importance of the district health profile in the planning and management of district health services, it should be </a:t>
            </a:r>
          </a:p>
          <a:p>
            <a:pPr lvl="1"/>
            <a:r>
              <a:rPr lang="en-US" dirty="0" smtClean="0"/>
              <a:t>updated regularly, preferably on an annual basis, and </a:t>
            </a:r>
          </a:p>
          <a:p>
            <a:pPr lvl="1"/>
            <a:r>
              <a:rPr lang="en-US" dirty="0" smtClean="0"/>
              <a:t>before the planning session commences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District Health Profile…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district health profile should include information and data on: </a:t>
            </a:r>
          </a:p>
          <a:p>
            <a:pPr lvl="1"/>
            <a:r>
              <a:rPr lang="en-US" dirty="0" smtClean="0"/>
              <a:t>Geographical features; </a:t>
            </a:r>
          </a:p>
          <a:p>
            <a:pPr lvl="1"/>
            <a:r>
              <a:rPr lang="en-US" dirty="0" smtClean="0"/>
              <a:t>Economic activities, including food production; </a:t>
            </a:r>
          </a:p>
          <a:p>
            <a:pPr lvl="1"/>
            <a:r>
              <a:rPr lang="en-US" dirty="0" smtClean="0"/>
              <a:t>Literacy rates; </a:t>
            </a:r>
          </a:p>
          <a:p>
            <a:pPr lvl="1"/>
            <a:r>
              <a:rPr lang="en-US" dirty="0" smtClean="0"/>
              <a:t>Demographic data (total population, women of child bearing age, children under one and under five, population growth rate, crude birth rate, crude death rate, infant mortality rate, under-five mortality rate, maternal mortality rate, etc.); </a:t>
            </a:r>
          </a:p>
          <a:p>
            <a:pPr lvl="1"/>
            <a:r>
              <a:rPr lang="en-US" dirty="0" smtClean="0"/>
              <a:t>Epidemiological data (top 10 causes of morbidity and mortality) for inpatients and outpatients; </a:t>
            </a:r>
          </a:p>
        </p:txBody>
      </p:sp>
    </p:spTree>
    <p:extLst>
      <p:ext uri="{BB962C8B-B14F-4D97-AF65-F5344CB8AC3E}">
        <p14:creationId xmlns:p14="http://schemas.microsoft.com/office/powerpoint/2010/main" val="20632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District Health Profile…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district health profile should include information and data on: </a:t>
            </a:r>
          </a:p>
          <a:p>
            <a:pPr lvl="1"/>
            <a:r>
              <a:rPr lang="en-US" dirty="0" smtClean="0"/>
              <a:t>Health services provision and use (patient bed ratio, bed occupancy, etc.) ; </a:t>
            </a:r>
          </a:p>
          <a:p>
            <a:pPr lvl="1"/>
            <a:r>
              <a:rPr lang="en-US" dirty="0" smtClean="0"/>
              <a:t>Access to water and sanitation facilities; </a:t>
            </a:r>
          </a:p>
          <a:p>
            <a:pPr lvl="1"/>
            <a:r>
              <a:rPr lang="en-US" dirty="0" smtClean="0"/>
              <a:t>Health resource data (human, material, financial) including distribution and gaps; </a:t>
            </a:r>
          </a:p>
          <a:p>
            <a:pPr lvl="1"/>
            <a:r>
              <a:rPr lang="en-US" dirty="0" smtClean="0"/>
              <a:t>Physical health infrastructure, e.g. status of buildings; </a:t>
            </a:r>
          </a:p>
          <a:p>
            <a:pPr lvl="1"/>
            <a:r>
              <a:rPr lang="en-US" dirty="0" smtClean="0"/>
              <a:t>Major health status and health service problems by priority; </a:t>
            </a:r>
          </a:p>
          <a:p>
            <a:pPr lvl="1"/>
            <a:r>
              <a:rPr lang="en-US" dirty="0" smtClean="0"/>
              <a:t>Membership of district health board and facility committees; </a:t>
            </a:r>
          </a:p>
        </p:txBody>
      </p:sp>
    </p:spTree>
    <p:extLst>
      <p:ext uri="{BB962C8B-B14F-4D97-AF65-F5344CB8AC3E}">
        <p14:creationId xmlns:p14="http://schemas.microsoft.com/office/powerpoint/2010/main" val="23074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District Health Profile…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district health profile should include information and data on: </a:t>
            </a:r>
          </a:p>
          <a:p>
            <a:pPr lvl="1"/>
            <a:r>
              <a:rPr lang="en-US" dirty="0" smtClean="0"/>
              <a:t>Communication facilities (transport, telephone, radio, roads); </a:t>
            </a:r>
          </a:p>
          <a:p>
            <a:pPr lvl="1"/>
            <a:r>
              <a:rPr lang="en-US" dirty="0" smtClean="0"/>
              <a:t>A district map with the necessary details, including divisions, wards, roads, health facilities, </a:t>
            </a:r>
            <a:r>
              <a:rPr lang="en-US" dirty="0" err="1" smtClean="0"/>
              <a:t>etc</a:t>
            </a:r>
            <a:r>
              <a:rPr lang="en-US" dirty="0" smtClean="0"/>
              <a:t>; </a:t>
            </a:r>
          </a:p>
          <a:p>
            <a:pPr lvl="1"/>
            <a:r>
              <a:rPr lang="en-US" dirty="0" smtClean="0"/>
              <a:t>Major key partners in health in the district, e.g. NGOs, private (for profit and non-profit) community; </a:t>
            </a:r>
          </a:p>
          <a:p>
            <a:pPr lvl="1"/>
            <a:r>
              <a:rPr lang="en-US" dirty="0" smtClean="0"/>
              <a:t>Medical equipment; </a:t>
            </a:r>
          </a:p>
          <a:p>
            <a:pPr lvl="1"/>
            <a:r>
              <a:rPr lang="en-US" dirty="0" smtClean="0"/>
              <a:t>Existing training institutions and training resources; </a:t>
            </a:r>
          </a:p>
          <a:p>
            <a:pPr lvl="1"/>
            <a:r>
              <a:rPr lang="en-US" dirty="0" smtClean="0"/>
              <a:t>Available/functional health committees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Plan</a:t>
            </a:r>
          </a:p>
          <a:p>
            <a:pPr lvl="1"/>
            <a:r>
              <a:rPr lang="en-US" dirty="0"/>
              <a:t>a well thought decision about a course of </a:t>
            </a:r>
            <a:r>
              <a:rPr lang="en-US" dirty="0" smtClean="0"/>
              <a:t>action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Planning </a:t>
            </a:r>
          </a:p>
          <a:p>
            <a:pPr lvl="1"/>
            <a:r>
              <a:rPr lang="en-US" dirty="0" smtClean="0"/>
              <a:t>a systematic process </a:t>
            </a:r>
          </a:p>
          <a:p>
            <a:pPr lvl="2"/>
            <a:r>
              <a:rPr lang="en-US" dirty="0" smtClean="0"/>
              <a:t>identifying and specifying desirable future goals and </a:t>
            </a:r>
          </a:p>
          <a:p>
            <a:pPr lvl="2"/>
            <a:r>
              <a:rPr lang="en-US" dirty="0" smtClean="0"/>
              <a:t>outlining appropriate courses of action and </a:t>
            </a:r>
          </a:p>
          <a:p>
            <a:pPr lvl="2"/>
            <a:r>
              <a:rPr lang="en-US" dirty="0" smtClean="0"/>
              <a:t>determining the resources required to achieve them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Health planning </a:t>
            </a:r>
          </a:p>
          <a:p>
            <a:pPr lvl="1"/>
            <a:r>
              <a:rPr lang="en-US" dirty="0" smtClean="0"/>
              <a:t>improving the health status of a given population</a:t>
            </a:r>
          </a:p>
          <a:p>
            <a:pPr lvl="1"/>
            <a:r>
              <a:rPr lang="en-US" dirty="0" smtClean="0"/>
              <a:t>safeguarding equity and fairness of access</a:t>
            </a:r>
          </a:p>
          <a:p>
            <a:pPr lvl="1"/>
            <a:r>
              <a:rPr lang="en-US" dirty="0" smtClean="0"/>
              <a:t>responsiveness of the health system to the perceived needs of the community. </a:t>
            </a:r>
          </a:p>
          <a:p>
            <a:pPr lvl="2"/>
            <a:r>
              <a:rPr lang="en-US" u="sng" dirty="0" smtClean="0"/>
              <a:t>resources </a:t>
            </a:r>
            <a:r>
              <a:rPr lang="en-US" dirty="0" smtClean="0"/>
              <a:t>and the </a:t>
            </a:r>
            <a:r>
              <a:rPr lang="en-US" u="sng" dirty="0" smtClean="0"/>
              <a:t>available means and methods </a:t>
            </a:r>
            <a:r>
              <a:rPr lang="en-US" dirty="0" smtClean="0"/>
              <a:t>of health care.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 information for </a:t>
            </a:r>
            <a:br>
              <a:rPr lang="en-US" dirty="0" smtClean="0"/>
            </a:br>
            <a:r>
              <a:rPr lang="en-US" dirty="0" smtClean="0"/>
              <a:t>District Health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DHMT can obtain information and data for the preparation of the district health profile from a number of sources including: </a:t>
            </a:r>
          </a:p>
          <a:p>
            <a:pPr lvl="1"/>
            <a:r>
              <a:rPr lang="en-US" dirty="0" smtClean="0"/>
              <a:t>HMIS</a:t>
            </a:r>
          </a:p>
          <a:p>
            <a:pPr lvl="1"/>
            <a:r>
              <a:rPr lang="en-US" dirty="0" smtClean="0"/>
              <a:t>District annual reports</a:t>
            </a:r>
            <a:endParaRPr lang="en-US" dirty="0" smtClean="0"/>
          </a:p>
          <a:p>
            <a:pPr lvl="1"/>
            <a:r>
              <a:rPr lang="en-US" dirty="0" smtClean="0"/>
              <a:t>Survey and research reports</a:t>
            </a:r>
          </a:p>
          <a:p>
            <a:pPr lvl="1"/>
            <a:r>
              <a:rPr lang="en-US" dirty="0" smtClean="0"/>
              <a:t>Project and programme plans and reports</a:t>
            </a:r>
          </a:p>
          <a:p>
            <a:pPr lvl="1"/>
            <a:r>
              <a:rPr lang="en-US" dirty="0" smtClean="0"/>
              <a:t>Vital statistics records</a:t>
            </a:r>
          </a:p>
          <a:p>
            <a:pPr lvl="1"/>
            <a:r>
              <a:rPr lang="en-US" dirty="0" smtClean="0"/>
              <a:t>Census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/>
              <a:t>Questions???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934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health plan should achieve this goal through the </a:t>
            </a:r>
            <a:r>
              <a:rPr lang="en-US" u="sng" dirty="0"/>
              <a:t>provision of efficient and effective health services</a:t>
            </a:r>
            <a:r>
              <a:rPr lang="en-US" dirty="0"/>
              <a:t>, taking into account </a:t>
            </a:r>
            <a:r>
              <a:rPr lang="en-US" u="sng" dirty="0"/>
              <a:t>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Health planning requires a background understanding of the functioning of the health system in a given country</a:t>
            </a:r>
          </a:p>
          <a:p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ealth system</a:t>
            </a:r>
          </a:p>
          <a:p>
            <a:pPr lvl="1"/>
            <a:r>
              <a:rPr lang="en-US" dirty="0" smtClean="0"/>
              <a:t>three important elements that are highly interdependent</a:t>
            </a:r>
          </a:p>
          <a:p>
            <a:pPr lvl="2"/>
            <a:r>
              <a:rPr lang="en-US" dirty="0" smtClean="0"/>
              <a:t>community, </a:t>
            </a:r>
          </a:p>
          <a:p>
            <a:pPr lvl="2"/>
            <a:r>
              <a:rPr lang="en-US" dirty="0" smtClean="0"/>
              <a:t>health service delivery system and</a:t>
            </a:r>
          </a:p>
          <a:p>
            <a:pPr lvl="2"/>
            <a:r>
              <a:rPr lang="en-US" dirty="0" smtClean="0"/>
              <a:t>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Determinants of health status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80129"/>
            <a:ext cx="6208094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6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</a:t>
            </a:r>
            <a:r>
              <a:rPr lang="en-US" dirty="0"/>
              <a:t>H</a:t>
            </a:r>
            <a:r>
              <a:rPr lang="en-US" dirty="0" smtClean="0"/>
              <a:t>ealth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district health planning?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Health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process through which teams </a:t>
            </a:r>
            <a:r>
              <a:rPr lang="en-US" dirty="0"/>
              <a:t>of health workers are guided, (with rigorously structured sequences of </a:t>
            </a:r>
            <a:r>
              <a:rPr lang="en-US" dirty="0" smtClean="0"/>
              <a:t>assignments)</a:t>
            </a:r>
          </a:p>
          <a:p>
            <a:endParaRPr lang="en-US" dirty="0" smtClean="0"/>
          </a:p>
          <a:p>
            <a:r>
              <a:rPr lang="en-US" dirty="0" smtClean="0"/>
              <a:t>Conducting </a:t>
            </a:r>
            <a:r>
              <a:rPr lang="en-US" dirty="0"/>
              <a:t>their own analysis of p</a:t>
            </a:r>
            <a:r>
              <a:rPr lang="en-US" dirty="0" smtClean="0"/>
              <a:t>riority </a:t>
            </a:r>
            <a:r>
              <a:rPr lang="en-US" dirty="0"/>
              <a:t>public health </a:t>
            </a:r>
            <a:r>
              <a:rPr lang="en-US" dirty="0" smtClean="0"/>
              <a:t>problem in </a:t>
            </a:r>
            <a:r>
              <a:rPr lang="en-US" dirty="0"/>
              <a:t>PHC or RH in their district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Devising and </a:t>
            </a:r>
            <a:r>
              <a:rPr lang="en-US" dirty="0"/>
              <a:t>implementing </a:t>
            </a:r>
            <a:r>
              <a:rPr lang="en-US" dirty="0" smtClean="0"/>
              <a:t>solution </a:t>
            </a:r>
            <a:r>
              <a:rPr lang="en-US" dirty="0"/>
              <a:t>to </a:t>
            </a:r>
            <a:r>
              <a:rPr lang="en-US" dirty="0" smtClean="0"/>
              <a:t>problem </a:t>
            </a:r>
            <a:r>
              <a:rPr lang="en-US" dirty="0"/>
              <a:t>over a one year </a:t>
            </a:r>
            <a:r>
              <a:rPr lang="en-US" dirty="0" smtClean="0"/>
              <a:t>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5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6205</TotalTime>
  <Words>3599</Words>
  <Application>Microsoft Office PowerPoint</Application>
  <PresentationFormat>On-screen Show (4:3)</PresentationFormat>
  <Paragraphs>494</Paragraphs>
  <Slides>41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Basic Concepts of District Health Planning </vt:lpstr>
      <vt:lpstr>Objectives</vt:lpstr>
      <vt:lpstr>Introduction</vt:lpstr>
      <vt:lpstr>Introduction</vt:lpstr>
      <vt:lpstr>Introduction</vt:lpstr>
      <vt:lpstr>Health Planning</vt:lpstr>
      <vt:lpstr>PowerPoint Presentation</vt:lpstr>
      <vt:lpstr>District Health Planning</vt:lpstr>
      <vt:lpstr>District Health Planning</vt:lpstr>
      <vt:lpstr>District Health Planning</vt:lpstr>
      <vt:lpstr>PowerPoint Presentation</vt:lpstr>
      <vt:lpstr>Classification of Health Plans</vt:lpstr>
      <vt:lpstr>Flexibility of the plan</vt:lpstr>
      <vt:lpstr>Duration of the plan</vt:lpstr>
      <vt:lpstr>Nature and scope</vt:lpstr>
      <vt:lpstr>Strategic Plan vs. Operational Plan </vt:lpstr>
      <vt:lpstr>Levels of health planning</vt:lpstr>
      <vt:lpstr>PowerPoint Presentation</vt:lpstr>
      <vt:lpstr>PowerPoint Presentation</vt:lpstr>
      <vt:lpstr>PowerPoint Presentation</vt:lpstr>
      <vt:lpstr>District Health Planning</vt:lpstr>
      <vt:lpstr>District Health Planning…</vt:lpstr>
      <vt:lpstr>PowerPoint Presentation</vt:lpstr>
      <vt:lpstr> Reasons for District Health Planning</vt:lpstr>
      <vt:lpstr> Reasons for District Health Planning…</vt:lpstr>
      <vt:lpstr>Reasons for District Health Planning…</vt:lpstr>
      <vt:lpstr>District health planning team</vt:lpstr>
      <vt:lpstr>PowerPoint Presentation</vt:lpstr>
      <vt:lpstr>Planning Cycle</vt:lpstr>
      <vt:lpstr>Planning Cycle</vt:lpstr>
      <vt:lpstr>Planning Cycle…</vt:lpstr>
      <vt:lpstr>PowerPoint Presentation</vt:lpstr>
      <vt:lpstr>Planning Cycle…</vt:lpstr>
      <vt:lpstr>Considerations during planning</vt:lpstr>
      <vt:lpstr>PowerPoint Presentation</vt:lpstr>
      <vt:lpstr>District Health Profile</vt:lpstr>
      <vt:lpstr>District Health Profile…</vt:lpstr>
      <vt:lpstr>District Health Profile…</vt:lpstr>
      <vt:lpstr>District Health Profile…</vt:lpstr>
      <vt:lpstr>Source information for  District Health Profile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plu</dc:creator>
  <cp:lastModifiedBy>Chris</cp:lastModifiedBy>
  <cp:revision>102</cp:revision>
  <dcterms:created xsi:type="dcterms:W3CDTF">2022-09-11T21:48:37Z</dcterms:created>
  <dcterms:modified xsi:type="dcterms:W3CDTF">2023-10-05T08:41:21Z</dcterms:modified>
</cp:coreProperties>
</file>