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7" r:id="rId4"/>
    <p:sldId id="259" r:id="rId5"/>
    <p:sldId id="260" r:id="rId6"/>
    <p:sldId id="261" r:id="rId7"/>
    <p:sldId id="272" r:id="rId8"/>
    <p:sldId id="267" r:id="rId9"/>
    <p:sldId id="306" r:id="rId10"/>
    <p:sldId id="268" r:id="rId11"/>
    <p:sldId id="270" r:id="rId12"/>
    <p:sldId id="271" r:id="rId13"/>
    <p:sldId id="283" r:id="rId14"/>
    <p:sldId id="309" r:id="rId15"/>
    <p:sldId id="284" r:id="rId16"/>
    <p:sldId id="287" r:id="rId17"/>
    <p:sldId id="312" r:id="rId18"/>
    <p:sldId id="313" r:id="rId19"/>
    <p:sldId id="314" r:id="rId20"/>
    <p:sldId id="315" r:id="rId21"/>
    <p:sldId id="318" r:id="rId22"/>
    <p:sldId id="292" r:id="rId23"/>
    <p:sldId id="31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4174" autoAdjust="0"/>
  </p:normalViewPr>
  <p:slideViewPr>
    <p:cSldViewPr>
      <p:cViewPr varScale="1">
        <p:scale>
          <a:sx n="47" d="100"/>
          <a:sy n="47" d="100"/>
        </p:scale>
        <p:origin x="248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10224-4FC0-4918-82A4-5625F63230FA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9D87F-3B68-4977-A4AD-F76D582DA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2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3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73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95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Natural disaster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Meteorological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Floods, tsunami, hurricane, hail storm, blizzards, snow storm, cyclone, typhoon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Topographical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Earthquake, volcanic eruptions, landslides and avalanches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Environmental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Global warming, El Niño-southern oscillation, ozone depletion – UVB </a:t>
            </a:r>
            <a:r>
              <a:rPr lang="en-US" b="0" dirty="0" smtClean="0"/>
              <a:t>(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 B ultraviolet) </a:t>
            </a:r>
            <a:r>
              <a:rPr lang="en-US" dirty="0" smtClean="0"/>
              <a:t>radiation, solar flare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Man-made disasters.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Technological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Transport failure, public place failure, fire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Industrial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Chemical spills, radioactive</a:t>
            </a:r>
            <a:r>
              <a:rPr lang="en-US" baseline="0" dirty="0" smtClean="0"/>
              <a:t> spills</a:t>
            </a:r>
            <a:endParaRPr lang="en-US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Warfare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War, terrorism, internal conflicts, civil unrest, CBRNE (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Chemical, Biological, Radiological, Nuclear, and high yield Explosives)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91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0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9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078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07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078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07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59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58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steps and principles in dealing with epidemics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Institutionalize an emergency health service in the district headed by a coordinator responsible for preparing contingency plans.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Organize your team.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Establish an early warning system to detect any unusual incidence of a communicable disease that could cause an emergency situation.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Use appropriate techniques in collecting, handling and transporting samples/specimens.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Confirm that an epidemic or threatened/potential epidemic does exist.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Ensure availability of minimum stock of drugs and supplies, e.g. </a:t>
            </a:r>
            <a:r>
              <a:rPr lang="en-US" dirty="0" err="1" smtClean="0"/>
              <a:t>i.v.</a:t>
            </a:r>
            <a:r>
              <a:rPr lang="en-US" dirty="0" smtClean="0"/>
              <a:t> fluids, antibiotics, gloves, disinfectants,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Eliminate or reduce the source of infection.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Interrupt transmission.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Protect persons at risk.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Carry out active epidemiological surveillance (monitor disease trends using HMIS).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Mobilize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Notify the relevant authorities about the epidemic.</a:t>
            </a:r>
          </a:p>
          <a:p>
            <a:r>
              <a:rPr lang="en-US" dirty="0" smtClean="0"/>
              <a:t>Adequate structures must be established and maintained so that a quick response can be made to an</a:t>
            </a:r>
          </a:p>
          <a:p>
            <a:r>
              <a:rPr lang="en-US" dirty="0" smtClean="0"/>
              <a:t>epidemic or the threat of an epidemic. The district health managers should consider emergency health</a:t>
            </a:r>
          </a:p>
          <a:p>
            <a:r>
              <a:rPr lang="en-US" dirty="0" smtClean="0"/>
              <a:t>services as an integral part of communicable disease prevention and control. Training and refresher</a:t>
            </a:r>
          </a:p>
          <a:p>
            <a:r>
              <a:rPr lang="en-US" dirty="0" smtClean="0"/>
              <a:t>courses for the personnel responsible for disaster management should be one of the priorities in the</a:t>
            </a:r>
          </a:p>
          <a:p>
            <a:r>
              <a:rPr lang="en-US" dirty="0" smtClean="0"/>
              <a:t>District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ACTIVITY 17</a:t>
            </a:r>
          </a:p>
          <a:p>
            <a:r>
              <a:rPr lang="en-US" dirty="0" smtClean="0"/>
              <a:t>Recall and assemble all available information concerning the latest epidemic</a:t>
            </a:r>
          </a:p>
          <a:p>
            <a:r>
              <a:rPr lang="en-US" dirty="0" smtClean="0"/>
              <a:t>that occurred in your district. In view of what you have learned in</a:t>
            </a:r>
          </a:p>
          <a:p>
            <a:r>
              <a:rPr lang="en-US" dirty="0" smtClean="0"/>
              <a:t>this unit, review the actions that were taken during the last epidemic.</a:t>
            </a:r>
          </a:p>
          <a:p>
            <a:r>
              <a:rPr lang="en-US" dirty="0" smtClean="0"/>
              <a:t>Was the DHMT prepared? Then assess the present state of preparedness</a:t>
            </a:r>
          </a:p>
          <a:p>
            <a:r>
              <a:rPr lang="en-US" dirty="0" smtClean="0"/>
              <a:t>for the re-occurrence of such an event. Suggest improvements and incorporate</a:t>
            </a:r>
          </a:p>
          <a:p>
            <a:r>
              <a:rPr lang="en-US" dirty="0" smtClean="0"/>
              <a:t>them in your annual district health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505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steps and principles in dealing with epidemics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Institutionalize an emergency health service in the district headed by a coordinator responsible for preparing contingency plans.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Organize your team.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Establish an early warning system to detect any unusual incidence of a communicable disease that could cause an emergency situation.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Use appropriate techniques in collecting, handling and transporting samples/specimens.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Confirm that an epidemic or threatened/potential epidemic does exist.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Ensure availability of minimum stock of drugs and supplies, e.g. </a:t>
            </a:r>
            <a:r>
              <a:rPr lang="en-US" dirty="0" err="1" smtClean="0"/>
              <a:t>i.v.</a:t>
            </a:r>
            <a:r>
              <a:rPr lang="en-US" dirty="0" smtClean="0"/>
              <a:t> fluids, antibiotics, gloves, disinfectants,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Eliminate or reduce the source of infection.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Interrupt transmission.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Protect persons at risk.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Carry out active epidemiological surveillance (monitor disease trends using HMIS).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Mobilize resources.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Notify the relevant authorities about the epidemic.</a:t>
            </a:r>
          </a:p>
          <a:p>
            <a:r>
              <a:rPr lang="en-US" dirty="0" smtClean="0"/>
              <a:t>Adequate structures must be established and maintained so that a quick response can be made to an</a:t>
            </a:r>
          </a:p>
          <a:p>
            <a:r>
              <a:rPr lang="en-US" dirty="0" smtClean="0"/>
              <a:t>epidemic or the threat of an epidemic. The district health managers should consider emergency health</a:t>
            </a:r>
          </a:p>
          <a:p>
            <a:r>
              <a:rPr lang="en-US" dirty="0" smtClean="0"/>
              <a:t>services as an integral part of communicable disease prevention and control. Training and refresher</a:t>
            </a:r>
          </a:p>
          <a:p>
            <a:r>
              <a:rPr lang="en-US" dirty="0" smtClean="0"/>
              <a:t>courses for the personnel responsible for disaster management should be one of the priorities in the</a:t>
            </a:r>
          </a:p>
          <a:p>
            <a:r>
              <a:rPr lang="en-US" dirty="0" smtClean="0"/>
              <a:t>District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50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82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95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93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7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2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26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9D87F-3B68-4977-A4AD-F76D582DA4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7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0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1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7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34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26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0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47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2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DB064-8412-4653-9275-29BE74D57489}" type="datetimeFigureOut">
              <a:rPr lang="en-US" smtClean="0"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A278B-5854-4FEF-9EDB-9F3E274BB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3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Essential Health </a:t>
            </a:r>
            <a:r>
              <a:rPr lang="en-US" dirty="0" smtClean="0"/>
              <a:t>Package and Disaster Preparedness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Choosing an indicator of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Choose an indicator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hat </a:t>
            </a:r>
            <a:r>
              <a:rPr lang="en-US" dirty="0" smtClean="0"/>
              <a:t>compares fairly to the activities you are trying to </a:t>
            </a:r>
            <a:r>
              <a:rPr lang="en-US" dirty="0" smtClean="0"/>
              <a:t>compare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hose </a:t>
            </a:r>
            <a:r>
              <a:rPr lang="en-US" dirty="0" smtClean="0"/>
              <a:t>numerical value will reflect differences between the alternatives that are comparable</a:t>
            </a:r>
          </a:p>
          <a:p>
            <a:pPr lvl="2"/>
            <a:r>
              <a:rPr lang="en-US" dirty="0"/>
              <a:t>E.g. you cannot compare doctors in the hospital setting with TBAs in a village using the outcome of a number of births. </a:t>
            </a:r>
            <a:endParaRPr lang="en-US" dirty="0" smtClean="0"/>
          </a:p>
          <a:p>
            <a:pPr lvl="3"/>
            <a:r>
              <a:rPr lang="en-US" dirty="0" smtClean="0"/>
              <a:t>Doctors </a:t>
            </a:r>
            <a:r>
              <a:rPr lang="en-US" dirty="0"/>
              <a:t>should be compared with other doctors under similar operational settings and </a:t>
            </a:r>
            <a:r>
              <a:rPr lang="en-US" dirty="0" smtClean="0"/>
              <a:t>criteria</a:t>
            </a:r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Indicators </a:t>
            </a:r>
            <a:r>
              <a:rPr lang="en-US" dirty="0" smtClean="0"/>
              <a:t>of effectiveness should reflect the outcome which you are most interested in</a:t>
            </a:r>
          </a:p>
          <a:p>
            <a:pPr lvl="1"/>
            <a:r>
              <a:rPr lang="en-US" dirty="0" smtClean="0"/>
              <a:t>intervention with the greatest effectiveness is what you are looking for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26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and type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Outpatient records at health </a:t>
            </a:r>
            <a:r>
              <a:rPr lang="en-US" dirty="0" err="1" smtClean="0"/>
              <a:t>centres</a:t>
            </a:r>
            <a:r>
              <a:rPr lang="en-US" dirty="0" smtClean="0"/>
              <a:t> or hospital.</a:t>
            </a:r>
          </a:p>
          <a:p>
            <a:r>
              <a:rPr lang="en-US" dirty="0" smtClean="0"/>
              <a:t>Inpatient records at the </a:t>
            </a:r>
            <a:r>
              <a:rPr lang="en-US" dirty="0" smtClean="0"/>
              <a:t>hospital</a:t>
            </a:r>
          </a:p>
          <a:p>
            <a:endParaRPr lang="en-US" dirty="0" smtClean="0"/>
          </a:p>
          <a:p>
            <a:r>
              <a:rPr lang="en-US" dirty="0" smtClean="0"/>
              <a:t>Data from laboratory data on diagnosis of some disease conditions</a:t>
            </a:r>
          </a:p>
          <a:p>
            <a:pPr lvl="1"/>
            <a:r>
              <a:rPr lang="en-US" dirty="0" smtClean="0"/>
              <a:t>e.g. malaria information from survey </a:t>
            </a:r>
            <a:r>
              <a:rPr lang="en-US" dirty="0" smtClean="0"/>
              <a:t>results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Community </a:t>
            </a:r>
            <a:r>
              <a:rPr lang="en-US" dirty="0" smtClean="0"/>
              <a:t>records</a:t>
            </a:r>
          </a:p>
          <a:p>
            <a:endParaRPr lang="en-US" dirty="0" smtClean="0"/>
          </a:p>
          <a:p>
            <a:r>
              <a:rPr lang="en-US" dirty="0" smtClean="0"/>
              <a:t>Surveys</a:t>
            </a:r>
          </a:p>
          <a:p>
            <a:endParaRPr lang="en-US" dirty="0" smtClean="0"/>
          </a:p>
          <a:p>
            <a:r>
              <a:rPr lang="en-US" dirty="0" smtClean="0"/>
              <a:t>Records from other sectors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1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Expressing measures of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measures should be quantifiable. </a:t>
            </a:r>
          </a:p>
          <a:p>
            <a:pPr lvl="1"/>
            <a:r>
              <a:rPr lang="en-US" dirty="0" smtClean="0"/>
              <a:t>For example:</a:t>
            </a:r>
          </a:p>
          <a:p>
            <a:pPr lvl="2"/>
            <a:r>
              <a:rPr lang="en-US" dirty="0"/>
              <a:t>5</a:t>
            </a:r>
            <a:r>
              <a:rPr lang="en-US" dirty="0" smtClean="0"/>
              <a:t>00 visits made</a:t>
            </a:r>
          </a:p>
          <a:p>
            <a:pPr lvl="2"/>
            <a:r>
              <a:rPr lang="en-US" dirty="0" smtClean="0"/>
              <a:t>1500 children vaccinated</a:t>
            </a:r>
          </a:p>
          <a:p>
            <a:r>
              <a:rPr lang="en-US" dirty="0" smtClean="0"/>
              <a:t>Effectiveness can be expressed as a proportion</a:t>
            </a:r>
          </a:p>
          <a:p>
            <a:pPr lvl="1"/>
            <a:r>
              <a:rPr lang="en-US" dirty="0" smtClean="0"/>
              <a:t>E.g. percentage of children vaccinated.</a:t>
            </a:r>
          </a:p>
        </p:txBody>
      </p:sp>
    </p:spTree>
    <p:extLst>
      <p:ext uri="{BB962C8B-B14F-4D97-AF65-F5344CB8AC3E}">
        <p14:creationId xmlns:p14="http://schemas.microsoft.com/office/powerpoint/2010/main" val="6358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 smtClean="0"/>
              <a:t>Disaster Preparedness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4419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disaster</a:t>
            </a:r>
          </a:p>
          <a:p>
            <a:pPr lvl="1"/>
            <a:r>
              <a:rPr lang="en-US" dirty="0" smtClean="0"/>
              <a:t>Meteorological</a:t>
            </a:r>
          </a:p>
          <a:p>
            <a:pPr lvl="1"/>
            <a:r>
              <a:rPr lang="en-US" dirty="0" smtClean="0"/>
              <a:t>Topographical</a:t>
            </a:r>
          </a:p>
          <a:p>
            <a:pPr lvl="1"/>
            <a:r>
              <a:rPr lang="en-US" dirty="0" smtClean="0"/>
              <a:t>environmental</a:t>
            </a:r>
          </a:p>
          <a:p>
            <a:r>
              <a:rPr lang="en-US" dirty="0" smtClean="0"/>
              <a:t>Man-made disasters</a:t>
            </a:r>
          </a:p>
          <a:p>
            <a:pPr lvl="1"/>
            <a:r>
              <a:rPr lang="en-US" dirty="0" smtClean="0"/>
              <a:t>Technological</a:t>
            </a:r>
          </a:p>
          <a:p>
            <a:pPr lvl="1"/>
            <a:r>
              <a:rPr lang="en-US" dirty="0" smtClean="0"/>
              <a:t>Industrial</a:t>
            </a:r>
          </a:p>
          <a:p>
            <a:pPr lvl="1"/>
            <a:r>
              <a:rPr lang="en-US" dirty="0" smtClean="0"/>
              <a:t>Warfare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9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Disaster preparedness </a:t>
            </a:r>
          </a:p>
          <a:p>
            <a:pPr lvl="1"/>
            <a:r>
              <a:rPr lang="en-US" dirty="0" smtClean="0"/>
              <a:t>consists of a set of measures undertaken in advance by governments, organizations, communities, or individuals to better respond and cope with the immediate aftermath of a disaster, whether it be human-induced or caused by natural hazards</a:t>
            </a:r>
          </a:p>
          <a:p>
            <a:r>
              <a:rPr lang="en-US" dirty="0" smtClean="0"/>
              <a:t>Disaster preparedness and management involves a coordinated effort of many sectors and disciplines.</a:t>
            </a:r>
          </a:p>
          <a:p>
            <a:r>
              <a:rPr lang="en-US" dirty="0" smtClean="0"/>
              <a:t>However, the DHMT needs to be aware of its role and prepare for its contribution.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7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Facts about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most vulnerable people and communities in daily life are also most severely affected by sudden disasters </a:t>
            </a:r>
          </a:p>
          <a:p>
            <a:r>
              <a:rPr lang="en-US" dirty="0" smtClean="0"/>
              <a:t>people in affected communities are usually first to respond and have a lot of strength that needs to be supported</a:t>
            </a:r>
          </a:p>
          <a:p>
            <a:r>
              <a:rPr lang="en-US" dirty="0" smtClean="0"/>
              <a:t>Local health services are more able to cope with disasters than foreign teams </a:t>
            </a:r>
          </a:p>
          <a:p>
            <a:r>
              <a:rPr lang="en-US" dirty="0" smtClean="0"/>
              <a:t>Careful rationing should ensure that everyone is fed</a:t>
            </a:r>
          </a:p>
          <a:p>
            <a:r>
              <a:rPr lang="en-US" dirty="0" smtClean="0"/>
              <a:t>Teamwork is the most efficient way of dealing with disasters</a:t>
            </a:r>
          </a:p>
          <a:p>
            <a:r>
              <a:rPr lang="en-US" dirty="0" smtClean="0"/>
              <a:t>evaluation of most urgent needs should be made before overloading the system with a lot of unnecessary “assistance”</a:t>
            </a:r>
          </a:p>
          <a:p>
            <a:r>
              <a:rPr lang="en-US" dirty="0" smtClean="0"/>
              <a:t>impact of big disasters is often felt for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07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and International Preparedness for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dirty="0" smtClean="0"/>
              <a:t>mergency kit with drugs and medical supplies </a:t>
            </a:r>
          </a:p>
          <a:p>
            <a:pPr lvl="1"/>
            <a:r>
              <a:rPr lang="en-US" dirty="0" smtClean="0"/>
              <a:t>Developed by WHO in collaboration with the United Nations High Commissioner for Refugees and a number of other organizations </a:t>
            </a:r>
          </a:p>
          <a:p>
            <a:pPr lvl="1"/>
            <a:r>
              <a:rPr lang="en-US" dirty="0" smtClean="0"/>
              <a:t>calculated to meet the needs of 10,000 people</a:t>
            </a:r>
          </a:p>
        </p:txBody>
      </p:sp>
    </p:spTree>
    <p:extLst>
      <p:ext uri="{BB962C8B-B14F-4D97-AF65-F5344CB8AC3E}">
        <p14:creationId xmlns:p14="http://schemas.microsoft.com/office/powerpoint/2010/main" val="313108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and International Preparedness for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f the national level is not prepared, international preparedness makes little sense</a:t>
            </a:r>
          </a:p>
          <a:p>
            <a:r>
              <a:rPr lang="en-US" dirty="0" smtClean="0"/>
              <a:t>At national level, there should be</a:t>
            </a:r>
          </a:p>
          <a:p>
            <a:pPr marL="571500" lvl="1" indent="-171450"/>
            <a:r>
              <a:rPr lang="en-US" dirty="0" smtClean="0"/>
              <a:t> national health policy implemented regarding preparedness and relief</a:t>
            </a:r>
          </a:p>
          <a:p>
            <a:pPr marL="571500" lvl="1" indent="-171450"/>
            <a:r>
              <a:rPr lang="en-US" dirty="0" smtClean="0"/>
              <a:t>person within the Ministry of Health in charge of promoting, developing and coordinating disaster preparedness</a:t>
            </a:r>
          </a:p>
          <a:p>
            <a:pPr marL="571500" lvl="1" indent="-171450"/>
            <a:r>
              <a:rPr lang="en-US" dirty="0" smtClean="0"/>
              <a:t>National operational plans for health responses to natural and man-made emergencies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061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and International Preparedness for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At national level, there should be</a:t>
            </a:r>
          </a:p>
          <a:p>
            <a:pPr lvl="1"/>
            <a:r>
              <a:rPr lang="en-US" dirty="0" smtClean="0"/>
              <a:t>Mass casualty management plans at national and hospital level</a:t>
            </a:r>
          </a:p>
          <a:p>
            <a:pPr lvl="1"/>
            <a:r>
              <a:rPr lang="en-US" dirty="0" smtClean="0"/>
              <a:t>Identified disaster-prone areas, groups and high-risk seasons</a:t>
            </a:r>
          </a:p>
          <a:p>
            <a:pPr lvl="1"/>
            <a:r>
              <a:rPr lang="en-US" dirty="0" smtClean="0"/>
              <a:t>Early warning and surveillance systems and a national reference laboratory</a:t>
            </a:r>
          </a:p>
          <a:p>
            <a:pPr lvl="1"/>
            <a:r>
              <a:rPr lang="en-US" dirty="0" smtClean="0"/>
              <a:t>Environmental health services prepared to respond to emergencies and disasters</a:t>
            </a:r>
          </a:p>
          <a:p>
            <a:pPr lvl="1"/>
            <a:r>
              <a:rPr lang="en-US" dirty="0" smtClean="0"/>
              <a:t>Facilities and safe areas designed as temporary settlement sites in case of disaster</a:t>
            </a:r>
          </a:p>
        </p:txBody>
      </p:sp>
    </p:spTree>
    <p:extLst>
      <p:ext uri="{BB962C8B-B14F-4D97-AF65-F5344CB8AC3E}">
        <p14:creationId xmlns:p14="http://schemas.microsoft.com/office/powerpoint/2010/main" val="277234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Providing cost-effective </a:t>
            </a:r>
            <a:r>
              <a:rPr lang="en-US" dirty="0"/>
              <a:t>and quality essential health care </a:t>
            </a:r>
            <a:r>
              <a:rPr lang="en-US" dirty="0" smtClean="0"/>
              <a:t>packages is one </a:t>
            </a:r>
            <a:r>
              <a:rPr lang="en-US" dirty="0"/>
              <a:t>of the pillars of health sector reform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esearch </a:t>
            </a:r>
            <a:r>
              <a:rPr lang="en-US" dirty="0"/>
              <a:t>and analysis are required to determine the content of these </a:t>
            </a:r>
            <a:r>
              <a:rPr lang="en-US" dirty="0" smtClean="0"/>
              <a:t>packages</a:t>
            </a:r>
          </a:p>
          <a:p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asic </a:t>
            </a:r>
            <a:r>
              <a:rPr lang="en-US" dirty="0"/>
              <a:t>understanding of the rationale behind the development of these packages </a:t>
            </a:r>
            <a:r>
              <a:rPr lang="en-US" dirty="0" smtClean="0"/>
              <a:t>is required since </a:t>
            </a:r>
            <a:r>
              <a:rPr lang="en-US" dirty="0"/>
              <a:t>this will motivate </a:t>
            </a:r>
            <a:r>
              <a:rPr lang="en-US" dirty="0" smtClean="0"/>
              <a:t>DHMTs to </a:t>
            </a:r>
            <a:r>
              <a:rPr lang="en-US" dirty="0"/>
              <a:t>assure their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389143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and International Preparedness for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 national level, there should be</a:t>
            </a:r>
          </a:p>
          <a:p>
            <a:pPr lvl="1"/>
            <a:r>
              <a:rPr lang="en-US" dirty="0" smtClean="0"/>
              <a:t>Provision made for health services, staffing, supplies, water and sanitation for disaster situations</a:t>
            </a:r>
          </a:p>
          <a:p>
            <a:pPr lvl="1"/>
            <a:r>
              <a:rPr lang="en-US" dirty="0" smtClean="0"/>
              <a:t>Training activities devoted to disaster preparedness</a:t>
            </a:r>
          </a:p>
          <a:p>
            <a:pPr lvl="1"/>
            <a:r>
              <a:rPr lang="en-US" dirty="0" smtClean="0"/>
              <a:t>An organized communication </a:t>
            </a:r>
            <a:r>
              <a:rPr lang="en-US" dirty="0" err="1" smtClean="0"/>
              <a:t>centre</a:t>
            </a:r>
            <a:r>
              <a:rPr lang="en-US" dirty="0" smtClean="0"/>
              <a:t> in the Ministry of Health, an emergency budget and an</a:t>
            </a:r>
          </a:p>
          <a:p>
            <a:pPr lvl="1"/>
            <a:r>
              <a:rPr lang="en-US" dirty="0" smtClean="0"/>
              <a:t>emergency transport arrangement</a:t>
            </a:r>
          </a:p>
          <a:p>
            <a:pPr lvl="1"/>
            <a:r>
              <a:rPr lang="en-US" dirty="0" smtClean="0"/>
              <a:t>Updated inventories on human resources, drugs, four-wheel drive vehicles and other potentially needed resources.</a:t>
            </a:r>
          </a:p>
          <a:p>
            <a:pPr lvl="1"/>
            <a:r>
              <a:rPr lang="en-US" dirty="0" smtClean="0"/>
              <a:t>Opportunities to test the effectiveness of emergency plans through exercises and drills</a:t>
            </a:r>
          </a:p>
        </p:txBody>
      </p:sp>
    </p:spTree>
    <p:extLst>
      <p:ext uri="{BB962C8B-B14F-4D97-AF65-F5344CB8AC3E}">
        <p14:creationId xmlns:p14="http://schemas.microsoft.com/office/powerpoint/2010/main" val="6877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Should be Done at District and Health Facility in Case of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Special preparedness measures:</a:t>
            </a:r>
          </a:p>
          <a:p>
            <a:pPr lvl="1"/>
            <a:r>
              <a:rPr lang="en-US" dirty="0" smtClean="0"/>
              <a:t>Make disaster preparedness plans</a:t>
            </a:r>
          </a:p>
          <a:p>
            <a:pPr lvl="1"/>
            <a:r>
              <a:rPr lang="en-US" dirty="0" smtClean="0"/>
              <a:t>Know the transport situation in the district</a:t>
            </a:r>
          </a:p>
          <a:p>
            <a:pPr lvl="1"/>
            <a:r>
              <a:rPr lang="en-US" dirty="0" smtClean="0"/>
              <a:t>Have a stock of emergency drugs</a:t>
            </a:r>
          </a:p>
          <a:p>
            <a:pPr lvl="1"/>
            <a:r>
              <a:rPr lang="en-US" dirty="0" smtClean="0"/>
              <a:t>Train health staff in monitoring and early reporting of suspected epidemics</a:t>
            </a:r>
          </a:p>
          <a:p>
            <a:pPr lvl="1"/>
            <a:r>
              <a:rPr lang="en-US" dirty="0" smtClean="0"/>
              <a:t>Train community members in first aid 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8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steps and principles in dealing with epidemics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Institutionalize an emergency health service in the district headed by a coordinator responsible for preparing contingency plans</a:t>
            </a:r>
          </a:p>
          <a:p>
            <a:r>
              <a:rPr lang="en-US" dirty="0" smtClean="0"/>
              <a:t>Establish an early warning system to detect any unusual incidence of a communicable disease that could cause an emergency situation</a:t>
            </a:r>
          </a:p>
          <a:p>
            <a:r>
              <a:rPr lang="en-US" dirty="0" smtClean="0"/>
              <a:t>Use appropriate techniques in collecting, handling and transporting samples/specimens</a:t>
            </a:r>
          </a:p>
          <a:p>
            <a:r>
              <a:rPr lang="en-US" dirty="0" smtClean="0"/>
              <a:t>Confirm that an epidemic or threatened/potential epidemic does exist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9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steps and principles in dealing with epidemics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Carry out active epidemiological surveillance (monitor disease trends using HMIS)</a:t>
            </a:r>
          </a:p>
          <a:p>
            <a:endParaRPr lang="en-US" dirty="0" smtClean="0"/>
          </a:p>
          <a:p>
            <a:r>
              <a:rPr lang="en-US" dirty="0" smtClean="0"/>
              <a:t>Mobilize resources</a:t>
            </a:r>
          </a:p>
          <a:p>
            <a:endParaRPr lang="en-US" dirty="0" smtClean="0"/>
          </a:p>
          <a:p>
            <a:r>
              <a:rPr lang="en-US" dirty="0" smtClean="0"/>
              <a:t>Notify the relevant authorities about the epidemic.</a:t>
            </a:r>
          </a:p>
        </p:txBody>
      </p:sp>
    </p:spTree>
    <p:extLst>
      <p:ext uri="{BB962C8B-B14F-4D97-AF65-F5344CB8AC3E}">
        <p14:creationId xmlns:p14="http://schemas.microsoft.com/office/powerpoint/2010/main" val="97223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Essential Healthcare package</a:t>
            </a:r>
          </a:p>
          <a:p>
            <a:pPr lvl="1"/>
            <a:r>
              <a:rPr lang="en-US" dirty="0" smtClean="0"/>
              <a:t>Comprises of health </a:t>
            </a:r>
            <a:r>
              <a:rPr lang="en-US" dirty="0" smtClean="0"/>
              <a:t>interventions that include </a:t>
            </a:r>
            <a:r>
              <a:rPr lang="en-US" dirty="0" smtClean="0"/>
              <a:t>the required inputs</a:t>
            </a:r>
          </a:p>
          <a:p>
            <a:pPr lvl="2"/>
            <a:r>
              <a:rPr lang="en-US" dirty="0" err="1"/>
              <a:t>promotive</a:t>
            </a:r>
            <a:r>
              <a:rPr lang="en-US" dirty="0"/>
              <a:t>, preventive, curative and </a:t>
            </a:r>
            <a:r>
              <a:rPr lang="en-US" dirty="0" smtClean="0"/>
              <a:t>rehabilitative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Selected on basis of </a:t>
            </a:r>
            <a:r>
              <a:rPr lang="en-US" dirty="0"/>
              <a:t>their ability to have the greatest impact on disease burden reduction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/>
              <a:t>I</a:t>
            </a:r>
            <a:r>
              <a:rPr lang="en-US" dirty="0" smtClean="0"/>
              <a:t>nterventions </a:t>
            </a:r>
            <a:r>
              <a:rPr lang="en-US" dirty="0"/>
              <a:t>are selected after taking into consideration issues such as cost-effectiveness and equity of </a:t>
            </a:r>
            <a:r>
              <a:rPr lang="en-US" dirty="0" smtClean="0"/>
              <a:t>access</a:t>
            </a:r>
          </a:p>
        </p:txBody>
      </p:sp>
    </p:spTree>
    <p:extLst>
      <p:ext uri="{BB962C8B-B14F-4D97-AF65-F5344CB8AC3E}">
        <p14:creationId xmlns:p14="http://schemas.microsoft.com/office/powerpoint/2010/main" val="7181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inclusions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Districts are </a:t>
            </a:r>
            <a:r>
              <a:rPr lang="en-US" dirty="0" smtClean="0"/>
              <a:t>guided by policy from the Ministry of Health</a:t>
            </a:r>
          </a:p>
          <a:p>
            <a:r>
              <a:rPr lang="en-US" dirty="0" smtClean="0"/>
              <a:t>Package </a:t>
            </a:r>
          </a:p>
          <a:p>
            <a:pPr lvl="1"/>
            <a:r>
              <a:rPr lang="en-US" dirty="0" smtClean="0"/>
              <a:t>consist of cost-effective interventions, together with the required inputs and management support</a:t>
            </a:r>
          </a:p>
          <a:p>
            <a:pPr lvl="1"/>
            <a:r>
              <a:rPr lang="en-US" dirty="0" smtClean="0"/>
              <a:t>contain non-negotiable interventions on the basis of compliance with regional or global disease control strategies, </a:t>
            </a:r>
          </a:p>
          <a:p>
            <a:pPr lvl="2"/>
            <a:r>
              <a:rPr lang="en-US" dirty="0" smtClean="0"/>
              <a:t>e.g. eradication of polio and immunization against tetanus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methodologies being used in to determine the content of the health </a:t>
            </a:r>
            <a:r>
              <a:rPr lang="en-US" dirty="0" smtClean="0"/>
              <a:t>package: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cost-analysis methodology</a:t>
            </a:r>
          </a:p>
          <a:p>
            <a:pPr lvl="1"/>
            <a:r>
              <a:rPr lang="en-US" dirty="0" smtClean="0"/>
              <a:t>DALY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6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Cost-effectiveness of interventions using cost-analysis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Determine major causes of mortality and morbidity at various levels in the district</a:t>
            </a:r>
          </a:p>
          <a:p>
            <a:pPr lvl="1"/>
            <a:r>
              <a:rPr lang="en-US" dirty="0" smtClean="0"/>
              <a:t>health </a:t>
            </a:r>
            <a:r>
              <a:rPr lang="en-US" dirty="0"/>
              <a:t>services data supplemented by community-based data on morbidity and mortality rates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What is the major causes of morbidity and mortality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alaria</a:t>
            </a:r>
            <a:r>
              <a:rPr lang="en-US" dirty="0" smtClean="0"/>
              <a:t>, HIV/AIDS/STD, tuberculosis, ARI, malnutrition, </a:t>
            </a:r>
            <a:r>
              <a:rPr lang="en-US" dirty="0" err="1" smtClean="0"/>
              <a:t>diarrhoeal</a:t>
            </a:r>
            <a:r>
              <a:rPr lang="en-US" dirty="0" smtClean="0"/>
              <a:t> diseases, and poor reproductive health</a:t>
            </a:r>
          </a:p>
          <a:p>
            <a:pPr lvl="1"/>
            <a:r>
              <a:rPr lang="en-US" dirty="0" smtClean="0"/>
              <a:t>Health </a:t>
            </a:r>
            <a:r>
              <a:rPr lang="en-US" dirty="0"/>
              <a:t>information and data from </a:t>
            </a:r>
            <a:r>
              <a:rPr lang="en-US" dirty="0" smtClean="0"/>
              <a:t>countries indicate </a:t>
            </a:r>
            <a:r>
              <a:rPr lang="en-US" dirty="0" smtClean="0"/>
              <a:t>this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Countries need to address these problems in the health packages they deliver.</a:t>
            </a:r>
            <a:endParaRPr lang="en-US" b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1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Determining cost-effectiveness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Cost-effectiveness analysis 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technique that DHMTs can use to assist them in </a:t>
            </a:r>
            <a:r>
              <a:rPr lang="en-US" dirty="0" smtClean="0"/>
              <a:t>decision-making </a:t>
            </a:r>
            <a:endParaRPr lang="en-US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ssists </a:t>
            </a:r>
            <a:r>
              <a:rPr lang="en-US" dirty="0" smtClean="0"/>
              <a:t>DHMTs to identify which areas of the programme are effective and which are not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elps </a:t>
            </a:r>
            <a:r>
              <a:rPr lang="en-US" dirty="0" smtClean="0"/>
              <a:t>the DHMTs to design a better health package that takes into account cost-effectiveness</a:t>
            </a:r>
          </a:p>
          <a:p>
            <a:pPr lvl="1"/>
            <a:r>
              <a:rPr lang="en-US" dirty="0" smtClean="0"/>
              <a:t>Involves </a:t>
            </a:r>
            <a:r>
              <a:rPr lang="en-US" dirty="0" smtClean="0"/>
              <a:t>assessing the gains (effectiveness) and resource input requirements (costs) of alternative ways of achieving a specified objective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information </a:t>
            </a:r>
          </a:p>
          <a:p>
            <a:pPr lvl="1"/>
            <a:r>
              <a:rPr lang="en-US" dirty="0" smtClean="0"/>
              <a:t>used to determine the efficiency of each activity or intervention in the essential package chosen in terms of </a:t>
            </a:r>
          </a:p>
          <a:p>
            <a:pPr lvl="2"/>
            <a:r>
              <a:rPr lang="en-US" dirty="0" smtClean="0"/>
              <a:t>outcomes, outputs, results and </a:t>
            </a:r>
          </a:p>
          <a:p>
            <a:pPr lvl="2"/>
            <a:r>
              <a:rPr lang="en-US" dirty="0" smtClean="0"/>
              <a:t>impact obtained as a result of introducing the activity or intervention.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0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Effectiveness 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Measured </a:t>
            </a:r>
            <a:r>
              <a:rPr lang="en-US" dirty="0" smtClean="0"/>
              <a:t>by assessing to what extent objectives have been realized or achieved. </a:t>
            </a:r>
          </a:p>
          <a:p>
            <a:pPr lvl="1"/>
            <a:r>
              <a:rPr lang="en-US" dirty="0" smtClean="0"/>
              <a:t>Most public healthcare programmes aim at improving the health status of the population they serve </a:t>
            </a:r>
          </a:p>
          <a:p>
            <a:pPr lvl="2"/>
            <a:r>
              <a:rPr lang="en-US" dirty="0" smtClean="0"/>
              <a:t>E.g. reduction in cases of immunizable diseases or reduction in maternal mortality.</a:t>
            </a:r>
          </a:p>
          <a:p>
            <a:r>
              <a:rPr lang="en-US" dirty="0" smtClean="0"/>
              <a:t>Efficiency of each intervention is	= </a:t>
            </a:r>
            <a:r>
              <a:rPr lang="en-US" b="1" dirty="0" smtClean="0"/>
              <a:t>Cost </a:t>
            </a:r>
          </a:p>
          <a:p>
            <a:pPr marL="0" indent="0">
              <a:buNone/>
            </a:pPr>
            <a:r>
              <a:rPr lang="en-US" dirty="0" smtClean="0"/>
              <a:t>					Effectiveness</a:t>
            </a:r>
          </a:p>
          <a:p>
            <a:pPr marL="0" indent="0">
              <a:buNone/>
            </a:pPr>
            <a:r>
              <a:rPr lang="en-US" dirty="0" smtClean="0"/>
              <a:t>				i.e.       	= </a:t>
            </a:r>
            <a:r>
              <a:rPr lang="en-US" b="1" dirty="0" smtClean="0"/>
              <a:t>Cost</a:t>
            </a:r>
          </a:p>
          <a:p>
            <a:pPr marL="0" indent="0">
              <a:buNone/>
            </a:pPr>
            <a:r>
              <a:rPr lang="en-US" dirty="0" smtClean="0"/>
              <a:t>					Number of lives saved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 health programme or service delivery unit is more efficient if it gives more benefits from the use of a given set of resources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3793</TotalTime>
  <Words>1803</Words>
  <Application>Microsoft Office PowerPoint</Application>
  <PresentationFormat>On-screen Show (4:3)</PresentationFormat>
  <Paragraphs>235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Essential Health Package and Disaster Preparedness</vt:lpstr>
      <vt:lpstr>Introduction</vt:lpstr>
      <vt:lpstr>Definition</vt:lpstr>
      <vt:lpstr>Package inclusions</vt:lpstr>
      <vt:lpstr>Package Content</vt:lpstr>
      <vt:lpstr>Cost-effectiveness of interventions using cost-analysis methodology</vt:lpstr>
      <vt:lpstr>Determining cost-effectiveness</vt:lpstr>
      <vt:lpstr>Measuring effectiveness</vt:lpstr>
      <vt:lpstr>Measuring effectiveness</vt:lpstr>
      <vt:lpstr>Choosing an indicator of effectiveness</vt:lpstr>
      <vt:lpstr>Sources and type of data</vt:lpstr>
      <vt:lpstr>Expressing measures of effectiveness</vt:lpstr>
      <vt:lpstr>PowerPoint Presentation</vt:lpstr>
      <vt:lpstr>Classification of disasters</vt:lpstr>
      <vt:lpstr>Introduction</vt:lpstr>
      <vt:lpstr>Some Facts about Disasters</vt:lpstr>
      <vt:lpstr>National and International Preparedness for Disasters</vt:lpstr>
      <vt:lpstr>National and International Preparedness for Disasters</vt:lpstr>
      <vt:lpstr>National and International Preparedness for Disasters</vt:lpstr>
      <vt:lpstr>National and International Preparedness for Disasters</vt:lpstr>
      <vt:lpstr>What Should be Done at District and Health Facility in Case of Disasters</vt:lpstr>
      <vt:lpstr>Basic steps and principles in dealing with epidemics</vt:lpstr>
      <vt:lpstr>Basic steps and principles in dealing with epidemics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Health Package</dc:title>
  <dc:creator>plu</dc:creator>
  <cp:lastModifiedBy>Chris</cp:lastModifiedBy>
  <cp:revision>53</cp:revision>
  <dcterms:created xsi:type="dcterms:W3CDTF">2022-09-18T11:48:14Z</dcterms:created>
  <dcterms:modified xsi:type="dcterms:W3CDTF">2023-10-06T09:48:48Z</dcterms:modified>
</cp:coreProperties>
</file>