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57" r:id="rId4"/>
    <p:sldId id="259" r:id="rId5"/>
    <p:sldId id="270" r:id="rId6"/>
    <p:sldId id="261" r:id="rId7"/>
    <p:sldId id="267" r:id="rId8"/>
    <p:sldId id="262" r:id="rId9"/>
    <p:sldId id="263" r:id="rId10"/>
    <p:sldId id="266" r:id="rId11"/>
    <p:sldId id="265" r:id="rId12"/>
    <p:sldId id="268" r:id="rId13"/>
    <p:sldId id="269" r:id="rId14"/>
    <p:sldId id="272" r:id="rId15"/>
    <p:sldId id="271" r:id="rId16"/>
    <p:sldId id="260" r:id="rId17"/>
    <p:sldId id="273" r:id="rId18"/>
    <p:sldId id="277" r:id="rId19"/>
    <p:sldId id="279" r:id="rId20"/>
    <p:sldId id="275" r:id="rId21"/>
    <p:sldId id="281" r:id="rId22"/>
    <p:sldId id="282" r:id="rId23"/>
    <p:sldId id="283" r:id="rId24"/>
    <p:sldId id="284" r:id="rId25"/>
    <p:sldId id="286" r:id="rId26"/>
    <p:sldId id="28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5A143-1E0E-4CBB-9DE0-B4057B8BBAC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05FD4-DA5B-4A0D-9C4B-14FBCB96B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05FD4-DA5B-4A0D-9C4B-14FBCB96BFE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03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78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1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20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69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7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2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16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21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129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26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A67AB-5B83-49E7-8CB3-B8177F71D409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6A032-FBA0-4014-AE1C-763AA2E4C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082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6993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Health Services Planning and Budgeting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41638"/>
            <a:ext cx="9144000" cy="1655762"/>
          </a:xfrm>
        </p:spPr>
        <p:txBody>
          <a:bodyPr/>
          <a:lstStyle/>
          <a:p>
            <a:r>
              <a:rPr lang="en-GB" sz="5000" b="1" dirty="0"/>
              <a:t>Planning for implementation </a:t>
            </a:r>
            <a:endParaRPr lang="en-US" sz="5000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25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Horizontal vs. Vertical Equity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Vertical Equity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en-US" dirty="0"/>
              <a:t>Less explored form of equity</a:t>
            </a:r>
          </a:p>
          <a:p>
            <a:pPr lvl="1">
              <a:buFont typeface="Calibri" panose="020F0502020204030204" pitchFamily="34" charset="0"/>
              <a:buChar char="‐"/>
            </a:pPr>
            <a:endParaRPr lang="en-US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en-US" dirty="0"/>
              <a:t>Providing preferential treatment to those in greater need of care (</a:t>
            </a:r>
            <a:r>
              <a:rPr lang="en-US" dirty="0" err="1"/>
              <a:t>Macinko</a:t>
            </a:r>
            <a:r>
              <a:rPr lang="en-US" dirty="0"/>
              <a:t>, </a:t>
            </a:r>
            <a:r>
              <a:rPr lang="en-US" dirty="0" err="1"/>
              <a:t>Starfield</a:t>
            </a:r>
            <a:r>
              <a:rPr lang="en-US" dirty="0"/>
              <a:t> 2002)</a:t>
            </a:r>
          </a:p>
          <a:p>
            <a:pPr lvl="1">
              <a:buFont typeface="Calibri" panose="020F0502020204030204" pitchFamily="34" charset="0"/>
              <a:buChar char="‐"/>
            </a:pPr>
            <a:endParaRPr lang="en-US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en-US" dirty="0"/>
              <a:t>Acknowledges different starting points in life and therefore need for unequal </a:t>
            </a:r>
            <a:r>
              <a:rPr lang="en-US" dirty="0" smtClean="0"/>
              <a:t>treatment</a:t>
            </a:r>
          </a:p>
          <a:p>
            <a:pPr lvl="1">
              <a:buFont typeface="Calibri" panose="020F0502020204030204" pitchFamily="34" charset="0"/>
              <a:buChar char="‐"/>
            </a:pPr>
            <a:endParaRPr lang="en-US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en-US" dirty="0"/>
              <a:t>Giving preference to those that are considered to be worse off</a:t>
            </a:r>
          </a:p>
          <a:p>
            <a:pPr>
              <a:buFont typeface="Calibri" panose="020F0502020204030204" pitchFamily="34" charset="0"/>
              <a:buChar char="‐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09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Vertical Equity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4588" y="1690688"/>
            <a:ext cx="4822824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0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03400"/>
            <a:ext cx="10515600" cy="48006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GB" altLang="en-US" sz="2600" b="1" dirty="0"/>
              <a:t>Health:</a:t>
            </a:r>
          </a:p>
          <a:p>
            <a:pPr marL="811530" lvl="1" indent="-457200">
              <a:buFont typeface="Calibri" panose="020F0502020204030204" pitchFamily="34" charset="0"/>
              <a:buChar char="−"/>
              <a:defRPr/>
            </a:pPr>
            <a:r>
              <a:rPr lang="en-GB" altLang="en-US" sz="2600" dirty="0"/>
              <a:t>Experiencing differences in health status </a:t>
            </a:r>
            <a:r>
              <a:rPr lang="en-GB" altLang="en-US" sz="2600" dirty="0" smtClean="0"/>
              <a:t>that </a:t>
            </a:r>
            <a:r>
              <a:rPr lang="en-GB" altLang="en-US" sz="2600" dirty="0"/>
              <a:t>are not explainable by unavoidable factors (e.g. age)</a:t>
            </a:r>
          </a:p>
          <a:p>
            <a:pPr marL="640080" lvl="1">
              <a:defRPr/>
            </a:pPr>
            <a:endParaRPr lang="en-GB" altLang="en-US" sz="2600" dirty="0"/>
          </a:p>
          <a:p>
            <a:pPr>
              <a:defRPr/>
            </a:pPr>
            <a:r>
              <a:rPr lang="en-GB" altLang="en-US" sz="2600" b="1" dirty="0"/>
              <a:t>Health care financing:</a:t>
            </a:r>
          </a:p>
          <a:p>
            <a:pPr marL="811530" lvl="1" indent="-457200">
              <a:buFont typeface="Calibri" panose="020F0502020204030204" pitchFamily="34" charset="0"/>
              <a:buChar char="−"/>
              <a:defRPr/>
            </a:pPr>
            <a:r>
              <a:rPr lang="en-GB" altLang="en-US" sz="2600" dirty="0" smtClean="0"/>
              <a:t>Distribution of payment for health care</a:t>
            </a:r>
            <a:endParaRPr lang="en-GB" altLang="en-US" sz="2600" dirty="0"/>
          </a:p>
          <a:p>
            <a:pPr marL="811530" lvl="1" indent="-457200">
              <a:buFont typeface="Calibri" panose="020F0502020204030204" pitchFamily="34" charset="0"/>
              <a:buChar char="−"/>
              <a:defRPr/>
            </a:pPr>
            <a:r>
              <a:rPr lang="en-GB" altLang="en-US" sz="2600" dirty="0"/>
              <a:t>Should be in line with ability-to-pay</a:t>
            </a:r>
          </a:p>
          <a:p>
            <a:pPr marL="640080" lvl="1">
              <a:defRPr/>
            </a:pPr>
            <a:endParaRPr lang="en-GB" altLang="en-US" sz="2600" dirty="0"/>
          </a:p>
          <a:p>
            <a:pPr>
              <a:defRPr/>
            </a:pPr>
            <a:r>
              <a:rPr lang="en-GB" altLang="en-US" sz="2600" b="1" dirty="0"/>
              <a:t>Health care benefits:</a:t>
            </a:r>
          </a:p>
          <a:p>
            <a:pPr marL="811530" lvl="1" indent="-457200">
              <a:buFont typeface="Calibri" panose="020F0502020204030204" pitchFamily="34" charset="0"/>
              <a:buChar char="−"/>
              <a:defRPr/>
            </a:pPr>
            <a:r>
              <a:rPr lang="en-GB" altLang="en-US" sz="2600" dirty="0" smtClean="0"/>
              <a:t>Distribution of benefits from </a:t>
            </a:r>
            <a:r>
              <a:rPr lang="en-GB" altLang="en-US" sz="2600" dirty="0"/>
              <a:t>service use</a:t>
            </a:r>
          </a:p>
          <a:p>
            <a:pPr marL="811530" lvl="1" indent="-457200">
              <a:buFont typeface="Calibri" panose="020F0502020204030204" pitchFamily="34" charset="0"/>
              <a:buChar char="−"/>
              <a:defRPr/>
            </a:pPr>
            <a:r>
              <a:rPr lang="en-GB" altLang="en-US" sz="2600" dirty="0"/>
              <a:t>Should be in line with need for care</a:t>
            </a:r>
            <a:endParaRPr lang="en-US" altLang="en-US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altLang="en-US" b="1" dirty="0">
                <a:latin typeface="Arial Black" panose="020B0A04020102020204" pitchFamily="34" charset="0"/>
              </a:rPr>
              <a:t>Equity or inequality in…</a:t>
            </a:r>
            <a:br>
              <a:rPr lang="en-ZA" altLang="en-US" b="1" dirty="0">
                <a:latin typeface="Arial Black" panose="020B0A040201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85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ZA" altLang="en-US" b="1" dirty="0">
                <a:latin typeface="Arial Black" panose="020B0A04020102020204" pitchFamily="34" charset="0"/>
              </a:rPr>
              <a:t>Equity vs. Equality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ZA" dirty="0" smtClean="0"/>
              <a:t>Not </a:t>
            </a:r>
            <a:r>
              <a:rPr lang="en-ZA" dirty="0"/>
              <a:t>all health disparities are </a:t>
            </a:r>
            <a:r>
              <a:rPr lang="en-ZA" dirty="0" smtClean="0"/>
              <a:t>unfair.</a:t>
            </a:r>
            <a:r>
              <a:rPr lang="en-ZA" u="sng" baseline="30000" dirty="0" smtClean="0"/>
              <a:t> </a:t>
            </a:r>
          </a:p>
          <a:p>
            <a:pPr>
              <a:defRPr/>
            </a:pPr>
            <a:endParaRPr lang="en-ZA" u="sng" baseline="30000" dirty="0" smtClean="0"/>
          </a:p>
          <a:p>
            <a:pPr lvl="1">
              <a:defRPr/>
            </a:pPr>
            <a:r>
              <a:rPr lang="en-ZA" dirty="0" smtClean="0"/>
              <a:t>For </a:t>
            </a:r>
            <a:r>
              <a:rPr lang="en-ZA" dirty="0"/>
              <a:t>example, we expect young adults to be healthier than the elderly population</a:t>
            </a:r>
            <a:r>
              <a:rPr lang="en-ZA" dirty="0" smtClean="0"/>
              <a:t>.</a:t>
            </a:r>
          </a:p>
          <a:p>
            <a:pPr lvl="1">
              <a:defRPr/>
            </a:pPr>
            <a:endParaRPr lang="en-ZA" dirty="0" smtClean="0"/>
          </a:p>
          <a:p>
            <a:pPr lvl="1">
              <a:defRPr/>
            </a:pPr>
            <a:r>
              <a:rPr lang="en-ZA" dirty="0" smtClean="0"/>
              <a:t>Female </a:t>
            </a:r>
            <a:r>
              <a:rPr lang="en-ZA" dirty="0" err="1"/>
              <a:t>newborns</a:t>
            </a:r>
            <a:r>
              <a:rPr lang="en-ZA" dirty="0"/>
              <a:t> tend to have lower birth weights on average than male </a:t>
            </a:r>
            <a:r>
              <a:rPr lang="en-ZA" dirty="0" err="1" smtClean="0"/>
              <a:t>newborns</a:t>
            </a:r>
            <a:endParaRPr lang="en-ZA" dirty="0" smtClean="0"/>
          </a:p>
          <a:p>
            <a:pPr lvl="1">
              <a:defRPr/>
            </a:pPr>
            <a:endParaRPr lang="en-ZA" dirty="0" smtClean="0"/>
          </a:p>
          <a:p>
            <a:pPr>
              <a:defRPr/>
            </a:pPr>
            <a:r>
              <a:rPr lang="en-ZA" dirty="0" smtClean="0"/>
              <a:t>However, </a:t>
            </a:r>
          </a:p>
          <a:p>
            <a:pPr lvl="1">
              <a:defRPr/>
            </a:pPr>
            <a:r>
              <a:rPr lang="en-ZA" dirty="0" smtClean="0"/>
              <a:t>Differences in nutritional status or immunisation levels between girls and boys, or black &amp; white</a:t>
            </a:r>
            <a:r>
              <a:rPr lang="en-ZA" dirty="0"/>
              <a:t> </a:t>
            </a:r>
            <a:r>
              <a:rPr lang="en-ZA" dirty="0" smtClean="0"/>
              <a:t>could be considered unfair</a:t>
            </a:r>
          </a:p>
          <a:p>
            <a:pPr>
              <a:defRPr/>
            </a:pPr>
            <a:endParaRPr lang="en-ZA" dirty="0"/>
          </a:p>
          <a:p>
            <a:pPr>
              <a:defRPr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7389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Black" panose="020B0A04020102020204" pitchFamily="34" charset="0"/>
              </a:rPr>
              <a:t>Equity vs. Equality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0493" y="1876741"/>
            <a:ext cx="8371013" cy="396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1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Black" panose="020B0A04020102020204" pitchFamily="34" charset="0"/>
              </a:rPr>
              <a:t>Equity vs. Equality</a:t>
            </a:r>
            <a:endParaRPr lang="en-US" b="1" dirty="0">
              <a:latin typeface="Arial Black" panose="020B0A04020102020204" pitchFamily="34" charset="0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9182" y="1779588"/>
            <a:ext cx="8190949" cy="219551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525" y="4273551"/>
            <a:ext cx="8190949" cy="234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29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Equity considerations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Population size</a:t>
            </a:r>
          </a:p>
          <a:p>
            <a:r>
              <a:rPr lang="en-US" dirty="0" smtClean="0"/>
              <a:t>Demographic composition</a:t>
            </a:r>
          </a:p>
          <a:p>
            <a:r>
              <a:rPr lang="en-US" dirty="0" smtClean="0"/>
              <a:t>Burden of ill-health</a:t>
            </a:r>
          </a:p>
          <a:p>
            <a:r>
              <a:rPr lang="en-US" dirty="0" smtClean="0"/>
              <a:t>Socio-economic status</a:t>
            </a:r>
          </a:p>
          <a:p>
            <a:r>
              <a:rPr lang="en-US" dirty="0" smtClean="0"/>
              <a:t>Private sector use / insurance coverage</a:t>
            </a:r>
          </a:p>
          <a:p>
            <a:r>
              <a:rPr lang="en-US" dirty="0" smtClean="0"/>
              <a:t>Population density or other factors that affect cost of providing health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47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48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ZA" dirty="0">
                <a:solidFill>
                  <a:srgbClr val="0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Health service planning facilitators and barriers</a:t>
            </a:r>
            <a:r>
              <a:rPr lang="en-US" dirty="0">
                <a:latin typeface="Arial Black" panose="020B0A04020102020204" pitchFamily="34" charset="0"/>
              </a:rPr>
              <a:t/>
            </a:r>
            <a:br>
              <a:rPr lang="en-US" dirty="0">
                <a:latin typeface="Arial Black" panose="020B0A04020102020204" pitchFamily="34" charset="0"/>
              </a:rPr>
            </a:b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48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Funds and </a:t>
            </a:r>
            <a:r>
              <a:rPr lang="en-US" dirty="0">
                <a:latin typeface="Arial Black" panose="020B0A04020102020204" pitchFamily="34" charset="0"/>
              </a:rPr>
              <a:t>resources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Financial resources </a:t>
            </a:r>
          </a:p>
          <a:p>
            <a:endParaRPr lang="en-US" dirty="0" smtClean="0"/>
          </a:p>
          <a:p>
            <a:r>
              <a:rPr lang="en-US" dirty="0" smtClean="0"/>
              <a:t>Infrastructure </a:t>
            </a:r>
          </a:p>
          <a:p>
            <a:endParaRPr lang="en-US" dirty="0" smtClean="0"/>
          </a:p>
          <a:p>
            <a:r>
              <a:rPr lang="en-US" dirty="0" smtClean="0"/>
              <a:t>Availability of staff</a:t>
            </a:r>
          </a:p>
          <a:p>
            <a:pPr lvl="1"/>
            <a:r>
              <a:rPr lang="en-US" dirty="0" smtClean="0"/>
              <a:t>Skilled and lay human resource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Timing of planning and budget cycles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93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Arial Black" panose="020B0A04020102020204" pitchFamily="34" charset="0"/>
              </a:rPr>
              <a:t>P</a:t>
            </a:r>
            <a:r>
              <a:rPr lang="en-US" dirty="0" smtClean="0">
                <a:latin typeface="Arial Black" panose="020B0A04020102020204" pitchFamily="34" charset="0"/>
              </a:rPr>
              <a:t>olitical </a:t>
            </a:r>
            <a:r>
              <a:rPr lang="en-US" dirty="0">
                <a:latin typeface="Arial Black" panose="020B0A04020102020204" pitchFamily="34" charset="0"/>
              </a:rPr>
              <a:t>support</a:t>
            </a:r>
            <a:br>
              <a:rPr lang="en-US" dirty="0">
                <a:latin typeface="Arial Black" panose="020B0A04020102020204" pitchFamily="34" charset="0"/>
              </a:rPr>
            </a:b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Competing interests and priorities</a:t>
            </a:r>
          </a:p>
          <a:p>
            <a:pPr lvl="1"/>
            <a:r>
              <a:rPr lang="en-US" dirty="0" smtClean="0"/>
              <a:t>What motivates politicians?</a:t>
            </a:r>
          </a:p>
          <a:p>
            <a:endParaRPr lang="en-US" dirty="0" smtClean="0"/>
          </a:p>
          <a:p>
            <a:r>
              <a:rPr lang="en-US" dirty="0" smtClean="0"/>
              <a:t>Political will</a:t>
            </a:r>
          </a:p>
          <a:p>
            <a:endParaRPr lang="en-US" dirty="0" smtClean="0"/>
          </a:p>
          <a:p>
            <a:r>
              <a:rPr lang="en-US" dirty="0" smtClean="0"/>
              <a:t>Leadership and management</a:t>
            </a:r>
          </a:p>
          <a:p>
            <a:endParaRPr lang="en-US" dirty="0" smtClean="0"/>
          </a:p>
          <a:p>
            <a:r>
              <a:rPr lang="en-US" dirty="0" smtClean="0"/>
              <a:t>Accountability and trust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16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Lecture Objectives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week, you should be able to;</a:t>
            </a:r>
          </a:p>
          <a:p>
            <a:pPr lvl="1"/>
            <a:r>
              <a:rPr lang="en-US" dirty="0" smtClean="0"/>
              <a:t>To assess equity issues in planning and implementation</a:t>
            </a:r>
          </a:p>
          <a:p>
            <a:pPr lvl="1"/>
            <a:r>
              <a:rPr lang="en-US" dirty="0" smtClean="0"/>
              <a:t>To identify barriers and facilitators of implementation</a:t>
            </a:r>
          </a:p>
          <a:p>
            <a:pPr lvl="1"/>
            <a:r>
              <a:rPr lang="en-US" dirty="0" smtClean="0"/>
              <a:t>Examine the impact of politics and policies on planning</a:t>
            </a:r>
          </a:p>
          <a:p>
            <a:pPr lvl="1"/>
            <a:r>
              <a:rPr lang="en-US" dirty="0" smtClean="0"/>
              <a:t>Understand the district health profile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33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Other factors 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</a:t>
            </a:r>
            <a:r>
              <a:rPr lang="en-US" dirty="0" smtClean="0"/>
              <a:t>killed human resource</a:t>
            </a:r>
          </a:p>
          <a:p>
            <a:endParaRPr lang="en-US" dirty="0" smtClean="0"/>
          </a:p>
          <a:p>
            <a:r>
              <a:rPr lang="en-US" dirty="0" smtClean="0"/>
              <a:t>Culture</a:t>
            </a:r>
          </a:p>
          <a:p>
            <a:endParaRPr lang="en-US" dirty="0" smtClean="0"/>
          </a:p>
          <a:p>
            <a:r>
              <a:rPr lang="en-US" dirty="0" smtClean="0"/>
              <a:t>Religious beliefs</a:t>
            </a:r>
          </a:p>
          <a:p>
            <a:endParaRPr lang="en-US" dirty="0" smtClean="0"/>
          </a:p>
          <a:p>
            <a:r>
              <a:rPr lang="en-US" dirty="0" smtClean="0"/>
              <a:t>Information and communication</a:t>
            </a:r>
          </a:p>
          <a:p>
            <a:endParaRPr lang="en-US" dirty="0"/>
          </a:p>
          <a:p>
            <a:r>
              <a:rPr lang="en-US" dirty="0" smtClean="0"/>
              <a:t>Literacy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54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27400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ZA" dirty="0">
                <a:solidFill>
                  <a:srgbClr val="0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Prevailing political and policy </a:t>
            </a:r>
            <a:r>
              <a:rPr lang="en-ZA" dirty="0" smtClean="0">
                <a:solidFill>
                  <a:srgbClr val="0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impact </a:t>
            </a:r>
            <a:r>
              <a:rPr lang="en-ZA" dirty="0">
                <a:solidFill>
                  <a:srgbClr val="0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on health service planning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7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Politics in health service planning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success of health service planning is about </a:t>
            </a:r>
            <a:r>
              <a:rPr lang="en-US" dirty="0"/>
              <a:t>managing </a:t>
            </a:r>
            <a:r>
              <a:rPr lang="en-US" dirty="0" smtClean="0"/>
              <a:t>relevant actors and institutions</a:t>
            </a:r>
          </a:p>
          <a:p>
            <a:endParaRPr lang="en-US" dirty="0"/>
          </a:p>
          <a:p>
            <a:r>
              <a:rPr lang="en-US" dirty="0" smtClean="0"/>
              <a:t>Involves building relationships with key players within the health sector</a:t>
            </a:r>
          </a:p>
          <a:p>
            <a:endParaRPr lang="en-US" dirty="0"/>
          </a:p>
          <a:p>
            <a:r>
              <a:rPr lang="en-US" dirty="0" smtClean="0"/>
              <a:t>Paying </a:t>
            </a:r>
            <a:r>
              <a:rPr lang="en-US" dirty="0"/>
              <a:t>attention to the interests </a:t>
            </a:r>
            <a:r>
              <a:rPr lang="en-US" dirty="0" smtClean="0"/>
              <a:t>of actors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28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Managing the politics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Manage interest groups</a:t>
            </a:r>
          </a:p>
          <a:p>
            <a:pPr lvl="1"/>
            <a:r>
              <a:rPr lang="en-US" dirty="0" smtClean="0"/>
              <a:t>Always interested in the gains </a:t>
            </a:r>
            <a:r>
              <a:rPr lang="en-US" dirty="0"/>
              <a:t>from </a:t>
            </a:r>
            <a:r>
              <a:rPr lang="en-US" dirty="0" smtClean="0"/>
              <a:t>proposed plans</a:t>
            </a:r>
          </a:p>
          <a:p>
            <a:pPr lvl="1"/>
            <a:r>
              <a:rPr lang="en-US" dirty="0" smtClean="0"/>
              <a:t>The can influence uptake of interventions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 smtClean="0"/>
              <a:t>Manage bureaucrats </a:t>
            </a:r>
          </a:p>
          <a:p>
            <a:pPr lvl="1"/>
            <a:r>
              <a:rPr lang="en-US" dirty="0" smtClean="0"/>
              <a:t>Street-level bureaucrats determine which plans get implemented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Manage financial decision makers</a:t>
            </a:r>
          </a:p>
          <a:p>
            <a:pPr lvl="1"/>
            <a:r>
              <a:rPr lang="en-US" dirty="0" smtClean="0"/>
              <a:t>Being able to provide evidence on the value for money for proposed plans and budgets</a:t>
            </a:r>
          </a:p>
          <a:p>
            <a:pPr lvl="1"/>
            <a:r>
              <a:rPr lang="en-US" dirty="0" smtClean="0"/>
              <a:t>Identifying windows of opportunity</a:t>
            </a:r>
          </a:p>
        </p:txBody>
      </p:sp>
    </p:spTree>
    <p:extLst>
      <p:ext uri="{BB962C8B-B14F-4D97-AF65-F5344CB8AC3E}">
        <p14:creationId xmlns:p14="http://schemas.microsoft.com/office/powerpoint/2010/main" val="332839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Managing the politics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Managing political leaders</a:t>
            </a:r>
          </a:p>
          <a:p>
            <a:pPr lvl="1"/>
            <a:r>
              <a:rPr lang="en-US" dirty="0" smtClean="0"/>
              <a:t>Councilors, District commissioners, Members of Parliament, Ministers have influence over plans, budgets and policies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Managing healthcare beneficiaries</a:t>
            </a:r>
            <a:r>
              <a:rPr lang="en-US" dirty="0"/>
              <a:t> </a:t>
            </a:r>
            <a:endParaRPr lang="en-US" dirty="0" smtClean="0"/>
          </a:p>
          <a:p>
            <a:pPr lvl="1"/>
            <a:r>
              <a:rPr lang="en-US" dirty="0" smtClean="0"/>
              <a:t>Building trust with beneficiaries to ensure support of proposed health service plans and implementation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Managing donors</a:t>
            </a:r>
            <a:endParaRPr lang="en-US" b="1" dirty="0"/>
          </a:p>
          <a:p>
            <a:pPr lvl="1"/>
            <a:r>
              <a:rPr lang="en-US" dirty="0" smtClean="0"/>
              <a:t>Justifying donor resource use for continued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56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Various </a:t>
            </a:r>
            <a:r>
              <a:rPr lang="en-US" dirty="0">
                <a:latin typeface="Arial Black" panose="020B0A04020102020204" pitchFamily="34" charset="0"/>
              </a:rPr>
              <a:t>ways of </a:t>
            </a:r>
            <a:r>
              <a:rPr lang="en-US" dirty="0" smtClean="0">
                <a:latin typeface="Arial Black" panose="020B0A04020102020204" pitchFamily="34" charset="0"/>
              </a:rPr>
              <a:t>planning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Security planning </a:t>
            </a:r>
          </a:p>
          <a:p>
            <a:endParaRPr lang="en-US" dirty="0" smtClean="0"/>
          </a:p>
          <a:p>
            <a:r>
              <a:rPr lang="en-US" dirty="0" smtClean="0"/>
              <a:t>Economic and development planning</a:t>
            </a:r>
          </a:p>
          <a:p>
            <a:endParaRPr lang="en-US" dirty="0" smtClean="0"/>
          </a:p>
          <a:p>
            <a:r>
              <a:rPr lang="en-US" dirty="0" smtClean="0"/>
              <a:t>Social planning </a:t>
            </a:r>
          </a:p>
          <a:p>
            <a:endParaRPr lang="en-US" dirty="0" smtClean="0"/>
          </a:p>
          <a:p>
            <a:r>
              <a:rPr lang="en-US" dirty="0" smtClean="0"/>
              <a:t>Environmental and sustainability planning</a:t>
            </a:r>
          </a:p>
          <a:p>
            <a:endParaRPr lang="en-US" dirty="0" smtClean="0"/>
          </a:p>
          <a:p>
            <a:r>
              <a:rPr lang="en-US" dirty="0" smtClean="0"/>
              <a:t>Health planning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4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 Black" panose="020B0A04020102020204" pitchFamily="34" charset="0"/>
              </a:rPr>
              <a:t>Policy impact on health services planning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Policies create a roadmap for planning and can </a:t>
            </a:r>
            <a:r>
              <a:rPr lang="en-US" dirty="0"/>
              <a:t>a</a:t>
            </a:r>
            <a:r>
              <a:rPr lang="en-US" dirty="0" smtClean="0"/>
              <a:t>ffect the timing and the planning process  </a:t>
            </a:r>
          </a:p>
          <a:p>
            <a:endParaRPr lang="en-US" dirty="0" smtClean="0"/>
          </a:p>
          <a:p>
            <a:r>
              <a:rPr lang="en-US" dirty="0" smtClean="0"/>
              <a:t>Policies can prescribe the amount of resource flow for planning </a:t>
            </a:r>
          </a:p>
          <a:p>
            <a:endParaRPr lang="en-US" dirty="0" smtClean="0"/>
          </a:p>
          <a:p>
            <a:r>
              <a:rPr lang="en-US" dirty="0" smtClean="0"/>
              <a:t>Policies can strengthen or weaken the planning process</a:t>
            </a:r>
          </a:p>
          <a:p>
            <a:pPr lvl="1"/>
            <a:r>
              <a:rPr lang="en-US" dirty="0" smtClean="0"/>
              <a:t>If policies are not clear, the planning process becomes challenging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64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Lecture outline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ZA" dirty="0" smtClean="0">
                <a:solidFill>
                  <a:srgbClr val="000000"/>
                </a:solidFill>
                <a:effectLst/>
                <a:latin typeface="Goudy Old Style"/>
                <a:cs typeface="Times New Roman" panose="02020603050405020304" pitchFamily="18" charset="0"/>
              </a:rPr>
              <a:t>Equity considerations in health service planning: tools and techniques </a:t>
            </a:r>
            <a:endParaRPr lang="en-US" dirty="0" smtClean="0">
              <a:effectLst/>
            </a:endParaRPr>
          </a:p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ZA" dirty="0" smtClean="0">
                <a:solidFill>
                  <a:srgbClr val="000000"/>
                </a:solidFill>
                <a:effectLst/>
                <a:latin typeface="Goudy Old Style"/>
                <a:cs typeface="Times New Roman" panose="02020603050405020304" pitchFamily="18" charset="0"/>
              </a:rPr>
              <a:t>Health service planning facilitators and barriers</a:t>
            </a:r>
            <a:endParaRPr lang="en-US" dirty="0" smtClean="0">
              <a:effectLst/>
            </a:endParaRPr>
          </a:p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ZA" dirty="0" smtClean="0">
                <a:solidFill>
                  <a:srgbClr val="000000"/>
                </a:solidFill>
                <a:effectLst/>
                <a:latin typeface="Goudy Old Style"/>
                <a:cs typeface="Times New Roman" panose="02020603050405020304" pitchFamily="18" charset="0"/>
              </a:rPr>
              <a:t>Prevailing political and policy impacts on health service planning</a:t>
            </a:r>
            <a:endParaRPr lang="en-US" dirty="0" smtClean="0">
              <a:effectLst/>
            </a:endParaRPr>
          </a:p>
          <a:p>
            <a:pPr marL="742950" lvl="1" indent="-285750">
              <a:lnSpc>
                <a:spcPct val="150000"/>
              </a:lnSpc>
              <a:buFont typeface="+mj-lt"/>
              <a:buAutoNum type="arabicPeriod"/>
            </a:pPr>
            <a:r>
              <a:rPr lang="en-ZA" dirty="0" smtClean="0">
                <a:solidFill>
                  <a:srgbClr val="000000"/>
                </a:solidFill>
                <a:effectLst/>
                <a:latin typeface="Goudy Old Style"/>
                <a:cs typeface="Times New Roman" panose="02020603050405020304" pitchFamily="18" charset="0"/>
              </a:rPr>
              <a:t>Basic concepts of district health planning </a:t>
            </a:r>
            <a:endParaRPr lang="en-US" dirty="0"/>
          </a:p>
          <a:p>
            <a:pPr marL="742950" lvl="1" indent="-285750">
              <a:lnSpc>
                <a:spcPct val="150000"/>
              </a:lnSpc>
              <a:buFont typeface="+mj-lt"/>
              <a:buAutoNum type="arabicPeriod"/>
            </a:pPr>
            <a:r>
              <a:rPr lang="en-ZA" dirty="0" smtClean="0">
                <a:solidFill>
                  <a:srgbClr val="000000"/>
                </a:solidFill>
                <a:effectLst/>
                <a:latin typeface="Goudy Old Style"/>
                <a:ea typeface="Calibri" panose="020F0502020204030204" pitchFamily="34" charset="0"/>
                <a:cs typeface="Times New Roman" panose="02020603050405020304" pitchFamily="18" charset="0"/>
              </a:rPr>
              <a:t>District health profile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2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300" y="27273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ZA" sz="4000" dirty="0" smtClean="0">
                <a:solidFill>
                  <a:srgbClr val="000000"/>
                </a:solidFill>
                <a:effectLst/>
                <a:latin typeface="Arial Black" panose="020B0A04020102020204" pitchFamily="34" charset="0"/>
                <a:cs typeface="Times New Roman" panose="02020603050405020304" pitchFamily="18" charset="0"/>
              </a:rPr>
              <a:t>Equity considerations in health service planning</a:t>
            </a:r>
            <a:endParaRPr lang="en-US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66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MOH Mission Statement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/>
              <a:t>provide equitable access to cost effective, quality health services as close to the family as possible</a:t>
            </a:r>
          </a:p>
          <a:p>
            <a:endParaRPr lang="en-US" dirty="0"/>
          </a:p>
          <a:p>
            <a:r>
              <a:rPr lang="en-US" dirty="0"/>
              <a:t>But what is equity?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54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Equity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absence of differences in health or access to health services/resources between social groups</a:t>
            </a:r>
          </a:p>
          <a:p>
            <a:endParaRPr lang="en-US" dirty="0"/>
          </a:p>
          <a:p>
            <a:r>
              <a:rPr lang="en-US" dirty="0" smtClean="0"/>
              <a:t>Health among the population which can be said to be just </a:t>
            </a:r>
            <a:r>
              <a:rPr lang="en-US" dirty="0"/>
              <a:t>or </a:t>
            </a:r>
            <a:r>
              <a:rPr lang="en-US" dirty="0" smtClean="0"/>
              <a:t>fair</a:t>
            </a:r>
          </a:p>
          <a:p>
            <a:endParaRPr lang="en-US" dirty="0"/>
          </a:p>
          <a:p>
            <a:r>
              <a:rPr lang="en-US" dirty="0" smtClean="0"/>
              <a:t>The fair distribution of healthcare resources among the population</a:t>
            </a:r>
          </a:p>
          <a:p>
            <a:endParaRPr lang="en-US" dirty="0"/>
          </a:p>
          <a:p>
            <a:r>
              <a:rPr lang="en-US" dirty="0" smtClean="0"/>
              <a:t>Inequity is unfair differences in health or access to health services between social groups</a:t>
            </a:r>
          </a:p>
          <a:p>
            <a:endParaRPr lang="en-US" dirty="0"/>
          </a:p>
          <a:p>
            <a:r>
              <a:rPr lang="en-US" dirty="0" smtClean="0"/>
              <a:t>Equity different from equality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82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ZA" altLang="en-US" dirty="0">
                <a:latin typeface="Arial Black" panose="020B0A04020102020204" pitchFamily="34" charset="0"/>
              </a:rPr>
              <a:t>Equity vs. Equality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78155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ZA" b="1" dirty="0" smtClean="0"/>
              <a:t>Equality </a:t>
            </a:r>
          </a:p>
          <a:p>
            <a:pPr lvl="1">
              <a:defRPr/>
            </a:pPr>
            <a:r>
              <a:rPr lang="en-ZA" dirty="0" smtClean="0"/>
              <a:t>Aims to ensure that everyone gets the same things in order to enjoy healthy lives</a:t>
            </a:r>
          </a:p>
          <a:p>
            <a:pPr lvl="1">
              <a:defRPr/>
            </a:pPr>
            <a:endParaRPr lang="en-ZA" dirty="0" smtClean="0"/>
          </a:p>
          <a:p>
            <a:pPr lvl="1">
              <a:defRPr/>
            </a:pPr>
            <a:r>
              <a:rPr lang="en-ZA" dirty="0" smtClean="0"/>
              <a:t>Everyone should have same </a:t>
            </a:r>
            <a:r>
              <a:rPr lang="en-ZA" dirty="0"/>
              <a:t>access to health care providers and services regardless of their ability to pay </a:t>
            </a:r>
            <a:endParaRPr lang="en-ZA" dirty="0" smtClean="0"/>
          </a:p>
          <a:p>
            <a:pPr lvl="1">
              <a:defRPr/>
            </a:pPr>
            <a:endParaRPr lang="en-ZA" dirty="0" smtClean="0"/>
          </a:p>
          <a:p>
            <a:pPr lvl="1">
              <a:defRPr/>
            </a:pPr>
            <a:r>
              <a:rPr lang="en-ZA" dirty="0"/>
              <a:t>E</a:t>
            </a:r>
            <a:r>
              <a:rPr lang="en-ZA" dirty="0" smtClean="0"/>
              <a:t>veryone should have similar </a:t>
            </a:r>
            <a:r>
              <a:rPr lang="en-ZA" dirty="0"/>
              <a:t>health status and similar health care </a:t>
            </a:r>
            <a:r>
              <a:rPr lang="en-ZA" dirty="0" smtClean="0"/>
              <a:t>needs</a:t>
            </a:r>
            <a:endParaRPr lang="en-ZA" dirty="0"/>
          </a:p>
          <a:p>
            <a:pPr lvl="1">
              <a:defRPr/>
            </a:pPr>
            <a:endParaRPr lang="en-ZA" dirty="0" smtClean="0"/>
          </a:p>
          <a:p>
            <a:pPr lvl="1">
              <a:defRPr/>
            </a:pPr>
            <a:r>
              <a:rPr lang="en-ZA" dirty="0" smtClean="0"/>
              <a:t>Equality doesn’t result in fairness</a:t>
            </a:r>
          </a:p>
          <a:p>
            <a:pPr lvl="1">
              <a:defRPr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1719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Inequity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Inequity can be caused by the following;</a:t>
            </a:r>
          </a:p>
          <a:p>
            <a:pPr lvl="1"/>
            <a:r>
              <a:rPr lang="en-US" dirty="0" smtClean="0"/>
              <a:t>Social structure</a:t>
            </a:r>
          </a:p>
          <a:p>
            <a:pPr lvl="1"/>
            <a:r>
              <a:rPr lang="en-US" dirty="0" smtClean="0"/>
              <a:t>Political Institutions</a:t>
            </a:r>
          </a:p>
          <a:p>
            <a:pPr lvl="1"/>
            <a:r>
              <a:rPr lang="en-US" dirty="0" smtClean="0"/>
              <a:t>Economic institutions</a:t>
            </a:r>
          </a:p>
          <a:p>
            <a:pPr lvl="1"/>
            <a:r>
              <a:rPr lang="en-US" dirty="0" smtClean="0"/>
              <a:t>Legal institutions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16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Horizontal vs. Vertical Equity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Horizontal </a:t>
            </a:r>
            <a:r>
              <a:rPr lang="en-US" b="1" dirty="0" smtClean="0"/>
              <a:t>Equity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en-US" dirty="0"/>
              <a:t>Provision of the same health services to individuals in the same state of need (Fein 1972)</a:t>
            </a:r>
          </a:p>
          <a:p>
            <a:pPr lvl="1">
              <a:buFont typeface="Calibri" panose="020F0502020204030204" pitchFamily="34" charset="0"/>
              <a:buChar char="‐"/>
            </a:pPr>
            <a:endParaRPr lang="en-US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en-US" dirty="0"/>
              <a:t>Equal treatment for equal need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en-US" dirty="0"/>
              <a:t>E.g. TB patients should receive the same treatment regardless of their income, sex, race etc.</a:t>
            </a:r>
          </a:p>
          <a:p>
            <a:pPr lvl="1">
              <a:buFont typeface="Calibri" panose="020F0502020204030204" pitchFamily="34" charset="0"/>
              <a:buChar char="‐"/>
            </a:pPr>
            <a:endParaRPr lang="en-US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en-US" dirty="0"/>
              <a:t>Used synonymously with the general definition of equity</a:t>
            </a:r>
          </a:p>
          <a:p>
            <a:pPr>
              <a:buFont typeface="Calibri" panose="020F0502020204030204" pitchFamily="34" charset="0"/>
              <a:buChar char="‐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66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790</Words>
  <Application>Microsoft Office PowerPoint</Application>
  <PresentationFormat>Widescreen</PresentationFormat>
  <Paragraphs>166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Arial Black</vt:lpstr>
      <vt:lpstr>Calibri</vt:lpstr>
      <vt:lpstr>Calibri Light</vt:lpstr>
      <vt:lpstr>Goudy Old Style</vt:lpstr>
      <vt:lpstr>Times New Roman</vt:lpstr>
      <vt:lpstr>Office Theme</vt:lpstr>
      <vt:lpstr>Health Services Planning and Budgeting </vt:lpstr>
      <vt:lpstr>Lecture Objectives</vt:lpstr>
      <vt:lpstr>Lecture outline</vt:lpstr>
      <vt:lpstr>Equity considerations in health service planning</vt:lpstr>
      <vt:lpstr>MOH Mission Statement </vt:lpstr>
      <vt:lpstr>Equity</vt:lpstr>
      <vt:lpstr>Equity vs. Equality</vt:lpstr>
      <vt:lpstr>Inequity</vt:lpstr>
      <vt:lpstr>Horizontal vs. Vertical Equity</vt:lpstr>
      <vt:lpstr>Horizontal vs. Vertical Equity</vt:lpstr>
      <vt:lpstr>Vertical Equity</vt:lpstr>
      <vt:lpstr>Equity or inequality in… </vt:lpstr>
      <vt:lpstr>Equity vs. Equality</vt:lpstr>
      <vt:lpstr>Equity vs. Equality</vt:lpstr>
      <vt:lpstr>Equity vs. Equality</vt:lpstr>
      <vt:lpstr>Equity considerations</vt:lpstr>
      <vt:lpstr>Health service planning facilitators and barriers </vt:lpstr>
      <vt:lpstr>Funds and resources </vt:lpstr>
      <vt:lpstr> Political support </vt:lpstr>
      <vt:lpstr>Other factors </vt:lpstr>
      <vt:lpstr>Prevailing political and policy impact on health service planning</vt:lpstr>
      <vt:lpstr>Politics in health service planning</vt:lpstr>
      <vt:lpstr>Managing the politics</vt:lpstr>
      <vt:lpstr>Managing the politics</vt:lpstr>
      <vt:lpstr>Various ways of planning</vt:lpstr>
      <vt:lpstr>Policy impact on health services planning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Services Planning and Budgeting</dc:title>
  <dc:creator>Chris Mweemba</dc:creator>
  <cp:lastModifiedBy>Chris</cp:lastModifiedBy>
  <cp:revision>49</cp:revision>
  <dcterms:created xsi:type="dcterms:W3CDTF">2022-09-11T10:56:53Z</dcterms:created>
  <dcterms:modified xsi:type="dcterms:W3CDTF">2024-10-01T16:43:59Z</dcterms:modified>
</cp:coreProperties>
</file>