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6" r:id="rId2"/>
    <p:sldId id="267" r:id="rId3"/>
    <p:sldId id="314" r:id="rId4"/>
    <p:sldId id="270" r:id="rId5"/>
    <p:sldId id="310" r:id="rId6"/>
    <p:sldId id="312" r:id="rId7"/>
    <p:sldId id="313" r:id="rId8"/>
    <p:sldId id="308" r:id="rId9"/>
    <p:sldId id="268" r:id="rId10"/>
    <p:sldId id="271" r:id="rId11"/>
    <p:sldId id="305" r:id="rId12"/>
    <p:sldId id="274" r:id="rId13"/>
    <p:sldId id="302" r:id="rId14"/>
    <p:sldId id="307" r:id="rId15"/>
    <p:sldId id="288" r:id="rId16"/>
    <p:sldId id="266" r:id="rId17"/>
    <p:sldId id="289" r:id="rId18"/>
    <p:sldId id="265" r:id="rId19"/>
    <p:sldId id="291" r:id="rId20"/>
    <p:sldId id="332" r:id="rId21"/>
    <p:sldId id="306" r:id="rId22"/>
    <p:sldId id="315" r:id="rId23"/>
    <p:sldId id="295" r:id="rId24"/>
    <p:sldId id="276" r:id="rId25"/>
    <p:sldId id="317" r:id="rId26"/>
    <p:sldId id="323" r:id="rId27"/>
    <p:sldId id="318" r:id="rId28"/>
    <p:sldId id="319" r:id="rId29"/>
    <p:sldId id="320" r:id="rId30"/>
    <p:sldId id="321" r:id="rId31"/>
    <p:sldId id="322" r:id="rId32"/>
    <p:sldId id="324" r:id="rId33"/>
    <p:sldId id="326" r:id="rId34"/>
    <p:sldId id="327" r:id="rId35"/>
    <p:sldId id="325" r:id="rId36"/>
    <p:sldId id="331" r:id="rId37"/>
    <p:sldId id="328" r:id="rId38"/>
    <p:sldId id="333" r:id="rId39"/>
    <p:sldId id="329" r:id="rId40"/>
    <p:sldId id="334" r:id="rId41"/>
    <p:sldId id="330" r:id="rId42"/>
    <p:sldId id="336" r:id="rId43"/>
    <p:sldId id="335" r:id="rId44"/>
    <p:sldId id="338" r:id="rId45"/>
    <p:sldId id="339" r:id="rId46"/>
    <p:sldId id="337" r:id="rId47"/>
    <p:sldId id="341" r:id="rId48"/>
    <p:sldId id="342" r:id="rId49"/>
    <p:sldId id="343" r:id="rId50"/>
    <p:sldId id="344" r:id="rId51"/>
    <p:sldId id="365" r:id="rId52"/>
    <p:sldId id="367" r:id="rId53"/>
    <p:sldId id="366" r:id="rId54"/>
    <p:sldId id="362" r:id="rId55"/>
    <p:sldId id="368" r:id="rId56"/>
    <p:sldId id="357" r:id="rId57"/>
    <p:sldId id="363" r:id="rId58"/>
    <p:sldId id="364" r:id="rId59"/>
    <p:sldId id="369" r:id="rId60"/>
    <p:sldId id="346" r:id="rId61"/>
    <p:sldId id="348" r:id="rId62"/>
    <p:sldId id="340" r:id="rId63"/>
    <p:sldId id="347" r:id="rId64"/>
    <p:sldId id="349" r:id="rId65"/>
    <p:sldId id="350" r:id="rId66"/>
    <p:sldId id="352" r:id="rId67"/>
    <p:sldId id="370" r:id="rId68"/>
    <p:sldId id="353" r:id="rId69"/>
    <p:sldId id="354" r:id="rId70"/>
    <p:sldId id="358" r:id="rId71"/>
    <p:sldId id="359" r:id="rId72"/>
    <p:sldId id="376" r:id="rId73"/>
    <p:sldId id="372" r:id="rId74"/>
    <p:sldId id="371" r:id="rId75"/>
    <p:sldId id="374" r:id="rId76"/>
    <p:sldId id="375" r:id="rId77"/>
    <p:sldId id="373" r:id="rId78"/>
    <p:sldId id="356" r:id="rId79"/>
    <p:sldId id="361" r:id="rId80"/>
    <p:sldId id="360"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943" autoAdjust="0"/>
  </p:normalViewPr>
  <p:slideViewPr>
    <p:cSldViewPr>
      <p:cViewPr varScale="1">
        <p:scale>
          <a:sx n="44" d="100"/>
          <a:sy n="44" d="100"/>
        </p:scale>
        <p:origin x="-208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C29F00-3B8E-40B6-A72C-555DE0B6D3CE}" type="doc">
      <dgm:prSet loTypeId="urn:microsoft.com/office/officeart/2005/8/layout/process1" loCatId="process" qsTypeId="urn:microsoft.com/office/officeart/2005/8/quickstyle/simple1" qsCatId="simple" csTypeId="urn:microsoft.com/office/officeart/2005/8/colors/accent1_2" csCatId="accent1" phldr="1"/>
      <dgm:spPr/>
    </dgm:pt>
    <dgm:pt modelId="{1D2ABC7F-5C3D-4258-901D-5D2E44300EEE}">
      <dgm:prSet phldrT="[Text]"/>
      <dgm:spPr/>
      <dgm:t>
        <a:bodyPr/>
        <a:lstStyle/>
        <a:p>
          <a:r>
            <a:rPr lang="en-US" dirty="0" smtClean="0"/>
            <a:t>1</a:t>
          </a:r>
          <a:endParaRPr lang="en-US" dirty="0"/>
        </a:p>
      </dgm:t>
    </dgm:pt>
    <dgm:pt modelId="{6002E9D1-7647-4A80-860C-2F1ED5C71DA6}" type="parTrans" cxnId="{DA5FBA99-9906-448E-B97E-52BBF4B06834}">
      <dgm:prSet/>
      <dgm:spPr/>
      <dgm:t>
        <a:bodyPr/>
        <a:lstStyle/>
        <a:p>
          <a:endParaRPr lang="en-US"/>
        </a:p>
      </dgm:t>
    </dgm:pt>
    <dgm:pt modelId="{60E0DEF2-60F6-4D04-A560-47D0C0502093}" type="sibTrans" cxnId="{DA5FBA99-9906-448E-B97E-52BBF4B06834}">
      <dgm:prSet/>
      <dgm:spPr>
        <a:solidFill>
          <a:srgbClr val="FF0000"/>
        </a:solidFill>
      </dgm:spPr>
      <dgm:t>
        <a:bodyPr/>
        <a:lstStyle/>
        <a:p>
          <a:endParaRPr lang="en-US"/>
        </a:p>
      </dgm:t>
    </dgm:pt>
    <dgm:pt modelId="{973D910B-F3CD-4E47-9214-66B6A8649BB3}">
      <dgm:prSet phldrT="[Text]"/>
      <dgm:spPr/>
      <dgm:t>
        <a:bodyPr/>
        <a:lstStyle/>
        <a:p>
          <a:r>
            <a:rPr lang="en-US" dirty="0" smtClean="0"/>
            <a:t>2</a:t>
          </a:r>
          <a:endParaRPr lang="en-US" dirty="0"/>
        </a:p>
      </dgm:t>
    </dgm:pt>
    <dgm:pt modelId="{E5C3A8E0-1226-4E85-9DE5-BBD77AB7EB0D}" type="parTrans" cxnId="{4F2DFC5C-7D52-4692-92BF-4887D837CB83}">
      <dgm:prSet/>
      <dgm:spPr/>
      <dgm:t>
        <a:bodyPr/>
        <a:lstStyle/>
        <a:p>
          <a:endParaRPr lang="en-US"/>
        </a:p>
      </dgm:t>
    </dgm:pt>
    <dgm:pt modelId="{FBBA636E-95BE-42AC-A1C3-7DB6F4178D3B}" type="sibTrans" cxnId="{4F2DFC5C-7D52-4692-92BF-4887D837CB83}">
      <dgm:prSet/>
      <dgm:spPr>
        <a:solidFill>
          <a:srgbClr val="FF0000"/>
        </a:solidFill>
      </dgm:spPr>
      <dgm:t>
        <a:bodyPr/>
        <a:lstStyle/>
        <a:p>
          <a:endParaRPr lang="en-US"/>
        </a:p>
      </dgm:t>
    </dgm:pt>
    <dgm:pt modelId="{496960B9-13EB-4AE5-BEE9-07D62C31D936}">
      <dgm:prSet phldrT="[Text]"/>
      <dgm:spPr/>
      <dgm:t>
        <a:bodyPr/>
        <a:lstStyle/>
        <a:p>
          <a:r>
            <a:rPr lang="en-US" dirty="0" smtClean="0"/>
            <a:t>3</a:t>
          </a:r>
          <a:endParaRPr lang="en-US" dirty="0"/>
        </a:p>
      </dgm:t>
    </dgm:pt>
    <dgm:pt modelId="{197FC489-66B3-4960-B999-4DB9196D422B}" type="parTrans" cxnId="{4097EE73-8A6E-4336-816E-3B4CC2573E2A}">
      <dgm:prSet/>
      <dgm:spPr/>
      <dgm:t>
        <a:bodyPr/>
        <a:lstStyle/>
        <a:p>
          <a:endParaRPr lang="en-US"/>
        </a:p>
      </dgm:t>
    </dgm:pt>
    <dgm:pt modelId="{36195BDB-73AD-4573-83F1-CA40E9C5B09D}" type="sibTrans" cxnId="{4097EE73-8A6E-4336-816E-3B4CC2573E2A}">
      <dgm:prSet/>
      <dgm:spPr>
        <a:solidFill>
          <a:srgbClr val="FF0000"/>
        </a:solidFill>
      </dgm:spPr>
      <dgm:t>
        <a:bodyPr/>
        <a:lstStyle/>
        <a:p>
          <a:endParaRPr lang="en-US"/>
        </a:p>
      </dgm:t>
    </dgm:pt>
    <dgm:pt modelId="{416696CC-384C-4E90-9595-CD58CA91CE3B}">
      <dgm:prSet phldrT="[Text]"/>
      <dgm:spPr/>
      <dgm:t>
        <a:bodyPr/>
        <a:lstStyle/>
        <a:p>
          <a:r>
            <a:rPr lang="en-US" dirty="0" smtClean="0"/>
            <a:t>4</a:t>
          </a:r>
          <a:endParaRPr lang="en-US" dirty="0"/>
        </a:p>
      </dgm:t>
    </dgm:pt>
    <dgm:pt modelId="{C044C83F-5BCA-4E56-8A8F-482EB86EB29D}" type="parTrans" cxnId="{D5869605-DE79-4F5C-AEFB-D345936DB61E}">
      <dgm:prSet/>
      <dgm:spPr/>
      <dgm:t>
        <a:bodyPr/>
        <a:lstStyle/>
        <a:p>
          <a:endParaRPr lang="en-US"/>
        </a:p>
      </dgm:t>
    </dgm:pt>
    <dgm:pt modelId="{332D77B2-ECBB-4EAD-9C5C-E8498985ADC8}" type="sibTrans" cxnId="{D5869605-DE79-4F5C-AEFB-D345936DB61E}">
      <dgm:prSet/>
      <dgm:spPr>
        <a:solidFill>
          <a:srgbClr val="FF0000"/>
        </a:solidFill>
      </dgm:spPr>
      <dgm:t>
        <a:bodyPr/>
        <a:lstStyle/>
        <a:p>
          <a:endParaRPr lang="en-US"/>
        </a:p>
      </dgm:t>
    </dgm:pt>
    <dgm:pt modelId="{3FE71337-C473-476F-B969-3B465A633F52}">
      <dgm:prSet phldrT="[Text]"/>
      <dgm:spPr/>
      <dgm:t>
        <a:bodyPr/>
        <a:lstStyle/>
        <a:p>
          <a:r>
            <a:rPr lang="en-US" dirty="0" smtClean="0"/>
            <a:t>5</a:t>
          </a:r>
          <a:endParaRPr lang="en-US" dirty="0"/>
        </a:p>
      </dgm:t>
    </dgm:pt>
    <dgm:pt modelId="{5F9E7871-337A-429F-948D-B4163C343099}" type="parTrans" cxnId="{43CA8A41-53A5-4309-A4D8-031B27F82036}">
      <dgm:prSet/>
      <dgm:spPr/>
      <dgm:t>
        <a:bodyPr/>
        <a:lstStyle/>
        <a:p>
          <a:endParaRPr lang="en-US"/>
        </a:p>
      </dgm:t>
    </dgm:pt>
    <dgm:pt modelId="{A1EFFFC1-10D0-44E8-A2F5-C59BCB538B3C}" type="sibTrans" cxnId="{43CA8A41-53A5-4309-A4D8-031B27F82036}">
      <dgm:prSet/>
      <dgm:spPr/>
      <dgm:t>
        <a:bodyPr/>
        <a:lstStyle/>
        <a:p>
          <a:endParaRPr lang="en-US"/>
        </a:p>
      </dgm:t>
    </dgm:pt>
    <dgm:pt modelId="{0430E79A-6464-4E20-883B-2492336E94B7}" type="pres">
      <dgm:prSet presAssocID="{23C29F00-3B8E-40B6-A72C-555DE0B6D3CE}" presName="Name0" presStyleCnt="0">
        <dgm:presLayoutVars>
          <dgm:dir/>
          <dgm:resizeHandles val="exact"/>
        </dgm:presLayoutVars>
      </dgm:prSet>
      <dgm:spPr/>
    </dgm:pt>
    <dgm:pt modelId="{0EF4D55C-1DAF-41FF-8E4B-D548AE697F1D}" type="pres">
      <dgm:prSet presAssocID="{1D2ABC7F-5C3D-4258-901D-5D2E44300EEE}" presName="node" presStyleLbl="node1" presStyleIdx="0" presStyleCnt="5">
        <dgm:presLayoutVars>
          <dgm:bulletEnabled val="1"/>
        </dgm:presLayoutVars>
      </dgm:prSet>
      <dgm:spPr/>
      <dgm:t>
        <a:bodyPr/>
        <a:lstStyle/>
        <a:p>
          <a:endParaRPr lang="en-US"/>
        </a:p>
      </dgm:t>
    </dgm:pt>
    <dgm:pt modelId="{AF5B5CA8-5A84-44C7-BD40-BFAC1F4D862F}" type="pres">
      <dgm:prSet presAssocID="{60E0DEF2-60F6-4D04-A560-47D0C0502093}" presName="sibTrans" presStyleLbl="sibTrans2D1" presStyleIdx="0" presStyleCnt="4"/>
      <dgm:spPr/>
      <dgm:t>
        <a:bodyPr/>
        <a:lstStyle/>
        <a:p>
          <a:endParaRPr lang="en-US"/>
        </a:p>
      </dgm:t>
    </dgm:pt>
    <dgm:pt modelId="{FE87D565-6441-4F44-916C-D184F2F85107}" type="pres">
      <dgm:prSet presAssocID="{60E0DEF2-60F6-4D04-A560-47D0C0502093}" presName="connectorText" presStyleLbl="sibTrans2D1" presStyleIdx="0" presStyleCnt="4"/>
      <dgm:spPr/>
      <dgm:t>
        <a:bodyPr/>
        <a:lstStyle/>
        <a:p>
          <a:endParaRPr lang="en-US"/>
        </a:p>
      </dgm:t>
    </dgm:pt>
    <dgm:pt modelId="{4DCCD366-7B8F-4592-B23F-B9D5B39CD442}" type="pres">
      <dgm:prSet presAssocID="{973D910B-F3CD-4E47-9214-66B6A8649BB3}" presName="node" presStyleLbl="node1" presStyleIdx="1" presStyleCnt="5">
        <dgm:presLayoutVars>
          <dgm:bulletEnabled val="1"/>
        </dgm:presLayoutVars>
      </dgm:prSet>
      <dgm:spPr/>
      <dgm:t>
        <a:bodyPr/>
        <a:lstStyle/>
        <a:p>
          <a:endParaRPr lang="en-US"/>
        </a:p>
      </dgm:t>
    </dgm:pt>
    <dgm:pt modelId="{90DFA299-9A84-4D40-AA7E-F5849FE1A6DB}" type="pres">
      <dgm:prSet presAssocID="{FBBA636E-95BE-42AC-A1C3-7DB6F4178D3B}" presName="sibTrans" presStyleLbl="sibTrans2D1" presStyleIdx="1" presStyleCnt="4"/>
      <dgm:spPr/>
      <dgm:t>
        <a:bodyPr/>
        <a:lstStyle/>
        <a:p>
          <a:endParaRPr lang="en-US"/>
        </a:p>
      </dgm:t>
    </dgm:pt>
    <dgm:pt modelId="{883A70E9-9E34-4740-9D00-CF234B94D195}" type="pres">
      <dgm:prSet presAssocID="{FBBA636E-95BE-42AC-A1C3-7DB6F4178D3B}" presName="connectorText" presStyleLbl="sibTrans2D1" presStyleIdx="1" presStyleCnt="4"/>
      <dgm:spPr/>
      <dgm:t>
        <a:bodyPr/>
        <a:lstStyle/>
        <a:p>
          <a:endParaRPr lang="en-US"/>
        </a:p>
      </dgm:t>
    </dgm:pt>
    <dgm:pt modelId="{C9C20AA6-10FA-437A-8AA8-FFBECA4A92B0}" type="pres">
      <dgm:prSet presAssocID="{496960B9-13EB-4AE5-BEE9-07D62C31D936}" presName="node" presStyleLbl="node1" presStyleIdx="2" presStyleCnt="5">
        <dgm:presLayoutVars>
          <dgm:bulletEnabled val="1"/>
        </dgm:presLayoutVars>
      </dgm:prSet>
      <dgm:spPr/>
      <dgm:t>
        <a:bodyPr/>
        <a:lstStyle/>
        <a:p>
          <a:endParaRPr lang="en-US"/>
        </a:p>
      </dgm:t>
    </dgm:pt>
    <dgm:pt modelId="{C6833656-E5FE-4CE7-8C5B-90DFE2D45811}" type="pres">
      <dgm:prSet presAssocID="{36195BDB-73AD-4573-83F1-CA40E9C5B09D}" presName="sibTrans" presStyleLbl="sibTrans2D1" presStyleIdx="2" presStyleCnt="4"/>
      <dgm:spPr/>
      <dgm:t>
        <a:bodyPr/>
        <a:lstStyle/>
        <a:p>
          <a:endParaRPr lang="en-US"/>
        </a:p>
      </dgm:t>
    </dgm:pt>
    <dgm:pt modelId="{80B8C7A7-0D7A-44F8-9174-B809BA754D4C}" type="pres">
      <dgm:prSet presAssocID="{36195BDB-73AD-4573-83F1-CA40E9C5B09D}" presName="connectorText" presStyleLbl="sibTrans2D1" presStyleIdx="2" presStyleCnt="4"/>
      <dgm:spPr/>
      <dgm:t>
        <a:bodyPr/>
        <a:lstStyle/>
        <a:p>
          <a:endParaRPr lang="en-US"/>
        </a:p>
      </dgm:t>
    </dgm:pt>
    <dgm:pt modelId="{DDF23632-335C-4515-8DC2-44A92A1BCFD2}" type="pres">
      <dgm:prSet presAssocID="{416696CC-384C-4E90-9595-CD58CA91CE3B}" presName="node" presStyleLbl="node1" presStyleIdx="3" presStyleCnt="5">
        <dgm:presLayoutVars>
          <dgm:bulletEnabled val="1"/>
        </dgm:presLayoutVars>
      </dgm:prSet>
      <dgm:spPr/>
      <dgm:t>
        <a:bodyPr/>
        <a:lstStyle/>
        <a:p>
          <a:endParaRPr lang="en-US"/>
        </a:p>
      </dgm:t>
    </dgm:pt>
    <dgm:pt modelId="{11460E83-7191-4EC4-9681-CA6B58B036DA}" type="pres">
      <dgm:prSet presAssocID="{332D77B2-ECBB-4EAD-9C5C-E8498985ADC8}" presName="sibTrans" presStyleLbl="sibTrans2D1" presStyleIdx="3" presStyleCnt="4"/>
      <dgm:spPr/>
      <dgm:t>
        <a:bodyPr/>
        <a:lstStyle/>
        <a:p>
          <a:endParaRPr lang="en-US"/>
        </a:p>
      </dgm:t>
    </dgm:pt>
    <dgm:pt modelId="{19CF8F22-2BF1-4DC6-B5CD-0674E183FC84}" type="pres">
      <dgm:prSet presAssocID="{332D77B2-ECBB-4EAD-9C5C-E8498985ADC8}" presName="connectorText" presStyleLbl="sibTrans2D1" presStyleIdx="3" presStyleCnt="4"/>
      <dgm:spPr/>
      <dgm:t>
        <a:bodyPr/>
        <a:lstStyle/>
        <a:p>
          <a:endParaRPr lang="en-US"/>
        </a:p>
      </dgm:t>
    </dgm:pt>
    <dgm:pt modelId="{85CC4425-3E97-41CF-B493-116080FCF413}" type="pres">
      <dgm:prSet presAssocID="{3FE71337-C473-476F-B969-3B465A633F52}" presName="node" presStyleLbl="node1" presStyleIdx="4" presStyleCnt="5">
        <dgm:presLayoutVars>
          <dgm:bulletEnabled val="1"/>
        </dgm:presLayoutVars>
      </dgm:prSet>
      <dgm:spPr/>
      <dgm:t>
        <a:bodyPr/>
        <a:lstStyle/>
        <a:p>
          <a:endParaRPr lang="en-US"/>
        </a:p>
      </dgm:t>
    </dgm:pt>
  </dgm:ptLst>
  <dgm:cxnLst>
    <dgm:cxn modelId="{894952EE-D4B3-4E31-AD32-2C2701D59B34}" type="presOf" srcId="{973D910B-F3CD-4E47-9214-66B6A8649BB3}" destId="{4DCCD366-7B8F-4592-B23F-B9D5B39CD442}" srcOrd="0" destOrd="0" presId="urn:microsoft.com/office/officeart/2005/8/layout/process1"/>
    <dgm:cxn modelId="{9844035E-85BE-48F7-8413-5ACDE0B6C825}" type="presOf" srcId="{23C29F00-3B8E-40B6-A72C-555DE0B6D3CE}" destId="{0430E79A-6464-4E20-883B-2492336E94B7}" srcOrd="0" destOrd="0" presId="urn:microsoft.com/office/officeart/2005/8/layout/process1"/>
    <dgm:cxn modelId="{DA5FBA99-9906-448E-B97E-52BBF4B06834}" srcId="{23C29F00-3B8E-40B6-A72C-555DE0B6D3CE}" destId="{1D2ABC7F-5C3D-4258-901D-5D2E44300EEE}" srcOrd="0" destOrd="0" parTransId="{6002E9D1-7647-4A80-860C-2F1ED5C71DA6}" sibTransId="{60E0DEF2-60F6-4D04-A560-47D0C0502093}"/>
    <dgm:cxn modelId="{B8F899F3-8277-41F7-A0C4-776F3CA8D325}" type="presOf" srcId="{60E0DEF2-60F6-4D04-A560-47D0C0502093}" destId="{FE87D565-6441-4F44-916C-D184F2F85107}" srcOrd="1" destOrd="0" presId="urn:microsoft.com/office/officeart/2005/8/layout/process1"/>
    <dgm:cxn modelId="{6792865F-A101-410C-AC67-9535C7FC48F8}" type="presOf" srcId="{36195BDB-73AD-4573-83F1-CA40E9C5B09D}" destId="{80B8C7A7-0D7A-44F8-9174-B809BA754D4C}" srcOrd="1" destOrd="0" presId="urn:microsoft.com/office/officeart/2005/8/layout/process1"/>
    <dgm:cxn modelId="{43CA8A41-53A5-4309-A4D8-031B27F82036}" srcId="{23C29F00-3B8E-40B6-A72C-555DE0B6D3CE}" destId="{3FE71337-C473-476F-B969-3B465A633F52}" srcOrd="4" destOrd="0" parTransId="{5F9E7871-337A-429F-948D-B4163C343099}" sibTransId="{A1EFFFC1-10D0-44E8-A2F5-C59BCB538B3C}"/>
    <dgm:cxn modelId="{53BEF9A3-3A15-4632-AE73-6D7972F6DEC8}" type="presOf" srcId="{FBBA636E-95BE-42AC-A1C3-7DB6F4178D3B}" destId="{90DFA299-9A84-4D40-AA7E-F5849FE1A6DB}" srcOrd="0" destOrd="0" presId="urn:microsoft.com/office/officeart/2005/8/layout/process1"/>
    <dgm:cxn modelId="{EB7515E7-1EF9-4E8E-B7D1-0F973EE795B1}" type="presOf" srcId="{496960B9-13EB-4AE5-BEE9-07D62C31D936}" destId="{C9C20AA6-10FA-437A-8AA8-FFBECA4A92B0}" srcOrd="0" destOrd="0" presId="urn:microsoft.com/office/officeart/2005/8/layout/process1"/>
    <dgm:cxn modelId="{788D8B0C-FE58-49FE-89FB-10EE9DBFD2D2}" type="presOf" srcId="{FBBA636E-95BE-42AC-A1C3-7DB6F4178D3B}" destId="{883A70E9-9E34-4740-9D00-CF234B94D195}" srcOrd="1" destOrd="0" presId="urn:microsoft.com/office/officeart/2005/8/layout/process1"/>
    <dgm:cxn modelId="{4097EE73-8A6E-4336-816E-3B4CC2573E2A}" srcId="{23C29F00-3B8E-40B6-A72C-555DE0B6D3CE}" destId="{496960B9-13EB-4AE5-BEE9-07D62C31D936}" srcOrd="2" destOrd="0" parTransId="{197FC489-66B3-4960-B999-4DB9196D422B}" sibTransId="{36195BDB-73AD-4573-83F1-CA40E9C5B09D}"/>
    <dgm:cxn modelId="{A66A7BF0-2CF5-4E98-8FD5-547E706FEE29}" type="presOf" srcId="{332D77B2-ECBB-4EAD-9C5C-E8498985ADC8}" destId="{19CF8F22-2BF1-4DC6-B5CD-0674E183FC84}" srcOrd="1" destOrd="0" presId="urn:microsoft.com/office/officeart/2005/8/layout/process1"/>
    <dgm:cxn modelId="{FB08B433-3426-42E4-ADA0-9B49A3A8BDB9}" type="presOf" srcId="{1D2ABC7F-5C3D-4258-901D-5D2E44300EEE}" destId="{0EF4D55C-1DAF-41FF-8E4B-D548AE697F1D}" srcOrd="0" destOrd="0" presId="urn:microsoft.com/office/officeart/2005/8/layout/process1"/>
    <dgm:cxn modelId="{13AA3DEA-BCE9-4709-A278-A155222E70AF}" type="presOf" srcId="{60E0DEF2-60F6-4D04-A560-47D0C0502093}" destId="{AF5B5CA8-5A84-44C7-BD40-BFAC1F4D862F}" srcOrd="0" destOrd="0" presId="urn:microsoft.com/office/officeart/2005/8/layout/process1"/>
    <dgm:cxn modelId="{4F2DFC5C-7D52-4692-92BF-4887D837CB83}" srcId="{23C29F00-3B8E-40B6-A72C-555DE0B6D3CE}" destId="{973D910B-F3CD-4E47-9214-66B6A8649BB3}" srcOrd="1" destOrd="0" parTransId="{E5C3A8E0-1226-4E85-9DE5-BBD77AB7EB0D}" sibTransId="{FBBA636E-95BE-42AC-A1C3-7DB6F4178D3B}"/>
    <dgm:cxn modelId="{FB48992C-7F54-46E3-ADAC-FA50C6FCC71F}" type="presOf" srcId="{416696CC-384C-4E90-9595-CD58CA91CE3B}" destId="{DDF23632-335C-4515-8DC2-44A92A1BCFD2}" srcOrd="0" destOrd="0" presId="urn:microsoft.com/office/officeart/2005/8/layout/process1"/>
    <dgm:cxn modelId="{BAB17872-EF4B-4ABA-877C-2B8C42B9DB4D}" type="presOf" srcId="{36195BDB-73AD-4573-83F1-CA40E9C5B09D}" destId="{C6833656-E5FE-4CE7-8C5B-90DFE2D45811}" srcOrd="0" destOrd="0" presId="urn:microsoft.com/office/officeart/2005/8/layout/process1"/>
    <dgm:cxn modelId="{E39AE2BC-39FF-4401-B828-6F76089113DB}" type="presOf" srcId="{332D77B2-ECBB-4EAD-9C5C-E8498985ADC8}" destId="{11460E83-7191-4EC4-9681-CA6B58B036DA}" srcOrd="0" destOrd="0" presId="urn:microsoft.com/office/officeart/2005/8/layout/process1"/>
    <dgm:cxn modelId="{F1A07E4D-484D-4EFB-89AE-687F2438ADE3}" type="presOf" srcId="{3FE71337-C473-476F-B969-3B465A633F52}" destId="{85CC4425-3E97-41CF-B493-116080FCF413}" srcOrd="0" destOrd="0" presId="urn:microsoft.com/office/officeart/2005/8/layout/process1"/>
    <dgm:cxn modelId="{D5869605-DE79-4F5C-AEFB-D345936DB61E}" srcId="{23C29F00-3B8E-40B6-A72C-555DE0B6D3CE}" destId="{416696CC-384C-4E90-9595-CD58CA91CE3B}" srcOrd="3" destOrd="0" parTransId="{C044C83F-5BCA-4E56-8A8F-482EB86EB29D}" sibTransId="{332D77B2-ECBB-4EAD-9C5C-E8498985ADC8}"/>
    <dgm:cxn modelId="{36E2B91D-5E6E-4E5D-A027-241853760947}" type="presParOf" srcId="{0430E79A-6464-4E20-883B-2492336E94B7}" destId="{0EF4D55C-1DAF-41FF-8E4B-D548AE697F1D}" srcOrd="0" destOrd="0" presId="urn:microsoft.com/office/officeart/2005/8/layout/process1"/>
    <dgm:cxn modelId="{1EF2F56F-9BAB-425B-B596-686465B35F90}" type="presParOf" srcId="{0430E79A-6464-4E20-883B-2492336E94B7}" destId="{AF5B5CA8-5A84-44C7-BD40-BFAC1F4D862F}" srcOrd="1" destOrd="0" presId="urn:microsoft.com/office/officeart/2005/8/layout/process1"/>
    <dgm:cxn modelId="{FA3DB4C6-D27C-4E68-B756-3958A10FE8D0}" type="presParOf" srcId="{AF5B5CA8-5A84-44C7-BD40-BFAC1F4D862F}" destId="{FE87D565-6441-4F44-916C-D184F2F85107}" srcOrd="0" destOrd="0" presId="urn:microsoft.com/office/officeart/2005/8/layout/process1"/>
    <dgm:cxn modelId="{1B603A54-EB0E-4432-B7BF-4EBE3F183EDD}" type="presParOf" srcId="{0430E79A-6464-4E20-883B-2492336E94B7}" destId="{4DCCD366-7B8F-4592-B23F-B9D5B39CD442}" srcOrd="2" destOrd="0" presId="urn:microsoft.com/office/officeart/2005/8/layout/process1"/>
    <dgm:cxn modelId="{98F7BA8A-BC71-4918-99BB-8DC7F160EABA}" type="presParOf" srcId="{0430E79A-6464-4E20-883B-2492336E94B7}" destId="{90DFA299-9A84-4D40-AA7E-F5849FE1A6DB}" srcOrd="3" destOrd="0" presId="urn:microsoft.com/office/officeart/2005/8/layout/process1"/>
    <dgm:cxn modelId="{E73CA0C3-26C2-4CB8-948F-D07819A0CFD8}" type="presParOf" srcId="{90DFA299-9A84-4D40-AA7E-F5849FE1A6DB}" destId="{883A70E9-9E34-4740-9D00-CF234B94D195}" srcOrd="0" destOrd="0" presId="urn:microsoft.com/office/officeart/2005/8/layout/process1"/>
    <dgm:cxn modelId="{C01A746A-36C8-4A4D-A6D0-8D3C4627F335}" type="presParOf" srcId="{0430E79A-6464-4E20-883B-2492336E94B7}" destId="{C9C20AA6-10FA-437A-8AA8-FFBECA4A92B0}" srcOrd="4" destOrd="0" presId="urn:microsoft.com/office/officeart/2005/8/layout/process1"/>
    <dgm:cxn modelId="{92CA0214-166C-49EC-BAB8-55D9AC3FD136}" type="presParOf" srcId="{0430E79A-6464-4E20-883B-2492336E94B7}" destId="{C6833656-E5FE-4CE7-8C5B-90DFE2D45811}" srcOrd="5" destOrd="0" presId="urn:microsoft.com/office/officeart/2005/8/layout/process1"/>
    <dgm:cxn modelId="{E026EC84-EBE5-4ACE-8603-1B51037E355A}" type="presParOf" srcId="{C6833656-E5FE-4CE7-8C5B-90DFE2D45811}" destId="{80B8C7A7-0D7A-44F8-9174-B809BA754D4C}" srcOrd="0" destOrd="0" presId="urn:microsoft.com/office/officeart/2005/8/layout/process1"/>
    <dgm:cxn modelId="{96E5927B-849D-4A9F-AA34-F9A3F861AAD2}" type="presParOf" srcId="{0430E79A-6464-4E20-883B-2492336E94B7}" destId="{DDF23632-335C-4515-8DC2-44A92A1BCFD2}" srcOrd="6" destOrd="0" presId="urn:microsoft.com/office/officeart/2005/8/layout/process1"/>
    <dgm:cxn modelId="{9D86E2C4-C044-4B86-8A53-A738FE9AC470}" type="presParOf" srcId="{0430E79A-6464-4E20-883B-2492336E94B7}" destId="{11460E83-7191-4EC4-9681-CA6B58B036DA}" srcOrd="7" destOrd="0" presId="urn:microsoft.com/office/officeart/2005/8/layout/process1"/>
    <dgm:cxn modelId="{8B84CBBE-63D4-437C-9F7E-DA7DC30373B7}" type="presParOf" srcId="{11460E83-7191-4EC4-9681-CA6B58B036DA}" destId="{19CF8F22-2BF1-4DC6-B5CD-0674E183FC84}" srcOrd="0" destOrd="0" presId="urn:microsoft.com/office/officeart/2005/8/layout/process1"/>
    <dgm:cxn modelId="{58869037-27E0-49F4-8CBF-B6F3D4D5090F}" type="presParOf" srcId="{0430E79A-6464-4E20-883B-2492336E94B7}" destId="{85CC4425-3E97-41CF-B493-116080FCF413}"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9D94BB-BFA3-419C-8591-344ED68A74EB}" type="datetimeFigureOut">
              <a:rPr lang="en-US" smtClean="0"/>
              <a:t>9/6/2022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02D5E8-B8D0-42EE-BFF6-009FFFC2AD03}" type="slidenum">
              <a:rPr lang="en-US" smtClean="0"/>
              <a:t>‹#›</a:t>
            </a:fld>
            <a:endParaRPr lang="en-US"/>
          </a:p>
        </p:txBody>
      </p:sp>
    </p:spTree>
    <p:extLst>
      <p:ext uri="{BB962C8B-B14F-4D97-AF65-F5344CB8AC3E}">
        <p14:creationId xmlns:p14="http://schemas.microsoft.com/office/powerpoint/2010/main" val="1892133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 action plan and complete a financial assessment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2</a:t>
            </a:fld>
            <a:endParaRPr lang="en-US"/>
          </a:p>
        </p:txBody>
      </p:sp>
    </p:spTree>
    <p:extLst>
      <p:ext uri="{BB962C8B-B14F-4D97-AF65-F5344CB8AC3E}">
        <p14:creationId xmlns:p14="http://schemas.microsoft.com/office/powerpoint/2010/main" val="2026629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19</a:t>
            </a:fld>
            <a:endParaRPr lang="en-US"/>
          </a:p>
        </p:txBody>
      </p:sp>
    </p:spTree>
    <p:extLst>
      <p:ext uri="{BB962C8B-B14F-4D97-AF65-F5344CB8AC3E}">
        <p14:creationId xmlns:p14="http://schemas.microsoft.com/office/powerpoint/2010/main" val="759951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20</a:t>
            </a:fld>
            <a:endParaRPr lang="en-US"/>
          </a:p>
        </p:txBody>
      </p:sp>
    </p:spTree>
    <p:extLst>
      <p:ext uri="{BB962C8B-B14F-4D97-AF65-F5344CB8AC3E}">
        <p14:creationId xmlns:p14="http://schemas.microsoft.com/office/powerpoint/2010/main" val="759951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Leads and Lags</a:t>
            </a:r>
          </a:p>
          <a:p>
            <a:r>
              <a:rPr lang="en-US" dirty="0" smtClean="0"/>
              <a:t>A lead is the amount of time whereby a successor activity can be advanced with respect to a predecessor</a:t>
            </a:r>
          </a:p>
          <a:p>
            <a:r>
              <a:rPr lang="en-US" dirty="0" smtClean="0"/>
              <a:t>activity. For example, on a project to construct a new office building, the landscaping could be scheduled to start two weeks prior to the scheduled punch list completion. This would be shown as a finish-to-start with a two-week lead. Lead is often represented as a negative value for lag in scheduling software.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lead allows an acceleration of the successor activity. For example, a technical writing team can begin writing the second draft of a large document (the successor activity) fifteen days before they finish writing the entire first draft (the predecessor activity). This could be accomplished by a finish-to-start relationship with a fifteen-day lead time.</a:t>
            </a:r>
          </a:p>
          <a:p>
            <a:endParaRPr lang="en-US" dirty="0" smtClean="0"/>
          </a:p>
          <a:p>
            <a:r>
              <a:rPr lang="en-US" dirty="0" smtClean="0"/>
              <a:t>A lag is the amount of time whereby a successor activity will be delayed with respect to a predecessor activity. For example, a technical writing team may begin editing the draft of a large document 15 days after they begin writing it. This can be shown as a start-to-start relationship with a 15-day lag. Lag can also be represented in project schedule network diagrams as shown in Figure 6-11 (see next slide) in the relationship between activities H and I, as indicated by the nomenclature SS+10 (start-to-start plus 10 days lag) even though offset is not shown relative to a timescale.</a:t>
            </a:r>
          </a:p>
          <a:p>
            <a:endParaRPr lang="en-US" dirty="0" smtClean="0"/>
          </a:p>
          <a:p>
            <a:r>
              <a:rPr lang="en-US" dirty="0" smtClean="0"/>
              <a:t>A lag directs a delay in the successor activity. For example, to account for a ten-day curing period for concrete, a ten-day lag on a finish-to-start relationship could be used, which means the successor activity cannot start until ten days after the predecessor is completed</a:t>
            </a:r>
          </a:p>
          <a:p>
            <a:endParaRPr lang="en-US" dirty="0" smtClean="0"/>
          </a:p>
          <a:p>
            <a:r>
              <a:rPr lang="en-US" dirty="0" smtClean="0"/>
              <a:t>The project management team determines the dependencies that may require a lead or a lag to accurately define the logical relationship. The use of leads and lags should not replace schedule logic. Activities and their related assumptions should be documented.</a:t>
            </a:r>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21</a:t>
            </a:fld>
            <a:endParaRPr lang="en-US"/>
          </a:p>
        </p:txBody>
      </p:sp>
    </p:spTree>
    <p:extLst>
      <p:ext uri="{BB962C8B-B14F-4D97-AF65-F5344CB8AC3E}">
        <p14:creationId xmlns:p14="http://schemas.microsoft.com/office/powerpoint/2010/main" val="2634744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2202D5E8-B8D0-42EE-BFF6-009FFFC2AD03}" type="slidenum">
              <a:rPr lang="en-US" smtClean="0"/>
              <a:t>22</a:t>
            </a:fld>
            <a:endParaRPr lang="en-US"/>
          </a:p>
        </p:txBody>
      </p:sp>
    </p:spTree>
    <p:extLst>
      <p:ext uri="{BB962C8B-B14F-4D97-AF65-F5344CB8AC3E}">
        <p14:creationId xmlns:p14="http://schemas.microsoft.com/office/powerpoint/2010/main" val="2634744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Activities are represented by boxes</a:t>
            </a:r>
          </a:p>
          <a:p>
            <a:r>
              <a:rPr lang="en-US" dirty="0" smtClean="0"/>
              <a:t>Arrows show relationships between activities</a:t>
            </a:r>
          </a:p>
          <a:p>
            <a:endParaRPr lang="en-US" dirty="0" smtClean="0"/>
          </a:p>
          <a:p>
            <a:r>
              <a:rPr lang="en-US" sz="1200" b="1" i="1" kern="1200" dirty="0" smtClean="0">
                <a:solidFill>
                  <a:schemeClr val="tx1"/>
                </a:solidFill>
                <a:effectLst/>
                <a:latin typeface="+mn-lt"/>
                <a:ea typeface="+mn-ea"/>
                <a:cs typeface="+mn-cs"/>
              </a:rPr>
              <a:t>Sequence Activities – Finish to start (FS)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Most of your tasks were used this type of relationship, and it simply means that the must finish first before its successor can start.</a:t>
            </a:r>
          </a:p>
          <a:p>
            <a:r>
              <a:rPr lang="en-US" sz="1200" b="0" i="0" kern="1200" dirty="0" smtClean="0">
                <a:solidFill>
                  <a:schemeClr val="tx1"/>
                </a:solidFill>
                <a:effectLst/>
                <a:latin typeface="+mn-lt"/>
                <a:ea typeface="+mn-ea"/>
                <a:cs typeface="+mn-cs"/>
              </a:rPr>
              <a:t>As an example ‘the water must be boiled before I can add my coffee’.</a:t>
            </a:r>
          </a:p>
          <a:p>
            <a:r>
              <a:rPr lang="en-US" dirty="0" smtClean="0"/>
              <a:t>Example: The awards ceremony (successor) cannot start until the race (predecessor)</a:t>
            </a:r>
          </a:p>
          <a:p>
            <a:r>
              <a:rPr lang="en-US" dirty="0" smtClean="0"/>
              <a:t>has finished</a:t>
            </a:r>
          </a:p>
          <a:p>
            <a:endParaRPr lang="en-US" dirty="0" smtClean="0"/>
          </a:p>
          <a:p>
            <a:r>
              <a:rPr lang="en-US" sz="1200" b="1" i="1" kern="1200" dirty="0" smtClean="0">
                <a:solidFill>
                  <a:schemeClr val="tx1"/>
                </a:solidFill>
                <a:effectLst/>
                <a:latin typeface="+mn-lt"/>
                <a:ea typeface="+mn-ea"/>
                <a:cs typeface="+mn-cs"/>
              </a:rPr>
              <a:t>Sequence Activities –Finish to finish (FF).</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predecessor activity must finish before the successor activity can finish.</a:t>
            </a:r>
          </a:p>
          <a:p>
            <a:r>
              <a:rPr lang="en-US" sz="1200" b="0" i="0" kern="1200" dirty="0" smtClean="0">
                <a:solidFill>
                  <a:schemeClr val="tx1"/>
                </a:solidFill>
                <a:effectLst/>
                <a:latin typeface="+mn-lt"/>
                <a:ea typeface="+mn-ea"/>
                <a:cs typeface="+mn-cs"/>
              </a:rPr>
              <a:t>An example might be ‘I must finish frying the chicken before cooking the sauce is finished’.</a:t>
            </a:r>
          </a:p>
          <a:p>
            <a:r>
              <a:rPr lang="en-US" dirty="0" smtClean="0"/>
              <a:t>Example: Writing a document (predecessor) is required to finish before editing the</a:t>
            </a:r>
          </a:p>
          <a:p>
            <a:r>
              <a:rPr lang="en-US" dirty="0" smtClean="0"/>
              <a:t>document (successor) can finish</a:t>
            </a:r>
          </a:p>
          <a:p>
            <a:endParaRPr lang="en-US" dirty="0" smtClean="0"/>
          </a:p>
          <a:p>
            <a:endParaRPr lang="en-US" dirty="0" smtClean="0"/>
          </a:p>
          <a:p>
            <a:r>
              <a:rPr lang="en-US" sz="1200" b="1" i="1" kern="1200" dirty="0" smtClean="0">
                <a:solidFill>
                  <a:schemeClr val="tx1"/>
                </a:solidFill>
                <a:effectLst/>
                <a:latin typeface="+mn-lt"/>
                <a:ea typeface="+mn-ea"/>
                <a:cs typeface="+mn-cs"/>
              </a:rPr>
              <a:t>Sequence Activities –Start to start (SS).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predecessor activity must start before the successor activity can start.</a:t>
            </a:r>
          </a:p>
          <a:p>
            <a:r>
              <a:rPr lang="en-US" sz="1200" b="0" i="0" kern="1200" dirty="0" smtClean="0">
                <a:solidFill>
                  <a:schemeClr val="tx1"/>
                </a:solidFill>
                <a:effectLst/>
                <a:latin typeface="+mn-lt"/>
                <a:ea typeface="+mn-ea"/>
                <a:cs typeface="+mn-cs"/>
              </a:rPr>
              <a:t>An example is ‘I need to start creating the specification document before I can start editing it’</a:t>
            </a:r>
          </a:p>
          <a:p>
            <a:r>
              <a:rPr lang="en-US" dirty="0" smtClean="0"/>
              <a:t> Example: Level concrete (successor) cannot begin until pour foundation (predecessor)</a:t>
            </a:r>
          </a:p>
          <a:p>
            <a:r>
              <a:rPr lang="en-US" dirty="0" smtClean="0"/>
              <a:t>begins</a:t>
            </a:r>
          </a:p>
          <a:p>
            <a:endParaRPr lang="en-US" dirty="0" smtClean="0"/>
          </a:p>
          <a:p>
            <a:r>
              <a:rPr lang="en-US" b="1" dirty="0" smtClean="0"/>
              <a:t>Start-to-finish (SF). </a:t>
            </a:r>
            <a:r>
              <a:rPr lang="en-US" dirty="0" smtClean="0"/>
              <a:t>A logical relationship in which a successor activity cannot finish until a predecessor activity has started. </a:t>
            </a:r>
          </a:p>
          <a:p>
            <a:r>
              <a:rPr lang="en-US" dirty="0" smtClean="0"/>
              <a:t>Example: The first security guard shift (successor) cannot finish until the second security guard shift (predecessor) starts</a:t>
            </a:r>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23</a:t>
            </a:fld>
            <a:endParaRPr lang="en-US"/>
          </a:p>
        </p:txBody>
      </p:sp>
    </p:spTree>
    <p:extLst>
      <p:ext uri="{BB962C8B-B14F-4D97-AF65-F5344CB8AC3E}">
        <p14:creationId xmlns:p14="http://schemas.microsoft.com/office/powerpoint/2010/main" val="4157777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24</a:t>
            </a:fld>
            <a:endParaRPr lang="en-US"/>
          </a:p>
        </p:txBody>
      </p:sp>
    </p:spTree>
    <p:extLst>
      <p:ext uri="{BB962C8B-B14F-4D97-AF65-F5344CB8AC3E}">
        <p14:creationId xmlns:p14="http://schemas.microsoft.com/office/powerpoint/2010/main" val="1333769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28</a:t>
            </a:fld>
            <a:endParaRPr lang="en-US"/>
          </a:p>
        </p:txBody>
      </p:sp>
    </p:spTree>
    <p:extLst>
      <p:ext uri="{BB962C8B-B14F-4D97-AF65-F5344CB8AC3E}">
        <p14:creationId xmlns:p14="http://schemas.microsoft.com/office/powerpoint/2010/main" val="759951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0" i="0" kern="1200" dirty="0" smtClean="0">
                <a:solidFill>
                  <a:schemeClr val="tx1"/>
                </a:solidFill>
                <a:effectLst/>
                <a:latin typeface="+mn-lt"/>
                <a:ea typeface="+mn-ea"/>
                <a:cs typeface="+mn-cs"/>
              </a:rPr>
              <a:t>Expert Judgment: Group or person with specialized knowledge in resource planning and estimating</a:t>
            </a:r>
          </a:p>
          <a:p>
            <a:pPr marL="228600" indent="-228600">
              <a:buFont typeface="+mj-lt"/>
              <a:buAutoNum type="arabicPeriod"/>
            </a:pPr>
            <a:r>
              <a:rPr lang="en-US" sz="1200" b="0" i="0" kern="1200" dirty="0" smtClean="0">
                <a:solidFill>
                  <a:schemeClr val="tx1"/>
                </a:solidFill>
                <a:effectLst/>
                <a:latin typeface="+mn-lt"/>
                <a:ea typeface="+mn-ea"/>
                <a:cs typeface="+mn-cs"/>
              </a:rPr>
              <a:t>Alternatives Analysis: Evaluating alternative methods of accomplishing project activities: resource skills and capabilities, size and types of machines, different tools, make or buy decisions</a:t>
            </a:r>
          </a:p>
          <a:p>
            <a:pPr marL="228600" indent="-228600">
              <a:buFont typeface="+mj-lt"/>
              <a:buAutoNum type="arabicPeriod"/>
            </a:pPr>
            <a:r>
              <a:rPr lang="en-US" sz="1200" b="0" i="0" kern="1200" dirty="0" smtClean="0">
                <a:solidFill>
                  <a:schemeClr val="tx1"/>
                </a:solidFill>
                <a:effectLst/>
                <a:latin typeface="+mn-lt"/>
                <a:ea typeface="+mn-ea"/>
                <a:cs typeface="+mn-cs"/>
              </a:rPr>
              <a:t>Published Estimating Data: Published and updated rates and unit costs of resources for an extensive array of labor trades, material, and equipment for different countries and geographical locations within countries</a:t>
            </a:r>
          </a:p>
          <a:p>
            <a:pPr marL="228600" indent="-228600">
              <a:buFont typeface="+mj-lt"/>
              <a:buAutoNum type="arabicPeriod"/>
            </a:pPr>
            <a:r>
              <a:rPr lang="en-US" sz="1200" b="0" i="0" kern="1200" dirty="0" smtClean="0">
                <a:solidFill>
                  <a:schemeClr val="tx1"/>
                </a:solidFill>
                <a:effectLst/>
                <a:latin typeface="+mn-lt"/>
                <a:ea typeface="+mn-ea"/>
                <a:cs typeface="+mn-cs"/>
              </a:rPr>
              <a:t>Bottom-Up Estimating: Decomposing an activity into more detail to be able to estimate resource needs with more confidence and aggregating the estimates into a total quantity. Dependencies must be documented.</a:t>
            </a:r>
          </a:p>
          <a:p>
            <a:pPr marL="228600" indent="-228600">
              <a:buFont typeface="+mj-lt"/>
              <a:buAutoNum type="arabicPeriod"/>
            </a:pPr>
            <a:r>
              <a:rPr lang="en-US" sz="1200" b="0" i="0" kern="1200" dirty="0" smtClean="0">
                <a:solidFill>
                  <a:schemeClr val="tx1"/>
                </a:solidFill>
                <a:effectLst/>
                <a:latin typeface="+mn-lt"/>
                <a:ea typeface="+mn-ea"/>
                <a:cs typeface="+mn-cs"/>
              </a:rPr>
              <a:t>Project Management Software (PMIS): Software that has the capability to help plan, organize and manage resource pools and develop resource estimates. Some are capable of providing resource breakdown structures, resource availability, resource rates and various resource calendars to optimize resource utilization</a:t>
            </a:r>
            <a:endParaRPr lang="en-US" dirty="0" smtClean="0"/>
          </a:p>
          <a:p>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29</a:t>
            </a:fld>
            <a:endParaRPr lang="en-US"/>
          </a:p>
        </p:txBody>
      </p:sp>
    </p:spTree>
    <p:extLst>
      <p:ext uri="{BB962C8B-B14F-4D97-AF65-F5344CB8AC3E}">
        <p14:creationId xmlns:p14="http://schemas.microsoft.com/office/powerpoint/2010/main" val="2634744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2202D5E8-B8D0-42EE-BFF6-009FFFC2AD03}" type="slidenum">
              <a:rPr lang="en-US" smtClean="0"/>
              <a:t>30</a:t>
            </a:fld>
            <a:endParaRPr lang="en-US"/>
          </a:p>
        </p:txBody>
      </p:sp>
    </p:spTree>
    <p:extLst>
      <p:ext uri="{BB962C8B-B14F-4D97-AF65-F5344CB8AC3E}">
        <p14:creationId xmlns:p14="http://schemas.microsoft.com/office/powerpoint/2010/main" val="2634744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36</a:t>
            </a:fld>
            <a:endParaRPr lang="en-US"/>
          </a:p>
        </p:txBody>
      </p:sp>
    </p:spTree>
    <p:extLst>
      <p:ext uri="{BB962C8B-B14F-4D97-AF65-F5344CB8AC3E}">
        <p14:creationId xmlns:p14="http://schemas.microsoft.com/office/powerpoint/2010/main" val="759951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smtClean="0">
                <a:ln>
                  <a:noFill/>
                </a:ln>
                <a:solidFill>
                  <a:prstClr val="black"/>
                </a:solidFill>
                <a:effectLst/>
                <a:uLnTx/>
                <a:uFillTx/>
                <a:latin typeface="+mn-lt"/>
                <a:ea typeface="+mn-ea"/>
                <a:cs typeface="+mn-cs"/>
              </a:rPr>
              <a:t>Plan schedule management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The process of </a:t>
            </a:r>
            <a:r>
              <a:rPr kumimoji="0" lang="en-US" sz="2400" b="0" i="0" u="sng" strike="noStrike" kern="1200" cap="none" spc="0" normalizeH="0" baseline="0" noProof="0" dirty="0" smtClean="0">
                <a:ln>
                  <a:noFill/>
                </a:ln>
                <a:solidFill>
                  <a:prstClr val="black"/>
                </a:solidFill>
                <a:effectLst/>
                <a:uLnTx/>
                <a:uFillTx/>
                <a:latin typeface="+mn-lt"/>
                <a:ea typeface="+mn-ea"/>
                <a:cs typeface="+mn-cs"/>
              </a:rPr>
              <a:t>establishing the documentation</a:t>
            </a:r>
            <a:r>
              <a:rPr kumimoji="0" lang="en-US" sz="2400" b="0" i="0" u="none" strike="noStrike" kern="1200" cap="none" spc="0" normalizeH="0" baseline="0" noProof="0" dirty="0" smtClean="0">
                <a:ln>
                  <a:noFill/>
                </a:ln>
                <a:solidFill>
                  <a:prstClr val="black"/>
                </a:solidFill>
                <a:effectLst/>
                <a:uLnTx/>
                <a:uFillTx/>
                <a:latin typeface="+mn-lt"/>
                <a:ea typeface="+mn-ea"/>
                <a:cs typeface="+mn-cs"/>
              </a:rPr>
              <a:t> for performing Project Time Management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How the project time management processes will be executed is defined in the schedule management plan</a:t>
            </a:r>
          </a:p>
          <a:p>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4</a:t>
            </a:fld>
            <a:endParaRPr lang="en-US"/>
          </a:p>
        </p:txBody>
      </p:sp>
    </p:spTree>
    <p:extLst>
      <p:ext uri="{BB962C8B-B14F-4D97-AF65-F5344CB8AC3E}">
        <p14:creationId xmlns:p14="http://schemas.microsoft.com/office/powerpoint/2010/main" val="4253057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37</a:t>
            </a:fld>
            <a:endParaRPr lang="en-US"/>
          </a:p>
        </p:txBody>
      </p:sp>
    </p:spTree>
    <p:extLst>
      <p:ext uri="{BB962C8B-B14F-4D97-AF65-F5344CB8AC3E}">
        <p14:creationId xmlns:p14="http://schemas.microsoft.com/office/powerpoint/2010/main" val="759951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38</a:t>
            </a:fld>
            <a:endParaRPr lang="en-US"/>
          </a:p>
        </p:txBody>
      </p:sp>
    </p:spTree>
    <p:extLst>
      <p:ext uri="{BB962C8B-B14F-4D97-AF65-F5344CB8AC3E}">
        <p14:creationId xmlns:p14="http://schemas.microsoft.com/office/powerpoint/2010/main" val="759951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39</a:t>
            </a:fld>
            <a:endParaRPr lang="en-US"/>
          </a:p>
        </p:txBody>
      </p:sp>
    </p:spTree>
    <p:extLst>
      <p:ext uri="{BB962C8B-B14F-4D97-AF65-F5344CB8AC3E}">
        <p14:creationId xmlns:p14="http://schemas.microsoft.com/office/powerpoint/2010/main" val="2634744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40</a:t>
            </a:fld>
            <a:endParaRPr lang="en-US"/>
          </a:p>
        </p:txBody>
      </p:sp>
    </p:spTree>
    <p:extLst>
      <p:ext uri="{BB962C8B-B14F-4D97-AF65-F5344CB8AC3E}">
        <p14:creationId xmlns:p14="http://schemas.microsoft.com/office/powerpoint/2010/main" val="2634744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2202D5E8-B8D0-42EE-BFF6-009FFFC2AD03}" type="slidenum">
              <a:rPr lang="en-US" smtClean="0"/>
              <a:t>41</a:t>
            </a:fld>
            <a:endParaRPr lang="en-US"/>
          </a:p>
        </p:txBody>
      </p:sp>
    </p:spTree>
    <p:extLst>
      <p:ext uri="{BB962C8B-B14F-4D97-AF65-F5344CB8AC3E}">
        <p14:creationId xmlns:p14="http://schemas.microsoft.com/office/powerpoint/2010/main" val="2634744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47</a:t>
            </a:fld>
            <a:endParaRPr lang="en-US"/>
          </a:p>
        </p:txBody>
      </p:sp>
    </p:spTree>
    <p:extLst>
      <p:ext uri="{BB962C8B-B14F-4D97-AF65-F5344CB8AC3E}">
        <p14:creationId xmlns:p14="http://schemas.microsoft.com/office/powerpoint/2010/main" val="759951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48</a:t>
            </a:fld>
            <a:endParaRPr lang="en-US"/>
          </a:p>
        </p:txBody>
      </p:sp>
    </p:spTree>
    <p:extLst>
      <p:ext uri="{BB962C8B-B14F-4D97-AF65-F5344CB8AC3E}">
        <p14:creationId xmlns:p14="http://schemas.microsoft.com/office/powerpoint/2010/main" val="759951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49</a:t>
            </a:fld>
            <a:endParaRPr lang="en-US"/>
          </a:p>
        </p:txBody>
      </p:sp>
    </p:spTree>
    <p:extLst>
      <p:ext uri="{BB962C8B-B14F-4D97-AF65-F5344CB8AC3E}">
        <p14:creationId xmlns:p14="http://schemas.microsoft.com/office/powerpoint/2010/main" val="759951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50</a:t>
            </a:fld>
            <a:endParaRPr lang="en-US"/>
          </a:p>
        </p:txBody>
      </p:sp>
    </p:spTree>
    <p:extLst>
      <p:ext uri="{BB962C8B-B14F-4D97-AF65-F5344CB8AC3E}">
        <p14:creationId xmlns:p14="http://schemas.microsoft.com/office/powerpoint/2010/main" val="2634744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52</a:t>
            </a:fld>
            <a:endParaRPr lang="en-US"/>
          </a:p>
        </p:txBody>
      </p:sp>
    </p:spTree>
    <p:extLst>
      <p:ext uri="{BB962C8B-B14F-4D97-AF65-F5344CB8AC3E}">
        <p14:creationId xmlns:p14="http://schemas.microsoft.com/office/powerpoint/2010/main" val="2634744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5</a:t>
            </a:fld>
            <a:endParaRPr lang="en-US"/>
          </a:p>
        </p:txBody>
      </p:sp>
    </p:spTree>
    <p:extLst>
      <p:ext uri="{BB962C8B-B14F-4D97-AF65-F5344CB8AC3E}">
        <p14:creationId xmlns:p14="http://schemas.microsoft.com/office/powerpoint/2010/main" val="7599514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53</a:t>
            </a:fld>
            <a:endParaRPr lang="en-US"/>
          </a:p>
        </p:txBody>
      </p:sp>
    </p:spTree>
    <p:extLst>
      <p:ext uri="{BB962C8B-B14F-4D97-AF65-F5344CB8AC3E}">
        <p14:creationId xmlns:p14="http://schemas.microsoft.com/office/powerpoint/2010/main" val="17938070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54</a:t>
            </a:fld>
            <a:endParaRPr lang="en-US"/>
          </a:p>
        </p:txBody>
      </p:sp>
    </p:spTree>
    <p:extLst>
      <p:ext uri="{BB962C8B-B14F-4D97-AF65-F5344CB8AC3E}">
        <p14:creationId xmlns:p14="http://schemas.microsoft.com/office/powerpoint/2010/main" val="26347446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56</a:t>
            </a:fld>
            <a:endParaRPr lang="en-US"/>
          </a:p>
        </p:txBody>
      </p:sp>
    </p:spTree>
    <p:extLst>
      <p:ext uri="{BB962C8B-B14F-4D97-AF65-F5344CB8AC3E}">
        <p14:creationId xmlns:p14="http://schemas.microsoft.com/office/powerpoint/2010/main" val="2634744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57</a:t>
            </a:fld>
            <a:endParaRPr lang="en-US"/>
          </a:p>
        </p:txBody>
      </p:sp>
    </p:spTree>
    <p:extLst>
      <p:ext uri="{BB962C8B-B14F-4D97-AF65-F5344CB8AC3E}">
        <p14:creationId xmlns:p14="http://schemas.microsoft.com/office/powerpoint/2010/main" val="26347446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Schedule Compression </a:t>
            </a:r>
          </a:p>
          <a:p>
            <a:r>
              <a:rPr lang="en-US" sz="1200" b="0" i="0" kern="1200" dirty="0" smtClean="0">
                <a:solidFill>
                  <a:schemeClr val="tx1"/>
                </a:solidFill>
                <a:effectLst/>
                <a:latin typeface="+mn-lt"/>
                <a:ea typeface="+mn-ea"/>
                <a:cs typeface="+mn-cs"/>
              </a:rPr>
              <a:t>Shortens the project schedule without changing project scope </a:t>
            </a:r>
          </a:p>
          <a:p>
            <a:pPr marL="228600" indent="-228600">
              <a:buAutoNum type="arabicPeriod"/>
            </a:pPr>
            <a:r>
              <a:rPr lang="en-US" sz="1200" b="0" i="0" kern="1200" dirty="0" smtClean="0">
                <a:solidFill>
                  <a:schemeClr val="tx1"/>
                </a:solidFill>
                <a:effectLst/>
                <a:latin typeface="+mn-lt"/>
                <a:ea typeface="+mn-ea"/>
                <a:cs typeface="+mn-cs"/>
              </a:rPr>
              <a:t>Crashing </a:t>
            </a:r>
          </a:p>
          <a:p>
            <a:pPr marL="685800" lvl="1" indent="-228600">
              <a:buFont typeface="Arial" panose="020B0604020202020204" pitchFamily="34" charset="0"/>
              <a:buChar char="•"/>
            </a:pPr>
            <a:r>
              <a:rPr lang="en-US" sz="1200" b="0" i="0" kern="1200" dirty="0" smtClean="0">
                <a:solidFill>
                  <a:schemeClr val="tx1"/>
                </a:solidFill>
                <a:effectLst/>
                <a:latin typeface="+mn-lt"/>
                <a:ea typeface="+mn-ea"/>
                <a:cs typeface="+mn-cs"/>
              </a:rPr>
              <a:t>Only works for activities where additional resources will shorten duration </a:t>
            </a:r>
          </a:p>
          <a:p>
            <a:pPr marL="685800" lvl="1" indent="-228600">
              <a:buFont typeface="Arial" panose="020B0604020202020204" pitchFamily="34" charset="0"/>
              <a:buChar char="•"/>
            </a:pPr>
            <a:r>
              <a:rPr lang="en-US" sz="1200" b="0" i="0" kern="1200" dirty="0" smtClean="0">
                <a:solidFill>
                  <a:schemeClr val="tx1"/>
                </a:solidFill>
                <a:effectLst/>
                <a:latin typeface="+mn-lt"/>
                <a:ea typeface="+mn-ea"/>
                <a:cs typeface="+mn-cs"/>
              </a:rPr>
              <a:t>Does not always produce a viable schedule </a:t>
            </a:r>
          </a:p>
          <a:p>
            <a:pPr marL="685800" lvl="1" indent="-228600">
              <a:buFont typeface="Arial" panose="020B0604020202020204" pitchFamily="34" charset="0"/>
              <a:buChar char="•"/>
            </a:pPr>
            <a:r>
              <a:rPr lang="en-US" sz="1200" b="0" i="0" kern="1200" dirty="0" smtClean="0">
                <a:solidFill>
                  <a:schemeClr val="tx1"/>
                </a:solidFill>
                <a:effectLst/>
                <a:latin typeface="+mn-lt"/>
                <a:ea typeface="+mn-ea"/>
                <a:cs typeface="+mn-cs"/>
              </a:rPr>
              <a:t>Always results in increased cost </a:t>
            </a:r>
          </a:p>
          <a:p>
            <a:pPr marL="685800" lvl="1" indent="-228600">
              <a:buFont typeface="Arial" panose="020B0604020202020204" pitchFamily="34" charset="0"/>
              <a:buChar char="•"/>
            </a:pPr>
            <a:r>
              <a:rPr lang="en-US" sz="1200" b="0" i="0" kern="1200" dirty="0" smtClean="0">
                <a:solidFill>
                  <a:schemeClr val="tx1"/>
                </a:solidFill>
                <a:effectLst/>
                <a:latin typeface="+mn-lt"/>
                <a:ea typeface="+mn-ea"/>
                <a:cs typeface="+mn-cs"/>
              </a:rPr>
              <a:t>Sometimes results in increase risk</a:t>
            </a:r>
          </a:p>
          <a:p>
            <a:pPr marL="685800" lvl="1" indent="-228600">
              <a:buFont typeface="Arial" panose="020B0604020202020204" pitchFamily="34" charset="0"/>
              <a:buChar char="•"/>
            </a:pPr>
            <a:r>
              <a:rPr lang="en-US" sz="1200" b="0" i="0" kern="1200" dirty="0" smtClean="0">
                <a:solidFill>
                  <a:schemeClr val="tx1"/>
                </a:solidFill>
                <a:effectLst/>
                <a:latin typeface="+mn-lt"/>
                <a:ea typeface="+mn-ea"/>
                <a:cs typeface="+mn-cs"/>
              </a:rPr>
              <a:t>Crashing leads to increased Cost and increased Risk </a:t>
            </a:r>
          </a:p>
          <a:p>
            <a:pPr marL="228600" indent="-228600">
              <a:buAutoNum type="arabicPeriod"/>
            </a:pPr>
            <a:r>
              <a:rPr lang="en-US" sz="1200" b="0" i="0" kern="1200" dirty="0" smtClean="0">
                <a:solidFill>
                  <a:schemeClr val="tx1"/>
                </a:solidFill>
                <a:effectLst/>
                <a:latin typeface="+mn-lt"/>
                <a:ea typeface="+mn-ea"/>
                <a:cs typeface="+mn-cs"/>
              </a:rPr>
              <a:t>Fast Tracking </a:t>
            </a:r>
          </a:p>
          <a:p>
            <a:pPr marL="685800" lvl="1" indent="-228600">
              <a:buFont typeface="Arial" panose="020B0604020202020204" pitchFamily="34" charset="0"/>
              <a:buChar char="•"/>
            </a:pPr>
            <a:r>
              <a:rPr lang="en-US" sz="1200" b="0" i="0" kern="1200" dirty="0" smtClean="0">
                <a:solidFill>
                  <a:schemeClr val="tx1"/>
                </a:solidFill>
                <a:effectLst/>
                <a:latin typeface="+mn-lt"/>
                <a:ea typeface="+mn-ea"/>
                <a:cs typeface="+mn-cs"/>
              </a:rPr>
              <a:t>Phases or activities normally performed sequentially are performed in parallel </a:t>
            </a:r>
          </a:p>
          <a:p>
            <a:pPr marL="685800" lvl="1" indent="-228600">
              <a:buFont typeface="Arial" panose="020B0604020202020204" pitchFamily="34" charset="0"/>
              <a:buChar char="•"/>
            </a:pPr>
            <a:r>
              <a:rPr lang="en-US" sz="1200" b="0" i="0" kern="1200" dirty="0" smtClean="0">
                <a:solidFill>
                  <a:schemeClr val="tx1"/>
                </a:solidFill>
                <a:effectLst/>
                <a:latin typeface="+mn-lt"/>
                <a:ea typeface="+mn-ea"/>
                <a:cs typeface="+mn-cs"/>
              </a:rPr>
              <a:t>Only works if activities can be overlapped to shorten duration </a:t>
            </a:r>
          </a:p>
          <a:p>
            <a:pPr marL="685800" lvl="1" indent="-228600">
              <a:buFont typeface="Arial" panose="020B0604020202020204" pitchFamily="34" charset="0"/>
              <a:buChar char="•"/>
            </a:pPr>
            <a:r>
              <a:rPr lang="en-US" sz="1200" b="0" i="0" kern="1200" dirty="0" smtClean="0">
                <a:solidFill>
                  <a:schemeClr val="tx1"/>
                </a:solidFill>
                <a:effectLst/>
                <a:latin typeface="+mn-lt"/>
                <a:ea typeface="+mn-ea"/>
                <a:cs typeface="+mn-cs"/>
              </a:rPr>
              <a:t>May result in rework and increased risk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Can result in decreased cost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Fast Tracking leads to decreased Cost, increased Rework, increased Risk </a:t>
            </a:r>
          </a:p>
          <a:p>
            <a:pPr marL="457200" lvl="1" indent="0">
              <a:buFont typeface="Arial" panose="020B0604020202020204" pitchFamily="34" charset="0"/>
              <a:buNone/>
            </a:pP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58</a:t>
            </a:fld>
            <a:endParaRPr lang="en-US"/>
          </a:p>
        </p:txBody>
      </p:sp>
    </p:spTree>
    <p:extLst>
      <p:ext uri="{BB962C8B-B14F-4D97-AF65-F5344CB8AC3E}">
        <p14:creationId xmlns:p14="http://schemas.microsoft.com/office/powerpoint/2010/main" val="26347446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baseline="0" dirty="0" smtClean="0"/>
              <a:t>Bar charts </a:t>
            </a:r>
            <a:r>
              <a:rPr lang="en-US" sz="1200" baseline="0" dirty="0" smtClean="0"/>
              <a:t>- also known as Gantt charts, represent schedule information where activities are listed on the vertical axis, dates are shown on the horizontal axis, and activity durations are shown as horizontal bars placed according to start and finish dates. </a:t>
            </a:r>
          </a:p>
          <a:p>
            <a:pPr marL="171450" indent="-171450">
              <a:buFont typeface="Arial" panose="020B0604020202020204" pitchFamily="34" charset="0"/>
              <a:buChar char="•"/>
            </a:pPr>
            <a:r>
              <a:rPr lang="en-US" sz="1200" b="1" baseline="0" dirty="0" smtClean="0"/>
              <a:t>milestone charts </a:t>
            </a:r>
            <a:r>
              <a:rPr lang="en-US" sz="1200" baseline="0" dirty="0" smtClean="0"/>
              <a:t>- similar to bar charts, but only identify the scheduled start or completion of major deliverables and key external interfaces</a:t>
            </a:r>
          </a:p>
          <a:p>
            <a:pPr marL="171450" indent="-171450">
              <a:buFont typeface="Arial" panose="020B0604020202020204" pitchFamily="34" charset="0"/>
              <a:buChar char="•"/>
            </a:pPr>
            <a:r>
              <a:rPr lang="en-US" sz="1200" b="1" baseline="0" dirty="0" smtClean="0"/>
              <a:t>project schedule network diagrams </a:t>
            </a:r>
            <a:r>
              <a:rPr lang="en-US" sz="1200" baseline="0" dirty="0" smtClean="0"/>
              <a:t>-  commonly presented in the activity-on-node diagram format showing activities and relationships without a time scale, sometimes referred to as a pure logic diagram</a:t>
            </a:r>
            <a:endParaRPr lang="en-US" sz="1200" dirty="0" smtClean="0"/>
          </a:p>
          <a:p>
            <a:endParaRPr lang="en-US" b="1" dirty="0" smtClean="0"/>
          </a:p>
        </p:txBody>
      </p:sp>
      <p:sp>
        <p:nvSpPr>
          <p:cNvPr id="4" name="Slide Number Placeholder 3"/>
          <p:cNvSpPr>
            <a:spLocks noGrp="1"/>
          </p:cNvSpPr>
          <p:nvPr>
            <p:ph type="sldNum" sz="quarter" idx="10"/>
          </p:nvPr>
        </p:nvSpPr>
        <p:spPr/>
        <p:txBody>
          <a:bodyPr/>
          <a:lstStyle/>
          <a:p>
            <a:fld id="{2202D5E8-B8D0-42EE-BFF6-009FFFC2AD03}" type="slidenum">
              <a:rPr lang="en-US" smtClean="0"/>
              <a:t>59</a:t>
            </a:fld>
            <a:endParaRPr lang="en-US"/>
          </a:p>
        </p:txBody>
      </p:sp>
    </p:spTree>
    <p:extLst>
      <p:ext uri="{BB962C8B-B14F-4D97-AF65-F5344CB8AC3E}">
        <p14:creationId xmlns:p14="http://schemas.microsoft.com/office/powerpoint/2010/main" val="26347446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Project documents that may be updated include, but are not limited to:</a:t>
            </a:r>
          </a:p>
          <a:p>
            <a:r>
              <a:rPr lang="en-US" b="0" dirty="0" smtClean="0"/>
              <a:t>• </a:t>
            </a:r>
            <a:r>
              <a:rPr lang="en-US" b="1" dirty="0" smtClean="0"/>
              <a:t>Activity resource requirements</a:t>
            </a:r>
            <a:r>
              <a:rPr lang="en-US" b="0" dirty="0" smtClean="0"/>
              <a:t>. Resource leveling can have a significant effect on preliminary estimates for the types and quantities of resources required. If the resource-leveling analysis changes the project resource requirements, then the project resource requirements are updated.</a:t>
            </a:r>
          </a:p>
          <a:p>
            <a:r>
              <a:rPr lang="en-US" b="0" dirty="0" smtClean="0"/>
              <a:t>• </a:t>
            </a:r>
            <a:r>
              <a:rPr lang="en-US" b="1" dirty="0" smtClean="0"/>
              <a:t>Activity attributes</a:t>
            </a:r>
            <a:r>
              <a:rPr lang="en-US" b="0" dirty="0" smtClean="0"/>
              <a:t>. Activity attributes are updated to include any revised resource requirements and any other revisions generated by the Develop Schedule process.</a:t>
            </a:r>
          </a:p>
          <a:p>
            <a:r>
              <a:rPr lang="en-US" b="0" dirty="0" smtClean="0"/>
              <a:t>• </a:t>
            </a:r>
            <a:r>
              <a:rPr lang="en-US" b="1" dirty="0" smtClean="0"/>
              <a:t>calendars</a:t>
            </a:r>
            <a:r>
              <a:rPr lang="en-US" b="0" dirty="0" smtClean="0"/>
              <a:t>. The calendar for each project may consist of multiple calendars, project calendars, individual resource calendars etc., as the basis for scheduling the project.</a:t>
            </a:r>
          </a:p>
          <a:p>
            <a:r>
              <a:rPr lang="en-US" b="0" dirty="0" smtClean="0"/>
              <a:t>• </a:t>
            </a:r>
            <a:r>
              <a:rPr lang="en-US" b="1" dirty="0" smtClean="0"/>
              <a:t>risk register. </a:t>
            </a:r>
            <a:r>
              <a:rPr lang="en-US" b="0" dirty="0" smtClean="0"/>
              <a:t>The risk register may need to be updated to reflect opportunities or threats perceived through scheduling assumptions.</a:t>
            </a:r>
          </a:p>
        </p:txBody>
      </p:sp>
      <p:sp>
        <p:nvSpPr>
          <p:cNvPr id="4" name="Slide Number Placeholder 3"/>
          <p:cNvSpPr>
            <a:spLocks noGrp="1"/>
          </p:cNvSpPr>
          <p:nvPr>
            <p:ph type="sldNum" sz="quarter" idx="10"/>
          </p:nvPr>
        </p:nvSpPr>
        <p:spPr/>
        <p:txBody>
          <a:bodyPr/>
          <a:lstStyle/>
          <a:p>
            <a:fld id="{2202D5E8-B8D0-42EE-BFF6-009FFFC2AD03}" type="slidenum">
              <a:rPr lang="en-US" smtClean="0"/>
              <a:t>60</a:t>
            </a:fld>
            <a:endParaRPr lang="en-US"/>
          </a:p>
        </p:txBody>
      </p:sp>
    </p:spTree>
    <p:extLst>
      <p:ext uri="{BB962C8B-B14F-4D97-AF65-F5344CB8AC3E}">
        <p14:creationId xmlns:p14="http://schemas.microsoft.com/office/powerpoint/2010/main" val="26347446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64</a:t>
            </a:fld>
            <a:endParaRPr lang="en-US"/>
          </a:p>
        </p:txBody>
      </p:sp>
    </p:spTree>
    <p:extLst>
      <p:ext uri="{BB962C8B-B14F-4D97-AF65-F5344CB8AC3E}">
        <p14:creationId xmlns:p14="http://schemas.microsoft.com/office/powerpoint/2010/main" val="7599514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65</a:t>
            </a:fld>
            <a:endParaRPr lang="en-US"/>
          </a:p>
        </p:txBody>
      </p:sp>
    </p:spTree>
    <p:extLst>
      <p:ext uri="{BB962C8B-B14F-4D97-AF65-F5344CB8AC3E}">
        <p14:creationId xmlns:p14="http://schemas.microsoft.com/office/powerpoint/2010/main" val="7599514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66</a:t>
            </a:fld>
            <a:endParaRPr lang="en-US"/>
          </a:p>
        </p:txBody>
      </p:sp>
    </p:spTree>
    <p:extLst>
      <p:ext uri="{BB962C8B-B14F-4D97-AF65-F5344CB8AC3E}">
        <p14:creationId xmlns:p14="http://schemas.microsoft.com/office/powerpoint/2010/main" val="2634744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2202D5E8-B8D0-42EE-BFF6-009FFFC2AD03}" type="slidenum">
              <a:rPr lang="en-US" smtClean="0"/>
              <a:t>6</a:t>
            </a:fld>
            <a:endParaRPr lang="en-US"/>
          </a:p>
        </p:txBody>
      </p:sp>
    </p:spTree>
    <p:extLst>
      <p:ext uri="{BB962C8B-B14F-4D97-AF65-F5344CB8AC3E}">
        <p14:creationId xmlns:p14="http://schemas.microsoft.com/office/powerpoint/2010/main" val="26347446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67</a:t>
            </a:fld>
            <a:endParaRPr lang="en-US"/>
          </a:p>
        </p:txBody>
      </p:sp>
    </p:spTree>
    <p:extLst>
      <p:ext uri="{BB962C8B-B14F-4D97-AF65-F5344CB8AC3E}">
        <p14:creationId xmlns:p14="http://schemas.microsoft.com/office/powerpoint/2010/main" val="26347446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68</a:t>
            </a:fld>
            <a:endParaRPr lang="en-US"/>
          </a:p>
        </p:txBody>
      </p:sp>
    </p:spTree>
    <p:extLst>
      <p:ext uri="{BB962C8B-B14F-4D97-AF65-F5344CB8AC3E}">
        <p14:creationId xmlns:p14="http://schemas.microsoft.com/office/powerpoint/2010/main" val="26347446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2202D5E8-B8D0-42EE-BFF6-009FFFC2AD03}" type="slidenum">
              <a:rPr lang="en-US" smtClean="0"/>
              <a:t>69</a:t>
            </a:fld>
            <a:endParaRPr lang="en-US"/>
          </a:p>
        </p:txBody>
      </p:sp>
    </p:spTree>
    <p:extLst>
      <p:ext uri="{BB962C8B-B14F-4D97-AF65-F5344CB8AC3E}">
        <p14:creationId xmlns:p14="http://schemas.microsoft.com/office/powerpoint/2010/main" val="26347446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2202D5E8-B8D0-42EE-BFF6-009FFFC2AD03}" type="slidenum">
              <a:rPr lang="en-US" smtClean="0"/>
              <a:t>70</a:t>
            </a:fld>
            <a:endParaRPr lang="en-US"/>
          </a:p>
        </p:txBody>
      </p:sp>
    </p:spTree>
    <p:extLst>
      <p:ext uri="{BB962C8B-B14F-4D97-AF65-F5344CB8AC3E}">
        <p14:creationId xmlns:p14="http://schemas.microsoft.com/office/powerpoint/2010/main" val="26347446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2202D5E8-B8D0-42EE-BFF6-009FFFC2AD03}" type="slidenum">
              <a:rPr lang="en-US" smtClean="0"/>
              <a:t>71</a:t>
            </a:fld>
            <a:endParaRPr lang="en-US"/>
          </a:p>
        </p:txBody>
      </p:sp>
    </p:spTree>
    <p:extLst>
      <p:ext uri="{BB962C8B-B14F-4D97-AF65-F5344CB8AC3E}">
        <p14:creationId xmlns:p14="http://schemas.microsoft.com/office/powerpoint/2010/main" val="26347446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73</a:t>
            </a:fld>
            <a:endParaRPr lang="en-US"/>
          </a:p>
        </p:txBody>
      </p:sp>
    </p:spTree>
    <p:extLst>
      <p:ext uri="{BB962C8B-B14F-4D97-AF65-F5344CB8AC3E}">
        <p14:creationId xmlns:p14="http://schemas.microsoft.com/office/powerpoint/2010/main" val="11161029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Circumvent – avoid, get around, by pass</a:t>
            </a:r>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75</a:t>
            </a:fld>
            <a:endParaRPr lang="en-US"/>
          </a:p>
        </p:txBody>
      </p:sp>
    </p:spTree>
    <p:extLst>
      <p:ext uri="{BB962C8B-B14F-4D97-AF65-F5344CB8AC3E}">
        <p14:creationId xmlns:p14="http://schemas.microsoft.com/office/powerpoint/2010/main" val="3907283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2202D5E8-B8D0-42EE-BFF6-009FFFC2AD03}" type="slidenum">
              <a:rPr lang="en-US" smtClean="0"/>
              <a:t>7</a:t>
            </a:fld>
            <a:endParaRPr lang="en-US"/>
          </a:p>
        </p:txBody>
      </p:sp>
    </p:spTree>
    <p:extLst>
      <p:ext uri="{BB962C8B-B14F-4D97-AF65-F5344CB8AC3E}">
        <p14:creationId xmlns:p14="http://schemas.microsoft.com/office/powerpoint/2010/main" val="2634744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Approved version of a scope statement, work breakdown structure (WBS), and its</a:t>
            </a:r>
          </a:p>
          <a:p>
            <a:r>
              <a:rPr lang="en-US" dirty="0" smtClean="0"/>
              <a:t>associated WBS dictionary, that can be changed only through formal change control procedures and is used as a basis for comparison</a:t>
            </a:r>
          </a:p>
          <a:p>
            <a:endParaRPr lang="en-US" dirty="0" smtClean="0"/>
          </a:p>
          <a:p>
            <a:pPr marL="285750" indent="-285750">
              <a:buFont typeface="Arial" panose="020B0604020202020204" pitchFamily="34" charset="0"/>
              <a:buChar char="•"/>
            </a:pPr>
            <a:r>
              <a:rPr lang="en-US" dirty="0" smtClean="0"/>
              <a:t>Project scope statement -  description of the project scope, major deliverables, assumptions, and constraints</a:t>
            </a:r>
          </a:p>
          <a:p>
            <a:pPr marL="285750" indent="-285750">
              <a:buFont typeface="Arial" panose="020B0604020202020204" pitchFamily="34" charset="0"/>
              <a:buChar char="•"/>
            </a:pPr>
            <a:r>
              <a:rPr lang="en-US" dirty="0" smtClean="0"/>
              <a:t>Work breakdown structure (WBS)</a:t>
            </a:r>
            <a:r>
              <a:rPr lang="en-US" baseline="0" dirty="0" smtClean="0"/>
              <a:t> - hierarchical decomposition of the total scope of work to be carried out by the project team to accomplish the project objectives and create the required deliverable</a:t>
            </a:r>
            <a:endParaRPr lang="en-US" dirty="0" smtClean="0"/>
          </a:p>
          <a:p>
            <a:pPr marL="285750" indent="-285750">
              <a:buFont typeface="Arial" panose="020B0604020202020204" pitchFamily="34" charset="0"/>
              <a:buChar char="•"/>
            </a:pPr>
            <a:r>
              <a:rPr lang="en-US" dirty="0" smtClean="0"/>
              <a:t>WBS dictionary -  provides detailed deliverable, activity, and scheduling information about each component in the WBS</a:t>
            </a:r>
          </a:p>
          <a:p>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11</a:t>
            </a:fld>
            <a:endParaRPr lang="en-US"/>
          </a:p>
        </p:txBody>
      </p:sp>
    </p:spTree>
    <p:extLst>
      <p:ext uri="{BB962C8B-B14F-4D97-AF65-F5344CB8AC3E}">
        <p14:creationId xmlns:p14="http://schemas.microsoft.com/office/powerpoint/2010/main" val="759951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02D5E8-B8D0-42EE-BFF6-009FFFC2AD03}" type="slidenum">
              <a:rPr lang="en-US" smtClean="0"/>
              <a:t>12</a:t>
            </a:fld>
            <a:endParaRPr lang="en-US"/>
          </a:p>
        </p:txBody>
      </p:sp>
    </p:spTree>
    <p:extLst>
      <p:ext uri="{BB962C8B-B14F-4D97-AF65-F5344CB8AC3E}">
        <p14:creationId xmlns:p14="http://schemas.microsoft.com/office/powerpoint/2010/main" val="916619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2202D5E8-B8D0-42EE-BFF6-009FFFC2AD03}" type="slidenum">
              <a:rPr lang="en-US" smtClean="0"/>
              <a:t>13</a:t>
            </a:fld>
            <a:endParaRPr lang="en-US"/>
          </a:p>
        </p:txBody>
      </p:sp>
    </p:spTree>
    <p:extLst>
      <p:ext uri="{BB962C8B-B14F-4D97-AF65-F5344CB8AC3E}">
        <p14:creationId xmlns:p14="http://schemas.microsoft.com/office/powerpoint/2010/main" val="2634744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2202D5E8-B8D0-42EE-BFF6-009FFFC2AD03}" type="slidenum">
              <a:rPr lang="en-US" smtClean="0"/>
              <a:t>14</a:t>
            </a:fld>
            <a:endParaRPr lang="en-US"/>
          </a:p>
        </p:txBody>
      </p:sp>
    </p:spTree>
    <p:extLst>
      <p:ext uri="{BB962C8B-B14F-4D97-AF65-F5344CB8AC3E}">
        <p14:creationId xmlns:p14="http://schemas.microsoft.com/office/powerpoint/2010/main" val="2634744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D5F32E-C36B-4E2D-B29D-0B9D835C37FA}"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BE262-6AFC-48BB-BA06-CA086C9F2B56}" type="slidenum">
              <a:rPr lang="en-US" smtClean="0"/>
              <a:t>‹#›</a:t>
            </a:fld>
            <a:endParaRPr lang="en-US"/>
          </a:p>
        </p:txBody>
      </p:sp>
    </p:spTree>
    <p:extLst>
      <p:ext uri="{BB962C8B-B14F-4D97-AF65-F5344CB8AC3E}">
        <p14:creationId xmlns:p14="http://schemas.microsoft.com/office/powerpoint/2010/main" val="4146866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D5F32E-C36B-4E2D-B29D-0B9D835C37FA}"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BE262-6AFC-48BB-BA06-CA086C9F2B56}" type="slidenum">
              <a:rPr lang="en-US" smtClean="0"/>
              <a:t>‹#›</a:t>
            </a:fld>
            <a:endParaRPr lang="en-US"/>
          </a:p>
        </p:txBody>
      </p:sp>
    </p:spTree>
    <p:extLst>
      <p:ext uri="{BB962C8B-B14F-4D97-AF65-F5344CB8AC3E}">
        <p14:creationId xmlns:p14="http://schemas.microsoft.com/office/powerpoint/2010/main" val="3949139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D5F32E-C36B-4E2D-B29D-0B9D835C37FA}"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BE262-6AFC-48BB-BA06-CA086C9F2B56}" type="slidenum">
              <a:rPr lang="en-US" smtClean="0"/>
              <a:t>‹#›</a:t>
            </a:fld>
            <a:endParaRPr lang="en-US"/>
          </a:p>
        </p:txBody>
      </p:sp>
    </p:spTree>
    <p:extLst>
      <p:ext uri="{BB962C8B-B14F-4D97-AF65-F5344CB8AC3E}">
        <p14:creationId xmlns:p14="http://schemas.microsoft.com/office/powerpoint/2010/main" val="2709380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D5F32E-C36B-4E2D-B29D-0B9D835C37FA}"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BE262-6AFC-48BB-BA06-CA086C9F2B56}" type="slidenum">
              <a:rPr lang="en-US" smtClean="0"/>
              <a:t>‹#›</a:t>
            </a:fld>
            <a:endParaRPr lang="en-US"/>
          </a:p>
        </p:txBody>
      </p:sp>
    </p:spTree>
    <p:extLst>
      <p:ext uri="{BB962C8B-B14F-4D97-AF65-F5344CB8AC3E}">
        <p14:creationId xmlns:p14="http://schemas.microsoft.com/office/powerpoint/2010/main" val="1014959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D5F32E-C36B-4E2D-B29D-0B9D835C37FA}"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BE262-6AFC-48BB-BA06-CA086C9F2B56}" type="slidenum">
              <a:rPr lang="en-US" smtClean="0"/>
              <a:t>‹#›</a:t>
            </a:fld>
            <a:endParaRPr lang="en-US"/>
          </a:p>
        </p:txBody>
      </p:sp>
    </p:spTree>
    <p:extLst>
      <p:ext uri="{BB962C8B-B14F-4D97-AF65-F5344CB8AC3E}">
        <p14:creationId xmlns:p14="http://schemas.microsoft.com/office/powerpoint/2010/main" val="2637931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D5F32E-C36B-4E2D-B29D-0B9D835C37FA}"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BE262-6AFC-48BB-BA06-CA086C9F2B56}" type="slidenum">
              <a:rPr lang="en-US" smtClean="0"/>
              <a:t>‹#›</a:t>
            </a:fld>
            <a:endParaRPr lang="en-US"/>
          </a:p>
        </p:txBody>
      </p:sp>
    </p:spTree>
    <p:extLst>
      <p:ext uri="{BB962C8B-B14F-4D97-AF65-F5344CB8AC3E}">
        <p14:creationId xmlns:p14="http://schemas.microsoft.com/office/powerpoint/2010/main" val="1220529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D5F32E-C36B-4E2D-B29D-0B9D835C37FA}" type="datetimeFigureOut">
              <a:rPr lang="en-US" smtClean="0"/>
              <a:t>9/6/2022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8BE262-6AFC-48BB-BA06-CA086C9F2B56}" type="slidenum">
              <a:rPr lang="en-US" smtClean="0"/>
              <a:t>‹#›</a:t>
            </a:fld>
            <a:endParaRPr lang="en-US"/>
          </a:p>
        </p:txBody>
      </p:sp>
    </p:spTree>
    <p:extLst>
      <p:ext uri="{BB962C8B-B14F-4D97-AF65-F5344CB8AC3E}">
        <p14:creationId xmlns:p14="http://schemas.microsoft.com/office/powerpoint/2010/main" val="49080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D5F32E-C36B-4E2D-B29D-0B9D835C37FA}" type="datetimeFigureOut">
              <a:rPr lang="en-US" smtClean="0"/>
              <a:t>9/6/2022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8BE262-6AFC-48BB-BA06-CA086C9F2B56}" type="slidenum">
              <a:rPr lang="en-US" smtClean="0"/>
              <a:t>‹#›</a:t>
            </a:fld>
            <a:endParaRPr lang="en-US"/>
          </a:p>
        </p:txBody>
      </p:sp>
    </p:spTree>
    <p:extLst>
      <p:ext uri="{BB962C8B-B14F-4D97-AF65-F5344CB8AC3E}">
        <p14:creationId xmlns:p14="http://schemas.microsoft.com/office/powerpoint/2010/main" val="2488939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5F32E-C36B-4E2D-B29D-0B9D835C37FA}" type="datetimeFigureOut">
              <a:rPr lang="en-US" smtClean="0"/>
              <a:t>9/6/2022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8BE262-6AFC-48BB-BA06-CA086C9F2B56}" type="slidenum">
              <a:rPr lang="en-US" smtClean="0"/>
              <a:t>‹#›</a:t>
            </a:fld>
            <a:endParaRPr lang="en-US"/>
          </a:p>
        </p:txBody>
      </p:sp>
    </p:spTree>
    <p:extLst>
      <p:ext uri="{BB962C8B-B14F-4D97-AF65-F5344CB8AC3E}">
        <p14:creationId xmlns:p14="http://schemas.microsoft.com/office/powerpoint/2010/main" val="2876561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D5F32E-C36B-4E2D-B29D-0B9D835C37FA}"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BE262-6AFC-48BB-BA06-CA086C9F2B56}" type="slidenum">
              <a:rPr lang="en-US" smtClean="0"/>
              <a:t>‹#›</a:t>
            </a:fld>
            <a:endParaRPr lang="en-US"/>
          </a:p>
        </p:txBody>
      </p:sp>
    </p:spTree>
    <p:extLst>
      <p:ext uri="{BB962C8B-B14F-4D97-AF65-F5344CB8AC3E}">
        <p14:creationId xmlns:p14="http://schemas.microsoft.com/office/powerpoint/2010/main" val="329750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D5F32E-C36B-4E2D-B29D-0B9D835C37FA}"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BE262-6AFC-48BB-BA06-CA086C9F2B56}" type="slidenum">
              <a:rPr lang="en-US" smtClean="0"/>
              <a:t>‹#›</a:t>
            </a:fld>
            <a:endParaRPr lang="en-US"/>
          </a:p>
        </p:txBody>
      </p:sp>
    </p:spTree>
    <p:extLst>
      <p:ext uri="{BB962C8B-B14F-4D97-AF65-F5344CB8AC3E}">
        <p14:creationId xmlns:p14="http://schemas.microsoft.com/office/powerpoint/2010/main" val="2161818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5F32E-C36B-4E2D-B29D-0B9D835C37FA}" type="datetimeFigureOut">
              <a:rPr lang="en-US" smtClean="0"/>
              <a:t>9/6/2022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8BE262-6AFC-48BB-BA06-CA086C9F2B56}" type="slidenum">
              <a:rPr lang="en-US" smtClean="0"/>
              <a:t>‹#›</a:t>
            </a:fld>
            <a:endParaRPr lang="en-US"/>
          </a:p>
        </p:txBody>
      </p:sp>
    </p:spTree>
    <p:extLst>
      <p:ext uri="{BB962C8B-B14F-4D97-AF65-F5344CB8AC3E}">
        <p14:creationId xmlns:p14="http://schemas.microsoft.com/office/powerpoint/2010/main" val="4277410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0"/>
            <a:ext cx="7772400" cy="1470025"/>
          </a:xfrm>
        </p:spPr>
        <p:txBody>
          <a:bodyPr/>
          <a:lstStyle/>
          <a:p>
            <a:r>
              <a:rPr lang="en-US" dirty="0" smtClean="0"/>
              <a:t>Project Time Management</a:t>
            </a:r>
            <a:endParaRPr lang="en-US" dirty="0"/>
          </a:p>
        </p:txBody>
      </p:sp>
      <p:sp>
        <p:nvSpPr>
          <p:cNvPr id="3" name="Subtitle 2"/>
          <p:cNvSpPr>
            <a:spLocks noGrp="1"/>
          </p:cNvSpPr>
          <p:nvPr>
            <p:ph type="subTitle" idx="1"/>
          </p:nvPr>
        </p:nvSpPr>
        <p:spPr/>
        <p:txBody>
          <a:bodyPr/>
          <a:lstStyle/>
          <a:p>
            <a:r>
              <a:rPr lang="en-US" dirty="0" smtClean="0"/>
              <a:t>Linda Kampata-Olowski</a:t>
            </a:r>
          </a:p>
          <a:p>
            <a:r>
              <a:rPr lang="en-US" dirty="0" smtClean="0"/>
              <a:t>University of Zambia</a:t>
            </a:r>
          </a:p>
          <a:p>
            <a:r>
              <a:rPr lang="en-US" dirty="0" smtClean="0"/>
              <a:t>School of Public Health</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28600"/>
            <a:ext cx="244792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59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Defining Activities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key benefit is to break down work packages into smaller components called activities that provide a basis for estimating, scheduling, executing, monitoring, and controlling the project work.</a:t>
            </a:r>
          </a:p>
          <a:p>
            <a:r>
              <a:rPr lang="en-US" dirty="0" smtClean="0"/>
              <a:t>An activity or task is an element of work normally found on the work breakdown structure (WBS) that has expected duration, a cost, and resource requirements</a:t>
            </a:r>
          </a:p>
          <a:p>
            <a:r>
              <a:rPr lang="en-US" dirty="0" smtClean="0"/>
              <a:t>Activity definition involves developing a more detailed WBS and supporting explanations to understand all the work to be done so you can develop realistic cost and duration estimates</a:t>
            </a:r>
          </a:p>
        </p:txBody>
      </p:sp>
    </p:spTree>
    <p:extLst>
      <p:ext uri="{BB962C8B-B14F-4D97-AF65-F5344CB8AC3E}">
        <p14:creationId xmlns:p14="http://schemas.microsoft.com/office/powerpoint/2010/main" val="853989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Define Activities - Inputs </a:t>
            </a:r>
          </a:p>
        </p:txBody>
      </p:sp>
      <p:sp>
        <p:nvSpPr>
          <p:cNvPr id="3" name="Content Placeholder 2"/>
          <p:cNvSpPr>
            <a:spLocks noGrp="1"/>
          </p:cNvSpPr>
          <p:nvPr>
            <p:ph idx="1"/>
          </p:nvPr>
        </p:nvSpPr>
        <p:spPr/>
        <p:txBody>
          <a:bodyPr>
            <a:normAutofit/>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38674503"/>
              </p:ext>
            </p:extLst>
          </p:nvPr>
        </p:nvGraphicFramePr>
        <p:xfrm>
          <a:off x="533400" y="1676400"/>
          <a:ext cx="8077200" cy="4577080"/>
        </p:xfrm>
        <a:graphic>
          <a:graphicData uri="http://schemas.openxmlformats.org/drawingml/2006/table">
            <a:tbl>
              <a:tblPr firstRow="1" bandRow="1">
                <a:tableStyleId>{5C22544A-7EE6-4342-B048-85BDC9FD1C3A}</a:tableStyleId>
              </a:tblPr>
              <a:tblGrid>
                <a:gridCol w="1905000"/>
                <a:gridCol w="6172200"/>
              </a:tblGrid>
              <a:tr h="370840">
                <a:tc gridSpan="2">
                  <a:txBody>
                    <a:bodyPr/>
                    <a:lstStyle/>
                    <a:p>
                      <a:pPr algn="ctr"/>
                      <a:r>
                        <a:rPr lang="en-US" dirty="0" smtClean="0"/>
                        <a:t>Define Activities – Inputs</a:t>
                      </a:r>
                      <a:endParaRPr lang="en-US" dirty="0"/>
                    </a:p>
                  </a:txBody>
                  <a:tcPr/>
                </a:tc>
                <a:tc hMerge="1">
                  <a:txBody>
                    <a:bodyPr/>
                    <a:lstStyle/>
                    <a:p>
                      <a:endParaRPr lang="en-US" dirty="0"/>
                    </a:p>
                  </a:txBody>
                  <a:tcPr/>
                </a:tc>
              </a:tr>
              <a:tr h="370840">
                <a:tc>
                  <a:txBody>
                    <a:bodyPr/>
                    <a:lstStyle/>
                    <a:p>
                      <a:r>
                        <a:rPr lang="en-US" dirty="0" smtClean="0"/>
                        <a:t> Schedule Management Plan</a:t>
                      </a:r>
                      <a:endParaRPr lang="en-US" dirty="0"/>
                    </a:p>
                  </a:txBody>
                  <a:tcPr/>
                </a:tc>
                <a:tc>
                  <a:txBody>
                    <a:bodyPr/>
                    <a:lstStyle/>
                    <a:p>
                      <a:pPr marL="0" indent="0">
                        <a:buFont typeface="Arial" panose="020B0604020202020204" pitchFamily="34" charset="0"/>
                        <a:buNone/>
                      </a:pPr>
                      <a:r>
                        <a:rPr lang="en-US" dirty="0" smtClean="0"/>
                        <a:t>The criteria and the activities for developing,</a:t>
                      </a:r>
                      <a:r>
                        <a:rPr lang="en-US" baseline="0" dirty="0" smtClean="0"/>
                        <a:t> </a:t>
                      </a:r>
                      <a:r>
                        <a:rPr lang="en-US" dirty="0" smtClean="0"/>
                        <a:t>monitoring, and controlling the schedule</a:t>
                      </a:r>
                      <a:endParaRPr lang="en-US" dirty="0"/>
                    </a:p>
                  </a:txBody>
                  <a:tcPr/>
                </a:tc>
              </a:tr>
              <a:tr h="370840">
                <a:tc>
                  <a:txBody>
                    <a:bodyPr/>
                    <a:lstStyle/>
                    <a:p>
                      <a:r>
                        <a:rPr lang="en-US" dirty="0" smtClean="0"/>
                        <a:t>Scope Baseline</a:t>
                      </a:r>
                      <a:endParaRPr lang="en-US" dirty="0"/>
                    </a:p>
                  </a:txBody>
                  <a:tcPr/>
                </a:tc>
                <a:tc>
                  <a:txBody>
                    <a:bodyPr/>
                    <a:lstStyle/>
                    <a:p>
                      <a:r>
                        <a:rPr lang="en-US" dirty="0" smtClean="0"/>
                        <a:t> Approved version of a scope statement, work breakdown structure (WBS), and its associated WBS dictionary, that can be changed only through formal change control procedures and is used as a basis for comparison</a:t>
                      </a:r>
                    </a:p>
                  </a:txBody>
                  <a:tcPr/>
                </a:tc>
              </a:tr>
              <a:tr h="370840">
                <a:tc>
                  <a:txBody>
                    <a:bodyPr/>
                    <a:lstStyle/>
                    <a:p>
                      <a:r>
                        <a:rPr lang="en-US" dirty="0" smtClean="0"/>
                        <a:t>Enterprise Environmental Factors</a:t>
                      </a:r>
                      <a:endParaRPr lang="en-US" dirty="0"/>
                    </a:p>
                  </a:txBody>
                  <a:tcPr/>
                </a:tc>
                <a:tc>
                  <a:txBody>
                    <a:bodyPr/>
                    <a:lstStyle/>
                    <a:p>
                      <a:r>
                        <a:rPr lang="en-US" dirty="0" smtClean="0"/>
                        <a:t> Industry-specific WBS standards, relevant to the nature of the project, may serve as external reference sources for creation of the WBS</a:t>
                      </a:r>
                      <a:endParaRPr lang="en-US" dirty="0"/>
                    </a:p>
                  </a:txBody>
                  <a:tcPr/>
                </a:tc>
              </a:tr>
              <a:tr h="370840">
                <a:tc>
                  <a:txBody>
                    <a:bodyPr/>
                    <a:lstStyle/>
                    <a:p>
                      <a:r>
                        <a:rPr lang="en-US" dirty="0" smtClean="0"/>
                        <a:t>Organizational Process Assets</a:t>
                      </a:r>
                      <a:endParaRPr lang="en-US" dirty="0"/>
                    </a:p>
                  </a:txBody>
                  <a:tcPr/>
                </a:tc>
                <a:tc>
                  <a:txBody>
                    <a:bodyPr/>
                    <a:lstStyle/>
                    <a:p>
                      <a:r>
                        <a:rPr lang="en-US" dirty="0" smtClean="0"/>
                        <a:t>The organizational process assets that can influence the Create WBS process include, but are not limited to:</a:t>
                      </a:r>
                    </a:p>
                    <a:p>
                      <a:r>
                        <a:rPr lang="en-US" dirty="0" smtClean="0"/>
                        <a:t>• Policies, procedures, and templates for the WBS;</a:t>
                      </a:r>
                    </a:p>
                    <a:p>
                      <a:r>
                        <a:rPr lang="en-US" dirty="0" smtClean="0"/>
                        <a:t>• Project files from previous projects; and</a:t>
                      </a:r>
                    </a:p>
                    <a:p>
                      <a:r>
                        <a:rPr lang="en-US" dirty="0" smtClean="0"/>
                        <a:t>• Lessons learned from previous projects.</a:t>
                      </a:r>
                      <a:endParaRPr lang="en-US" dirty="0"/>
                    </a:p>
                  </a:txBody>
                  <a:tcPr/>
                </a:tc>
              </a:tr>
            </a:tbl>
          </a:graphicData>
        </a:graphic>
      </p:graphicFrame>
    </p:spTree>
    <p:extLst>
      <p:ext uri="{BB962C8B-B14F-4D97-AF65-F5344CB8AC3E}">
        <p14:creationId xmlns:p14="http://schemas.microsoft.com/office/powerpoint/2010/main" val="1804187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5492" y="228600"/>
            <a:ext cx="8503708" cy="6377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067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Define Activities - Tools and Techniques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5764815"/>
              </p:ext>
            </p:extLst>
          </p:nvPr>
        </p:nvGraphicFramePr>
        <p:xfrm>
          <a:off x="381000" y="1305560"/>
          <a:ext cx="8458200" cy="3114040"/>
        </p:xfrm>
        <a:graphic>
          <a:graphicData uri="http://schemas.openxmlformats.org/drawingml/2006/table">
            <a:tbl>
              <a:tblPr firstRow="1" bandRow="1">
                <a:tableStyleId>{5C22544A-7EE6-4342-B048-85BDC9FD1C3A}</a:tableStyleId>
              </a:tblPr>
              <a:tblGrid>
                <a:gridCol w="1600200"/>
                <a:gridCol w="6858000"/>
              </a:tblGrid>
              <a:tr h="370840">
                <a:tc gridSpan="2">
                  <a:txBody>
                    <a:bodyPr/>
                    <a:lstStyle/>
                    <a:p>
                      <a:pPr algn="ctr"/>
                      <a:r>
                        <a:rPr lang="en-US" dirty="0" smtClean="0"/>
                        <a:t>Define Activities – Tools and Techniques</a:t>
                      </a:r>
                      <a:endParaRPr lang="en-US" dirty="0"/>
                    </a:p>
                  </a:txBody>
                  <a:tcPr/>
                </a:tc>
                <a:tc hMerge="1">
                  <a:txBody>
                    <a:bodyPr/>
                    <a:lstStyle/>
                    <a:p>
                      <a:endParaRPr lang="en-US" dirty="0"/>
                    </a:p>
                  </a:txBody>
                  <a:tcPr/>
                </a:tc>
              </a:tr>
              <a:tr h="370840">
                <a:tc>
                  <a:txBody>
                    <a:bodyPr/>
                    <a:lstStyle/>
                    <a:p>
                      <a:r>
                        <a:rPr lang="en-US" dirty="0" smtClean="0"/>
                        <a:t> Decomposition</a:t>
                      </a:r>
                      <a:endParaRPr lang="en-US" dirty="0"/>
                    </a:p>
                  </a:txBody>
                  <a:tcPr/>
                </a:tc>
                <a:tc>
                  <a:txBody>
                    <a:bodyPr/>
                    <a:lstStyle/>
                    <a:p>
                      <a:pPr marL="285750" indent="-285750">
                        <a:buFont typeface="Arial" panose="020B0604020202020204" pitchFamily="34" charset="0"/>
                        <a:buChar char="•"/>
                      </a:pPr>
                      <a:r>
                        <a:rPr lang="en-US" dirty="0" smtClean="0"/>
                        <a:t>Technique used for dividing and subdividing the project scope and project deliverables into smaller, more manageable parts</a:t>
                      </a:r>
                    </a:p>
                    <a:p>
                      <a:pPr marL="285750" indent="-285750">
                        <a:buFont typeface="Arial" panose="020B0604020202020204" pitchFamily="34" charset="0"/>
                        <a:buChar char="•"/>
                      </a:pPr>
                      <a:r>
                        <a:rPr lang="en-US" dirty="0" smtClean="0"/>
                        <a:t>Activities represent the effort needed to complete a work package</a:t>
                      </a:r>
                      <a:endParaRPr lang="en-US" dirty="0"/>
                    </a:p>
                  </a:txBody>
                  <a:tcPr/>
                </a:tc>
              </a:tr>
              <a:tr h="370840">
                <a:tc>
                  <a:txBody>
                    <a:bodyPr/>
                    <a:lstStyle/>
                    <a:p>
                      <a:r>
                        <a:rPr lang="en-US" dirty="0" smtClean="0"/>
                        <a:t>Rolling Wave Planning</a:t>
                      </a:r>
                      <a:endParaRPr lang="en-US" dirty="0"/>
                    </a:p>
                  </a:txBody>
                  <a:tcPr/>
                </a:tc>
                <a:tc>
                  <a:txBody>
                    <a:bodyPr/>
                    <a:lstStyle/>
                    <a:p>
                      <a:r>
                        <a:rPr lang="en-US" dirty="0" smtClean="0"/>
                        <a:t> An iterative planning technique in which the work to be accomplished in the near term is planned in detail, while the work in the future is planned at a higher level of the WBS.</a:t>
                      </a:r>
                      <a:endParaRPr lang="en-US" dirty="0"/>
                    </a:p>
                  </a:txBody>
                  <a:tcPr/>
                </a:tc>
              </a:tr>
              <a:tr h="370840">
                <a:tc>
                  <a:txBody>
                    <a:bodyPr/>
                    <a:lstStyle/>
                    <a:p>
                      <a:r>
                        <a:rPr lang="en-US" dirty="0" smtClean="0"/>
                        <a:t> Expert Judgment</a:t>
                      </a:r>
                      <a:endParaRPr lang="en-US" dirty="0"/>
                    </a:p>
                  </a:txBody>
                  <a:tcPr/>
                </a:tc>
                <a:tc>
                  <a:txBody>
                    <a:bodyPr/>
                    <a:lstStyle/>
                    <a:p>
                      <a:r>
                        <a:rPr lang="en-US" dirty="0" smtClean="0"/>
                        <a:t>Project team members or other experts, who are experienced and skilled in developing detailed project scope statements, the WBS, and project schedules, can provide expertise in defining activities.</a:t>
                      </a:r>
                      <a:endParaRPr lang="en-US" dirty="0"/>
                    </a:p>
                  </a:txBody>
                  <a:tcPr/>
                </a:tc>
              </a:tr>
            </a:tbl>
          </a:graphicData>
        </a:graphic>
      </p:graphicFrame>
    </p:spTree>
    <p:extLst>
      <p:ext uri="{BB962C8B-B14F-4D97-AF65-F5344CB8AC3E}">
        <p14:creationId xmlns:p14="http://schemas.microsoft.com/office/powerpoint/2010/main" val="547170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Define Activities - Outputs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4545738"/>
              </p:ext>
            </p:extLst>
          </p:nvPr>
        </p:nvGraphicFramePr>
        <p:xfrm>
          <a:off x="381000" y="1305560"/>
          <a:ext cx="8458200" cy="5308600"/>
        </p:xfrm>
        <a:graphic>
          <a:graphicData uri="http://schemas.openxmlformats.org/drawingml/2006/table">
            <a:tbl>
              <a:tblPr firstRow="1" bandRow="1">
                <a:tableStyleId>{5C22544A-7EE6-4342-B048-85BDC9FD1C3A}</a:tableStyleId>
              </a:tblPr>
              <a:tblGrid>
                <a:gridCol w="1143000"/>
                <a:gridCol w="7315200"/>
              </a:tblGrid>
              <a:tr h="370840">
                <a:tc gridSpan="2">
                  <a:txBody>
                    <a:bodyPr/>
                    <a:lstStyle/>
                    <a:p>
                      <a:pPr algn="ctr"/>
                      <a:r>
                        <a:rPr lang="en-US" dirty="0" smtClean="0"/>
                        <a:t>Define Activities – Outputs</a:t>
                      </a:r>
                      <a:endParaRPr lang="en-US" dirty="0"/>
                    </a:p>
                  </a:txBody>
                  <a:tcPr/>
                </a:tc>
                <a:tc hMerge="1">
                  <a:txBody>
                    <a:bodyPr/>
                    <a:lstStyle/>
                    <a:p>
                      <a:endParaRPr lang="en-US" dirty="0"/>
                    </a:p>
                  </a:txBody>
                  <a:tcPr/>
                </a:tc>
              </a:tr>
              <a:tr h="370840">
                <a:tc>
                  <a:txBody>
                    <a:bodyPr/>
                    <a:lstStyle/>
                    <a:p>
                      <a:r>
                        <a:rPr lang="en-US" dirty="0" smtClean="0"/>
                        <a:t> Activity List</a:t>
                      </a:r>
                      <a:endParaRPr lang="en-US" dirty="0"/>
                    </a:p>
                  </a:txBody>
                  <a:tcPr/>
                </a:tc>
                <a:tc>
                  <a:txBody>
                    <a:bodyPr/>
                    <a:lstStyle/>
                    <a:p>
                      <a:r>
                        <a:rPr lang="en-US" dirty="0" smtClean="0"/>
                        <a:t>Comprehensive tabulation of activities to be included on a project schedule that includes</a:t>
                      </a:r>
                      <a:r>
                        <a:rPr lang="en-US" baseline="0" dirty="0" smtClean="0"/>
                        <a:t> the </a:t>
                      </a:r>
                      <a:r>
                        <a:rPr lang="en-US" dirty="0" smtClean="0"/>
                        <a:t>activity name, an activity identifier or number and a brief description of the activity</a:t>
                      </a:r>
                    </a:p>
                  </a:txBody>
                  <a:tcPr/>
                </a:tc>
              </a:tr>
              <a:tr h="1524000">
                <a:tc>
                  <a:txBody>
                    <a:bodyPr/>
                    <a:lstStyle/>
                    <a:p>
                      <a:r>
                        <a:rPr lang="en-US" dirty="0" smtClean="0"/>
                        <a:t>Activity Attributes</a:t>
                      </a:r>
                      <a:endParaRPr lang="en-US" dirty="0"/>
                    </a:p>
                  </a:txBody>
                  <a:tcPr/>
                </a:tc>
                <a:tc>
                  <a:txBody>
                    <a:bodyPr/>
                    <a:lstStyle/>
                    <a:p>
                      <a:pPr marL="0" indent="0">
                        <a:buFont typeface="Arial" panose="020B0604020202020204" pitchFamily="34" charset="0"/>
                        <a:buNone/>
                      </a:pPr>
                      <a:r>
                        <a:rPr lang="en-US" dirty="0" smtClean="0"/>
                        <a:t>Identification the multiple components associated with each activity</a:t>
                      </a:r>
                      <a:r>
                        <a:rPr lang="en-US" baseline="0" dirty="0" smtClean="0"/>
                        <a:t> </a:t>
                      </a:r>
                      <a:endParaRPr lang="en-US" dirty="0" smtClean="0"/>
                    </a:p>
                    <a:p>
                      <a:pPr marL="285750" indent="-285750">
                        <a:buFont typeface="Arial" panose="020B0604020202020204" pitchFamily="34" charset="0"/>
                        <a:buChar char="•"/>
                      </a:pPr>
                      <a:r>
                        <a:rPr lang="en-US" dirty="0" smtClean="0"/>
                        <a:t> activity</a:t>
                      </a:r>
                      <a:r>
                        <a:rPr lang="en-US" baseline="0" dirty="0" smtClean="0"/>
                        <a:t> </a:t>
                      </a:r>
                      <a:r>
                        <a:rPr lang="en-US" dirty="0" smtClean="0"/>
                        <a:t>ID, WBS ID, and activity name, activity description, predecessor</a:t>
                      </a:r>
                      <a:r>
                        <a:rPr lang="en-US" baseline="0" dirty="0" smtClean="0"/>
                        <a:t> </a:t>
                      </a:r>
                      <a:r>
                        <a:rPr lang="en-US" dirty="0" smtClean="0"/>
                        <a:t>activities, successor activities, logical relationships, leads and lags, resource requirements, imposed dates, constraints, and assumptions</a:t>
                      </a:r>
                    </a:p>
                    <a:p>
                      <a:pPr marL="285750" indent="-285750">
                        <a:buFont typeface="Arial" panose="020B0604020202020204" pitchFamily="34" charset="0"/>
                        <a:buChar char="•"/>
                      </a:pPr>
                      <a:r>
                        <a:rPr lang="en-US" dirty="0" smtClean="0"/>
                        <a:t>Used to identify the person responsible for executing the work and activity type such as level of effort (often abbreviated as LOE), discrete effort, and apportioned effort and  for schedule development</a:t>
                      </a:r>
                    </a:p>
                  </a:txBody>
                  <a:tcPr/>
                </a:tc>
              </a:tr>
              <a:tr h="370840">
                <a:tc>
                  <a:txBody>
                    <a:bodyPr/>
                    <a:lstStyle/>
                    <a:p>
                      <a:r>
                        <a:rPr lang="en-US" dirty="0" smtClean="0"/>
                        <a:t> Milestone List</a:t>
                      </a:r>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identifies all project milestones</a:t>
                      </a:r>
                      <a:r>
                        <a:rPr lang="en-US" baseline="0" dirty="0" smtClean="0"/>
                        <a:t> </a:t>
                      </a:r>
                      <a:r>
                        <a:rPr lang="en-US" dirty="0" smtClean="0"/>
                        <a:t>and indicates whether the milestone is mandatory  such as those required by contract, or optional, such as those based upon historical information</a:t>
                      </a:r>
                    </a:p>
                    <a:p>
                      <a:pPr marL="285750" indent="-285750">
                        <a:buFont typeface="Arial" panose="020B0604020202020204" pitchFamily="34" charset="0"/>
                        <a:buChar char="•"/>
                      </a:pPr>
                      <a:r>
                        <a:rPr lang="en-US" dirty="0" smtClean="0"/>
                        <a:t>It often takes several activities and lots of work to complete a milestone</a:t>
                      </a:r>
                    </a:p>
                    <a:p>
                      <a:pPr marL="285750" indent="-285750">
                        <a:buFont typeface="Arial" panose="020B0604020202020204" pitchFamily="34" charset="0"/>
                        <a:buChar char="•"/>
                      </a:pPr>
                      <a:r>
                        <a:rPr lang="en-US" dirty="0" smtClean="0"/>
                        <a:t>They’re useful tools for setting schedule goals and monitoring progress. Examples include obtaining customer sign-off on key documents or completion of specific products</a:t>
                      </a:r>
                    </a:p>
                  </a:txBody>
                  <a:tcPr/>
                </a:tc>
              </a:tr>
            </a:tbl>
          </a:graphicData>
        </a:graphic>
      </p:graphicFrame>
    </p:spTree>
    <p:extLst>
      <p:ext uri="{BB962C8B-B14F-4D97-AF65-F5344CB8AC3E}">
        <p14:creationId xmlns:p14="http://schemas.microsoft.com/office/powerpoint/2010/main" val="169960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sz="4000" dirty="0" smtClean="0"/>
              <a:t>Sequence Activities</a:t>
            </a:r>
            <a:endParaRPr lang="en-US" sz="4000" dirty="0"/>
          </a:p>
        </p:txBody>
      </p:sp>
    </p:spTree>
    <p:extLst>
      <p:ext uri="{BB962C8B-B14F-4D97-AF65-F5344CB8AC3E}">
        <p14:creationId xmlns:p14="http://schemas.microsoft.com/office/powerpoint/2010/main" val="1721867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Activities</a:t>
            </a:r>
            <a:endParaRPr lang="en-US" dirty="0"/>
          </a:p>
        </p:txBody>
      </p:sp>
      <p:sp>
        <p:nvSpPr>
          <p:cNvPr id="3" name="Content Placeholder 2"/>
          <p:cNvSpPr>
            <a:spLocks noGrp="1"/>
          </p:cNvSpPr>
          <p:nvPr>
            <p:ph idx="1"/>
          </p:nvPr>
        </p:nvSpPr>
        <p:spPr/>
        <p:txBody>
          <a:bodyPr/>
          <a:lstStyle/>
          <a:p>
            <a:r>
              <a:rPr lang="en-US" sz="2800" dirty="0" smtClean="0"/>
              <a:t>The process of identifying and documenting relationships among the project activities.</a:t>
            </a:r>
          </a:p>
          <a:p>
            <a:r>
              <a:rPr lang="en-US" sz="2800" dirty="0" smtClean="0"/>
              <a:t>The key benefit of this type of process is that it defines the logical sequence of work to obtain the greatest efficiency given all project constraints.</a:t>
            </a:r>
          </a:p>
          <a:p>
            <a:endParaRPr lang="en-US"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86200"/>
            <a:ext cx="7162801" cy="2920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2421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Activities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Every activity, except the first and last, must be connected to at least one predecessor and one successor</a:t>
            </a:r>
          </a:p>
          <a:p>
            <a:r>
              <a:rPr lang="en-US" dirty="0" smtClean="0"/>
              <a:t>Milestones are generally connected to predecessor and successor activities with some exceptions, particularly when the milestone denotes an external dependency or a major event that is outside of the project</a:t>
            </a:r>
          </a:p>
          <a:p>
            <a:r>
              <a:rPr lang="en-US" dirty="0" smtClean="0"/>
              <a:t>Simplified by using project management software</a:t>
            </a:r>
          </a:p>
          <a:p>
            <a:r>
              <a:rPr lang="en-US" dirty="0" smtClean="0"/>
              <a:t>Occurs during Planning</a:t>
            </a:r>
            <a:endParaRPr lang="en-US" dirty="0"/>
          </a:p>
        </p:txBody>
      </p:sp>
      <p:graphicFrame>
        <p:nvGraphicFramePr>
          <p:cNvPr id="4" name="Diagram 3"/>
          <p:cNvGraphicFramePr/>
          <p:nvPr>
            <p:extLst>
              <p:ext uri="{D42A27DB-BD31-4B8C-83A1-F6EECF244321}">
                <p14:modId xmlns:p14="http://schemas.microsoft.com/office/powerpoint/2010/main" val="3521805573"/>
              </p:ext>
            </p:extLst>
          </p:nvPr>
        </p:nvGraphicFramePr>
        <p:xfrm>
          <a:off x="3505200" y="1905000"/>
          <a:ext cx="3124200" cy="157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8063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Sequencing Activities</a:t>
            </a:r>
            <a:endParaRPr lang="en-US" dirty="0"/>
          </a:p>
        </p:txBody>
      </p:sp>
      <p:sp>
        <p:nvSpPr>
          <p:cNvPr id="3" name="Content Placeholder 2"/>
          <p:cNvSpPr>
            <a:spLocks noGrp="1"/>
          </p:cNvSpPr>
          <p:nvPr>
            <p:ph idx="1"/>
          </p:nvPr>
        </p:nvSpPr>
        <p:spPr/>
        <p:txBody>
          <a:bodyPr>
            <a:normAutofit lnSpcReduction="10000"/>
          </a:bodyPr>
          <a:lstStyle/>
          <a:p>
            <a:r>
              <a:rPr lang="en-US" dirty="0" smtClean="0"/>
              <a:t>Involves reviewing activities and determining dependencies</a:t>
            </a:r>
          </a:p>
          <a:p>
            <a:r>
              <a:rPr lang="en-US" dirty="0" smtClean="0"/>
              <a:t>A dependency or relationship is the sequencing of project activities or tasks</a:t>
            </a:r>
          </a:p>
          <a:p>
            <a:r>
              <a:rPr lang="en-US" dirty="0" smtClean="0"/>
              <a:t>You must determine dependencies in order to use critical path analysis</a:t>
            </a:r>
          </a:p>
          <a:p>
            <a:r>
              <a:rPr lang="en-US" dirty="0" smtClean="0"/>
              <a:t>As with activity definition, it is important that the project stakeholders work together to define sequence (dependencies) of activities</a:t>
            </a:r>
          </a:p>
        </p:txBody>
      </p:sp>
    </p:spTree>
    <p:extLst>
      <p:ext uri="{BB962C8B-B14F-4D97-AF65-F5344CB8AC3E}">
        <p14:creationId xmlns:p14="http://schemas.microsoft.com/office/powerpoint/2010/main" val="3675855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Sequence Activities - Inputs </a:t>
            </a:r>
          </a:p>
        </p:txBody>
      </p:sp>
      <p:sp>
        <p:nvSpPr>
          <p:cNvPr id="3" name="Content Placeholder 2"/>
          <p:cNvSpPr>
            <a:spLocks noGrp="1"/>
          </p:cNvSpPr>
          <p:nvPr>
            <p:ph idx="1"/>
          </p:nvPr>
        </p:nvSpPr>
        <p:spPr/>
        <p:txBody>
          <a:bodyPr>
            <a:normAutofit/>
          </a:bodyPr>
          <a:lstStyle/>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66503531"/>
              </p:ext>
            </p:extLst>
          </p:nvPr>
        </p:nvGraphicFramePr>
        <p:xfrm>
          <a:off x="304800" y="1600200"/>
          <a:ext cx="8534400" cy="4942840"/>
        </p:xfrm>
        <a:graphic>
          <a:graphicData uri="http://schemas.openxmlformats.org/drawingml/2006/table">
            <a:tbl>
              <a:tblPr firstRow="1" bandRow="1">
                <a:tableStyleId>{5C22544A-7EE6-4342-B048-85BDC9FD1C3A}</a:tableStyleId>
              </a:tblPr>
              <a:tblGrid>
                <a:gridCol w="1524000"/>
                <a:gridCol w="7010400"/>
              </a:tblGrid>
              <a:tr h="370840">
                <a:tc gridSpan="2">
                  <a:txBody>
                    <a:bodyPr/>
                    <a:lstStyle/>
                    <a:p>
                      <a:pPr algn="ctr"/>
                      <a:r>
                        <a:rPr lang="en-US" dirty="0" smtClean="0"/>
                        <a:t>Sequence Activities – Inputs</a:t>
                      </a:r>
                      <a:endParaRPr lang="en-US" dirty="0"/>
                    </a:p>
                  </a:txBody>
                  <a:tcPr/>
                </a:tc>
                <a:tc hMerge="1">
                  <a:txBody>
                    <a:bodyPr/>
                    <a:lstStyle/>
                    <a:p>
                      <a:endParaRPr lang="en-US" dirty="0"/>
                    </a:p>
                  </a:txBody>
                  <a:tcPr/>
                </a:tc>
              </a:tr>
              <a:tr h="370840">
                <a:tc>
                  <a:txBody>
                    <a:bodyPr/>
                    <a:lstStyle/>
                    <a:p>
                      <a:r>
                        <a:rPr lang="en-US" dirty="0" smtClean="0"/>
                        <a:t>Schedule Management Plan</a:t>
                      </a:r>
                      <a:endParaRPr lang="en-US" dirty="0"/>
                    </a:p>
                  </a:txBody>
                  <a:tcPr/>
                </a:tc>
                <a:tc>
                  <a:txBody>
                    <a:bodyPr/>
                    <a:lstStyle/>
                    <a:p>
                      <a:pPr marL="0" indent="0">
                        <a:buFont typeface="Arial" panose="020B0604020202020204" pitchFamily="34" charset="0"/>
                        <a:buNone/>
                      </a:pPr>
                      <a:r>
                        <a:rPr lang="en-US" dirty="0" smtClean="0"/>
                        <a:t>Provides guidance and direction on how the project schedule will be managed throughout the project</a:t>
                      </a:r>
                      <a:endParaRPr lang="en-US" dirty="0"/>
                    </a:p>
                  </a:txBody>
                  <a:tcPr/>
                </a:tc>
              </a:tr>
              <a:tr h="370840">
                <a:tc>
                  <a:txBody>
                    <a:bodyPr/>
                    <a:lstStyle/>
                    <a:p>
                      <a:r>
                        <a:rPr lang="en-US" dirty="0" smtClean="0"/>
                        <a:t>Activity List</a:t>
                      </a:r>
                      <a:endParaRPr lang="en-US" dirty="0"/>
                    </a:p>
                  </a:txBody>
                  <a:tcPr/>
                </a:tc>
                <a:tc>
                  <a:txBody>
                    <a:bodyPr/>
                    <a:lstStyle/>
                    <a:p>
                      <a:pPr marL="0" indent="0">
                        <a:buFont typeface="Arial" panose="020B0604020202020204" pitchFamily="34" charset="0"/>
                        <a:buNone/>
                      </a:pPr>
                      <a:r>
                        <a:rPr lang="en-US" dirty="0" smtClean="0"/>
                        <a:t>Contains all schedule activities required on the project, which are to be sequenced. Dependencies and other constraints for these activities can influence the sequencing of the activities</a:t>
                      </a:r>
                      <a:endParaRPr lang="en-US" dirty="0"/>
                    </a:p>
                  </a:txBody>
                  <a:tcPr/>
                </a:tc>
              </a:tr>
              <a:tr h="370840">
                <a:tc>
                  <a:txBody>
                    <a:bodyPr/>
                    <a:lstStyle/>
                    <a:p>
                      <a:r>
                        <a:rPr lang="en-US" dirty="0" smtClean="0"/>
                        <a:t>Activity Attributes</a:t>
                      </a:r>
                      <a:endParaRPr lang="en-US" dirty="0"/>
                    </a:p>
                  </a:txBody>
                  <a:tcPr/>
                </a:tc>
                <a:tc>
                  <a:txBody>
                    <a:bodyPr/>
                    <a:lstStyle/>
                    <a:p>
                      <a:pPr marL="0" indent="0">
                        <a:buFont typeface="Arial" panose="020B0604020202020204" pitchFamily="34" charset="0"/>
                        <a:buNone/>
                      </a:pPr>
                      <a:r>
                        <a:rPr lang="en-US" dirty="0" smtClean="0"/>
                        <a:t>Activity attributes may describe a necessary sequence of events or defined predecessor or successor relationships. </a:t>
                      </a:r>
                      <a:endParaRPr lang="en-US" dirty="0"/>
                    </a:p>
                  </a:txBody>
                  <a:tcPr/>
                </a:tc>
              </a:tr>
              <a:tr h="370840">
                <a:tc>
                  <a:txBody>
                    <a:bodyPr/>
                    <a:lstStyle/>
                    <a:p>
                      <a:r>
                        <a:rPr lang="en-US" dirty="0" smtClean="0"/>
                        <a:t>Milestone List</a:t>
                      </a:r>
                      <a:endParaRPr lang="en-US" dirty="0"/>
                    </a:p>
                  </a:txBody>
                  <a:tcPr/>
                </a:tc>
                <a:tc>
                  <a:txBody>
                    <a:bodyPr/>
                    <a:lstStyle/>
                    <a:p>
                      <a:pPr marL="0" indent="0">
                        <a:buFont typeface="Arial" panose="020B0604020202020204" pitchFamily="34" charset="0"/>
                        <a:buNone/>
                      </a:pPr>
                      <a:r>
                        <a:rPr lang="en-US" dirty="0" smtClean="0"/>
                        <a:t>The milestone list may have scheduled dates for specific milestones, which may influence the way activities are sequenced</a:t>
                      </a:r>
                      <a:endParaRPr lang="en-US" dirty="0"/>
                    </a:p>
                  </a:txBody>
                  <a:tcPr/>
                </a:tc>
              </a:tr>
              <a:tr h="370840">
                <a:tc>
                  <a:txBody>
                    <a:bodyPr/>
                    <a:lstStyle/>
                    <a:p>
                      <a:r>
                        <a:rPr lang="en-US" dirty="0" smtClean="0"/>
                        <a:t>Project Scope Statement</a:t>
                      </a:r>
                      <a:endParaRPr lang="en-US" dirty="0"/>
                    </a:p>
                  </a:txBody>
                  <a:tcPr/>
                </a:tc>
                <a:tc>
                  <a:txBody>
                    <a:bodyPr/>
                    <a:lstStyle/>
                    <a:p>
                      <a:pPr marL="0" indent="0">
                        <a:buFont typeface="Arial" panose="020B0604020202020204" pitchFamily="34" charset="0"/>
                        <a:buNone/>
                      </a:pPr>
                      <a:r>
                        <a:rPr lang="en-US" dirty="0" smtClean="0"/>
                        <a:t>Contains</a:t>
                      </a:r>
                      <a:r>
                        <a:rPr lang="en-US" baseline="0" dirty="0" smtClean="0"/>
                        <a:t> </a:t>
                      </a:r>
                      <a:r>
                        <a:rPr lang="en-US" dirty="0" smtClean="0"/>
                        <a:t>the product scope description (PSD), which includes product characteristics that may affect activity sequencing, such as the physical layout of a plant to be constructed. Other information including project deliverables, project constraints, and project assumptions may also affect activity sequencing. The PSD is generally reviewed to ensure accuracy</a:t>
                      </a:r>
                      <a:endParaRPr lang="en-US" dirty="0"/>
                    </a:p>
                  </a:txBody>
                  <a:tcPr/>
                </a:tc>
              </a:tr>
            </a:tbl>
          </a:graphicData>
        </a:graphic>
      </p:graphicFrame>
    </p:spTree>
    <p:extLst>
      <p:ext uri="{BB962C8B-B14F-4D97-AF65-F5344CB8AC3E}">
        <p14:creationId xmlns:p14="http://schemas.microsoft.com/office/powerpoint/2010/main" val="605116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Time Management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Project time management includes the </a:t>
            </a:r>
            <a:r>
              <a:rPr lang="en-US" u="sng" dirty="0" smtClean="0"/>
              <a:t>processes</a:t>
            </a:r>
            <a:r>
              <a:rPr lang="en-US" dirty="0" smtClean="0"/>
              <a:t> required to </a:t>
            </a:r>
            <a:r>
              <a:rPr lang="en-US" u="sng" dirty="0" smtClean="0"/>
              <a:t>ensure timely completion</a:t>
            </a:r>
            <a:r>
              <a:rPr lang="en-US" dirty="0" smtClean="0"/>
              <a:t> of the project.</a:t>
            </a:r>
          </a:p>
          <a:p>
            <a:pPr lvl="1"/>
            <a:r>
              <a:rPr lang="en-US" dirty="0" smtClean="0"/>
              <a:t>It includes:</a:t>
            </a:r>
          </a:p>
          <a:p>
            <a:pPr lvl="2"/>
            <a:r>
              <a:rPr lang="en-US" dirty="0" smtClean="0"/>
              <a:t>Management of Plan Schedule</a:t>
            </a:r>
          </a:p>
          <a:p>
            <a:pPr lvl="2"/>
            <a:r>
              <a:rPr lang="en-US" dirty="0" smtClean="0"/>
              <a:t>Activity defining</a:t>
            </a:r>
          </a:p>
          <a:p>
            <a:pPr lvl="2"/>
            <a:r>
              <a:rPr lang="en-US" dirty="0" smtClean="0"/>
              <a:t>Activity sequencing </a:t>
            </a:r>
          </a:p>
          <a:p>
            <a:pPr lvl="2"/>
            <a:r>
              <a:rPr lang="en-US" dirty="0" smtClean="0"/>
              <a:t>Activity Resource Estimating </a:t>
            </a:r>
          </a:p>
          <a:p>
            <a:pPr lvl="2"/>
            <a:r>
              <a:rPr lang="en-US" dirty="0" smtClean="0"/>
              <a:t>Activity Duration Estimating </a:t>
            </a:r>
          </a:p>
          <a:p>
            <a:pPr lvl="2"/>
            <a:r>
              <a:rPr lang="en-US" dirty="0" smtClean="0"/>
              <a:t>Schedule development </a:t>
            </a:r>
          </a:p>
          <a:p>
            <a:pPr lvl="2"/>
            <a:r>
              <a:rPr lang="en-US" dirty="0" smtClean="0"/>
              <a:t>Schedule control</a:t>
            </a:r>
            <a:endParaRPr lang="en-US" dirty="0"/>
          </a:p>
        </p:txBody>
      </p:sp>
    </p:spTree>
    <p:extLst>
      <p:ext uri="{BB962C8B-B14F-4D97-AF65-F5344CB8AC3E}">
        <p14:creationId xmlns:p14="http://schemas.microsoft.com/office/powerpoint/2010/main" val="2898971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Sequence Activities - Inputs </a:t>
            </a:r>
          </a:p>
        </p:txBody>
      </p:sp>
      <p:sp>
        <p:nvSpPr>
          <p:cNvPr id="3" name="Content Placeholder 2"/>
          <p:cNvSpPr>
            <a:spLocks noGrp="1"/>
          </p:cNvSpPr>
          <p:nvPr>
            <p:ph idx="1"/>
          </p:nvPr>
        </p:nvSpPr>
        <p:spPr/>
        <p:txBody>
          <a:bodyPr>
            <a:normAutofit/>
          </a:bodyPr>
          <a:lstStyle/>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84616005"/>
              </p:ext>
            </p:extLst>
          </p:nvPr>
        </p:nvGraphicFramePr>
        <p:xfrm>
          <a:off x="304800" y="1600200"/>
          <a:ext cx="8534400" cy="4668520"/>
        </p:xfrm>
        <a:graphic>
          <a:graphicData uri="http://schemas.openxmlformats.org/drawingml/2006/table">
            <a:tbl>
              <a:tblPr firstRow="1" bandRow="1">
                <a:tableStyleId>{5C22544A-7EE6-4342-B048-85BDC9FD1C3A}</a:tableStyleId>
              </a:tblPr>
              <a:tblGrid>
                <a:gridCol w="1752600"/>
                <a:gridCol w="6781800"/>
              </a:tblGrid>
              <a:tr h="370840">
                <a:tc gridSpan="2">
                  <a:txBody>
                    <a:bodyPr/>
                    <a:lstStyle/>
                    <a:p>
                      <a:pPr algn="ctr"/>
                      <a:r>
                        <a:rPr lang="en-US" dirty="0" smtClean="0"/>
                        <a:t>Sequence Activities – Inputs</a:t>
                      </a:r>
                      <a:endParaRPr lang="en-US" dirty="0"/>
                    </a:p>
                  </a:txBody>
                  <a:tcPr/>
                </a:tc>
                <a:tc hMerge="1">
                  <a:txBody>
                    <a:bodyPr/>
                    <a:lstStyle/>
                    <a:p>
                      <a:endParaRPr lang="en-US" dirty="0"/>
                    </a:p>
                  </a:txBody>
                  <a:tcPr/>
                </a:tc>
              </a:tr>
              <a:tr h="370840">
                <a:tc>
                  <a:txBody>
                    <a:bodyPr/>
                    <a:lstStyle/>
                    <a:p>
                      <a:r>
                        <a:rPr lang="en-US" dirty="0" smtClean="0"/>
                        <a:t>Enterprise Environmental Factors</a:t>
                      </a:r>
                      <a:endParaRPr lang="en-US" dirty="0"/>
                    </a:p>
                  </a:txBody>
                  <a:tcPr/>
                </a:tc>
                <a:tc>
                  <a:txBody>
                    <a:bodyPr/>
                    <a:lstStyle/>
                    <a:p>
                      <a:r>
                        <a:rPr lang="en-US" dirty="0" smtClean="0"/>
                        <a:t>Enterprise environmental factors that influence the Sequence Activities process include, but are not limited to:</a:t>
                      </a:r>
                    </a:p>
                    <a:p>
                      <a:r>
                        <a:rPr lang="en-US" dirty="0" smtClean="0"/>
                        <a:t>• Government or industry standards,</a:t>
                      </a:r>
                    </a:p>
                    <a:p>
                      <a:r>
                        <a:rPr lang="en-US" dirty="0" smtClean="0"/>
                        <a:t>• Project management information system (PMIS),</a:t>
                      </a:r>
                    </a:p>
                    <a:p>
                      <a:r>
                        <a:rPr lang="en-US" dirty="0" smtClean="0"/>
                        <a:t>• Scheduling tool, and</a:t>
                      </a:r>
                    </a:p>
                    <a:p>
                      <a:r>
                        <a:rPr lang="en-US" dirty="0" smtClean="0"/>
                        <a:t>• Company work authorization systems.</a:t>
                      </a:r>
                      <a:endParaRPr lang="en-US" dirty="0"/>
                    </a:p>
                  </a:txBody>
                  <a:tcPr/>
                </a:tc>
              </a:tr>
              <a:tr h="370840">
                <a:tc>
                  <a:txBody>
                    <a:bodyPr/>
                    <a:lstStyle/>
                    <a:p>
                      <a:r>
                        <a:rPr lang="en-US" dirty="0" smtClean="0"/>
                        <a:t>Organizational Process Assets</a:t>
                      </a:r>
                      <a:endParaRPr lang="en-US" dirty="0"/>
                    </a:p>
                  </a:txBody>
                  <a:tcPr/>
                </a:tc>
                <a:tc>
                  <a:txBody>
                    <a:bodyPr/>
                    <a:lstStyle/>
                    <a:p>
                      <a:r>
                        <a:rPr lang="en-US" dirty="0" smtClean="0"/>
                        <a:t>The organizational process assets that can influence the Sequence Activities process include, but are not limited to: project files from the corporate knowledge base used for scheduling methodology, existing formal and informal activity planning-related policies, procedures, and guidelines, such as the scheduling methodology that are considered in developing logical relationships, and templates that can be used to expedite the preparation of networks of project activities. Related activity attributes information in templates can also contain</a:t>
                      </a:r>
                    </a:p>
                    <a:p>
                      <a:r>
                        <a:rPr lang="en-US" dirty="0" smtClean="0"/>
                        <a:t>additional descriptive information useful in sequencing activities.</a:t>
                      </a:r>
                    </a:p>
                  </a:txBody>
                  <a:tcPr/>
                </a:tc>
              </a:tr>
            </a:tbl>
          </a:graphicData>
        </a:graphic>
      </p:graphicFrame>
    </p:spTree>
    <p:extLst>
      <p:ext uri="{BB962C8B-B14F-4D97-AF65-F5344CB8AC3E}">
        <p14:creationId xmlns:p14="http://schemas.microsoft.com/office/powerpoint/2010/main" val="3699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Sequence Activities - Tools and Techniques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2592584"/>
              </p:ext>
            </p:extLst>
          </p:nvPr>
        </p:nvGraphicFramePr>
        <p:xfrm>
          <a:off x="381000" y="1305560"/>
          <a:ext cx="8458200" cy="5125720"/>
        </p:xfrm>
        <a:graphic>
          <a:graphicData uri="http://schemas.openxmlformats.org/drawingml/2006/table">
            <a:tbl>
              <a:tblPr firstRow="1" bandRow="1">
                <a:tableStyleId>{5C22544A-7EE6-4342-B048-85BDC9FD1C3A}</a:tableStyleId>
              </a:tblPr>
              <a:tblGrid>
                <a:gridCol w="1600200"/>
                <a:gridCol w="6858000"/>
              </a:tblGrid>
              <a:tr h="370840">
                <a:tc gridSpan="2">
                  <a:txBody>
                    <a:bodyPr/>
                    <a:lstStyle/>
                    <a:p>
                      <a:pPr algn="ctr"/>
                      <a:r>
                        <a:rPr lang="en-US" dirty="0" smtClean="0"/>
                        <a:t>Sequence Activities – Tools and Techniques</a:t>
                      </a:r>
                      <a:endParaRPr lang="en-US" dirty="0"/>
                    </a:p>
                  </a:txBody>
                  <a:tcPr/>
                </a:tc>
                <a:tc hMerge="1">
                  <a:txBody>
                    <a:bodyPr/>
                    <a:lstStyle/>
                    <a:p>
                      <a:endParaRPr lang="en-US" dirty="0"/>
                    </a:p>
                  </a:txBody>
                  <a:tcPr/>
                </a:tc>
              </a:tr>
              <a:tr h="370840">
                <a:tc>
                  <a:txBody>
                    <a:bodyPr/>
                    <a:lstStyle/>
                    <a:p>
                      <a:r>
                        <a:rPr lang="en-US" dirty="0" smtClean="0"/>
                        <a:t>Precedence Diagramming Method</a:t>
                      </a:r>
                      <a:endParaRPr lang="en-US" dirty="0"/>
                    </a:p>
                  </a:txBody>
                  <a:tcPr/>
                </a:tc>
                <a:tc>
                  <a:txBody>
                    <a:bodyPr/>
                    <a:lstStyle/>
                    <a:p>
                      <a:pPr marL="285750" indent="-285750">
                        <a:buFont typeface="Arial" panose="020B0604020202020204" pitchFamily="34" charset="0"/>
                        <a:buChar char="•"/>
                      </a:pPr>
                      <a:r>
                        <a:rPr lang="en-US" dirty="0" smtClean="0"/>
                        <a:t>A technique used to construct a project network diagram using boxes (nodes) to represent activities connected by arrows to show the logical relationships that exist between them.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Most commonly used diagramming method.</a:t>
                      </a:r>
                    </a:p>
                    <a:p>
                      <a:pPr marL="285750" indent="-285750">
                        <a:buFont typeface="Arial" panose="020B0604020202020204" pitchFamily="34" charset="0"/>
                        <a:buChar char="•"/>
                      </a:pPr>
                      <a:r>
                        <a:rPr lang="en-US" dirty="0" smtClean="0"/>
                        <a:t>Better at showing different types of dependencies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Has 4 types of dependencies or logical relationships: FS, FF, SS, &amp; SF</a:t>
                      </a:r>
                      <a:endParaRPr lang="en-US" dirty="0"/>
                    </a:p>
                  </a:txBody>
                  <a:tcPr/>
                </a:tc>
              </a:tr>
              <a:tr h="370840">
                <a:tc>
                  <a:txBody>
                    <a:bodyPr/>
                    <a:lstStyle/>
                    <a:p>
                      <a:r>
                        <a:rPr lang="en-US" dirty="0" smtClean="0"/>
                        <a:t>Dependency Determination</a:t>
                      </a:r>
                      <a:endParaRPr lang="en-US" dirty="0"/>
                    </a:p>
                  </a:txBody>
                  <a:tcPr/>
                </a:tc>
                <a:tc>
                  <a:txBody>
                    <a:bodyPr/>
                    <a:lstStyle/>
                    <a:p>
                      <a:r>
                        <a:rPr lang="en-US" dirty="0" smtClean="0"/>
                        <a:t>There are 3 types of dependencies that define the activity sequencing: Mandatory, Discretionary, Internal or External </a:t>
                      </a:r>
                      <a:endParaRPr lang="en-US" dirty="0"/>
                    </a:p>
                  </a:txBody>
                  <a:tcPr/>
                </a:tc>
              </a:tr>
              <a:tr h="370840">
                <a:tc>
                  <a:txBody>
                    <a:bodyPr/>
                    <a:lstStyle/>
                    <a:p>
                      <a:r>
                        <a:rPr lang="en-US" dirty="0" smtClean="0"/>
                        <a:t>Applying Leads and Lags</a:t>
                      </a:r>
                      <a:endParaRPr lang="en-US" dirty="0"/>
                    </a:p>
                  </a:txBody>
                  <a:tcPr/>
                </a:tc>
                <a:tc>
                  <a:txBody>
                    <a:bodyPr/>
                    <a:lstStyle/>
                    <a:p>
                      <a:r>
                        <a:rPr lang="en-US" sz="1800" b="0" i="0" kern="1200" dirty="0" smtClean="0">
                          <a:solidFill>
                            <a:schemeClr val="dk1"/>
                          </a:solidFill>
                          <a:effectLst/>
                          <a:latin typeface="+mn-lt"/>
                          <a:ea typeface="+mn-ea"/>
                          <a:cs typeface="+mn-cs"/>
                        </a:rPr>
                        <a:t>The project management team determines the dependencies requiring leads or lags:</a:t>
                      </a:r>
                    </a:p>
                    <a:p>
                      <a:r>
                        <a:rPr lang="en-US" sz="1800" b="0" i="0" kern="1200" dirty="0" smtClean="0">
                          <a:solidFill>
                            <a:schemeClr val="dk1"/>
                          </a:solidFill>
                          <a:effectLst/>
                          <a:latin typeface="+mn-lt"/>
                          <a:ea typeface="+mn-ea"/>
                          <a:cs typeface="+mn-cs"/>
                        </a:rPr>
                        <a:t>Leads: allows acceleration of a successor activity</a:t>
                      </a:r>
                    </a:p>
                    <a:p>
                      <a:r>
                        <a:rPr lang="en-US" sz="1800" b="0" i="0" kern="1200" dirty="0" smtClean="0">
                          <a:solidFill>
                            <a:schemeClr val="dk1"/>
                          </a:solidFill>
                          <a:effectLst/>
                          <a:latin typeface="+mn-lt"/>
                          <a:ea typeface="+mn-ea"/>
                          <a:cs typeface="+mn-cs"/>
                        </a:rPr>
                        <a:t>Lag: directs a delay in a successor activity</a:t>
                      </a:r>
                      <a:endParaRPr lang="en-US" dirty="0"/>
                    </a:p>
                  </a:txBody>
                  <a:tcPr/>
                </a:tc>
              </a:tr>
              <a:tr h="370840">
                <a:tc>
                  <a:txBody>
                    <a:bodyPr/>
                    <a:lstStyle/>
                    <a:p>
                      <a:r>
                        <a:rPr lang="en-US" dirty="0" smtClean="0"/>
                        <a:t>Schedule Network Templates</a:t>
                      </a:r>
                      <a:endParaRPr lang="en-US" dirty="0"/>
                    </a:p>
                  </a:txBody>
                  <a:tcPr/>
                </a:tc>
                <a:tc>
                  <a:txBody>
                    <a:bodyPr/>
                    <a:lstStyle/>
                    <a:p>
                      <a:r>
                        <a:rPr lang="en-US" dirty="0" smtClean="0"/>
                        <a:t>Standardized schedule networks. Portions of networks are called sub-networks or fragment networks which are very useful for repeating activities to produce identical deliverables or common organizational activities.</a:t>
                      </a:r>
                    </a:p>
                  </a:txBody>
                  <a:tcPr/>
                </a:tc>
              </a:tr>
            </a:tbl>
          </a:graphicData>
        </a:graphic>
      </p:graphicFrame>
    </p:spTree>
    <p:extLst>
      <p:ext uri="{BB962C8B-B14F-4D97-AF65-F5344CB8AC3E}">
        <p14:creationId xmlns:p14="http://schemas.microsoft.com/office/powerpoint/2010/main" val="3712124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Sequence Activities - Outputs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6911793"/>
              </p:ext>
            </p:extLst>
          </p:nvPr>
        </p:nvGraphicFramePr>
        <p:xfrm>
          <a:off x="228600" y="1305560"/>
          <a:ext cx="8763000" cy="2748280"/>
        </p:xfrm>
        <a:graphic>
          <a:graphicData uri="http://schemas.openxmlformats.org/drawingml/2006/table">
            <a:tbl>
              <a:tblPr firstRow="1" bandRow="1">
                <a:tableStyleId>{5C22544A-7EE6-4342-B048-85BDC9FD1C3A}</a:tableStyleId>
              </a:tblPr>
              <a:tblGrid>
                <a:gridCol w="1295400"/>
                <a:gridCol w="7467600"/>
              </a:tblGrid>
              <a:tr h="370840">
                <a:tc gridSpan="2">
                  <a:txBody>
                    <a:bodyPr/>
                    <a:lstStyle/>
                    <a:p>
                      <a:pPr algn="ctr"/>
                      <a:r>
                        <a:rPr lang="en-US" dirty="0" smtClean="0"/>
                        <a:t>Sequence Activities – Outputs</a:t>
                      </a:r>
                      <a:endParaRPr lang="en-US" dirty="0"/>
                    </a:p>
                  </a:txBody>
                  <a:tcPr/>
                </a:tc>
                <a:tc hMerge="1">
                  <a:txBody>
                    <a:bodyPr/>
                    <a:lstStyle/>
                    <a:p>
                      <a:endParaRPr lang="en-US" dirty="0"/>
                    </a:p>
                  </a:txBody>
                  <a:tcPr/>
                </a:tc>
              </a:tr>
              <a:tr h="370840">
                <a:tc>
                  <a:txBody>
                    <a:bodyPr/>
                    <a:lstStyle/>
                    <a:p>
                      <a:r>
                        <a:rPr lang="en-US" sz="1600" dirty="0" smtClean="0"/>
                        <a:t>Project Schedule network diagrams</a:t>
                      </a:r>
                      <a:endParaRPr lang="en-US" sz="1600" dirty="0"/>
                    </a:p>
                  </a:txBody>
                  <a:tcPr/>
                </a:tc>
                <a:tc>
                  <a:txBody>
                    <a:bodyPr/>
                    <a:lstStyle/>
                    <a:p>
                      <a:pPr marL="0" indent="0">
                        <a:buFont typeface="Arial" panose="020B0604020202020204" pitchFamily="34" charset="0"/>
                        <a:buNone/>
                      </a:pPr>
                      <a:r>
                        <a:rPr lang="en-US" sz="1600" dirty="0" smtClean="0"/>
                        <a:t>• Graphical representation of the logical relationships, also referred to as</a:t>
                      </a:r>
                      <a:r>
                        <a:rPr lang="en-US" sz="1600" baseline="0" dirty="0" smtClean="0"/>
                        <a:t> </a:t>
                      </a:r>
                      <a:r>
                        <a:rPr lang="en-US" sz="1600" dirty="0" smtClean="0"/>
                        <a:t>dependencies,   </a:t>
                      </a:r>
                    </a:p>
                    <a:p>
                      <a:pPr marL="0" indent="0">
                        <a:buFont typeface="Arial" panose="020B0604020202020204" pitchFamily="34" charset="0"/>
                        <a:buNone/>
                      </a:pPr>
                      <a:r>
                        <a:rPr lang="en-US" sz="1600" dirty="0" smtClean="0"/>
                        <a:t>    among the project schedule activities</a:t>
                      </a:r>
                    </a:p>
                    <a:p>
                      <a:pPr marL="0" indent="0">
                        <a:buFont typeface="Arial" panose="020B0604020202020204" pitchFamily="34" charset="0"/>
                        <a:buNone/>
                      </a:pPr>
                      <a:r>
                        <a:rPr lang="en-US" sz="1600" dirty="0" smtClean="0"/>
                        <a:t>• Precedence Diagramming Method (PDM)</a:t>
                      </a:r>
                    </a:p>
                    <a:p>
                      <a:pPr marL="0" indent="0">
                        <a:buFont typeface="Arial" panose="020B0604020202020204" pitchFamily="34" charset="0"/>
                        <a:buNone/>
                      </a:pPr>
                      <a:r>
                        <a:rPr lang="en-US" sz="1600" dirty="0" smtClean="0"/>
                        <a:t>• Shows interdependencies between activities, excludes time estimates</a:t>
                      </a:r>
                    </a:p>
                  </a:txBody>
                  <a:tcPr/>
                </a:tc>
              </a:tr>
              <a:tr h="370840">
                <a:tc>
                  <a:txBody>
                    <a:bodyPr/>
                    <a:lstStyle/>
                    <a:p>
                      <a:r>
                        <a:rPr lang="en-US" sz="1600" dirty="0" smtClean="0"/>
                        <a:t> Project documents updates</a:t>
                      </a:r>
                      <a:endParaRPr lang="en-US" sz="1600" dirty="0"/>
                    </a:p>
                  </a:txBody>
                  <a:tcPr/>
                </a:tc>
                <a:tc>
                  <a:txBody>
                    <a:bodyPr/>
                    <a:lstStyle/>
                    <a:p>
                      <a:r>
                        <a:rPr lang="en-US" sz="1600" dirty="0" smtClean="0"/>
                        <a:t>Project documents that may be updated include, but are not limited to:</a:t>
                      </a:r>
                    </a:p>
                    <a:p>
                      <a:r>
                        <a:rPr lang="en-US" sz="1600" dirty="0" smtClean="0"/>
                        <a:t>• Activity lists,</a:t>
                      </a:r>
                    </a:p>
                    <a:p>
                      <a:r>
                        <a:rPr lang="en-US" sz="1600" dirty="0" smtClean="0"/>
                        <a:t>• Activity attributes,</a:t>
                      </a:r>
                    </a:p>
                    <a:p>
                      <a:r>
                        <a:rPr lang="en-US" sz="1600" dirty="0" smtClean="0"/>
                        <a:t>• Milestone list, and</a:t>
                      </a:r>
                    </a:p>
                    <a:p>
                      <a:r>
                        <a:rPr lang="en-US" sz="1600" dirty="0" smtClean="0"/>
                        <a:t>• Risk register</a:t>
                      </a:r>
                    </a:p>
                  </a:txBody>
                  <a:tcPr/>
                </a:tc>
              </a:tr>
            </a:tbl>
          </a:graphicData>
        </a:graphic>
      </p:graphicFrame>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200399"/>
            <a:ext cx="4953001" cy="3433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24925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Precedence Diagramming Method</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4 types of dependencies or logical relationships</a:t>
            </a:r>
          </a:p>
          <a:p>
            <a:pPr lvl="1"/>
            <a:r>
              <a:rPr lang="en-US" sz="2400" dirty="0" smtClean="0"/>
              <a:t>Finish-to-Start (FS) </a:t>
            </a:r>
          </a:p>
          <a:p>
            <a:pPr lvl="2"/>
            <a:r>
              <a:rPr lang="en-US" sz="2000" dirty="0" smtClean="0"/>
              <a:t>This relationship means Task A must complete before Task B can begin. This is the most common relationship. </a:t>
            </a:r>
          </a:p>
          <a:p>
            <a:pPr lvl="1"/>
            <a:r>
              <a:rPr lang="en-US" sz="2400" dirty="0" smtClean="0"/>
              <a:t>Finish-to-Finish (FF) </a:t>
            </a:r>
          </a:p>
          <a:p>
            <a:pPr lvl="2"/>
            <a:r>
              <a:rPr lang="en-US" sz="2000" dirty="0" smtClean="0"/>
              <a:t>Finish of successor activity depends on finish of the predecessor </a:t>
            </a:r>
          </a:p>
          <a:p>
            <a:pPr lvl="1"/>
            <a:r>
              <a:rPr lang="en-US" sz="2400" dirty="0" smtClean="0"/>
              <a:t>Start-to-Start (SS) </a:t>
            </a:r>
          </a:p>
          <a:p>
            <a:pPr lvl="2"/>
            <a:r>
              <a:rPr lang="en-US" sz="2000" dirty="0" smtClean="0"/>
              <a:t>Start of a successor activity depends on start of a predecessor activity. </a:t>
            </a:r>
          </a:p>
          <a:p>
            <a:pPr lvl="1"/>
            <a:r>
              <a:rPr lang="en-US" sz="2400" dirty="0" smtClean="0"/>
              <a:t>Start-to-Finish (SF) </a:t>
            </a:r>
          </a:p>
          <a:p>
            <a:pPr lvl="2"/>
            <a:r>
              <a:rPr lang="en-US" sz="2000" dirty="0" smtClean="0"/>
              <a:t> Finish of Successor depends </a:t>
            </a:r>
          </a:p>
          <a:p>
            <a:pPr marL="914400" lvl="2" indent="0">
              <a:buNone/>
            </a:pPr>
            <a:r>
              <a:rPr lang="en-US" sz="2000" dirty="0" smtClean="0"/>
              <a:t>on the start of preceding activity. </a:t>
            </a:r>
            <a:endParaRPr lang="en-US" sz="20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7861" y="4648200"/>
            <a:ext cx="3797539" cy="190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9538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Activities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Dependency Determination</a:t>
            </a:r>
          </a:p>
          <a:p>
            <a:pPr lvl="1"/>
            <a:r>
              <a:rPr lang="en-US" dirty="0" smtClean="0"/>
              <a:t>Mandatory dependencies: legally or contractually required or inherent in the nature of the work being performed on a project, sometimes referred to as hard logic</a:t>
            </a:r>
          </a:p>
          <a:p>
            <a:pPr lvl="1"/>
            <a:r>
              <a:rPr lang="en-US" dirty="0" smtClean="0"/>
              <a:t>Discretionary dependencies: referred to as preferential logic, or soft logic </a:t>
            </a:r>
            <a:r>
              <a:rPr lang="en-US" dirty="0"/>
              <a:t>are defined as best practices and are considered the preferred choice among the other alternatives </a:t>
            </a:r>
            <a:endParaRPr lang="en-US" dirty="0" smtClean="0"/>
          </a:p>
          <a:p>
            <a:pPr lvl="1"/>
            <a:r>
              <a:rPr lang="en-US" dirty="0" smtClean="0"/>
              <a:t>External dependencies: involve relationships between project and non-project activities; external </a:t>
            </a:r>
            <a:r>
              <a:rPr lang="en-US" dirty="0"/>
              <a:t>to the project and are not in project’s control</a:t>
            </a:r>
            <a:r>
              <a:rPr lang="en-US" dirty="0" smtClean="0"/>
              <a:t>. </a:t>
            </a:r>
          </a:p>
          <a:p>
            <a:pPr lvl="2"/>
            <a:r>
              <a:rPr lang="en-US" dirty="0" smtClean="0"/>
              <a:t>E.g</a:t>
            </a:r>
            <a:r>
              <a:rPr lang="en-US" dirty="0"/>
              <a:t>. Deliverable from other project or expected new </a:t>
            </a:r>
            <a:r>
              <a:rPr lang="en-US" dirty="0" smtClean="0"/>
              <a:t>law</a:t>
            </a:r>
          </a:p>
          <a:p>
            <a:pPr lvl="1"/>
            <a:r>
              <a:rPr lang="en-US" dirty="0" smtClean="0"/>
              <a:t>Internal dependencies: involve a precedence relationship between project activities and are generally inside the project team’s control</a:t>
            </a:r>
          </a:p>
          <a:p>
            <a:pPr lvl="2"/>
            <a:r>
              <a:rPr lang="en-US" dirty="0" smtClean="0"/>
              <a:t>For example, if the team cannot test a machine until they assemble it</a:t>
            </a:r>
          </a:p>
        </p:txBody>
      </p:sp>
    </p:spTree>
    <p:extLst>
      <p:ext uri="{BB962C8B-B14F-4D97-AF65-F5344CB8AC3E}">
        <p14:creationId xmlns:p14="http://schemas.microsoft.com/office/powerpoint/2010/main" val="216638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sz="4000" dirty="0" smtClean="0"/>
              <a:t>Estimate Activity Resources</a:t>
            </a:r>
            <a:endParaRPr lang="en-US" sz="4000" dirty="0"/>
          </a:p>
        </p:txBody>
      </p:sp>
    </p:spTree>
    <p:extLst>
      <p:ext uri="{BB962C8B-B14F-4D97-AF65-F5344CB8AC3E}">
        <p14:creationId xmlns:p14="http://schemas.microsoft.com/office/powerpoint/2010/main" val="18935436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 Activity Resources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Before estimating activity durations, you must have a good idea of the quantity and type of resources that will be assigned to each activity;</a:t>
            </a:r>
          </a:p>
          <a:p>
            <a:r>
              <a:rPr lang="en-US" dirty="0" smtClean="0"/>
              <a:t>Resources are people, equipment, and materials</a:t>
            </a:r>
          </a:p>
          <a:p>
            <a:r>
              <a:rPr lang="en-US" dirty="0" smtClean="0"/>
              <a:t>Consider important issues in estimating resources</a:t>
            </a:r>
          </a:p>
          <a:p>
            <a:pPr lvl="1"/>
            <a:r>
              <a:rPr lang="en-US" dirty="0" smtClean="0"/>
              <a:t>How difficult will it be to do specific activities on this project?</a:t>
            </a:r>
          </a:p>
          <a:p>
            <a:pPr lvl="1"/>
            <a:r>
              <a:rPr lang="en-US" dirty="0" smtClean="0"/>
              <a:t>What is the organization’s history in doing similar activities?</a:t>
            </a:r>
          </a:p>
          <a:p>
            <a:pPr lvl="1"/>
            <a:r>
              <a:rPr lang="en-US" dirty="0" smtClean="0"/>
              <a:t>Are the required resources available?</a:t>
            </a:r>
          </a:p>
          <a:p>
            <a:endParaRPr lang="en-US" dirty="0"/>
          </a:p>
        </p:txBody>
      </p:sp>
    </p:spTree>
    <p:extLst>
      <p:ext uri="{BB962C8B-B14F-4D97-AF65-F5344CB8AC3E}">
        <p14:creationId xmlns:p14="http://schemas.microsoft.com/office/powerpoint/2010/main" val="34277021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 Activity Resources </a:t>
            </a:r>
            <a:endParaRPr lang="en-US" dirty="0"/>
          </a:p>
        </p:txBody>
      </p:sp>
      <p:sp>
        <p:nvSpPr>
          <p:cNvPr id="3" name="Content Placeholder 2"/>
          <p:cNvSpPr>
            <a:spLocks noGrp="1"/>
          </p:cNvSpPr>
          <p:nvPr>
            <p:ph idx="1"/>
          </p:nvPr>
        </p:nvSpPr>
        <p:spPr/>
        <p:txBody>
          <a:bodyPr>
            <a:normAutofit/>
          </a:bodyPr>
          <a:lstStyle/>
          <a:p>
            <a:r>
              <a:rPr lang="en-US" sz="2400" dirty="0" smtClean="0"/>
              <a:t>The process of estimating the type and quantities of material, human resources, equipment, or supplies required to perform each activity. </a:t>
            </a:r>
          </a:p>
          <a:p>
            <a:r>
              <a:rPr lang="en-US" sz="2400" dirty="0" smtClean="0"/>
              <a:t>The key benefit of this process is that it identifies the type, quantity, and characteristics of resources required to complete the activity which allows more accurate cost and duration estimate</a:t>
            </a:r>
            <a:endParaRPr lang="en-US" sz="24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114800"/>
            <a:ext cx="5880363"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18377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r>
              <a:rPr lang="en-US" dirty="0" smtClean="0"/>
              <a:t>Estimate Activity Resources - Inputs </a:t>
            </a:r>
          </a:p>
        </p:txBody>
      </p:sp>
      <p:sp>
        <p:nvSpPr>
          <p:cNvPr id="3" name="Content Placeholder 2"/>
          <p:cNvSpPr>
            <a:spLocks noGrp="1"/>
          </p:cNvSpPr>
          <p:nvPr>
            <p:ph idx="1"/>
          </p:nvPr>
        </p:nvSpPr>
        <p:spPr/>
        <p:txBody>
          <a:bodyPr>
            <a:normAutofit/>
          </a:bodyPr>
          <a:lstStyle/>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20194800"/>
              </p:ext>
            </p:extLst>
          </p:nvPr>
        </p:nvGraphicFramePr>
        <p:xfrm>
          <a:off x="304800" y="1397000"/>
          <a:ext cx="8534400" cy="5232400"/>
        </p:xfrm>
        <a:graphic>
          <a:graphicData uri="http://schemas.openxmlformats.org/drawingml/2006/table">
            <a:tbl>
              <a:tblPr firstRow="1" bandRow="1">
                <a:tableStyleId>{5C22544A-7EE6-4342-B048-85BDC9FD1C3A}</a:tableStyleId>
              </a:tblPr>
              <a:tblGrid>
                <a:gridCol w="2656936"/>
                <a:gridCol w="5877464"/>
              </a:tblGrid>
              <a:tr h="370840">
                <a:tc gridSpan="2">
                  <a:txBody>
                    <a:bodyPr/>
                    <a:lstStyle/>
                    <a:p>
                      <a:pPr algn="ctr"/>
                      <a:r>
                        <a:rPr lang="en-US" dirty="0" smtClean="0"/>
                        <a:t>Estimate Activity Resources – Inputs</a:t>
                      </a:r>
                      <a:endParaRPr lang="en-US" dirty="0"/>
                    </a:p>
                  </a:txBody>
                  <a:tcPr/>
                </a:tc>
                <a:tc hMerge="1">
                  <a:txBody>
                    <a:bodyPr/>
                    <a:lstStyle/>
                    <a:p>
                      <a:endParaRPr lang="en-US" dirty="0"/>
                    </a:p>
                  </a:txBody>
                  <a:tcPr/>
                </a:tc>
              </a:tr>
              <a:tr h="370840">
                <a:tc>
                  <a:txBody>
                    <a:bodyPr/>
                    <a:lstStyle/>
                    <a:p>
                      <a:r>
                        <a:rPr lang="en-US" dirty="0" smtClean="0"/>
                        <a:t>Schedule Management Plan</a:t>
                      </a:r>
                      <a:endParaRPr lang="en-US" dirty="0"/>
                    </a:p>
                  </a:txBody>
                  <a:tcPr/>
                </a:tc>
                <a:tc>
                  <a:txBody>
                    <a:bodyPr/>
                    <a:lstStyle/>
                    <a:p>
                      <a:pPr marL="0" indent="0">
                        <a:buFont typeface="Arial" panose="020B0604020202020204" pitchFamily="34" charset="0"/>
                        <a:buNone/>
                      </a:pPr>
                      <a:r>
                        <a:rPr lang="en-US" sz="1800" b="0" i="0" kern="1200" dirty="0" smtClean="0">
                          <a:solidFill>
                            <a:schemeClr val="dk1"/>
                          </a:solidFill>
                          <a:effectLst/>
                          <a:latin typeface="+mn-lt"/>
                          <a:ea typeface="+mn-ea"/>
                          <a:cs typeface="+mn-cs"/>
                        </a:rPr>
                        <a:t>Identifies the level of accuracy and the units of measure for the resource to be estimated</a:t>
                      </a:r>
                      <a:endParaRPr lang="en-US" dirty="0"/>
                    </a:p>
                  </a:txBody>
                  <a:tcPr/>
                </a:tc>
              </a:tr>
              <a:tr h="370840">
                <a:tc>
                  <a:txBody>
                    <a:bodyPr/>
                    <a:lstStyle/>
                    <a:p>
                      <a:r>
                        <a:rPr lang="en-US" dirty="0" smtClean="0"/>
                        <a:t>Activity List</a:t>
                      </a:r>
                      <a:endParaRPr lang="en-US" dirty="0"/>
                    </a:p>
                  </a:txBody>
                  <a:tcPr/>
                </a:tc>
                <a:tc>
                  <a:txBody>
                    <a:bodyPr/>
                    <a:lstStyle/>
                    <a:p>
                      <a:pPr marL="0" indent="0">
                        <a:buFont typeface="Arial" panose="020B0604020202020204" pitchFamily="34" charset="0"/>
                        <a:buNone/>
                      </a:pPr>
                      <a:r>
                        <a:rPr lang="en-US" sz="1800" b="0" i="0" kern="1200" dirty="0" smtClean="0">
                          <a:solidFill>
                            <a:schemeClr val="dk1"/>
                          </a:solidFill>
                          <a:effectLst/>
                          <a:latin typeface="+mn-lt"/>
                          <a:ea typeface="+mn-ea"/>
                          <a:cs typeface="+mn-cs"/>
                        </a:rPr>
                        <a:t>Identifies the activities which will need resources </a:t>
                      </a:r>
                      <a:endParaRPr lang="en-US" dirty="0"/>
                    </a:p>
                  </a:txBody>
                  <a:tcPr/>
                </a:tc>
              </a:tr>
              <a:tr h="370840">
                <a:tc>
                  <a:txBody>
                    <a:bodyPr/>
                    <a:lstStyle/>
                    <a:p>
                      <a:r>
                        <a:rPr lang="en-US" dirty="0" smtClean="0"/>
                        <a:t>Activity Attributes</a:t>
                      </a:r>
                      <a:endParaRPr lang="en-US" dirty="0"/>
                    </a:p>
                  </a:txBody>
                  <a:tcPr/>
                </a:tc>
                <a:tc>
                  <a:txBody>
                    <a:bodyPr/>
                    <a:lstStyle/>
                    <a:p>
                      <a:pPr marL="0" indent="0">
                        <a:buFont typeface="Arial" panose="020B0604020202020204" pitchFamily="34" charset="0"/>
                        <a:buNone/>
                      </a:pPr>
                      <a:r>
                        <a:rPr lang="en-US" sz="1800" b="0" i="0" kern="1200" dirty="0" smtClean="0">
                          <a:solidFill>
                            <a:schemeClr val="dk1"/>
                          </a:solidFill>
                          <a:effectLst/>
                          <a:latin typeface="+mn-lt"/>
                          <a:ea typeface="+mn-ea"/>
                          <a:cs typeface="+mn-cs"/>
                        </a:rPr>
                        <a:t>Provide the primary data input for estimating resources required for each activity in the activity list</a:t>
                      </a:r>
                      <a:endParaRPr lang="en-US" dirty="0"/>
                    </a:p>
                  </a:txBody>
                  <a:tcPr/>
                </a:tc>
              </a:tr>
              <a:tr h="370840">
                <a:tc>
                  <a:txBody>
                    <a:bodyPr/>
                    <a:lstStyle/>
                    <a:p>
                      <a:r>
                        <a:rPr lang="en-US" dirty="0" smtClean="0"/>
                        <a:t>Resource Calendars</a:t>
                      </a:r>
                      <a:endParaRPr lang="en-US" dirty="0"/>
                    </a:p>
                  </a:txBody>
                  <a:tcPr/>
                </a:tc>
                <a:tc>
                  <a:txBody>
                    <a:bodyPr/>
                    <a:lstStyle/>
                    <a:p>
                      <a:pPr marL="0" indent="0">
                        <a:buFont typeface="Arial" panose="020B0604020202020204" pitchFamily="34" charset="0"/>
                        <a:buNone/>
                      </a:pPr>
                      <a:r>
                        <a:rPr lang="en-US" sz="1800" b="0" i="0" kern="1200" dirty="0" smtClean="0">
                          <a:solidFill>
                            <a:schemeClr val="dk1"/>
                          </a:solidFill>
                          <a:effectLst/>
                          <a:latin typeface="+mn-lt"/>
                          <a:ea typeface="+mn-ea"/>
                          <a:cs typeface="+mn-cs"/>
                        </a:rPr>
                        <a:t>Specifies when and how long identified project resources will be available during the project</a:t>
                      </a:r>
                      <a:endParaRPr lang="en-US" dirty="0"/>
                    </a:p>
                  </a:txBody>
                  <a:tcPr/>
                </a:tc>
              </a:tr>
              <a:tr h="370840">
                <a:tc>
                  <a:txBody>
                    <a:bodyPr/>
                    <a:lstStyle/>
                    <a:p>
                      <a:r>
                        <a:rPr lang="en-US" dirty="0" smtClean="0"/>
                        <a:t>Risk Register</a:t>
                      </a:r>
                      <a:endParaRPr lang="en-US" dirty="0"/>
                    </a:p>
                  </a:txBody>
                  <a:tcPr/>
                </a:tc>
                <a:tc>
                  <a:txBody>
                    <a:bodyPr/>
                    <a:lstStyle/>
                    <a:p>
                      <a:pPr marL="0" indent="0">
                        <a:buFont typeface="Arial" panose="020B0604020202020204" pitchFamily="34" charset="0"/>
                        <a:buNone/>
                      </a:pPr>
                      <a:r>
                        <a:rPr lang="en-US" dirty="0" smtClean="0"/>
                        <a:t>Risk events may impact resource selection and availability.</a:t>
                      </a:r>
                      <a:endParaRPr lang="en-US" dirty="0"/>
                    </a:p>
                  </a:txBody>
                  <a:tcPr/>
                </a:tc>
              </a:tr>
              <a:tr h="370840">
                <a:tc>
                  <a:txBody>
                    <a:bodyPr/>
                    <a:lstStyle/>
                    <a:p>
                      <a:r>
                        <a:rPr lang="en-US" dirty="0" smtClean="0"/>
                        <a:t>Activity Cost Estimates</a:t>
                      </a:r>
                      <a:endParaRPr lang="en-US" dirty="0"/>
                    </a:p>
                  </a:txBody>
                  <a:tcPr/>
                </a:tc>
                <a:tc>
                  <a:txBody>
                    <a:bodyPr/>
                    <a:lstStyle/>
                    <a:p>
                      <a:r>
                        <a:rPr lang="en-US" dirty="0" smtClean="0"/>
                        <a:t> The cost of resources may impact resource selection</a:t>
                      </a:r>
                      <a:endParaRPr lang="en-US" dirty="0"/>
                    </a:p>
                  </a:txBody>
                  <a:tcPr/>
                </a:tc>
              </a:tr>
              <a:tr h="370840">
                <a:tc>
                  <a:txBody>
                    <a:bodyPr/>
                    <a:lstStyle/>
                    <a:p>
                      <a:r>
                        <a:rPr lang="en-US" dirty="0" smtClean="0"/>
                        <a:t>Enterprise Environmental Factors</a:t>
                      </a:r>
                      <a:endParaRPr lang="en-US" dirty="0"/>
                    </a:p>
                  </a:txBody>
                  <a:tcPr/>
                </a:tc>
                <a:tc>
                  <a:txBody>
                    <a:bodyPr/>
                    <a:lstStyle/>
                    <a:p>
                      <a:r>
                        <a:rPr lang="en-US" sz="1800" b="0" i="0" kern="1200" dirty="0" smtClean="0">
                          <a:solidFill>
                            <a:schemeClr val="dk1"/>
                          </a:solidFill>
                          <a:effectLst/>
                          <a:latin typeface="+mn-lt"/>
                          <a:ea typeface="+mn-ea"/>
                          <a:cs typeface="+mn-cs"/>
                        </a:rPr>
                        <a:t>Factors that can influence the</a:t>
                      </a:r>
                      <a:r>
                        <a:rPr lang="en-US" sz="1800" b="0" i="0" kern="1200" baseline="0" dirty="0" smtClean="0">
                          <a:solidFill>
                            <a:schemeClr val="dk1"/>
                          </a:solidFill>
                          <a:effectLst/>
                          <a:latin typeface="+mn-lt"/>
                          <a:ea typeface="+mn-ea"/>
                          <a:cs typeface="+mn-cs"/>
                        </a:rPr>
                        <a:t> EAR </a:t>
                      </a:r>
                      <a:r>
                        <a:rPr lang="en-US" sz="1800" b="0" i="0" kern="1200" dirty="0" smtClean="0">
                          <a:solidFill>
                            <a:schemeClr val="dk1"/>
                          </a:solidFill>
                          <a:effectLst/>
                          <a:latin typeface="+mn-lt"/>
                          <a:ea typeface="+mn-ea"/>
                          <a:cs typeface="+mn-cs"/>
                        </a:rPr>
                        <a:t>process include but are not limited to resource location, availability, and skills</a:t>
                      </a:r>
                      <a:endParaRPr lang="en-US" dirty="0"/>
                    </a:p>
                  </a:txBody>
                  <a:tcPr/>
                </a:tc>
              </a:tr>
              <a:tr h="370840">
                <a:tc>
                  <a:txBody>
                    <a:bodyPr/>
                    <a:lstStyle/>
                    <a:p>
                      <a:r>
                        <a:rPr lang="en-US" dirty="0" smtClean="0"/>
                        <a:t>Organizational Process Assets</a:t>
                      </a:r>
                      <a:endParaRPr lang="en-US" dirty="0"/>
                    </a:p>
                  </a:txBody>
                  <a:tcPr/>
                </a:tc>
                <a:tc>
                  <a:txBody>
                    <a:bodyPr/>
                    <a:lstStyle/>
                    <a:p>
                      <a:r>
                        <a:rPr lang="en-US" sz="1800" b="0" i="0" kern="1200" dirty="0" smtClean="0">
                          <a:solidFill>
                            <a:schemeClr val="dk1"/>
                          </a:solidFill>
                          <a:effectLst/>
                          <a:latin typeface="+mn-lt"/>
                          <a:ea typeface="+mn-ea"/>
                          <a:cs typeface="+mn-cs"/>
                        </a:rPr>
                        <a:t>Those</a:t>
                      </a:r>
                      <a:r>
                        <a:rPr lang="en-US" sz="1800" b="0" i="0" kern="1200" baseline="0" dirty="0" smtClean="0">
                          <a:solidFill>
                            <a:schemeClr val="dk1"/>
                          </a:solidFill>
                          <a:effectLst/>
                          <a:latin typeface="+mn-lt"/>
                          <a:ea typeface="+mn-ea"/>
                          <a:cs typeface="+mn-cs"/>
                        </a:rPr>
                        <a:t> </a:t>
                      </a:r>
                      <a:r>
                        <a:rPr lang="en-US" sz="1800" b="0" i="0" kern="1200" dirty="0" smtClean="0">
                          <a:solidFill>
                            <a:schemeClr val="dk1"/>
                          </a:solidFill>
                          <a:effectLst/>
                          <a:latin typeface="+mn-lt"/>
                          <a:ea typeface="+mn-ea"/>
                          <a:cs typeface="+mn-cs"/>
                        </a:rPr>
                        <a:t>that influence the</a:t>
                      </a:r>
                      <a:r>
                        <a:rPr lang="en-US" sz="1800" b="0" i="0" kern="1200" baseline="0" dirty="0" smtClean="0">
                          <a:solidFill>
                            <a:schemeClr val="dk1"/>
                          </a:solidFill>
                          <a:effectLst/>
                          <a:latin typeface="+mn-lt"/>
                          <a:ea typeface="+mn-ea"/>
                          <a:cs typeface="+mn-cs"/>
                        </a:rPr>
                        <a:t> EAR </a:t>
                      </a:r>
                      <a:r>
                        <a:rPr lang="en-US" sz="1800" b="0" i="0" kern="1200" dirty="0" smtClean="0">
                          <a:solidFill>
                            <a:schemeClr val="dk1"/>
                          </a:solidFill>
                          <a:effectLst/>
                          <a:latin typeface="+mn-lt"/>
                          <a:ea typeface="+mn-ea"/>
                          <a:cs typeface="+mn-cs"/>
                        </a:rPr>
                        <a:t>process such as policies and procedures related to staffing, rental purchase of supplies and equipment, historical information regarding types of resources used for similar work on previous projects</a:t>
                      </a:r>
                      <a:endParaRPr lang="en-US" dirty="0"/>
                    </a:p>
                  </a:txBody>
                  <a:tcPr/>
                </a:tc>
              </a:tr>
            </a:tbl>
          </a:graphicData>
        </a:graphic>
      </p:graphicFrame>
    </p:spTree>
    <p:extLst>
      <p:ext uri="{BB962C8B-B14F-4D97-AF65-F5344CB8AC3E}">
        <p14:creationId xmlns:p14="http://schemas.microsoft.com/office/powerpoint/2010/main" val="20973709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Estimate Activity Resources - Tools and Techniques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7402472"/>
              </p:ext>
            </p:extLst>
          </p:nvPr>
        </p:nvGraphicFramePr>
        <p:xfrm>
          <a:off x="228600" y="1305560"/>
          <a:ext cx="8763000" cy="5491480"/>
        </p:xfrm>
        <a:graphic>
          <a:graphicData uri="http://schemas.openxmlformats.org/drawingml/2006/table">
            <a:tbl>
              <a:tblPr firstRow="1" bandRow="1">
                <a:tableStyleId>{5C22544A-7EE6-4342-B048-85BDC9FD1C3A}</a:tableStyleId>
              </a:tblPr>
              <a:tblGrid>
                <a:gridCol w="1657865"/>
                <a:gridCol w="7105135"/>
              </a:tblGrid>
              <a:tr h="370840">
                <a:tc gridSpan="2">
                  <a:txBody>
                    <a:bodyPr/>
                    <a:lstStyle/>
                    <a:p>
                      <a:pPr algn="ctr"/>
                      <a:r>
                        <a:rPr lang="en-US" dirty="0" smtClean="0"/>
                        <a:t> Estimate Activity Resources - Tools and Techniques</a:t>
                      </a:r>
                      <a:endParaRPr lang="en-US" dirty="0"/>
                    </a:p>
                  </a:txBody>
                  <a:tcPr/>
                </a:tc>
                <a:tc hMerge="1">
                  <a:txBody>
                    <a:bodyPr/>
                    <a:lstStyle/>
                    <a:p>
                      <a:endParaRPr lang="en-US" dirty="0"/>
                    </a:p>
                  </a:txBody>
                  <a:tcPr/>
                </a:tc>
              </a:tr>
              <a:tr h="370840">
                <a:tc>
                  <a:txBody>
                    <a:bodyPr/>
                    <a:lstStyle/>
                    <a:p>
                      <a:r>
                        <a:rPr lang="en-US" dirty="0" smtClean="0"/>
                        <a:t>Expert Judgment</a:t>
                      </a:r>
                      <a:endParaRPr lang="en-US" dirty="0"/>
                    </a:p>
                  </a:txBody>
                  <a:tcPr/>
                </a:tc>
                <a:tc>
                  <a:txBody>
                    <a:bodyPr/>
                    <a:lstStyle/>
                    <a:p>
                      <a:pPr marL="0" indent="0">
                        <a:buFont typeface="Arial" panose="020B0604020202020204" pitchFamily="34" charset="0"/>
                        <a:buNone/>
                      </a:pPr>
                      <a:r>
                        <a:rPr lang="en-US" dirty="0" smtClean="0"/>
                        <a:t>Required</a:t>
                      </a:r>
                      <a:r>
                        <a:rPr lang="en-US" baseline="0" dirty="0" smtClean="0"/>
                        <a:t> to a</a:t>
                      </a:r>
                      <a:r>
                        <a:rPr lang="en-US" dirty="0" smtClean="0"/>
                        <a:t>ssess</a:t>
                      </a:r>
                      <a:r>
                        <a:rPr lang="en-US" baseline="0" dirty="0" smtClean="0"/>
                        <a:t> </a:t>
                      </a:r>
                      <a:r>
                        <a:rPr lang="en-US" dirty="0" smtClean="0"/>
                        <a:t>the resource-related inputs to this process. Any group or person with specialized knowledge in resource planning and estimating can provide such expertise.</a:t>
                      </a:r>
                    </a:p>
                  </a:txBody>
                  <a:tcPr/>
                </a:tc>
              </a:tr>
              <a:tr h="370840">
                <a:tc>
                  <a:txBody>
                    <a:bodyPr/>
                    <a:lstStyle/>
                    <a:p>
                      <a:r>
                        <a:rPr lang="en-US" dirty="0" smtClean="0"/>
                        <a:t>Alternative Analysis</a:t>
                      </a:r>
                      <a:endParaRPr lang="en-US" dirty="0"/>
                    </a:p>
                  </a:txBody>
                  <a:tcPr/>
                </a:tc>
                <a:tc>
                  <a:txBody>
                    <a:bodyPr/>
                    <a:lstStyle/>
                    <a:p>
                      <a:r>
                        <a:rPr lang="en-US" dirty="0" smtClean="0"/>
                        <a:t>Many schedule</a:t>
                      </a:r>
                      <a:r>
                        <a:rPr lang="en-US" baseline="0" dirty="0" smtClean="0"/>
                        <a:t> activities have</a:t>
                      </a:r>
                      <a:r>
                        <a:rPr lang="en-US" dirty="0" smtClean="0"/>
                        <a:t> alternative methods of accomplishment which may include using various levels of resource capability or skills, different size or type of machines, different tools (hand versus automated), and make-rent-or-buy decisions regarding the resource</a:t>
                      </a:r>
                      <a:endParaRPr lang="en-US" dirty="0"/>
                    </a:p>
                  </a:txBody>
                  <a:tcPr/>
                </a:tc>
              </a:tr>
              <a:tr h="370840">
                <a:tc>
                  <a:txBody>
                    <a:bodyPr/>
                    <a:lstStyle/>
                    <a:p>
                      <a:r>
                        <a:rPr lang="en-US" dirty="0" smtClean="0"/>
                        <a:t>Published Estimating Data</a:t>
                      </a:r>
                      <a:endParaRPr lang="en-US" dirty="0"/>
                    </a:p>
                  </a:txBody>
                  <a:tcPr/>
                </a:tc>
                <a:tc>
                  <a:txBody>
                    <a:bodyPr/>
                    <a:lstStyle/>
                    <a:p>
                      <a:r>
                        <a:rPr lang="en-US" dirty="0" smtClean="0"/>
                        <a:t>Companies publish updated production rates and unit costs of resources for an extensive array of labor trades, material, and equipment for different countries &amp; geographical locations within countries</a:t>
                      </a:r>
                      <a:endParaRPr lang="en-US" dirty="0"/>
                    </a:p>
                  </a:txBody>
                  <a:tcPr/>
                </a:tc>
              </a:tr>
              <a:tr h="370840">
                <a:tc>
                  <a:txBody>
                    <a:bodyPr/>
                    <a:lstStyle/>
                    <a:p>
                      <a:r>
                        <a:rPr lang="en-US" dirty="0" smtClean="0"/>
                        <a:t>Bottom-up Estimating</a:t>
                      </a:r>
                      <a:endParaRPr lang="en-US" dirty="0"/>
                    </a:p>
                  </a:txBody>
                  <a:tcPr/>
                </a:tc>
                <a:tc>
                  <a:txBody>
                    <a:bodyPr/>
                    <a:lstStyle/>
                    <a:p>
                      <a:r>
                        <a:rPr lang="en-US" dirty="0" smtClean="0"/>
                        <a:t>Method of estimating project duration or cost by aggregating the estimates of the lower-level components of the WBS</a:t>
                      </a:r>
                    </a:p>
                  </a:txBody>
                  <a:tcPr/>
                </a:tc>
              </a:tr>
              <a:tr h="370840">
                <a:tc>
                  <a:txBody>
                    <a:bodyPr/>
                    <a:lstStyle/>
                    <a:p>
                      <a:r>
                        <a:rPr lang="en-US" dirty="0" smtClean="0"/>
                        <a:t>Project Management Software</a:t>
                      </a:r>
                      <a:endParaRPr lang="en-US" dirty="0"/>
                    </a:p>
                  </a:txBody>
                  <a:tcPr/>
                </a:tc>
                <a:tc>
                  <a:txBody>
                    <a:bodyPr/>
                    <a:lstStyle/>
                    <a:p>
                      <a:r>
                        <a:rPr lang="en-US" dirty="0" smtClean="0"/>
                        <a:t>Helps plan, organize, and manage resource pools and develop resource estimates. Depending on the sophistication of the software, resource</a:t>
                      </a:r>
                    </a:p>
                    <a:p>
                      <a:r>
                        <a:rPr lang="en-US" dirty="0" smtClean="0"/>
                        <a:t>breakdown structures, resource availability, resource rates, and various resource calendars can be defined to assist in optimizing resource utilization</a:t>
                      </a:r>
                    </a:p>
                  </a:txBody>
                  <a:tcPr/>
                </a:tc>
              </a:tr>
            </a:tbl>
          </a:graphicData>
        </a:graphic>
      </p:graphicFrame>
    </p:spTree>
    <p:extLst>
      <p:ext uri="{BB962C8B-B14F-4D97-AF65-F5344CB8AC3E}">
        <p14:creationId xmlns:p14="http://schemas.microsoft.com/office/powerpoint/2010/main" val="3292377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4800" dirty="0" smtClean="0"/>
              <a:t>Plan Schedule Management </a:t>
            </a:r>
            <a:endParaRPr lang="en-US" sz="4800" dirty="0"/>
          </a:p>
        </p:txBody>
      </p:sp>
    </p:spTree>
    <p:extLst>
      <p:ext uri="{BB962C8B-B14F-4D97-AF65-F5344CB8AC3E}">
        <p14:creationId xmlns:p14="http://schemas.microsoft.com/office/powerpoint/2010/main" val="24646068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Estimate Activity Resources - Outputs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6669763"/>
              </p:ext>
            </p:extLst>
          </p:nvPr>
        </p:nvGraphicFramePr>
        <p:xfrm>
          <a:off x="228600" y="1305560"/>
          <a:ext cx="8763000" cy="5034280"/>
        </p:xfrm>
        <a:graphic>
          <a:graphicData uri="http://schemas.openxmlformats.org/drawingml/2006/table">
            <a:tbl>
              <a:tblPr firstRow="1" bandRow="1">
                <a:tableStyleId>{5C22544A-7EE6-4342-B048-85BDC9FD1C3A}</a:tableStyleId>
              </a:tblPr>
              <a:tblGrid>
                <a:gridCol w="1447800"/>
                <a:gridCol w="7315200"/>
              </a:tblGrid>
              <a:tr h="370840">
                <a:tc gridSpan="2">
                  <a:txBody>
                    <a:bodyPr/>
                    <a:lstStyle/>
                    <a:p>
                      <a:pPr algn="ctr"/>
                      <a:r>
                        <a:rPr lang="en-US" dirty="0" smtClean="0"/>
                        <a:t>Estimate Activity Resources  - Outputs</a:t>
                      </a:r>
                      <a:endParaRPr lang="en-US" dirty="0"/>
                    </a:p>
                  </a:txBody>
                  <a:tcPr/>
                </a:tc>
                <a:tc hMerge="1">
                  <a:txBody>
                    <a:bodyPr/>
                    <a:lstStyle/>
                    <a:p>
                      <a:endParaRPr lang="en-US" dirty="0"/>
                    </a:p>
                  </a:txBody>
                  <a:tcPr/>
                </a:tc>
              </a:tr>
              <a:tr h="370840">
                <a:tc>
                  <a:txBody>
                    <a:bodyPr/>
                    <a:lstStyle/>
                    <a:p>
                      <a:r>
                        <a:rPr lang="en-US" sz="1600" dirty="0" smtClean="0"/>
                        <a:t>Activity Resource Requirements</a:t>
                      </a:r>
                      <a:endParaRPr lang="en-US" sz="1600" dirty="0"/>
                    </a:p>
                  </a:txBody>
                  <a:tcPr/>
                </a:tc>
                <a:tc>
                  <a:txBody>
                    <a:bodyPr/>
                    <a:lstStyle/>
                    <a:p>
                      <a:pPr marL="285750" indent="-285750">
                        <a:buFont typeface="Arial" panose="020B0604020202020204" pitchFamily="34" charset="0"/>
                        <a:buChar char="•"/>
                      </a:pPr>
                      <a:r>
                        <a:rPr lang="en-US" sz="1600" dirty="0" smtClean="0"/>
                        <a:t>Identify the types and quantities of resources required for each activity in a work</a:t>
                      </a:r>
                      <a:r>
                        <a:rPr lang="en-US" sz="1600" baseline="0" dirty="0" smtClean="0"/>
                        <a:t> </a:t>
                      </a:r>
                      <a:r>
                        <a:rPr lang="en-US" sz="1600" baseline="0" dirty="0" err="1" smtClean="0"/>
                        <a:t>i</a:t>
                      </a:r>
                      <a:r>
                        <a:rPr lang="en-US" sz="1600" dirty="0" err="1" smtClean="0"/>
                        <a:t>Package</a:t>
                      </a:r>
                      <a:r>
                        <a:rPr lang="en-US" sz="1600" dirty="0" smtClean="0"/>
                        <a:t>. </a:t>
                      </a:r>
                    </a:p>
                    <a:p>
                      <a:pPr marL="285750" indent="-285750">
                        <a:buFont typeface="Arial" panose="020B0604020202020204" pitchFamily="34" charset="0"/>
                        <a:buChar char="•"/>
                      </a:pPr>
                      <a:r>
                        <a:rPr lang="en-US" sz="1600" dirty="0" smtClean="0"/>
                        <a:t>Requirements are aggregated to determine the estimated resources for each work package and each work period. </a:t>
                      </a:r>
                    </a:p>
                    <a:p>
                      <a:pPr marL="285750" indent="-285750">
                        <a:buFont typeface="Arial" panose="020B0604020202020204" pitchFamily="34" charset="0"/>
                        <a:buChar char="•"/>
                      </a:pPr>
                      <a:r>
                        <a:rPr lang="en-US" sz="1600" dirty="0" smtClean="0"/>
                        <a:t>The resource requirements documentation for each activity can include the </a:t>
                      </a:r>
                      <a:r>
                        <a:rPr lang="en-US" sz="1600" i="1" u="none" dirty="0" smtClean="0"/>
                        <a:t>basis of estimate </a:t>
                      </a:r>
                      <a:r>
                        <a:rPr lang="en-US" sz="1600" dirty="0" smtClean="0"/>
                        <a:t>for each resource, as well as the </a:t>
                      </a:r>
                      <a:r>
                        <a:rPr lang="en-US" sz="1600" i="1" u="none" dirty="0" smtClean="0"/>
                        <a:t>assumptions that were made </a:t>
                      </a:r>
                      <a:r>
                        <a:rPr lang="en-US" sz="1600" dirty="0" smtClean="0"/>
                        <a:t>in determining which types of resources are applied, </a:t>
                      </a:r>
                      <a:r>
                        <a:rPr lang="en-US" sz="1600" i="0" dirty="0" smtClean="0"/>
                        <a:t>their</a:t>
                      </a:r>
                      <a:r>
                        <a:rPr lang="en-US" sz="1600" dirty="0" smtClean="0"/>
                        <a:t> </a:t>
                      </a:r>
                      <a:r>
                        <a:rPr lang="en-US" sz="1600" i="1" u="none" dirty="0" smtClean="0"/>
                        <a:t>availability</a:t>
                      </a:r>
                      <a:r>
                        <a:rPr lang="en-US" sz="1600" u="sng" dirty="0" smtClean="0"/>
                        <a:t>,</a:t>
                      </a:r>
                      <a:r>
                        <a:rPr lang="en-US" sz="1600" dirty="0" smtClean="0"/>
                        <a:t> and what </a:t>
                      </a:r>
                      <a:r>
                        <a:rPr lang="en-US" sz="1600" i="1" u="none" dirty="0" smtClean="0"/>
                        <a:t>quantities are used</a:t>
                      </a:r>
                    </a:p>
                  </a:txBody>
                  <a:tcPr/>
                </a:tc>
              </a:tr>
              <a:tr h="370840">
                <a:tc>
                  <a:txBody>
                    <a:bodyPr/>
                    <a:lstStyle/>
                    <a:p>
                      <a:r>
                        <a:rPr lang="en-US" sz="1600" dirty="0" smtClean="0"/>
                        <a:t>Resource Breakdown Structure</a:t>
                      </a:r>
                      <a:endParaRPr lang="en-US" sz="1600" dirty="0"/>
                    </a:p>
                  </a:txBody>
                  <a:tcPr/>
                </a:tc>
                <a:tc>
                  <a:txBody>
                    <a:bodyPr/>
                    <a:lstStyle/>
                    <a:p>
                      <a:pPr marL="285750" indent="-285750">
                        <a:buFont typeface="Arial" panose="020B0604020202020204" pitchFamily="34" charset="0"/>
                        <a:buChar char="•"/>
                      </a:pPr>
                      <a:r>
                        <a:rPr lang="en-US" sz="1600" dirty="0" smtClean="0"/>
                        <a:t>A hierarchical representation of resources by category and type. </a:t>
                      </a:r>
                    </a:p>
                    <a:p>
                      <a:pPr marL="285750" indent="-285750">
                        <a:buFont typeface="Arial" panose="020B0604020202020204" pitchFamily="34" charset="0"/>
                        <a:buChar char="•"/>
                      </a:pPr>
                      <a:r>
                        <a:rPr lang="en-US" sz="1600" dirty="0" smtClean="0"/>
                        <a:t>Examples of resource categories include labor, material, equipment, and supplies. </a:t>
                      </a:r>
                    </a:p>
                    <a:p>
                      <a:pPr marL="285750" indent="-285750">
                        <a:buFont typeface="Arial" panose="020B0604020202020204" pitchFamily="34" charset="0"/>
                        <a:buChar char="•"/>
                      </a:pPr>
                      <a:r>
                        <a:rPr lang="en-US" sz="1600" dirty="0" smtClean="0"/>
                        <a:t>Resource types may include the skill level, grade level, or other information as appropriate to the project. </a:t>
                      </a:r>
                    </a:p>
                    <a:p>
                      <a:pPr marL="285750" indent="-285750">
                        <a:buFont typeface="Arial" panose="020B0604020202020204" pitchFamily="34" charset="0"/>
                        <a:buChar char="•"/>
                      </a:pPr>
                      <a:r>
                        <a:rPr lang="en-US" sz="1600" dirty="0" smtClean="0"/>
                        <a:t>The resource breakdown structure is useful for organizing and reporting project schedule data with resource utilization information.</a:t>
                      </a:r>
                    </a:p>
                  </a:txBody>
                  <a:tcPr/>
                </a:tc>
              </a:tr>
              <a:tr h="370840">
                <a:tc>
                  <a:txBody>
                    <a:bodyPr/>
                    <a:lstStyle/>
                    <a:p>
                      <a:r>
                        <a:rPr lang="en-US" sz="1600" dirty="0" smtClean="0"/>
                        <a:t>Project Documents Updates</a:t>
                      </a:r>
                      <a:endParaRPr lang="en-US" sz="1600" dirty="0"/>
                    </a:p>
                  </a:txBody>
                  <a:tcPr/>
                </a:tc>
                <a:tc>
                  <a:txBody>
                    <a:bodyPr/>
                    <a:lstStyle/>
                    <a:p>
                      <a:r>
                        <a:rPr lang="en-US" sz="1600" dirty="0" smtClean="0"/>
                        <a:t>Project documents that may be updated include, but are not limited to:</a:t>
                      </a:r>
                    </a:p>
                    <a:p>
                      <a:r>
                        <a:rPr lang="en-US" sz="1600" dirty="0" smtClean="0"/>
                        <a:t>• Activity list,</a:t>
                      </a:r>
                    </a:p>
                    <a:p>
                      <a:r>
                        <a:rPr lang="en-US" sz="1600" dirty="0" smtClean="0"/>
                        <a:t>• Activity attributes, and</a:t>
                      </a:r>
                    </a:p>
                    <a:p>
                      <a:r>
                        <a:rPr lang="en-US" sz="1600" dirty="0" smtClean="0"/>
                        <a:t>• Resource calendars</a:t>
                      </a:r>
                    </a:p>
                  </a:txBody>
                  <a:tcPr/>
                </a:tc>
              </a:tr>
            </a:tbl>
          </a:graphicData>
        </a:graphic>
      </p:graphicFrame>
    </p:spTree>
    <p:extLst>
      <p:ext uri="{BB962C8B-B14F-4D97-AF65-F5344CB8AC3E}">
        <p14:creationId xmlns:p14="http://schemas.microsoft.com/office/powerpoint/2010/main" val="2632207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sz="4000" dirty="0" smtClean="0"/>
              <a:t>Next lecture</a:t>
            </a:r>
          </a:p>
          <a:p>
            <a:pPr marL="0" indent="0" algn="ctr">
              <a:buNone/>
            </a:pPr>
            <a:r>
              <a:rPr lang="en-US" sz="4000" dirty="0" smtClean="0"/>
              <a:t>Estimate Activity Durations</a:t>
            </a:r>
            <a:endParaRPr lang="en-US" sz="4000" dirty="0"/>
          </a:p>
        </p:txBody>
      </p:sp>
    </p:spTree>
    <p:extLst>
      <p:ext uri="{BB962C8B-B14F-4D97-AF65-F5344CB8AC3E}">
        <p14:creationId xmlns:p14="http://schemas.microsoft.com/office/powerpoint/2010/main" val="14148333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 Activity Durations </a:t>
            </a:r>
            <a:endParaRPr lang="en-US" dirty="0"/>
          </a:p>
        </p:txBody>
      </p:sp>
      <p:sp>
        <p:nvSpPr>
          <p:cNvPr id="3" name="Content Placeholder 2"/>
          <p:cNvSpPr>
            <a:spLocks noGrp="1"/>
          </p:cNvSpPr>
          <p:nvPr>
            <p:ph idx="1"/>
          </p:nvPr>
        </p:nvSpPr>
        <p:spPr/>
        <p:txBody>
          <a:bodyPr>
            <a:normAutofit/>
          </a:bodyPr>
          <a:lstStyle/>
          <a:p>
            <a:r>
              <a:rPr lang="en-US" sz="2800" dirty="0" smtClean="0"/>
              <a:t>Estimate Activity Durations is the process of estimating the number of work periods needed to complete individual activities with estimated resources. </a:t>
            </a:r>
          </a:p>
          <a:p>
            <a:r>
              <a:rPr lang="en-US" sz="2800" dirty="0" smtClean="0"/>
              <a:t>The key benefit of this process is that it provides the amount of time each activity will take to complete, which is a major input into the Develop Schedule process.</a:t>
            </a:r>
            <a:endParaRPr lang="en-US" sz="2800" dirty="0"/>
          </a:p>
        </p:txBody>
      </p:sp>
    </p:spTree>
    <p:extLst>
      <p:ext uri="{BB962C8B-B14F-4D97-AF65-F5344CB8AC3E}">
        <p14:creationId xmlns:p14="http://schemas.microsoft.com/office/powerpoint/2010/main" val="32757600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 Activity Durations</a:t>
            </a:r>
            <a:endParaRPr lang="en-US" dirty="0"/>
          </a:p>
        </p:txBody>
      </p:sp>
      <p:sp>
        <p:nvSpPr>
          <p:cNvPr id="3" name="Content Placeholder 2"/>
          <p:cNvSpPr>
            <a:spLocks noGrp="1"/>
          </p:cNvSpPr>
          <p:nvPr>
            <p:ph idx="1"/>
          </p:nvPr>
        </p:nvSpPr>
        <p:spPr/>
        <p:txBody>
          <a:bodyPr>
            <a:normAutofit/>
          </a:bodyPr>
          <a:lstStyle/>
          <a:p>
            <a:r>
              <a:rPr lang="en-US" sz="2800" dirty="0" smtClean="0"/>
              <a:t>Estimating activity durations uses information on activity scope of work, required resource types, estimated resource quantities, and resource calendars. </a:t>
            </a:r>
          </a:p>
          <a:p>
            <a:r>
              <a:rPr lang="en-US" sz="2800" dirty="0" smtClean="0"/>
              <a:t>The inputs of the estimates of activity duration originate from the person or group on the project team who is most familiar with the nature of the work in the specific activity.</a:t>
            </a:r>
            <a:endParaRPr lang="en-US" sz="2800" dirty="0"/>
          </a:p>
        </p:txBody>
      </p:sp>
    </p:spTree>
    <p:extLst>
      <p:ext uri="{BB962C8B-B14F-4D97-AF65-F5344CB8AC3E}">
        <p14:creationId xmlns:p14="http://schemas.microsoft.com/office/powerpoint/2010/main" val="21617346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 Activity Durations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Estimate Activity Durations process requires an estimation of the amount of work effort required to complete the activity and the amount of available resources estimated to complete the activity. </a:t>
            </a:r>
          </a:p>
          <a:p>
            <a:r>
              <a:rPr lang="en-US" dirty="0" smtClean="0"/>
              <a:t>These estimates are used to approximate the number of work periods (activity duration) needed to complete the activity using the appropriate project and resource calendars. </a:t>
            </a:r>
          </a:p>
          <a:p>
            <a:r>
              <a:rPr lang="en-US" dirty="0" smtClean="0"/>
              <a:t>All data and assumptions that support duration estimating are documented for each estimate of activity duration.</a:t>
            </a:r>
          </a:p>
          <a:p>
            <a:endParaRPr lang="en-US" dirty="0"/>
          </a:p>
        </p:txBody>
      </p:sp>
    </p:spTree>
    <p:extLst>
      <p:ext uri="{BB962C8B-B14F-4D97-AF65-F5344CB8AC3E}">
        <p14:creationId xmlns:p14="http://schemas.microsoft.com/office/powerpoint/2010/main" val="41392046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 Activity Durations </a:t>
            </a:r>
            <a:endParaRPr lang="en-US" dirty="0"/>
          </a:p>
        </p:txBody>
      </p:sp>
      <p:sp>
        <p:nvSpPr>
          <p:cNvPr id="3" name="Content Placeholder 2"/>
          <p:cNvSpPr>
            <a:spLocks noGrp="1"/>
          </p:cNvSpPr>
          <p:nvPr>
            <p:ph idx="1"/>
          </p:nvPr>
        </p:nvSpPr>
        <p:spPr/>
        <p:txBody>
          <a:bodyPr/>
          <a:lstStyle/>
          <a:p>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52480" cy="458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64938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r>
              <a:rPr lang="en-US" dirty="0" smtClean="0"/>
              <a:t>Estimate Activity Durations - Inputs </a:t>
            </a:r>
          </a:p>
        </p:txBody>
      </p:sp>
      <p:sp>
        <p:nvSpPr>
          <p:cNvPr id="3" name="Content Placeholder 2"/>
          <p:cNvSpPr>
            <a:spLocks noGrp="1"/>
          </p:cNvSpPr>
          <p:nvPr>
            <p:ph idx="1"/>
          </p:nvPr>
        </p:nvSpPr>
        <p:spPr/>
        <p:txBody>
          <a:bodyPr>
            <a:normAutofit/>
          </a:bodyPr>
          <a:lstStyle/>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03730676"/>
              </p:ext>
            </p:extLst>
          </p:nvPr>
        </p:nvGraphicFramePr>
        <p:xfrm>
          <a:off x="304800" y="1711960"/>
          <a:ext cx="8534400" cy="4033520"/>
        </p:xfrm>
        <a:graphic>
          <a:graphicData uri="http://schemas.openxmlformats.org/drawingml/2006/table">
            <a:tbl>
              <a:tblPr firstRow="1" bandRow="1">
                <a:tableStyleId>{5C22544A-7EE6-4342-B048-85BDC9FD1C3A}</a:tableStyleId>
              </a:tblPr>
              <a:tblGrid>
                <a:gridCol w="1828800"/>
                <a:gridCol w="6705600"/>
              </a:tblGrid>
              <a:tr h="370840">
                <a:tc gridSpan="2">
                  <a:txBody>
                    <a:bodyPr/>
                    <a:lstStyle/>
                    <a:p>
                      <a:pPr algn="ctr"/>
                      <a:r>
                        <a:rPr lang="en-US" dirty="0" smtClean="0"/>
                        <a:t>Estimate Activity Durations – Inputs</a:t>
                      </a:r>
                      <a:endParaRPr lang="en-US" dirty="0"/>
                    </a:p>
                  </a:txBody>
                  <a:tcPr/>
                </a:tc>
                <a:tc hMerge="1">
                  <a:txBody>
                    <a:bodyPr/>
                    <a:lstStyle/>
                    <a:p>
                      <a:endParaRPr lang="en-US" dirty="0"/>
                    </a:p>
                  </a:txBody>
                  <a:tcPr/>
                </a:tc>
              </a:tr>
              <a:tr h="370840">
                <a:tc>
                  <a:txBody>
                    <a:bodyPr/>
                    <a:lstStyle/>
                    <a:p>
                      <a:r>
                        <a:rPr lang="en-US" dirty="0" smtClean="0"/>
                        <a:t>Schedule Management Plan</a:t>
                      </a:r>
                      <a:endParaRPr lang="en-US" dirty="0"/>
                    </a:p>
                  </a:txBody>
                  <a:tcPr/>
                </a:tc>
                <a:tc>
                  <a:txBody>
                    <a:bodyPr/>
                    <a:lstStyle/>
                    <a:p>
                      <a:pPr marL="0" indent="0">
                        <a:buFont typeface="Arial" panose="020B0604020202020204" pitchFamily="34" charset="0"/>
                        <a:buNone/>
                      </a:pPr>
                      <a:r>
                        <a:rPr lang="en-US" sz="1800" b="0" i="0" kern="1200" dirty="0" smtClean="0">
                          <a:solidFill>
                            <a:schemeClr val="dk1"/>
                          </a:solidFill>
                          <a:effectLst/>
                          <a:latin typeface="+mn-lt"/>
                          <a:ea typeface="+mn-ea"/>
                          <a:cs typeface="+mn-cs"/>
                        </a:rPr>
                        <a:t>Defines the method used and the level of accuracy</a:t>
                      </a:r>
                    </a:p>
                    <a:p>
                      <a:pPr marL="0" indent="0">
                        <a:buFont typeface="Arial" panose="020B0604020202020204" pitchFamily="34" charset="0"/>
                        <a:buNone/>
                      </a:pPr>
                      <a:r>
                        <a:rPr lang="en-US" sz="1800" b="0" i="0" kern="1200" dirty="0" smtClean="0">
                          <a:solidFill>
                            <a:schemeClr val="dk1"/>
                          </a:solidFill>
                          <a:effectLst/>
                          <a:latin typeface="+mn-lt"/>
                          <a:ea typeface="+mn-ea"/>
                          <a:cs typeface="+mn-cs"/>
                        </a:rPr>
                        <a:t>along with other criteria required to estimate activity durations including the project update cycle</a:t>
                      </a:r>
                      <a:endParaRPr lang="en-US" dirty="0"/>
                    </a:p>
                  </a:txBody>
                  <a:tcPr/>
                </a:tc>
              </a:tr>
              <a:tr h="370840">
                <a:tc>
                  <a:txBody>
                    <a:bodyPr/>
                    <a:lstStyle/>
                    <a:p>
                      <a:r>
                        <a:rPr lang="en-US" dirty="0" smtClean="0"/>
                        <a:t>Activity List</a:t>
                      </a:r>
                      <a:endParaRPr lang="en-US" dirty="0"/>
                    </a:p>
                  </a:txBody>
                  <a:tcPr/>
                </a:tc>
                <a:tc>
                  <a:txBody>
                    <a:bodyPr/>
                    <a:lstStyle/>
                    <a:p>
                      <a:pPr marL="0" indent="0">
                        <a:buFont typeface="Arial" panose="020B0604020202020204" pitchFamily="34" charset="0"/>
                        <a:buNone/>
                      </a:pPr>
                      <a:r>
                        <a:rPr lang="en-US" sz="1800" b="0" i="0" kern="1200" dirty="0" smtClean="0">
                          <a:solidFill>
                            <a:schemeClr val="dk1"/>
                          </a:solidFill>
                          <a:effectLst/>
                          <a:latin typeface="+mn-lt"/>
                          <a:ea typeface="+mn-ea"/>
                          <a:cs typeface="+mn-cs"/>
                        </a:rPr>
                        <a:t>Identifies the activities that will need duration estimates </a:t>
                      </a:r>
                      <a:endParaRPr lang="en-US" dirty="0"/>
                    </a:p>
                  </a:txBody>
                  <a:tcPr/>
                </a:tc>
              </a:tr>
              <a:tr h="370840">
                <a:tc>
                  <a:txBody>
                    <a:bodyPr/>
                    <a:lstStyle/>
                    <a:p>
                      <a:r>
                        <a:rPr lang="en-US" dirty="0" smtClean="0"/>
                        <a:t>Activity Attributes</a:t>
                      </a:r>
                      <a:endParaRPr lang="en-US" dirty="0"/>
                    </a:p>
                  </a:txBody>
                  <a:tcPr/>
                </a:tc>
                <a:tc>
                  <a:txBody>
                    <a:bodyPr/>
                    <a:lstStyle/>
                    <a:p>
                      <a:pPr marL="0" indent="0">
                        <a:buFont typeface="Arial" panose="020B0604020202020204" pitchFamily="34" charset="0"/>
                        <a:buNone/>
                      </a:pPr>
                      <a:r>
                        <a:rPr lang="en-US" sz="1800" b="0" i="0" kern="1200" dirty="0" smtClean="0">
                          <a:solidFill>
                            <a:schemeClr val="dk1"/>
                          </a:solidFill>
                          <a:effectLst/>
                          <a:latin typeface="+mn-lt"/>
                          <a:ea typeface="+mn-ea"/>
                          <a:cs typeface="+mn-cs"/>
                        </a:rPr>
                        <a:t>Provide the primary data input for estimating durations</a:t>
                      </a:r>
                    </a:p>
                    <a:p>
                      <a:pPr marL="0" indent="0">
                        <a:buFont typeface="Arial" panose="020B0604020202020204" pitchFamily="34" charset="0"/>
                        <a:buNone/>
                      </a:pPr>
                      <a:r>
                        <a:rPr lang="en-US" sz="1800" b="0" i="0" kern="1200" dirty="0" smtClean="0">
                          <a:solidFill>
                            <a:schemeClr val="dk1"/>
                          </a:solidFill>
                          <a:effectLst/>
                          <a:latin typeface="+mn-lt"/>
                          <a:ea typeface="+mn-ea"/>
                          <a:cs typeface="+mn-cs"/>
                        </a:rPr>
                        <a:t>required for each activity in the activity list</a:t>
                      </a:r>
                      <a:endParaRPr lang="en-US" dirty="0"/>
                    </a:p>
                  </a:txBody>
                  <a:tcPr/>
                </a:tc>
              </a:tr>
              <a:tr h="370840">
                <a:tc>
                  <a:txBody>
                    <a:bodyPr/>
                    <a:lstStyle/>
                    <a:p>
                      <a:r>
                        <a:rPr lang="en-US" dirty="0" smtClean="0"/>
                        <a:t>Activity Resource Requirements</a:t>
                      </a:r>
                      <a:endParaRPr lang="en-US" dirty="0"/>
                    </a:p>
                  </a:txBody>
                  <a:tcPr/>
                </a:tc>
                <a:tc>
                  <a:txBody>
                    <a:bodyPr/>
                    <a:lstStyle/>
                    <a:p>
                      <a:pPr marL="0" indent="0">
                        <a:buFont typeface="Arial" panose="020B0604020202020204" pitchFamily="34" charset="0"/>
                        <a:buNone/>
                      </a:pPr>
                      <a:r>
                        <a:rPr lang="en-US" dirty="0" smtClean="0"/>
                        <a:t>The estimated activity resource requirements (number and level of resources)</a:t>
                      </a:r>
                      <a:r>
                        <a:rPr lang="en-US" baseline="0" dirty="0" smtClean="0"/>
                        <a:t> </a:t>
                      </a:r>
                      <a:r>
                        <a:rPr lang="en-US" dirty="0" smtClean="0"/>
                        <a:t>will have an effect on the duration of the activity. For example, if additional or lower-skilled resources are assigned to an activity, there may be reduced efficiency or productivity due to increased communication, training, and coordination needs leading to a longer duration estimate.</a:t>
                      </a:r>
                      <a:endParaRPr lang="en-US" dirty="0"/>
                    </a:p>
                  </a:txBody>
                  <a:tcPr/>
                </a:tc>
              </a:tr>
            </a:tbl>
          </a:graphicData>
        </a:graphic>
      </p:graphicFrame>
    </p:spTree>
    <p:extLst>
      <p:ext uri="{BB962C8B-B14F-4D97-AF65-F5344CB8AC3E}">
        <p14:creationId xmlns:p14="http://schemas.microsoft.com/office/powerpoint/2010/main" val="26645491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r>
              <a:rPr lang="en-US" dirty="0" smtClean="0"/>
              <a:t>Estimate Activity Durations - Inputs </a:t>
            </a:r>
          </a:p>
        </p:txBody>
      </p:sp>
      <p:sp>
        <p:nvSpPr>
          <p:cNvPr id="3" name="Content Placeholder 2"/>
          <p:cNvSpPr>
            <a:spLocks noGrp="1"/>
          </p:cNvSpPr>
          <p:nvPr>
            <p:ph idx="1"/>
          </p:nvPr>
        </p:nvSpPr>
        <p:spPr/>
        <p:txBody>
          <a:bodyPr>
            <a:normAutofit/>
          </a:bodyPr>
          <a:lstStyle/>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10144688"/>
              </p:ext>
            </p:extLst>
          </p:nvPr>
        </p:nvGraphicFramePr>
        <p:xfrm>
          <a:off x="304800" y="1397000"/>
          <a:ext cx="8534400" cy="4759960"/>
        </p:xfrm>
        <a:graphic>
          <a:graphicData uri="http://schemas.openxmlformats.org/drawingml/2006/table">
            <a:tbl>
              <a:tblPr firstRow="1" bandRow="1">
                <a:tableStyleId>{5C22544A-7EE6-4342-B048-85BDC9FD1C3A}</a:tableStyleId>
              </a:tblPr>
              <a:tblGrid>
                <a:gridCol w="1600200"/>
                <a:gridCol w="6934200"/>
              </a:tblGrid>
              <a:tr h="370840">
                <a:tc gridSpan="2">
                  <a:txBody>
                    <a:bodyPr/>
                    <a:lstStyle/>
                    <a:p>
                      <a:pPr algn="ctr"/>
                      <a:r>
                        <a:rPr lang="en-US" dirty="0" smtClean="0"/>
                        <a:t>Estimate Activity Durations – Inputs</a:t>
                      </a:r>
                      <a:endParaRPr lang="en-US" dirty="0"/>
                    </a:p>
                  </a:txBody>
                  <a:tcPr/>
                </a:tc>
                <a:tc hMerge="1">
                  <a:txBody>
                    <a:bodyPr/>
                    <a:lstStyle/>
                    <a:p>
                      <a:endParaRPr lang="en-US" dirty="0"/>
                    </a:p>
                  </a:txBody>
                  <a:tcPr/>
                </a:tc>
              </a:tr>
              <a:tr h="370840">
                <a:tc>
                  <a:txBody>
                    <a:bodyPr/>
                    <a:lstStyle/>
                    <a:p>
                      <a:r>
                        <a:rPr lang="en-US" dirty="0" smtClean="0"/>
                        <a:t>Resource Calendars</a:t>
                      </a:r>
                      <a:endParaRPr lang="en-US" dirty="0"/>
                    </a:p>
                  </a:txBody>
                  <a:tcPr/>
                </a:tc>
                <a:tc>
                  <a:txBody>
                    <a:bodyPr/>
                    <a:lstStyle/>
                    <a:p>
                      <a:pPr marL="0" indent="0">
                        <a:buFont typeface="Arial" panose="020B0604020202020204" pitchFamily="34" charset="0"/>
                        <a:buNone/>
                      </a:pPr>
                      <a:r>
                        <a:rPr lang="en-US" sz="1800" b="0" i="0" kern="1200" dirty="0" smtClean="0">
                          <a:solidFill>
                            <a:schemeClr val="dk1"/>
                          </a:solidFill>
                          <a:effectLst/>
                          <a:latin typeface="+mn-lt"/>
                          <a:ea typeface="+mn-ea"/>
                          <a:cs typeface="+mn-cs"/>
                        </a:rPr>
                        <a:t> They influence the duration of schedule activities due to the</a:t>
                      </a:r>
                    </a:p>
                    <a:p>
                      <a:pPr marL="0" indent="0">
                        <a:buFont typeface="Arial" panose="020B0604020202020204" pitchFamily="34" charset="0"/>
                        <a:buNone/>
                      </a:pPr>
                      <a:r>
                        <a:rPr lang="en-US" sz="1800" b="0" i="0" kern="1200" dirty="0" smtClean="0">
                          <a:solidFill>
                            <a:schemeClr val="dk1"/>
                          </a:solidFill>
                          <a:effectLst/>
                          <a:latin typeface="+mn-lt"/>
                          <a:ea typeface="+mn-ea"/>
                          <a:cs typeface="+mn-cs"/>
                        </a:rPr>
                        <a:t>availability of specific resources, type of resources, and resources with specific attributes. For example, when staff</a:t>
                      </a:r>
                    </a:p>
                    <a:p>
                      <a:pPr marL="0" indent="0">
                        <a:buFont typeface="Arial" panose="020B0604020202020204" pitchFamily="34" charset="0"/>
                        <a:buNone/>
                      </a:pPr>
                      <a:r>
                        <a:rPr lang="en-US" sz="1800" b="0" i="0" kern="1200" dirty="0" smtClean="0">
                          <a:solidFill>
                            <a:schemeClr val="dk1"/>
                          </a:solidFill>
                          <a:effectLst/>
                          <a:latin typeface="+mn-lt"/>
                          <a:ea typeface="+mn-ea"/>
                          <a:cs typeface="+mn-cs"/>
                        </a:rPr>
                        <a:t>members are assigned to an activity on a full-time basis, in general, a skilled staff member can be expected to</a:t>
                      </a:r>
                    </a:p>
                    <a:p>
                      <a:pPr marL="0" indent="0">
                        <a:buFont typeface="Arial" panose="020B0604020202020204" pitchFamily="34" charset="0"/>
                        <a:buNone/>
                      </a:pPr>
                      <a:r>
                        <a:rPr lang="en-US" sz="1800" b="0" i="0" kern="1200" dirty="0" smtClean="0">
                          <a:solidFill>
                            <a:schemeClr val="dk1"/>
                          </a:solidFill>
                          <a:effectLst/>
                          <a:latin typeface="+mn-lt"/>
                          <a:ea typeface="+mn-ea"/>
                          <a:cs typeface="+mn-cs"/>
                        </a:rPr>
                        <a:t>complete a given activity in less time than a relatively less-skilled staff member.</a:t>
                      </a:r>
                      <a:endParaRPr lang="en-US" dirty="0"/>
                    </a:p>
                  </a:txBody>
                  <a:tcPr/>
                </a:tc>
              </a:tr>
              <a:tr h="370840">
                <a:tc>
                  <a:txBody>
                    <a:bodyPr/>
                    <a:lstStyle/>
                    <a:p>
                      <a:r>
                        <a:rPr lang="en-US" dirty="0" smtClean="0"/>
                        <a:t>Project Scope Statement</a:t>
                      </a:r>
                      <a:endParaRPr lang="en-US" dirty="0"/>
                    </a:p>
                  </a:txBody>
                  <a:tcPr/>
                </a:tc>
                <a:tc>
                  <a:txBody>
                    <a:bodyPr/>
                    <a:lstStyle/>
                    <a:p>
                      <a:pPr marL="0" indent="0">
                        <a:buFont typeface="Arial" panose="020B0604020202020204" pitchFamily="34" charset="0"/>
                        <a:buNone/>
                      </a:pPr>
                      <a:r>
                        <a:rPr lang="en-US" dirty="0" smtClean="0"/>
                        <a:t>The assumptions and constraints from the project scope statement are considered when estimating the activity durations. Examples of assumptions include, but are not limited to: Existing conditions, Availability of information, and Length of the reporting periods. Examples of constraints include, but are not limited to: Available skilled resources, and Contract terms and requirements.</a:t>
                      </a:r>
                      <a:endParaRPr lang="en-US" dirty="0"/>
                    </a:p>
                  </a:txBody>
                  <a:tcPr/>
                </a:tc>
              </a:tr>
              <a:tr h="370840">
                <a:tc>
                  <a:txBody>
                    <a:bodyPr/>
                    <a:lstStyle/>
                    <a:p>
                      <a:r>
                        <a:rPr lang="en-US" dirty="0" smtClean="0"/>
                        <a:t>Risk Register</a:t>
                      </a:r>
                      <a:endParaRPr lang="en-US" dirty="0"/>
                    </a:p>
                  </a:txBody>
                  <a:tcPr/>
                </a:tc>
                <a:tc>
                  <a:txBody>
                    <a:bodyPr/>
                    <a:lstStyle/>
                    <a:p>
                      <a:pPr marL="0" indent="0">
                        <a:buFont typeface="Arial" panose="020B0604020202020204" pitchFamily="34" charset="0"/>
                        <a:buNone/>
                      </a:pPr>
                      <a:r>
                        <a:rPr lang="en-US" dirty="0" smtClean="0"/>
                        <a:t>The risk register provides the list of risks, along with the results of risk analysis and risk response planning.</a:t>
                      </a:r>
                      <a:endParaRPr lang="en-US" dirty="0"/>
                    </a:p>
                  </a:txBody>
                  <a:tcPr/>
                </a:tc>
              </a:tr>
            </a:tbl>
          </a:graphicData>
        </a:graphic>
      </p:graphicFrame>
    </p:spTree>
    <p:extLst>
      <p:ext uri="{BB962C8B-B14F-4D97-AF65-F5344CB8AC3E}">
        <p14:creationId xmlns:p14="http://schemas.microsoft.com/office/powerpoint/2010/main" val="33274417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r>
              <a:rPr lang="en-US" dirty="0" smtClean="0"/>
              <a:t>Estimate Activity Durations - Inputs </a:t>
            </a:r>
          </a:p>
        </p:txBody>
      </p:sp>
      <p:sp>
        <p:nvSpPr>
          <p:cNvPr id="3" name="Content Placeholder 2"/>
          <p:cNvSpPr>
            <a:spLocks noGrp="1"/>
          </p:cNvSpPr>
          <p:nvPr>
            <p:ph idx="1"/>
          </p:nvPr>
        </p:nvSpPr>
        <p:spPr/>
        <p:txBody>
          <a:bodyPr>
            <a:normAutofit/>
          </a:bodyPr>
          <a:lstStyle/>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85538991"/>
              </p:ext>
            </p:extLst>
          </p:nvPr>
        </p:nvGraphicFramePr>
        <p:xfrm>
          <a:off x="304800" y="1397000"/>
          <a:ext cx="8534400" cy="4759960"/>
        </p:xfrm>
        <a:graphic>
          <a:graphicData uri="http://schemas.openxmlformats.org/drawingml/2006/table">
            <a:tbl>
              <a:tblPr firstRow="1" bandRow="1">
                <a:tableStyleId>{5C22544A-7EE6-4342-B048-85BDC9FD1C3A}</a:tableStyleId>
              </a:tblPr>
              <a:tblGrid>
                <a:gridCol w="1676400"/>
                <a:gridCol w="6858000"/>
              </a:tblGrid>
              <a:tr h="370840">
                <a:tc gridSpan="2">
                  <a:txBody>
                    <a:bodyPr/>
                    <a:lstStyle/>
                    <a:p>
                      <a:pPr algn="ctr"/>
                      <a:r>
                        <a:rPr lang="en-US" dirty="0" smtClean="0"/>
                        <a:t>Estimate Activity Durations – Inputs</a:t>
                      </a:r>
                      <a:endParaRPr lang="en-US" dirty="0"/>
                    </a:p>
                  </a:txBody>
                  <a:tcPr/>
                </a:tc>
                <a:tc hMerge="1">
                  <a:txBody>
                    <a:bodyPr/>
                    <a:lstStyle/>
                    <a:p>
                      <a:endParaRPr lang="en-US" dirty="0"/>
                    </a:p>
                  </a:txBody>
                  <a:tcPr/>
                </a:tc>
              </a:tr>
              <a:tr h="370840">
                <a:tc>
                  <a:txBody>
                    <a:bodyPr/>
                    <a:lstStyle/>
                    <a:p>
                      <a:r>
                        <a:rPr lang="en-US" dirty="0" smtClean="0"/>
                        <a:t>Resource Breakdown Structure</a:t>
                      </a:r>
                      <a:endParaRPr lang="en-US" dirty="0"/>
                    </a:p>
                  </a:txBody>
                  <a:tcPr/>
                </a:tc>
                <a:tc>
                  <a:txBody>
                    <a:bodyPr/>
                    <a:lstStyle/>
                    <a:p>
                      <a:r>
                        <a:rPr lang="en-US" dirty="0" smtClean="0"/>
                        <a:t>The resource breakdown structure provides a hierarchical structure of the identified resources by resource category and resource type.</a:t>
                      </a:r>
                      <a:endParaRPr lang="en-US" dirty="0"/>
                    </a:p>
                  </a:txBody>
                  <a:tcPr/>
                </a:tc>
              </a:tr>
              <a:tr h="370840">
                <a:tc>
                  <a:txBody>
                    <a:bodyPr/>
                    <a:lstStyle/>
                    <a:p>
                      <a:r>
                        <a:rPr lang="en-US" dirty="0" smtClean="0"/>
                        <a:t>Enterprise Environmental Factors</a:t>
                      </a:r>
                      <a:endParaRPr lang="en-US" dirty="0"/>
                    </a:p>
                  </a:txBody>
                  <a:tcPr/>
                </a:tc>
                <a:tc>
                  <a:txBody>
                    <a:bodyPr/>
                    <a:lstStyle/>
                    <a:p>
                      <a:r>
                        <a:rPr lang="en-US" sz="1800" b="0" i="0" kern="1200" dirty="0" smtClean="0">
                          <a:solidFill>
                            <a:schemeClr val="dk1"/>
                          </a:solidFill>
                          <a:effectLst/>
                          <a:latin typeface="+mn-lt"/>
                          <a:ea typeface="+mn-ea"/>
                          <a:cs typeface="+mn-cs"/>
                        </a:rPr>
                        <a:t>Factors that can influence the</a:t>
                      </a:r>
                      <a:r>
                        <a:rPr lang="en-US" sz="1800" b="0" i="0" kern="1200" baseline="0" dirty="0" smtClean="0">
                          <a:solidFill>
                            <a:schemeClr val="dk1"/>
                          </a:solidFill>
                          <a:effectLst/>
                          <a:latin typeface="+mn-lt"/>
                          <a:ea typeface="+mn-ea"/>
                          <a:cs typeface="+mn-cs"/>
                        </a:rPr>
                        <a:t>  Estimate Activity Durations process include, but are not limited to:</a:t>
                      </a:r>
                    </a:p>
                    <a:p>
                      <a:r>
                        <a:rPr lang="en-US" sz="1800" b="0" i="0" kern="1200" baseline="0" dirty="0" smtClean="0">
                          <a:solidFill>
                            <a:schemeClr val="dk1"/>
                          </a:solidFill>
                          <a:effectLst/>
                          <a:latin typeface="+mn-lt"/>
                          <a:ea typeface="+mn-ea"/>
                          <a:cs typeface="+mn-cs"/>
                        </a:rPr>
                        <a:t>• Duration estimating databases and other reference data,</a:t>
                      </a:r>
                    </a:p>
                    <a:p>
                      <a:r>
                        <a:rPr lang="en-US" sz="1800" b="0" i="0" kern="1200" baseline="0" dirty="0" smtClean="0">
                          <a:solidFill>
                            <a:schemeClr val="dk1"/>
                          </a:solidFill>
                          <a:effectLst/>
                          <a:latin typeface="+mn-lt"/>
                          <a:ea typeface="+mn-ea"/>
                          <a:cs typeface="+mn-cs"/>
                        </a:rPr>
                        <a:t>• Productivity metrics,</a:t>
                      </a:r>
                    </a:p>
                    <a:p>
                      <a:r>
                        <a:rPr lang="en-US" sz="1800" b="0" i="0" kern="1200" baseline="0" dirty="0" smtClean="0">
                          <a:solidFill>
                            <a:schemeClr val="dk1"/>
                          </a:solidFill>
                          <a:effectLst/>
                          <a:latin typeface="+mn-lt"/>
                          <a:ea typeface="+mn-ea"/>
                          <a:cs typeface="+mn-cs"/>
                        </a:rPr>
                        <a:t>• Published commercial information, and</a:t>
                      </a:r>
                    </a:p>
                    <a:p>
                      <a:r>
                        <a:rPr lang="en-US" sz="1800" b="0" i="0" kern="1200" baseline="0" dirty="0" smtClean="0">
                          <a:solidFill>
                            <a:schemeClr val="dk1"/>
                          </a:solidFill>
                          <a:effectLst/>
                          <a:latin typeface="+mn-lt"/>
                          <a:ea typeface="+mn-ea"/>
                          <a:cs typeface="+mn-cs"/>
                        </a:rPr>
                        <a:t>• Location of team members</a:t>
                      </a:r>
                      <a:endParaRPr lang="en-US" dirty="0"/>
                    </a:p>
                  </a:txBody>
                  <a:tcPr/>
                </a:tc>
              </a:tr>
              <a:tr h="370840">
                <a:tc>
                  <a:txBody>
                    <a:bodyPr/>
                    <a:lstStyle/>
                    <a:p>
                      <a:r>
                        <a:rPr lang="en-US" dirty="0" smtClean="0"/>
                        <a:t>Organizational Process Assets</a:t>
                      </a:r>
                      <a:endParaRPr lang="en-US" dirty="0"/>
                    </a:p>
                  </a:txBody>
                  <a:tcPr/>
                </a:tc>
                <a:tc>
                  <a:txBody>
                    <a:bodyPr/>
                    <a:lstStyle/>
                    <a:p>
                      <a:r>
                        <a:rPr lang="en-US" sz="1800" b="0" i="0" kern="1200" dirty="0" smtClean="0">
                          <a:solidFill>
                            <a:schemeClr val="dk1"/>
                          </a:solidFill>
                          <a:effectLst/>
                          <a:latin typeface="+mn-lt"/>
                          <a:ea typeface="+mn-ea"/>
                          <a:cs typeface="+mn-cs"/>
                        </a:rPr>
                        <a:t>Those</a:t>
                      </a:r>
                      <a:r>
                        <a:rPr lang="en-US" sz="1800" b="0" i="0" kern="1200" baseline="0" dirty="0" smtClean="0">
                          <a:solidFill>
                            <a:schemeClr val="dk1"/>
                          </a:solidFill>
                          <a:effectLst/>
                          <a:latin typeface="+mn-lt"/>
                          <a:ea typeface="+mn-ea"/>
                          <a:cs typeface="+mn-cs"/>
                        </a:rPr>
                        <a:t> </a:t>
                      </a:r>
                      <a:r>
                        <a:rPr lang="en-US" sz="1800" b="0" i="0" kern="1200" dirty="0" smtClean="0">
                          <a:solidFill>
                            <a:schemeClr val="dk1"/>
                          </a:solidFill>
                          <a:effectLst/>
                          <a:latin typeface="+mn-lt"/>
                          <a:ea typeface="+mn-ea"/>
                          <a:cs typeface="+mn-cs"/>
                        </a:rPr>
                        <a:t>that influence the</a:t>
                      </a:r>
                      <a:r>
                        <a:rPr lang="en-US" sz="1800" b="0" i="0" kern="1200" baseline="0" dirty="0" smtClean="0">
                          <a:solidFill>
                            <a:schemeClr val="dk1"/>
                          </a:solidFill>
                          <a:effectLst/>
                          <a:latin typeface="+mn-lt"/>
                          <a:ea typeface="+mn-ea"/>
                          <a:cs typeface="+mn-cs"/>
                        </a:rPr>
                        <a:t> Estimate Activity Durations</a:t>
                      </a:r>
                    </a:p>
                    <a:p>
                      <a:r>
                        <a:rPr lang="en-US" sz="1800" b="0" i="0" kern="1200" baseline="0" dirty="0" smtClean="0">
                          <a:solidFill>
                            <a:schemeClr val="dk1"/>
                          </a:solidFill>
                          <a:effectLst/>
                          <a:latin typeface="+mn-lt"/>
                          <a:ea typeface="+mn-ea"/>
                          <a:cs typeface="+mn-cs"/>
                        </a:rPr>
                        <a:t>process include, but are not limited to:</a:t>
                      </a:r>
                    </a:p>
                    <a:p>
                      <a:r>
                        <a:rPr lang="en-US" sz="1800" b="0" i="0" kern="1200" baseline="0" dirty="0" smtClean="0">
                          <a:solidFill>
                            <a:schemeClr val="dk1"/>
                          </a:solidFill>
                          <a:effectLst/>
                          <a:latin typeface="+mn-lt"/>
                          <a:ea typeface="+mn-ea"/>
                          <a:cs typeface="+mn-cs"/>
                        </a:rPr>
                        <a:t>• Historical duration information,</a:t>
                      </a:r>
                    </a:p>
                    <a:p>
                      <a:r>
                        <a:rPr lang="en-US" sz="1800" b="0" i="0" kern="1200" baseline="0" dirty="0" smtClean="0">
                          <a:solidFill>
                            <a:schemeClr val="dk1"/>
                          </a:solidFill>
                          <a:effectLst/>
                          <a:latin typeface="+mn-lt"/>
                          <a:ea typeface="+mn-ea"/>
                          <a:cs typeface="+mn-cs"/>
                        </a:rPr>
                        <a:t>• Project calendars,</a:t>
                      </a:r>
                    </a:p>
                    <a:p>
                      <a:r>
                        <a:rPr lang="en-US" sz="1800" b="0" i="0" kern="1200" baseline="0" dirty="0" smtClean="0">
                          <a:solidFill>
                            <a:schemeClr val="dk1"/>
                          </a:solidFill>
                          <a:effectLst/>
                          <a:latin typeface="+mn-lt"/>
                          <a:ea typeface="+mn-ea"/>
                          <a:cs typeface="+mn-cs"/>
                        </a:rPr>
                        <a:t>• Scheduling methodology, and</a:t>
                      </a:r>
                    </a:p>
                    <a:p>
                      <a:r>
                        <a:rPr lang="en-US" sz="1800" b="0" i="0" kern="1200" baseline="0" dirty="0" smtClean="0">
                          <a:solidFill>
                            <a:schemeClr val="dk1"/>
                          </a:solidFill>
                          <a:effectLst/>
                          <a:latin typeface="+mn-lt"/>
                          <a:ea typeface="+mn-ea"/>
                          <a:cs typeface="+mn-cs"/>
                        </a:rPr>
                        <a:t>• Lessons learned</a:t>
                      </a:r>
                      <a:endParaRPr lang="en-US" dirty="0"/>
                    </a:p>
                  </a:txBody>
                  <a:tcPr/>
                </a:tc>
              </a:tr>
            </a:tbl>
          </a:graphicData>
        </a:graphic>
      </p:graphicFrame>
    </p:spTree>
    <p:extLst>
      <p:ext uri="{BB962C8B-B14F-4D97-AF65-F5344CB8AC3E}">
        <p14:creationId xmlns:p14="http://schemas.microsoft.com/office/powerpoint/2010/main" val="22426360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Estimate Activity Durations - Tools and Techniques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891173"/>
              </p:ext>
            </p:extLst>
          </p:nvPr>
        </p:nvGraphicFramePr>
        <p:xfrm>
          <a:off x="228600" y="1564640"/>
          <a:ext cx="8763000" cy="4302760"/>
        </p:xfrm>
        <a:graphic>
          <a:graphicData uri="http://schemas.openxmlformats.org/drawingml/2006/table">
            <a:tbl>
              <a:tblPr firstRow="1" bandRow="1">
                <a:tableStyleId>{5C22544A-7EE6-4342-B048-85BDC9FD1C3A}</a:tableStyleId>
              </a:tblPr>
              <a:tblGrid>
                <a:gridCol w="1447800"/>
                <a:gridCol w="7315200"/>
              </a:tblGrid>
              <a:tr h="370840">
                <a:tc gridSpan="2">
                  <a:txBody>
                    <a:bodyPr/>
                    <a:lstStyle/>
                    <a:p>
                      <a:pPr algn="ctr"/>
                      <a:r>
                        <a:rPr lang="en-US" dirty="0" smtClean="0"/>
                        <a:t> Estimate Activity Durations - Tools and Techniques</a:t>
                      </a:r>
                      <a:endParaRPr lang="en-US" dirty="0"/>
                    </a:p>
                  </a:txBody>
                  <a:tcPr/>
                </a:tc>
                <a:tc hMerge="1">
                  <a:txBody>
                    <a:bodyPr/>
                    <a:lstStyle/>
                    <a:p>
                      <a:endParaRPr lang="en-US" dirty="0"/>
                    </a:p>
                  </a:txBody>
                  <a:tcPr/>
                </a:tc>
              </a:tr>
              <a:tr h="370840">
                <a:tc>
                  <a:txBody>
                    <a:bodyPr/>
                    <a:lstStyle/>
                    <a:p>
                      <a:r>
                        <a:rPr lang="en-US" dirty="0" smtClean="0"/>
                        <a:t>Expert Judgment</a:t>
                      </a:r>
                      <a:endParaRPr lang="en-US" dirty="0"/>
                    </a:p>
                  </a:txBody>
                  <a:tcPr/>
                </a:tc>
                <a:tc>
                  <a:txBody>
                    <a:bodyPr/>
                    <a:lstStyle/>
                    <a:p>
                      <a:pPr marL="0" indent="0">
                        <a:buFont typeface="Arial" panose="020B0604020202020204" pitchFamily="34" charset="0"/>
                        <a:buNone/>
                      </a:pPr>
                      <a:r>
                        <a:rPr lang="en-US" dirty="0" smtClean="0"/>
                        <a:t>Guided by historical information, can provide duration estimate information or recommended maximum activity durations from prior similar projects. Expert judgment can also be used to determine whether to combine methods of estimating and </a:t>
                      </a:r>
                      <a:r>
                        <a:rPr lang="en-US" baseline="0" dirty="0" smtClean="0"/>
                        <a:t> how </a:t>
                      </a:r>
                      <a:r>
                        <a:rPr lang="en-US" dirty="0" smtClean="0"/>
                        <a:t>to reconcile differences between them</a:t>
                      </a:r>
                    </a:p>
                  </a:txBody>
                  <a:tcPr/>
                </a:tc>
              </a:tr>
              <a:tr h="370840">
                <a:tc>
                  <a:txBody>
                    <a:bodyPr/>
                    <a:lstStyle/>
                    <a:p>
                      <a:r>
                        <a:rPr lang="en-US" dirty="0" smtClean="0"/>
                        <a:t>Analogous Estimating</a:t>
                      </a:r>
                      <a:endParaRPr lang="en-US" dirty="0"/>
                    </a:p>
                  </a:txBody>
                  <a:tcPr/>
                </a:tc>
                <a:tc>
                  <a:txBody>
                    <a:bodyPr/>
                    <a:lstStyle/>
                    <a:p>
                      <a:r>
                        <a:rPr lang="en-US" dirty="0" smtClean="0"/>
                        <a:t>Estimating</a:t>
                      </a:r>
                      <a:r>
                        <a:rPr lang="en-US" baseline="0" dirty="0" smtClean="0"/>
                        <a:t> t</a:t>
                      </a:r>
                      <a:r>
                        <a:rPr lang="en-US" dirty="0" smtClean="0"/>
                        <a:t>echnique that uses parameters from a previous, similar project, such as duration, budget, size, weight, and complexity, as the basis for estimating the same parameter or measure for a future project</a:t>
                      </a:r>
                      <a:endParaRPr lang="en-US" dirty="0"/>
                    </a:p>
                  </a:txBody>
                  <a:tcPr/>
                </a:tc>
              </a:tr>
              <a:tr h="370840">
                <a:tc>
                  <a:txBody>
                    <a:bodyPr/>
                    <a:lstStyle/>
                    <a:p>
                      <a:r>
                        <a:rPr lang="en-US" dirty="0" smtClean="0"/>
                        <a:t>Parametric Estimating</a:t>
                      </a:r>
                    </a:p>
                  </a:txBody>
                  <a:tcPr/>
                </a:tc>
                <a:tc>
                  <a:txBody>
                    <a:bodyPr/>
                    <a:lstStyle/>
                    <a:p>
                      <a:r>
                        <a:rPr lang="en-US" dirty="0" smtClean="0"/>
                        <a:t>Estimating technique that uses a statistical relationship between historical data and other variables (e.g., square footage in construction) to calculate an estimate for activity parameters, such as cost, budget, and duration</a:t>
                      </a:r>
                      <a:endParaRPr lang="en-US" dirty="0"/>
                    </a:p>
                  </a:txBody>
                  <a:tcPr/>
                </a:tc>
              </a:tr>
              <a:tr h="370840">
                <a:tc>
                  <a:txBody>
                    <a:bodyPr/>
                    <a:lstStyle/>
                    <a:p>
                      <a:r>
                        <a:rPr lang="en-US" dirty="0" smtClean="0"/>
                        <a:t>Three-Point Estimating</a:t>
                      </a:r>
                      <a:endParaRPr lang="en-US" dirty="0"/>
                    </a:p>
                  </a:txBody>
                  <a:tcPr/>
                </a:tc>
                <a:tc>
                  <a:txBody>
                    <a:bodyPr/>
                    <a:lstStyle/>
                    <a:p>
                      <a:r>
                        <a:rPr lang="en-US" dirty="0" smtClean="0"/>
                        <a:t>Duration estimates based on three points with an assumed distribution provide an expected duration and clarify the range of uncertainty around the expected duration.</a:t>
                      </a:r>
                    </a:p>
                  </a:txBody>
                  <a:tcPr/>
                </a:tc>
              </a:tr>
            </a:tbl>
          </a:graphicData>
        </a:graphic>
      </p:graphicFrame>
    </p:spTree>
    <p:extLst>
      <p:ext uri="{BB962C8B-B14F-4D97-AF65-F5344CB8AC3E}">
        <p14:creationId xmlns:p14="http://schemas.microsoft.com/office/powerpoint/2010/main" val="350082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Schedule Management </a:t>
            </a:r>
            <a:endParaRPr lang="en-US" dirty="0"/>
          </a:p>
        </p:txBody>
      </p:sp>
      <p:sp>
        <p:nvSpPr>
          <p:cNvPr id="3" name="Content Placeholder 2"/>
          <p:cNvSpPr>
            <a:spLocks noGrp="1"/>
          </p:cNvSpPr>
          <p:nvPr>
            <p:ph idx="1"/>
          </p:nvPr>
        </p:nvSpPr>
        <p:spPr/>
        <p:txBody>
          <a:bodyPr>
            <a:normAutofit/>
          </a:bodyPr>
          <a:lstStyle/>
          <a:p>
            <a:r>
              <a:rPr lang="en-US" sz="2800" dirty="0" smtClean="0"/>
              <a:t>The process of establishing the policies, procedures, and documentation for planning, developing, managing and controlling the project schedule</a:t>
            </a:r>
          </a:p>
          <a:p>
            <a:r>
              <a:rPr lang="en-US" sz="2800" dirty="0" smtClean="0"/>
              <a:t> The key benefit of this process is that it provides guidance and direction on how the project schedule will be managed throughout the project.</a:t>
            </a:r>
            <a:endParaRPr lang="en-US" sz="2800"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328730"/>
            <a:ext cx="8001000" cy="2453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32201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Estimate Activity Durations - Tools and Techniques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9098997"/>
              </p:ext>
            </p:extLst>
          </p:nvPr>
        </p:nvGraphicFramePr>
        <p:xfrm>
          <a:off x="228600" y="1625600"/>
          <a:ext cx="8763000" cy="3022600"/>
        </p:xfrm>
        <a:graphic>
          <a:graphicData uri="http://schemas.openxmlformats.org/drawingml/2006/table">
            <a:tbl>
              <a:tblPr firstRow="1" bandRow="1">
                <a:tableStyleId>{5C22544A-7EE6-4342-B048-85BDC9FD1C3A}</a:tableStyleId>
              </a:tblPr>
              <a:tblGrid>
                <a:gridCol w="1447800"/>
                <a:gridCol w="7315200"/>
              </a:tblGrid>
              <a:tr h="370840">
                <a:tc gridSpan="2">
                  <a:txBody>
                    <a:bodyPr/>
                    <a:lstStyle/>
                    <a:p>
                      <a:pPr algn="ctr"/>
                      <a:r>
                        <a:rPr lang="en-US" dirty="0" smtClean="0"/>
                        <a:t> Estimate Activity Durations - Tools and Techniques</a:t>
                      </a:r>
                      <a:endParaRPr lang="en-US" dirty="0"/>
                    </a:p>
                  </a:txBody>
                  <a:tcPr/>
                </a:tc>
                <a:tc hMerge="1">
                  <a:txBody>
                    <a:bodyPr/>
                    <a:lstStyle/>
                    <a:p>
                      <a:endParaRPr lang="en-US" dirty="0"/>
                    </a:p>
                  </a:txBody>
                  <a:tcPr/>
                </a:tc>
              </a:tr>
              <a:tr h="370840">
                <a:tc>
                  <a:txBody>
                    <a:bodyPr/>
                    <a:lstStyle/>
                    <a:p>
                      <a:r>
                        <a:rPr lang="en-US" dirty="0" smtClean="0"/>
                        <a:t>Group decision-Making techniques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useful for engaging team members to improve estimate accuracy and commitment to the emerging estimates. Additionally, involved persons  commitment increases</a:t>
                      </a:r>
                      <a:r>
                        <a:rPr lang="en-US" baseline="0" dirty="0" smtClean="0"/>
                        <a:t> </a:t>
                      </a:r>
                      <a:r>
                        <a:rPr lang="en-US" dirty="0" smtClean="0"/>
                        <a:t>towards meeting the resulting estimates</a:t>
                      </a:r>
                    </a:p>
                  </a:txBody>
                  <a:tcPr/>
                </a:tc>
              </a:tr>
              <a:tr h="370840">
                <a:tc>
                  <a:txBody>
                    <a:bodyPr/>
                    <a:lstStyle/>
                    <a:p>
                      <a:r>
                        <a:rPr lang="en-US" dirty="0" smtClean="0"/>
                        <a:t>Reserve Analysis</a:t>
                      </a:r>
                      <a:endParaRPr lang="en-US" dirty="0"/>
                    </a:p>
                  </a:txBody>
                  <a:tcPr/>
                </a:tc>
                <a:tc>
                  <a:txBody>
                    <a:bodyPr/>
                    <a:lstStyle/>
                    <a:p>
                      <a:r>
                        <a:rPr lang="en-US" dirty="0" smtClean="0"/>
                        <a:t>May include contingency reserves, sometimes referred to as time reserves or buffers, into the project schedule to account for schedule uncertainty. The contingency reserve may be a percentage of the estimated activity duration, a fixed number of work periods, or may be developed by using quantitative analysis methods such as Monte Carlo simulation</a:t>
                      </a:r>
                    </a:p>
                  </a:txBody>
                  <a:tcPr/>
                </a:tc>
              </a:tr>
            </a:tbl>
          </a:graphicData>
        </a:graphic>
      </p:graphicFrame>
    </p:spTree>
    <p:extLst>
      <p:ext uri="{BB962C8B-B14F-4D97-AF65-F5344CB8AC3E}">
        <p14:creationId xmlns:p14="http://schemas.microsoft.com/office/powerpoint/2010/main" val="29008994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Estimate Activity Durations - Outputs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9197797"/>
              </p:ext>
            </p:extLst>
          </p:nvPr>
        </p:nvGraphicFramePr>
        <p:xfrm>
          <a:off x="228600" y="1305560"/>
          <a:ext cx="8763000" cy="3479800"/>
        </p:xfrm>
        <a:graphic>
          <a:graphicData uri="http://schemas.openxmlformats.org/drawingml/2006/table">
            <a:tbl>
              <a:tblPr firstRow="1" bandRow="1">
                <a:tableStyleId>{5C22544A-7EE6-4342-B048-85BDC9FD1C3A}</a:tableStyleId>
              </a:tblPr>
              <a:tblGrid>
                <a:gridCol w="1447800"/>
                <a:gridCol w="7315200"/>
              </a:tblGrid>
              <a:tr h="370840">
                <a:tc gridSpan="2">
                  <a:txBody>
                    <a:bodyPr/>
                    <a:lstStyle/>
                    <a:p>
                      <a:pPr algn="ctr"/>
                      <a:r>
                        <a:rPr lang="en-US" dirty="0" smtClean="0"/>
                        <a:t>Estimate Activity Durations - Outputs</a:t>
                      </a:r>
                      <a:endParaRPr lang="en-US" dirty="0"/>
                    </a:p>
                  </a:txBody>
                  <a:tcPr/>
                </a:tc>
                <a:tc hMerge="1">
                  <a:txBody>
                    <a:bodyPr/>
                    <a:lstStyle/>
                    <a:p>
                      <a:endParaRPr lang="en-US" dirty="0"/>
                    </a:p>
                  </a:txBody>
                  <a:tcPr/>
                </a:tc>
              </a:tr>
              <a:tr h="370840">
                <a:tc>
                  <a:txBody>
                    <a:bodyPr/>
                    <a:lstStyle/>
                    <a:p>
                      <a:r>
                        <a:rPr lang="en-US" sz="1600" dirty="0" smtClean="0"/>
                        <a:t>Activity Duration Estimates</a:t>
                      </a:r>
                      <a:endParaRPr lang="en-US" sz="1600" dirty="0"/>
                    </a:p>
                  </a:txBody>
                  <a:tcPr/>
                </a:tc>
                <a:tc>
                  <a:txBody>
                    <a:bodyPr/>
                    <a:lstStyle/>
                    <a:p>
                      <a:pPr marL="0" indent="0">
                        <a:buFont typeface="Arial" panose="020B0604020202020204" pitchFamily="34" charset="0"/>
                        <a:buNone/>
                      </a:pPr>
                      <a:r>
                        <a:rPr lang="en-US" sz="1600" dirty="0" smtClean="0"/>
                        <a:t>Activity duration estimates are quantitative assessments of the likely number of time periods that are required to complete an activity. Duration estimates do not include any lags. Activity duration estimates may include some indication of the range of possible results. For example:</a:t>
                      </a:r>
                    </a:p>
                    <a:p>
                      <a:pPr marL="285750" indent="-285750">
                        <a:buFont typeface="Arial" panose="020B0604020202020204" pitchFamily="34" charset="0"/>
                        <a:buChar char="•"/>
                      </a:pPr>
                      <a:r>
                        <a:rPr lang="en-US" sz="1600" dirty="0" smtClean="0"/>
                        <a:t>2 weeks ± 2 days, which indicates that the activity will take at least eight days and not more than twelve (assuming a five-day workweek); and</a:t>
                      </a:r>
                    </a:p>
                    <a:p>
                      <a:pPr marL="285750" indent="-285750">
                        <a:buFont typeface="Arial" panose="020B0604020202020204" pitchFamily="34" charset="0"/>
                        <a:buChar char="•"/>
                      </a:pPr>
                      <a:r>
                        <a:rPr lang="en-US" sz="1600" dirty="0" smtClean="0"/>
                        <a:t>15 % probability of exceeding three weeks, which indicates a high probability—85 %—that the activity will take three weeks or less.</a:t>
                      </a:r>
                    </a:p>
                  </a:txBody>
                  <a:tcPr/>
                </a:tc>
              </a:tr>
              <a:tr h="370840">
                <a:tc>
                  <a:txBody>
                    <a:bodyPr/>
                    <a:lstStyle/>
                    <a:p>
                      <a:r>
                        <a:rPr lang="en-US" sz="1600" dirty="0" smtClean="0"/>
                        <a:t>Project Documents Updates</a:t>
                      </a:r>
                      <a:endParaRPr lang="en-US" sz="1600" dirty="0"/>
                    </a:p>
                  </a:txBody>
                  <a:tcPr/>
                </a:tc>
                <a:tc>
                  <a:txBody>
                    <a:bodyPr/>
                    <a:lstStyle/>
                    <a:p>
                      <a:r>
                        <a:rPr lang="en-US" sz="1600" dirty="0" smtClean="0"/>
                        <a:t>Project documents that may be updated include, but are not limited to:</a:t>
                      </a:r>
                    </a:p>
                    <a:p>
                      <a:pPr marL="285750" indent="-285750">
                        <a:buFont typeface="Arial" panose="020B0604020202020204" pitchFamily="34" charset="0"/>
                        <a:buChar char="•"/>
                      </a:pPr>
                      <a:r>
                        <a:rPr lang="en-US" sz="1600" dirty="0" smtClean="0"/>
                        <a:t>Activity attributes; and</a:t>
                      </a:r>
                    </a:p>
                    <a:p>
                      <a:pPr marL="285750" indent="-285750">
                        <a:buFont typeface="Arial" panose="020B0604020202020204" pitchFamily="34" charset="0"/>
                        <a:buChar char="•"/>
                      </a:pPr>
                      <a:r>
                        <a:rPr lang="en-US" sz="1600" dirty="0" smtClean="0"/>
                        <a:t>Assumptions made in developing the activity duration estimate, such as skill levels and availability, as well as a basis of estimates for durations.</a:t>
                      </a:r>
                    </a:p>
                  </a:txBody>
                  <a:tcPr/>
                </a:tc>
              </a:tr>
            </a:tbl>
          </a:graphicData>
        </a:graphic>
      </p:graphicFrame>
    </p:spTree>
    <p:extLst>
      <p:ext uri="{BB962C8B-B14F-4D97-AF65-F5344CB8AC3E}">
        <p14:creationId xmlns:p14="http://schemas.microsoft.com/office/powerpoint/2010/main" val="746462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sz="4000" dirty="0" smtClean="0"/>
              <a:t>Develop Schedule</a:t>
            </a:r>
            <a:endParaRPr lang="en-US" sz="4000" dirty="0"/>
          </a:p>
        </p:txBody>
      </p:sp>
    </p:spTree>
    <p:extLst>
      <p:ext uri="{BB962C8B-B14F-4D97-AF65-F5344CB8AC3E}">
        <p14:creationId xmlns:p14="http://schemas.microsoft.com/office/powerpoint/2010/main" val="19062828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Schedule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Develop Schedule is the process of analyzing activity sequences, durations, resource requirements, and schedule constraints to create the project schedule model. </a:t>
            </a:r>
          </a:p>
          <a:p>
            <a:r>
              <a:rPr lang="en-US" dirty="0" smtClean="0"/>
              <a:t>The key benefit of this process is that by entering schedule activities, durations, resources, resource availabilities, and logical relationships into the scheduling tool, it generates a schedule model with planned dates for completing project activities.</a:t>
            </a:r>
            <a:endParaRPr lang="en-US" dirty="0"/>
          </a:p>
        </p:txBody>
      </p:sp>
    </p:spTree>
    <p:extLst>
      <p:ext uri="{BB962C8B-B14F-4D97-AF65-F5344CB8AC3E}">
        <p14:creationId xmlns:p14="http://schemas.microsoft.com/office/powerpoint/2010/main" val="21846932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Schedule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Developing an acceptable project schedule is often an iterative process. </a:t>
            </a:r>
          </a:p>
          <a:p>
            <a:r>
              <a:rPr lang="en-US" dirty="0" smtClean="0"/>
              <a:t>The schedule model is used to determine the planned start and finish dates for project activities and milestones based on the accuracy of the inputs. </a:t>
            </a:r>
          </a:p>
          <a:p>
            <a:r>
              <a:rPr lang="en-US" dirty="0" smtClean="0"/>
              <a:t>Schedule development can require the review and revision of duration estimates and resource estimates to create the project schedule model to establish an approved project schedule that can serve as a baseline to track progress. </a:t>
            </a:r>
            <a:endParaRPr lang="en-US" dirty="0"/>
          </a:p>
        </p:txBody>
      </p:sp>
    </p:spTree>
    <p:extLst>
      <p:ext uri="{BB962C8B-B14F-4D97-AF65-F5344CB8AC3E}">
        <p14:creationId xmlns:p14="http://schemas.microsoft.com/office/powerpoint/2010/main" val="32042931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Schedule</a:t>
            </a:r>
            <a:endParaRPr lang="en-US" dirty="0"/>
          </a:p>
        </p:txBody>
      </p:sp>
      <p:sp>
        <p:nvSpPr>
          <p:cNvPr id="3" name="Content Placeholder 2"/>
          <p:cNvSpPr>
            <a:spLocks noGrp="1"/>
          </p:cNvSpPr>
          <p:nvPr>
            <p:ph idx="1"/>
          </p:nvPr>
        </p:nvSpPr>
        <p:spPr/>
        <p:txBody>
          <a:bodyPr>
            <a:normAutofit fontScale="92500"/>
          </a:bodyPr>
          <a:lstStyle/>
          <a:p>
            <a:r>
              <a:rPr lang="en-US" dirty="0" smtClean="0"/>
              <a:t>Once timeline is set, assigned project staff review their assigned activities and confirm that the start and finish dates present no conflict with resource calendars or assigned activities in other projects or tasks and thus are still valid. </a:t>
            </a:r>
          </a:p>
          <a:p>
            <a:r>
              <a:rPr lang="en-US" dirty="0" smtClean="0"/>
              <a:t>As work progresses, revising and maintaining the project schedule model to sustain a realistic schedule continues throughout the duration of the project</a:t>
            </a:r>
            <a:endParaRPr lang="en-US" dirty="0"/>
          </a:p>
        </p:txBody>
      </p:sp>
    </p:spTree>
    <p:extLst>
      <p:ext uri="{BB962C8B-B14F-4D97-AF65-F5344CB8AC3E}">
        <p14:creationId xmlns:p14="http://schemas.microsoft.com/office/powerpoint/2010/main" val="22857861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Schedule</a:t>
            </a:r>
            <a:endParaRPr lang="en-US" dirty="0"/>
          </a:p>
        </p:txBody>
      </p:sp>
      <p:sp>
        <p:nvSpPr>
          <p:cNvPr id="3" name="Content Placeholder 2"/>
          <p:cNvSpPr>
            <a:spLocks noGrp="1"/>
          </p:cNvSpPr>
          <p:nvPr>
            <p:ph idx="1"/>
          </p:nvPr>
        </p:nvSpPr>
        <p:spPr/>
        <p:txBody>
          <a:bodyPr/>
          <a:lstStyle/>
          <a:p>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391400" cy="4816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18558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r>
              <a:rPr lang="en-US" dirty="0" smtClean="0"/>
              <a:t>Develop Schedule - Inputs </a:t>
            </a:r>
          </a:p>
        </p:txBody>
      </p:sp>
      <p:sp>
        <p:nvSpPr>
          <p:cNvPr id="3" name="Content Placeholder 2"/>
          <p:cNvSpPr>
            <a:spLocks noGrp="1"/>
          </p:cNvSpPr>
          <p:nvPr>
            <p:ph idx="1"/>
          </p:nvPr>
        </p:nvSpPr>
        <p:spPr/>
        <p:txBody>
          <a:bodyPr>
            <a:normAutofit/>
          </a:bodyPr>
          <a:lstStyle/>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80831345"/>
              </p:ext>
            </p:extLst>
          </p:nvPr>
        </p:nvGraphicFramePr>
        <p:xfrm>
          <a:off x="304800" y="1711960"/>
          <a:ext cx="8534400" cy="4394200"/>
        </p:xfrm>
        <a:graphic>
          <a:graphicData uri="http://schemas.openxmlformats.org/drawingml/2006/table">
            <a:tbl>
              <a:tblPr firstRow="1" bandRow="1">
                <a:tableStyleId>{5C22544A-7EE6-4342-B048-85BDC9FD1C3A}</a:tableStyleId>
              </a:tblPr>
              <a:tblGrid>
                <a:gridCol w="2656936"/>
                <a:gridCol w="5877464"/>
              </a:tblGrid>
              <a:tr h="370840">
                <a:tc gridSpan="2">
                  <a:txBody>
                    <a:bodyPr/>
                    <a:lstStyle/>
                    <a:p>
                      <a:pPr algn="ctr"/>
                      <a:r>
                        <a:rPr lang="en-US" dirty="0" smtClean="0"/>
                        <a:t>Develop Schedule – Inputs</a:t>
                      </a:r>
                      <a:endParaRPr lang="en-US" dirty="0"/>
                    </a:p>
                  </a:txBody>
                  <a:tcPr/>
                </a:tc>
                <a:tc hMerge="1">
                  <a:txBody>
                    <a:bodyPr/>
                    <a:lstStyle/>
                    <a:p>
                      <a:endParaRPr lang="en-US" dirty="0"/>
                    </a:p>
                  </a:txBody>
                  <a:tcPr/>
                </a:tc>
              </a:tr>
              <a:tr h="370840">
                <a:tc>
                  <a:txBody>
                    <a:bodyPr/>
                    <a:lstStyle/>
                    <a:p>
                      <a:r>
                        <a:rPr lang="en-US" dirty="0" smtClean="0"/>
                        <a:t>Schedule Management Plan</a:t>
                      </a:r>
                      <a:endParaRPr lang="en-US" dirty="0"/>
                    </a:p>
                  </a:txBody>
                  <a:tcPr/>
                </a:tc>
                <a:tc>
                  <a:txBody>
                    <a:bodyPr/>
                    <a:lstStyle/>
                    <a:p>
                      <a:pPr marL="0" indent="0">
                        <a:buFont typeface="Arial" panose="020B0604020202020204" pitchFamily="34" charset="0"/>
                        <a:buNone/>
                      </a:pPr>
                      <a:r>
                        <a:rPr lang="en-US" sz="1800" b="0" i="0" kern="1200" dirty="0" smtClean="0">
                          <a:solidFill>
                            <a:schemeClr val="dk1"/>
                          </a:solidFill>
                          <a:effectLst/>
                          <a:latin typeface="+mn-lt"/>
                          <a:ea typeface="+mn-ea"/>
                          <a:cs typeface="+mn-cs"/>
                        </a:rPr>
                        <a:t>The schedule management plan identifies the scheduling method and tool used to create the schedule, and how the schedule is to be calculated</a:t>
                      </a:r>
                      <a:endParaRPr lang="en-US" dirty="0"/>
                    </a:p>
                  </a:txBody>
                  <a:tcPr/>
                </a:tc>
              </a:tr>
              <a:tr h="370840">
                <a:tc>
                  <a:txBody>
                    <a:bodyPr/>
                    <a:lstStyle/>
                    <a:p>
                      <a:r>
                        <a:rPr lang="en-US" dirty="0" smtClean="0"/>
                        <a:t>Activity List</a:t>
                      </a:r>
                      <a:endParaRPr lang="en-US" dirty="0"/>
                    </a:p>
                  </a:txBody>
                  <a:tcPr/>
                </a:tc>
                <a:tc>
                  <a:txBody>
                    <a:bodyPr/>
                    <a:lstStyle/>
                    <a:p>
                      <a:pPr marL="0" indent="0">
                        <a:buFont typeface="Arial" panose="020B0604020202020204" pitchFamily="34" charset="0"/>
                        <a:buNone/>
                      </a:pPr>
                      <a:r>
                        <a:rPr lang="en-US" sz="1800" b="0" i="0" kern="1200" dirty="0" smtClean="0">
                          <a:solidFill>
                            <a:schemeClr val="dk1"/>
                          </a:solidFill>
                          <a:effectLst/>
                          <a:latin typeface="+mn-lt"/>
                          <a:ea typeface="+mn-ea"/>
                          <a:cs typeface="+mn-cs"/>
                        </a:rPr>
                        <a:t>The activity list identifies the activities that will be included in the schedule model.</a:t>
                      </a:r>
                      <a:endParaRPr lang="en-US" dirty="0"/>
                    </a:p>
                  </a:txBody>
                  <a:tcPr/>
                </a:tc>
              </a:tr>
              <a:tr h="370840">
                <a:tc>
                  <a:txBody>
                    <a:bodyPr/>
                    <a:lstStyle/>
                    <a:p>
                      <a:r>
                        <a:rPr lang="en-US" dirty="0" smtClean="0"/>
                        <a:t>Activity Attributes</a:t>
                      </a:r>
                      <a:endParaRPr lang="en-US" dirty="0"/>
                    </a:p>
                  </a:txBody>
                  <a:tcPr/>
                </a:tc>
                <a:tc>
                  <a:txBody>
                    <a:bodyPr/>
                    <a:lstStyle/>
                    <a:p>
                      <a:pPr marL="0" indent="0">
                        <a:buFont typeface="Arial" panose="020B0604020202020204" pitchFamily="34" charset="0"/>
                        <a:buNone/>
                      </a:pPr>
                      <a:r>
                        <a:rPr lang="en-US" sz="1800" b="0" i="0" kern="1200" dirty="0" smtClean="0">
                          <a:solidFill>
                            <a:schemeClr val="dk1"/>
                          </a:solidFill>
                          <a:effectLst/>
                          <a:latin typeface="+mn-lt"/>
                          <a:ea typeface="+mn-ea"/>
                          <a:cs typeface="+mn-cs"/>
                        </a:rPr>
                        <a:t>The activity attributes provide the details used to build the schedule model.</a:t>
                      </a:r>
                      <a:endParaRPr lang="en-US" dirty="0"/>
                    </a:p>
                  </a:txBody>
                  <a:tcPr/>
                </a:tc>
              </a:tr>
              <a:tr h="370840">
                <a:tc>
                  <a:txBody>
                    <a:bodyPr/>
                    <a:lstStyle/>
                    <a:p>
                      <a:r>
                        <a:rPr lang="en-US" dirty="0" smtClean="0"/>
                        <a:t>Project Schedule Network Diagrams</a:t>
                      </a:r>
                      <a:endParaRPr lang="en-US" dirty="0"/>
                    </a:p>
                  </a:txBody>
                  <a:tcPr/>
                </a:tc>
                <a:tc>
                  <a:txBody>
                    <a:bodyPr/>
                    <a:lstStyle/>
                    <a:p>
                      <a:pPr marL="0" indent="0">
                        <a:buFont typeface="Arial" panose="020B0604020202020204" pitchFamily="34" charset="0"/>
                        <a:buNone/>
                      </a:pPr>
                      <a:r>
                        <a:rPr lang="en-US" dirty="0" smtClean="0"/>
                        <a:t> The project schedule network diagrams contain the logical relationships of predecessors and successors that will be used to calculate the schedule.</a:t>
                      </a:r>
                      <a:endParaRPr lang="en-US" dirty="0"/>
                    </a:p>
                  </a:txBody>
                  <a:tcPr/>
                </a:tc>
              </a:tr>
              <a:tr h="370840">
                <a:tc>
                  <a:txBody>
                    <a:bodyPr/>
                    <a:lstStyle/>
                    <a:p>
                      <a:r>
                        <a:rPr lang="en-US" dirty="0" smtClean="0"/>
                        <a:t>Activity Resource Requirements</a:t>
                      </a:r>
                      <a:endParaRPr lang="en-US" dirty="0"/>
                    </a:p>
                  </a:txBody>
                  <a:tcPr/>
                </a:tc>
                <a:tc>
                  <a:txBody>
                    <a:bodyPr/>
                    <a:lstStyle/>
                    <a:p>
                      <a:pPr marL="0" indent="0">
                        <a:buFont typeface="Arial" panose="020B0604020202020204" pitchFamily="34" charset="0"/>
                        <a:buNone/>
                      </a:pPr>
                      <a:r>
                        <a:rPr lang="en-US" dirty="0" smtClean="0"/>
                        <a:t>The activity resource requirements identify the types and quantities of resources required for each activity used to create the schedule model.</a:t>
                      </a:r>
                      <a:endParaRPr lang="en-US" dirty="0"/>
                    </a:p>
                  </a:txBody>
                  <a:tcPr/>
                </a:tc>
              </a:tr>
            </a:tbl>
          </a:graphicData>
        </a:graphic>
      </p:graphicFrame>
    </p:spTree>
    <p:extLst>
      <p:ext uri="{BB962C8B-B14F-4D97-AF65-F5344CB8AC3E}">
        <p14:creationId xmlns:p14="http://schemas.microsoft.com/office/powerpoint/2010/main" val="10004787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r>
              <a:rPr lang="en-US" dirty="0" smtClean="0"/>
              <a:t>Develop Schedule - Inputs </a:t>
            </a:r>
          </a:p>
        </p:txBody>
      </p:sp>
      <p:sp>
        <p:nvSpPr>
          <p:cNvPr id="3" name="Content Placeholder 2"/>
          <p:cNvSpPr>
            <a:spLocks noGrp="1"/>
          </p:cNvSpPr>
          <p:nvPr>
            <p:ph idx="1"/>
          </p:nvPr>
        </p:nvSpPr>
        <p:spPr/>
        <p:txBody>
          <a:bodyPr>
            <a:normAutofit/>
          </a:bodyPr>
          <a:lstStyle/>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10368439"/>
              </p:ext>
            </p:extLst>
          </p:nvPr>
        </p:nvGraphicFramePr>
        <p:xfrm>
          <a:off x="304800" y="1397000"/>
          <a:ext cx="8534400" cy="4394200"/>
        </p:xfrm>
        <a:graphic>
          <a:graphicData uri="http://schemas.openxmlformats.org/drawingml/2006/table">
            <a:tbl>
              <a:tblPr firstRow="1" bandRow="1">
                <a:tableStyleId>{5C22544A-7EE6-4342-B048-85BDC9FD1C3A}</a:tableStyleId>
              </a:tblPr>
              <a:tblGrid>
                <a:gridCol w="2133600"/>
                <a:gridCol w="6400800"/>
              </a:tblGrid>
              <a:tr h="370840">
                <a:tc gridSpan="2">
                  <a:txBody>
                    <a:bodyPr/>
                    <a:lstStyle/>
                    <a:p>
                      <a:pPr algn="ctr"/>
                      <a:r>
                        <a:rPr lang="en-US" dirty="0" smtClean="0"/>
                        <a:t>Develop Schedule – Inputs</a:t>
                      </a:r>
                      <a:endParaRPr lang="en-US" dirty="0"/>
                    </a:p>
                  </a:txBody>
                  <a:tcPr/>
                </a:tc>
                <a:tc hMerge="1">
                  <a:txBody>
                    <a:bodyPr/>
                    <a:lstStyle/>
                    <a:p>
                      <a:endParaRPr lang="en-US" dirty="0"/>
                    </a:p>
                  </a:txBody>
                  <a:tcPr/>
                </a:tc>
              </a:tr>
              <a:tr h="370840">
                <a:tc>
                  <a:txBody>
                    <a:bodyPr/>
                    <a:lstStyle/>
                    <a:p>
                      <a:r>
                        <a:rPr lang="en-US" smtClean="0"/>
                        <a:t>Resource Calendars</a:t>
                      </a:r>
                      <a:endParaRPr lang="en-US" dirty="0"/>
                    </a:p>
                  </a:txBody>
                  <a:tcPr/>
                </a:tc>
                <a:tc>
                  <a:txBody>
                    <a:bodyPr/>
                    <a:lstStyle/>
                    <a:p>
                      <a:pPr marL="0" indent="0">
                        <a:buFont typeface="Arial" panose="020B0604020202020204" pitchFamily="34" charset="0"/>
                        <a:buNone/>
                      </a:pPr>
                      <a:r>
                        <a:rPr lang="en-US" sz="1800" b="0" i="0" kern="1200" dirty="0" smtClean="0">
                          <a:solidFill>
                            <a:schemeClr val="dk1"/>
                          </a:solidFill>
                          <a:effectLst/>
                          <a:latin typeface="+mn-lt"/>
                          <a:ea typeface="+mn-ea"/>
                          <a:cs typeface="+mn-cs"/>
                        </a:rPr>
                        <a:t> The resource calendars contain information on the availability of resources during the project</a:t>
                      </a:r>
                      <a:endParaRPr lang="en-US" dirty="0"/>
                    </a:p>
                  </a:txBody>
                  <a:tcPr/>
                </a:tc>
              </a:tr>
              <a:tr h="370840">
                <a:tc>
                  <a:txBody>
                    <a:bodyPr/>
                    <a:lstStyle/>
                    <a:p>
                      <a:r>
                        <a:rPr lang="en-US" dirty="0" smtClean="0"/>
                        <a:t>Activity Duration Estimates</a:t>
                      </a:r>
                      <a:endParaRPr lang="en-US" dirty="0"/>
                    </a:p>
                  </a:txBody>
                  <a:tcPr/>
                </a:tc>
                <a:tc>
                  <a:txBody>
                    <a:bodyPr/>
                    <a:lstStyle/>
                    <a:p>
                      <a:pPr marL="0" indent="0">
                        <a:buFont typeface="Arial" panose="020B0604020202020204" pitchFamily="34" charset="0"/>
                        <a:buNone/>
                      </a:pPr>
                      <a:r>
                        <a:rPr lang="en-US" dirty="0" smtClean="0"/>
                        <a:t>The activity duration estimates contain the quantitative assessments of the likely number of work periods that will be required to complete an activity that will be used to calculate the schedule.</a:t>
                      </a:r>
                      <a:endParaRPr lang="en-US" dirty="0"/>
                    </a:p>
                  </a:txBody>
                  <a:tcPr/>
                </a:tc>
              </a:tr>
              <a:tr h="370840">
                <a:tc>
                  <a:txBody>
                    <a:bodyPr/>
                    <a:lstStyle/>
                    <a:p>
                      <a:r>
                        <a:rPr lang="en-US" dirty="0" smtClean="0"/>
                        <a:t>Project Scope Statement</a:t>
                      </a:r>
                      <a:endParaRPr lang="en-US" dirty="0"/>
                    </a:p>
                  </a:txBody>
                  <a:tcPr/>
                </a:tc>
                <a:tc>
                  <a:txBody>
                    <a:bodyPr/>
                    <a:lstStyle/>
                    <a:p>
                      <a:pPr marL="0" indent="0">
                        <a:buFont typeface="Arial" panose="020B0604020202020204" pitchFamily="34" charset="0"/>
                        <a:buNone/>
                      </a:pPr>
                      <a:r>
                        <a:rPr lang="en-US" dirty="0" smtClean="0"/>
                        <a:t>The project scope statement contains assumptions and constraints that can impact the development of the project schedule.</a:t>
                      </a:r>
                      <a:endParaRPr lang="en-US" dirty="0"/>
                    </a:p>
                  </a:txBody>
                  <a:tcPr/>
                </a:tc>
              </a:tr>
              <a:tr h="370840">
                <a:tc>
                  <a:txBody>
                    <a:bodyPr/>
                    <a:lstStyle/>
                    <a:p>
                      <a:r>
                        <a:rPr lang="en-US" dirty="0" smtClean="0"/>
                        <a:t>Risk Register</a:t>
                      </a:r>
                      <a:endParaRPr lang="en-US" dirty="0"/>
                    </a:p>
                  </a:txBody>
                  <a:tcPr/>
                </a:tc>
                <a:tc>
                  <a:txBody>
                    <a:bodyPr/>
                    <a:lstStyle/>
                    <a:p>
                      <a:pPr marL="0" indent="0">
                        <a:buFont typeface="Arial" panose="020B0604020202020204" pitchFamily="34" charset="0"/>
                        <a:buNone/>
                      </a:pPr>
                      <a:r>
                        <a:rPr lang="en-US" dirty="0" smtClean="0"/>
                        <a:t>The risk register provides the details of all identified risks and their characteristics that affect the schedule model.</a:t>
                      </a:r>
                      <a:endParaRPr lang="en-US" dirty="0"/>
                    </a:p>
                  </a:txBody>
                  <a:tcPr/>
                </a:tc>
              </a:tr>
              <a:tr h="370840">
                <a:tc>
                  <a:txBody>
                    <a:bodyPr/>
                    <a:lstStyle/>
                    <a:p>
                      <a:r>
                        <a:rPr lang="en-US" dirty="0" smtClean="0"/>
                        <a:t>Project Staff Assignments</a:t>
                      </a:r>
                    </a:p>
                    <a:p>
                      <a:endParaRPr lang="en-US" dirty="0"/>
                    </a:p>
                  </a:txBody>
                  <a:tcPr/>
                </a:tc>
                <a:tc>
                  <a:txBody>
                    <a:bodyPr/>
                    <a:lstStyle/>
                    <a:p>
                      <a:pPr marL="0" indent="0">
                        <a:buFont typeface="Arial" panose="020B0604020202020204" pitchFamily="34" charset="0"/>
                        <a:buNone/>
                      </a:pPr>
                      <a:r>
                        <a:rPr lang="en-US" dirty="0" smtClean="0"/>
                        <a:t>The project staff assignments specify which resources are assigned to each activity</a:t>
                      </a:r>
                      <a:endParaRPr lang="en-US" dirty="0"/>
                    </a:p>
                  </a:txBody>
                  <a:tcPr/>
                </a:tc>
              </a:tr>
            </a:tbl>
          </a:graphicData>
        </a:graphic>
      </p:graphicFrame>
    </p:spTree>
    <p:extLst>
      <p:ext uri="{BB962C8B-B14F-4D97-AF65-F5344CB8AC3E}">
        <p14:creationId xmlns:p14="http://schemas.microsoft.com/office/powerpoint/2010/main" val="10204742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r>
              <a:rPr lang="en-US" dirty="0" smtClean="0"/>
              <a:t>Develop Schedule - Inputs </a:t>
            </a:r>
          </a:p>
        </p:txBody>
      </p:sp>
      <p:sp>
        <p:nvSpPr>
          <p:cNvPr id="3" name="Content Placeholder 2"/>
          <p:cNvSpPr>
            <a:spLocks noGrp="1"/>
          </p:cNvSpPr>
          <p:nvPr>
            <p:ph idx="1"/>
          </p:nvPr>
        </p:nvSpPr>
        <p:spPr/>
        <p:txBody>
          <a:bodyPr>
            <a:normAutofit/>
          </a:bodyPr>
          <a:lstStyle/>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46830430"/>
              </p:ext>
            </p:extLst>
          </p:nvPr>
        </p:nvGraphicFramePr>
        <p:xfrm>
          <a:off x="304800" y="1397000"/>
          <a:ext cx="8534400" cy="3388360"/>
        </p:xfrm>
        <a:graphic>
          <a:graphicData uri="http://schemas.openxmlformats.org/drawingml/2006/table">
            <a:tbl>
              <a:tblPr firstRow="1" bandRow="1">
                <a:tableStyleId>{5C22544A-7EE6-4342-B048-85BDC9FD1C3A}</a:tableStyleId>
              </a:tblPr>
              <a:tblGrid>
                <a:gridCol w="2209800"/>
                <a:gridCol w="6324600"/>
              </a:tblGrid>
              <a:tr h="370840">
                <a:tc gridSpan="2">
                  <a:txBody>
                    <a:bodyPr/>
                    <a:lstStyle/>
                    <a:p>
                      <a:pPr algn="ctr"/>
                      <a:r>
                        <a:rPr lang="en-US" dirty="0" smtClean="0"/>
                        <a:t>Develop Schedule – Inputs</a:t>
                      </a:r>
                      <a:endParaRPr lang="en-US" dirty="0"/>
                    </a:p>
                  </a:txBody>
                  <a:tcPr/>
                </a:tc>
                <a:tc hMerge="1">
                  <a:txBody>
                    <a:bodyPr/>
                    <a:lstStyle/>
                    <a:p>
                      <a:endParaRPr lang="en-US" dirty="0"/>
                    </a:p>
                  </a:txBody>
                  <a:tcPr/>
                </a:tc>
              </a:tr>
              <a:tr h="370840">
                <a:tc>
                  <a:txBody>
                    <a:bodyPr/>
                    <a:lstStyle/>
                    <a:p>
                      <a:r>
                        <a:rPr lang="en-US" dirty="0" smtClean="0"/>
                        <a:t>Resource Breakdown Structure</a:t>
                      </a:r>
                      <a:endParaRPr lang="en-US" dirty="0"/>
                    </a:p>
                  </a:txBody>
                  <a:tcPr/>
                </a:tc>
                <a:tc>
                  <a:txBody>
                    <a:bodyPr/>
                    <a:lstStyle/>
                    <a:p>
                      <a:pPr marL="0" indent="0">
                        <a:buFont typeface="Arial" panose="020B0604020202020204" pitchFamily="34" charset="0"/>
                        <a:buNone/>
                      </a:pPr>
                      <a:r>
                        <a:rPr lang="en-US" dirty="0" smtClean="0"/>
                        <a:t>The resource breakdown structure provides the details by which resource analysis and organizational reporting can be done.</a:t>
                      </a:r>
                      <a:endParaRPr lang="en-US" dirty="0"/>
                    </a:p>
                  </a:txBody>
                  <a:tcPr/>
                </a:tc>
              </a:tr>
              <a:tr h="370840">
                <a:tc>
                  <a:txBody>
                    <a:bodyPr/>
                    <a:lstStyle/>
                    <a:p>
                      <a:r>
                        <a:rPr lang="en-US" dirty="0" smtClean="0"/>
                        <a:t>Enterprise Environmental Factors</a:t>
                      </a:r>
                      <a:endParaRPr lang="en-US" dirty="0"/>
                    </a:p>
                  </a:txBody>
                  <a:tcPr/>
                </a:tc>
                <a:tc>
                  <a:txBody>
                    <a:bodyPr/>
                    <a:lstStyle/>
                    <a:p>
                      <a:r>
                        <a:rPr lang="en-US" sz="1800" b="0" i="0" kern="1200" dirty="0" smtClean="0">
                          <a:solidFill>
                            <a:schemeClr val="dk1"/>
                          </a:solidFill>
                          <a:effectLst/>
                          <a:latin typeface="+mn-lt"/>
                          <a:ea typeface="+mn-ea"/>
                          <a:cs typeface="+mn-cs"/>
                        </a:rPr>
                        <a:t>The enterprise environmental factors include, but are not limited to:</a:t>
                      </a:r>
                    </a:p>
                    <a:p>
                      <a:r>
                        <a:rPr lang="en-US" sz="1800" b="0" i="0" kern="1200" dirty="0" smtClean="0">
                          <a:solidFill>
                            <a:schemeClr val="dk1"/>
                          </a:solidFill>
                          <a:effectLst/>
                          <a:latin typeface="+mn-lt"/>
                          <a:ea typeface="+mn-ea"/>
                          <a:cs typeface="+mn-cs"/>
                        </a:rPr>
                        <a:t>• Standards,</a:t>
                      </a:r>
                    </a:p>
                    <a:p>
                      <a:r>
                        <a:rPr lang="en-US" sz="1800" b="0" i="0" kern="1200" dirty="0" smtClean="0">
                          <a:solidFill>
                            <a:schemeClr val="dk1"/>
                          </a:solidFill>
                          <a:effectLst/>
                          <a:latin typeface="+mn-lt"/>
                          <a:ea typeface="+mn-ea"/>
                          <a:cs typeface="+mn-cs"/>
                        </a:rPr>
                        <a:t>• Communication channels, and</a:t>
                      </a:r>
                    </a:p>
                    <a:p>
                      <a:r>
                        <a:rPr lang="en-US" sz="1800" b="0" i="0" kern="1200" dirty="0" smtClean="0">
                          <a:solidFill>
                            <a:schemeClr val="dk1"/>
                          </a:solidFill>
                          <a:effectLst/>
                          <a:latin typeface="+mn-lt"/>
                          <a:ea typeface="+mn-ea"/>
                          <a:cs typeface="+mn-cs"/>
                        </a:rPr>
                        <a:t>• Scheduling tool to be used in developing the schedule model</a:t>
                      </a:r>
                      <a:endParaRPr lang="en-US" dirty="0"/>
                    </a:p>
                  </a:txBody>
                  <a:tcPr/>
                </a:tc>
              </a:tr>
              <a:tr h="370840">
                <a:tc>
                  <a:txBody>
                    <a:bodyPr/>
                    <a:lstStyle/>
                    <a:p>
                      <a:r>
                        <a:rPr lang="en-US" dirty="0" smtClean="0"/>
                        <a:t>Organizational Process Assets</a:t>
                      </a:r>
                      <a:endParaRPr lang="en-US" dirty="0"/>
                    </a:p>
                  </a:txBody>
                  <a:tcPr/>
                </a:tc>
                <a:tc>
                  <a:txBody>
                    <a:bodyPr/>
                    <a:lstStyle/>
                    <a:p>
                      <a:r>
                        <a:rPr lang="en-US" sz="1800" b="0" i="0" kern="1200" dirty="0" smtClean="0">
                          <a:solidFill>
                            <a:schemeClr val="dk1"/>
                          </a:solidFill>
                          <a:effectLst/>
                          <a:latin typeface="+mn-lt"/>
                          <a:ea typeface="+mn-ea"/>
                          <a:cs typeface="+mn-cs"/>
                        </a:rPr>
                        <a:t>The organizational process assets that can influence the Develop Schedule process include, but are not limited to: scheduling methodology and project calendar(s)</a:t>
                      </a:r>
                      <a:endParaRPr lang="en-US" dirty="0"/>
                    </a:p>
                  </a:txBody>
                  <a:tcPr/>
                </a:tc>
              </a:tr>
            </a:tbl>
          </a:graphicData>
        </a:graphic>
      </p:graphicFrame>
    </p:spTree>
    <p:extLst>
      <p:ext uri="{BB962C8B-B14F-4D97-AF65-F5344CB8AC3E}">
        <p14:creationId xmlns:p14="http://schemas.microsoft.com/office/powerpoint/2010/main" val="2733417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 Schedule Management - Inputs </a:t>
            </a:r>
          </a:p>
        </p:txBody>
      </p:sp>
      <p:sp>
        <p:nvSpPr>
          <p:cNvPr id="3" name="Content Placeholder 2"/>
          <p:cNvSpPr>
            <a:spLocks noGrp="1"/>
          </p:cNvSpPr>
          <p:nvPr>
            <p:ph idx="1"/>
          </p:nvPr>
        </p:nvSpPr>
        <p:spPr/>
        <p:txBody>
          <a:bodyPr>
            <a:normAutofit/>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94857427"/>
              </p:ext>
            </p:extLst>
          </p:nvPr>
        </p:nvGraphicFramePr>
        <p:xfrm>
          <a:off x="533400" y="1442720"/>
          <a:ext cx="8077200" cy="4892040"/>
        </p:xfrm>
        <a:graphic>
          <a:graphicData uri="http://schemas.openxmlformats.org/drawingml/2006/table">
            <a:tbl>
              <a:tblPr firstRow="1" bandRow="1">
                <a:tableStyleId>{5C22544A-7EE6-4342-B048-85BDC9FD1C3A}</a:tableStyleId>
              </a:tblPr>
              <a:tblGrid>
                <a:gridCol w="1676400"/>
                <a:gridCol w="6400800"/>
              </a:tblGrid>
              <a:tr h="370840">
                <a:tc gridSpan="2">
                  <a:txBody>
                    <a:bodyPr/>
                    <a:lstStyle/>
                    <a:p>
                      <a:pPr algn="ctr"/>
                      <a:r>
                        <a:rPr lang="en-US" dirty="0" smtClean="0"/>
                        <a:t>Plan Schedule Management – Inputs</a:t>
                      </a:r>
                      <a:endParaRPr lang="en-US" dirty="0"/>
                    </a:p>
                  </a:txBody>
                  <a:tcPr/>
                </a:tc>
                <a:tc hMerge="1">
                  <a:txBody>
                    <a:bodyPr/>
                    <a:lstStyle/>
                    <a:p>
                      <a:endParaRPr lang="en-US" dirty="0"/>
                    </a:p>
                  </a:txBody>
                  <a:tcPr/>
                </a:tc>
              </a:tr>
              <a:tr h="370840">
                <a:tc>
                  <a:txBody>
                    <a:bodyPr/>
                    <a:lstStyle/>
                    <a:p>
                      <a:r>
                        <a:rPr lang="en-US" dirty="0" smtClean="0"/>
                        <a:t>Project Management Plan</a:t>
                      </a:r>
                      <a:endParaRPr lang="en-US" dirty="0"/>
                    </a:p>
                  </a:txBody>
                  <a:tcPr/>
                </a:tc>
                <a:tc>
                  <a:txBody>
                    <a:bodyPr/>
                    <a:lstStyle/>
                    <a:p>
                      <a:pPr marL="0" indent="0">
                        <a:buFont typeface="Arial" panose="020B0604020202020204" pitchFamily="34" charset="0"/>
                        <a:buNone/>
                      </a:pPr>
                      <a:r>
                        <a:rPr lang="en-US" dirty="0" smtClean="0"/>
                        <a:t>The project management plan contains information used to develop the schedule management plan which includes, but is not limited to scope baseline</a:t>
                      </a:r>
                      <a:r>
                        <a:rPr lang="en-US" baseline="0" dirty="0" smtClean="0"/>
                        <a:t> and other scheduling related cost, risk, and communications decisions</a:t>
                      </a:r>
                      <a:endParaRPr lang="en-US" dirty="0"/>
                    </a:p>
                  </a:txBody>
                  <a:tcPr/>
                </a:tc>
              </a:tr>
              <a:tr h="370840">
                <a:tc>
                  <a:txBody>
                    <a:bodyPr/>
                    <a:lstStyle/>
                    <a:p>
                      <a:r>
                        <a:rPr lang="en-US" dirty="0" smtClean="0"/>
                        <a:t>Project charter</a:t>
                      </a:r>
                      <a:endParaRPr lang="en-US" dirty="0"/>
                    </a:p>
                  </a:txBody>
                  <a:tcPr/>
                </a:tc>
                <a:tc>
                  <a:txBody>
                    <a:bodyPr/>
                    <a:lstStyle/>
                    <a:p>
                      <a:r>
                        <a:rPr lang="en-US" dirty="0" smtClean="0"/>
                        <a:t> The project charter defines the summary milestone schedule and project approval requirements that will influence the management of the project schedule</a:t>
                      </a:r>
                    </a:p>
                  </a:txBody>
                  <a:tcPr/>
                </a:tc>
              </a:tr>
              <a:tr h="370840">
                <a:tc>
                  <a:txBody>
                    <a:bodyPr/>
                    <a:lstStyle/>
                    <a:p>
                      <a:r>
                        <a:rPr lang="en-US" dirty="0" smtClean="0"/>
                        <a:t>Enterprise Environmental Factors</a:t>
                      </a:r>
                      <a:endParaRPr lang="en-US" dirty="0"/>
                    </a:p>
                  </a:txBody>
                  <a:tcPr/>
                </a:tc>
                <a:tc>
                  <a:txBody>
                    <a:bodyPr/>
                    <a:lstStyle/>
                    <a:p>
                      <a:r>
                        <a:rPr lang="en-US" dirty="0" smtClean="0"/>
                        <a:t>The enterprise environmental factors that influence the Plan Schedule Management process include, but are not limited to:</a:t>
                      </a:r>
                    </a:p>
                    <a:p>
                      <a:r>
                        <a:rPr lang="en-US" dirty="0" smtClean="0"/>
                        <a:t>Organizational culture and structure; Resource availability and skills; Project management software, etc. </a:t>
                      </a:r>
                      <a:endParaRPr lang="en-US" dirty="0"/>
                    </a:p>
                  </a:txBody>
                  <a:tcPr/>
                </a:tc>
              </a:tr>
              <a:tr h="1229360">
                <a:tc>
                  <a:txBody>
                    <a:bodyPr/>
                    <a:lstStyle/>
                    <a:p>
                      <a:r>
                        <a:rPr lang="en-US" dirty="0" smtClean="0"/>
                        <a:t>Organizational Process Assets</a:t>
                      </a:r>
                      <a:endParaRPr lang="en-US" dirty="0"/>
                    </a:p>
                  </a:txBody>
                  <a:tcPr/>
                </a:tc>
                <a:tc>
                  <a:txBody>
                    <a:bodyPr/>
                    <a:lstStyle/>
                    <a:p>
                      <a:r>
                        <a:rPr lang="en-US" dirty="0" smtClean="0"/>
                        <a:t>The organizational process assets that can influence the Plan Schedule Management process include, but are not limited to:  Monitoring and reporting tools to be used; Historical information;</a:t>
                      </a:r>
                    </a:p>
                    <a:p>
                      <a:r>
                        <a:rPr lang="en-US" dirty="0" smtClean="0"/>
                        <a:t>Schedule control tools; etc.</a:t>
                      </a:r>
                      <a:endParaRPr lang="en-US" dirty="0"/>
                    </a:p>
                  </a:txBody>
                  <a:tcPr/>
                </a:tc>
              </a:tr>
            </a:tbl>
          </a:graphicData>
        </a:graphic>
      </p:graphicFrame>
    </p:spTree>
    <p:extLst>
      <p:ext uri="{BB962C8B-B14F-4D97-AF65-F5344CB8AC3E}">
        <p14:creationId xmlns:p14="http://schemas.microsoft.com/office/powerpoint/2010/main" val="38642891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Develop Schedule - Tools and Techniques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0042807"/>
              </p:ext>
            </p:extLst>
          </p:nvPr>
        </p:nvGraphicFramePr>
        <p:xfrm>
          <a:off x="228600" y="1564640"/>
          <a:ext cx="8763000" cy="3296920"/>
        </p:xfrm>
        <a:graphic>
          <a:graphicData uri="http://schemas.openxmlformats.org/drawingml/2006/table">
            <a:tbl>
              <a:tblPr firstRow="1" bandRow="1">
                <a:tableStyleId>{5C22544A-7EE6-4342-B048-85BDC9FD1C3A}</a:tableStyleId>
              </a:tblPr>
              <a:tblGrid>
                <a:gridCol w="1447800"/>
                <a:gridCol w="7315200"/>
              </a:tblGrid>
              <a:tr h="370840">
                <a:tc gridSpan="2">
                  <a:txBody>
                    <a:bodyPr/>
                    <a:lstStyle/>
                    <a:p>
                      <a:pPr algn="ctr"/>
                      <a:r>
                        <a:rPr lang="en-US" dirty="0" smtClean="0"/>
                        <a:t> Develop Schedule - Tools and Techniques</a:t>
                      </a:r>
                      <a:endParaRPr lang="en-US" dirty="0"/>
                    </a:p>
                  </a:txBody>
                  <a:tcPr/>
                </a:tc>
                <a:tc hMerge="1">
                  <a:txBody>
                    <a:bodyPr/>
                    <a:lstStyle/>
                    <a:p>
                      <a:endParaRPr lang="en-US" dirty="0"/>
                    </a:p>
                  </a:txBody>
                  <a:tcPr/>
                </a:tc>
              </a:tr>
              <a:tr h="370840">
                <a:tc>
                  <a:txBody>
                    <a:bodyPr/>
                    <a:lstStyle/>
                    <a:p>
                      <a:r>
                        <a:rPr lang="en-US" dirty="0" smtClean="0"/>
                        <a:t>Schedule Network Analysis</a:t>
                      </a:r>
                      <a:endParaRPr lang="en-US" dirty="0"/>
                    </a:p>
                  </a:txBody>
                  <a:tcPr/>
                </a:tc>
                <a:tc>
                  <a:txBody>
                    <a:bodyPr/>
                    <a:lstStyle/>
                    <a:p>
                      <a:pPr marL="0" indent="0">
                        <a:buFont typeface="Arial" panose="020B0604020202020204" pitchFamily="34" charset="0"/>
                        <a:buNone/>
                      </a:pPr>
                      <a:r>
                        <a:rPr lang="en-US" dirty="0" smtClean="0"/>
                        <a:t>A technique that generates the project schedule model.</a:t>
                      </a:r>
                      <a:r>
                        <a:rPr lang="en-US" baseline="0" dirty="0" smtClean="0"/>
                        <a:t> </a:t>
                      </a:r>
                      <a:r>
                        <a:rPr lang="en-US" i="0" baseline="0" dirty="0" smtClean="0"/>
                        <a:t>It</a:t>
                      </a:r>
                      <a:r>
                        <a:rPr lang="en-US" dirty="0" smtClean="0"/>
                        <a:t> employs various analytical techniques, such as, Critical path method, Critical chain method, </a:t>
                      </a:r>
                    </a:p>
                    <a:p>
                      <a:pPr marL="0" indent="0">
                        <a:buFont typeface="Arial" panose="020B0604020202020204" pitchFamily="34" charset="0"/>
                        <a:buNone/>
                      </a:pPr>
                      <a:r>
                        <a:rPr lang="en-US" dirty="0" smtClean="0"/>
                        <a:t>What-if analysis, Resource optimization techniques to calculate the early and late start and finish dates for the uncompleted portions of project activities. Note the output of this technique may be identified and used in schedule compression analysis or other schedule analyses/management techniques.</a:t>
                      </a:r>
                    </a:p>
                  </a:txBody>
                  <a:tcPr/>
                </a:tc>
              </a:tr>
              <a:tr h="370840">
                <a:tc>
                  <a:txBody>
                    <a:bodyPr/>
                    <a:lstStyle/>
                    <a:p>
                      <a:r>
                        <a:rPr lang="en-US" dirty="0" smtClean="0"/>
                        <a:t>Critical Path Method</a:t>
                      </a:r>
                      <a:endParaRPr lang="en-US" dirty="0"/>
                    </a:p>
                  </a:txBody>
                  <a:tcPr/>
                </a:tc>
                <a:tc>
                  <a:txBody>
                    <a:bodyPr/>
                    <a:lstStyle/>
                    <a:p>
                      <a:r>
                        <a:rPr lang="en-US" dirty="0" smtClean="0"/>
                        <a:t>The method used to estimate the minimum project duration and determine the amount of scheduling flexibility on the logical network paths within the schedule model.</a:t>
                      </a:r>
                      <a:endParaRPr lang="en-US" dirty="0"/>
                    </a:p>
                  </a:txBody>
                  <a:tcPr/>
                </a:tc>
              </a:tr>
            </a:tbl>
          </a:graphicData>
        </a:graphic>
      </p:graphicFrame>
    </p:spTree>
    <p:extLst>
      <p:ext uri="{BB962C8B-B14F-4D97-AF65-F5344CB8AC3E}">
        <p14:creationId xmlns:p14="http://schemas.microsoft.com/office/powerpoint/2010/main" val="27607351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Critical Path Method</a:t>
            </a:r>
            <a:endParaRPr lang="en-US" dirty="0"/>
          </a:p>
        </p:txBody>
      </p:sp>
      <p:sp>
        <p:nvSpPr>
          <p:cNvPr id="3" name="Content Placeholder 2"/>
          <p:cNvSpPr>
            <a:spLocks noGrp="1"/>
          </p:cNvSpPr>
          <p:nvPr>
            <p:ph sz="half" idx="1"/>
          </p:nvPr>
        </p:nvSpPr>
        <p:spPr/>
        <p:txBody>
          <a:bodyPr>
            <a:normAutofit fontScale="92500" lnSpcReduction="10000"/>
          </a:bodyPr>
          <a:lstStyle/>
          <a:p>
            <a:r>
              <a:rPr lang="en-US" sz="2800" dirty="0" smtClean="0"/>
              <a:t>The critical path is the sequence of activities that represents the longest path through a project, which determines the shortest possible project duration.</a:t>
            </a:r>
          </a:p>
          <a:p>
            <a:pPr lvl="1"/>
            <a:r>
              <a:rPr lang="en-US" sz="2400" dirty="0" smtClean="0"/>
              <a:t>In Figure 6-18, the longest path includes activities A, C, and D, and, therefore, the sequence of A-C-D is the critical path. </a:t>
            </a:r>
            <a:endParaRPr lang="en-US" sz="2400" dirty="0"/>
          </a:p>
        </p:txBody>
      </p:sp>
      <p:sp>
        <p:nvSpPr>
          <p:cNvPr id="5" name="Content Placeholder 4"/>
          <p:cNvSpPr>
            <a:spLocks noGrp="1"/>
          </p:cNvSpPr>
          <p:nvPr>
            <p:ph sz="half" idx="2"/>
          </p:nvPr>
        </p:nvSpPr>
        <p:spPr/>
        <p:txBody>
          <a:bodyPr>
            <a:normAutofit fontScale="92500" lnSpcReduction="10000"/>
          </a:bodyPr>
          <a:lstStyle/>
          <a:p>
            <a:r>
              <a:rPr lang="en-US" dirty="0" smtClean="0"/>
              <a:t>The critical path method is used to calculate the amount of scheduling flexibility on the logical network paths within the schedule model</a:t>
            </a:r>
            <a:endParaRPr lang="en-US" dirty="0"/>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810000"/>
            <a:ext cx="4219166"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5329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Develop Schedule - Tools and Techniques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5494851"/>
              </p:ext>
            </p:extLst>
          </p:nvPr>
        </p:nvGraphicFramePr>
        <p:xfrm>
          <a:off x="228600" y="1534161"/>
          <a:ext cx="8763000" cy="1285240"/>
        </p:xfrm>
        <a:graphic>
          <a:graphicData uri="http://schemas.openxmlformats.org/drawingml/2006/table">
            <a:tbl>
              <a:tblPr firstRow="1" bandRow="1">
                <a:tableStyleId>{5C22544A-7EE6-4342-B048-85BDC9FD1C3A}</a:tableStyleId>
              </a:tblPr>
              <a:tblGrid>
                <a:gridCol w="1447800"/>
                <a:gridCol w="7315200"/>
              </a:tblGrid>
              <a:tr h="370840">
                <a:tc gridSpan="2">
                  <a:txBody>
                    <a:bodyPr/>
                    <a:lstStyle/>
                    <a:p>
                      <a:pPr algn="ctr"/>
                      <a:r>
                        <a:rPr lang="en-US" dirty="0" smtClean="0"/>
                        <a:t> Develop Schedule - Tools and Techniques</a:t>
                      </a:r>
                      <a:endParaRPr lang="en-US" dirty="0"/>
                    </a:p>
                  </a:txBody>
                  <a:tcPr/>
                </a:tc>
                <a:tc hMerge="1">
                  <a:txBody>
                    <a:bodyPr/>
                    <a:lstStyle/>
                    <a:p>
                      <a:endParaRPr lang="en-US" dirty="0"/>
                    </a:p>
                  </a:txBody>
                  <a:tcPr/>
                </a:tc>
              </a:tr>
              <a:tr h="883920">
                <a:tc>
                  <a:txBody>
                    <a:bodyPr/>
                    <a:lstStyle/>
                    <a:p>
                      <a:r>
                        <a:rPr lang="en-US" dirty="0" smtClean="0"/>
                        <a:t>Critical Chain Method</a:t>
                      </a:r>
                    </a:p>
                  </a:txBody>
                  <a:tcPr/>
                </a:tc>
                <a:tc>
                  <a:txBody>
                    <a:bodyPr/>
                    <a:lstStyle/>
                    <a:p>
                      <a:r>
                        <a:rPr lang="en-US" dirty="0" smtClean="0"/>
                        <a:t>The critical chain method (CCM) is a schedule method that allows the project team to place buffers on any project schedule path to account for limited resources and project uncertainties.</a:t>
                      </a:r>
                    </a:p>
                  </a:txBody>
                  <a:tcPr/>
                </a:tc>
              </a:tr>
            </a:tbl>
          </a:graphicData>
        </a:graphic>
      </p:graphicFrame>
    </p:spTree>
    <p:extLst>
      <p:ext uri="{BB962C8B-B14F-4D97-AF65-F5344CB8AC3E}">
        <p14:creationId xmlns:p14="http://schemas.microsoft.com/office/powerpoint/2010/main" val="39488401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ritical </a:t>
            </a:r>
            <a:r>
              <a:rPr lang="en-US" dirty="0"/>
              <a:t>C</a:t>
            </a:r>
            <a:r>
              <a:rPr lang="en-US" dirty="0" smtClean="0"/>
              <a:t>hain Method</a:t>
            </a:r>
            <a:endParaRPr lang="en-US" dirty="0"/>
          </a:p>
        </p:txBody>
      </p:sp>
      <p:sp>
        <p:nvSpPr>
          <p:cNvPr id="6" name="Content Placeholder 5"/>
          <p:cNvSpPr>
            <a:spLocks noGrp="1"/>
          </p:cNvSpPr>
          <p:nvPr>
            <p:ph sz="half" idx="1"/>
          </p:nvPr>
        </p:nvSpPr>
        <p:spPr>
          <a:xfrm>
            <a:off x="228600" y="1600200"/>
            <a:ext cx="4038600" cy="4525963"/>
          </a:xfrm>
        </p:spPr>
        <p:txBody>
          <a:bodyPr>
            <a:normAutofit lnSpcReduction="10000"/>
          </a:bodyPr>
          <a:lstStyle/>
          <a:p>
            <a:r>
              <a:rPr lang="en-US" dirty="0" smtClean="0"/>
              <a:t>The critical chain method adds duration buffers that are non-work schedule activities to manage uncertainty as shown in Figure 6-19</a:t>
            </a:r>
          </a:p>
          <a:p>
            <a:pPr lvl="1"/>
            <a:r>
              <a:rPr lang="en-US" dirty="0" smtClean="0"/>
              <a:t>Project buffer </a:t>
            </a:r>
          </a:p>
          <a:p>
            <a:pPr lvl="2"/>
            <a:r>
              <a:rPr lang="en-US" dirty="0" smtClean="0"/>
              <a:t>placed at the end of the critical chain </a:t>
            </a:r>
          </a:p>
          <a:p>
            <a:pPr lvl="2"/>
            <a:r>
              <a:rPr lang="en-US" dirty="0" smtClean="0"/>
              <a:t>protects the target finish date from slippage along the critical chain. </a:t>
            </a:r>
          </a:p>
          <a:p>
            <a:endParaRPr lang="en-US" dirty="0"/>
          </a:p>
        </p:txBody>
      </p:sp>
      <p:sp>
        <p:nvSpPr>
          <p:cNvPr id="7" name="Content Placeholder 6"/>
          <p:cNvSpPr>
            <a:spLocks noGrp="1"/>
          </p:cNvSpPr>
          <p:nvPr>
            <p:ph sz="half" idx="2"/>
          </p:nvPr>
        </p:nvSpPr>
        <p:spPr>
          <a:xfrm>
            <a:off x="3886200" y="1600200"/>
            <a:ext cx="5105400" cy="4525963"/>
          </a:xfrm>
        </p:spPr>
        <p:txBody>
          <a:bodyPr>
            <a:normAutofit lnSpcReduction="10000"/>
          </a:bodyPr>
          <a:lstStyle/>
          <a:p>
            <a:pPr lvl="1"/>
            <a:r>
              <a:rPr lang="en-US" dirty="0" smtClean="0"/>
              <a:t>Feeding buffers</a:t>
            </a:r>
          </a:p>
          <a:p>
            <a:pPr lvl="2"/>
            <a:r>
              <a:rPr lang="en-US" dirty="0" smtClean="0"/>
              <a:t>placed at each point where a chain of dependent activities that are not on the critical chain feeds into the critical chain. </a:t>
            </a:r>
          </a:p>
          <a:p>
            <a:pPr lvl="2"/>
            <a:r>
              <a:rPr lang="en-US" dirty="0" smtClean="0"/>
              <a:t>protect the critical chain from slippage along the feeding chains. </a:t>
            </a:r>
            <a:endParaRPr lang="en-US" dirty="0"/>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189319"/>
            <a:ext cx="5105400"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145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Develop Schedule - Tools and Techniques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767227"/>
              </p:ext>
            </p:extLst>
          </p:nvPr>
        </p:nvGraphicFramePr>
        <p:xfrm>
          <a:off x="228600" y="1564640"/>
          <a:ext cx="8763000" cy="4851400"/>
        </p:xfrm>
        <a:graphic>
          <a:graphicData uri="http://schemas.openxmlformats.org/drawingml/2006/table">
            <a:tbl>
              <a:tblPr firstRow="1" bandRow="1">
                <a:tableStyleId>{5C22544A-7EE6-4342-B048-85BDC9FD1C3A}</a:tableStyleId>
              </a:tblPr>
              <a:tblGrid>
                <a:gridCol w="1447800"/>
                <a:gridCol w="7315200"/>
              </a:tblGrid>
              <a:tr h="370840">
                <a:tc gridSpan="2">
                  <a:txBody>
                    <a:bodyPr/>
                    <a:lstStyle/>
                    <a:p>
                      <a:pPr algn="ctr"/>
                      <a:r>
                        <a:rPr lang="en-US" dirty="0" smtClean="0"/>
                        <a:t> Develop Schedule - Tools and Techniques</a:t>
                      </a:r>
                      <a:endParaRPr lang="en-US" dirty="0"/>
                    </a:p>
                  </a:txBody>
                  <a:tcPr/>
                </a:tc>
                <a:tc hMerge="1">
                  <a:txBody>
                    <a:bodyPr/>
                    <a:lstStyle/>
                    <a:p>
                      <a:endParaRPr lang="en-US" dirty="0"/>
                    </a:p>
                  </a:txBody>
                  <a:tcPr/>
                </a:tc>
              </a:tr>
              <a:tr h="370840">
                <a:tc>
                  <a:txBody>
                    <a:bodyPr/>
                    <a:lstStyle/>
                    <a:p>
                      <a:r>
                        <a:rPr lang="en-US" dirty="0" smtClean="0"/>
                        <a:t>Resource Optimization Techniques</a:t>
                      </a:r>
                      <a:endParaRPr lang="en-US" dirty="0"/>
                    </a:p>
                  </a:txBody>
                  <a:tcPr/>
                </a:tc>
                <a:tc>
                  <a:txBody>
                    <a:bodyPr/>
                    <a:lstStyle/>
                    <a:p>
                      <a:pPr marL="0" indent="0">
                        <a:buFont typeface="Arial" panose="020B0604020202020204" pitchFamily="34" charset="0"/>
                        <a:buNone/>
                      </a:pPr>
                      <a:r>
                        <a:rPr lang="en-US" dirty="0" smtClean="0"/>
                        <a:t>Examples of resource optimization techniques that can be used to adjust the schedule model due to demand and supply of resources include, but are not limited to:</a:t>
                      </a:r>
                    </a:p>
                    <a:p>
                      <a:pPr marL="285750" indent="-285750">
                        <a:buFont typeface="Arial" panose="020B0604020202020204" pitchFamily="34" charset="0"/>
                        <a:buChar char="•"/>
                      </a:pPr>
                      <a:r>
                        <a:rPr lang="en-US" dirty="0" smtClean="0"/>
                        <a:t>Resource Leveling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smtClean="0"/>
                        <a:t>A</a:t>
                      </a:r>
                      <a:r>
                        <a:rPr lang="en-US" baseline="0" dirty="0" smtClean="0"/>
                        <a:t>  technique in which s</a:t>
                      </a:r>
                      <a:r>
                        <a:rPr lang="en-US" dirty="0" smtClean="0"/>
                        <a:t>tart and finish dates are adjusted based on resource constraints with the goal of balancing demand for resources with the available supply. </a:t>
                      </a:r>
                    </a:p>
                    <a:p>
                      <a:pPr marL="285750" indent="-285750">
                        <a:buFont typeface="Arial" panose="020B0604020202020204" pitchFamily="34" charset="0"/>
                        <a:buChar char="•"/>
                      </a:pPr>
                      <a:r>
                        <a:rPr lang="en-US" dirty="0" smtClean="0"/>
                        <a:t>Resource Smoothing </a:t>
                      </a:r>
                    </a:p>
                    <a:p>
                      <a:pPr marL="742950" lvl="1" indent="-285750">
                        <a:buFont typeface="Courier New" panose="02070309020205020404" pitchFamily="49" charset="0"/>
                        <a:buChar char="o"/>
                      </a:pPr>
                      <a:r>
                        <a:rPr lang="en-US" dirty="0" smtClean="0"/>
                        <a:t>A technique that adjusts the activities of a schedule model such that the requirements for resources on the project do not exceed certain predefined resource limits.</a:t>
                      </a:r>
                    </a:p>
                    <a:p>
                      <a:pPr marL="742950" lvl="1" indent="-285750">
                        <a:buFont typeface="Courier New" panose="02070309020205020404" pitchFamily="49" charset="0"/>
                        <a:buChar char="o"/>
                      </a:pPr>
                      <a:r>
                        <a:rPr lang="en-US" dirty="0" smtClean="0"/>
                        <a:t>In resource smoothing, as opposed to resource leveling, the project’s critical path is not changed and the completion date may not be delayed ( activities may only be delayed within their free and total float). Thus resource smoothing may not be able to optimize all resources.</a:t>
                      </a:r>
                    </a:p>
                  </a:txBody>
                  <a:tcPr/>
                </a:tc>
              </a:tr>
            </a:tbl>
          </a:graphicData>
        </a:graphic>
      </p:graphicFrame>
    </p:spTree>
    <p:extLst>
      <p:ext uri="{BB962C8B-B14F-4D97-AF65-F5344CB8AC3E}">
        <p14:creationId xmlns:p14="http://schemas.microsoft.com/office/powerpoint/2010/main" val="38821783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Resource leveling </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Resource Leveling</a:t>
            </a:r>
          </a:p>
          <a:p>
            <a:pPr lvl="1"/>
            <a:r>
              <a:rPr lang="en-US" dirty="0" smtClean="0"/>
              <a:t>Can be used when shared or critically required resources are only available at certain times, or in limited quantities, or over-allocated, such as when a resource has been assigned to two or more activities during the same time period, as shown in Figure 6-20, or to keep resource usage at a constant level. </a:t>
            </a:r>
          </a:p>
          <a:p>
            <a:endParaRPr lang="en-US" dirty="0"/>
          </a:p>
        </p:txBody>
      </p:sp>
      <p:sp>
        <p:nvSpPr>
          <p:cNvPr id="7" name="Content Placeholder 6"/>
          <p:cNvSpPr>
            <a:spLocks noGrp="1"/>
          </p:cNvSpPr>
          <p:nvPr>
            <p:ph sz="half" idx="2"/>
          </p:nvPr>
        </p:nvSpPr>
        <p:spPr/>
        <p:txBody>
          <a:bodyPr>
            <a:normAutofit fontScale="92500" lnSpcReduction="10000"/>
          </a:bodyPr>
          <a:lstStyle/>
          <a:p>
            <a:pPr lvl="1"/>
            <a:r>
              <a:rPr lang="en-US" dirty="0" smtClean="0"/>
              <a:t>Can often cause the original critical path to change, usually to increase</a:t>
            </a:r>
            <a:endParaRPr lang="en-US" dirty="0"/>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282" y="2590800"/>
            <a:ext cx="4430806" cy="4233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47828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Develop Schedule - Tools and Techniques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9640300"/>
              </p:ext>
            </p:extLst>
          </p:nvPr>
        </p:nvGraphicFramePr>
        <p:xfrm>
          <a:off x="228600" y="1625600"/>
          <a:ext cx="8763000" cy="5125720"/>
        </p:xfrm>
        <a:graphic>
          <a:graphicData uri="http://schemas.openxmlformats.org/drawingml/2006/table">
            <a:tbl>
              <a:tblPr firstRow="1" bandRow="1">
                <a:tableStyleId>{5C22544A-7EE6-4342-B048-85BDC9FD1C3A}</a:tableStyleId>
              </a:tblPr>
              <a:tblGrid>
                <a:gridCol w="1295400"/>
                <a:gridCol w="7467600"/>
              </a:tblGrid>
              <a:tr h="370840">
                <a:tc gridSpan="2">
                  <a:txBody>
                    <a:bodyPr/>
                    <a:lstStyle/>
                    <a:p>
                      <a:pPr algn="ctr"/>
                      <a:r>
                        <a:rPr lang="en-US" dirty="0" smtClean="0"/>
                        <a:t> Develop Schedule - Tools and Techniques</a:t>
                      </a:r>
                      <a:endParaRPr lang="en-US" dirty="0"/>
                    </a:p>
                  </a:txBody>
                  <a:tcPr/>
                </a:tc>
                <a:tc hMerge="1">
                  <a:txBody>
                    <a:bodyPr/>
                    <a:lstStyle/>
                    <a:p>
                      <a:endParaRPr lang="en-US" dirty="0"/>
                    </a:p>
                  </a:txBody>
                  <a:tcPr/>
                </a:tc>
              </a:tr>
              <a:tr h="370840">
                <a:tc>
                  <a:txBody>
                    <a:bodyPr/>
                    <a:lstStyle/>
                    <a:p>
                      <a:r>
                        <a:rPr lang="en-US" dirty="0" smtClean="0"/>
                        <a:t>Modeling Techniques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Examples of modeling techniques include, but are not limited to: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smtClean="0">
                          <a:solidFill>
                            <a:schemeClr val="dk1"/>
                          </a:solidFill>
                          <a:effectLst/>
                          <a:latin typeface="+mn-lt"/>
                          <a:ea typeface="+mn-ea"/>
                          <a:cs typeface="+mn-cs"/>
                        </a:rPr>
                        <a:t>What-If Scenario Analysis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smtClean="0">
                          <a:solidFill>
                            <a:schemeClr val="dk1"/>
                          </a:solidFill>
                          <a:effectLst/>
                          <a:latin typeface="+mn-lt"/>
                          <a:ea typeface="+mn-ea"/>
                          <a:cs typeface="+mn-cs"/>
                        </a:rPr>
                        <a:t>Evaluating scenarios in order to predict their effect, positively or negatively, on project objectives.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smtClean="0">
                          <a:solidFill>
                            <a:schemeClr val="dk1"/>
                          </a:solidFill>
                          <a:effectLst/>
                          <a:latin typeface="+mn-lt"/>
                          <a:ea typeface="+mn-ea"/>
                          <a:cs typeface="+mn-cs"/>
                        </a:rPr>
                        <a:t> The outcome of the what-if scenario analysis can be used to assess the feasibility of the project schedule under adverse conditions, and in preparing contingency and response plans to overcome or mitigate the impact of unexpected situations.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smtClean="0">
                          <a:solidFill>
                            <a:schemeClr val="dk1"/>
                          </a:solidFill>
                          <a:effectLst/>
                          <a:latin typeface="+mn-lt"/>
                          <a:ea typeface="+mn-ea"/>
                          <a:cs typeface="+mn-cs"/>
                        </a:rPr>
                        <a:t>Simulation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smtClean="0">
                          <a:solidFill>
                            <a:schemeClr val="dk1"/>
                          </a:solidFill>
                          <a:effectLst/>
                          <a:latin typeface="+mn-lt"/>
                          <a:ea typeface="+mn-ea"/>
                          <a:cs typeface="+mn-cs"/>
                        </a:rPr>
                        <a:t>This involves calculating multiple project durations with different sets of activity assumptions, usually using probability distributions constructed from the three-point estimates to account for uncertainty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smtClean="0">
                          <a:solidFill>
                            <a:schemeClr val="dk1"/>
                          </a:solidFill>
                          <a:effectLst/>
                          <a:latin typeface="+mn-lt"/>
                          <a:ea typeface="+mn-ea"/>
                          <a:cs typeface="+mn-cs"/>
                        </a:rPr>
                        <a:t>The most common simulation technique is Monte Carlo analysis, in which a distribution of possible activity durations (durations with different sets of activity assumptions) is defined for each activity and used to calculate a distribution of possible outcomes for the total project. </a:t>
                      </a:r>
                      <a:endParaRPr lang="en-US" dirty="0" smtClean="0"/>
                    </a:p>
                  </a:txBody>
                  <a:tcPr/>
                </a:tc>
              </a:tr>
            </a:tbl>
          </a:graphicData>
        </a:graphic>
      </p:graphicFrame>
    </p:spTree>
    <p:extLst>
      <p:ext uri="{BB962C8B-B14F-4D97-AF65-F5344CB8AC3E}">
        <p14:creationId xmlns:p14="http://schemas.microsoft.com/office/powerpoint/2010/main" val="5907595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Develop Schedule - Tools and Techniques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8328862"/>
              </p:ext>
            </p:extLst>
          </p:nvPr>
        </p:nvGraphicFramePr>
        <p:xfrm>
          <a:off x="228600" y="1625600"/>
          <a:ext cx="8763000" cy="3571240"/>
        </p:xfrm>
        <a:graphic>
          <a:graphicData uri="http://schemas.openxmlformats.org/drawingml/2006/table">
            <a:tbl>
              <a:tblPr firstRow="1" bandRow="1">
                <a:tableStyleId>{5C22544A-7EE6-4342-B048-85BDC9FD1C3A}</a:tableStyleId>
              </a:tblPr>
              <a:tblGrid>
                <a:gridCol w="1447800"/>
                <a:gridCol w="7315200"/>
              </a:tblGrid>
              <a:tr h="370840">
                <a:tc gridSpan="2">
                  <a:txBody>
                    <a:bodyPr/>
                    <a:lstStyle/>
                    <a:p>
                      <a:pPr algn="ctr"/>
                      <a:r>
                        <a:rPr lang="en-US" dirty="0" smtClean="0"/>
                        <a:t> Develop Schedule - Tools and Techniques</a:t>
                      </a:r>
                      <a:endParaRPr lang="en-US" dirty="0"/>
                    </a:p>
                  </a:txBody>
                  <a:tcPr/>
                </a:tc>
                <a:tc hMerge="1">
                  <a:txBody>
                    <a:bodyPr/>
                    <a:lstStyle/>
                    <a:p>
                      <a:endParaRPr lang="en-US" dirty="0"/>
                    </a:p>
                  </a:txBody>
                  <a:tcPr/>
                </a:tc>
              </a:tr>
              <a:tr h="370840">
                <a:tc>
                  <a:txBody>
                    <a:bodyPr/>
                    <a:lstStyle/>
                    <a:p>
                      <a:r>
                        <a:rPr lang="en-US" dirty="0" smtClean="0"/>
                        <a:t>Leads and Lags</a:t>
                      </a:r>
                      <a:endParaRPr lang="en-US" dirty="0"/>
                    </a:p>
                  </a:txBody>
                  <a:tcPr/>
                </a:tc>
                <a:tc>
                  <a:txBody>
                    <a:bodyPr/>
                    <a:lstStyle/>
                    <a:p>
                      <a:r>
                        <a:rPr lang="en-US" sz="1800" b="0" i="0" kern="1200" dirty="0" smtClean="0">
                          <a:solidFill>
                            <a:schemeClr val="dk1"/>
                          </a:solidFill>
                          <a:effectLst/>
                          <a:latin typeface="+mn-lt"/>
                          <a:ea typeface="+mn-ea"/>
                          <a:cs typeface="+mn-cs"/>
                        </a:rPr>
                        <a:t>Leads and lags are refinements applied during network analysis to develop a viable schedule by adjusting the start time of the successor activities. </a:t>
                      </a:r>
                    </a:p>
                    <a:p>
                      <a:pPr marL="285750" indent="-285750">
                        <a:buFont typeface="Arial" panose="020B0604020202020204" pitchFamily="34" charset="0"/>
                        <a:buChar char="•"/>
                      </a:pPr>
                      <a:r>
                        <a:rPr lang="en-US" sz="1800" b="0" i="0" kern="1200" dirty="0" smtClean="0">
                          <a:solidFill>
                            <a:schemeClr val="dk1"/>
                          </a:solidFill>
                          <a:effectLst/>
                          <a:latin typeface="+mn-lt"/>
                          <a:ea typeface="+mn-ea"/>
                          <a:cs typeface="+mn-cs"/>
                        </a:rPr>
                        <a:t>Leads are used in limited circumstances to advance a successor activity with respect to the predecessor activity. </a:t>
                      </a:r>
                    </a:p>
                    <a:p>
                      <a:pPr marL="285750" indent="-285750">
                        <a:buFont typeface="Arial" panose="020B0604020202020204" pitchFamily="34" charset="0"/>
                        <a:buChar char="•"/>
                      </a:pPr>
                      <a:r>
                        <a:rPr lang="en-US" sz="1800" b="0" i="0" kern="1200" dirty="0" smtClean="0">
                          <a:solidFill>
                            <a:schemeClr val="dk1"/>
                          </a:solidFill>
                          <a:effectLst/>
                          <a:latin typeface="+mn-lt"/>
                          <a:ea typeface="+mn-ea"/>
                          <a:cs typeface="+mn-cs"/>
                        </a:rPr>
                        <a:t>Lags are used in limited circumstances where processes require a set period of time to elapse between the predecessors and successors without work or resource impact. </a:t>
                      </a:r>
                    </a:p>
                  </a:txBody>
                  <a:tcPr/>
                </a:tc>
              </a:tr>
              <a:tr h="370840">
                <a:tc>
                  <a:txBody>
                    <a:bodyPr/>
                    <a:lstStyle/>
                    <a:p>
                      <a:r>
                        <a:rPr lang="en-US" dirty="0" smtClean="0"/>
                        <a:t>Scheduling Tool</a:t>
                      </a:r>
                    </a:p>
                  </a:txBody>
                  <a:tcPr/>
                </a:tc>
                <a:tc>
                  <a:txBody>
                    <a:bodyPr/>
                    <a:lstStyle/>
                    <a:p>
                      <a:r>
                        <a:rPr lang="en-US" sz="1800" b="0" i="0" kern="1200" dirty="0" smtClean="0">
                          <a:solidFill>
                            <a:schemeClr val="dk1"/>
                          </a:solidFill>
                          <a:effectLst/>
                          <a:latin typeface="+mn-lt"/>
                          <a:ea typeface="+mn-ea"/>
                          <a:cs typeface="+mn-cs"/>
                        </a:rPr>
                        <a:t>Automated scheduling tools contain the schedule model and expedite the scheduling process by generating start and finish dates based on the inputs of activities, network diagrams, resources and activity durations using schedule network analysis.</a:t>
                      </a:r>
                      <a:endParaRPr lang="en-US" dirty="0" smtClean="0"/>
                    </a:p>
                  </a:txBody>
                  <a:tcPr/>
                </a:tc>
              </a:tr>
            </a:tbl>
          </a:graphicData>
        </a:graphic>
      </p:graphicFrame>
    </p:spTree>
    <p:extLst>
      <p:ext uri="{BB962C8B-B14F-4D97-AF65-F5344CB8AC3E}">
        <p14:creationId xmlns:p14="http://schemas.microsoft.com/office/powerpoint/2010/main" val="26642722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Develop Schedule - Tools and Techniques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3677928"/>
              </p:ext>
            </p:extLst>
          </p:nvPr>
        </p:nvGraphicFramePr>
        <p:xfrm>
          <a:off x="228600" y="1625600"/>
          <a:ext cx="8763000" cy="4851400"/>
        </p:xfrm>
        <a:graphic>
          <a:graphicData uri="http://schemas.openxmlformats.org/drawingml/2006/table">
            <a:tbl>
              <a:tblPr firstRow="1" bandRow="1">
                <a:tableStyleId>{5C22544A-7EE6-4342-B048-85BDC9FD1C3A}</a:tableStyleId>
              </a:tblPr>
              <a:tblGrid>
                <a:gridCol w="1447800"/>
                <a:gridCol w="7315200"/>
              </a:tblGrid>
              <a:tr h="370840">
                <a:tc gridSpan="2">
                  <a:txBody>
                    <a:bodyPr/>
                    <a:lstStyle/>
                    <a:p>
                      <a:pPr algn="ctr"/>
                      <a:r>
                        <a:rPr lang="en-US" dirty="0" smtClean="0"/>
                        <a:t> Develop Schedule - Tools and Techniques</a:t>
                      </a:r>
                      <a:endParaRPr lang="en-US" dirty="0"/>
                    </a:p>
                  </a:txBody>
                  <a:tcPr/>
                </a:tc>
                <a:tc hMerge="1">
                  <a:txBody>
                    <a:bodyPr/>
                    <a:lstStyle/>
                    <a:p>
                      <a:endParaRPr lang="en-US" dirty="0"/>
                    </a:p>
                  </a:txBody>
                  <a:tcPr/>
                </a:tc>
              </a:tr>
              <a:tr h="370840">
                <a:tc>
                  <a:txBody>
                    <a:bodyPr/>
                    <a:lstStyle/>
                    <a:p>
                      <a:r>
                        <a:rPr lang="en-US" dirty="0" smtClean="0"/>
                        <a:t>Schedule Compression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Used to shorten the schedule duration without reducing the project scope, in order to meet schedule constraints, imposed dates, or other schedule objectives. Schedule compression techniques include, but are not limited to: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i="0" kern="1200" dirty="0" smtClean="0">
                          <a:solidFill>
                            <a:schemeClr val="dk1"/>
                          </a:solidFill>
                          <a:effectLst/>
                          <a:latin typeface="+mn-lt"/>
                          <a:ea typeface="+mn-ea"/>
                          <a:cs typeface="+mn-cs"/>
                        </a:rPr>
                        <a:t>Crashing</a:t>
                      </a:r>
                      <a:r>
                        <a:rPr lang="en-US" sz="1800" b="0" i="0" kern="1200" dirty="0" smtClean="0">
                          <a:solidFill>
                            <a:schemeClr val="dk1"/>
                          </a:solidFill>
                          <a:effectLst/>
                          <a:latin typeface="+mn-lt"/>
                          <a:ea typeface="+mn-ea"/>
                          <a:cs typeface="+mn-cs"/>
                        </a:rPr>
                        <a:t>: A technique used to shorten the schedule duration for the least incremental cost by adding resources. E.g.: approving overtime, bringing in additional resources, or paying to expedite delivery to activities on the critical path. Crashing works only for activities on the critical path where additional resources will shorten the activity’s duration. Crashing does not always produce a viable alternative and may result in increased risk and/or cost.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i="0" kern="1200" dirty="0" smtClean="0">
                          <a:solidFill>
                            <a:schemeClr val="dk1"/>
                          </a:solidFill>
                          <a:effectLst/>
                          <a:latin typeface="+mn-lt"/>
                          <a:ea typeface="+mn-ea"/>
                          <a:cs typeface="+mn-cs"/>
                        </a:rPr>
                        <a:t>Fast tracking</a:t>
                      </a:r>
                      <a:r>
                        <a:rPr lang="en-US" sz="1800" b="0" i="0" kern="1200" dirty="0" smtClean="0">
                          <a:solidFill>
                            <a:schemeClr val="dk1"/>
                          </a:solidFill>
                          <a:effectLst/>
                          <a:latin typeface="+mn-lt"/>
                          <a:ea typeface="+mn-ea"/>
                          <a:cs typeface="+mn-cs"/>
                        </a:rPr>
                        <a:t>:</a:t>
                      </a:r>
                      <a:r>
                        <a:rPr lang="en-US" sz="1800" b="0" i="0" kern="1200" baseline="0" dirty="0" smtClean="0">
                          <a:solidFill>
                            <a:schemeClr val="dk1"/>
                          </a:solidFill>
                          <a:effectLst/>
                          <a:latin typeface="+mn-lt"/>
                          <a:ea typeface="+mn-ea"/>
                          <a:cs typeface="+mn-cs"/>
                        </a:rPr>
                        <a:t> </a:t>
                      </a:r>
                      <a:r>
                        <a:rPr lang="en-US" sz="1800" b="0" i="0" kern="1200" dirty="0" smtClean="0">
                          <a:solidFill>
                            <a:schemeClr val="dk1"/>
                          </a:solidFill>
                          <a:effectLst/>
                          <a:latin typeface="+mn-lt"/>
                          <a:ea typeface="+mn-ea"/>
                          <a:cs typeface="+mn-cs"/>
                        </a:rPr>
                        <a:t>A schedule compression technique in which activities or phases normally done in sequence are performed in parallel for at least a portion of their duration. An example is constructing the foundation for a building before completing all of the architectural drawings. Fast tracking may result in rework and increased risk. Fast tracking only works if activities can be overlapped to shorten the project duration.</a:t>
                      </a:r>
                      <a:endParaRPr lang="en-US" dirty="0" smtClean="0"/>
                    </a:p>
                  </a:txBody>
                  <a:tcPr/>
                </a:tc>
              </a:tr>
            </a:tbl>
          </a:graphicData>
        </a:graphic>
      </p:graphicFrame>
    </p:spTree>
    <p:extLst>
      <p:ext uri="{BB962C8B-B14F-4D97-AF65-F5344CB8AC3E}">
        <p14:creationId xmlns:p14="http://schemas.microsoft.com/office/powerpoint/2010/main" val="30214147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Develop Schedule - Outputs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569605"/>
              </p:ext>
            </p:extLst>
          </p:nvPr>
        </p:nvGraphicFramePr>
        <p:xfrm>
          <a:off x="228600" y="1305560"/>
          <a:ext cx="8763000" cy="5278120"/>
        </p:xfrm>
        <a:graphic>
          <a:graphicData uri="http://schemas.openxmlformats.org/drawingml/2006/table">
            <a:tbl>
              <a:tblPr firstRow="1" bandRow="1">
                <a:tableStyleId>{5C22544A-7EE6-4342-B048-85BDC9FD1C3A}</a:tableStyleId>
              </a:tblPr>
              <a:tblGrid>
                <a:gridCol w="1447800"/>
                <a:gridCol w="7315200"/>
              </a:tblGrid>
              <a:tr h="370840">
                <a:tc gridSpan="2">
                  <a:txBody>
                    <a:bodyPr/>
                    <a:lstStyle/>
                    <a:p>
                      <a:pPr algn="ctr"/>
                      <a:r>
                        <a:rPr lang="en-US" dirty="0" smtClean="0"/>
                        <a:t>Develop Schedule - Outputs</a:t>
                      </a:r>
                      <a:endParaRPr lang="en-US" dirty="0"/>
                    </a:p>
                  </a:txBody>
                  <a:tcPr/>
                </a:tc>
                <a:tc hMerge="1">
                  <a:txBody>
                    <a:bodyPr/>
                    <a:lstStyle/>
                    <a:p>
                      <a:endParaRPr lang="en-US" dirty="0"/>
                    </a:p>
                  </a:txBody>
                  <a:tcPr/>
                </a:tc>
              </a:tr>
              <a:tr h="370840">
                <a:tc>
                  <a:txBody>
                    <a:bodyPr/>
                    <a:lstStyle/>
                    <a:p>
                      <a:r>
                        <a:rPr lang="en-US" sz="1600" dirty="0" smtClean="0"/>
                        <a:t>Schedule Baseline</a:t>
                      </a:r>
                      <a:endParaRPr lang="en-US" sz="1600" dirty="0"/>
                    </a:p>
                  </a:txBody>
                  <a:tcPr/>
                </a:tc>
                <a:tc>
                  <a:txBody>
                    <a:bodyPr/>
                    <a:lstStyle/>
                    <a:p>
                      <a:pPr marL="0" indent="0">
                        <a:buFont typeface="Arial" panose="020B0604020202020204" pitchFamily="34" charset="0"/>
                        <a:buNone/>
                      </a:pPr>
                      <a:r>
                        <a:rPr lang="en-US" sz="1600" dirty="0" smtClean="0"/>
                        <a:t>A schedule baseline is the approved version of a schedule model that can be changed only through formal change control procedures and is used as a basis for comparison to actual results. During monitoring and controlling, the approved baseline dates are compared to the actual start and finish dates to determine whether variances have occurred. The schedule baseline is a component of the project management plan</a:t>
                      </a:r>
                    </a:p>
                  </a:txBody>
                  <a:tcPr/>
                </a:tc>
              </a:tr>
              <a:tr h="370840">
                <a:tc>
                  <a:txBody>
                    <a:bodyPr/>
                    <a:lstStyle/>
                    <a:p>
                      <a:r>
                        <a:rPr lang="en-US" sz="1600" dirty="0" smtClean="0"/>
                        <a:t>Project Schedule</a:t>
                      </a:r>
                      <a:endParaRPr lang="en-US" sz="1600" dirty="0"/>
                    </a:p>
                  </a:txBody>
                  <a:tcPr/>
                </a:tc>
                <a:tc>
                  <a:txBody>
                    <a:bodyPr/>
                    <a:lstStyle/>
                    <a:p>
                      <a:r>
                        <a:rPr lang="en-US" sz="1600" dirty="0" smtClean="0"/>
                        <a:t>The project schedule is an output of a schedule model that presents linked activities with planned dates, durations, milestones, and resources.</a:t>
                      </a:r>
                    </a:p>
                    <a:p>
                      <a:r>
                        <a:rPr lang="en-US" sz="1600" dirty="0" smtClean="0"/>
                        <a:t>Often presented graphically</a:t>
                      </a:r>
                      <a:r>
                        <a:rPr lang="en-US" sz="1600" baseline="0" dirty="0" smtClean="0"/>
                        <a:t> in the form of bar charts, milestone charts and project schedule network diagrams </a:t>
                      </a:r>
                      <a:endParaRPr lang="en-US" sz="1600" dirty="0" smtClean="0"/>
                    </a:p>
                  </a:txBody>
                  <a:tcPr/>
                </a:tc>
              </a:tr>
              <a:tr h="370840">
                <a:tc>
                  <a:txBody>
                    <a:bodyPr/>
                    <a:lstStyle/>
                    <a:p>
                      <a:r>
                        <a:rPr lang="en-US" sz="1600" dirty="0" smtClean="0"/>
                        <a:t>Schedule Data</a:t>
                      </a:r>
                      <a:endParaRPr lang="en-US" sz="1600" dirty="0"/>
                    </a:p>
                  </a:txBody>
                  <a:tcPr/>
                </a:tc>
                <a:tc>
                  <a:txBody>
                    <a:bodyPr/>
                    <a:lstStyle/>
                    <a:p>
                      <a:pPr marL="285750" indent="-285750">
                        <a:buFont typeface="Arial" panose="020B0604020202020204" pitchFamily="34" charset="0"/>
                        <a:buChar char="•"/>
                      </a:pPr>
                      <a:r>
                        <a:rPr lang="en-US" sz="1600" dirty="0" smtClean="0"/>
                        <a:t>The collection of information for describing and controlling the schedule. It includes at least the schedule milestones, schedule activities, activity attributes, and documentation of all identified assumptions and constraints.</a:t>
                      </a:r>
                    </a:p>
                    <a:p>
                      <a:pPr marL="285750" indent="-285750">
                        <a:buFont typeface="Arial" panose="020B0604020202020204" pitchFamily="34" charset="0"/>
                        <a:buChar char="•"/>
                      </a:pPr>
                      <a:r>
                        <a:rPr lang="en-US" sz="1600" dirty="0" smtClean="0"/>
                        <a:t>Information frequently supplied as supporting detail includes, but is not limited to:</a:t>
                      </a:r>
                    </a:p>
                    <a:p>
                      <a:pPr marL="742950" lvl="1" indent="-285750">
                        <a:buFont typeface="Arial" panose="020B0604020202020204" pitchFamily="34" charset="0"/>
                        <a:buChar char="•"/>
                      </a:pPr>
                      <a:r>
                        <a:rPr lang="en-US" sz="1600" dirty="0" smtClean="0"/>
                        <a:t>Resource requirements by time period,  in the form of a resource histogram;</a:t>
                      </a:r>
                    </a:p>
                    <a:p>
                      <a:pPr marL="742950" lvl="1" indent="-285750">
                        <a:buFont typeface="Arial" panose="020B0604020202020204" pitchFamily="34" charset="0"/>
                        <a:buChar char="•"/>
                      </a:pPr>
                      <a:r>
                        <a:rPr lang="en-US" sz="1600" dirty="0" smtClean="0"/>
                        <a:t>Alternative schedules, such as best-case or worst-case, not resource-leveled, or resource-leveled, with</a:t>
                      </a:r>
                      <a:r>
                        <a:rPr lang="en-US" sz="1600" baseline="0" dirty="0" smtClean="0"/>
                        <a:t> </a:t>
                      </a:r>
                      <a:r>
                        <a:rPr lang="en-US" sz="1600" dirty="0" smtClean="0"/>
                        <a:t>or without imposed dates; and</a:t>
                      </a:r>
                    </a:p>
                    <a:p>
                      <a:pPr marL="742950" lvl="1" indent="-285750">
                        <a:buFont typeface="Arial" panose="020B0604020202020204" pitchFamily="34" charset="0"/>
                        <a:buChar char="•"/>
                      </a:pPr>
                      <a:r>
                        <a:rPr lang="en-US" sz="1600" dirty="0" smtClean="0"/>
                        <a:t>Scheduling of contingency reserves.</a:t>
                      </a:r>
                    </a:p>
                    <a:p>
                      <a:pPr marL="285750" indent="-285750">
                        <a:buFont typeface="Arial" panose="020B0604020202020204" pitchFamily="34" charset="0"/>
                        <a:buChar char="•"/>
                      </a:pPr>
                      <a:r>
                        <a:rPr lang="en-US" sz="1600" dirty="0" smtClean="0"/>
                        <a:t>Schedule data could also include such items as resource histograms, cash-flow projections, and order and delivery schedules.</a:t>
                      </a:r>
                    </a:p>
                  </a:txBody>
                  <a:tcPr/>
                </a:tc>
              </a:tr>
            </a:tbl>
          </a:graphicData>
        </a:graphic>
      </p:graphicFrame>
    </p:spTree>
    <p:extLst>
      <p:ext uri="{BB962C8B-B14F-4D97-AF65-F5344CB8AC3E}">
        <p14:creationId xmlns:p14="http://schemas.microsoft.com/office/powerpoint/2010/main" val="4031151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Plan Schedule Management - Tools and Techniques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7463016"/>
              </p:ext>
            </p:extLst>
          </p:nvPr>
        </p:nvGraphicFramePr>
        <p:xfrm>
          <a:off x="381000" y="1305560"/>
          <a:ext cx="8458200" cy="3937000"/>
        </p:xfrm>
        <a:graphic>
          <a:graphicData uri="http://schemas.openxmlformats.org/drawingml/2006/table">
            <a:tbl>
              <a:tblPr firstRow="1" bandRow="1">
                <a:tableStyleId>{5C22544A-7EE6-4342-B048-85BDC9FD1C3A}</a:tableStyleId>
              </a:tblPr>
              <a:tblGrid>
                <a:gridCol w="1600200"/>
                <a:gridCol w="6858000"/>
              </a:tblGrid>
              <a:tr h="370840">
                <a:tc gridSpan="2">
                  <a:txBody>
                    <a:bodyPr/>
                    <a:lstStyle/>
                    <a:p>
                      <a:pPr algn="ctr"/>
                      <a:r>
                        <a:rPr lang="en-US" dirty="0" smtClean="0"/>
                        <a:t>Plan Schedule Management – Tools and Techniques</a:t>
                      </a:r>
                      <a:endParaRPr lang="en-US" dirty="0"/>
                    </a:p>
                  </a:txBody>
                  <a:tcPr/>
                </a:tc>
                <a:tc hMerge="1">
                  <a:txBody>
                    <a:bodyPr/>
                    <a:lstStyle/>
                    <a:p>
                      <a:endParaRPr lang="en-US" dirty="0"/>
                    </a:p>
                  </a:txBody>
                  <a:tcPr/>
                </a:tc>
              </a:tr>
              <a:tr h="370840">
                <a:tc>
                  <a:txBody>
                    <a:bodyPr/>
                    <a:lstStyle/>
                    <a:p>
                      <a:r>
                        <a:rPr lang="en-US" dirty="0" smtClean="0"/>
                        <a:t> Expert Judgment</a:t>
                      </a:r>
                      <a:endParaRPr lang="en-US" dirty="0"/>
                    </a:p>
                  </a:txBody>
                  <a:tcPr/>
                </a:tc>
                <a:tc>
                  <a:txBody>
                    <a:bodyPr/>
                    <a:lstStyle/>
                    <a:p>
                      <a:pPr marL="0" indent="0">
                        <a:buFont typeface="Arial" panose="020B0604020202020204" pitchFamily="34" charset="0"/>
                        <a:buNone/>
                      </a:pPr>
                      <a:r>
                        <a:rPr lang="en-US" dirty="0" smtClean="0"/>
                        <a:t>Guided by historical information, provides valuable insight about the environment and information from prior similar projects. Expert judgment can also suggest whether to combine methods and how to</a:t>
                      </a:r>
                      <a:r>
                        <a:rPr lang="en-US" baseline="0" dirty="0" smtClean="0"/>
                        <a:t> </a:t>
                      </a:r>
                      <a:r>
                        <a:rPr lang="en-US" dirty="0" smtClean="0"/>
                        <a:t>reconcile differences between them.</a:t>
                      </a:r>
                      <a:endParaRPr lang="en-US" dirty="0"/>
                    </a:p>
                  </a:txBody>
                  <a:tcPr/>
                </a:tc>
              </a:tr>
              <a:tr h="370840">
                <a:tc>
                  <a:txBody>
                    <a:bodyPr/>
                    <a:lstStyle/>
                    <a:p>
                      <a:r>
                        <a:rPr lang="en-US" dirty="0" smtClean="0"/>
                        <a:t>Analytical techniques</a:t>
                      </a:r>
                      <a:endParaRPr lang="en-US" dirty="0"/>
                    </a:p>
                  </a:txBody>
                  <a:tcPr/>
                </a:tc>
                <a:tc>
                  <a:txBody>
                    <a:bodyPr/>
                    <a:lstStyle/>
                    <a:p>
                      <a:r>
                        <a:rPr lang="en-US" dirty="0" smtClean="0"/>
                        <a:t>Choosing strategic options to estimate and schedule the</a:t>
                      </a:r>
                    </a:p>
                    <a:p>
                      <a:r>
                        <a:rPr lang="en-US" dirty="0" smtClean="0"/>
                        <a:t>project such as: scheduling methodology, scheduling tools and techniques, estimating approaches, formats, and</a:t>
                      </a:r>
                    </a:p>
                    <a:p>
                      <a:r>
                        <a:rPr lang="en-US" dirty="0" smtClean="0"/>
                        <a:t>project management software</a:t>
                      </a:r>
                      <a:endParaRPr lang="en-US" dirty="0"/>
                    </a:p>
                  </a:txBody>
                  <a:tcPr/>
                </a:tc>
              </a:tr>
              <a:tr h="370840">
                <a:tc>
                  <a:txBody>
                    <a:bodyPr/>
                    <a:lstStyle/>
                    <a:p>
                      <a:r>
                        <a:rPr lang="en-US" dirty="0" smtClean="0"/>
                        <a:t> Meetings</a:t>
                      </a:r>
                      <a:endParaRPr lang="en-US" dirty="0"/>
                    </a:p>
                  </a:txBody>
                  <a:tcPr/>
                </a:tc>
                <a:tc>
                  <a:txBody>
                    <a:bodyPr/>
                    <a:lstStyle/>
                    <a:p>
                      <a:r>
                        <a:rPr lang="en-US" dirty="0" smtClean="0"/>
                        <a:t>Planning meetings to develop the schedule management plan. Participants include the project manager, the project sponsor, selected project team members, selected stakeholders, anyone with responsibility for schedule planning or execution, and others as needed</a:t>
                      </a:r>
                      <a:endParaRPr lang="en-US" dirty="0"/>
                    </a:p>
                  </a:txBody>
                  <a:tcPr/>
                </a:tc>
              </a:tr>
            </a:tbl>
          </a:graphicData>
        </a:graphic>
      </p:graphicFrame>
    </p:spTree>
    <p:extLst>
      <p:ext uri="{BB962C8B-B14F-4D97-AF65-F5344CB8AC3E}">
        <p14:creationId xmlns:p14="http://schemas.microsoft.com/office/powerpoint/2010/main" val="15153045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Develop Schedule - Outputs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5403650"/>
              </p:ext>
            </p:extLst>
          </p:nvPr>
        </p:nvGraphicFramePr>
        <p:xfrm>
          <a:off x="228600" y="1305560"/>
          <a:ext cx="8763000" cy="4058920"/>
        </p:xfrm>
        <a:graphic>
          <a:graphicData uri="http://schemas.openxmlformats.org/drawingml/2006/table">
            <a:tbl>
              <a:tblPr firstRow="1" bandRow="1">
                <a:tableStyleId>{5C22544A-7EE6-4342-B048-85BDC9FD1C3A}</a:tableStyleId>
              </a:tblPr>
              <a:tblGrid>
                <a:gridCol w="1447800"/>
                <a:gridCol w="7315200"/>
              </a:tblGrid>
              <a:tr h="370840">
                <a:tc gridSpan="2">
                  <a:txBody>
                    <a:bodyPr/>
                    <a:lstStyle/>
                    <a:p>
                      <a:pPr algn="ctr"/>
                      <a:r>
                        <a:rPr lang="en-US" dirty="0" smtClean="0"/>
                        <a:t>Develop Schedule - Outputs</a:t>
                      </a:r>
                      <a:endParaRPr lang="en-US" dirty="0"/>
                    </a:p>
                  </a:txBody>
                  <a:tcPr/>
                </a:tc>
                <a:tc hMerge="1">
                  <a:txBody>
                    <a:bodyPr/>
                    <a:lstStyle/>
                    <a:p>
                      <a:endParaRPr lang="en-US" dirty="0"/>
                    </a:p>
                  </a:txBody>
                  <a:tcPr/>
                </a:tc>
              </a:tr>
              <a:tr h="370840">
                <a:tc>
                  <a:txBody>
                    <a:bodyPr/>
                    <a:lstStyle/>
                    <a:p>
                      <a:r>
                        <a:rPr lang="en-US" sz="1600" dirty="0" smtClean="0"/>
                        <a:t>Project Calendars</a:t>
                      </a:r>
                      <a:endParaRPr lang="en-US" sz="1600" dirty="0"/>
                    </a:p>
                  </a:txBody>
                  <a:tcPr/>
                </a:tc>
                <a:tc>
                  <a:txBody>
                    <a:bodyPr/>
                    <a:lstStyle/>
                    <a:p>
                      <a:r>
                        <a:rPr lang="en-US" sz="1600" dirty="0" smtClean="0"/>
                        <a:t> It</a:t>
                      </a:r>
                      <a:r>
                        <a:rPr lang="en-US" sz="1600" baseline="0" dirty="0" smtClean="0"/>
                        <a:t> i</a:t>
                      </a:r>
                      <a:r>
                        <a:rPr lang="en-US" sz="1600" dirty="0" smtClean="0"/>
                        <a:t>dentifies working days and shifts that are available for scheduled activities. It distinguishes time periods in days or parts of days that are available to complete scheduled activities from time periods that are not available. A schedule model may require more than one project calendar to allow for different work periods for some activities to calculate the project schedule. The project calendars may be updated.</a:t>
                      </a:r>
                    </a:p>
                  </a:txBody>
                  <a:tcPr/>
                </a:tc>
              </a:tr>
              <a:tr h="370840">
                <a:tc>
                  <a:txBody>
                    <a:bodyPr/>
                    <a:lstStyle/>
                    <a:p>
                      <a:r>
                        <a:rPr lang="en-US" sz="1600" dirty="0" smtClean="0"/>
                        <a:t>Project Management Plan Updates</a:t>
                      </a:r>
                      <a:endParaRPr lang="en-US" sz="1600" dirty="0"/>
                    </a:p>
                  </a:txBody>
                  <a:tcPr/>
                </a:tc>
                <a:tc>
                  <a:txBody>
                    <a:bodyPr/>
                    <a:lstStyle/>
                    <a:p>
                      <a:r>
                        <a:rPr lang="en-US" sz="1600" dirty="0" smtClean="0"/>
                        <a:t>Elements of the project management plan that may be updated include, but are not limited to:</a:t>
                      </a:r>
                    </a:p>
                    <a:p>
                      <a:r>
                        <a:rPr lang="en-US" sz="1600" dirty="0" smtClean="0"/>
                        <a:t>• Schedule baseline </a:t>
                      </a:r>
                    </a:p>
                    <a:p>
                      <a:r>
                        <a:rPr lang="en-US" sz="1600" dirty="0" smtClean="0"/>
                        <a:t>• Schedule management plan</a:t>
                      </a:r>
                    </a:p>
                  </a:txBody>
                  <a:tcPr/>
                </a:tc>
              </a:tr>
              <a:tr h="370840">
                <a:tc>
                  <a:txBody>
                    <a:bodyPr/>
                    <a:lstStyle/>
                    <a:p>
                      <a:r>
                        <a:rPr lang="en-US" sz="1600" dirty="0" smtClean="0"/>
                        <a:t>Project Documents Updates</a:t>
                      </a:r>
                      <a:endParaRPr lang="en-US" sz="1600" dirty="0"/>
                    </a:p>
                  </a:txBody>
                  <a:tcPr/>
                </a:tc>
                <a:tc>
                  <a:txBody>
                    <a:bodyPr/>
                    <a:lstStyle/>
                    <a:p>
                      <a:r>
                        <a:rPr lang="en-US" sz="1600" dirty="0" smtClean="0"/>
                        <a:t>Project documents that may be updated include, but are not limited to:</a:t>
                      </a:r>
                    </a:p>
                    <a:p>
                      <a:r>
                        <a:rPr lang="en-US" sz="1600" dirty="0" smtClean="0"/>
                        <a:t>• Activity resource requirements.  </a:t>
                      </a:r>
                    </a:p>
                    <a:p>
                      <a:r>
                        <a:rPr lang="en-US" sz="1600" dirty="0" smtClean="0"/>
                        <a:t>• Activity attributes. </a:t>
                      </a:r>
                    </a:p>
                    <a:p>
                      <a:r>
                        <a:rPr lang="en-US" sz="1600" dirty="0" smtClean="0"/>
                        <a:t>• calendars. </a:t>
                      </a:r>
                    </a:p>
                    <a:p>
                      <a:r>
                        <a:rPr lang="en-US" sz="1600" dirty="0" smtClean="0"/>
                        <a:t>• risk register. </a:t>
                      </a:r>
                    </a:p>
                  </a:txBody>
                  <a:tcPr/>
                </a:tc>
              </a:tr>
            </a:tbl>
          </a:graphicData>
        </a:graphic>
      </p:graphicFrame>
    </p:spTree>
    <p:extLst>
      <p:ext uri="{BB962C8B-B14F-4D97-AF65-F5344CB8AC3E}">
        <p14:creationId xmlns:p14="http://schemas.microsoft.com/office/powerpoint/2010/main" val="35479997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sz="4000" dirty="0" smtClean="0"/>
              <a:t>Control Schedule</a:t>
            </a:r>
            <a:endParaRPr lang="en-US" sz="4000" dirty="0"/>
          </a:p>
        </p:txBody>
      </p:sp>
    </p:spTree>
    <p:extLst>
      <p:ext uri="{BB962C8B-B14F-4D97-AF65-F5344CB8AC3E}">
        <p14:creationId xmlns:p14="http://schemas.microsoft.com/office/powerpoint/2010/main" val="10331036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Schedule</a:t>
            </a:r>
            <a:endParaRPr lang="en-US" dirty="0"/>
          </a:p>
        </p:txBody>
      </p:sp>
      <p:sp>
        <p:nvSpPr>
          <p:cNvPr id="3" name="Content Placeholder 2"/>
          <p:cNvSpPr>
            <a:spLocks noGrp="1"/>
          </p:cNvSpPr>
          <p:nvPr>
            <p:ph idx="1"/>
          </p:nvPr>
        </p:nvSpPr>
        <p:spPr/>
        <p:txBody>
          <a:bodyPr>
            <a:normAutofit/>
          </a:bodyPr>
          <a:lstStyle/>
          <a:p>
            <a:r>
              <a:rPr lang="en-US" dirty="0" smtClean="0"/>
              <a:t>Control Schedule is the process of monitoring the status of project activities to update project progress and manage changes to the schedule baseline to achieve the plan. </a:t>
            </a:r>
          </a:p>
          <a:p>
            <a:r>
              <a:rPr lang="en-US" dirty="0" smtClean="0"/>
              <a:t>The key benefit of this process is that it provides the means to recognize deviation from the plan and take corrective and preventive actions and thus minimize risk.</a:t>
            </a:r>
            <a:endParaRPr lang="en-US" dirty="0"/>
          </a:p>
        </p:txBody>
      </p:sp>
    </p:spTree>
    <p:extLst>
      <p:ext uri="{BB962C8B-B14F-4D97-AF65-F5344CB8AC3E}">
        <p14:creationId xmlns:p14="http://schemas.microsoft.com/office/powerpoint/2010/main" val="16324985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Schedule</a:t>
            </a:r>
            <a:endParaRPr lang="en-US" dirty="0"/>
          </a:p>
        </p:txBody>
      </p:sp>
      <p:sp>
        <p:nvSpPr>
          <p:cNvPr id="3" name="Content Placeholder 2"/>
          <p:cNvSpPr>
            <a:spLocks noGrp="1"/>
          </p:cNvSpPr>
          <p:nvPr>
            <p:ph idx="1"/>
          </p:nvPr>
        </p:nvSpPr>
        <p:spPr/>
        <p:txBody>
          <a:bodyPr/>
          <a:lstStyle/>
          <a:p>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534400" cy="3487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3184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r>
              <a:rPr lang="en-US" dirty="0" smtClean="0"/>
              <a:t>Control Schedule - Inputs </a:t>
            </a:r>
          </a:p>
        </p:txBody>
      </p:sp>
      <p:sp>
        <p:nvSpPr>
          <p:cNvPr id="3" name="Content Placeholder 2"/>
          <p:cNvSpPr>
            <a:spLocks noGrp="1"/>
          </p:cNvSpPr>
          <p:nvPr>
            <p:ph idx="1"/>
          </p:nvPr>
        </p:nvSpPr>
        <p:spPr/>
        <p:txBody>
          <a:bodyPr>
            <a:normAutofit/>
          </a:bodyPr>
          <a:lstStyle/>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27264072"/>
              </p:ext>
            </p:extLst>
          </p:nvPr>
        </p:nvGraphicFramePr>
        <p:xfrm>
          <a:off x="304800" y="1600200"/>
          <a:ext cx="8534400" cy="4577080"/>
        </p:xfrm>
        <a:graphic>
          <a:graphicData uri="http://schemas.openxmlformats.org/drawingml/2006/table">
            <a:tbl>
              <a:tblPr firstRow="1" bandRow="1">
                <a:tableStyleId>{5C22544A-7EE6-4342-B048-85BDC9FD1C3A}</a:tableStyleId>
              </a:tblPr>
              <a:tblGrid>
                <a:gridCol w="1676400"/>
                <a:gridCol w="6858000"/>
              </a:tblGrid>
              <a:tr h="370840">
                <a:tc gridSpan="2">
                  <a:txBody>
                    <a:bodyPr/>
                    <a:lstStyle/>
                    <a:p>
                      <a:pPr algn="ctr"/>
                      <a:r>
                        <a:rPr lang="en-US" dirty="0" smtClean="0"/>
                        <a:t>Control Schedule – Inputs</a:t>
                      </a:r>
                      <a:endParaRPr lang="en-US" dirty="0"/>
                    </a:p>
                  </a:txBody>
                  <a:tcPr/>
                </a:tc>
                <a:tc hMerge="1">
                  <a:txBody>
                    <a:bodyPr/>
                    <a:lstStyle/>
                    <a:p>
                      <a:endParaRPr lang="en-US" dirty="0"/>
                    </a:p>
                  </a:txBody>
                  <a:tcPr/>
                </a:tc>
              </a:tr>
              <a:tr h="370840">
                <a:tc>
                  <a:txBody>
                    <a:bodyPr/>
                    <a:lstStyle/>
                    <a:p>
                      <a:r>
                        <a:rPr lang="en-US" dirty="0" smtClean="0"/>
                        <a:t>Project Management Plan</a:t>
                      </a:r>
                      <a:endParaRPr lang="en-US" dirty="0"/>
                    </a:p>
                  </a:txBody>
                  <a:tcPr/>
                </a:tc>
                <a:tc>
                  <a:txBody>
                    <a:bodyPr/>
                    <a:lstStyle/>
                    <a:p>
                      <a:pPr marL="0" indent="0">
                        <a:buFont typeface="Arial" panose="020B0604020202020204" pitchFamily="34" charset="0"/>
                        <a:buNone/>
                      </a:pPr>
                      <a:r>
                        <a:rPr lang="en-US" dirty="0" smtClean="0"/>
                        <a:t>The PMP contains the schedule management plan and the schedule baseline. The schedule management plan describes how the schedule will be managed and controlled. The schedule baseline is used as a reference to compare with actual results to determine if a change, corrective action, or preventive action is necessary.</a:t>
                      </a:r>
                      <a:endParaRPr lang="en-US" dirty="0"/>
                    </a:p>
                  </a:txBody>
                  <a:tcPr/>
                </a:tc>
              </a:tr>
              <a:tr h="370840">
                <a:tc>
                  <a:txBody>
                    <a:bodyPr/>
                    <a:lstStyle/>
                    <a:p>
                      <a:r>
                        <a:rPr lang="en-US" dirty="0" smtClean="0"/>
                        <a:t>Project Schedule</a:t>
                      </a:r>
                      <a:endParaRPr lang="en-US" dirty="0"/>
                    </a:p>
                  </a:txBody>
                  <a:tcPr/>
                </a:tc>
                <a:tc>
                  <a:txBody>
                    <a:bodyPr/>
                    <a:lstStyle/>
                    <a:p>
                      <a:pPr marL="0" indent="0">
                        <a:buFont typeface="Arial" panose="020B0604020202020204" pitchFamily="34" charset="0"/>
                        <a:buNone/>
                      </a:pPr>
                      <a:r>
                        <a:rPr lang="en-US" dirty="0" smtClean="0"/>
                        <a:t>Project schedule refers to the most recent version with notations to indicate updates, completed activities, and started activities as of the indicated data date.</a:t>
                      </a:r>
                      <a:endParaRPr lang="en-US" dirty="0"/>
                    </a:p>
                  </a:txBody>
                  <a:tcPr/>
                </a:tc>
              </a:tr>
              <a:tr h="370840">
                <a:tc>
                  <a:txBody>
                    <a:bodyPr/>
                    <a:lstStyle/>
                    <a:p>
                      <a:r>
                        <a:rPr lang="en-US" dirty="0" smtClean="0"/>
                        <a:t>Work Performance Data</a:t>
                      </a:r>
                    </a:p>
                  </a:txBody>
                  <a:tcPr/>
                </a:tc>
                <a:tc>
                  <a:txBody>
                    <a:bodyPr/>
                    <a:lstStyle/>
                    <a:p>
                      <a:pPr marL="0" indent="0">
                        <a:buFont typeface="Arial" panose="020B0604020202020204" pitchFamily="34" charset="0"/>
                        <a:buNone/>
                      </a:pPr>
                      <a:r>
                        <a:rPr lang="en-US" dirty="0" smtClean="0"/>
                        <a:t>Information about project progress such as which activities have started, their progress (e.g., actual duration, remaining duration, and physical percent complete), and which activities have finished.</a:t>
                      </a:r>
                      <a:endParaRPr lang="en-US" dirty="0"/>
                    </a:p>
                  </a:txBody>
                  <a:tcPr/>
                </a:tc>
              </a:tr>
              <a:tr h="370840">
                <a:tc>
                  <a:txBody>
                    <a:bodyPr/>
                    <a:lstStyle/>
                    <a:p>
                      <a:r>
                        <a:rPr lang="en-US" dirty="0" smtClean="0"/>
                        <a:t>Project Calendars</a:t>
                      </a:r>
                      <a:endParaRPr lang="en-US" dirty="0"/>
                    </a:p>
                  </a:txBody>
                  <a:tcPr/>
                </a:tc>
                <a:tc>
                  <a:txBody>
                    <a:bodyPr/>
                    <a:lstStyle/>
                    <a:p>
                      <a:pPr marL="0" indent="0">
                        <a:buFont typeface="Arial" panose="020B0604020202020204" pitchFamily="34" charset="0"/>
                        <a:buNone/>
                      </a:pPr>
                      <a:r>
                        <a:rPr lang="en-US" dirty="0" smtClean="0"/>
                        <a:t> A schedule model may require more than one project calendar to allow for different work periods for some activities to calculate the schedule forecasts</a:t>
                      </a:r>
                      <a:endParaRPr lang="en-US" dirty="0"/>
                    </a:p>
                  </a:txBody>
                  <a:tcPr/>
                </a:tc>
              </a:tr>
            </a:tbl>
          </a:graphicData>
        </a:graphic>
      </p:graphicFrame>
    </p:spTree>
    <p:extLst>
      <p:ext uri="{BB962C8B-B14F-4D97-AF65-F5344CB8AC3E}">
        <p14:creationId xmlns:p14="http://schemas.microsoft.com/office/powerpoint/2010/main" val="8448358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r>
              <a:rPr lang="en-US" dirty="0" smtClean="0"/>
              <a:t>Control Schedule - Inputs </a:t>
            </a:r>
          </a:p>
        </p:txBody>
      </p:sp>
      <p:sp>
        <p:nvSpPr>
          <p:cNvPr id="3" name="Content Placeholder 2"/>
          <p:cNvSpPr>
            <a:spLocks noGrp="1"/>
          </p:cNvSpPr>
          <p:nvPr>
            <p:ph idx="1"/>
          </p:nvPr>
        </p:nvSpPr>
        <p:spPr/>
        <p:txBody>
          <a:bodyPr>
            <a:normAutofit/>
          </a:bodyPr>
          <a:lstStyle/>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99747581"/>
              </p:ext>
            </p:extLst>
          </p:nvPr>
        </p:nvGraphicFramePr>
        <p:xfrm>
          <a:off x="304800" y="1397000"/>
          <a:ext cx="8534400" cy="2748280"/>
        </p:xfrm>
        <a:graphic>
          <a:graphicData uri="http://schemas.openxmlformats.org/drawingml/2006/table">
            <a:tbl>
              <a:tblPr firstRow="1" bandRow="1">
                <a:tableStyleId>{5C22544A-7EE6-4342-B048-85BDC9FD1C3A}</a:tableStyleId>
              </a:tblPr>
              <a:tblGrid>
                <a:gridCol w="2133600"/>
                <a:gridCol w="6400800"/>
              </a:tblGrid>
              <a:tr h="370840">
                <a:tc gridSpan="2">
                  <a:txBody>
                    <a:bodyPr/>
                    <a:lstStyle/>
                    <a:p>
                      <a:pPr algn="ctr"/>
                      <a:r>
                        <a:rPr lang="en-US" dirty="0" smtClean="0"/>
                        <a:t>Control Schedule – Inputs</a:t>
                      </a:r>
                      <a:endParaRPr lang="en-US" dirty="0"/>
                    </a:p>
                  </a:txBody>
                  <a:tcPr/>
                </a:tc>
                <a:tc hMerge="1">
                  <a:txBody>
                    <a:bodyPr/>
                    <a:lstStyle/>
                    <a:p>
                      <a:endParaRPr lang="en-US" dirty="0"/>
                    </a:p>
                  </a:txBody>
                  <a:tcPr/>
                </a:tc>
              </a:tr>
              <a:tr h="370840">
                <a:tc>
                  <a:txBody>
                    <a:bodyPr/>
                    <a:lstStyle/>
                    <a:p>
                      <a:r>
                        <a:rPr lang="en-US" dirty="0" smtClean="0"/>
                        <a:t>Schedule Data</a:t>
                      </a:r>
                      <a:endParaRPr lang="en-US" dirty="0"/>
                    </a:p>
                  </a:txBody>
                  <a:tcPr/>
                </a:tc>
                <a:tc>
                  <a:txBody>
                    <a:bodyPr/>
                    <a:lstStyle/>
                    <a:p>
                      <a:pPr marL="0" indent="0">
                        <a:buFont typeface="Arial" panose="020B0604020202020204" pitchFamily="34" charset="0"/>
                        <a:buNone/>
                      </a:pPr>
                      <a:r>
                        <a:rPr lang="en-US" dirty="0" smtClean="0"/>
                        <a:t>Schedule data will be reviewed and updated in the Control Schedule process</a:t>
                      </a:r>
                      <a:endParaRPr lang="en-US" dirty="0"/>
                    </a:p>
                  </a:txBody>
                  <a:tcPr/>
                </a:tc>
              </a:tr>
              <a:tr h="370840">
                <a:tc>
                  <a:txBody>
                    <a:bodyPr/>
                    <a:lstStyle/>
                    <a:p>
                      <a:r>
                        <a:rPr lang="en-US" dirty="0" smtClean="0"/>
                        <a:t>Organizational Process Assets</a:t>
                      </a:r>
                      <a:endParaRPr lang="en-US" dirty="0"/>
                    </a:p>
                  </a:txBody>
                  <a:tcPr/>
                </a:tc>
                <a:tc>
                  <a:txBody>
                    <a:bodyPr/>
                    <a:lstStyle/>
                    <a:p>
                      <a:pPr marL="0" indent="0">
                        <a:buFont typeface="Arial" panose="020B0604020202020204" pitchFamily="34" charset="0"/>
                        <a:buNone/>
                      </a:pPr>
                      <a:r>
                        <a:rPr lang="en-US" dirty="0" smtClean="0"/>
                        <a:t>The organizational process assets that influence the Control Schedule process include, but are not limited to:</a:t>
                      </a:r>
                    </a:p>
                    <a:p>
                      <a:pPr marL="285750" indent="-285750">
                        <a:buFont typeface="Arial" panose="020B0604020202020204" pitchFamily="34" charset="0"/>
                        <a:buChar char="•"/>
                      </a:pPr>
                      <a:r>
                        <a:rPr lang="en-US" dirty="0" smtClean="0"/>
                        <a:t>Existing formal and informal schedule control-related policies, procedures, and guidelines;</a:t>
                      </a:r>
                    </a:p>
                    <a:p>
                      <a:pPr marL="285750" indent="-285750">
                        <a:buFont typeface="Arial" panose="020B0604020202020204" pitchFamily="34" charset="0"/>
                        <a:buChar char="•"/>
                      </a:pPr>
                      <a:r>
                        <a:rPr lang="en-US" dirty="0" smtClean="0"/>
                        <a:t>Schedule control tools; and</a:t>
                      </a:r>
                    </a:p>
                    <a:p>
                      <a:pPr marL="285750" indent="-285750">
                        <a:buFont typeface="Arial" panose="020B0604020202020204" pitchFamily="34" charset="0"/>
                        <a:buChar char="•"/>
                      </a:pPr>
                      <a:r>
                        <a:rPr lang="en-US" dirty="0" smtClean="0"/>
                        <a:t>Monitoring and reporting methods to be used.</a:t>
                      </a:r>
                      <a:endParaRPr lang="en-US" dirty="0"/>
                    </a:p>
                  </a:txBody>
                  <a:tcPr/>
                </a:tc>
              </a:tr>
            </a:tbl>
          </a:graphicData>
        </a:graphic>
      </p:graphicFrame>
    </p:spTree>
    <p:extLst>
      <p:ext uri="{BB962C8B-B14F-4D97-AF65-F5344CB8AC3E}">
        <p14:creationId xmlns:p14="http://schemas.microsoft.com/office/powerpoint/2010/main" val="7592902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Control Schedule - Tools and Techniques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683069"/>
              </p:ext>
            </p:extLst>
          </p:nvPr>
        </p:nvGraphicFramePr>
        <p:xfrm>
          <a:off x="228600" y="1564640"/>
          <a:ext cx="8763000" cy="4851400"/>
        </p:xfrm>
        <a:graphic>
          <a:graphicData uri="http://schemas.openxmlformats.org/drawingml/2006/table">
            <a:tbl>
              <a:tblPr firstRow="1" bandRow="1">
                <a:tableStyleId>{5C22544A-7EE6-4342-B048-85BDC9FD1C3A}</a:tableStyleId>
              </a:tblPr>
              <a:tblGrid>
                <a:gridCol w="1447800"/>
                <a:gridCol w="7315200"/>
              </a:tblGrid>
              <a:tr h="370840">
                <a:tc gridSpan="2">
                  <a:txBody>
                    <a:bodyPr/>
                    <a:lstStyle/>
                    <a:p>
                      <a:pPr algn="ctr"/>
                      <a:r>
                        <a:rPr lang="en-US" dirty="0" smtClean="0"/>
                        <a:t> Control Schedule - Tools and Techniques</a:t>
                      </a:r>
                      <a:endParaRPr lang="en-US" dirty="0"/>
                    </a:p>
                  </a:txBody>
                  <a:tcPr/>
                </a:tc>
                <a:tc hMerge="1">
                  <a:txBody>
                    <a:bodyPr/>
                    <a:lstStyle/>
                    <a:p>
                      <a:endParaRPr lang="en-US" dirty="0"/>
                    </a:p>
                  </a:txBody>
                  <a:tcPr/>
                </a:tc>
              </a:tr>
              <a:tr h="370840">
                <a:tc>
                  <a:txBody>
                    <a:bodyPr/>
                    <a:lstStyle/>
                    <a:p>
                      <a:r>
                        <a:rPr lang="en-US" dirty="0" smtClean="0"/>
                        <a:t>Performance Reviews</a:t>
                      </a:r>
                      <a:endParaRPr lang="en-US" dirty="0"/>
                    </a:p>
                  </a:txBody>
                  <a:tcPr/>
                </a:tc>
                <a:tc>
                  <a:txBody>
                    <a:bodyPr/>
                    <a:lstStyle/>
                    <a:p>
                      <a:pPr marL="0" indent="0">
                        <a:buFont typeface="Arial" panose="020B0604020202020204" pitchFamily="34" charset="0"/>
                        <a:buNone/>
                      </a:pPr>
                      <a:r>
                        <a:rPr lang="en-US" dirty="0" smtClean="0"/>
                        <a:t>Performance reviews measure, compare, and analyze schedule performance such as actual start and finish dates, percent complete, and remaining duration for work in progress. Various techniques may be used, such as:</a:t>
                      </a:r>
                    </a:p>
                    <a:p>
                      <a:pPr marL="285750" indent="-285750">
                        <a:buFont typeface="Arial" panose="020B0604020202020204" pitchFamily="34" charset="0"/>
                        <a:buChar char="•"/>
                      </a:pPr>
                      <a:r>
                        <a:rPr lang="en-US" b="1" u="none" dirty="0" smtClean="0"/>
                        <a:t>Trend analysis</a:t>
                      </a:r>
                      <a:r>
                        <a:rPr lang="en-US" dirty="0" smtClean="0"/>
                        <a:t>: examines project performance over time to determine whether performance is improving or deteriorating. </a:t>
                      </a:r>
                    </a:p>
                    <a:p>
                      <a:pPr marL="285750" indent="-285750">
                        <a:buFont typeface="Arial" panose="020B0604020202020204" pitchFamily="34" charset="0"/>
                        <a:buChar char="•"/>
                      </a:pPr>
                      <a:r>
                        <a:rPr lang="en-US" b="1" dirty="0" smtClean="0"/>
                        <a:t>Critical path method</a:t>
                      </a:r>
                      <a:r>
                        <a:rPr lang="en-US" dirty="0" smtClean="0"/>
                        <a:t>:</a:t>
                      </a:r>
                      <a:r>
                        <a:rPr lang="en-US" baseline="0" dirty="0" smtClean="0"/>
                        <a:t> </a:t>
                      </a:r>
                      <a:r>
                        <a:rPr lang="en-US" dirty="0" smtClean="0"/>
                        <a:t>Comparing the progress along the critical path can help determine schedule status. The variance on the critical path will have a direct impact on the project end date. Evaluating the progress of activities on near critical paths can identify schedule risk.</a:t>
                      </a:r>
                    </a:p>
                    <a:p>
                      <a:pPr marL="285750" indent="-285750">
                        <a:buFont typeface="Arial" panose="020B0604020202020204" pitchFamily="34" charset="0"/>
                        <a:buChar char="•"/>
                      </a:pPr>
                      <a:r>
                        <a:rPr lang="en-US" b="1" dirty="0" smtClean="0"/>
                        <a:t>Critical chain method</a:t>
                      </a:r>
                      <a:r>
                        <a:rPr lang="en-US" dirty="0" smtClean="0"/>
                        <a:t>:</a:t>
                      </a:r>
                      <a:r>
                        <a:rPr lang="en-US" baseline="0" dirty="0" smtClean="0"/>
                        <a:t> </a:t>
                      </a:r>
                      <a:r>
                        <a:rPr lang="en-US" dirty="0" smtClean="0"/>
                        <a:t>Comparing the amount of buffer remaining to the amount of buffer needed to protect the delivery date can help determine schedule status. The difference between the buffer needed and the buffer remaining can determine whether corrective action is appropriate.</a:t>
                      </a:r>
                    </a:p>
                    <a:p>
                      <a:pPr marL="285750" indent="-285750">
                        <a:buFont typeface="Arial" panose="020B0604020202020204" pitchFamily="34" charset="0"/>
                        <a:buChar char="•"/>
                      </a:pPr>
                      <a:r>
                        <a:rPr lang="en-US" b="1" dirty="0" smtClean="0"/>
                        <a:t>Earned value management </a:t>
                      </a:r>
                      <a:r>
                        <a:rPr lang="en-US" dirty="0" smtClean="0"/>
                        <a:t>: Schedule performance measurements such as schedule variance (SV) and schedule performance index (SPI), are used to assess the magnitude of variation to the original schedule baseline.</a:t>
                      </a:r>
                    </a:p>
                  </a:txBody>
                  <a:tcPr/>
                </a:tc>
              </a:tr>
            </a:tbl>
          </a:graphicData>
        </a:graphic>
      </p:graphicFrame>
    </p:spTree>
    <p:extLst>
      <p:ext uri="{BB962C8B-B14F-4D97-AF65-F5344CB8AC3E}">
        <p14:creationId xmlns:p14="http://schemas.microsoft.com/office/powerpoint/2010/main" val="2421745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Control Schedule - Tools and Techniques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7513397"/>
              </p:ext>
            </p:extLst>
          </p:nvPr>
        </p:nvGraphicFramePr>
        <p:xfrm>
          <a:off x="228600" y="1564640"/>
          <a:ext cx="8763000" cy="3388360"/>
        </p:xfrm>
        <a:graphic>
          <a:graphicData uri="http://schemas.openxmlformats.org/drawingml/2006/table">
            <a:tbl>
              <a:tblPr firstRow="1" bandRow="1">
                <a:tableStyleId>{5C22544A-7EE6-4342-B048-85BDC9FD1C3A}</a:tableStyleId>
              </a:tblPr>
              <a:tblGrid>
                <a:gridCol w="1447800"/>
                <a:gridCol w="7315200"/>
              </a:tblGrid>
              <a:tr h="370840">
                <a:tc gridSpan="2">
                  <a:txBody>
                    <a:bodyPr/>
                    <a:lstStyle/>
                    <a:p>
                      <a:pPr algn="ctr"/>
                      <a:r>
                        <a:rPr lang="en-US" dirty="0" smtClean="0"/>
                        <a:t> Control Schedule - Tools and Techniques</a:t>
                      </a:r>
                      <a:endParaRPr lang="en-US" dirty="0"/>
                    </a:p>
                  </a:txBody>
                  <a:tcPr/>
                </a:tc>
                <a:tc hMerge="1">
                  <a:txBody>
                    <a:bodyPr/>
                    <a:lstStyle/>
                    <a:p>
                      <a:endParaRPr lang="en-US" dirty="0"/>
                    </a:p>
                  </a:txBody>
                  <a:tcPr/>
                </a:tc>
              </a:tr>
              <a:tr h="370840">
                <a:tc>
                  <a:txBody>
                    <a:bodyPr/>
                    <a:lstStyle/>
                    <a:p>
                      <a:r>
                        <a:rPr lang="en-US" dirty="0" smtClean="0"/>
                        <a:t>Project Management Software</a:t>
                      </a:r>
                      <a:endParaRPr lang="en-US" dirty="0"/>
                    </a:p>
                  </a:txBody>
                  <a:tcPr/>
                </a:tc>
                <a:tc>
                  <a:txBody>
                    <a:bodyPr/>
                    <a:lstStyle/>
                    <a:p>
                      <a:r>
                        <a:rPr lang="en-US" dirty="0" smtClean="0"/>
                        <a:t>Project management software for scheduling provides the ability to track planned dates versus actual dates, to report variances to and progress made against the schedule baseline, and to forecast the effects of changes</a:t>
                      </a:r>
                    </a:p>
                    <a:p>
                      <a:r>
                        <a:rPr lang="en-US" dirty="0" smtClean="0"/>
                        <a:t>to the project schedule model.</a:t>
                      </a:r>
                      <a:endParaRPr lang="en-US" dirty="0"/>
                    </a:p>
                  </a:txBody>
                  <a:tcPr/>
                </a:tc>
              </a:tr>
              <a:tr h="370840">
                <a:tc>
                  <a:txBody>
                    <a:bodyPr/>
                    <a:lstStyle/>
                    <a:p>
                      <a:r>
                        <a:rPr lang="en-US" dirty="0" smtClean="0"/>
                        <a:t>Resource Optimization Techniques</a:t>
                      </a:r>
                    </a:p>
                  </a:txBody>
                  <a:tcPr/>
                </a:tc>
                <a:tc>
                  <a:txBody>
                    <a:bodyPr/>
                    <a:lstStyle/>
                    <a:p>
                      <a:r>
                        <a:rPr lang="en-US" dirty="0" smtClean="0"/>
                        <a:t>Resource optimization techniques involve the scheduling of activities and the resources required by those activities while taking into consideration both the resource availability and the project time</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Modeling Techniques</a:t>
                      </a:r>
                    </a:p>
                    <a:p>
                      <a:endParaRPr lang="en-US" dirty="0" smtClean="0"/>
                    </a:p>
                  </a:txBody>
                  <a:tcPr/>
                </a:tc>
                <a:tc>
                  <a:txBody>
                    <a:bodyPr/>
                    <a:lstStyle/>
                    <a:p>
                      <a:r>
                        <a:rPr lang="en-US" dirty="0" smtClean="0"/>
                        <a:t>Modeling techniques are used to review various scenarios guided by risk monitoring to bring the schedule model into alignment with the project management plan and approved baseline.</a:t>
                      </a:r>
                      <a:endParaRPr lang="en-US" dirty="0"/>
                    </a:p>
                  </a:txBody>
                  <a:tcPr/>
                </a:tc>
              </a:tr>
            </a:tbl>
          </a:graphicData>
        </a:graphic>
      </p:graphicFrame>
    </p:spTree>
    <p:extLst>
      <p:ext uri="{BB962C8B-B14F-4D97-AF65-F5344CB8AC3E}">
        <p14:creationId xmlns:p14="http://schemas.microsoft.com/office/powerpoint/2010/main" val="8111921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Control Schedule - Tools and Techniques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2784244"/>
              </p:ext>
            </p:extLst>
          </p:nvPr>
        </p:nvGraphicFramePr>
        <p:xfrm>
          <a:off x="228600" y="1625600"/>
          <a:ext cx="8763000" cy="4759960"/>
        </p:xfrm>
        <a:graphic>
          <a:graphicData uri="http://schemas.openxmlformats.org/drawingml/2006/table">
            <a:tbl>
              <a:tblPr firstRow="1" bandRow="1">
                <a:tableStyleId>{5C22544A-7EE6-4342-B048-85BDC9FD1C3A}</a:tableStyleId>
              </a:tblPr>
              <a:tblGrid>
                <a:gridCol w="1447800"/>
                <a:gridCol w="7315200"/>
              </a:tblGrid>
              <a:tr h="370840">
                <a:tc gridSpan="2">
                  <a:txBody>
                    <a:bodyPr/>
                    <a:lstStyle/>
                    <a:p>
                      <a:pPr algn="ctr"/>
                      <a:r>
                        <a:rPr lang="en-US" dirty="0" smtClean="0"/>
                        <a:t> Control Schedule - Tools and Techniques</a:t>
                      </a:r>
                      <a:endParaRPr lang="en-US" dirty="0"/>
                    </a:p>
                  </a:txBody>
                  <a:tcPr/>
                </a:tc>
                <a:tc hMerge="1">
                  <a:txBody>
                    <a:bodyPr/>
                    <a:lstStyle/>
                    <a:p>
                      <a:endParaRPr lang="en-US" dirty="0"/>
                    </a:p>
                  </a:txBody>
                  <a:tcPr/>
                </a:tc>
              </a:tr>
              <a:tr h="370840">
                <a:tc>
                  <a:txBody>
                    <a:bodyPr/>
                    <a:lstStyle/>
                    <a:p>
                      <a:r>
                        <a:rPr lang="en-US" dirty="0" smtClean="0"/>
                        <a:t>Leads and Lags</a:t>
                      </a:r>
                      <a:endParaRPr lang="en-US" dirty="0"/>
                    </a:p>
                  </a:txBody>
                  <a:tcPr/>
                </a:tc>
                <a:tc>
                  <a:txBody>
                    <a:bodyPr/>
                    <a:lstStyle/>
                    <a:p>
                      <a:r>
                        <a:rPr lang="en-US" dirty="0" smtClean="0"/>
                        <a:t>Adjusting leads and lags is applied during network analysis to find ways to bring project activities that are behind into alignment with the plan. For example, on a project to construct a new office building, the landscaping</a:t>
                      </a:r>
                    </a:p>
                    <a:p>
                      <a:r>
                        <a:rPr lang="en-US" dirty="0" smtClean="0"/>
                        <a:t>can be adjusted to start before the exterior work of the building is complete by increasing the lead time in the relationship. Or, a technical writing team can adjust the start of editing the draft of a large document immediately</a:t>
                      </a:r>
                    </a:p>
                    <a:p>
                      <a:r>
                        <a:rPr lang="en-US" dirty="0" smtClean="0"/>
                        <a:t>after the document is completed by eliminating or decreasing lag time</a:t>
                      </a:r>
                    </a:p>
                  </a:txBody>
                  <a:tcPr/>
                </a:tc>
              </a:tr>
              <a:tr h="370840">
                <a:tc>
                  <a:txBody>
                    <a:bodyPr/>
                    <a:lstStyle/>
                    <a:p>
                      <a:r>
                        <a:rPr lang="en-US" dirty="0" smtClean="0"/>
                        <a:t>Schedule Compression</a:t>
                      </a:r>
                      <a:endParaRPr lang="en-US" dirty="0"/>
                    </a:p>
                  </a:txBody>
                  <a:tcPr/>
                </a:tc>
                <a:tc>
                  <a:txBody>
                    <a:bodyPr/>
                    <a:lstStyle/>
                    <a:p>
                      <a:r>
                        <a:rPr lang="en-US" dirty="0" smtClean="0"/>
                        <a:t>Schedule compression techniques are used to find ways to bring project activities that are behind into alignment with the plan by fast tracking or crashing schedule for the remaining work.</a:t>
                      </a:r>
                    </a:p>
                  </a:txBody>
                  <a:tcPr/>
                </a:tc>
              </a:tr>
              <a:tr h="370840">
                <a:tc>
                  <a:txBody>
                    <a:bodyPr/>
                    <a:lstStyle/>
                    <a:p>
                      <a:r>
                        <a:rPr lang="en-US" dirty="0" smtClean="0"/>
                        <a:t>Scheduling Tool</a:t>
                      </a:r>
                    </a:p>
                    <a:p>
                      <a:endParaRPr lang="en-US" dirty="0"/>
                    </a:p>
                  </a:txBody>
                  <a:tcPr/>
                </a:tc>
                <a:tc>
                  <a:txBody>
                    <a:bodyPr/>
                    <a:lstStyle/>
                    <a:p>
                      <a:r>
                        <a:rPr lang="en-US" dirty="0" smtClean="0"/>
                        <a:t>Schedule data is updated and compiled into the schedule model to reflect actual progress of the project and remaining work to be completed. The scheduling tool and the supporting schedule data are used in conjunction with manual methods or other project management software to perform schedule network analysis to generate an updated project schedule.</a:t>
                      </a:r>
                    </a:p>
                  </a:txBody>
                  <a:tcPr/>
                </a:tc>
              </a:tr>
            </a:tbl>
          </a:graphicData>
        </a:graphic>
      </p:graphicFrame>
    </p:spTree>
    <p:extLst>
      <p:ext uri="{BB962C8B-B14F-4D97-AF65-F5344CB8AC3E}">
        <p14:creationId xmlns:p14="http://schemas.microsoft.com/office/powerpoint/2010/main" val="31230657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Control Schedule - Outputs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6287572"/>
              </p:ext>
            </p:extLst>
          </p:nvPr>
        </p:nvGraphicFramePr>
        <p:xfrm>
          <a:off x="228600" y="1305560"/>
          <a:ext cx="8763000" cy="4546600"/>
        </p:xfrm>
        <a:graphic>
          <a:graphicData uri="http://schemas.openxmlformats.org/drawingml/2006/table">
            <a:tbl>
              <a:tblPr firstRow="1" bandRow="1">
                <a:tableStyleId>{5C22544A-7EE6-4342-B048-85BDC9FD1C3A}</a:tableStyleId>
              </a:tblPr>
              <a:tblGrid>
                <a:gridCol w="1447800"/>
                <a:gridCol w="7315200"/>
              </a:tblGrid>
              <a:tr h="370840">
                <a:tc gridSpan="2">
                  <a:txBody>
                    <a:bodyPr/>
                    <a:lstStyle/>
                    <a:p>
                      <a:pPr algn="ctr"/>
                      <a:r>
                        <a:rPr lang="en-US" dirty="0" smtClean="0"/>
                        <a:t>Control Schedule - Outputs</a:t>
                      </a:r>
                      <a:endParaRPr lang="en-US" dirty="0"/>
                    </a:p>
                  </a:txBody>
                  <a:tcPr/>
                </a:tc>
                <a:tc hMerge="1">
                  <a:txBody>
                    <a:bodyPr/>
                    <a:lstStyle/>
                    <a:p>
                      <a:endParaRPr lang="en-US" dirty="0"/>
                    </a:p>
                  </a:txBody>
                  <a:tcPr/>
                </a:tc>
              </a:tr>
              <a:tr h="370840">
                <a:tc>
                  <a:txBody>
                    <a:bodyPr/>
                    <a:lstStyle/>
                    <a:p>
                      <a:r>
                        <a:rPr lang="en-US" sz="1600" dirty="0" smtClean="0"/>
                        <a:t>Work Performance Information</a:t>
                      </a:r>
                      <a:endParaRPr lang="en-US" sz="1600" dirty="0"/>
                    </a:p>
                  </a:txBody>
                  <a:tcPr/>
                </a:tc>
                <a:tc>
                  <a:txBody>
                    <a:bodyPr/>
                    <a:lstStyle/>
                    <a:p>
                      <a:pPr marL="0" indent="0">
                        <a:buFont typeface="Arial" panose="020B0604020202020204" pitchFamily="34" charset="0"/>
                        <a:buNone/>
                      </a:pPr>
                      <a:r>
                        <a:rPr lang="en-US" sz="1600" dirty="0" smtClean="0"/>
                        <a:t>The calculated SV and SPI time performance indicators for WBS components, in particular the work packages and control accounts, are documented and communicated to stakeholders</a:t>
                      </a:r>
                    </a:p>
                  </a:txBody>
                  <a:tcPr/>
                </a:tc>
              </a:tr>
              <a:tr h="370840">
                <a:tc>
                  <a:txBody>
                    <a:bodyPr/>
                    <a:lstStyle/>
                    <a:p>
                      <a:r>
                        <a:rPr lang="en-US" sz="1600" dirty="0" smtClean="0"/>
                        <a:t>Schedule Forecasts</a:t>
                      </a:r>
                      <a:endParaRPr lang="en-US" sz="1600" dirty="0"/>
                    </a:p>
                  </a:txBody>
                  <a:tcPr/>
                </a:tc>
                <a:tc>
                  <a:txBody>
                    <a:bodyPr/>
                    <a:lstStyle/>
                    <a:p>
                      <a:r>
                        <a:rPr lang="en-US" sz="1600" dirty="0" smtClean="0"/>
                        <a:t>Estimates or predictions of conditions and events in the project’s future based on</a:t>
                      </a:r>
                    </a:p>
                    <a:p>
                      <a:r>
                        <a:rPr lang="en-US" sz="1600" dirty="0" smtClean="0"/>
                        <a:t>information and knowledge available at the time of the forecast. The information is based on the project’s past performance and expected future performance, and includes earned value performance indicators that could impact the project in the future. Forecasts are updated and reissued based on work performance information provided as the project is executed. </a:t>
                      </a:r>
                    </a:p>
                  </a:txBody>
                  <a:tcPr/>
                </a:tc>
              </a:tr>
              <a:tr h="370840">
                <a:tc>
                  <a:txBody>
                    <a:bodyPr/>
                    <a:lstStyle/>
                    <a:p>
                      <a:r>
                        <a:rPr lang="en-US" sz="1600" dirty="0" smtClean="0"/>
                        <a:t>Change Requests</a:t>
                      </a:r>
                      <a:endParaRPr lang="en-US" sz="1600" dirty="0"/>
                    </a:p>
                  </a:txBody>
                  <a:tcPr/>
                </a:tc>
                <a:tc>
                  <a:txBody>
                    <a:bodyPr/>
                    <a:lstStyle/>
                    <a:p>
                      <a:r>
                        <a:rPr lang="en-US" sz="1600" dirty="0" smtClean="0"/>
                        <a:t>Schedule variance analysis, along with review of progress reports, results of performance measures, and modifications to the project scope or project schedule may result in change requests to the schedule baseline, scope baseline, and/or other components of the project management plan. Change requests are processed for review and disposition through the Perform Integrated Change Control process (Section 4.5). Preventive actions may include recommended changes to eliminate or reduce the probability of negative schedule variances.</a:t>
                      </a:r>
                    </a:p>
                  </a:txBody>
                  <a:tcPr/>
                </a:tc>
              </a:tr>
            </a:tbl>
          </a:graphicData>
        </a:graphic>
      </p:graphicFrame>
    </p:spTree>
    <p:extLst>
      <p:ext uri="{BB962C8B-B14F-4D97-AF65-F5344CB8AC3E}">
        <p14:creationId xmlns:p14="http://schemas.microsoft.com/office/powerpoint/2010/main" val="926371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Plan Schedule Management - Outputs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5246318"/>
              </p:ext>
            </p:extLst>
          </p:nvPr>
        </p:nvGraphicFramePr>
        <p:xfrm>
          <a:off x="228600" y="1305560"/>
          <a:ext cx="8763000" cy="5095240"/>
        </p:xfrm>
        <a:graphic>
          <a:graphicData uri="http://schemas.openxmlformats.org/drawingml/2006/table">
            <a:tbl>
              <a:tblPr firstRow="1" bandRow="1">
                <a:tableStyleId>{5C22544A-7EE6-4342-B048-85BDC9FD1C3A}</a:tableStyleId>
              </a:tblPr>
              <a:tblGrid>
                <a:gridCol w="1295400"/>
                <a:gridCol w="7467600"/>
              </a:tblGrid>
              <a:tr h="370840">
                <a:tc gridSpan="2">
                  <a:txBody>
                    <a:bodyPr/>
                    <a:lstStyle/>
                    <a:p>
                      <a:pPr algn="ctr"/>
                      <a:r>
                        <a:rPr lang="en-US" dirty="0" smtClean="0"/>
                        <a:t>Plan Schedule Management - Outputs</a:t>
                      </a:r>
                      <a:endParaRPr lang="en-US" dirty="0"/>
                    </a:p>
                  </a:txBody>
                  <a:tcPr/>
                </a:tc>
                <a:tc hMerge="1">
                  <a:txBody>
                    <a:bodyPr/>
                    <a:lstStyle/>
                    <a:p>
                      <a:endParaRPr lang="en-US" dirty="0"/>
                    </a:p>
                  </a:txBody>
                  <a:tcPr/>
                </a:tc>
              </a:tr>
              <a:tr h="370840">
                <a:tc>
                  <a:txBody>
                    <a:bodyPr/>
                    <a:lstStyle/>
                    <a:p>
                      <a:r>
                        <a:rPr lang="en-US" sz="1600" dirty="0" smtClean="0"/>
                        <a:t>Schedule Management Plan</a:t>
                      </a:r>
                      <a:endParaRPr lang="en-US" sz="1600" dirty="0"/>
                    </a:p>
                  </a:txBody>
                  <a:tcPr/>
                </a:tc>
                <a:tc>
                  <a:txBody>
                    <a:bodyPr/>
                    <a:lstStyle/>
                    <a:p>
                      <a:r>
                        <a:rPr lang="en-US" sz="1600" dirty="0" smtClean="0"/>
                        <a:t>The schedule management plan can establish the following:</a:t>
                      </a:r>
                    </a:p>
                    <a:p>
                      <a:r>
                        <a:rPr lang="en-US" sz="1600" dirty="0" smtClean="0"/>
                        <a:t>• Project schedule model development</a:t>
                      </a:r>
                      <a:r>
                        <a:rPr lang="en-US" sz="1600" baseline="0" dirty="0" smtClean="0"/>
                        <a:t>: </a:t>
                      </a:r>
                      <a:r>
                        <a:rPr lang="en-US" sz="1600" dirty="0" smtClean="0"/>
                        <a:t>scheduling methodology and tool to be used</a:t>
                      </a:r>
                    </a:p>
                    <a:p>
                      <a:r>
                        <a:rPr lang="en-US" sz="1600" dirty="0" smtClean="0"/>
                        <a:t>• Level of accuracy:</a:t>
                      </a:r>
                      <a:r>
                        <a:rPr lang="en-US" sz="1600" baseline="0" dirty="0" smtClean="0"/>
                        <a:t> </a:t>
                      </a:r>
                      <a:r>
                        <a:rPr lang="en-US" sz="1600" dirty="0" smtClean="0"/>
                        <a:t>acceptable range used in determining realistic activity duration estimates is specified and may include contingencies.</a:t>
                      </a:r>
                    </a:p>
                    <a:p>
                      <a:r>
                        <a:rPr lang="en-US" sz="1600" dirty="0" smtClean="0"/>
                        <a:t>• units of measure: Each unit used in measurements (such as staff hours, staff days, or weeks for time,</a:t>
                      </a:r>
                      <a:r>
                        <a:rPr lang="en-US" sz="1600" baseline="0" dirty="0" smtClean="0"/>
                        <a:t> etc. </a:t>
                      </a:r>
                      <a:r>
                        <a:rPr lang="en-US" sz="1600" dirty="0" smtClean="0"/>
                        <a:t>defined for each of the resources.</a:t>
                      </a:r>
                    </a:p>
                    <a:p>
                      <a:r>
                        <a:rPr lang="en-US" sz="1600" dirty="0" smtClean="0"/>
                        <a:t>• organizational procedures links: The WBS provides the framework for the schedule management plan</a:t>
                      </a:r>
                    </a:p>
                    <a:p>
                      <a:r>
                        <a:rPr lang="en-US" sz="1600" dirty="0" smtClean="0"/>
                        <a:t>• Project schedule model maintenance: The process used to update the status and record progress in the schedule model during the execution of the project is defined.</a:t>
                      </a:r>
                    </a:p>
                    <a:p>
                      <a:r>
                        <a:rPr lang="en-US" sz="1600" dirty="0" smtClean="0"/>
                        <a:t>• control thresholds: Variance thresholds for monitoring schedule performance may be specified to indicate an agreed-upon amount of variation to be allowed before some action needs to be taken.</a:t>
                      </a:r>
                    </a:p>
                    <a:p>
                      <a:r>
                        <a:rPr lang="en-US" sz="1600" dirty="0" smtClean="0"/>
                        <a:t>• rules of performance measurement: Earned value management (EVM) rules or other physical measurement rules of performance measurement are set</a:t>
                      </a:r>
                    </a:p>
                    <a:p>
                      <a:r>
                        <a:rPr lang="en-US" sz="1600" dirty="0" smtClean="0"/>
                        <a:t>• reporting formats: The formats and frequency for the various schedule reports are defined.</a:t>
                      </a:r>
                    </a:p>
                    <a:p>
                      <a:r>
                        <a:rPr lang="en-US" sz="1600" dirty="0" smtClean="0"/>
                        <a:t>• Process descriptions: Descriptions of each of the schedule management processes are documented</a:t>
                      </a:r>
                    </a:p>
                  </a:txBody>
                  <a:tcPr/>
                </a:tc>
              </a:tr>
            </a:tbl>
          </a:graphicData>
        </a:graphic>
      </p:graphicFrame>
    </p:spTree>
    <p:extLst>
      <p:ext uri="{BB962C8B-B14F-4D97-AF65-F5344CB8AC3E}">
        <p14:creationId xmlns:p14="http://schemas.microsoft.com/office/powerpoint/2010/main" val="24008928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Control Schedule - Outputs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6278900"/>
              </p:ext>
            </p:extLst>
          </p:nvPr>
        </p:nvGraphicFramePr>
        <p:xfrm>
          <a:off x="228600" y="1305560"/>
          <a:ext cx="8763000" cy="4942840"/>
        </p:xfrm>
        <a:graphic>
          <a:graphicData uri="http://schemas.openxmlformats.org/drawingml/2006/table">
            <a:tbl>
              <a:tblPr firstRow="1" bandRow="1">
                <a:tableStyleId>{5C22544A-7EE6-4342-B048-85BDC9FD1C3A}</a:tableStyleId>
              </a:tblPr>
              <a:tblGrid>
                <a:gridCol w="1295400"/>
                <a:gridCol w="7467600"/>
              </a:tblGrid>
              <a:tr h="370840">
                <a:tc gridSpan="2">
                  <a:txBody>
                    <a:bodyPr/>
                    <a:lstStyle/>
                    <a:p>
                      <a:pPr algn="ctr"/>
                      <a:r>
                        <a:rPr lang="en-US" dirty="0" smtClean="0"/>
                        <a:t>Control Schedule - Outputs</a:t>
                      </a:r>
                      <a:endParaRPr lang="en-US" dirty="0"/>
                    </a:p>
                  </a:txBody>
                  <a:tcPr/>
                </a:tc>
                <a:tc hMerge="1">
                  <a:txBody>
                    <a:bodyPr/>
                    <a:lstStyle/>
                    <a:p>
                      <a:endParaRPr lang="en-US" dirty="0"/>
                    </a:p>
                  </a:txBody>
                  <a:tcPr/>
                </a:tc>
              </a:tr>
              <a:tr h="370840">
                <a:tc>
                  <a:txBody>
                    <a:bodyPr/>
                    <a:lstStyle/>
                    <a:p>
                      <a:r>
                        <a:rPr lang="en-US" sz="1600" dirty="0" smtClean="0"/>
                        <a:t>Project Management Plan Updates</a:t>
                      </a:r>
                      <a:endParaRPr lang="en-US" sz="1600" dirty="0"/>
                    </a:p>
                  </a:txBody>
                  <a:tcPr/>
                </a:tc>
                <a:tc>
                  <a:txBody>
                    <a:bodyPr/>
                    <a:lstStyle/>
                    <a:p>
                      <a:r>
                        <a:rPr lang="en-US" sz="1600" dirty="0" smtClean="0"/>
                        <a:t>Elements of the PMP that may be updated include, but are not limited to:</a:t>
                      </a:r>
                    </a:p>
                    <a:p>
                      <a:pPr marL="285750" indent="-285750">
                        <a:buFont typeface="Arial" panose="020B0604020202020204" pitchFamily="34" charset="0"/>
                        <a:buChar char="•"/>
                      </a:pPr>
                      <a:r>
                        <a:rPr lang="en-US" sz="1600" b="1" dirty="0" smtClean="0"/>
                        <a:t>Schedule baseline</a:t>
                      </a:r>
                      <a:r>
                        <a:rPr lang="en-US" sz="1600" dirty="0" smtClean="0"/>
                        <a:t>: The schedule baseline may be updated to reflect changes caused by schedule compression techniques.</a:t>
                      </a:r>
                    </a:p>
                    <a:p>
                      <a:pPr marL="285750" indent="-285750">
                        <a:buFont typeface="Arial" panose="020B0604020202020204" pitchFamily="34" charset="0"/>
                        <a:buChar char="•"/>
                      </a:pPr>
                      <a:r>
                        <a:rPr lang="en-US" sz="1600" b="1" dirty="0" smtClean="0"/>
                        <a:t>Schedule management plan</a:t>
                      </a:r>
                      <a:r>
                        <a:rPr lang="en-US" sz="1600" dirty="0" smtClean="0"/>
                        <a:t>: The schedule management plan may be updated to reflect a change in the way the schedule is managed.</a:t>
                      </a:r>
                    </a:p>
                    <a:p>
                      <a:pPr marL="285750" indent="-285750">
                        <a:buFont typeface="Arial" panose="020B0604020202020204" pitchFamily="34" charset="0"/>
                        <a:buChar char="•"/>
                      </a:pPr>
                      <a:r>
                        <a:rPr lang="en-US" sz="1600" b="1" dirty="0" smtClean="0"/>
                        <a:t>Cost baseline</a:t>
                      </a:r>
                      <a:r>
                        <a:rPr lang="en-US" sz="1600" dirty="0" smtClean="0"/>
                        <a:t>: The cost baseline may be updated to reflect approved change requests or changes caused by compression techniques</a:t>
                      </a:r>
                    </a:p>
                  </a:txBody>
                  <a:tcPr/>
                </a:tc>
              </a:tr>
              <a:tr h="370840">
                <a:tc>
                  <a:txBody>
                    <a:bodyPr/>
                    <a:lstStyle/>
                    <a:p>
                      <a:r>
                        <a:rPr lang="en-US" sz="1600" dirty="0" smtClean="0"/>
                        <a:t>Project Documents Updates</a:t>
                      </a:r>
                      <a:endParaRPr lang="en-US" sz="1600" dirty="0"/>
                    </a:p>
                  </a:txBody>
                  <a:tcPr/>
                </a:tc>
                <a:tc>
                  <a:txBody>
                    <a:bodyPr/>
                    <a:lstStyle/>
                    <a:p>
                      <a:r>
                        <a:rPr lang="en-US" sz="1600" dirty="0" smtClean="0"/>
                        <a:t>Project documents that may be updated include, but are not limited to:</a:t>
                      </a:r>
                    </a:p>
                    <a:p>
                      <a:pPr marL="285750" indent="-285750">
                        <a:buFont typeface="Arial" panose="020B0604020202020204" pitchFamily="34" charset="0"/>
                        <a:buChar char="•"/>
                      </a:pPr>
                      <a:r>
                        <a:rPr lang="en-US" sz="1600" b="1" dirty="0" smtClean="0"/>
                        <a:t>Schedule Data</a:t>
                      </a:r>
                      <a:r>
                        <a:rPr lang="en-US" sz="1600" dirty="0" smtClean="0"/>
                        <a:t>: New project schedule network diagrams may be developed to display approved remaining durations and approved modifications to the schedule. In some cases, project schedule delays can be so severe that development of a new target schedule with forecasted start and finish dates is needed to provide realistic data for directing the work, measuring performance, and measuring progress.</a:t>
                      </a:r>
                    </a:p>
                    <a:p>
                      <a:pPr marL="285750" indent="-285750">
                        <a:buFont typeface="Arial" panose="020B0604020202020204" pitchFamily="34" charset="0"/>
                        <a:buChar char="•"/>
                      </a:pPr>
                      <a:r>
                        <a:rPr lang="en-US" sz="1600" b="1" dirty="0" smtClean="0"/>
                        <a:t>Project Schedule</a:t>
                      </a:r>
                      <a:r>
                        <a:rPr lang="en-US" sz="1600" dirty="0" smtClean="0"/>
                        <a:t>: An updated project schedule will be generated from the schedule model populated with updated schedule data to reflect the schedule changes and manage the project.</a:t>
                      </a:r>
                    </a:p>
                    <a:p>
                      <a:pPr marL="285750" indent="-285750">
                        <a:buFont typeface="Arial" panose="020B0604020202020204" pitchFamily="34" charset="0"/>
                        <a:buChar char="•"/>
                      </a:pPr>
                      <a:r>
                        <a:rPr lang="en-US" sz="1600" b="1" dirty="0" smtClean="0"/>
                        <a:t>Risk register</a:t>
                      </a:r>
                      <a:r>
                        <a:rPr lang="en-US" sz="1600" dirty="0" smtClean="0"/>
                        <a:t>: The risk register, and risk response plans within it, may also be updated based on the risks that may arise due to schedule compression techniques.</a:t>
                      </a:r>
                    </a:p>
                  </a:txBody>
                  <a:tcPr/>
                </a:tc>
              </a:tr>
            </a:tbl>
          </a:graphicData>
        </a:graphic>
      </p:graphicFrame>
    </p:spTree>
    <p:extLst>
      <p:ext uri="{BB962C8B-B14F-4D97-AF65-F5344CB8AC3E}">
        <p14:creationId xmlns:p14="http://schemas.microsoft.com/office/powerpoint/2010/main" val="40143670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Control Schedule - Outputs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7857197"/>
              </p:ext>
            </p:extLst>
          </p:nvPr>
        </p:nvGraphicFramePr>
        <p:xfrm>
          <a:off x="228600" y="1305560"/>
          <a:ext cx="8763000" cy="1437640"/>
        </p:xfrm>
        <a:graphic>
          <a:graphicData uri="http://schemas.openxmlformats.org/drawingml/2006/table">
            <a:tbl>
              <a:tblPr firstRow="1" bandRow="1">
                <a:tableStyleId>{5C22544A-7EE6-4342-B048-85BDC9FD1C3A}</a:tableStyleId>
              </a:tblPr>
              <a:tblGrid>
                <a:gridCol w="1447800"/>
                <a:gridCol w="7315200"/>
              </a:tblGrid>
              <a:tr h="370840">
                <a:tc gridSpan="2">
                  <a:txBody>
                    <a:bodyPr/>
                    <a:lstStyle/>
                    <a:p>
                      <a:pPr algn="ctr"/>
                      <a:r>
                        <a:rPr lang="en-US" dirty="0" smtClean="0"/>
                        <a:t>Control Schedule - Outputs</a:t>
                      </a:r>
                      <a:endParaRPr lang="en-US" dirty="0"/>
                    </a:p>
                  </a:txBody>
                  <a:tcPr/>
                </a:tc>
                <a:tc hMerge="1">
                  <a:txBody>
                    <a:bodyPr/>
                    <a:lstStyle/>
                    <a:p>
                      <a:endParaRPr lang="en-US" dirty="0"/>
                    </a:p>
                  </a:txBody>
                  <a:tcPr/>
                </a:tc>
              </a:tr>
              <a:tr h="370840">
                <a:tc>
                  <a:txBody>
                    <a:bodyPr/>
                    <a:lstStyle/>
                    <a:p>
                      <a:r>
                        <a:rPr lang="en-US" sz="1600" dirty="0" smtClean="0"/>
                        <a:t>Organizational Process Assets Updates</a:t>
                      </a:r>
                      <a:endParaRPr lang="en-US" sz="1600" dirty="0"/>
                    </a:p>
                  </a:txBody>
                  <a:tcPr/>
                </a:tc>
                <a:tc>
                  <a:txBody>
                    <a:bodyPr/>
                    <a:lstStyle/>
                    <a:p>
                      <a:r>
                        <a:rPr lang="en-US" sz="1600" dirty="0" smtClean="0"/>
                        <a:t>Organizational process assets that may be updated include, but are not limited to:</a:t>
                      </a:r>
                    </a:p>
                    <a:p>
                      <a:r>
                        <a:rPr lang="en-US" sz="1600" dirty="0" smtClean="0"/>
                        <a:t>• Causes of variances,</a:t>
                      </a:r>
                    </a:p>
                    <a:p>
                      <a:r>
                        <a:rPr lang="en-US" sz="1600" dirty="0" smtClean="0"/>
                        <a:t>• Corrective action chosen and the reasons, and</a:t>
                      </a:r>
                    </a:p>
                    <a:p>
                      <a:r>
                        <a:rPr lang="en-US" sz="1600" dirty="0" smtClean="0"/>
                        <a:t>• Other types of lessons learned from project schedule control.</a:t>
                      </a:r>
                    </a:p>
                  </a:txBody>
                  <a:tcPr/>
                </a:tc>
              </a:tr>
            </a:tbl>
          </a:graphicData>
        </a:graphic>
      </p:graphicFrame>
    </p:spTree>
    <p:extLst>
      <p:ext uri="{BB962C8B-B14F-4D97-AF65-F5344CB8AC3E}">
        <p14:creationId xmlns:p14="http://schemas.microsoft.com/office/powerpoint/2010/main" val="30339274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sz="4000" dirty="0" smtClean="0"/>
              <a:t>Questions!!!</a:t>
            </a:r>
            <a:endParaRPr lang="en-US" sz="4000" dirty="0"/>
          </a:p>
        </p:txBody>
      </p:sp>
    </p:spTree>
    <p:extLst>
      <p:ext uri="{BB962C8B-B14F-4D97-AF65-F5344CB8AC3E}">
        <p14:creationId xmlns:p14="http://schemas.microsoft.com/office/powerpoint/2010/main" val="32149872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sz="4000" dirty="0" smtClean="0"/>
              <a:t>Monitoring and Controlling</a:t>
            </a:r>
            <a:endParaRPr lang="en-US" sz="4000" dirty="0"/>
          </a:p>
        </p:txBody>
      </p:sp>
    </p:spTree>
    <p:extLst>
      <p:ext uri="{BB962C8B-B14F-4D97-AF65-F5344CB8AC3E}">
        <p14:creationId xmlns:p14="http://schemas.microsoft.com/office/powerpoint/2010/main" val="17660340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and Controlling</a:t>
            </a:r>
            <a:endParaRPr lang="en-US" dirty="0"/>
          </a:p>
        </p:txBody>
      </p:sp>
      <p:sp>
        <p:nvSpPr>
          <p:cNvPr id="3" name="Content Placeholder 2"/>
          <p:cNvSpPr>
            <a:spLocks noGrp="1"/>
          </p:cNvSpPr>
          <p:nvPr>
            <p:ph idx="1"/>
          </p:nvPr>
        </p:nvSpPr>
        <p:spPr/>
        <p:txBody>
          <a:bodyPr>
            <a:normAutofit/>
          </a:bodyPr>
          <a:lstStyle/>
          <a:p>
            <a:r>
              <a:rPr lang="en-US" dirty="0" smtClean="0"/>
              <a:t>Consist of processes required to </a:t>
            </a:r>
          </a:p>
          <a:p>
            <a:pPr lvl="1"/>
            <a:r>
              <a:rPr lang="en-US" dirty="0" smtClean="0"/>
              <a:t>track, review and regulate the progress and performance of the project</a:t>
            </a:r>
          </a:p>
          <a:p>
            <a:pPr lvl="1"/>
            <a:r>
              <a:rPr lang="en-US" dirty="0" smtClean="0"/>
              <a:t>Identify any areas in which changes to the plan are required</a:t>
            </a:r>
          </a:p>
          <a:p>
            <a:pPr lvl="1"/>
            <a:r>
              <a:rPr lang="en-US" dirty="0" smtClean="0"/>
              <a:t>Initiate the corresponding changes</a:t>
            </a:r>
          </a:p>
        </p:txBody>
      </p:sp>
    </p:spTree>
    <p:extLst>
      <p:ext uri="{BB962C8B-B14F-4D97-AF65-F5344CB8AC3E}">
        <p14:creationId xmlns:p14="http://schemas.microsoft.com/office/powerpoint/2010/main" val="415388094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and Controlling</a:t>
            </a:r>
          </a:p>
        </p:txBody>
      </p:sp>
      <p:sp>
        <p:nvSpPr>
          <p:cNvPr id="3" name="Content Placeholder 2"/>
          <p:cNvSpPr>
            <a:spLocks noGrp="1"/>
          </p:cNvSpPr>
          <p:nvPr>
            <p:ph idx="1"/>
          </p:nvPr>
        </p:nvSpPr>
        <p:spPr/>
        <p:txBody>
          <a:bodyPr>
            <a:normAutofit lnSpcReduction="10000"/>
          </a:bodyPr>
          <a:lstStyle/>
          <a:p>
            <a:r>
              <a:rPr lang="en-US" dirty="0" smtClean="0"/>
              <a:t>It also includes</a:t>
            </a:r>
          </a:p>
          <a:p>
            <a:pPr lvl="1"/>
            <a:r>
              <a:rPr lang="en-US" dirty="0" smtClean="0"/>
              <a:t>Controlling changes and recommending preventative action in anticipation of possible problems</a:t>
            </a:r>
          </a:p>
          <a:p>
            <a:pPr lvl="1"/>
            <a:r>
              <a:rPr lang="en-US" dirty="0" smtClean="0"/>
              <a:t>Monitoring the ongoing project activities against the project management plan and the project performance baseline</a:t>
            </a:r>
          </a:p>
          <a:p>
            <a:pPr lvl="1"/>
            <a:r>
              <a:rPr lang="en-US" dirty="0" smtClean="0"/>
              <a:t>Influencing factors that could circumvent integrated change control so only approved changes are implemented </a:t>
            </a:r>
            <a:endParaRPr lang="en-US" dirty="0"/>
          </a:p>
        </p:txBody>
      </p:sp>
    </p:spTree>
    <p:extLst>
      <p:ext uri="{BB962C8B-B14F-4D97-AF65-F5344CB8AC3E}">
        <p14:creationId xmlns:p14="http://schemas.microsoft.com/office/powerpoint/2010/main" val="32798246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and Controlling</a:t>
            </a:r>
          </a:p>
        </p:txBody>
      </p:sp>
      <p:sp>
        <p:nvSpPr>
          <p:cNvPr id="3" name="Content Placeholder 2"/>
          <p:cNvSpPr>
            <a:spLocks noGrp="1"/>
          </p:cNvSpPr>
          <p:nvPr>
            <p:ph idx="1"/>
          </p:nvPr>
        </p:nvSpPr>
        <p:spPr/>
        <p:txBody>
          <a:bodyPr/>
          <a:lstStyle/>
          <a:p>
            <a:r>
              <a:rPr lang="en-US" dirty="0" smtClean="0"/>
              <a:t>Monitoring includes status reporting, progress measurement and forecasting</a:t>
            </a:r>
          </a:p>
          <a:p>
            <a:r>
              <a:rPr lang="en-US" dirty="0" smtClean="0"/>
              <a:t>Performance reports provide information on the project’s performance with regard to scope, schedule, cost, resources, quality, and risk, which can be used as inputs to other processes</a:t>
            </a:r>
            <a:endParaRPr lang="en-US" dirty="0"/>
          </a:p>
        </p:txBody>
      </p:sp>
    </p:spTree>
    <p:extLst>
      <p:ext uri="{BB962C8B-B14F-4D97-AF65-F5344CB8AC3E}">
        <p14:creationId xmlns:p14="http://schemas.microsoft.com/office/powerpoint/2010/main" val="124504736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and Controlling</a:t>
            </a:r>
          </a:p>
        </p:txBody>
      </p:sp>
      <p:sp>
        <p:nvSpPr>
          <p:cNvPr id="3" name="Content Placeholder 2"/>
          <p:cNvSpPr>
            <a:spLocks noGrp="1"/>
          </p:cNvSpPr>
          <p:nvPr>
            <p:ph idx="1"/>
          </p:nvPr>
        </p:nvSpPr>
        <p:spPr/>
        <p:txBody>
          <a:bodyPr>
            <a:normAutofit/>
          </a:bodyPr>
          <a:lstStyle/>
          <a:p>
            <a:r>
              <a:rPr lang="en-US" dirty="0" smtClean="0"/>
              <a:t>Continuous monitoring provides the project team insight into the health of the project and identifies any areas requiring additional attention</a:t>
            </a:r>
          </a:p>
          <a:p>
            <a:r>
              <a:rPr lang="en-US" dirty="0" smtClean="0"/>
              <a:t>Key </a:t>
            </a:r>
            <a:r>
              <a:rPr lang="en-US" dirty="0"/>
              <a:t>benefit of this process is that project performance is observed and measured regularly and consistently to identify variances from the project management plan</a:t>
            </a:r>
          </a:p>
          <a:p>
            <a:endParaRPr lang="en-US" dirty="0"/>
          </a:p>
        </p:txBody>
      </p:sp>
    </p:spTree>
    <p:extLst>
      <p:ext uri="{BB962C8B-B14F-4D97-AF65-F5344CB8AC3E}">
        <p14:creationId xmlns:p14="http://schemas.microsoft.com/office/powerpoint/2010/main" val="12197144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sz="4000" dirty="0" smtClean="0"/>
              <a:t>Questions!!!</a:t>
            </a:r>
            <a:endParaRPr lang="en-US" sz="4000" dirty="0"/>
          </a:p>
        </p:txBody>
      </p:sp>
    </p:spTree>
    <p:extLst>
      <p:ext uri="{BB962C8B-B14F-4D97-AF65-F5344CB8AC3E}">
        <p14:creationId xmlns:p14="http://schemas.microsoft.com/office/powerpoint/2010/main" val="22010278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Exercise 3: Time Management </a:t>
            </a:r>
            <a:endParaRPr lang="en-US" dirty="0"/>
          </a:p>
        </p:txBody>
      </p:sp>
      <p:sp>
        <p:nvSpPr>
          <p:cNvPr id="3" name="Content Placeholder 2"/>
          <p:cNvSpPr>
            <a:spLocks noGrp="1"/>
          </p:cNvSpPr>
          <p:nvPr>
            <p:ph idx="1"/>
          </p:nvPr>
        </p:nvSpPr>
        <p:spPr/>
        <p:txBody>
          <a:bodyPr/>
          <a:lstStyle/>
          <a:p>
            <a:pPr marL="0" indent="0">
              <a:buNone/>
            </a:pPr>
            <a:r>
              <a:rPr lang="en-US" dirty="0"/>
              <a:t>Complete the </a:t>
            </a:r>
            <a:r>
              <a:rPr lang="en-US" dirty="0" smtClean="0"/>
              <a:t>following: </a:t>
            </a:r>
          </a:p>
          <a:p>
            <a:pPr marL="514350" indent="-514350">
              <a:buAutoNum type="arabicPeriod"/>
            </a:pPr>
            <a:r>
              <a:rPr lang="en-US" dirty="0" smtClean="0"/>
              <a:t>Adding </a:t>
            </a:r>
            <a:r>
              <a:rPr lang="en-US" dirty="0"/>
              <a:t>more resources to a project so you can get it done faster is called____________ </a:t>
            </a:r>
            <a:r>
              <a:rPr lang="en-US" dirty="0" smtClean="0"/>
              <a:t>. </a:t>
            </a:r>
          </a:p>
          <a:p>
            <a:pPr marL="514350" indent="-514350">
              <a:buAutoNum type="arabicPeriod"/>
            </a:pPr>
            <a:r>
              <a:rPr lang="en-US" dirty="0" smtClean="0"/>
              <a:t>_________ </a:t>
            </a:r>
            <a:r>
              <a:rPr lang="en-US" dirty="0"/>
              <a:t>is the process where you put the activities in order</a:t>
            </a:r>
          </a:p>
        </p:txBody>
      </p:sp>
    </p:spTree>
    <p:extLst>
      <p:ext uri="{BB962C8B-B14F-4D97-AF65-F5344CB8AC3E}">
        <p14:creationId xmlns:p14="http://schemas.microsoft.com/office/powerpoint/2010/main" val="112629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4800" dirty="0" smtClean="0"/>
              <a:t>Define Activities</a:t>
            </a:r>
            <a:endParaRPr lang="en-US" sz="4800" dirty="0"/>
          </a:p>
        </p:txBody>
      </p:sp>
    </p:spTree>
    <p:extLst>
      <p:ext uri="{BB962C8B-B14F-4D97-AF65-F5344CB8AC3E}">
        <p14:creationId xmlns:p14="http://schemas.microsoft.com/office/powerpoint/2010/main" val="40193490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Exercise 3 Answers: Time Management</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Adding </a:t>
            </a:r>
            <a:r>
              <a:rPr lang="en-US" dirty="0"/>
              <a:t>more resources to a project so you can get it done faster is called </a:t>
            </a:r>
            <a:r>
              <a:rPr lang="en-US" b="1" u="sng" dirty="0"/>
              <a:t>Crashing</a:t>
            </a:r>
            <a:r>
              <a:rPr lang="en-US" dirty="0"/>
              <a:t> . </a:t>
            </a:r>
          </a:p>
          <a:p>
            <a:pPr marL="514350" indent="-514350">
              <a:buAutoNum type="arabicPeriod"/>
            </a:pPr>
            <a:r>
              <a:rPr lang="en-US" b="1" u="sng" dirty="0" smtClean="0"/>
              <a:t>Sequence </a:t>
            </a:r>
            <a:r>
              <a:rPr lang="en-US" b="1" u="sng" dirty="0"/>
              <a:t>Activities </a:t>
            </a:r>
            <a:r>
              <a:rPr lang="en-US" dirty="0"/>
              <a:t>is the process where you put the activities in order.</a:t>
            </a:r>
          </a:p>
        </p:txBody>
      </p:sp>
    </p:spTree>
    <p:extLst>
      <p:ext uri="{BB962C8B-B14F-4D97-AF65-F5344CB8AC3E}">
        <p14:creationId xmlns:p14="http://schemas.microsoft.com/office/powerpoint/2010/main" val="3361574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Activities</a:t>
            </a:r>
            <a:endParaRPr lang="en-US" dirty="0"/>
          </a:p>
        </p:txBody>
      </p:sp>
      <p:sp>
        <p:nvSpPr>
          <p:cNvPr id="3" name="Content Placeholder 2"/>
          <p:cNvSpPr>
            <a:spLocks noGrp="1"/>
          </p:cNvSpPr>
          <p:nvPr>
            <p:ph idx="1"/>
          </p:nvPr>
        </p:nvSpPr>
        <p:spPr/>
        <p:txBody>
          <a:bodyPr>
            <a:normAutofit/>
          </a:bodyPr>
          <a:lstStyle/>
          <a:p>
            <a:r>
              <a:rPr lang="en-US" sz="2800" dirty="0" smtClean="0"/>
              <a:t>The </a:t>
            </a:r>
            <a:r>
              <a:rPr lang="en-US" sz="2800" dirty="0"/>
              <a:t>process of identifying and documenting the specific </a:t>
            </a:r>
            <a:r>
              <a:rPr lang="en-US" sz="2800" dirty="0" smtClean="0"/>
              <a:t>activities or actions </a:t>
            </a:r>
            <a:r>
              <a:rPr lang="en-US" sz="2800" dirty="0"/>
              <a:t>to be </a:t>
            </a:r>
            <a:r>
              <a:rPr lang="en-US" sz="2800" dirty="0" smtClean="0"/>
              <a:t>perform that the project team members and stakeholders must perform </a:t>
            </a:r>
            <a:r>
              <a:rPr lang="en-US" sz="2800" dirty="0"/>
              <a:t>to produce the project deliverables. </a:t>
            </a:r>
            <a:endParaRPr lang="en-US" sz="2800" dirty="0" smtClean="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939" y="3581400"/>
            <a:ext cx="7137674"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6429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8633</TotalTime>
  <Words>8436</Words>
  <Application>Microsoft Office PowerPoint</Application>
  <PresentationFormat>On-screen Show (4:3)</PresentationFormat>
  <Paragraphs>700</Paragraphs>
  <Slides>80</Slides>
  <Notes>46</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Project Time Management</vt:lpstr>
      <vt:lpstr>Project Time Management</vt:lpstr>
      <vt:lpstr>PowerPoint Presentation</vt:lpstr>
      <vt:lpstr>Plan Schedule Management </vt:lpstr>
      <vt:lpstr>Plan Schedule Management - Inputs </vt:lpstr>
      <vt:lpstr>Plan Schedule Management - Tools and Techniques</vt:lpstr>
      <vt:lpstr>Plan Schedule Management - Outputs</vt:lpstr>
      <vt:lpstr>PowerPoint Presentation</vt:lpstr>
      <vt:lpstr>Define Activities</vt:lpstr>
      <vt:lpstr>Defining Activities</vt:lpstr>
      <vt:lpstr>Define Activities - Inputs </vt:lpstr>
      <vt:lpstr>PowerPoint Presentation</vt:lpstr>
      <vt:lpstr>Define Activities - Tools and Techniques</vt:lpstr>
      <vt:lpstr>Define Activities - Outputs</vt:lpstr>
      <vt:lpstr>PowerPoint Presentation</vt:lpstr>
      <vt:lpstr>Sequence Activities</vt:lpstr>
      <vt:lpstr>Sequence Activities</vt:lpstr>
      <vt:lpstr>Sequencing Activities</vt:lpstr>
      <vt:lpstr>Sequence Activities - Inputs </vt:lpstr>
      <vt:lpstr>Sequence Activities - Inputs </vt:lpstr>
      <vt:lpstr>Sequence Activities - Tools and Techniques</vt:lpstr>
      <vt:lpstr>Sequence Activities - Outputs</vt:lpstr>
      <vt:lpstr>Precedence Diagramming Method</vt:lpstr>
      <vt:lpstr>Sequence Activities</vt:lpstr>
      <vt:lpstr>PowerPoint Presentation</vt:lpstr>
      <vt:lpstr>Estimate Activity Resources </vt:lpstr>
      <vt:lpstr>Estimate Activity Resources </vt:lpstr>
      <vt:lpstr>Estimate Activity Resources - Inputs </vt:lpstr>
      <vt:lpstr>Estimate Activity Resources - Tools and Techniques</vt:lpstr>
      <vt:lpstr>Estimate Activity Resources - Outputs</vt:lpstr>
      <vt:lpstr>PowerPoint Presentation</vt:lpstr>
      <vt:lpstr>Estimate Activity Durations </vt:lpstr>
      <vt:lpstr>Estimate Activity Durations</vt:lpstr>
      <vt:lpstr>Estimate Activity Durations</vt:lpstr>
      <vt:lpstr>Estimate Activity Durations </vt:lpstr>
      <vt:lpstr>Estimate Activity Durations - Inputs </vt:lpstr>
      <vt:lpstr>Estimate Activity Durations - Inputs </vt:lpstr>
      <vt:lpstr>Estimate Activity Durations - Inputs </vt:lpstr>
      <vt:lpstr>Estimate Activity Durations - Tools and Techniques</vt:lpstr>
      <vt:lpstr>Estimate Activity Durations - Tools and Techniques</vt:lpstr>
      <vt:lpstr>Estimate Activity Durations - Outputs</vt:lpstr>
      <vt:lpstr>PowerPoint Presentation</vt:lpstr>
      <vt:lpstr>Develop Schedule</vt:lpstr>
      <vt:lpstr>Develop Schedule</vt:lpstr>
      <vt:lpstr>Develop Schedule</vt:lpstr>
      <vt:lpstr>Develop Schedule</vt:lpstr>
      <vt:lpstr>Develop Schedule - Inputs </vt:lpstr>
      <vt:lpstr>Develop Schedule - Inputs </vt:lpstr>
      <vt:lpstr>Develop Schedule - Inputs </vt:lpstr>
      <vt:lpstr>Develop Schedule - Tools and Techniques</vt:lpstr>
      <vt:lpstr> Critical Path Method</vt:lpstr>
      <vt:lpstr>Develop Schedule - Tools and Techniques</vt:lpstr>
      <vt:lpstr>Critical Chain Method</vt:lpstr>
      <vt:lpstr>Develop Schedule - Tools and Techniques</vt:lpstr>
      <vt:lpstr>Resource leveling </vt:lpstr>
      <vt:lpstr>Develop Schedule - Tools and Techniques</vt:lpstr>
      <vt:lpstr>Develop Schedule - Tools and Techniques</vt:lpstr>
      <vt:lpstr>Develop Schedule - Tools and Techniques</vt:lpstr>
      <vt:lpstr>Develop Schedule - Outputs</vt:lpstr>
      <vt:lpstr>Develop Schedule - Outputs</vt:lpstr>
      <vt:lpstr>PowerPoint Presentation</vt:lpstr>
      <vt:lpstr>Control Schedule</vt:lpstr>
      <vt:lpstr>Control Schedule</vt:lpstr>
      <vt:lpstr>Control Schedule - Inputs </vt:lpstr>
      <vt:lpstr>Control Schedule - Inputs </vt:lpstr>
      <vt:lpstr>Control Schedule - Tools and Techniques</vt:lpstr>
      <vt:lpstr>Control Schedule - Tools and Techniques</vt:lpstr>
      <vt:lpstr>Control Schedule - Tools and Techniques</vt:lpstr>
      <vt:lpstr>Control Schedule - Outputs</vt:lpstr>
      <vt:lpstr>Control Schedule - Outputs</vt:lpstr>
      <vt:lpstr>Control Schedule - Outputs</vt:lpstr>
      <vt:lpstr>PowerPoint Presentation</vt:lpstr>
      <vt:lpstr>PowerPoint Presentation</vt:lpstr>
      <vt:lpstr>Monitoring and Controlling</vt:lpstr>
      <vt:lpstr>Monitoring and Controlling</vt:lpstr>
      <vt:lpstr>Monitoring and Controlling</vt:lpstr>
      <vt:lpstr>Monitoring and Controlling</vt:lpstr>
      <vt:lpstr>PowerPoint Presentation</vt:lpstr>
      <vt:lpstr>Exercise 3: Time Management </vt:lpstr>
      <vt:lpstr>Exercise 3 Answers: Time Management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plu</dc:creator>
  <cp:lastModifiedBy>plu</cp:lastModifiedBy>
  <cp:revision>149</cp:revision>
  <dcterms:created xsi:type="dcterms:W3CDTF">2022-05-11T08:39:29Z</dcterms:created>
  <dcterms:modified xsi:type="dcterms:W3CDTF">2022-09-06T10:03:36Z</dcterms:modified>
</cp:coreProperties>
</file>