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04" r:id="rId3"/>
    <p:sldId id="305" r:id="rId4"/>
    <p:sldId id="306" r:id="rId5"/>
    <p:sldId id="307"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43"/>
  </p:normalViewPr>
  <p:slideViewPr>
    <p:cSldViewPr snapToGrid="0" snapToObjects="1">
      <p:cViewPr varScale="1">
        <p:scale>
          <a:sx n="117" d="100"/>
          <a:sy n="117" d="100"/>
        </p:scale>
        <p:origin x="3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0B1B5-7386-A64E-A3D6-62FA98CFEF2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ADBB3F-807A-BA4F-A2E0-F52A9648B6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8CE09D-4DDD-E44E-AA13-2CD482CB5AA2}"/>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5577A667-5681-894A-8C0B-4A79898FA5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27A54A-C91E-3048-BD98-60EFD65CA148}"/>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246386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716A6-E036-204F-A445-717809207D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868DC9-1831-3945-A625-D646122366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CD73CA-3DCF-2945-BD05-AFCDC7471908}"/>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7277E387-E897-D14A-BA8A-4642AD92F3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2731E-DB6C-AE4F-83C4-A40C844A3F1F}"/>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1908418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689A8F-2B74-DC4A-A37E-EB01BB8597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C49E3B-ECE0-FC46-B1DE-33383564FBE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E49EC4-AA35-2540-8490-E904F7C3A87E}"/>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6342F72D-2765-7542-9F92-764EFF7C35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EE25E8-3CD7-DE46-8796-D27E55EA1298}"/>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983251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38944-7FC3-B14D-B146-EB24E099F5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75C9D5-10DF-D84B-9723-7032BDB9C1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A6E08-0369-8349-BBA4-2476E80493B5}"/>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D60CEAD2-ED09-6F4B-AB1B-A8D1952449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652175-372D-E347-A6DA-735DC6948C38}"/>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1098959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5E047-6E63-CE40-9FFC-01651516B7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4EAEFA-5E82-D044-9ECA-20BEBD8BEE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10BA53-8F20-DA4F-9FE9-7C35E6F9C68D}"/>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189316AE-50C1-2344-BD15-2688C8037D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8BB9C9-0DF2-3240-B96B-A172D7A53C2B}"/>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2039016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546B1-6178-D148-9A5E-8566FD50CB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384DDD-B570-1348-A9C4-32FCB0B053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BBC289-3710-0A45-BDA2-FCCF1F8957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A7F7CE-1B73-BE42-B818-954F4AB5B7D5}"/>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6" name="Footer Placeholder 5">
            <a:extLst>
              <a:ext uri="{FF2B5EF4-FFF2-40B4-BE49-F238E27FC236}">
                <a16:creationId xmlns:a16="http://schemas.microsoft.com/office/drawing/2014/main" id="{659D31E5-DE21-574A-838B-FDB046DC20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53B4C0-CFAC-934A-BC81-5C6B84E688F5}"/>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164371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94D4D-B33A-D44F-AC8D-D77326A4EC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663D1C0-877A-2B4F-90BA-62892D1F24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D6DA30-E5D5-2A43-9726-0978945FCC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5ACB35-4B28-8F40-A768-B8FF3944D6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D1F991-AC94-664F-8572-C5DE788DB5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1B771B-A343-B240-AB37-711D01DE2F51}"/>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8" name="Footer Placeholder 7">
            <a:extLst>
              <a:ext uri="{FF2B5EF4-FFF2-40B4-BE49-F238E27FC236}">
                <a16:creationId xmlns:a16="http://schemas.microsoft.com/office/drawing/2014/main" id="{D0F32863-84DA-674A-9634-5F40E25C03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49D6F9-6385-9446-86DC-A129C66B324D}"/>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3889251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4A608-5058-354B-980C-DB34C4FAC7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7CA0EA-6027-2349-BC8D-204051E8780E}"/>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4" name="Footer Placeholder 3">
            <a:extLst>
              <a:ext uri="{FF2B5EF4-FFF2-40B4-BE49-F238E27FC236}">
                <a16:creationId xmlns:a16="http://schemas.microsoft.com/office/drawing/2014/main" id="{D63C963A-207E-A946-9C5A-1E1FA2333D4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C9F10D-BD89-3B43-A210-43607A5027E4}"/>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2957662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1F8A75-3D6E-8343-A54B-9BD1BE1FAB8D}"/>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3" name="Footer Placeholder 2">
            <a:extLst>
              <a:ext uri="{FF2B5EF4-FFF2-40B4-BE49-F238E27FC236}">
                <a16:creationId xmlns:a16="http://schemas.microsoft.com/office/drawing/2014/main" id="{7257024A-6C0B-404F-8577-42FD09231F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D662670-149F-FD49-9D74-EB63A4002AE1}"/>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112148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38CAE-21EA-254B-8D9D-2772CB82AF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AD0595-90E8-BE47-ABF7-A7DED6F1B0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81EDA9-FB79-6C4F-8A88-15FCF0F51A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21884C-2BCF-D547-95FD-5BB4EC54CBAB}"/>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6" name="Footer Placeholder 5">
            <a:extLst>
              <a:ext uri="{FF2B5EF4-FFF2-40B4-BE49-F238E27FC236}">
                <a16:creationId xmlns:a16="http://schemas.microsoft.com/office/drawing/2014/main" id="{B6209D38-466E-D045-A381-BF0B6318E0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1BE694-78BD-2E49-A9F4-315073574D74}"/>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2077754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73FCE1-06E4-1D4C-945E-D3A2E0F88A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550284-3E0C-5740-9AAC-7FAF2F1627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C7ECFC5-FA13-5347-91E7-D33EE12345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B37489-F587-1346-B3B0-33C92D89C97A}"/>
              </a:ext>
            </a:extLst>
          </p:cNvPr>
          <p:cNvSpPr>
            <a:spLocks noGrp="1"/>
          </p:cNvSpPr>
          <p:nvPr>
            <p:ph type="dt" sz="half" idx="10"/>
          </p:nvPr>
        </p:nvSpPr>
        <p:spPr/>
        <p:txBody>
          <a:bodyPr/>
          <a:lstStyle/>
          <a:p>
            <a:fld id="{5D3FE983-726F-4C4A-906A-92553A6377F1}" type="datetimeFigureOut">
              <a:rPr lang="en-US" smtClean="0"/>
              <a:t>10/9/23</a:t>
            </a:fld>
            <a:endParaRPr lang="en-US"/>
          </a:p>
        </p:txBody>
      </p:sp>
      <p:sp>
        <p:nvSpPr>
          <p:cNvPr id="6" name="Footer Placeholder 5">
            <a:extLst>
              <a:ext uri="{FF2B5EF4-FFF2-40B4-BE49-F238E27FC236}">
                <a16:creationId xmlns:a16="http://schemas.microsoft.com/office/drawing/2014/main" id="{E26B37EE-04BF-2A45-B96A-00B560A23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EC763C-E827-E04B-B28F-A7FFCCEC8478}"/>
              </a:ext>
            </a:extLst>
          </p:cNvPr>
          <p:cNvSpPr>
            <a:spLocks noGrp="1"/>
          </p:cNvSpPr>
          <p:nvPr>
            <p:ph type="sldNum" sz="quarter" idx="12"/>
          </p:nvPr>
        </p:nvSpPr>
        <p:spPr/>
        <p:txBody>
          <a:bodyPr/>
          <a:lstStyle/>
          <a:p>
            <a:fld id="{B8493029-E70A-F64E-A65B-0383E9F6FF27}" type="slidenum">
              <a:rPr lang="en-US" smtClean="0"/>
              <a:t>‹#›</a:t>
            </a:fld>
            <a:endParaRPr lang="en-US"/>
          </a:p>
        </p:txBody>
      </p:sp>
    </p:spTree>
    <p:extLst>
      <p:ext uri="{BB962C8B-B14F-4D97-AF65-F5344CB8AC3E}">
        <p14:creationId xmlns:p14="http://schemas.microsoft.com/office/powerpoint/2010/main" val="1049309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5A7BF9-1A38-8846-A02D-E2737BF092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82CE04-2FCA-924C-A99F-D45D0A07A7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0EFA0F-C838-A345-85EF-017D985324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FE983-726F-4C4A-906A-92553A6377F1}" type="datetimeFigureOut">
              <a:rPr lang="en-US" smtClean="0"/>
              <a:t>10/9/23</a:t>
            </a:fld>
            <a:endParaRPr lang="en-US"/>
          </a:p>
        </p:txBody>
      </p:sp>
      <p:sp>
        <p:nvSpPr>
          <p:cNvPr id="5" name="Footer Placeholder 4">
            <a:extLst>
              <a:ext uri="{FF2B5EF4-FFF2-40B4-BE49-F238E27FC236}">
                <a16:creationId xmlns:a16="http://schemas.microsoft.com/office/drawing/2014/main" id="{BC15EDEA-0C95-4A4A-9CEF-ADFAFC9509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6FBDF3C-17F7-ED4D-8A98-DF83BD51F1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93029-E70A-F64E-A65B-0383E9F6FF27}" type="slidenum">
              <a:rPr lang="en-US" smtClean="0"/>
              <a:t>‹#›</a:t>
            </a:fld>
            <a:endParaRPr lang="en-US"/>
          </a:p>
        </p:txBody>
      </p:sp>
    </p:spTree>
    <p:extLst>
      <p:ext uri="{BB962C8B-B14F-4D97-AF65-F5344CB8AC3E}">
        <p14:creationId xmlns:p14="http://schemas.microsoft.com/office/powerpoint/2010/main" val="766689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evaluateblog.files.wordpress.com/2013/06/aa.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866B9-9E33-B045-ACF3-F29C932C31E8}"/>
              </a:ext>
            </a:extLst>
          </p:cNvPr>
          <p:cNvSpPr>
            <a:spLocks noGrp="1"/>
          </p:cNvSpPr>
          <p:nvPr>
            <p:ph type="ctrTitle"/>
          </p:nvPr>
        </p:nvSpPr>
        <p:spPr/>
        <p:txBody>
          <a:bodyPr>
            <a:normAutofit/>
          </a:bodyPr>
          <a:lstStyle/>
          <a:p>
            <a:r>
              <a:rPr lang="en-US" sz="3600" dirty="0">
                <a:effectLst/>
                <a:latin typeface="Calibri" panose="020F0502020204030204" pitchFamily="34" charset="0"/>
                <a:ea typeface="Calibri" panose="020F0502020204030204" pitchFamily="34" charset="0"/>
                <a:cs typeface="Times New Roman" panose="02020603050405020304" pitchFamily="18" charset="0"/>
              </a:rPr>
              <a:t>Health Promotion Implementation: Planning health promotion interventions</a:t>
            </a:r>
            <a:r>
              <a:rPr lang="en-US" sz="9600" dirty="0">
                <a:effectLst/>
              </a:rPr>
              <a:t> </a:t>
            </a:r>
            <a:endParaRPr lang="en-US" sz="9600" dirty="0"/>
          </a:p>
        </p:txBody>
      </p:sp>
      <p:sp>
        <p:nvSpPr>
          <p:cNvPr id="3" name="Subtitle 2">
            <a:extLst>
              <a:ext uri="{FF2B5EF4-FFF2-40B4-BE49-F238E27FC236}">
                <a16:creationId xmlns:a16="http://schemas.microsoft.com/office/drawing/2014/main" id="{2F0E7196-4DD2-AE42-BCB9-B1AE05E814FB}"/>
              </a:ext>
            </a:extLst>
          </p:cNvPr>
          <p:cNvSpPr>
            <a:spLocks noGrp="1"/>
          </p:cNvSpPr>
          <p:nvPr>
            <p:ph type="subTitle" idx="1"/>
          </p:nvPr>
        </p:nvSpPr>
        <p:spPr/>
        <p:txBody>
          <a:bodyPr/>
          <a:lstStyle/>
          <a:p>
            <a:r>
              <a:rPr lang="en-US" dirty="0"/>
              <a:t>Tulani Francis L. Matenga </a:t>
            </a:r>
          </a:p>
          <a:p>
            <a:r>
              <a:rPr lang="en-US" dirty="0"/>
              <a:t>Department of Health Promotion and Education </a:t>
            </a:r>
          </a:p>
        </p:txBody>
      </p:sp>
    </p:spTree>
    <p:extLst>
      <p:ext uri="{BB962C8B-B14F-4D97-AF65-F5344CB8AC3E}">
        <p14:creationId xmlns:p14="http://schemas.microsoft.com/office/powerpoint/2010/main" val="2840604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8A44F89F-E7BE-2A47-A260-EB6363171203}"/>
              </a:ext>
            </a:extLst>
          </p:cNvPr>
          <p:cNvSpPr>
            <a:spLocks noGrp="1"/>
          </p:cNvSpPr>
          <p:nvPr>
            <p:ph type="title"/>
          </p:nvPr>
        </p:nvSpPr>
        <p:spPr>
          <a:xfrm>
            <a:off x="1981200" y="274638"/>
            <a:ext cx="8229600" cy="639762"/>
          </a:xfrm>
        </p:spPr>
        <p:txBody>
          <a:bodyPr/>
          <a:lstStyle/>
          <a:p>
            <a:pPr algn="l"/>
            <a:r>
              <a:rPr lang="en-GB" altLang="en-US" sz="2800" b="1" dirty="0">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dirty="0"/>
          </a:p>
        </p:txBody>
      </p:sp>
      <p:sp>
        <p:nvSpPr>
          <p:cNvPr id="3" name="Content Placeholder 2">
            <a:extLst>
              <a:ext uri="{FF2B5EF4-FFF2-40B4-BE49-F238E27FC236}">
                <a16:creationId xmlns:a16="http://schemas.microsoft.com/office/drawing/2014/main" id="{5F6CAB5D-BF6A-5640-A557-796925957F05}"/>
              </a:ext>
            </a:extLst>
          </p:cNvPr>
          <p:cNvSpPr>
            <a:spLocks noGrp="1"/>
          </p:cNvSpPr>
          <p:nvPr>
            <p:ph idx="1"/>
          </p:nvPr>
        </p:nvSpPr>
        <p:spPr>
          <a:xfrm>
            <a:off x="1981200" y="990600"/>
            <a:ext cx="8229600" cy="5638800"/>
          </a:xfrm>
        </p:spPr>
        <p:txBody>
          <a:bodyPr/>
          <a:lstStyle/>
          <a:p>
            <a:pPr marL="342900" lvl="2" indent="-342900">
              <a:buNone/>
              <a:defRPr/>
            </a:pPr>
            <a:r>
              <a:rPr lang="en-GB" b="1" u="sng" dirty="0">
                <a:solidFill>
                  <a:srgbClr val="C00000"/>
                </a:solidFill>
                <a:latin typeface="Verdana" pitchFamily="34" charset="0"/>
                <a:ea typeface="Verdana" pitchFamily="34" charset="0"/>
                <a:cs typeface="Verdana" pitchFamily="34" charset="0"/>
              </a:rPr>
              <a:t>Elements of the project cycle</a:t>
            </a:r>
            <a:endParaRPr lang="en-GB" u="sng" dirty="0">
              <a:solidFill>
                <a:srgbClr val="C00000"/>
              </a:solidFill>
              <a:latin typeface="Verdana" pitchFamily="34" charset="0"/>
              <a:ea typeface="Verdana" pitchFamily="34" charset="0"/>
              <a:cs typeface="Verdana" pitchFamily="34" charset="0"/>
            </a:endParaRPr>
          </a:p>
          <a:p>
            <a:pPr marL="514350" lvl="3" indent="-514350">
              <a:buNone/>
              <a:defRPr/>
            </a:pPr>
            <a:r>
              <a:rPr lang="en-GB" b="1" dirty="0" err="1">
                <a:solidFill>
                  <a:srgbClr val="C00000"/>
                </a:solidFill>
              </a:rPr>
              <a:t>i</a:t>
            </a:r>
            <a:r>
              <a:rPr lang="en-GB" b="1" dirty="0">
                <a:solidFill>
                  <a:srgbClr val="C00000"/>
                </a:solidFill>
              </a:rPr>
              <a:t>.  Project need identification</a:t>
            </a:r>
          </a:p>
          <a:p>
            <a:pPr marL="971550" lvl="4" indent="-514350">
              <a:buFont typeface="Wingdings" pitchFamily="2" charset="2"/>
              <a:buChar char="ü"/>
              <a:defRPr/>
            </a:pPr>
            <a:r>
              <a:rPr lang="en-GB" dirty="0"/>
              <a:t>This is the conceptualisation and initial stage. </a:t>
            </a:r>
          </a:p>
          <a:p>
            <a:pPr marL="971550" lvl="4" indent="-514350">
              <a:buFont typeface="Wingdings" pitchFamily="2" charset="2"/>
              <a:buChar char="ü"/>
              <a:defRPr/>
            </a:pPr>
            <a:r>
              <a:rPr lang="en-GB" dirty="0"/>
              <a:t>Development project </a:t>
            </a:r>
            <a:r>
              <a:rPr lang="en-GB" dirty="0">
                <a:solidFill>
                  <a:srgbClr val="FF0000"/>
                </a:solidFill>
              </a:rPr>
              <a:t>needs identification </a:t>
            </a:r>
            <a:r>
              <a:rPr lang="en-GB" dirty="0"/>
              <a:t>starts by examining [with different stakeholders] existing social projects and priority areas. </a:t>
            </a:r>
          </a:p>
          <a:p>
            <a:pPr marL="971550" lvl="4" indent="-514350">
              <a:buFont typeface="Wingdings" pitchFamily="2" charset="2"/>
              <a:buChar char="ü"/>
              <a:defRPr/>
            </a:pPr>
            <a:r>
              <a:rPr lang="en-GB" dirty="0"/>
              <a:t>It is this identified problem need (s) that translates into project goals, purposes, outputs and activities.</a:t>
            </a:r>
          </a:p>
          <a:p>
            <a:pPr>
              <a:buFont typeface="Arial" charset="0"/>
              <a:buNone/>
              <a:defRPr/>
            </a:pPr>
            <a:r>
              <a:rPr lang="en-GB" sz="3000" dirty="0">
                <a:solidFill>
                  <a:srgbClr val="C00000"/>
                </a:solidFill>
              </a:rPr>
              <a:t>ii. </a:t>
            </a:r>
            <a:r>
              <a:rPr lang="en-GB" sz="2000" b="1" dirty="0">
                <a:solidFill>
                  <a:srgbClr val="C00000"/>
                </a:solidFill>
              </a:rPr>
              <a:t>Design</a:t>
            </a:r>
          </a:p>
          <a:p>
            <a:pPr lvl="1">
              <a:buFont typeface="Wingdings" pitchFamily="2" charset="2"/>
              <a:buChar char="ü"/>
              <a:defRPr/>
            </a:pPr>
            <a:r>
              <a:rPr lang="en-GB" sz="1800" dirty="0"/>
              <a:t>Once the need is identifies, project preparation and analysis follows. The scope of the project will have to be determined (coverage of the project). </a:t>
            </a:r>
          </a:p>
          <a:p>
            <a:pPr lvl="1">
              <a:buFont typeface="Wingdings" pitchFamily="2" charset="2"/>
              <a:buChar char="ü"/>
              <a:defRPr/>
            </a:pPr>
            <a:r>
              <a:rPr lang="en-GB" sz="1800" dirty="0"/>
              <a:t>Good project designs should have objectives that are: </a:t>
            </a:r>
          </a:p>
          <a:p>
            <a:pPr lvl="2">
              <a:defRPr/>
            </a:pPr>
            <a:r>
              <a:rPr lang="en-GB" sz="1600" dirty="0">
                <a:latin typeface="Verdana" pitchFamily="34" charset="0"/>
                <a:ea typeface="Verdana" pitchFamily="34" charset="0"/>
                <a:cs typeface="Verdana" pitchFamily="34" charset="0"/>
              </a:rPr>
              <a:t>clearly and realistically stated; </a:t>
            </a:r>
          </a:p>
          <a:p>
            <a:pPr lvl="2">
              <a:defRPr/>
            </a:pPr>
            <a:r>
              <a:rPr lang="en-GB" sz="1600" dirty="0">
                <a:latin typeface="Verdana" pitchFamily="34" charset="0"/>
                <a:ea typeface="Verdana" pitchFamily="34" charset="0"/>
                <a:cs typeface="Verdana" pitchFamily="34" charset="0"/>
              </a:rPr>
              <a:t>reflect, from the point of view of the beneficiaries, the desired improvement; </a:t>
            </a:r>
          </a:p>
          <a:p>
            <a:pPr lvl="2">
              <a:defRPr/>
            </a:pPr>
            <a:r>
              <a:rPr lang="en-GB" sz="1600" dirty="0">
                <a:latin typeface="Verdana" pitchFamily="34" charset="0"/>
                <a:ea typeface="Verdana" pitchFamily="34" charset="0"/>
                <a:cs typeface="Verdana" pitchFamily="34" charset="0"/>
              </a:rPr>
              <a:t>allow main results, resources and implementation approach to be derived from them; </a:t>
            </a:r>
          </a:p>
          <a:p>
            <a:pPr>
              <a:buFont typeface="Arial" charset="0"/>
              <a:buChar char="•"/>
              <a:defRPr/>
            </a:pPr>
            <a:r>
              <a:rPr lang="en-GB" sz="1600" dirty="0">
                <a:latin typeface="Verdana" pitchFamily="34" charset="0"/>
                <a:ea typeface="Verdana" pitchFamily="34" charset="0"/>
                <a:cs typeface="Verdana" pitchFamily="34" charset="0"/>
              </a:rPr>
              <a:t> </a:t>
            </a:r>
          </a:p>
          <a:p>
            <a:pPr lvl="2">
              <a:defRPr/>
            </a:pPr>
            <a:endParaRPr lang="en-GB" sz="1400" dirty="0"/>
          </a:p>
          <a:p>
            <a:pPr lvl="1">
              <a:buFont typeface="Wingdings" pitchFamily="2" charset="2"/>
              <a:buChar char="ü"/>
              <a:defRPr/>
            </a:pPr>
            <a:endParaRPr lang="en-GB" sz="1400" dirty="0"/>
          </a:p>
          <a:p>
            <a:pPr marL="514350" lvl="3" indent="-514350">
              <a:buNone/>
              <a:defRPr/>
            </a:pP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CE91155F-D355-494D-A191-6C1F9BE8989C}"/>
              </a:ext>
            </a:extLst>
          </p:cNvPr>
          <p:cNvSpPr>
            <a:spLocks noGrp="1"/>
          </p:cNvSpPr>
          <p:nvPr>
            <p:ph type="title"/>
          </p:nvPr>
        </p:nvSpPr>
        <p:spPr>
          <a:xfrm>
            <a:off x="2209800" y="274638"/>
            <a:ext cx="8001000" cy="7159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21507" name="Content Placeholder 2">
            <a:extLst>
              <a:ext uri="{FF2B5EF4-FFF2-40B4-BE49-F238E27FC236}">
                <a16:creationId xmlns:a16="http://schemas.microsoft.com/office/drawing/2014/main" id="{652FFB34-EBE8-6C4A-9C15-63B245C8EBE3}"/>
              </a:ext>
            </a:extLst>
          </p:cNvPr>
          <p:cNvSpPr>
            <a:spLocks noGrp="1"/>
          </p:cNvSpPr>
          <p:nvPr>
            <p:ph idx="1"/>
          </p:nvPr>
        </p:nvSpPr>
        <p:spPr>
          <a:xfrm>
            <a:off x="1981200" y="1219201"/>
            <a:ext cx="8229600" cy="4525963"/>
          </a:xfrm>
        </p:spPr>
        <p:txBody>
          <a:bodyPr/>
          <a:lstStyle/>
          <a:p>
            <a:pPr lvl="2"/>
            <a:r>
              <a:rPr lang="en-GB" altLang="en-US" sz="1600">
                <a:latin typeface="Verdana" panose="020B0604030504040204" pitchFamily="34" charset="0"/>
                <a:ea typeface="Verdana" panose="020B0604030504040204" pitchFamily="34" charset="0"/>
                <a:cs typeface="Verdana" panose="020B0604030504040204" pitchFamily="34" charset="0"/>
              </a:rPr>
              <a:t>specific and measurable indicators are attached for each objective in order to enable quantitative and qualitative monitoring of the project</a:t>
            </a:r>
          </a:p>
          <a:p>
            <a:pPr lvl="2"/>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2"/>
            <a:r>
              <a:rPr lang="en-GB" altLang="en-US" sz="1600">
                <a:latin typeface="Verdana" panose="020B0604030504040204" pitchFamily="34" charset="0"/>
                <a:ea typeface="Verdana" panose="020B0604030504040204" pitchFamily="34" charset="0"/>
                <a:cs typeface="Verdana" panose="020B0604030504040204" pitchFamily="34" charset="0"/>
              </a:rPr>
              <a:t>The time-schedule is clear, realistic, covers its whole lifetime</a:t>
            </a:r>
          </a:p>
          <a:p>
            <a:pPr lvl="2"/>
            <a:r>
              <a:rPr lang="en-GB" altLang="en-US" sz="1600">
                <a:latin typeface="Verdana" panose="020B0604030504040204" pitchFamily="34" charset="0"/>
                <a:ea typeface="Verdana" panose="020B0604030504040204" pitchFamily="34" charset="0"/>
                <a:cs typeface="Verdana" panose="020B0604030504040204" pitchFamily="34" charset="0"/>
              </a:rPr>
              <a:t>The project has a clear and efficient management structure and organisation</a:t>
            </a:r>
          </a:p>
          <a:p>
            <a:pPr lvl="2"/>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2"/>
            <a:r>
              <a:rPr lang="en-GB" altLang="en-US" sz="1600">
                <a:latin typeface="Verdana" panose="020B0604030504040204" pitchFamily="34" charset="0"/>
                <a:ea typeface="Verdana" panose="020B0604030504040204" pitchFamily="34" charset="0"/>
                <a:cs typeface="Verdana" panose="020B0604030504040204" pitchFamily="34" charset="0"/>
              </a:rPr>
              <a:t>The monitoring and reporting system should enable effective project management and incorporate feedback to work planning</a:t>
            </a:r>
          </a:p>
          <a:p>
            <a:pPr lvl="2"/>
            <a:r>
              <a:rPr lang="en-GB" altLang="en-US" sz="1600">
                <a:latin typeface="Verdana" panose="020B0604030504040204" pitchFamily="34" charset="0"/>
                <a:ea typeface="Verdana" panose="020B0604030504040204" pitchFamily="34" charset="0"/>
                <a:cs typeface="Verdana" panose="020B0604030504040204" pitchFamily="34" charset="0"/>
              </a:rPr>
              <a:t>Resources are specified and sufficient in relation to the objectives and expected outcomes. </a:t>
            </a:r>
          </a:p>
          <a:p>
            <a:pPr lvl="2"/>
            <a:r>
              <a:rPr lang="en-GB" altLang="en-US" sz="1600">
                <a:latin typeface="Verdana" panose="020B0604030504040204" pitchFamily="34" charset="0"/>
                <a:ea typeface="Verdana" panose="020B0604030504040204" pitchFamily="34" charset="0"/>
                <a:cs typeface="Verdana" panose="020B0604030504040204" pitchFamily="34" charset="0"/>
              </a:rPr>
              <a:t>Based on these the budget can be prepared</a:t>
            </a:r>
            <a:endParaRPr lang="en-GB" altLang="en-US" sz="1800">
              <a:latin typeface="Verdana" panose="020B0604030504040204" pitchFamily="34" charset="0"/>
              <a:ea typeface="Verdana" panose="020B0604030504040204" pitchFamily="34" charset="0"/>
              <a:cs typeface="Verdana" panose="020B0604030504040204" pitchFamily="34" charset="0"/>
            </a:endParaRPr>
          </a:p>
          <a:p>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940ECEA-9DA5-6F43-A26C-B0C20701F8F9}"/>
              </a:ext>
            </a:extLst>
          </p:cNvPr>
          <p:cNvSpPr>
            <a:spLocks noGrp="1"/>
          </p:cNvSpPr>
          <p:nvPr>
            <p:ph type="title"/>
          </p:nvPr>
        </p:nvSpPr>
        <p:spPr>
          <a:xfrm>
            <a:off x="1981200" y="274638"/>
            <a:ext cx="8229600" cy="5635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22531" name="Content Placeholder 2">
            <a:extLst>
              <a:ext uri="{FF2B5EF4-FFF2-40B4-BE49-F238E27FC236}">
                <a16:creationId xmlns:a16="http://schemas.microsoft.com/office/drawing/2014/main" id="{42F13AF8-F216-8C46-8F57-05C070ADBF53}"/>
              </a:ext>
            </a:extLst>
          </p:cNvPr>
          <p:cNvSpPr>
            <a:spLocks noGrp="1"/>
          </p:cNvSpPr>
          <p:nvPr>
            <p:ph idx="1"/>
          </p:nvPr>
        </p:nvSpPr>
        <p:spPr>
          <a:xfrm>
            <a:off x="1905000" y="838200"/>
            <a:ext cx="8229600" cy="5486400"/>
          </a:xfrm>
        </p:spPr>
        <p:txBody>
          <a:bodyPr/>
          <a:lstStyle/>
          <a:p>
            <a:pPr marL="342900" lvl="3" indent="-342900">
              <a:buNone/>
            </a:pPr>
            <a:r>
              <a:rPr lang="en-GB" altLang="en-US" b="1" dirty="0">
                <a:solidFill>
                  <a:srgbClr val="C00000"/>
                </a:solidFill>
                <a:latin typeface="Verdana" panose="020B0604030504040204" pitchFamily="34" charset="0"/>
                <a:ea typeface="Verdana" panose="020B0604030504040204" pitchFamily="34" charset="0"/>
                <a:cs typeface="Verdana" panose="020B0604030504040204" pitchFamily="34" charset="0"/>
              </a:rPr>
              <a:t>iii.  Development Project appraisal </a:t>
            </a:r>
            <a:endParaRPr lang="en-GB" altLang="en-US"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dirty="0">
                <a:latin typeface="Verdana" panose="020B0604030504040204" pitchFamily="34" charset="0"/>
                <a:ea typeface="Verdana" panose="020B0604030504040204" pitchFamily="34" charset="0"/>
                <a:cs typeface="Verdana" panose="020B0604030504040204" pitchFamily="34" charset="0"/>
              </a:rPr>
              <a:t> Development project appraisal aims at facilitating selection from among existing alternatives. Feasibility studies are significant in determining project alternatives that are viable.</a:t>
            </a:r>
          </a:p>
          <a:p>
            <a:pPr lvl="1">
              <a:buFont typeface="Wingdings" pitchFamily="2" charset="2"/>
              <a:buChar char="ü"/>
            </a:pPr>
            <a:endParaRPr lang="en-GB" altLang="en-US" sz="1600" dirty="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dirty="0">
                <a:latin typeface="Verdana" panose="020B0604030504040204" pitchFamily="34" charset="0"/>
                <a:ea typeface="Verdana" panose="020B0604030504040204" pitchFamily="34" charset="0"/>
                <a:cs typeface="Verdana" panose="020B0604030504040204" pitchFamily="34" charset="0"/>
              </a:rPr>
              <a:t>These are appraised in order to select one or more that appear to maximise development project objectives.</a:t>
            </a:r>
          </a:p>
          <a:p>
            <a:pPr lvl="1">
              <a:buFont typeface="Wingdings" pitchFamily="2" charset="2"/>
              <a:buChar char="ü"/>
            </a:pPr>
            <a:r>
              <a:rPr lang="en-GB" altLang="en-US" sz="1600" dirty="0">
                <a:latin typeface="Verdana" panose="020B0604030504040204" pitchFamily="34" charset="0"/>
                <a:ea typeface="Verdana" panose="020B0604030504040204" pitchFamily="34" charset="0"/>
                <a:cs typeface="Verdana" panose="020B0604030504040204" pitchFamily="34" charset="0"/>
              </a:rPr>
              <a:t>Thus, the project alternative selected should aim at maximising identified objectives. </a:t>
            </a:r>
          </a:p>
          <a:p>
            <a:pPr lvl="1">
              <a:buFont typeface="Wingdings" pitchFamily="2" charset="2"/>
              <a:buChar char="ü"/>
            </a:pPr>
            <a:endParaRPr lang="en-GB" altLang="en-US" sz="1600" dirty="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dirty="0">
                <a:latin typeface="Verdana" panose="020B0604030504040204" pitchFamily="34" charset="0"/>
                <a:ea typeface="Verdana" panose="020B0604030504040204" pitchFamily="34" charset="0"/>
                <a:cs typeface="Verdana" panose="020B0604030504040204" pitchFamily="34" charset="0"/>
              </a:rPr>
              <a:t>The purpose of the pre-feasibility and feasibility analyses is to identify and eliminate from consideration alternatives that for some reasons are not feasible or fail to maximise project objectives. </a:t>
            </a:r>
          </a:p>
          <a:p>
            <a:pPr lvl="1">
              <a:buFont typeface="Wingdings" pitchFamily="2" charset="2"/>
              <a:buChar char="ü"/>
            </a:pPr>
            <a:endParaRPr lang="en-GB" altLang="en-US" sz="1600" dirty="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dirty="0">
                <a:latin typeface="Verdana" panose="020B0604030504040204" pitchFamily="34" charset="0"/>
                <a:ea typeface="Verdana" panose="020B0604030504040204" pitchFamily="34" charset="0"/>
                <a:cs typeface="Verdana" panose="020B0604030504040204" pitchFamily="34" charset="0"/>
              </a:rPr>
              <a:t>As a decision process, feasibility might look at each identified alternatives in terms of: </a:t>
            </a:r>
            <a:r>
              <a:rPr lang="en-GB" altLang="en-US" sz="1600" b="1" dirty="0">
                <a:solidFill>
                  <a:srgbClr val="002060"/>
                </a:solidFill>
                <a:latin typeface="Verdana" panose="020B0604030504040204" pitchFamily="34" charset="0"/>
                <a:ea typeface="Verdana" panose="020B0604030504040204" pitchFamily="34" charset="0"/>
                <a:cs typeface="Verdana" panose="020B0604030504040204" pitchFamily="34" charset="0"/>
              </a:rPr>
              <a:t>the need to be met; project objectives; resources available; environmental conditions to be met; practicality of the solution; social-economic implications of the project; and acceptability (stakeholders)</a:t>
            </a:r>
          </a:p>
          <a:p>
            <a:pPr lvl="1">
              <a:buFont typeface="Wingdings" pitchFamily="2" charset="2"/>
              <a:buChar char="ü"/>
            </a:pPr>
            <a:endParaRPr lang="en-GB"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9BA82F3B-9D72-2B48-B444-36BA1F979E5E}"/>
              </a:ext>
            </a:extLst>
          </p:cNvPr>
          <p:cNvSpPr>
            <a:spLocks noGrp="1"/>
          </p:cNvSpPr>
          <p:nvPr>
            <p:ph type="title"/>
          </p:nvPr>
        </p:nvSpPr>
        <p:spPr>
          <a:xfrm>
            <a:off x="1905000" y="381001"/>
            <a:ext cx="8229600" cy="715963"/>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23555" name="Content Placeholder 2">
            <a:extLst>
              <a:ext uri="{FF2B5EF4-FFF2-40B4-BE49-F238E27FC236}">
                <a16:creationId xmlns:a16="http://schemas.microsoft.com/office/drawing/2014/main" id="{15138282-53CA-1740-88F0-A751B6537812}"/>
              </a:ext>
            </a:extLst>
          </p:cNvPr>
          <p:cNvSpPr>
            <a:spLocks noGrp="1"/>
          </p:cNvSpPr>
          <p:nvPr>
            <p:ph idx="1"/>
          </p:nvPr>
        </p:nvSpPr>
        <p:spPr>
          <a:xfrm>
            <a:off x="1981200" y="1219200"/>
            <a:ext cx="8229600" cy="5105400"/>
          </a:xfrm>
        </p:spPr>
        <p:txBody>
          <a:bodyPr/>
          <a:lstStyle/>
          <a:p>
            <a:pPr>
              <a:buFont typeface="Arial" panose="020B0604020202020204" pitchFamily="34" charset="0"/>
              <a:buNone/>
            </a:pPr>
            <a:r>
              <a:rPr lang="en-GB" altLang="en-US" sz="2000" b="1">
                <a:solidFill>
                  <a:srgbClr val="C00000"/>
                </a:solidFill>
                <a:latin typeface="Verdana" panose="020B0604030504040204" pitchFamily="34" charset="0"/>
                <a:ea typeface="Verdana" panose="020B0604030504040204" pitchFamily="34" charset="0"/>
                <a:cs typeface="Verdana" panose="020B0604030504040204" pitchFamily="34" charset="0"/>
              </a:rPr>
              <a:t>iv. Implementation</a:t>
            </a:r>
          </a:p>
          <a:p>
            <a:pPr lvl="1">
              <a:buFont typeface="Wingdings" pitchFamily="2" charset="2"/>
              <a:buChar char="ü"/>
            </a:pPr>
            <a:r>
              <a:rPr lang="en-GB" altLang="en-US" sz="1600">
                <a:latin typeface="Verdana" panose="020B0604030504040204" pitchFamily="34" charset="0"/>
                <a:ea typeface="Verdana" panose="020B0604030504040204" pitchFamily="34" charset="0"/>
                <a:cs typeface="Verdana" panose="020B0604030504040204" pitchFamily="34" charset="0"/>
              </a:rPr>
              <a:t>Once the project alternative that maximises the objectives is selected, its implementation and operationalization follows. Thus, a</a:t>
            </a:r>
            <a:r>
              <a:rPr lang="en-US" altLang="en-US" sz="1600">
                <a:latin typeface="Verdana" panose="020B0604030504040204" pitchFamily="34" charset="0"/>
                <a:ea typeface="Verdana" panose="020B0604030504040204" pitchFamily="34" charset="0"/>
                <a:cs typeface="Verdana" panose="020B0604030504040204" pitchFamily="34" charset="0"/>
              </a:rPr>
              <a:t>fter you have carefully planned your project, you will be ready to start the project implementation phase;</a:t>
            </a:r>
          </a:p>
          <a:p>
            <a:pPr lvl="1">
              <a:buFont typeface="Wingdings" pitchFamily="2" charset="2"/>
              <a:buChar char="ü"/>
            </a:pPr>
            <a:endParaRPr lang="en-US"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a:latin typeface="Verdana" panose="020B0604030504040204" pitchFamily="34" charset="0"/>
                <a:ea typeface="Verdana" panose="020B0604030504040204" pitchFamily="34" charset="0"/>
                <a:cs typeface="Verdana" panose="020B0604030504040204" pitchFamily="34" charset="0"/>
              </a:rPr>
              <a:t>Implementation phase involves putting the project plan into action.  It </a:t>
            </a:r>
            <a:r>
              <a:rPr lang="en-GB" altLang="en-US" sz="1600">
                <a:latin typeface="Verdana" panose="020B0604030504040204" pitchFamily="34" charset="0"/>
                <a:ea typeface="Verdana" panose="020B0604030504040204" pitchFamily="34" charset="0"/>
                <a:cs typeface="Verdana" panose="020B0604030504040204" pitchFamily="34" charset="0"/>
              </a:rPr>
              <a:t>will have to be according to plans developed earlier in the previous project phases;</a:t>
            </a: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a:latin typeface="Verdana" panose="020B0604030504040204" pitchFamily="34" charset="0"/>
                <a:ea typeface="Verdana" panose="020B0604030504040204" pitchFamily="34" charset="0"/>
                <a:cs typeface="Verdana" panose="020B0604030504040204" pitchFamily="34" charset="0"/>
              </a:rPr>
              <a:t>It is important to remember that monitoring is done at this stage feeding into continuous learning needs;</a:t>
            </a: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a:latin typeface="Verdana" panose="020B0604030504040204" pitchFamily="34" charset="0"/>
                <a:ea typeface="Verdana" panose="020B0604030504040204" pitchFamily="34" charset="0"/>
                <a:cs typeface="Verdana" panose="020B0604030504040204" pitchFamily="34" charset="0"/>
              </a:rPr>
              <a:t>It’s here that the project manager will coordinate and direct project resources to meet the objectives of the project plan. The project implementation phase aim at producing specific deliverables.</a:t>
            </a:r>
          </a:p>
          <a:p>
            <a:pPr lvl="1">
              <a:buFont typeface="Wingdings" pitchFamily="2" charset="2"/>
              <a:buChar char="ü"/>
            </a:pPr>
            <a:endParaRPr lang="en-US"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b="1">
                <a:solidFill>
                  <a:srgbClr val="FF0000"/>
                </a:solidFill>
                <a:latin typeface="Verdana" panose="020B0604030504040204" pitchFamily="34" charset="0"/>
                <a:ea typeface="Verdana" panose="020B0604030504040204" pitchFamily="34" charset="0"/>
                <a:cs typeface="Verdana" panose="020B0604030504040204" pitchFamily="34" charset="0"/>
              </a:rPr>
              <a:t>The word ‘deliverable’ means anything your project delivers. </a:t>
            </a:r>
            <a:endParaRPr lang="en-GB" altLang="en-US" sz="1600" b="1">
              <a:solidFill>
                <a:srgbClr val="FF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2019817-48A0-E243-80A6-99134882AFF0}"/>
              </a:ext>
            </a:extLst>
          </p:cNvPr>
          <p:cNvSpPr>
            <a:spLocks noGrp="1"/>
          </p:cNvSpPr>
          <p:nvPr>
            <p:ph type="title"/>
          </p:nvPr>
        </p:nvSpPr>
        <p:spPr>
          <a:xfrm>
            <a:off x="1981200" y="274638"/>
            <a:ext cx="8229600" cy="5635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24579" name="Content Placeholder 2">
            <a:extLst>
              <a:ext uri="{FF2B5EF4-FFF2-40B4-BE49-F238E27FC236}">
                <a16:creationId xmlns:a16="http://schemas.microsoft.com/office/drawing/2014/main" id="{E3048600-289E-F54A-AC21-D56F48EE13A3}"/>
              </a:ext>
            </a:extLst>
          </p:cNvPr>
          <p:cNvSpPr>
            <a:spLocks noGrp="1"/>
          </p:cNvSpPr>
          <p:nvPr>
            <p:ph idx="1"/>
          </p:nvPr>
        </p:nvSpPr>
        <p:spPr>
          <a:xfrm>
            <a:off x="1981200" y="914400"/>
            <a:ext cx="8229600" cy="4953000"/>
          </a:xfrm>
        </p:spPr>
        <p:txBody>
          <a:bodyPr/>
          <a:lstStyle/>
          <a:p>
            <a:pPr marL="342900" lvl="3" indent="-342900">
              <a:buNone/>
            </a:pPr>
            <a:r>
              <a:rPr lang="en-GB" altLang="en-US" b="1">
                <a:solidFill>
                  <a:srgbClr val="C00000"/>
                </a:solidFill>
                <a:latin typeface="Verdana" panose="020B0604030504040204" pitchFamily="34" charset="0"/>
                <a:ea typeface="Verdana" panose="020B0604030504040204" pitchFamily="34" charset="0"/>
                <a:cs typeface="Verdana" panose="020B0604030504040204" pitchFamily="34" charset="0"/>
              </a:rPr>
              <a:t>v. Evaluation and Learning </a:t>
            </a:r>
            <a:endParaRPr lang="en-GB" altLang="en-US">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a:latin typeface="Verdana" panose="020B0604030504040204" pitchFamily="34" charset="0"/>
                <a:ea typeface="Verdana" panose="020B0604030504040204" pitchFamily="34" charset="0"/>
                <a:cs typeface="Verdana" panose="020B0604030504040204" pitchFamily="34" charset="0"/>
              </a:rPr>
              <a:t>This is the final phase in the development project cycle </a:t>
            </a: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a:latin typeface="Verdana" panose="020B0604030504040204" pitchFamily="34" charset="0"/>
                <a:ea typeface="Verdana" panose="020B0604030504040204" pitchFamily="34" charset="0"/>
                <a:cs typeface="Verdana" panose="020B0604030504040204" pitchFamily="34" charset="0"/>
              </a:rPr>
              <a:t>Gives an organisation feedback on whether a project is achieving what it set out to achieve. It enables us to prove to our communities, funding bodies and other interested parties that we did what we said we were going to do </a:t>
            </a:r>
            <a:r>
              <a:rPr lang="en-US" altLang="en-US" sz="1600">
                <a:solidFill>
                  <a:srgbClr val="FF0000"/>
                </a:solidFill>
                <a:latin typeface="Verdana" panose="020B0604030504040204" pitchFamily="34" charset="0"/>
                <a:ea typeface="Verdana" panose="020B0604030504040204" pitchFamily="34" charset="0"/>
                <a:cs typeface="Verdana" panose="020B0604030504040204" pitchFamily="34" charset="0"/>
              </a:rPr>
              <a:t>(accountability)</a:t>
            </a:r>
          </a:p>
          <a:p>
            <a:pPr lvl="1">
              <a:buFont typeface="Wingdings" pitchFamily="2" charset="2"/>
              <a:buChar char="ü"/>
            </a:pPr>
            <a:endParaRPr lang="en-GB" altLang="en-US" sz="1600">
              <a:solidFill>
                <a:srgbClr val="FF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a:latin typeface="Verdana" panose="020B0604030504040204" pitchFamily="34" charset="0"/>
                <a:ea typeface="Verdana" panose="020B0604030504040204" pitchFamily="34" charset="0"/>
                <a:cs typeface="Verdana" panose="020B0604030504040204" pitchFamily="34" charset="0"/>
              </a:rPr>
              <a:t>Help us to learn (what worked and what didn’t? how can I repeat the successes and minimise the mistakes? Is the project sustainable? (Improvement)</a:t>
            </a: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600">
                <a:latin typeface="Verdana" panose="020B0604030504040204" pitchFamily="34" charset="0"/>
                <a:ea typeface="Verdana" panose="020B0604030504040204" pitchFamily="34" charset="0"/>
                <a:cs typeface="Verdana" panose="020B0604030504040204" pitchFamily="34" charset="0"/>
              </a:rPr>
              <a:t>Contribute to our evidence base around what works </a:t>
            </a:r>
            <a:r>
              <a:rPr lang="en-US" altLang="en-US" sz="1600">
                <a:solidFill>
                  <a:srgbClr val="FF0000"/>
                </a:solidFill>
                <a:latin typeface="Verdana" panose="020B0604030504040204" pitchFamily="34" charset="0"/>
                <a:ea typeface="Verdana" panose="020B0604030504040204" pitchFamily="34" charset="0"/>
                <a:cs typeface="Verdana" panose="020B0604030504040204" pitchFamily="34" charset="0"/>
              </a:rPr>
              <a:t>(Knowledge).</a:t>
            </a:r>
            <a:r>
              <a:rPr lang="en-US" altLang="en-US" sz="1600">
                <a:latin typeface="Verdana" panose="020B0604030504040204" pitchFamily="34" charset="0"/>
                <a:ea typeface="Verdana" panose="020B0604030504040204" pitchFamily="34" charset="0"/>
                <a:cs typeface="Verdana" panose="020B0604030504040204" pitchFamily="34" charset="0"/>
              </a:rPr>
              <a:t> </a:t>
            </a:r>
          </a:p>
          <a:p>
            <a:pPr lvl="1">
              <a:buFont typeface="Wingdings" pitchFamily="2" charset="2"/>
              <a:buChar char="ü"/>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GB" altLang="en-US" sz="1600">
                <a:solidFill>
                  <a:srgbClr val="FF0000"/>
                </a:solidFill>
                <a:latin typeface="Verdana" panose="020B0604030504040204" pitchFamily="34" charset="0"/>
                <a:ea typeface="Verdana" panose="020B0604030504040204" pitchFamily="34" charset="0"/>
                <a:cs typeface="Verdana" panose="020B0604030504040204" pitchFamily="34" charset="0"/>
              </a:rPr>
              <a:t>Learning function. </a:t>
            </a:r>
            <a:r>
              <a:rPr lang="en-GB" altLang="en-US" sz="1600">
                <a:latin typeface="Verdana" panose="020B0604030504040204" pitchFamily="34" charset="0"/>
                <a:ea typeface="Verdana" panose="020B0604030504040204" pitchFamily="34" charset="0"/>
                <a:cs typeface="Verdana" panose="020B0604030504040204" pitchFamily="34" charset="0"/>
              </a:rPr>
              <a:t>Evaluation is not limited to completed projects. It can also be an important tool for management in on-going projects. Evaluation might be undertaken when the project is in trouble as the first step in the re-planning effort. </a:t>
            </a:r>
          </a:p>
          <a:p>
            <a:pPr lvl="1"/>
            <a:endParaRPr lang="en-GB" altLang="en-US" sz="160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2BA35763-CE13-4B4D-98BD-C1807B6E9D33}"/>
              </a:ext>
            </a:extLst>
          </p:cNvPr>
          <p:cNvSpPr>
            <a:spLocks noGrp="1"/>
          </p:cNvSpPr>
          <p:nvPr>
            <p:ph type="title"/>
          </p:nvPr>
        </p:nvSpPr>
        <p:spPr>
          <a:xfrm>
            <a:off x="1981200" y="274638"/>
            <a:ext cx="8229600" cy="487362"/>
          </a:xfrm>
        </p:spPr>
        <p:txBody>
          <a:bodyPr>
            <a:normAutofit fontScale="90000"/>
          </a:bodyPr>
          <a:lstStyle/>
          <a:p>
            <a:pPr marL="342900" indent="-342900"/>
            <a:br>
              <a:rPr lang="en-US" altLang="en-US" sz="2400" b="1">
                <a:latin typeface="Verdana" panose="020B0604030504040204" pitchFamily="34" charset="0"/>
                <a:ea typeface="Verdana" panose="020B0604030504040204" pitchFamily="34" charset="0"/>
                <a:cs typeface="Verdana" panose="020B0604030504040204" pitchFamily="34" charset="0"/>
              </a:rPr>
            </a:br>
            <a:br>
              <a:rPr lang="en-US" altLang="en-US" sz="2400" b="1">
                <a:latin typeface="Verdana" panose="020B0604030504040204" pitchFamily="34" charset="0"/>
                <a:ea typeface="Verdana" panose="020B0604030504040204" pitchFamily="34" charset="0"/>
                <a:cs typeface="Verdana" panose="020B0604030504040204" pitchFamily="34" charset="0"/>
              </a:rPr>
            </a:br>
            <a:r>
              <a:rPr lang="en-US" altLang="en-US" sz="2400" b="1">
                <a:latin typeface="Verdana" panose="020B0604030504040204" pitchFamily="34" charset="0"/>
                <a:ea typeface="Verdana" panose="020B0604030504040204" pitchFamily="34" charset="0"/>
                <a:cs typeface="Verdana" panose="020B0604030504040204" pitchFamily="34" charset="0"/>
              </a:rPr>
              <a:t>Three key development project principles</a:t>
            </a:r>
            <a:br>
              <a:rPr lang="en-GB" altLang="en-US" sz="4000"/>
            </a:br>
            <a:endParaRPr lang="en-GB" altLang="en-US"/>
          </a:p>
        </p:txBody>
      </p:sp>
      <p:sp>
        <p:nvSpPr>
          <p:cNvPr id="25603" name="Content Placeholder 2">
            <a:extLst>
              <a:ext uri="{FF2B5EF4-FFF2-40B4-BE49-F238E27FC236}">
                <a16:creationId xmlns:a16="http://schemas.microsoft.com/office/drawing/2014/main" id="{F2E49650-E296-E04D-97C9-A317EB4E1E04}"/>
              </a:ext>
            </a:extLst>
          </p:cNvPr>
          <p:cNvSpPr>
            <a:spLocks noGrp="1"/>
          </p:cNvSpPr>
          <p:nvPr>
            <p:ph idx="1"/>
          </p:nvPr>
        </p:nvSpPr>
        <p:spPr>
          <a:xfrm>
            <a:off x="1905000" y="838200"/>
            <a:ext cx="8229600" cy="5867400"/>
          </a:xfrm>
        </p:spPr>
        <p:txBody>
          <a:bodyPr/>
          <a:lstStyle/>
          <a:p>
            <a:pPr>
              <a:buFont typeface="Arial" panose="020B0604020202020204" pitchFamily="34" charset="0"/>
              <a:buNone/>
            </a:pPr>
            <a:r>
              <a:rPr lang="en-US" altLang="en-US" sz="1800" b="1">
                <a:solidFill>
                  <a:srgbClr val="C00000"/>
                </a:solidFill>
                <a:latin typeface="Verdana" panose="020B0604030504040204" pitchFamily="34" charset="0"/>
                <a:ea typeface="Verdana" panose="020B0604030504040204" pitchFamily="34" charset="0"/>
                <a:cs typeface="Verdana" panose="020B0604030504040204" pitchFamily="34" charset="0"/>
              </a:rPr>
              <a:t>1. Problem-based approach</a:t>
            </a:r>
            <a:endParaRPr lang="en-GB" altLang="en-US" sz="1800">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Projects do not emerge from without. They are not haphazard.</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Projects are planned processes. And since they demand financial outlay or resource outlay problem based approach argue projects emerge to address real needs and problems. </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Projects are problem driven/aimed at solving existing problems in the social world. </a:t>
            </a:r>
          </a:p>
          <a:p>
            <a:pPr lvl="1">
              <a:buFont typeface="Arial" panose="020B0604020202020204" pitchFamily="34" charset="0"/>
              <a:buNone/>
            </a:pPr>
            <a:endParaRPr lang="en-GB" altLang="en-US" sz="1600">
              <a:latin typeface="Verdana" panose="020B0604030504040204" pitchFamily="34" charset="0"/>
              <a:ea typeface="Verdana" panose="020B0604030504040204" pitchFamily="34" charset="0"/>
              <a:cs typeface="Verdana" panose="020B0604030504040204" pitchFamily="34" charset="0"/>
            </a:endParaRPr>
          </a:p>
          <a:p>
            <a:pPr>
              <a:buFont typeface="Arial" panose="020B0604020202020204" pitchFamily="34" charset="0"/>
              <a:buNone/>
            </a:pPr>
            <a:r>
              <a:rPr lang="en-US" altLang="en-US" sz="1800" b="1">
                <a:solidFill>
                  <a:srgbClr val="C00000"/>
                </a:solidFill>
                <a:latin typeface="Verdana" panose="020B0604030504040204" pitchFamily="34" charset="0"/>
                <a:ea typeface="Verdana" panose="020B0604030504040204" pitchFamily="34" charset="0"/>
                <a:cs typeface="Verdana" panose="020B0604030504040204" pitchFamily="34" charset="0"/>
              </a:rPr>
              <a:t>2. Stakeholder-orientation approach</a:t>
            </a:r>
            <a:endParaRPr lang="en-GB" altLang="en-US" sz="1800">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q"/>
            </a:pPr>
            <a:r>
              <a:rPr lang="en-US" altLang="en-US" sz="1400">
                <a:latin typeface="Verdana" panose="020B0604030504040204" pitchFamily="34" charset="0"/>
                <a:ea typeface="Verdana" panose="020B0604030504040204" pitchFamily="34" charset="0"/>
                <a:cs typeface="Verdana" panose="020B0604030504040204" pitchFamily="34" charset="0"/>
              </a:rPr>
              <a:t>Projects involve co-operation with the local beneficiaries and stakeholders from early preparation and planning phases. </a:t>
            </a:r>
          </a:p>
          <a:p>
            <a:pPr lvl="1">
              <a:buFont typeface="Wingdings" pitchFamily="2" charset="2"/>
              <a:buChar char="q"/>
            </a:pPr>
            <a:r>
              <a:rPr lang="en-US" altLang="en-US" sz="1400">
                <a:latin typeface="Verdana" panose="020B0604030504040204" pitchFamily="34" charset="0"/>
                <a:ea typeface="Verdana" panose="020B0604030504040204" pitchFamily="34" charset="0"/>
                <a:cs typeface="Verdana" panose="020B0604030504040204" pitchFamily="34" charset="0"/>
              </a:rPr>
              <a:t>Successful development projects are driven by carefully isolated stakeholders that all have a bearing on the project outcome. </a:t>
            </a:r>
          </a:p>
          <a:p>
            <a:pPr lvl="1">
              <a:buFont typeface="Arial" panose="020B0604020202020204" pitchFamily="34" charset="0"/>
              <a:buNone/>
            </a:pPr>
            <a:endParaRPr lang="en-GB" altLang="en-US" sz="1400">
              <a:latin typeface="Verdana" panose="020B0604030504040204" pitchFamily="34" charset="0"/>
              <a:ea typeface="Verdana" panose="020B0604030504040204" pitchFamily="34" charset="0"/>
              <a:cs typeface="Verdana" panose="020B0604030504040204" pitchFamily="34" charset="0"/>
            </a:endParaRPr>
          </a:p>
          <a:p>
            <a:pPr>
              <a:buFont typeface="Arial" panose="020B0604020202020204" pitchFamily="34" charset="0"/>
              <a:buNone/>
            </a:pPr>
            <a:r>
              <a:rPr lang="en-US" altLang="en-US" sz="1800" b="1">
                <a:solidFill>
                  <a:srgbClr val="C00000"/>
                </a:solidFill>
                <a:latin typeface="Verdana" panose="020B0604030504040204" pitchFamily="34" charset="0"/>
                <a:ea typeface="Verdana" panose="020B0604030504040204" pitchFamily="34" charset="0"/>
                <a:cs typeface="Verdana" panose="020B0604030504040204" pitchFamily="34" charset="0"/>
              </a:rPr>
              <a:t>3. Objective-oriented approach</a:t>
            </a:r>
            <a:endParaRPr lang="en-GB" altLang="en-US" sz="1800">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q"/>
            </a:pPr>
            <a:r>
              <a:rPr lang="en-US" altLang="en-US" sz="1400">
                <a:latin typeface="Verdana" panose="020B0604030504040204" pitchFamily="34" charset="0"/>
                <a:ea typeface="Verdana" panose="020B0604030504040204" pitchFamily="34" charset="0"/>
                <a:cs typeface="Verdana" panose="020B0604030504040204" pitchFamily="34" charset="0"/>
              </a:rPr>
              <a:t>Projects focus on desired improvements and achievements during the planning and implementation. This specific objectives provide the not only the scope but also the focus of your intervention. </a:t>
            </a:r>
          </a:p>
          <a:p>
            <a:pPr lvl="1">
              <a:buFont typeface="Wingdings" pitchFamily="2" charset="2"/>
              <a:buChar char="q"/>
            </a:pPr>
            <a:r>
              <a:rPr lang="en-US" altLang="en-US" sz="1400">
                <a:latin typeface="Verdana" panose="020B0604030504040204" pitchFamily="34" charset="0"/>
                <a:ea typeface="Verdana" panose="020B0604030504040204" pitchFamily="34" charset="0"/>
                <a:cs typeface="Verdana" panose="020B0604030504040204" pitchFamily="34" charset="0"/>
              </a:rPr>
              <a:t>In any case, projects are driven by the desired improvements the project aims or objectives</a:t>
            </a:r>
            <a:endParaRPr lang="en-GB" altLang="en-US" sz="1400">
              <a:latin typeface="Verdana" panose="020B0604030504040204" pitchFamily="34" charset="0"/>
              <a:ea typeface="Verdana" panose="020B0604030504040204" pitchFamily="34" charset="0"/>
              <a:cs typeface="Verdana" panose="020B0604030504040204" pitchFamily="34" charset="0"/>
            </a:endParaRPr>
          </a:p>
          <a:p>
            <a:endParaRPr lang="en-GB"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DAA7AA30-DC03-1A4B-8FA8-01516D8A842B}"/>
              </a:ext>
            </a:extLst>
          </p:cNvPr>
          <p:cNvSpPr>
            <a:spLocks noGrp="1"/>
          </p:cNvSpPr>
          <p:nvPr>
            <p:ph type="title"/>
          </p:nvPr>
        </p:nvSpPr>
        <p:spPr>
          <a:xfrm>
            <a:off x="1981200" y="274638"/>
            <a:ext cx="8229600" cy="411162"/>
          </a:xfrm>
        </p:spPr>
        <p:txBody>
          <a:bodyPr>
            <a:normAutofit fontScale="90000"/>
          </a:bodyPr>
          <a:lstStyle/>
          <a:p>
            <a:pPr algn="l"/>
            <a:r>
              <a:rPr lang="en-US" altLang="en-US" sz="2800" b="1">
                <a:latin typeface="Verdana" panose="020B0604030504040204" pitchFamily="34" charset="0"/>
                <a:ea typeface="Verdana" panose="020B0604030504040204" pitchFamily="34" charset="0"/>
                <a:cs typeface="Verdana" panose="020B0604030504040204" pitchFamily="34" charset="0"/>
              </a:rPr>
              <a:t>Programs Vs Projects</a:t>
            </a:r>
            <a:endParaRPr lang="en-GB" altLang="en-US" sz="2800">
              <a:latin typeface="Verdana" panose="020B0604030504040204" pitchFamily="34" charset="0"/>
              <a:ea typeface="Verdana" panose="020B0604030504040204" pitchFamily="34" charset="0"/>
              <a:cs typeface="Verdana" panose="020B0604030504040204" pitchFamily="34" charset="0"/>
            </a:endParaRPr>
          </a:p>
        </p:txBody>
      </p:sp>
      <p:sp>
        <p:nvSpPr>
          <p:cNvPr id="26627" name="Content Placeholder 2">
            <a:extLst>
              <a:ext uri="{FF2B5EF4-FFF2-40B4-BE49-F238E27FC236}">
                <a16:creationId xmlns:a16="http://schemas.microsoft.com/office/drawing/2014/main" id="{C05E109F-2C37-F34C-ACDB-03FE59CD3606}"/>
              </a:ext>
            </a:extLst>
          </p:cNvPr>
          <p:cNvSpPr>
            <a:spLocks noGrp="1"/>
          </p:cNvSpPr>
          <p:nvPr>
            <p:ph idx="1"/>
          </p:nvPr>
        </p:nvSpPr>
        <p:spPr>
          <a:xfrm>
            <a:off x="1981200" y="838200"/>
            <a:ext cx="8458200" cy="5715000"/>
          </a:xfrm>
        </p:spPr>
        <p:txBody>
          <a:bodyPr/>
          <a:lstStyle/>
          <a:p>
            <a:pPr>
              <a:buFont typeface="Arial" panose="020B0604020202020204" pitchFamily="34" charset="0"/>
              <a:buNone/>
            </a:pPr>
            <a:r>
              <a:rPr lang="en-US" altLang="en-US" sz="1800" b="1">
                <a:solidFill>
                  <a:srgbClr val="C00000"/>
                </a:solidFill>
                <a:latin typeface="Verdana" panose="020B0604030504040204" pitchFamily="34" charset="0"/>
                <a:ea typeface="Verdana" panose="020B0604030504040204" pitchFamily="34" charset="0"/>
                <a:cs typeface="Verdana" panose="020B0604030504040204" pitchFamily="34" charset="0"/>
              </a:rPr>
              <a:t>What then is the Difference?</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Although sometimes used interchangeably, programs differ from projects. </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In order to understand this, it is important to distinguish between </a:t>
            </a:r>
            <a:r>
              <a:rPr lang="en-US" altLang="en-US" sz="1600" b="1" u="sng">
                <a:solidFill>
                  <a:srgbClr val="0070C0"/>
                </a:solidFill>
                <a:latin typeface="Verdana" panose="020B0604030504040204" pitchFamily="34" charset="0"/>
                <a:ea typeface="Verdana" panose="020B0604030504040204" pitchFamily="34" charset="0"/>
                <a:cs typeface="Verdana" panose="020B0604030504040204" pitchFamily="34" charset="0"/>
              </a:rPr>
              <a:t>projects and programs and projects</a:t>
            </a:r>
          </a:p>
          <a:p>
            <a:pPr>
              <a:buFont typeface="Arial" panose="020B0604020202020204" pitchFamily="34" charset="0"/>
              <a:buNone/>
            </a:pPr>
            <a:endParaRPr lang="en-US" altLang="en-US" sz="2000" b="1" u="sng">
              <a:solidFill>
                <a:srgbClr val="7030A0"/>
              </a:solidFill>
              <a:latin typeface="Verdana" panose="020B0604030504040204" pitchFamily="34" charset="0"/>
              <a:ea typeface="Verdana" panose="020B0604030504040204" pitchFamily="34" charset="0"/>
              <a:cs typeface="Verdana" panose="020B0604030504040204" pitchFamily="34" charset="0"/>
            </a:endParaRPr>
          </a:p>
          <a:p>
            <a:pPr>
              <a:buFont typeface="Arial" panose="020B0604020202020204" pitchFamily="34" charset="0"/>
              <a:buNone/>
            </a:pPr>
            <a:r>
              <a:rPr lang="en-US" altLang="en-US" sz="1800" b="1" u="sng">
                <a:latin typeface="Verdana" panose="020B0604030504040204" pitchFamily="34" charset="0"/>
                <a:ea typeface="Verdana" panose="020B0604030504040204" pitchFamily="34" charset="0"/>
                <a:cs typeface="Verdana" panose="020B0604030504040204" pitchFamily="34" charset="0"/>
              </a:rPr>
              <a:t>Project</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Projects look at the execution and implementation processes.  As pointed earlier projects are temporary undertakings to produce a unique product, service or result. </a:t>
            </a:r>
          </a:p>
          <a:p>
            <a:pPr lvl="1">
              <a:buFont typeface="Arial" panose="020B0604020202020204" pitchFamily="34" charset="0"/>
              <a:buNone/>
            </a:pPr>
            <a:endParaRPr lang="en-US"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Projects are a combination of related activities            </a:t>
            </a:r>
            <a:r>
              <a:rPr lang="en-US" altLang="en-US" sz="1600" b="1">
                <a:latin typeface="Verdana" panose="020B0604030504040204" pitchFamily="34" charset="0"/>
                <a:ea typeface="Verdana" panose="020B0604030504040204" pitchFamily="34" charset="0"/>
                <a:cs typeface="Verdana" panose="020B0604030504040204" pitchFamily="34" charset="0"/>
              </a:rPr>
              <a:t>DESIRED GOAL</a:t>
            </a:r>
          </a:p>
          <a:p>
            <a:pPr lvl="1">
              <a:buFont typeface="Arial" panose="020B0604020202020204" pitchFamily="34" charset="0"/>
              <a:buNone/>
            </a:pPr>
            <a:r>
              <a:rPr lang="en-US" altLang="en-US" sz="1600">
                <a:latin typeface="Verdana" panose="020B0604030504040204" pitchFamily="34" charset="0"/>
                <a:ea typeface="Verdana" panose="020B0604030504040204" pitchFamily="34" charset="0"/>
                <a:cs typeface="Verdana" panose="020B0604030504040204" pitchFamily="34" charset="0"/>
              </a:rPr>
              <a:t> </a:t>
            </a:r>
          </a:p>
          <a:p>
            <a:pPr lvl="1">
              <a:buFont typeface="Wingdings" pitchFamily="2" charset="2"/>
              <a:buChar char="q"/>
            </a:pPr>
            <a:r>
              <a:rPr lang="en-US" altLang="en-US" sz="1600">
                <a:latin typeface="Verdana" panose="020B0604030504040204" pitchFamily="34" charset="0"/>
                <a:ea typeface="Verdana" panose="020B0604030504040204" pitchFamily="34" charset="0"/>
                <a:cs typeface="Verdana" panose="020B0604030504040204" pitchFamily="34" charset="0"/>
              </a:rPr>
              <a:t>Most people think of a project as producing something tangible, however the deliverable of a project could simply be an answer to a question. </a:t>
            </a:r>
          </a:p>
          <a:p>
            <a:pPr lvl="1">
              <a:buFont typeface="Arial" panose="020B0604020202020204" pitchFamily="34" charset="0"/>
              <a:buNone/>
            </a:pPr>
            <a:endParaRPr lang="en-US" altLang="en-US" sz="1600">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q"/>
            </a:pPr>
            <a:r>
              <a:rPr lang="en-US" altLang="en-US" sz="1600" b="1">
                <a:solidFill>
                  <a:srgbClr val="FF0000"/>
                </a:solidFill>
                <a:latin typeface="Verdana" panose="020B0604030504040204" pitchFamily="34" charset="0"/>
                <a:ea typeface="Verdana" panose="020B0604030504040204" pitchFamily="34" charset="0"/>
                <a:cs typeface="Verdana" panose="020B0604030504040204" pitchFamily="34" charset="0"/>
              </a:rPr>
              <a:t>A number of projects may form a development program</a:t>
            </a:r>
            <a:endParaRPr lang="en-GB" altLang="en-US" sz="1800" b="1">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4" name="Right Arrow 3">
            <a:extLst>
              <a:ext uri="{FF2B5EF4-FFF2-40B4-BE49-F238E27FC236}">
                <a16:creationId xmlns:a16="http://schemas.microsoft.com/office/drawing/2014/main" id="{A1A0A7A1-81AE-5F44-B520-4BFA1636A7D4}"/>
              </a:ext>
            </a:extLst>
          </p:cNvPr>
          <p:cNvSpPr/>
          <p:nvPr/>
        </p:nvSpPr>
        <p:spPr>
          <a:xfrm>
            <a:off x="7696200" y="4114800"/>
            <a:ext cx="685800" cy="152400"/>
          </a:xfrm>
          <a:prstGeom prst="rightArrow">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AC33A45F-D08E-E94A-A366-79112EBD4748}"/>
              </a:ext>
            </a:extLst>
          </p:cNvPr>
          <p:cNvSpPr>
            <a:spLocks noGrp="1"/>
          </p:cNvSpPr>
          <p:nvPr>
            <p:ph type="title"/>
          </p:nvPr>
        </p:nvSpPr>
        <p:spPr>
          <a:xfrm>
            <a:off x="2057400" y="228600"/>
            <a:ext cx="8229600" cy="457200"/>
          </a:xfrm>
        </p:spPr>
        <p:txBody>
          <a:bodyPr>
            <a:normAutofit fontScale="90000"/>
          </a:bodyPr>
          <a:lstStyle/>
          <a:p>
            <a:pPr algn="l"/>
            <a:r>
              <a:rPr lang="en-US" altLang="en-US" sz="2800" b="1">
                <a:latin typeface="Verdana" panose="020B0604030504040204" pitchFamily="34" charset="0"/>
                <a:ea typeface="Verdana" panose="020B0604030504040204" pitchFamily="34" charset="0"/>
                <a:cs typeface="Verdana" panose="020B0604030504040204" pitchFamily="34" charset="0"/>
              </a:rPr>
              <a:t>Programs Vs Projects</a:t>
            </a:r>
            <a:endParaRPr lang="en-GB" altLang="en-US" sz="2800"/>
          </a:p>
        </p:txBody>
      </p:sp>
      <p:sp>
        <p:nvSpPr>
          <p:cNvPr id="27651" name="Content Placeholder 2">
            <a:extLst>
              <a:ext uri="{FF2B5EF4-FFF2-40B4-BE49-F238E27FC236}">
                <a16:creationId xmlns:a16="http://schemas.microsoft.com/office/drawing/2014/main" id="{0AA99899-BBF4-2647-A538-C2A799A55B68}"/>
              </a:ext>
            </a:extLst>
          </p:cNvPr>
          <p:cNvSpPr>
            <a:spLocks noGrp="1"/>
          </p:cNvSpPr>
          <p:nvPr>
            <p:ph idx="1"/>
          </p:nvPr>
        </p:nvSpPr>
        <p:spPr>
          <a:xfrm>
            <a:off x="1981200" y="838200"/>
            <a:ext cx="8229600" cy="5715000"/>
          </a:xfrm>
        </p:spPr>
        <p:txBody>
          <a:bodyPr/>
          <a:lstStyle/>
          <a:p>
            <a:pPr>
              <a:buFont typeface="Arial" panose="020B0604020202020204" pitchFamily="34" charset="0"/>
              <a:buNone/>
            </a:pPr>
            <a:r>
              <a:rPr lang="en-US" altLang="en-US" sz="1800" b="1" u="sng">
                <a:latin typeface="Verdana" panose="020B0604030504040204" pitchFamily="34" charset="0"/>
                <a:ea typeface="Verdana" panose="020B0604030504040204" pitchFamily="34" charset="0"/>
                <a:cs typeface="Verdana" panose="020B0604030504040204" pitchFamily="34" charset="0"/>
              </a:rPr>
              <a:t>Program</a:t>
            </a:r>
          </a:p>
          <a:p>
            <a:r>
              <a:rPr lang="en-US" altLang="en-US" sz="1800">
                <a:latin typeface="Verdana" panose="020B0604030504040204" pitchFamily="34" charset="0"/>
                <a:ea typeface="Verdana" panose="020B0604030504040204" pitchFamily="34" charset="0"/>
                <a:cs typeface="Verdana" panose="020B0604030504040204" pitchFamily="34" charset="0"/>
              </a:rPr>
              <a:t>A program consists of a series of related and possibly interdependent projects that meet an overarching objective; </a:t>
            </a:r>
          </a:p>
          <a:p>
            <a:r>
              <a:rPr lang="en-US" altLang="en-US" sz="1800">
                <a:latin typeface="Verdana" panose="020B0604030504040204" pitchFamily="34" charset="0"/>
                <a:ea typeface="Verdana" panose="020B0604030504040204" pitchFamily="34" charset="0"/>
                <a:cs typeface="Verdana" panose="020B0604030504040204" pitchFamily="34" charset="0"/>
              </a:rPr>
              <a:t>The Project Management Book of Knowledge defines program as </a:t>
            </a:r>
            <a:r>
              <a:rPr lang="en-US" altLang="en-US" sz="1800">
                <a:solidFill>
                  <a:srgbClr val="FF0000"/>
                </a:solidFill>
                <a:latin typeface="Verdana" panose="020B0604030504040204" pitchFamily="34" charset="0"/>
                <a:ea typeface="Verdana" panose="020B0604030504040204" pitchFamily="34" charset="0"/>
                <a:cs typeface="Verdana" panose="020B0604030504040204" pitchFamily="34" charset="0"/>
              </a:rPr>
              <a:t>‘group of related projects managed in a coordinated way to obtain benefits and control not available from managing them individually’;</a:t>
            </a:r>
          </a:p>
          <a:p>
            <a:r>
              <a:rPr lang="en-US" altLang="en-US" sz="1800">
                <a:solidFill>
                  <a:srgbClr val="FF0000"/>
                </a:solidFill>
                <a:latin typeface="Verdana" panose="020B0604030504040204" pitchFamily="34" charset="0"/>
                <a:ea typeface="Verdana" panose="020B0604030504040204" pitchFamily="34" charset="0"/>
                <a:cs typeface="Verdana" panose="020B0604030504040204" pitchFamily="34" charset="0"/>
              </a:rPr>
              <a:t> </a:t>
            </a:r>
          </a:p>
          <a:p>
            <a:r>
              <a:rPr lang="en-US" altLang="en-US" sz="1800" b="1">
                <a:solidFill>
                  <a:srgbClr val="0070C0"/>
                </a:solidFill>
                <a:latin typeface="Verdana" panose="020B0604030504040204" pitchFamily="34" charset="0"/>
                <a:ea typeface="Verdana" panose="020B0604030504040204" pitchFamily="34" charset="0"/>
                <a:cs typeface="Verdana" panose="020B0604030504040204" pitchFamily="34" charset="0"/>
              </a:rPr>
              <a:t>Thus a program is different from a project. </a:t>
            </a:r>
            <a:r>
              <a:rPr lang="en-US" altLang="en-US" sz="1800">
                <a:latin typeface="Verdana" panose="020B0604030504040204" pitchFamily="34" charset="0"/>
                <a:ea typeface="Verdana" panose="020B0604030504040204" pitchFamily="34" charset="0"/>
                <a:cs typeface="Verdana" panose="020B0604030504040204" pitchFamily="34" charset="0"/>
              </a:rPr>
              <a:t>It is in fact a collection of projects. Sometimes projects are complimentary and help the program achieve its overall objectives; </a:t>
            </a:r>
          </a:p>
          <a:p>
            <a:endParaRPr lang="en-US" altLang="en-US" sz="1800">
              <a:latin typeface="Verdana" panose="020B0604030504040204" pitchFamily="34" charset="0"/>
              <a:ea typeface="Verdana" panose="020B0604030504040204" pitchFamily="34" charset="0"/>
              <a:cs typeface="Verdana" panose="020B0604030504040204" pitchFamily="34" charset="0"/>
            </a:endParaRPr>
          </a:p>
          <a:p>
            <a:r>
              <a:rPr lang="en-US" altLang="en-US" sz="1800">
                <a:latin typeface="Verdana" panose="020B0604030504040204" pitchFamily="34" charset="0"/>
                <a:ea typeface="Verdana" panose="020B0604030504040204" pitchFamily="34" charset="0"/>
                <a:cs typeface="Verdana" panose="020B0604030504040204" pitchFamily="34" charset="0"/>
              </a:rPr>
              <a:t>Programs have larger scope than projects and typically run at higher levels in organisations; </a:t>
            </a:r>
          </a:p>
          <a:p>
            <a:endParaRPr lang="en-US" altLang="en-US" sz="1800">
              <a:latin typeface="Verdana" panose="020B0604030504040204" pitchFamily="34" charset="0"/>
              <a:ea typeface="Verdana" panose="020B0604030504040204" pitchFamily="34" charset="0"/>
              <a:cs typeface="Verdana" panose="020B0604030504040204" pitchFamily="34" charset="0"/>
            </a:endParaRPr>
          </a:p>
          <a:p>
            <a:r>
              <a:rPr lang="en-US" altLang="en-US" sz="1800">
                <a:latin typeface="Verdana" panose="020B0604030504040204" pitchFamily="34" charset="0"/>
                <a:ea typeface="Verdana" panose="020B0604030504040204" pitchFamily="34" charset="0"/>
                <a:cs typeface="Verdana" panose="020B0604030504040204" pitchFamily="34" charset="0"/>
              </a:rPr>
              <a:t>The specific deliverables of each project would be defined when each project starts and should align with the strategic goals of the program. The program is usually long.</a:t>
            </a:r>
            <a:endParaRPr lang="en-GB" altLang="en-US" sz="1800">
              <a:latin typeface="Verdana" panose="020B0604030504040204" pitchFamily="34" charset="0"/>
              <a:ea typeface="Verdana" panose="020B0604030504040204" pitchFamily="34" charset="0"/>
              <a:cs typeface="Verdana" panose="020B0604030504040204" pitchFamily="34" charset="0"/>
            </a:endParaRPr>
          </a:p>
          <a:p>
            <a:endParaRPr lang="en-GB"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E8E1E2A-2B00-9A4E-8BA3-A8870FAD26EB}"/>
              </a:ext>
            </a:extLst>
          </p:cNvPr>
          <p:cNvSpPr>
            <a:spLocks noGrp="1"/>
          </p:cNvSpPr>
          <p:nvPr>
            <p:ph type="title"/>
          </p:nvPr>
        </p:nvSpPr>
        <p:spPr>
          <a:xfrm>
            <a:off x="1981200" y="274638"/>
            <a:ext cx="8229600" cy="715962"/>
          </a:xfrm>
        </p:spPr>
        <p:txBody>
          <a:bodyPr>
            <a:normAutofit fontScale="90000"/>
          </a:bodyPr>
          <a:lstStyle/>
          <a:p>
            <a:pPr algn="l"/>
            <a:r>
              <a:rPr lang="en-US" altLang="en-US" sz="2800" b="1">
                <a:latin typeface="Verdana" panose="020B0604030504040204" pitchFamily="34" charset="0"/>
                <a:ea typeface="Verdana" panose="020B0604030504040204" pitchFamily="34" charset="0"/>
                <a:cs typeface="Verdana" panose="020B0604030504040204" pitchFamily="34" charset="0"/>
              </a:rPr>
              <a:t>Differences between Projects and Programs in brief</a:t>
            </a:r>
            <a:endParaRPr lang="en-GB" altLang="en-US" sz="280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Table 3">
            <a:extLst>
              <a:ext uri="{FF2B5EF4-FFF2-40B4-BE49-F238E27FC236}">
                <a16:creationId xmlns:a16="http://schemas.microsoft.com/office/drawing/2014/main" id="{6C708323-AE97-CE40-A519-C40DDBD23895}"/>
              </a:ext>
            </a:extLst>
          </p:cNvPr>
          <p:cNvGraphicFramePr>
            <a:graphicFrameLocks noGrp="1"/>
          </p:cNvGraphicFramePr>
          <p:nvPr/>
        </p:nvGraphicFramePr>
        <p:xfrm>
          <a:off x="2133600" y="1219201"/>
          <a:ext cx="8229600" cy="4724399"/>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63416">
                <a:tc>
                  <a:txBody>
                    <a:bodyPr/>
                    <a:lstStyle/>
                    <a:p>
                      <a:pPr algn="just">
                        <a:lnSpc>
                          <a:spcPct val="150000"/>
                        </a:lnSpc>
                        <a:spcAft>
                          <a:spcPts val="0"/>
                        </a:spcAft>
                      </a:pPr>
                      <a:r>
                        <a:rPr lang="en-US" sz="1400" b="1" dirty="0">
                          <a:latin typeface="Verdana" pitchFamily="34" charset="0"/>
                          <a:ea typeface="Verdana" pitchFamily="34" charset="0"/>
                          <a:cs typeface="Verdana" pitchFamily="34" charset="0"/>
                        </a:rPr>
                        <a:t>Projects </a:t>
                      </a:r>
                      <a:endParaRPr lang="en-GB" sz="1400" dirty="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just">
                        <a:lnSpc>
                          <a:spcPct val="150000"/>
                        </a:lnSpc>
                        <a:spcAft>
                          <a:spcPts val="0"/>
                        </a:spcAft>
                      </a:pPr>
                      <a:r>
                        <a:rPr lang="en-US" sz="1400" b="1" dirty="0">
                          <a:latin typeface="Verdana" pitchFamily="34" charset="0"/>
                          <a:ea typeface="Verdana" pitchFamily="34" charset="0"/>
                          <a:cs typeface="Verdana" pitchFamily="34" charset="0"/>
                        </a:rPr>
                        <a:t>Programs</a:t>
                      </a:r>
                      <a:endParaRPr lang="en-GB" sz="1400" dirty="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0000"/>
                  </a:ext>
                </a:extLst>
              </a:tr>
              <a:tr h="1090246">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Stems from an assemblage of related tasks/activities [that might feed into a program]</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Stems from an assemblage of related projects</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26830">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Rollup reporting involves aggregating tasks/activity performance </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Rollup reporting involves aggregating project performance</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53661">
                <a:tc>
                  <a:txBody>
                    <a:bodyPr/>
                    <a:lstStyle/>
                    <a:p>
                      <a:pPr marL="342900" lvl="0" indent="-342900" algn="just">
                        <a:lnSpc>
                          <a:spcPct val="150000"/>
                        </a:lnSpc>
                        <a:spcAft>
                          <a:spcPts val="0"/>
                        </a:spcAft>
                        <a:buFont typeface="Wingdings"/>
                        <a:buChar char=""/>
                      </a:pPr>
                      <a:r>
                        <a:rPr lang="en-US" sz="1400" dirty="0">
                          <a:latin typeface="Verdana" pitchFamily="34" charset="0"/>
                          <a:ea typeface="Verdana" pitchFamily="34" charset="0"/>
                          <a:cs typeface="Verdana" pitchFamily="34" charset="0"/>
                        </a:rPr>
                        <a:t>Focused on ‘outputs’ and deliverables. These are results of a process. If it can be touches; can be seen then it is probably an output. </a:t>
                      </a:r>
                      <a:endParaRPr lang="en-GB" sz="1400" dirty="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Focused on ‘outcomes’; benefits and achievements.  These outcomes are things than can be grouped and analysed for trends. </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26830">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Typically smaller in size and intended impacts</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50000"/>
                        </a:lnSpc>
                        <a:spcAft>
                          <a:spcPts val="0"/>
                        </a:spcAft>
                        <a:buFont typeface="Wingdings"/>
                        <a:buChar char=""/>
                      </a:pPr>
                      <a:r>
                        <a:rPr lang="en-US" sz="1400">
                          <a:latin typeface="Verdana" pitchFamily="34" charset="0"/>
                          <a:ea typeface="Verdana" pitchFamily="34" charset="0"/>
                          <a:cs typeface="Verdana" pitchFamily="34" charset="0"/>
                        </a:rPr>
                        <a:t>Typically larger in size and intended impacts</a:t>
                      </a:r>
                      <a:endParaRPr lang="en-GB" sz="140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63416">
                <a:tc>
                  <a:txBody>
                    <a:bodyPr/>
                    <a:lstStyle/>
                    <a:p>
                      <a:pPr marL="342900" lvl="0" indent="-342900" algn="just">
                        <a:lnSpc>
                          <a:spcPct val="150000"/>
                        </a:lnSpc>
                        <a:spcAft>
                          <a:spcPts val="0"/>
                        </a:spcAft>
                        <a:buFont typeface="Wingdings"/>
                        <a:buChar char=""/>
                      </a:pPr>
                      <a:r>
                        <a:rPr lang="en-US" sz="1400" dirty="0">
                          <a:latin typeface="Verdana" pitchFamily="34" charset="0"/>
                          <a:ea typeface="Verdana" pitchFamily="34" charset="0"/>
                          <a:cs typeface="Verdana" pitchFamily="34" charset="0"/>
                        </a:rPr>
                        <a:t>Managed by project managers</a:t>
                      </a:r>
                      <a:endParaRPr lang="en-GB" sz="1400" dirty="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50000"/>
                        </a:lnSpc>
                        <a:spcAft>
                          <a:spcPts val="0"/>
                        </a:spcAft>
                        <a:buFont typeface="Wingdings"/>
                        <a:buChar char=""/>
                      </a:pPr>
                      <a:r>
                        <a:rPr lang="en-US" sz="1400" dirty="0">
                          <a:latin typeface="Verdana" pitchFamily="34" charset="0"/>
                          <a:ea typeface="Verdana" pitchFamily="34" charset="0"/>
                          <a:cs typeface="Verdana" pitchFamily="34" charset="0"/>
                        </a:rPr>
                        <a:t>Managed by program managers</a:t>
                      </a:r>
                      <a:endParaRPr lang="en-GB" sz="1400" dirty="0">
                        <a:latin typeface="Verdana" pitchFamily="34" charset="0"/>
                        <a:ea typeface="Verdana" pitchFamily="34" charset="0"/>
                        <a:cs typeface="Verdana"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0C5260BC-C7B7-E14E-AAC7-B1E868907908}"/>
              </a:ext>
            </a:extLst>
          </p:cNvPr>
          <p:cNvSpPr>
            <a:spLocks noGrp="1"/>
          </p:cNvSpPr>
          <p:nvPr>
            <p:ph type="title"/>
          </p:nvPr>
        </p:nvSpPr>
        <p:spPr>
          <a:xfrm>
            <a:off x="1981200" y="274638"/>
            <a:ext cx="8229600" cy="715962"/>
          </a:xfrm>
        </p:spPr>
        <p:txBody>
          <a:bodyPr>
            <a:normAutofit fontScale="90000"/>
          </a:bodyPr>
          <a:lstStyle/>
          <a:p>
            <a:pPr algn="l"/>
            <a:br>
              <a:rPr lang="en-GB" altLang="en-US" sz="2800" b="1">
                <a:latin typeface="Verdana" panose="020B0604030504040204" pitchFamily="34" charset="0"/>
                <a:ea typeface="Verdana" panose="020B0604030504040204" pitchFamily="34" charset="0"/>
                <a:cs typeface="Verdana" panose="020B0604030504040204" pitchFamily="34" charset="0"/>
              </a:rPr>
            </a:br>
            <a:r>
              <a:rPr lang="en-GB" altLang="en-US" sz="2400" b="1">
                <a:latin typeface="Verdana" panose="020B0604030504040204" pitchFamily="34" charset="0"/>
                <a:ea typeface="Verdana" panose="020B0604030504040204" pitchFamily="34" charset="0"/>
                <a:cs typeface="Verdana" panose="020B0604030504040204" pitchFamily="34" charset="0"/>
              </a:rPr>
              <a:t>Linking project inputs, activities, outputs, outcomes and impacts</a:t>
            </a:r>
            <a:br>
              <a:rPr lang="en-GB" altLang="en-US"/>
            </a:br>
            <a:endParaRPr lang="en-GB" altLang="en-US"/>
          </a:p>
        </p:txBody>
      </p:sp>
      <p:sp>
        <p:nvSpPr>
          <p:cNvPr id="29699" name="Content Placeholder 2">
            <a:extLst>
              <a:ext uri="{FF2B5EF4-FFF2-40B4-BE49-F238E27FC236}">
                <a16:creationId xmlns:a16="http://schemas.microsoft.com/office/drawing/2014/main" id="{FBBEF528-CCA7-FF48-8B2B-CBEC7A9DACBC}"/>
              </a:ext>
            </a:extLst>
          </p:cNvPr>
          <p:cNvSpPr>
            <a:spLocks noGrp="1"/>
          </p:cNvSpPr>
          <p:nvPr>
            <p:ph idx="1"/>
          </p:nvPr>
        </p:nvSpPr>
        <p:spPr>
          <a:xfrm>
            <a:off x="1981200" y="1447800"/>
            <a:ext cx="8229600" cy="1524000"/>
          </a:xfrm>
        </p:spPr>
        <p:txBody>
          <a:bodyPr/>
          <a:lstStyle/>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There are a number of terminologies that are confused if not misunderstood in development management. A good understanding these terminologies not only ensures that appropriate indicators are identified, but also that they are effectively measured. </a:t>
            </a:r>
          </a:p>
          <a:p>
            <a:endParaRPr lang="en-GB" altLang="en-US"/>
          </a:p>
        </p:txBody>
      </p:sp>
      <p:pic>
        <p:nvPicPr>
          <p:cNvPr id="29700" name="i-103" descr="Image">
            <a:hlinkClick r:id="rId2"/>
            <a:extLst>
              <a:ext uri="{FF2B5EF4-FFF2-40B4-BE49-F238E27FC236}">
                <a16:creationId xmlns:a16="http://schemas.microsoft.com/office/drawing/2014/main" id="{07AD3A95-30E5-C647-BAB0-2C66D646E6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7051" y="3886200"/>
            <a:ext cx="850106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75C5810-3668-B74D-B109-B8F89DCD5CD4}"/>
              </a:ext>
            </a:extLst>
          </p:cNvPr>
          <p:cNvSpPr>
            <a:spLocks noGrp="1"/>
          </p:cNvSpPr>
          <p:nvPr>
            <p:ph type="title"/>
          </p:nvPr>
        </p:nvSpPr>
        <p:spPr>
          <a:xfrm>
            <a:off x="1981200" y="274638"/>
            <a:ext cx="8229600" cy="868362"/>
          </a:xfrm>
        </p:spPr>
        <p:txBody>
          <a:bodyPr>
            <a:normAutofit fontScale="90000"/>
          </a:bodyPr>
          <a:lstStyle/>
          <a:p>
            <a:br>
              <a:rPr lang="en-GB" altLang="en-US" sz="2800" b="1">
                <a:latin typeface="Verdana" panose="020B0604030504040204" pitchFamily="34" charset="0"/>
                <a:ea typeface="Verdana" panose="020B0604030504040204" pitchFamily="34" charset="0"/>
                <a:cs typeface="Verdana" panose="020B0604030504040204" pitchFamily="34" charset="0"/>
              </a:rPr>
            </a:br>
            <a:br>
              <a:rPr lang="en-GB" altLang="en-US" sz="2800" b="1">
                <a:latin typeface="Verdana" panose="020B0604030504040204" pitchFamily="34" charset="0"/>
                <a:ea typeface="Verdana" panose="020B0604030504040204" pitchFamily="34" charset="0"/>
                <a:cs typeface="Verdana" panose="020B0604030504040204" pitchFamily="34" charset="0"/>
              </a:rPr>
            </a:br>
            <a:r>
              <a:rPr lang="en-GB" altLang="en-US" sz="2800" b="1">
                <a:latin typeface="Verdana" panose="020B0604030504040204" pitchFamily="34" charset="0"/>
                <a:ea typeface="Verdana" panose="020B0604030504040204" pitchFamily="34" charset="0"/>
                <a:cs typeface="Verdana" panose="020B0604030504040204" pitchFamily="34" charset="0"/>
              </a:rPr>
              <a:t>Development Management Projects: Cycles, Elements and Logic</a:t>
            </a:r>
            <a:br>
              <a:rPr lang="en-GB" altLang="en-US"/>
            </a:br>
            <a:endParaRPr lang="en-GB" altLang="en-US"/>
          </a:p>
        </p:txBody>
      </p:sp>
      <p:sp>
        <p:nvSpPr>
          <p:cNvPr id="12291" name="Content Placeholder 2">
            <a:extLst>
              <a:ext uri="{FF2B5EF4-FFF2-40B4-BE49-F238E27FC236}">
                <a16:creationId xmlns:a16="http://schemas.microsoft.com/office/drawing/2014/main" id="{DB6C2385-66F9-D544-9A5B-04D3A478A27D}"/>
              </a:ext>
            </a:extLst>
          </p:cNvPr>
          <p:cNvSpPr>
            <a:spLocks noGrp="1"/>
          </p:cNvSpPr>
          <p:nvPr>
            <p:ph idx="1"/>
          </p:nvPr>
        </p:nvSpPr>
        <p:spPr/>
        <p:txBody>
          <a:bodyPr/>
          <a:lstStyle/>
          <a:p>
            <a:pPr>
              <a:buFont typeface="Wingdings" pitchFamily="2" charset="2"/>
              <a:buChar char="q"/>
            </a:pPr>
            <a:r>
              <a:rPr lang="en-GB" altLang="en-US" dirty="0">
                <a:latin typeface="Verdana" panose="020B0604030504040204" pitchFamily="34" charset="0"/>
                <a:ea typeface="Verdana" panose="020B0604030504040204" pitchFamily="34" charset="0"/>
                <a:cs typeface="Verdana" panose="020B0604030504040204" pitchFamily="34" charset="0"/>
              </a:rPr>
              <a:t> This section aims to discuss the  concept of a project. It looks at the project cycle, its elements and most important the logic. It further looks at the planning processes in development management.</a:t>
            </a:r>
            <a:endParaRPr lang="en-GB"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15">
            <a:extLst>
              <a:ext uri="{FF2B5EF4-FFF2-40B4-BE49-F238E27FC236}">
                <a16:creationId xmlns:a16="http://schemas.microsoft.com/office/drawing/2014/main" id="{D85BF19E-5536-8E4E-9681-78769B4430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04801"/>
            <a:ext cx="8763000" cy="650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5805D2B2-5466-F14E-B9FA-1088F33691E3}"/>
              </a:ext>
            </a:extLst>
          </p:cNvPr>
          <p:cNvSpPr>
            <a:spLocks noGrp="1"/>
          </p:cNvSpPr>
          <p:nvPr>
            <p:ph type="title"/>
          </p:nvPr>
        </p:nvSpPr>
        <p:spPr>
          <a:xfrm>
            <a:off x="1981200" y="274638"/>
            <a:ext cx="8229600" cy="334962"/>
          </a:xfrm>
        </p:spPr>
        <p:txBody>
          <a:bodyPr>
            <a:normAutofit fontScale="90000"/>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Development Project</a:t>
            </a:r>
            <a:r>
              <a:rPr lang="en-GB" altLang="en-US" sz="2800" b="1">
                <a:solidFill>
                  <a:srgbClr val="C00000"/>
                </a:solidFill>
                <a:latin typeface="Verdana" panose="020B0604030504040204" pitchFamily="34" charset="0"/>
                <a:ea typeface="Verdana" panose="020B0604030504040204" pitchFamily="34" charset="0"/>
                <a:cs typeface="Verdana" panose="020B0604030504040204" pitchFamily="34" charset="0"/>
              </a:rPr>
              <a:t> Inputs</a:t>
            </a:r>
            <a:endParaRPr lang="en-GB" altLang="en-US" sz="280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31747" name="Content Placeholder 2">
            <a:extLst>
              <a:ext uri="{FF2B5EF4-FFF2-40B4-BE49-F238E27FC236}">
                <a16:creationId xmlns:a16="http://schemas.microsoft.com/office/drawing/2014/main" id="{1FA59988-1DB0-0944-B519-915C617EDF6D}"/>
              </a:ext>
            </a:extLst>
          </p:cNvPr>
          <p:cNvSpPr>
            <a:spLocks noGrp="1"/>
          </p:cNvSpPr>
          <p:nvPr>
            <p:ph idx="1"/>
          </p:nvPr>
        </p:nvSpPr>
        <p:spPr>
          <a:xfrm>
            <a:off x="1981200" y="1295401"/>
            <a:ext cx="8229600" cy="4525963"/>
          </a:xfrm>
        </p:spPr>
        <p:txBody>
          <a:bodyPr/>
          <a:lstStyle/>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Inputs are NOT synonymous with activities. </a:t>
            </a:r>
            <a:r>
              <a:rPr lang="en-GB" altLang="en-US" sz="1800">
                <a:solidFill>
                  <a:srgbClr val="FF0000"/>
                </a:solidFill>
                <a:latin typeface="Verdana" panose="020B0604030504040204" pitchFamily="34" charset="0"/>
                <a:ea typeface="Verdana" panose="020B0604030504040204" pitchFamily="34" charset="0"/>
                <a:cs typeface="Verdana" panose="020B0604030504040204" pitchFamily="34" charset="0"/>
              </a:rPr>
              <a:t>Inputs, in simple terms, are the material and non-material, financial and non-financial resources that we use in the project to implement it.</a:t>
            </a:r>
            <a:r>
              <a:rPr lang="en-GB" altLang="en-US" sz="1800">
                <a:latin typeface="Verdana" panose="020B0604030504040204" pitchFamily="34" charset="0"/>
                <a:ea typeface="Verdana" panose="020B0604030504040204" pitchFamily="34" charset="0"/>
                <a:cs typeface="Verdana" panose="020B0604030504040204" pitchFamily="34" charset="0"/>
              </a:rPr>
              <a:t> </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For example, in any project, inputs would include things like human resource (personnel), finances in the form of money, machinery such a vehicles, and equipment such as public address systems among others.</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 The significance of inputs ensure that it is possible to deliver the intended results of a project. </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Without inputs the project cannot deliver that it intends to attain. </a:t>
            </a:r>
          </a:p>
          <a:p>
            <a:endParaRPr lang="en-GB"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7290FFA-9C74-E842-8B6A-FA4438B0642B}"/>
              </a:ext>
            </a:extLst>
          </p:cNvPr>
          <p:cNvSpPr>
            <a:spLocks noGrp="1"/>
          </p:cNvSpPr>
          <p:nvPr>
            <p:ph type="title"/>
          </p:nvPr>
        </p:nvSpPr>
        <p:spPr>
          <a:xfrm>
            <a:off x="1981200" y="274638"/>
            <a:ext cx="8229600" cy="411162"/>
          </a:xfrm>
        </p:spPr>
        <p:txBody>
          <a:bodyPr>
            <a:normAutofit fontScale="90000"/>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Development project Activities</a:t>
            </a:r>
            <a:endParaRPr lang="en-GB" altLang="en-US" sz="2800">
              <a:latin typeface="Verdana" panose="020B0604030504040204" pitchFamily="34" charset="0"/>
              <a:ea typeface="Verdana" panose="020B0604030504040204" pitchFamily="34" charset="0"/>
              <a:cs typeface="Verdana" panose="020B0604030504040204" pitchFamily="34" charset="0"/>
            </a:endParaRPr>
          </a:p>
        </p:txBody>
      </p:sp>
      <p:sp>
        <p:nvSpPr>
          <p:cNvPr id="32771" name="Content Placeholder 2">
            <a:extLst>
              <a:ext uri="{FF2B5EF4-FFF2-40B4-BE49-F238E27FC236}">
                <a16:creationId xmlns:a16="http://schemas.microsoft.com/office/drawing/2014/main" id="{864C0D45-829F-8243-BF44-DFF9D30BE8DF}"/>
              </a:ext>
            </a:extLst>
          </p:cNvPr>
          <p:cNvSpPr>
            <a:spLocks noGrp="1"/>
          </p:cNvSpPr>
          <p:nvPr>
            <p:ph idx="1"/>
          </p:nvPr>
        </p:nvSpPr>
        <p:spPr>
          <a:xfrm>
            <a:off x="1981200" y="1066801"/>
            <a:ext cx="8229600" cy="4525963"/>
          </a:xfrm>
        </p:spPr>
        <p:txBody>
          <a:bodyPr/>
          <a:lstStyle/>
          <a:p>
            <a:pPr>
              <a:buFont typeface="Wingdings" pitchFamily="2" charset="2"/>
              <a:buChar char="q"/>
            </a:pPr>
            <a:r>
              <a:rPr lang="en-GB" altLang="en-US" sz="2400">
                <a:solidFill>
                  <a:srgbClr val="C00000"/>
                </a:solidFill>
                <a:latin typeface="Verdana" panose="020B0604030504040204" pitchFamily="34" charset="0"/>
                <a:ea typeface="Verdana" panose="020B0604030504040204" pitchFamily="34" charset="0"/>
                <a:cs typeface="Verdana" panose="020B0604030504040204" pitchFamily="34" charset="0"/>
              </a:rPr>
              <a:t>Activities </a:t>
            </a:r>
            <a:r>
              <a:rPr lang="en-GB" altLang="en-US" sz="2400">
                <a:latin typeface="Verdana" panose="020B0604030504040204" pitchFamily="34" charset="0"/>
                <a:ea typeface="Verdana" panose="020B0604030504040204" pitchFamily="34" charset="0"/>
                <a:cs typeface="Verdana" panose="020B0604030504040204" pitchFamily="34" charset="0"/>
              </a:rPr>
              <a:t>on</a:t>
            </a:r>
            <a:r>
              <a:rPr lang="en-GB" altLang="en-US" sz="2400">
                <a:solidFill>
                  <a:srgbClr val="C00000"/>
                </a:solidFill>
                <a:latin typeface="Verdana" panose="020B0604030504040204" pitchFamily="34" charset="0"/>
                <a:ea typeface="Verdana" panose="020B0604030504040204" pitchFamily="34" charset="0"/>
                <a:cs typeface="Verdana" panose="020B0604030504040204" pitchFamily="34" charset="0"/>
              </a:rPr>
              <a:t> </a:t>
            </a:r>
            <a:r>
              <a:rPr lang="en-GB" altLang="en-US" sz="2400">
                <a:latin typeface="Verdana" panose="020B0604030504040204" pitchFamily="34" charset="0"/>
                <a:ea typeface="Verdana" panose="020B0604030504040204" pitchFamily="34" charset="0"/>
                <a:cs typeface="Verdana" panose="020B0604030504040204" pitchFamily="34" charset="0"/>
              </a:rPr>
              <a:t>the other hand are actions associated with delivering project goals. In other words, they are what the personnel/employees do in order to achieve the aims of the project. </a:t>
            </a:r>
          </a:p>
          <a:p>
            <a:pPr>
              <a:buFont typeface="Wingdings" pitchFamily="2" charset="2"/>
              <a:buChar char="q"/>
            </a:pPr>
            <a:endParaRPr lang="en-GB" altLang="en-US" sz="24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400">
                <a:latin typeface="Verdana" panose="020B0604030504040204" pitchFamily="34" charset="0"/>
                <a:ea typeface="Verdana" panose="020B0604030504040204" pitchFamily="34" charset="0"/>
                <a:cs typeface="Verdana" panose="020B0604030504040204" pitchFamily="34" charset="0"/>
              </a:rPr>
              <a:t>These need careful planning from the outset. In any case, these will have to be linked</a:t>
            </a:r>
            <a:r>
              <a:rPr lang="en-GB" altLang="en-US" sz="2400">
                <a:latin typeface="Verdana" panose="020B0604030504040204" pitchFamily="34" charset="0"/>
                <a:ea typeface="Verdana" panose="020B0604030504040204" pitchFamily="34" charset="0"/>
                <a:cs typeface="Verdana" panose="020B0604030504040204" pitchFamily="34" charset="0"/>
                <a:sym typeface="Symbol" pitchFamily="2" charset="2"/>
              </a:rPr>
              <a:t></a:t>
            </a:r>
            <a:r>
              <a:rPr lang="en-GB" altLang="en-US" sz="2400">
                <a:latin typeface="Verdana" panose="020B0604030504040204" pitchFamily="34" charset="0"/>
                <a:ea typeface="Verdana" panose="020B0604030504040204" pitchFamily="34" charset="0"/>
                <a:cs typeface="Verdana" panose="020B0604030504040204" pitchFamily="34" charset="0"/>
              </a:rPr>
              <a:t> intricately</a:t>
            </a:r>
            <a:r>
              <a:rPr lang="en-GB" altLang="en-US" sz="2400">
                <a:latin typeface="Verdana" panose="020B0604030504040204" pitchFamily="34" charset="0"/>
                <a:ea typeface="Verdana" panose="020B0604030504040204" pitchFamily="34" charset="0"/>
                <a:cs typeface="Verdana" panose="020B0604030504040204" pitchFamily="34" charset="0"/>
                <a:sym typeface="Symbol" pitchFamily="2" charset="2"/>
              </a:rPr>
              <a:t></a:t>
            </a:r>
            <a:r>
              <a:rPr lang="en-GB" altLang="en-US" sz="2400">
                <a:latin typeface="Verdana" panose="020B0604030504040204" pitchFamily="34" charset="0"/>
                <a:ea typeface="Verdana" panose="020B0604030504040204" pitchFamily="34" charset="0"/>
                <a:cs typeface="Verdana" panose="020B0604030504040204" pitchFamily="34" charset="0"/>
              </a:rPr>
              <a:t> to the objectives.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9B227D5F-C4CC-F94F-936F-06CED2E9E147}"/>
              </a:ext>
            </a:extLst>
          </p:cNvPr>
          <p:cNvSpPr>
            <a:spLocks noGrp="1"/>
          </p:cNvSpPr>
          <p:nvPr>
            <p:ph type="title"/>
          </p:nvPr>
        </p:nvSpPr>
        <p:spPr>
          <a:xfrm>
            <a:off x="1981200" y="274638"/>
            <a:ext cx="8229600" cy="411162"/>
          </a:xfrm>
        </p:spPr>
        <p:txBody>
          <a:bodyPr>
            <a:normAutofit fontScale="90000"/>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Development project </a:t>
            </a:r>
            <a:r>
              <a:rPr lang="en-GB" altLang="en-US" sz="2800" b="1">
                <a:solidFill>
                  <a:srgbClr val="C00000"/>
                </a:solidFill>
                <a:latin typeface="Verdana" panose="020B0604030504040204" pitchFamily="34" charset="0"/>
                <a:ea typeface="Verdana" panose="020B0604030504040204" pitchFamily="34" charset="0"/>
                <a:cs typeface="Verdana" panose="020B0604030504040204" pitchFamily="34" charset="0"/>
              </a:rPr>
              <a:t>Outputs</a:t>
            </a:r>
            <a:endParaRPr lang="en-GB" altLang="en-US" sz="280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33795" name="Content Placeholder 2">
            <a:extLst>
              <a:ext uri="{FF2B5EF4-FFF2-40B4-BE49-F238E27FC236}">
                <a16:creationId xmlns:a16="http://schemas.microsoft.com/office/drawing/2014/main" id="{A7A159E4-7C04-AF4C-A6F2-80AB0F52533E}"/>
              </a:ext>
            </a:extLst>
          </p:cNvPr>
          <p:cNvSpPr>
            <a:spLocks noGrp="1"/>
          </p:cNvSpPr>
          <p:nvPr>
            <p:ph idx="1"/>
          </p:nvPr>
        </p:nvSpPr>
        <p:spPr>
          <a:xfrm>
            <a:off x="1981200" y="1066801"/>
            <a:ext cx="8229600" cy="4525963"/>
          </a:xfrm>
        </p:spPr>
        <p:txBody>
          <a:bodyPr/>
          <a:lstStyle/>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These are the first level of results associated with a project. Outputs are the direct immediate term results associated with a project. </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In other words, they are usually what the project has achieved in the short term. An easy way to think about outputs is to quantify the project activities that have a </a:t>
            </a:r>
            <a:r>
              <a:rPr lang="en-GB" altLang="en-US" sz="2000" i="1">
                <a:latin typeface="Verdana" panose="020B0604030504040204" pitchFamily="34" charset="0"/>
                <a:ea typeface="Verdana" panose="020B0604030504040204" pitchFamily="34" charset="0"/>
                <a:cs typeface="Verdana" panose="020B0604030504040204" pitchFamily="34" charset="0"/>
              </a:rPr>
              <a:t>direct link on the project goal</a:t>
            </a:r>
            <a:r>
              <a:rPr lang="en-GB" altLang="en-US" sz="2000">
                <a:latin typeface="Verdana" panose="020B0604030504040204" pitchFamily="34" charset="0"/>
                <a:ea typeface="Verdana" panose="020B0604030504040204" pitchFamily="34" charset="0"/>
                <a:cs typeface="Verdana" panose="020B0604030504040204" pitchFamily="34" charset="0"/>
              </a:rPr>
              <a:t>.</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For example, project outputs in a HIV and AIDS project would be</a:t>
            </a:r>
            <a:r>
              <a:rPr lang="en-GB" altLang="en-US" sz="2000">
                <a:solidFill>
                  <a:srgbClr val="FF0000"/>
                </a:solidFill>
                <a:latin typeface="Verdana" panose="020B0604030504040204" pitchFamily="34" charset="0"/>
                <a:ea typeface="Verdana" panose="020B0604030504040204" pitchFamily="34" charset="0"/>
                <a:cs typeface="Verdana" panose="020B0604030504040204" pitchFamily="34" charset="0"/>
              </a:rPr>
              <a:t>: the number of community awareness meetings that were done, the number of condom dispensers installed, number of HIV and AIDS infected persons referred for ARTs among others.</a:t>
            </a:r>
          </a:p>
          <a:p>
            <a:endParaRPr lang="en-GB"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8656B6F7-560E-C04C-B51C-68C82D0352A2}"/>
              </a:ext>
            </a:extLst>
          </p:cNvPr>
          <p:cNvSpPr>
            <a:spLocks noGrp="1"/>
          </p:cNvSpPr>
          <p:nvPr>
            <p:ph type="title"/>
          </p:nvPr>
        </p:nvSpPr>
        <p:spPr>
          <a:xfrm>
            <a:off x="1981200" y="274638"/>
            <a:ext cx="8229600" cy="411162"/>
          </a:xfrm>
        </p:spPr>
        <p:txBody>
          <a:bodyPr>
            <a:normAutofit fontScale="90000"/>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Development project </a:t>
            </a:r>
            <a:r>
              <a:rPr lang="en-GB" altLang="en-US" sz="2800" b="1">
                <a:solidFill>
                  <a:srgbClr val="FF0000"/>
                </a:solidFill>
                <a:latin typeface="Verdana" panose="020B0604030504040204" pitchFamily="34" charset="0"/>
                <a:ea typeface="Verdana" panose="020B0604030504040204" pitchFamily="34" charset="0"/>
                <a:cs typeface="Verdana" panose="020B0604030504040204" pitchFamily="34" charset="0"/>
              </a:rPr>
              <a:t>Outcome</a:t>
            </a:r>
            <a:endParaRPr lang="en-GB" altLang="en-US" sz="280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34819" name="Content Placeholder 2">
            <a:extLst>
              <a:ext uri="{FF2B5EF4-FFF2-40B4-BE49-F238E27FC236}">
                <a16:creationId xmlns:a16="http://schemas.microsoft.com/office/drawing/2014/main" id="{76D131DC-67D1-6347-909E-8658D5BDB094}"/>
              </a:ext>
            </a:extLst>
          </p:cNvPr>
          <p:cNvSpPr>
            <a:spLocks noGrp="1"/>
          </p:cNvSpPr>
          <p:nvPr>
            <p:ph idx="1"/>
          </p:nvPr>
        </p:nvSpPr>
        <p:spPr>
          <a:xfrm>
            <a:off x="2057400" y="990601"/>
            <a:ext cx="8229600" cy="4525963"/>
          </a:xfrm>
        </p:spPr>
        <p:txBody>
          <a:bodyPr/>
          <a:lstStyle/>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This is the second level of results associated with a project and refers to the medium term consequences of the project. Outcomes usually relate to the project goal or aim.  </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For example, in a safe water project, an outcome would be </a:t>
            </a:r>
            <a:r>
              <a:rPr lang="en-GB" altLang="en-US" sz="2000">
                <a:solidFill>
                  <a:srgbClr val="FF0000"/>
                </a:solidFill>
                <a:latin typeface="Verdana" panose="020B0604030504040204" pitchFamily="34" charset="0"/>
                <a:ea typeface="Verdana" panose="020B0604030504040204" pitchFamily="34" charset="0"/>
                <a:cs typeface="Verdana" panose="020B0604030504040204" pitchFamily="34" charset="0"/>
              </a:rPr>
              <a:t>“the percentage of households that are using chlorinated drinking water”. Another outcome could be “the percentage of children suffering from diarrhoea.” </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Nevertheless, an important point to note is that, outcomes should clearly link to project goals.</a:t>
            </a:r>
          </a:p>
          <a:p>
            <a:endParaRPr lang="en-GB"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CDAB331E-86D5-8347-959E-7CF1980381F9}"/>
              </a:ext>
            </a:extLst>
          </p:cNvPr>
          <p:cNvSpPr>
            <a:spLocks noGrp="1"/>
          </p:cNvSpPr>
          <p:nvPr>
            <p:ph type="title"/>
          </p:nvPr>
        </p:nvSpPr>
        <p:spPr>
          <a:xfrm>
            <a:off x="1981200" y="304800"/>
            <a:ext cx="8229600" cy="457200"/>
          </a:xfrm>
        </p:spPr>
        <p:txBody>
          <a:bodyPr>
            <a:normAutofit fontScale="90000"/>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Development project </a:t>
            </a:r>
            <a:r>
              <a:rPr lang="en-GB" altLang="en-US" sz="2800" b="1">
                <a:solidFill>
                  <a:srgbClr val="FF0000"/>
                </a:solidFill>
                <a:latin typeface="Verdana" panose="020B0604030504040204" pitchFamily="34" charset="0"/>
                <a:ea typeface="Verdana" panose="020B0604030504040204" pitchFamily="34" charset="0"/>
                <a:cs typeface="Verdana" panose="020B0604030504040204" pitchFamily="34" charset="0"/>
              </a:rPr>
              <a:t>Impact</a:t>
            </a:r>
            <a:endParaRPr lang="en-GB" altLang="en-US" sz="280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
        <p:nvSpPr>
          <p:cNvPr id="35843" name="Content Placeholder 2">
            <a:extLst>
              <a:ext uri="{FF2B5EF4-FFF2-40B4-BE49-F238E27FC236}">
                <a16:creationId xmlns:a16="http://schemas.microsoft.com/office/drawing/2014/main" id="{0BC07CFA-4BB3-3845-B64E-9D192E75D846}"/>
              </a:ext>
            </a:extLst>
          </p:cNvPr>
          <p:cNvSpPr>
            <a:spLocks noGrp="1"/>
          </p:cNvSpPr>
          <p:nvPr>
            <p:ph idx="1"/>
          </p:nvPr>
        </p:nvSpPr>
        <p:spPr>
          <a:xfrm>
            <a:off x="2057400" y="1066801"/>
            <a:ext cx="8229600" cy="4525963"/>
          </a:xfrm>
        </p:spPr>
        <p:txBody>
          <a:bodyPr/>
          <a:lstStyle/>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Most often than not, it is very difficult to ascertain the exclusive impact of a project since several other projects, not similar in nature can lead to the same impact. </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solidFill>
                  <a:srgbClr val="FF0000"/>
                </a:solidFill>
                <a:latin typeface="Verdana" panose="020B0604030504040204" pitchFamily="34" charset="0"/>
                <a:ea typeface="Verdana" panose="020B0604030504040204" pitchFamily="34" charset="0"/>
                <a:cs typeface="Verdana" panose="020B0604030504040204" pitchFamily="34" charset="0"/>
              </a:rPr>
              <a:t>An example of an impact would be reduced poverty rates, reduced child mortality rates among others. </a:t>
            </a: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In the case of the Safe Water project, an increase in the number of households using treated water would directly impact on fewer cases of people suffering from diarrhoea, meaning that there will be a reduced number of lost man-hours. </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This has a direct impact on poverty reduction. Also, the number of children suffering from diarrhoea may reduce, meaning that the cases of child deaths are reduced.</a:t>
            </a:r>
          </a:p>
          <a:p>
            <a:endParaRPr lang="en-GB"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Content Placeholder 2">
            <a:extLst>
              <a:ext uri="{FF2B5EF4-FFF2-40B4-BE49-F238E27FC236}">
                <a16:creationId xmlns:a16="http://schemas.microsoft.com/office/drawing/2014/main" id="{16876603-A01A-134F-9C1A-1D599C071D17}"/>
              </a:ext>
            </a:extLst>
          </p:cNvPr>
          <p:cNvSpPr>
            <a:spLocks noGrp="1"/>
          </p:cNvSpPr>
          <p:nvPr>
            <p:ph idx="1"/>
          </p:nvPr>
        </p:nvSpPr>
        <p:spPr/>
        <p:txBody>
          <a:bodyPr/>
          <a:lstStyle/>
          <a:p>
            <a:endParaRPr lang="en-GB" altLang="en-US"/>
          </a:p>
          <a:p>
            <a:pPr algn="ctr"/>
            <a:endParaRPr lang="en-GB" altLang="en-US" sz="6600"/>
          </a:p>
          <a:p>
            <a:pPr algn="ctr">
              <a:buFont typeface="Arial" panose="020B0604020202020204" pitchFamily="34" charset="0"/>
              <a:buNone/>
            </a:pPr>
            <a:r>
              <a:rPr lang="en-GB" altLang="en-US" sz="6600"/>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BCC8899-F299-B64F-8A24-B16D76B43962}"/>
              </a:ext>
            </a:extLst>
          </p:cNvPr>
          <p:cNvSpPr>
            <a:spLocks noGrp="1"/>
          </p:cNvSpPr>
          <p:nvPr>
            <p:ph type="title"/>
          </p:nvPr>
        </p:nvSpPr>
        <p:spPr>
          <a:xfrm>
            <a:off x="1981200" y="274638"/>
            <a:ext cx="8229600" cy="792162"/>
          </a:xfrm>
        </p:spPr>
        <p:txBody>
          <a:bodyPr/>
          <a:lstStyle/>
          <a:p>
            <a:r>
              <a:rPr lang="en-GB" altLang="en-US" sz="2800" b="1">
                <a:latin typeface="Verdana" panose="020B0604030504040204" pitchFamily="34" charset="0"/>
                <a:ea typeface="Verdana" panose="020B0604030504040204" pitchFamily="34" charset="0"/>
                <a:cs typeface="Verdana" panose="020B0604030504040204" pitchFamily="34" charset="0"/>
              </a:rPr>
              <a:t>The project concept</a:t>
            </a:r>
            <a:endParaRPr lang="en-GB" altLang="en-US" sz="2800"/>
          </a:p>
        </p:txBody>
      </p:sp>
      <p:sp>
        <p:nvSpPr>
          <p:cNvPr id="13315" name="Content Placeholder 2">
            <a:extLst>
              <a:ext uri="{FF2B5EF4-FFF2-40B4-BE49-F238E27FC236}">
                <a16:creationId xmlns:a16="http://schemas.microsoft.com/office/drawing/2014/main" id="{A1DDBCF1-0FB5-DB4C-B2D4-4E0631161F9C}"/>
              </a:ext>
            </a:extLst>
          </p:cNvPr>
          <p:cNvSpPr>
            <a:spLocks noGrp="1"/>
          </p:cNvSpPr>
          <p:nvPr>
            <p:ph idx="1"/>
          </p:nvPr>
        </p:nvSpPr>
        <p:spPr>
          <a:xfrm>
            <a:off x="1981200" y="1219201"/>
            <a:ext cx="8229600" cy="4906963"/>
          </a:xfrm>
        </p:spPr>
        <p:txBody>
          <a:bodyPr/>
          <a:lstStyle/>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Defining a project is difficult. Numerous scholars and social commentators defined projects differently. </a:t>
            </a:r>
          </a:p>
          <a:p>
            <a:pPr>
              <a:buFont typeface="Wingdings" pitchFamily="2" charset="2"/>
              <a:buChar char="q"/>
            </a:pPr>
            <a:endParaRPr lang="en-GB"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1800">
                <a:latin typeface="Verdana" panose="020B0604030504040204" pitchFamily="34" charset="0"/>
                <a:ea typeface="Verdana" panose="020B0604030504040204" pitchFamily="34" charset="0"/>
                <a:cs typeface="Verdana" panose="020B0604030504040204" pitchFamily="34" charset="0"/>
              </a:rPr>
              <a:t>Thus, t</a:t>
            </a:r>
            <a:r>
              <a:rPr lang="en-US" altLang="en-US" sz="1800">
                <a:latin typeface="Verdana" panose="020B0604030504040204" pitchFamily="34" charset="0"/>
                <a:ea typeface="Verdana" panose="020B0604030504040204" pitchFamily="34" charset="0"/>
                <a:cs typeface="Verdana" panose="020B0604030504040204" pitchFamily="34" charset="0"/>
              </a:rPr>
              <a:t>here is no universally applicable definition of a project. The Project Management Book of Knowledge defines a project as a ‘temporary endeavor undertaken to create a unique product or a service.</a:t>
            </a:r>
          </a:p>
          <a:p>
            <a:endParaRPr lang="en-GB"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1AD9B256-8538-B945-8462-B99D9DA84584}"/>
              </a:ext>
            </a:extLst>
          </p:cNvPr>
          <p:cNvSpPr>
            <a:spLocks noGrp="1"/>
          </p:cNvSpPr>
          <p:nvPr>
            <p:ph type="title"/>
          </p:nvPr>
        </p:nvSpPr>
        <p:spPr>
          <a:xfrm>
            <a:off x="2057400" y="228600"/>
            <a:ext cx="8229600" cy="685800"/>
          </a:xfrm>
        </p:spPr>
        <p:txBody>
          <a:bodyPr/>
          <a:lstStyle/>
          <a:p>
            <a:pPr algn="l"/>
            <a:r>
              <a:rPr lang="en-GB" altLang="en-US" sz="3200" b="1">
                <a:latin typeface="Verdana" panose="020B0604030504040204" pitchFamily="34" charset="0"/>
                <a:ea typeface="Verdana" panose="020B0604030504040204" pitchFamily="34" charset="0"/>
                <a:cs typeface="Verdana" panose="020B0604030504040204" pitchFamily="34" charset="0"/>
              </a:rPr>
              <a:t>The project concept Cont’d</a:t>
            </a:r>
            <a:endParaRPr lang="en-GB" altLang="en-US" sz="3200"/>
          </a:p>
        </p:txBody>
      </p:sp>
      <p:sp>
        <p:nvSpPr>
          <p:cNvPr id="14339" name="Content Placeholder 2">
            <a:extLst>
              <a:ext uri="{FF2B5EF4-FFF2-40B4-BE49-F238E27FC236}">
                <a16:creationId xmlns:a16="http://schemas.microsoft.com/office/drawing/2014/main" id="{23CCE5EE-44FE-9D44-9A67-F176D574BB5E}"/>
              </a:ext>
            </a:extLst>
          </p:cNvPr>
          <p:cNvSpPr>
            <a:spLocks noGrp="1"/>
          </p:cNvSpPr>
          <p:nvPr>
            <p:ph idx="1"/>
          </p:nvPr>
        </p:nvSpPr>
        <p:spPr>
          <a:xfrm>
            <a:off x="1981200" y="1066800"/>
            <a:ext cx="8229600" cy="5257800"/>
          </a:xfrm>
        </p:spPr>
        <p:txBody>
          <a:bodyPr/>
          <a:lstStyle/>
          <a:p>
            <a:pPr>
              <a:buFont typeface="Wingdings" pitchFamily="2" charset="2"/>
              <a:buChar char="q"/>
            </a:pPr>
            <a:endParaRPr lang="en-US" altLang="en-US" sz="1800">
              <a:solidFill>
                <a:srgbClr val="FF0000"/>
              </a:solidFill>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US" altLang="en-US" sz="1800">
                <a:solidFill>
                  <a:srgbClr val="FF0000"/>
                </a:solidFill>
                <a:latin typeface="Verdana" panose="020B0604030504040204" pitchFamily="34" charset="0"/>
                <a:ea typeface="Verdana" panose="020B0604030504040204" pitchFamily="34" charset="0"/>
                <a:cs typeface="Verdana" panose="020B0604030504040204" pitchFamily="34" charset="0"/>
              </a:rPr>
              <a:t>‘Temporary’ </a:t>
            </a:r>
            <a:r>
              <a:rPr lang="en-US" altLang="en-US" sz="1800">
                <a:latin typeface="Verdana" panose="020B0604030504040204" pitchFamily="34" charset="0"/>
                <a:ea typeface="Verdana" panose="020B0604030504040204" pitchFamily="34" charset="0"/>
                <a:cs typeface="Verdana" panose="020B0604030504040204" pitchFamily="34" charset="0"/>
              </a:rPr>
              <a:t>since every project has a definite end and ‘unique’ in that the product is different in from all similar services. </a:t>
            </a:r>
          </a:p>
          <a:p>
            <a:pPr>
              <a:buFont typeface="Wingdings" pitchFamily="2" charset="2"/>
              <a:buChar char="q"/>
            </a:pPr>
            <a:endParaRPr lang="en-US" altLang="en-US" sz="18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US" altLang="en-US" sz="1800">
                <a:latin typeface="Verdana" panose="020B0604030504040204" pitchFamily="34" charset="0"/>
                <a:ea typeface="Verdana" panose="020B0604030504040204" pitchFamily="34" charset="0"/>
                <a:cs typeface="Verdana" panose="020B0604030504040204" pitchFamily="34" charset="0"/>
              </a:rPr>
              <a:t>A project is ‘an endeavor in which human material and financial resources are organized in a novel way to undertake a unique scope of work of a given specification within a constraint of cost and time so as to deliver beneficial change defined as Quantitative and Qualitative objectives (Rodney Turner, 1990).</a:t>
            </a:r>
          </a:p>
          <a:p>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9EE84843-E33F-6844-BF25-5DC7F9289FE5}"/>
              </a:ext>
            </a:extLst>
          </p:cNvPr>
          <p:cNvSpPr>
            <a:spLocks noGrp="1"/>
          </p:cNvSpPr>
          <p:nvPr>
            <p:ph type="title"/>
          </p:nvPr>
        </p:nvSpPr>
        <p:spPr/>
        <p:txBody>
          <a:bodyPr/>
          <a:lstStyle/>
          <a:p>
            <a:pPr algn="l"/>
            <a:r>
              <a:rPr lang="en-GB" altLang="en-US" sz="3000" b="1">
                <a:latin typeface="Verdana" panose="020B0604030504040204" pitchFamily="34" charset="0"/>
                <a:ea typeface="Verdana" panose="020B0604030504040204" pitchFamily="34" charset="0"/>
                <a:cs typeface="Verdana" panose="020B0604030504040204" pitchFamily="34" charset="0"/>
              </a:rPr>
              <a:t>The project concept Cont’d</a:t>
            </a:r>
            <a:endParaRPr lang="en-GB" altLang="en-US" sz="3000"/>
          </a:p>
        </p:txBody>
      </p:sp>
      <p:sp>
        <p:nvSpPr>
          <p:cNvPr id="15363" name="Content Placeholder 2">
            <a:extLst>
              <a:ext uri="{FF2B5EF4-FFF2-40B4-BE49-F238E27FC236}">
                <a16:creationId xmlns:a16="http://schemas.microsoft.com/office/drawing/2014/main" id="{3CFA8BBE-D654-564C-B7AF-7996D1CF7F5D}"/>
              </a:ext>
            </a:extLst>
          </p:cNvPr>
          <p:cNvSpPr>
            <a:spLocks noGrp="1"/>
          </p:cNvSpPr>
          <p:nvPr>
            <p:ph idx="1"/>
          </p:nvPr>
        </p:nvSpPr>
        <p:spPr>
          <a:xfrm>
            <a:off x="1981200" y="1219201"/>
            <a:ext cx="8229600" cy="4525963"/>
          </a:xfrm>
        </p:spPr>
        <p:txBody>
          <a:bodyPr/>
          <a:lstStyle/>
          <a:p>
            <a:pPr>
              <a:buFont typeface="Wingdings" pitchFamily="2" charset="2"/>
              <a:buChar char="q"/>
            </a:pPr>
            <a:r>
              <a:rPr lang="en-US" altLang="en-US" sz="1800" dirty="0">
                <a:latin typeface="Verdana" panose="020B0604030504040204" pitchFamily="34" charset="0"/>
                <a:ea typeface="Verdana" panose="020B0604030504040204" pitchFamily="34" charset="0"/>
                <a:cs typeface="Verdana" panose="020B0604030504040204" pitchFamily="34" charset="0"/>
              </a:rPr>
              <a:t>A project is a clearly scheduled group of actions carried out to attain specific objectives implemented by an organization established or appointed particularly for it. It is a task that has specific purpose or goal or a unique task directed at causing change. </a:t>
            </a:r>
          </a:p>
          <a:p>
            <a:pPr>
              <a:buFont typeface="Wingdings" pitchFamily="2" charset="2"/>
              <a:buChar char="q"/>
            </a:pPr>
            <a:endParaRPr lang="en-US" altLang="en-US" sz="1800" dirty="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US" altLang="en-US" sz="1800" dirty="0">
                <a:latin typeface="Verdana" panose="020B0604030504040204" pitchFamily="34" charset="0"/>
                <a:ea typeface="Verdana" panose="020B0604030504040204" pitchFamily="34" charset="0"/>
                <a:cs typeface="Verdana" panose="020B0604030504040204" pitchFamily="34" charset="0"/>
              </a:rPr>
              <a:t>In other words, projects are tools used to implement health promotion plans. In achieving HPE plans, we can look at projects to be coordinated sets of activities and tasks designed to achieve given stated objectives. </a:t>
            </a:r>
          </a:p>
          <a:p>
            <a:pPr>
              <a:buFont typeface="Wingdings" pitchFamily="2" charset="2"/>
              <a:buChar char="q"/>
            </a:pPr>
            <a:endParaRPr lang="en-US" altLang="en-US" sz="1800" dirty="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US" altLang="en-US" sz="1800" dirty="0">
                <a:latin typeface="Verdana" panose="020B0604030504040204" pitchFamily="34" charset="0"/>
                <a:ea typeface="Verdana" panose="020B0604030504040204" pitchFamily="34" charset="0"/>
                <a:cs typeface="Verdana" panose="020B0604030504040204" pitchFamily="34" charset="0"/>
              </a:rPr>
              <a:t>Some of the key features of an HPE project include having </a:t>
            </a:r>
            <a:r>
              <a:rPr lang="en-US" altLang="en-US" sz="1800" b="1" dirty="0">
                <a:solidFill>
                  <a:srgbClr val="C00000"/>
                </a:solidFill>
                <a:latin typeface="Verdana" panose="020B0604030504040204" pitchFamily="34" charset="0"/>
                <a:ea typeface="Verdana" panose="020B0604030504040204" pitchFamily="34" charset="0"/>
                <a:cs typeface="Verdana" panose="020B0604030504040204" pitchFamily="34" charset="0"/>
              </a:rPr>
              <a:t>start time and end time (life cycle); associated with a cash flow; essentially unique activities and non-repetitive; having a single point of responsibility </a:t>
            </a:r>
            <a:r>
              <a:rPr lang="en-US" altLang="en-US" sz="1800" dirty="0">
                <a:latin typeface="Verdana" panose="020B0604030504040204" pitchFamily="34" charset="0"/>
                <a:ea typeface="Verdana" panose="020B0604030504040204" pitchFamily="34" charset="0"/>
                <a:cs typeface="Verdana" panose="020B0604030504040204" pitchFamily="34" charset="0"/>
              </a:rPr>
              <a:t>and many more others.</a:t>
            </a:r>
          </a:p>
          <a:p>
            <a:endParaRPr lang="en-GB" altLang="en-US" sz="18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D1217D26-E00E-AF44-94DD-5E272F46CD08}"/>
              </a:ext>
            </a:extLst>
          </p:cNvPr>
          <p:cNvSpPr>
            <a:spLocks noGrp="1"/>
          </p:cNvSpPr>
          <p:nvPr>
            <p:ph type="title"/>
          </p:nvPr>
        </p:nvSpPr>
        <p:spPr/>
        <p:txBody>
          <a:bodyPr/>
          <a:lstStyle/>
          <a:p>
            <a:pPr algn="l"/>
            <a:r>
              <a:rPr lang="en-GB" altLang="en-US" sz="3000" b="1">
                <a:latin typeface="Verdana" panose="020B0604030504040204" pitchFamily="34" charset="0"/>
                <a:ea typeface="Verdana" panose="020B0604030504040204" pitchFamily="34" charset="0"/>
                <a:cs typeface="Verdana" panose="020B0604030504040204" pitchFamily="34" charset="0"/>
              </a:rPr>
              <a:t>The project concept Cont’d</a:t>
            </a:r>
            <a:endParaRPr lang="en-GB" altLang="en-US" sz="3000"/>
          </a:p>
        </p:txBody>
      </p:sp>
      <p:sp>
        <p:nvSpPr>
          <p:cNvPr id="16387" name="Content Placeholder 2">
            <a:extLst>
              <a:ext uri="{FF2B5EF4-FFF2-40B4-BE49-F238E27FC236}">
                <a16:creationId xmlns:a16="http://schemas.microsoft.com/office/drawing/2014/main" id="{D63727F6-E092-0145-8CFB-056499E3E481}"/>
              </a:ext>
            </a:extLst>
          </p:cNvPr>
          <p:cNvSpPr>
            <a:spLocks noGrp="1"/>
          </p:cNvSpPr>
          <p:nvPr>
            <p:ph idx="1"/>
          </p:nvPr>
        </p:nvSpPr>
        <p:spPr>
          <a:xfrm>
            <a:off x="1905000" y="1219201"/>
            <a:ext cx="8229600" cy="4525963"/>
          </a:xfrm>
        </p:spPr>
        <p:txBody>
          <a:bodyPr/>
          <a:lstStyle/>
          <a:p>
            <a:pPr eaLnBrk="1" fontAlgn="t" hangingPunct="1">
              <a:buFont typeface="Wingdings" pitchFamily="2" charset="2"/>
              <a:buChar char="q"/>
            </a:pPr>
            <a:endParaRPr lang="en-US" altLang="en-US" sz="1800">
              <a:latin typeface="Verdana" panose="020B0604030504040204" pitchFamily="34" charset="0"/>
              <a:ea typeface="Verdana" panose="020B0604030504040204" pitchFamily="34" charset="0"/>
              <a:cs typeface="Verdana" panose="020B0604030504040204" pitchFamily="34" charset="0"/>
            </a:endParaRPr>
          </a:p>
          <a:p>
            <a:pPr eaLnBrk="1" fontAlgn="t" hangingPunct="1">
              <a:buFont typeface="Arial" panose="020B0604020202020204" pitchFamily="34" charset="0"/>
              <a:buNone/>
            </a:pPr>
            <a:r>
              <a:rPr lang="en-US" altLang="en-US" sz="2400" b="1" i="1" u="sng">
                <a:solidFill>
                  <a:srgbClr val="C00000"/>
                </a:solidFill>
                <a:latin typeface="Verdana" panose="020B0604030504040204" pitchFamily="34" charset="0"/>
                <a:ea typeface="Verdana" panose="020B0604030504040204" pitchFamily="34" charset="0"/>
                <a:cs typeface="Verdana" panose="020B0604030504040204" pitchFamily="34" charset="0"/>
              </a:rPr>
              <a:t>Project features in brief </a:t>
            </a:r>
          </a:p>
          <a:p>
            <a:pPr eaLnBrk="1" fontAlgn="t" hangingPunct="1">
              <a:lnSpc>
                <a:spcPct val="200000"/>
              </a:lnSpc>
              <a:buFont typeface="Wingdings" pitchFamily="2" charset="2"/>
              <a:buChar char="q"/>
            </a:pPr>
            <a:r>
              <a:rPr lang="en-US" altLang="en-US" sz="2000">
                <a:latin typeface="Verdana" panose="020B0604030504040204" pitchFamily="34" charset="0"/>
                <a:ea typeface="Verdana" panose="020B0604030504040204" pitchFamily="34" charset="0"/>
                <a:cs typeface="Verdana" panose="020B0604030504040204" pitchFamily="34" charset="0"/>
              </a:rPr>
              <a:t>A project has a unique purpose </a:t>
            </a:r>
            <a:endParaRPr lang="en-GB" altLang="en-US" sz="2000">
              <a:latin typeface="Verdana" panose="020B0604030504040204" pitchFamily="34" charset="0"/>
              <a:ea typeface="Verdana" panose="020B0604030504040204" pitchFamily="34" charset="0"/>
              <a:cs typeface="Verdana" panose="020B0604030504040204" pitchFamily="34" charset="0"/>
            </a:endParaRPr>
          </a:p>
          <a:p>
            <a:pPr eaLnBrk="1" fontAlgn="t" hangingPunct="1">
              <a:lnSpc>
                <a:spcPct val="200000"/>
              </a:lnSpc>
              <a:buFont typeface="Wingdings" pitchFamily="2" charset="2"/>
              <a:buChar char="q"/>
            </a:pPr>
            <a:r>
              <a:rPr lang="en-US" altLang="en-US" sz="2000">
                <a:latin typeface="Verdana" panose="020B0604030504040204" pitchFamily="34" charset="0"/>
                <a:ea typeface="Verdana" panose="020B0604030504040204" pitchFamily="34" charset="0"/>
                <a:cs typeface="Verdana" panose="020B0604030504040204" pitchFamily="34" charset="0"/>
              </a:rPr>
              <a:t>A project is temporary </a:t>
            </a:r>
            <a:endParaRPr lang="en-GB" altLang="en-US" sz="2000">
              <a:latin typeface="Verdana" panose="020B0604030504040204" pitchFamily="34" charset="0"/>
              <a:ea typeface="Verdana" panose="020B0604030504040204" pitchFamily="34" charset="0"/>
              <a:cs typeface="Verdana" panose="020B0604030504040204" pitchFamily="34" charset="0"/>
            </a:endParaRPr>
          </a:p>
          <a:p>
            <a:pPr eaLnBrk="1" fontAlgn="t" hangingPunct="1">
              <a:lnSpc>
                <a:spcPct val="200000"/>
              </a:lnSpc>
              <a:buFont typeface="Wingdings" pitchFamily="2" charset="2"/>
              <a:buChar char="q"/>
            </a:pPr>
            <a:r>
              <a:rPr lang="en-US" altLang="en-US" sz="2000">
                <a:latin typeface="Verdana" panose="020B0604030504040204" pitchFamily="34" charset="0"/>
                <a:ea typeface="Verdana" panose="020B0604030504040204" pitchFamily="34" charset="0"/>
                <a:cs typeface="Verdana" panose="020B0604030504040204" pitchFamily="34" charset="0"/>
              </a:rPr>
              <a:t>A project requires resources, often from various sources </a:t>
            </a:r>
            <a:endParaRPr lang="en-GB" altLang="en-US" sz="2000">
              <a:latin typeface="Verdana" panose="020B0604030504040204" pitchFamily="34" charset="0"/>
              <a:ea typeface="Verdana" panose="020B0604030504040204" pitchFamily="34" charset="0"/>
              <a:cs typeface="Verdana" panose="020B0604030504040204" pitchFamily="34" charset="0"/>
            </a:endParaRPr>
          </a:p>
          <a:p>
            <a:pPr eaLnBrk="1" fontAlgn="t" hangingPunct="1">
              <a:lnSpc>
                <a:spcPct val="200000"/>
              </a:lnSpc>
              <a:buFont typeface="Wingdings" pitchFamily="2" charset="2"/>
              <a:buChar char="q"/>
            </a:pPr>
            <a:r>
              <a:rPr lang="en-US" altLang="en-US" sz="2000">
                <a:latin typeface="Verdana" panose="020B0604030504040204" pitchFamily="34" charset="0"/>
                <a:ea typeface="Verdana" panose="020B0604030504040204" pitchFamily="34" charset="0"/>
                <a:cs typeface="Verdana" panose="020B0604030504040204" pitchFamily="34" charset="0"/>
              </a:rPr>
              <a:t>A project involves a certain level of uncertainty </a:t>
            </a:r>
            <a:endParaRPr lang="en-GB" altLang="en-US" sz="2000">
              <a:latin typeface="Verdana" panose="020B0604030504040204" pitchFamily="34" charset="0"/>
              <a:ea typeface="Verdana" panose="020B0604030504040204" pitchFamily="34" charset="0"/>
              <a:cs typeface="Verdana" panose="020B0604030504040204" pitchFamily="34" charset="0"/>
            </a:endParaRPr>
          </a:p>
          <a:p>
            <a:pPr eaLnBrk="1" fontAlgn="t" hangingPunct="1">
              <a:lnSpc>
                <a:spcPct val="200000"/>
              </a:lnSpc>
              <a:buFont typeface="Wingdings" pitchFamily="2" charset="2"/>
              <a:buChar char="q"/>
            </a:pPr>
            <a:r>
              <a:rPr lang="en-US" altLang="en-US" sz="2000">
                <a:latin typeface="Verdana" panose="020B0604030504040204" pitchFamily="34" charset="0"/>
                <a:ea typeface="Verdana" panose="020B0604030504040204" pitchFamily="34" charset="0"/>
                <a:cs typeface="Verdana" panose="020B0604030504040204" pitchFamily="34" charset="0"/>
              </a:rPr>
              <a:t>A project should have a primary sponsor or customers</a:t>
            </a:r>
          </a:p>
          <a:p>
            <a:endParaRPr lang="en-GB"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63EE4833-3AE5-9846-A4B1-3EDB7D7DF0E3}"/>
              </a:ext>
            </a:extLst>
          </p:cNvPr>
          <p:cNvSpPr>
            <a:spLocks noGrp="1"/>
          </p:cNvSpPr>
          <p:nvPr>
            <p:ph type="title"/>
          </p:nvPr>
        </p:nvSpPr>
        <p:spPr>
          <a:xfrm>
            <a:off x="1981200" y="274638"/>
            <a:ext cx="8229600" cy="8683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a:t>
            </a:r>
            <a:endParaRPr lang="en-GB" altLang="en-US" sz="2800">
              <a:latin typeface="Verdana" panose="020B0604030504040204" pitchFamily="34" charset="0"/>
              <a:ea typeface="Verdana" panose="020B0604030504040204" pitchFamily="34" charset="0"/>
              <a:cs typeface="Verdana" panose="020B0604030504040204" pitchFamily="34" charset="0"/>
            </a:endParaRPr>
          </a:p>
        </p:txBody>
      </p:sp>
      <p:sp>
        <p:nvSpPr>
          <p:cNvPr id="17411" name="Content Placeholder 2">
            <a:extLst>
              <a:ext uri="{FF2B5EF4-FFF2-40B4-BE49-F238E27FC236}">
                <a16:creationId xmlns:a16="http://schemas.microsoft.com/office/drawing/2014/main" id="{A5A3A23C-4A40-634B-8E9E-F56359085131}"/>
              </a:ext>
            </a:extLst>
          </p:cNvPr>
          <p:cNvSpPr>
            <a:spLocks noGrp="1"/>
          </p:cNvSpPr>
          <p:nvPr>
            <p:ph idx="1"/>
          </p:nvPr>
        </p:nvSpPr>
        <p:spPr>
          <a:xfrm>
            <a:off x="1981200" y="1371600"/>
            <a:ext cx="8229600" cy="5105400"/>
          </a:xfrm>
        </p:spPr>
        <p:txBody>
          <a:bodyPr/>
          <a:lstStyle/>
          <a:p>
            <a:pPr>
              <a:buFont typeface="Wingdings" pitchFamily="2" charset="2"/>
              <a:buChar char="q"/>
            </a:pPr>
            <a:r>
              <a:rPr lang="en-GB" altLang="en-US" sz="2000" dirty="0">
                <a:latin typeface="Verdana" panose="020B0604030504040204" pitchFamily="34" charset="0"/>
                <a:ea typeface="Verdana" panose="020B0604030504040204" pitchFamily="34" charset="0"/>
                <a:cs typeface="Verdana" panose="020B0604030504040204" pitchFamily="34" charset="0"/>
              </a:rPr>
              <a:t>Broadly, there exist two ways of looking at </a:t>
            </a:r>
            <a:r>
              <a:rPr lang="en-US" altLang="en-US" sz="2000" dirty="0">
                <a:latin typeface="Verdana" panose="020B0604030504040204" pitchFamily="34" charset="0"/>
                <a:ea typeface="Verdana" panose="020B0604030504040204" pitchFamily="34" charset="0"/>
                <a:cs typeface="Verdana" panose="020B0604030504040204" pitchFamily="34" charset="0"/>
              </a:rPr>
              <a:t>lifecycles that work in conjunction with one another throughout the course of every project. </a:t>
            </a:r>
          </a:p>
          <a:p>
            <a:pPr lvl="1">
              <a:buFont typeface="Wingdings" pitchFamily="2" charset="2"/>
              <a:buChar char="ü"/>
            </a:pPr>
            <a:r>
              <a:rPr lang="en-US" altLang="en-US" sz="1800" i="1" dirty="0">
                <a:solidFill>
                  <a:srgbClr val="C00000"/>
                </a:solidFill>
                <a:latin typeface="Verdana" panose="020B0604030504040204" pitchFamily="34" charset="0"/>
                <a:ea typeface="Verdana" panose="020B0604030504040204" pitchFamily="34" charset="0"/>
                <a:cs typeface="Verdana" panose="020B0604030504040204" pitchFamily="34" charset="0"/>
              </a:rPr>
              <a:t>First, a project lifecycle describes the tasks that must be completed in order to produce a product or service </a:t>
            </a:r>
            <a:r>
              <a:rPr lang="en-US" altLang="en-US" sz="1800" i="1" dirty="0" err="1">
                <a:solidFill>
                  <a:srgbClr val="C00000"/>
                </a:solidFill>
                <a:latin typeface="Verdana" panose="020B0604030504040204" pitchFamily="34" charset="0"/>
                <a:ea typeface="Verdana" panose="020B0604030504040204" pitchFamily="34" charset="0"/>
                <a:cs typeface="Verdana" panose="020B0604030504040204" pitchFamily="34" charset="0"/>
              </a:rPr>
              <a:t>e.g</a:t>
            </a:r>
            <a:r>
              <a:rPr lang="en-US" altLang="en-US" sz="1800" i="1" dirty="0">
                <a:solidFill>
                  <a:srgbClr val="C00000"/>
                </a:solidFill>
                <a:latin typeface="Verdana" panose="020B0604030504040204" pitchFamily="34" charset="0"/>
                <a:ea typeface="Verdana" panose="020B0604030504040204" pitchFamily="34" charset="0"/>
                <a:cs typeface="Verdana" panose="020B0604030504040204" pitchFamily="34" charset="0"/>
              </a:rPr>
              <a:t> a project lifecycle followed to build a house. </a:t>
            </a:r>
          </a:p>
          <a:p>
            <a:pPr lvl="1">
              <a:buFont typeface="Arial" panose="020B0604020202020204" pitchFamily="34" charset="0"/>
              <a:buNone/>
            </a:pPr>
            <a:endParaRPr lang="en-US" altLang="en-US" sz="1800" i="1" dirty="0">
              <a:solidFill>
                <a:srgbClr val="C00000"/>
              </a:solidFill>
              <a:latin typeface="Verdana" panose="020B0604030504040204" pitchFamily="34" charset="0"/>
              <a:ea typeface="Verdana" panose="020B0604030504040204" pitchFamily="34" charset="0"/>
              <a:cs typeface="Verdana" panose="020B0604030504040204" pitchFamily="34" charset="0"/>
            </a:endParaRPr>
          </a:p>
          <a:p>
            <a:pPr lvl="1">
              <a:buFont typeface="Wingdings" pitchFamily="2" charset="2"/>
              <a:buChar char="ü"/>
            </a:pPr>
            <a:r>
              <a:rPr lang="en-US" altLang="en-US" sz="1800" i="1" dirty="0">
                <a:solidFill>
                  <a:srgbClr val="C00000"/>
                </a:solidFill>
                <a:latin typeface="Verdana" panose="020B0604030504040204" pitchFamily="34" charset="0"/>
                <a:ea typeface="Verdana" panose="020B0604030504040204" pitchFamily="34" charset="0"/>
                <a:cs typeface="Verdana" panose="020B0604030504040204" pitchFamily="34" charset="0"/>
              </a:rPr>
              <a:t>On the other hand, what they call project management lifecycle defines how to manage a project. </a:t>
            </a:r>
          </a:p>
          <a:p>
            <a:pPr>
              <a:buFont typeface="Wingdings" pitchFamily="2" charset="2"/>
              <a:buChar char="q"/>
            </a:pPr>
            <a:r>
              <a:rPr lang="en-US" altLang="en-US" sz="2000" dirty="0">
                <a:latin typeface="Verdana" panose="020B0604030504040204" pitchFamily="34" charset="0"/>
                <a:ea typeface="Verdana" panose="020B0604030504040204" pitchFamily="34" charset="0"/>
                <a:cs typeface="Verdana" panose="020B0604030504040204" pitchFamily="34" charset="0"/>
              </a:rPr>
              <a:t>An understanding of these two concepts is important as one of project managers’ challenges is to comprehend how to align the specific project lifecycle with the project management lifecycle. </a:t>
            </a:r>
            <a:endParaRPr lang="en-GB" altLang="en-US" sz="2000" dirty="0">
              <a:latin typeface="Verdana" panose="020B0604030504040204" pitchFamily="34" charset="0"/>
              <a:ea typeface="Verdana" panose="020B0604030504040204" pitchFamily="34" charset="0"/>
              <a:cs typeface="Verdana" panose="020B0604030504040204" pitchFamily="34" charset="0"/>
            </a:endParaRPr>
          </a:p>
          <a:p>
            <a:endParaRPr lang="en-GB"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48082A95-1692-DD42-8057-D3D9750873F2}"/>
              </a:ext>
            </a:extLst>
          </p:cNvPr>
          <p:cNvSpPr>
            <a:spLocks noGrp="1"/>
          </p:cNvSpPr>
          <p:nvPr>
            <p:ph type="title"/>
          </p:nvPr>
        </p:nvSpPr>
        <p:spPr>
          <a:xfrm>
            <a:off x="1981200" y="274638"/>
            <a:ext cx="8229600" cy="6397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18435" name="Content Placeholder 2">
            <a:extLst>
              <a:ext uri="{FF2B5EF4-FFF2-40B4-BE49-F238E27FC236}">
                <a16:creationId xmlns:a16="http://schemas.microsoft.com/office/drawing/2014/main" id="{14200A21-3ED3-2248-B51D-9C4899C089F7}"/>
              </a:ext>
            </a:extLst>
          </p:cNvPr>
          <p:cNvSpPr>
            <a:spLocks noGrp="1"/>
          </p:cNvSpPr>
          <p:nvPr>
            <p:ph idx="1"/>
          </p:nvPr>
        </p:nvSpPr>
        <p:spPr>
          <a:xfrm>
            <a:off x="1981200" y="1066800"/>
            <a:ext cx="8229600" cy="5181600"/>
          </a:xfrm>
        </p:spPr>
        <p:txBody>
          <a:bodyPr/>
          <a:lstStyle/>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While different and diverse and unique, projects tend to follow a set of defined steps from project identification to project end. That is, projects consists of various activities whose relations are sequentially defined by scope, schedule, budget and ultimate performance. </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Thus, development projects are usually performed in stages forming a logical cycle. </a:t>
            </a:r>
          </a:p>
          <a:p>
            <a:pPr>
              <a:buFont typeface="Wingdings" pitchFamily="2" charset="2"/>
              <a:buChar char="q"/>
            </a:pPr>
            <a:endParaRPr lang="en-GB" altLang="en-US" sz="2000">
              <a:latin typeface="Verdana" panose="020B0604030504040204" pitchFamily="34" charset="0"/>
              <a:ea typeface="Verdana" panose="020B0604030504040204" pitchFamily="34" charset="0"/>
              <a:cs typeface="Verdana" panose="020B0604030504040204" pitchFamily="34" charset="0"/>
            </a:endParaRPr>
          </a:p>
          <a:p>
            <a:pPr>
              <a:buFont typeface="Wingdings" pitchFamily="2" charset="2"/>
              <a:buChar char="q"/>
            </a:pPr>
            <a:r>
              <a:rPr lang="en-GB" altLang="en-US" sz="2000">
                <a:latin typeface="Verdana" panose="020B0604030504040204" pitchFamily="34" charset="0"/>
                <a:ea typeface="Verdana" panose="020B0604030504040204" pitchFamily="34" charset="0"/>
                <a:cs typeface="Verdana" panose="020B0604030504040204" pitchFamily="34" charset="0"/>
              </a:rPr>
              <a:t>Basically project cycle might involve assessment and planning, implementation, monitoring, review, and evaluation.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56D6484-CAC0-C645-BB16-83E24C83E0DB}"/>
              </a:ext>
            </a:extLst>
          </p:cNvPr>
          <p:cNvSpPr>
            <a:spLocks noGrp="1"/>
          </p:cNvSpPr>
          <p:nvPr>
            <p:ph type="title"/>
          </p:nvPr>
        </p:nvSpPr>
        <p:spPr>
          <a:xfrm>
            <a:off x="1981200" y="274638"/>
            <a:ext cx="8229600" cy="563562"/>
          </a:xfrm>
        </p:spPr>
        <p:txBody>
          <a:bodyPr/>
          <a:lstStyle/>
          <a:p>
            <a:pPr algn="l"/>
            <a:r>
              <a:rPr lang="en-GB" altLang="en-US" sz="2800" b="1">
                <a:latin typeface="Verdana" panose="020B0604030504040204" pitchFamily="34" charset="0"/>
                <a:ea typeface="Verdana" panose="020B0604030504040204" pitchFamily="34" charset="0"/>
                <a:cs typeface="Verdana" panose="020B0604030504040204" pitchFamily="34" charset="0"/>
              </a:rPr>
              <a:t>Project cycle Cont’d</a:t>
            </a:r>
            <a:endParaRPr lang="en-GB" altLang="en-US" sz="2800"/>
          </a:p>
        </p:txBody>
      </p:sp>
      <p:sp>
        <p:nvSpPr>
          <p:cNvPr id="19459" name="Content Placeholder 2">
            <a:extLst>
              <a:ext uri="{FF2B5EF4-FFF2-40B4-BE49-F238E27FC236}">
                <a16:creationId xmlns:a16="http://schemas.microsoft.com/office/drawing/2014/main" id="{F34B5C62-75FB-2143-863F-394D9340A9C3}"/>
              </a:ext>
            </a:extLst>
          </p:cNvPr>
          <p:cNvSpPr>
            <a:spLocks noGrp="1"/>
          </p:cNvSpPr>
          <p:nvPr>
            <p:ph idx="1"/>
          </p:nvPr>
        </p:nvSpPr>
        <p:spPr>
          <a:xfrm>
            <a:off x="1981200" y="1066800"/>
            <a:ext cx="8229600" cy="5105400"/>
          </a:xfrm>
        </p:spPr>
        <p:txBody>
          <a:bodyPr/>
          <a:lstStyle/>
          <a:p>
            <a:pPr>
              <a:buFont typeface="Arial" panose="020B0604020202020204" pitchFamily="34" charset="0"/>
              <a:buNone/>
            </a:pPr>
            <a:endParaRPr lang="en-GB" altLang="en-US"/>
          </a:p>
        </p:txBody>
      </p:sp>
      <p:sp>
        <p:nvSpPr>
          <p:cNvPr id="4" name="Rectangle 3">
            <a:extLst>
              <a:ext uri="{FF2B5EF4-FFF2-40B4-BE49-F238E27FC236}">
                <a16:creationId xmlns:a16="http://schemas.microsoft.com/office/drawing/2014/main" id="{0A43BD59-7995-FB4F-A280-63CE2D08C5CB}"/>
              </a:ext>
            </a:extLst>
          </p:cNvPr>
          <p:cNvSpPr/>
          <p:nvPr/>
        </p:nvSpPr>
        <p:spPr>
          <a:xfrm>
            <a:off x="4724400" y="1143000"/>
            <a:ext cx="2743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Project Identification/Assessment </a:t>
            </a:r>
          </a:p>
        </p:txBody>
      </p:sp>
      <p:sp>
        <p:nvSpPr>
          <p:cNvPr id="6" name="Rectangle 5">
            <a:extLst>
              <a:ext uri="{FF2B5EF4-FFF2-40B4-BE49-F238E27FC236}">
                <a16:creationId xmlns:a16="http://schemas.microsoft.com/office/drawing/2014/main" id="{45CF5308-45CC-E847-B10B-56DDD2C76FF1}"/>
              </a:ext>
            </a:extLst>
          </p:cNvPr>
          <p:cNvSpPr/>
          <p:nvPr/>
        </p:nvSpPr>
        <p:spPr>
          <a:xfrm>
            <a:off x="8001000" y="2667000"/>
            <a:ext cx="21336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Project Design </a:t>
            </a:r>
          </a:p>
        </p:txBody>
      </p:sp>
      <p:sp>
        <p:nvSpPr>
          <p:cNvPr id="7" name="Rectangle 6">
            <a:extLst>
              <a:ext uri="{FF2B5EF4-FFF2-40B4-BE49-F238E27FC236}">
                <a16:creationId xmlns:a16="http://schemas.microsoft.com/office/drawing/2014/main" id="{2A77A834-CCE5-3D4D-BABF-361D1B9D5C54}"/>
              </a:ext>
            </a:extLst>
          </p:cNvPr>
          <p:cNvSpPr/>
          <p:nvPr/>
        </p:nvSpPr>
        <p:spPr>
          <a:xfrm>
            <a:off x="6934200" y="5029200"/>
            <a:ext cx="25908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Project Appraisal </a:t>
            </a:r>
          </a:p>
        </p:txBody>
      </p:sp>
      <p:sp>
        <p:nvSpPr>
          <p:cNvPr id="8" name="Rectangle 7">
            <a:extLst>
              <a:ext uri="{FF2B5EF4-FFF2-40B4-BE49-F238E27FC236}">
                <a16:creationId xmlns:a16="http://schemas.microsoft.com/office/drawing/2014/main" id="{E31FE63B-3D28-4B47-AB0D-7F5CDA9D4037}"/>
              </a:ext>
            </a:extLst>
          </p:cNvPr>
          <p:cNvSpPr/>
          <p:nvPr/>
        </p:nvSpPr>
        <p:spPr>
          <a:xfrm>
            <a:off x="2133600" y="4419600"/>
            <a:ext cx="28956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Project Implementation</a:t>
            </a:r>
          </a:p>
        </p:txBody>
      </p:sp>
      <p:sp>
        <p:nvSpPr>
          <p:cNvPr id="9" name="Rectangle 8">
            <a:extLst>
              <a:ext uri="{FF2B5EF4-FFF2-40B4-BE49-F238E27FC236}">
                <a16:creationId xmlns:a16="http://schemas.microsoft.com/office/drawing/2014/main" id="{D0D66E99-9F92-BA4B-AB70-5B224A46B55D}"/>
              </a:ext>
            </a:extLst>
          </p:cNvPr>
          <p:cNvSpPr/>
          <p:nvPr/>
        </p:nvSpPr>
        <p:spPr>
          <a:xfrm>
            <a:off x="2133600" y="2743200"/>
            <a:ext cx="24384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Project Evaluation &amp; Learning</a:t>
            </a:r>
          </a:p>
        </p:txBody>
      </p:sp>
      <p:sp>
        <p:nvSpPr>
          <p:cNvPr id="10" name="Down Arrow 9">
            <a:extLst>
              <a:ext uri="{FF2B5EF4-FFF2-40B4-BE49-F238E27FC236}">
                <a16:creationId xmlns:a16="http://schemas.microsoft.com/office/drawing/2014/main" id="{F77F9502-3223-054F-82EB-D3BFBC3BE2C3}"/>
              </a:ext>
            </a:extLst>
          </p:cNvPr>
          <p:cNvSpPr/>
          <p:nvPr/>
        </p:nvSpPr>
        <p:spPr>
          <a:xfrm>
            <a:off x="8763000" y="3733800"/>
            <a:ext cx="609600" cy="1295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 name="Right Arrow 10">
            <a:extLst>
              <a:ext uri="{FF2B5EF4-FFF2-40B4-BE49-F238E27FC236}">
                <a16:creationId xmlns:a16="http://schemas.microsoft.com/office/drawing/2014/main" id="{C2B43EE2-28E2-D640-9B88-D5F86443DAC3}"/>
              </a:ext>
            </a:extLst>
          </p:cNvPr>
          <p:cNvSpPr/>
          <p:nvPr/>
        </p:nvSpPr>
        <p:spPr>
          <a:xfrm rot="11940000">
            <a:off x="4979989" y="5264150"/>
            <a:ext cx="1989137"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Right Arrow 11">
            <a:extLst>
              <a:ext uri="{FF2B5EF4-FFF2-40B4-BE49-F238E27FC236}">
                <a16:creationId xmlns:a16="http://schemas.microsoft.com/office/drawing/2014/main" id="{DFAFF461-A438-6C42-8F35-FD10ED235885}"/>
              </a:ext>
            </a:extLst>
          </p:cNvPr>
          <p:cNvSpPr/>
          <p:nvPr/>
        </p:nvSpPr>
        <p:spPr>
          <a:xfrm rot="16020000">
            <a:off x="3389313" y="3635375"/>
            <a:ext cx="857250" cy="5905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3" name="Right Arrow 12">
            <a:extLst>
              <a:ext uri="{FF2B5EF4-FFF2-40B4-BE49-F238E27FC236}">
                <a16:creationId xmlns:a16="http://schemas.microsoft.com/office/drawing/2014/main" id="{4041DDFF-5722-0248-9B47-D58C39AD3C75}"/>
              </a:ext>
            </a:extLst>
          </p:cNvPr>
          <p:cNvSpPr/>
          <p:nvPr/>
        </p:nvSpPr>
        <p:spPr>
          <a:xfrm rot="18780000">
            <a:off x="4008439" y="2084389"/>
            <a:ext cx="917575" cy="5683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4" name="Down Arrow 13">
            <a:extLst>
              <a:ext uri="{FF2B5EF4-FFF2-40B4-BE49-F238E27FC236}">
                <a16:creationId xmlns:a16="http://schemas.microsoft.com/office/drawing/2014/main" id="{76526676-2772-CD4E-858F-7908CCC9F959}"/>
              </a:ext>
            </a:extLst>
          </p:cNvPr>
          <p:cNvSpPr/>
          <p:nvPr/>
        </p:nvSpPr>
        <p:spPr>
          <a:xfrm rot="19260000">
            <a:off x="7542213" y="1911351"/>
            <a:ext cx="488950" cy="8794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2298</Words>
  <Application>Microsoft Macintosh PowerPoint</Application>
  <PresentationFormat>Widescreen</PresentationFormat>
  <Paragraphs>187</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Verdana</vt:lpstr>
      <vt:lpstr>Wingdings</vt:lpstr>
      <vt:lpstr>Office Theme</vt:lpstr>
      <vt:lpstr>Health Promotion Implementation: Planning health promotion interventions </vt:lpstr>
      <vt:lpstr>  Development Management Projects: Cycles, Elements and Logic </vt:lpstr>
      <vt:lpstr>The project concept</vt:lpstr>
      <vt:lpstr>The project concept Cont’d</vt:lpstr>
      <vt:lpstr>The project concept Cont’d</vt:lpstr>
      <vt:lpstr>The project concept Cont’d</vt:lpstr>
      <vt:lpstr>Project cycle</vt:lpstr>
      <vt:lpstr>Project cycle Cont’d</vt:lpstr>
      <vt:lpstr>Project cycle Cont’d</vt:lpstr>
      <vt:lpstr>Project cycle Cont’d</vt:lpstr>
      <vt:lpstr>Project cycle Cont’d</vt:lpstr>
      <vt:lpstr>Project cycle Cont’d</vt:lpstr>
      <vt:lpstr>Project cycle Cont’d</vt:lpstr>
      <vt:lpstr>Project cycle Cont’d</vt:lpstr>
      <vt:lpstr>  Three key development project principles </vt:lpstr>
      <vt:lpstr>Programs Vs Projects</vt:lpstr>
      <vt:lpstr>Programs Vs Projects</vt:lpstr>
      <vt:lpstr>Differences between Projects and Programs in brief</vt:lpstr>
      <vt:lpstr> Linking project inputs, activities, outputs, outcomes and impacts </vt:lpstr>
      <vt:lpstr>PowerPoint Presentation</vt:lpstr>
      <vt:lpstr>Development Project Inputs</vt:lpstr>
      <vt:lpstr>Development project Activities</vt:lpstr>
      <vt:lpstr>Development project Outputs</vt:lpstr>
      <vt:lpstr>Development project Outcome</vt:lpstr>
      <vt:lpstr>Development project Impact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Promotion Implementation: Planning health promotion interventions </dc:title>
  <dc:creator>Matenga, Tulani</dc:creator>
  <cp:lastModifiedBy>Matenga, Tulani</cp:lastModifiedBy>
  <cp:revision>2</cp:revision>
  <dcterms:created xsi:type="dcterms:W3CDTF">2023-10-09T02:48:24Z</dcterms:created>
  <dcterms:modified xsi:type="dcterms:W3CDTF">2023-10-09T02:50:42Z</dcterms:modified>
</cp:coreProperties>
</file>