
<file path=[Content_Types].xml><?xml version="1.0" encoding="utf-8"?>
<Types xmlns="http://schemas.openxmlformats.org/package/2006/content-types">
  <Default Extension="png" ContentType="image/pn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1pPr>
    <a:lvl2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2pPr>
    <a:lvl3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3pPr>
    <a:lvl4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4pPr>
    <a:lvl5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5pPr>
    <a:lvl6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6pPr>
    <a:lvl7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7pPr>
    <a:lvl8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8pPr>
    <a:lvl9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2E8"/>
          </a:solidFill>
        </a:fill>
      </a:tcStyle>
    </a:wholeTbl>
    <a:band2H>
      <a:tcTxStyle/>
      <a:tcStyle>
        <a:tcBdr/>
        <a:fill>
          <a:solidFill>
            <a:srgbClr val="E6EA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2E7CB"/>
          </a:solidFill>
        </a:fill>
      </a:tcStyle>
    </a:wholeTbl>
    <a:band2H>
      <a:tcTxStyle/>
      <a:tcStyle>
        <a:tcBdr/>
        <a:fill>
          <a:solidFill>
            <a:srgbClr val="F8F4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CDDE"/>
          </a:solidFill>
        </a:fill>
      </a:tcStyle>
    </a:wholeTbl>
    <a:band2H>
      <a:tcTxStyle/>
      <a:tcStyle>
        <a:tcBdr/>
        <a:fill>
          <a:solidFill>
            <a:srgbClr val="EBE8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Helvetica Light"/>
          <a:ea typeface="Helvetica Light"/>
          <a:cs typeface="Helvetica Ligh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2" d="100"/>
          <a:sy n="52" d="100"/>
        </p:scale>
        <p:origin x="13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1" name="Shape 151"/>
          <p:cNvSpPr>
            <a:spLocks noGrp="1" noRot="1" noChangeAspect="1"/>
          </p:cNvSpPr>
          <p:nvPr>
            <p:ph type="sldImg"/>
          </p:nvPr>
        </p:nvSpPr>
        <p:spPr>
          <a:xfrm>
            <a:off x="1143000" y="685800"/>
            <a:ext cx="4572000" cy="3429000"/>
          </a:xfrm>
          <a:prstGeom prst="rect">
            <a:avLst/>
          </a:prstGeom>
        </p:spPr>
        <p:txBody>
          <a:bodyPr/>
          <a:lstStyle/>
          <a:p>
            <a:endParaRPr/>
          </a:p>
        </p:txBody>
      </p:sp>
      <p:sp>
        <p:nvSpPr>
          <p:cNvPr id="152" name="Shape 15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a:spLocks noGrp="1"/>
          </p:cNvSpPr>
          <p:nvPr>
            <p:ph type="title"/>
          </p:nvPr>
        </p:nvSpPr>
        <p:spPr>
          <a:xfrm>
            <a:off x="1270000" y="1638300"/>
            <a:ext cx="10464800" cy="3302000"/>
          </a:xfrm>
          <a:prstGeom prst="rect">
            <a:avLst/>
          </a:prstGeom>
        </p:spPr>
        <p:txBody>
          <a:bodyPr anchor="b"/>
          <a:lstStyle/>
          <a:p>
            <a:r>
              <a:t>Title Text</a:t>
            </a:r>
          </a:p>
        </p:txBody>
      </p:sp>
      <p:sp>
        <p:nvSpPr>
          <p:cNvPr id="12" name="Body Level One…"/>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Body Level One…"/>
          <p:cNvSpPr>
            <a:spLocks noGrp="1"/>
          </p:cNvSpPr>
          <p:nvPr>
            <p:ph type="body" sz="quarter" idx="1"/>
          </p:nvPr>
        </p:nvSpPr>
        <p:spPr>
          <a:xfrm>
            <a:off x="1270000" y="6362700"/>
            <a:ext cx="10464800" cy="469900"/>
          </a:xfrm>
          <a:prstGeom prst="rect">
            <a:avLst/>
          </a:prstGeom>
        </p:spPr>
        <p:txBody>
          <a:bodyPr anchor="t"/>
          <a:lstStyle>
            <a:lvl1pPr marL="0" indent="0" algn="ctr">
              <a:spcBef>
                <a:spcPts val="0"/>
              </a:spcBef>
              <a:buSzTx/>
              <a:buNone/>
              <a:defRPr sz="2400">
                <a:latin typeface="+mn-lt"/>
                <a:ea typeface="+mn-ea"/>
                <a:cs typeface="+mn-cs"/>
                <a:sym typeface="Helvetica"/>
              </a:defRPr>
            </a:lvl1pPr>
            <a:lvl2pPr marL="740833" indent="-296333" algn="ctr">
              <a:spcBef>
                <a:spcPts val="0"/>
              </a:spcBef>
              <a:defRPr sz="2400">
                <a:latin typeface="+mn-lt"/>
                <a:ea typeface="+mn-ea"/>
                <a:cs typeface="+mn-cs"/>
                <a:sym typeface="Helvetica"/>
              </a:defRPr>
            </a:lvl2pPr>
            <a:lvl3pPr marL="1185333" indent="-296333" algn="ctr">
              <a:spcBef>
                <a:spcPts val="0"/>
              </a:spcBef>
              <a:defRPr sz="2400">
                <a:latin typeface="+mn-lt"/>
                <a:ea typeface="+mn-ea"/>
                <a:cs typeface="+mn-cs"/>
                <a:sym typeface="Helvetica"/>
              </a:defRPr>
            </a:lvl3pPr>
            <a:lvl4pPr marL="1629833" indent="-296333" algn="ctr">
              <a:spcBef>
                <a:spcPts val="0"/>
              </a:spcBef>
              <a:defRPr sz="2400">
                <a:latin typeface="+mn-lt"/>
                <a:ea typeface="+mn-ea"/>
                <a:cs typeface="+mn-cs"/>
                <a:sym typeface="Helvetica"/>
              </a:defRPr>
            </a:lvl4pPr>
            <a:lvl5pPr marL="2074333" indent="-296333" algn="ctr">
              <a:spcBef>
                <a:spcPts val="0"/>
              </a:spcBef>
              <a:defRPr sz="2400">
                <a:latin typeface="+mn-lt"/>
                <a:ea typeface="+mn-ea"/>
                <a:cs typeface="+mn-cs"/>
                <a:sym typeface="Helvetica"/>
              </a:defRPr>
            </a:lvl5pPr>
          </a:lstStyle>
          <a:p>
            <a:r>
              <a:t>Body Level One</a:t>
            </a:r>
          </a:p>
          <a:p>
            <a:pPr lvl="1"/>
            <a:r>
              <a:t>Body Level Two</a:t>
            </a:r>
          </a:p>
          <a:p>
            <a:pPr lvl="2"/>
            <a:r>
              <a:t>Body Level Three</a:t>
            </a:r>
          </a:p>
          <a:p>
            <a:pPr lvl="3"/>
            <a:r>
              <a:t>Body Level Four</a:t>
            </a:r>
          </a:p>
          <a:p>
            <a:pPr lvl="4"/>
            <a:r>
              <a:t>Body Level Five</a:t>
            </a:r>
          </a:p>
        </p:txBody>
      </p:sp>
      <p:sp>
        <p:nvSpPr>
          <p:cNvPr id="94" name="“Type a quote here.”"/>
          <p:cNvSpPr>
            <a:spLocks noGrp="1"/>
          </p:cNvSpPr>
          <p:nvPr>
            <p:ph type="body" sz="quarter" idx="13"/>
          </p:nvPr>
        </p:nvSpPr>
        <p:spPr>
          <a:xfrm>
            <a:off x="1270000" y="4267200"/>
            <a:ext cx="10464800" cy="685800"/>
          </a:xfrm>
          <a:prstGeom prst="rect">
            <a:avLst/>
          </a:prstGeom>
        </p:spPr>
        <p:txBody>
          <a:bodyPr/>
          <a:lstStyle/>
          <a:p>
            <a:pPr marL="0" indent="0" algn="ctr">
              <a:spcBef>
                <a:spcPts val="0"/>
              </a:spcBef>
              <a:buSzTx/>
              <a:buNone/>
              <a:defRPr sz="3800"/>
            </a:pPr>
            <a:endParaRPr/>
          </a:p>
        </p:txBody>
      </p:sp>
      <p:sp>
        <p:nvSpPr>
          <p:cNvPr id="95"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17" name="Title Text"/>
          <p:cNvSpPr>
            <a:spLocks noGrp="1"/>
          </p:cNvSpPr>
          <p:nvPr>
            <p:ph type="title"/>
          </p:nvPr>
        </p:nvSpPr>
        <p:spPr>
          <a:prstGeom prst="rect">
            <a:avLst/>
          </a:prstGeom>
        </p:spPr>
        <p:txBody>
          <a:bodyPr/>
          <a:lstStyle/>
          <a:p>
            <a:r>
              <a:t>Title Text</a:t>
            </a:r>
          </a:p>
        </p:txBody>
      </p:sp>
      <p:sp>
        <p:nvSpPr>
          <p:cNvPr id="118" name="Body Level One…"/>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19"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26" name="Title Text"/>
          <p:cNvSpPr>
            <a:spLocks noGrp="1"/>
          </p:cNvSpPr>
          <p:nvPr>
            <p:ph type="title"/>
          </p:nvPr>
        </p:nvSpPr>
        <p:spPr>
          <a:xfrm>
            <a:off x="650238" y="390595"/>
            <a:ext cx="11704326" cy="1625602"/>
          </a:xfrm>
          <a:prstGeom prst="rect">
            <a:avLst/>
          </a:prstGeom>
        </p:spPr>
        <p:txBody>
          <a:bodyPr lIns="65022" tIns="65022" rIns="65022" bIns="65022"/>
          <a:lstStyle>
            <a:lvl1pPr defTabSz="1300480">
              <a:defRPr sz="6200">
                <a:latin typeface="Calibri"/>
                <a:ea typeface="Calibri"/>
                <a:cs typeface="Calibri"/>
                <a:sym typeface="Calibri"/>
              </a:defRPr>
            </a:lvl1pPr>
          </a:lstStyle>
          <a:p>
            <a:r>
              <a:t>Title Text</a:t>
            </a:r>
          </a:p>
        </p:txBody>
      </p:sp>
      <p:sp>
        <p:nvSpPr>
          <p:cNvPr id="127" name="Body Level One…"/>
          <p:cNvSpPr>
            <a:spLocks noGrp="1"/>
          </p:cNvSpPr>
          <p:nvPr>
            <p:ph type="body" idx="1"/>
          </p:nvPr>
        </p:nvSpPr>
        <p:spPr>
          <a:xfrm>
            <a:off x="650238" y="2275838"/>
            <a:ext cx="11704326" cy="6436930"/>
          </a:xfrm>
          <a:prstGeom prst="rect">
            <a:avLst/>
          </a:prstGeom>
        </p:spPr>
        <p:txBody>
          <a:bodyPr lIns="65022" tIns="65022" rIns="65022" bIns="65022" anchor="t"/>
          <a:lstStyle>
            <a:lvl1pPr marL="471487" indent="-471487" defTabSz="1300480">
              <a:spcBef>
                <a:spcPts val="1000"/>
              </a:spcBef>
              <a:buSzPct val="100000"/>
              <a:buFont typeface="Arial"/>
              <a:defRPr sz="4400">
                <a:latin typeface="Calibri"/>
                <a:ea typeface="Calibri"/>
                <a:cs typeface="Calibri"/>
                <a:sym typeface="Calibri"/>
              </a:defRPr>
            </a:lvl1pPr>
            <a:lvl2pPr marL="906234" indent="-449033" defTabSz="1300480">
              <a:spcBef>
                <a:spcPts val="1000"/>
              </a:spcBef>
              <a:buSzPct val="100000"/>
              <a:buFont typeface="Arial"/>
              <a:buChar char="–"/>
              <a:defRPr sz="4400">
                <a:latin typeface="Calibri"/>
                <a:ea typeface="Calibri"/>
                <a:cs typeface="Calibri"/>
                <a:sym typeface="Calibri"/>
              </a:defRPr>
            </a:lvl2pPr>
            <a:lvl3pPr indent="-419100" defTabSz="1300480">
              <a:spcBef>
                <a:spcPts val="1000"/>
              </a:spcBef>
              <a:buSzPct val="100000"/>
              <a:buFont typeface="Arial"/>
              <a:defRPr sz="4400">
                <a:latin typeface="Calibri"/>
                <a:ea typeface="Calibri"/>
                <a:cs typeface="Calibri"/>
                <a:sym typeface="Calibri"/>
              </a:defRPr>
            </a:lvl3pPr>
            <a:lvl4pPr marL="1874520" indent="-502919" defTabSz="1300480">
              <a:spcBef>
                <a:spcPts val="1000"/>
              </a:spcBef>
              <a:buSzPct val="100000"/>
              <a:buFont typeface="Arial"/>
              <a:buChar char="–"/>
              <a:defRPr sz="4400">
                <a:latin typeface="Calibri"/>
                <a:ea typeface="Calibri"/>
                <a:cs typeface="Calibri"/>
                <a:sym typeface="Calibri"/>
              </a:defRPr>
            </a:lvl4pPr>
            <a:lvl5pPr marL="2331720" indent="-502920" defTabSz="1300480">
              <a:spcBef>
                <a:spcPts val="1000"/>
              </a:spcBef>
              <a:buSzPct val="100000"/>
              <a:buFont typeface="Arial"/>
              <a:buChar char="»"/>
              <a:defRPr sz="4400">
                <a:latin typeface="Calibri"/>
                <a:ea typeface="Calibri"/>
                <a:cs typeface="Calibri"/>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128" name="Slide Number"/>
          <p:cNvSpPr>
            <a:spLocks noGrp="1"/>
          </p:cNvSpPr>
          <p:nvPr>
            <p:ph type="sldNum" sz="quarter" idx="2"/>
          </p:nvPr>
        </p:nvSpPr>
        <p:spPr>
          <a:xfrm>
            <a:off x="11998695" y="9114113"/>
            <a:ext cx="355866" cy="371345"/>
          </a:xfrm>
          <a:prstGeom prst="rect">
            <a:avLst/>
          </a:prstGeom>
        </p:spPr>
        <p:txBody>
          <a:bodyPr lIns="65022" tIns="65022" rIns="65022" bIns="65022" anchor="ctr"/>
          <a:lstStyle>
            <a:lvl1pPr algn="r" defTabSz="1300480">
              <a:defRPr sz="1600">
                <a:solidFill>
                  <a:srgbClr val="888888"/>
                </a:solidFill>
                <a:latin typeface="Calibri"/>
                <a:ea typeface="Calibri"/>
                <a:cs typeface="Calibri"/>
                <a:sym typeface="Calibri"/>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
        <p:cNvGrpSpPr/>
        <p:nvPr/>
      </p:nvGrpSpPr>
      <p:grpSpPr>
        <a:xfrm>
          <a:off x="0" y="0"/>
          <a:ext cx="0" cy="0"/>
          <a:chOff x="0" y="0"/>
          <a:chExt cx="0" cy="0"/>
        </a:xfrm>
      </p:grpSpPr>
      <p:sp>
        <p:nvSpPr>
          <p:cNvPr id="135" name="Title Text"/>
          <p:cNvSpPr>
            <a:spLocks noGrp="1"/>
          </p:cNvSpPr>
          <p:nvPr>
            <p:ph type="title"/>
          </p:nvPr>
        </p:nvSpPr>
        <p:spPr>
          <a:xfrm>
            <a:off x="1270000" y="1638300"/>
            <a:ext cx="10464800" cy="3302000"/>
          </a:xfrm>
          <a:prstGeom prst="rect">
            <a:avLst/>
          </a:prstGeom>
        </p:spPr>
        <p:txBody>
          <a:bodyPr anchor="b"/>
          <a:lstStyle/>
          <a:p>
            <a:r>
              <a:t>Title Text</a:t>
            </a:r>
          </a:p>
        </p:txBody>
      </p:sp>
      <p:sp>
        <p:nvSpPr>
          <p:cNvPr id="136" name="Body Level One…"/>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137"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144" name="Title Text"/>
          <p:cNvSpPr>
            <a:spLocks noGrp="1"/>
          </p:cNvSpPr>
          <p:nvPr>
            <p:ph type="title"/>
          </p:nvPr>
        </p:nvSpPr>
        <p:spPr>
          <a:prstGeom prst="rect">
            <a:avLst/>
          </a:prstGeom>
        </p:spPr>
        <p:txBody>
          <a:bodyPr/>
          <a:lstStyle/>
          <a:p>
            <a:r>
              <a:t>Title Text</a:t>
            </a:r>
          </a:p>
        </p:txBody>
      </p:sp>
      <p:sp>
        <p:nvSpPr>
          <p:cNvPr id="145"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13"/>
          </p:nvPr>
        </p:nvSpPr>
        <p:spPr>
          <a:xfrm>
            <a:off x="1606550" y="635000"/>
            <a:ext cx="9779000" cy="5918200"/>
          </a:xfrm>
          <a:prstGeom prst="rect">
            <a:avLst/>
          </a:prstGeom>
        </p:spPr>
        <p:txBody>
          <a:bodyPr lIns="91439" tIns="45719" rIns="91439" bIns="45719" anchor="t">
            <a:noAutofit/>
          </a:bodyPr>
          <a:lstStyle/>
          <a:p>
            <a:endParaRPr/>
          </a:p>
        </p:txBody>
      </p:sp>
      <p:sp>
        <p:nvSpPr>
          <p:cNvPr id="21" name="Title Text"/>
          <p:cNvSpPr>
            <a:spLocks noGrp="1"/>
          </p:cNvSpPr>
          <p:nvPr>
            <p:ph type="title"/>
          </p:nvPr>
        </p:nvSpPr>
        <p:spPr>
          <a:xfrm>
            <a:off x="1270000" y="6718300"/>
            <a:ext cx="10464800" cy="1422400"/>
          </a:xfrm>
          <a:prstGeom prst="rect">
            <a:avLst/>
          </a:prstGeom>
        </p:spPr>
        <p:txBody>
          <a:bodyPr anchor="b"/>
          <a:lstStyle/>
          <a:p>
            <a:r>
              <a:t>Title Text</a:t>
            </a:r>
          </a:p>
        </p:txBody>
      </p:sp>
      <p:sp>
        <p:nvSpPr>
          <p:cNvPr id="22" name="Body Level One…"/>
          <p:cNvSpPr>
            <a:spLocks noGrp="1"/>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a:spLocks noGrp="1"/>
          </p:cNvSpPr>
          <p:nvPr>
            <p:ph type="sldNum" sz="quarter" idx="2"/>
          </p:nvPr>
        </p:nvSpPr>
        <p:spPr>
          <a:xfrm>
            <a:off x="6311798" y="9245600"/>
            <a:ext cx="368504" cy="3810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a:spLocks noGrp="1"/>
          </p:cNvSpPr>
          <p:nvPr>
            <p:ph type="title"/>
          </p:nvPr>
        </p:nvSpPr>
        <p:spPr>
          <a:xfrm>
            <a:off x="1270000" y="3225800"/>
            <a:ext cx="10464800" cy="3302000"/>
          </a:xfrm>
          <a:prstGeom prst="rect">
            <a:avLst/>
          </a:prstGeom>
        </p:spPr>
        <p:txBody>
          <a:bodyPr/>
          <a:lstStyle/>
          <a:p>
            <a:r>
              <a:t>Title Text</a:t>
            </a:r>
          </a:p>
        </p:txBody>
      </p:sp>
      <p:sp>
        <p:nvSpPr>
          <p:cNvPr id="31"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sz="half" idx="13"/>
          </p:nvPr>
        </p:nvSpPr>
        <p:spPr>
          <a:xfrm>
            <a:off x="6718300" y="635000"/>
            <a:ext cx="5334000" cy="8229600"/>
          </a:xfrm>
          <a:prstGeom prst="rect">
            <a:avLst/>
          </a:prstGeom>
        </p:spPr>
        <p:txBody>
          <a:bodyPr lIns="91439" tIns="45719" rIns="91439" bIns="45719" anchor="t">
            <a:noAutofit/>
          </a:bodyPr>
          <a:lstStyle/>
          <a:p>
            <a:endParaRPr/>
          </a:p>
        </p:txBody>
      </p:sp>
      <p:sp>
        <p:nvSpPr>
          <p:cNvPr id="39" name="Title Text"/>
          <p:cNvSpPr>
            <a:spLocks noGrp="1"/>
          </p:cNvSpPr>
          <p:nvPr>
            <p:ph type="title"/>
          </p:nvPr>
        </p:nvSpPr>
        <p:spPr>
          <a:xfrm>
            <a:off x="952500" y="635000"/>
            <a:ext cx="5334000" cy="3987800"/>
          </a:xfrm>
          <a:prstGeom prst="rect">
            <a:avLst/>
          </a:prstGeom>
        </p:spPr>
        <p:txBody>
          <a:bodyPr anchor="b"/>
          <a:lstStyle>
            <a:lvl1pPr>
              <a:defRPr sz="6000"/>
            </a:lvl1pPr>
          </a:lstStyle>
          <a:p>
            <a:r>
              <a:t>Title Text</a:t>
            </a:r>
          </a:p>
        </p:txBody>
      </p:sp>
      <p:sp>
        <p:nvSpPr>
          <p:cNvPr id="40" name="Body Level One…"/>
          <p:cNvSpPr>
            <a:spLocks noGrp="1"/>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a:spLocks noGrp="1"/>
          </p:cNvSpPr>
          <p:nvPr>
            <p:ph type="title"/>
          </p:nvPr>
        </p:nvSpPr>
        <p:spPr>
          <a:prstGeom prst="rect">
            <a:avLst/>
          </a:prstGeom>
        </p:spPr>
        <p:txBody>
          <a:bodyPr/>
          <a:lstStyle/>
          <a:p>
            <a:r>
              <a:t>Title Text</a:t>
            </a:r>
          </a:p>
        </p:txBody>
      </p:sp>
      <p:sp>
        <p:nvSpPr>
          <p:cNvPr id="49"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a:spLocks noGrp="1"/>
          </p:cNvSpPr>
          <p:nvPr>
            <p:ph type="title"/>
          </p:nvPr>
        </p:nvSpPr>
        <p:spPr>
          <a:prstGeom prst="rect">
            <a:avLst/>
          </a:prstGeom>
        </p:spPr>
        <p:txBody>
          <a:bodyPr/>
          <a:lstStyle/>
          <a:p>
            <a:r>
              <a:t>Title Text</a:t>
            </a:r>
          </a:p>
        </p:txBody>
      </p:sp>
      <p:sp>
        <p:nvSpPr>
          <p:cNvPr id="57" name="Body Level One…"/>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13"/>
          </p:nvPr>
        </p:nvSpPr>
        <p:spPr>
          <a:xfrm>
            <a:off x="6718300" y="2603500"/>
            <a:ext cx="5334000" cy="6286500"/>
          </a:xfrm>
          <a:prstGeom prst="rect">
            <a:avLst/>
          </a:prstGeom>
        </p:spPr>
        <p:txBody>
          <a:bodyPr lIns="91439" tIns="45719" rIns="91439" bIns="45719" anchor="t">
            <a:noAutofit/>
          </a:bodyPr>
          <a:lstStyle/>
          <a:p>
            <a:endParaRPr/>
          </a:p>
        </p:txBody>
      </p:sp>
      <p:sp>
        <p:nvSpPr>
          <p:cNvPr id="66" name="Title Text"/>
          <p:cNvSpPr>
            <a:spLocks noGrp="1"/>
          </p:cNvSpPr>
          <p:nvPr>
            <p:ph type="title"/>
          </p:nvPr>
        </p:nvSpPr>
        <p:spPr>
          <a:prstGeom prst="rect">
            <a:avLst/>
          </a:prstGeom>
        </p:spPr>
        <p:txBody>
          <a:bodyPr/>
          <a:lstStyle/>
          <a:p>
            <a:r>
              <a:t>Title Text</a:t>
            </a:r>
          </a:p>
        </p:txBody>
      </p:sp>
      <p:sp>
        <p:nvSpPr>
          <p:cNvPr id="67" name="Body Level One…"/>
          <p:cNvSpPr>
            <a:spLocks noGrp="1"/>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a:spLocks noGrp="1"/>
          </p:cNvSpPr>
          <p:nvPr>
            <p:ph type="body" idx="1"/>
          </p:nvPr>
        </p:nvSpPr>
        <p:spPr>
          <a:xfrm>
            <a:off x="952500" y="1270000"/>
            <a:ext cx="11099800" cy="72136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6"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Image"/>
          <p:cNvSpPr>
            <a:spLocks noGrp="1"/>
          </p:cNvSpPr>
          <p:nvPr>
            <p:ph type="pic" sz="quarter" idx="14"/>
          </p:nvPr>
        </p:nvSpPr>
        <p:spPr>
          <a:xfrm>
            <a:off x="6724518" y="889000"/>
            <a:ext cx="5334002" cy="3771900"/>
          </a:xfrm>
          <a:prstGeom prst="rect">
            <a:avLst/>
          </a:prstGeom>
        </p:spPr>
        <p:txBody>
          <a:bodyPr lIns="91439" tIns="45719" rIns="91439" bIns="45719" anchor="t">
            <a:noAutofit/>
          </a:bodyPr>
          <a:lstStyle/>
          <a:p>
            <a:endParaRPr/>
          </a:p>
        </p:txBody>
      </p:sp>
      <p:sp>
        <p:nvSpPr>
          <p:cNvPr id="85" name="Image"/>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a:spLocks noGrp="1"/>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a:spLocks noGrp="1"/>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2.tif"/><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Ethical Theories"/>
          <p:cNvSpPr>
            <a:spLocks noGrp="1"/>
          </p:cNvSpPr>
          <p:nvPr>
            <p:ph type="title"/>
          </p:nvPr>
        </p:nvSpPr>
        <p:spPr>
          <a:prstGeom prst="rect">
            <a:avLst/>
          </a:prstGeom>
        </p:spPr>
        <p:txBody>
          <a:bodyPr/>
          <a:lstStyle/>
          <a:p>
            <a:r>
              <a:t>Ethical Theories</a:t>
            </a:r>
          </a:p>
        </p:txBody>
      </p:sp>
      <p:sp>
        <p:nvSpPr>
          <p:cNvPr id="155" name="Body"/>
          <p:cNvSpPr>
            <a:spLocks noGrp="1"/>
          </p:cNvSpPr>
          <p:nvPr>
            <p:ph type="body" sz="quarter" idx="1"/>
          </p:nvPr>
        </p:nvSpPr>
        <p:spPr>
          <a:prstGeom prst="rect">
            <a:avLst/>
          </a:prstGeom>
        </p:spPr>
        <p:txBody>
          <a:bodyPr/>
          <a:lstStyle/>
          <a:p>
            <a:pPr defTabSz="598219">
              <a:spcBef>
                <a:spcPts val="400"/>
              </a:spcBef>
              <a:defRPr sz="2000">
                <a:solidFill>
                  <a:srgbClr val="888888"/>
                </a:solidFill>
                <a:latin typeface="Calibri"/>
                <a:ea typeface="Calibri"/>
                <a:cs typeface="Calibri"/>
                <a:sym typeface="Calibri"/>
              </a:defRPr>
            </a:pPr>
            <a:r>
              <a:t>Oliver Mweemba, MPhil. PhD.</a:t>
            </a:r>
          </a:p>
          <a:p>
            <a:pPr defTabSz="598219">
              <a:spcBef>
                <a:spcPts val="400"/>
              </a:spcBef>
              <a:defRPr sz="2000">
                <a:solidFill>
                  <a:srgbClr val="888888"/>
                </a:solidFill>
                <a:latin typeface="Calibri"/>
                <a:ea typeface="Calibri"/>
                <a:cs typeface="Calibri"/>
                <a:sym typeface="Calibri"/>
              </a:defRPr>
            </a:pPr>
            <a:r>
              <a:t>School of Public Health</a:t>
            </a:r>
          </a:p>
          <a:p>
            <a:pPr defTabSz="598219">
              <a:spcBef>
                <a:spcPts val="400"/>
              </a:spcBef>
              <a:defRPr sz="2000">
                <a:solidFill>
                  <a:srgbClr val="888888"/>
                </a:solidFill>
                <a:latin typeface="Calibri"/>
                <a:ea typeface="Calibri"/>
                <a:cs typeface="Calibri"/>
                <a:sym typeface="Calibri"/>
              </a:defRPr>
            </a:pPr>
            <a:r>
              <a:t>University of Zambia</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Deontological Ethics (Kantian Ethics)"/>
          <p:cNvSpPr>
            <a:spLocks noGrp="1"/>
          </p:cNvSpPr>
          <p:nvPr>
            <p:ph type="title"/>
          </p:nvPr>
        </p:nvSpPr>
        <p:spPr>
          <a:prstGeom prst="rect">
            <a:avLst/>
          </a:prstGeom>
        </p:spPr>
        <p:txBody>
          <a:bodyPr/>
          <a:lstStyle>
            <a:lvl1pPr defTabSz="490727">
              <a:defRPr sz="6700"/>
            </a:lvl1pPr>
          </a:lstStyle>
          <a:p>
            <a:r>
              <a:t>Duty-based ethics (Kantian Ethics)</a:t>
            </a:r>
          </a:p>
        </p:txBody>
      </p:sp>
      <p:sp>
        <p:nvSpPr>
          <p:cNvPr id="193" name="CATEGORICAL IMPERATIVE (CI) - The second form…"/>
          <p:cNvSpPr>
            <a:spLocks noGrp="1"/>
          </p:cNvSpPr>
          <p:nvPr>
            <p:ph type="body" idx="1"/>
          </p:nvPr>
        </p:nvSpPr>
        <p:spPr>
          <a:xfrm>
            <a:off x="673100" y="2717800"/>
            <a:ext cx="11099800" cy="6286500"/>
          </a:xfrm>
          <a:prstGeom prst="rect">
            <a:avLst/>
          </a:prstGeom>
        </p:spPr>
        <p:txBody>
          <a:bodyPr/>
          <a:lstStyle/>
          <a:p>
            <a:pPr marL="311150" indent="-311150" defTabSz="408940">
              <a:spcBef>
                <a:spcPts val="2900"/>
              </a:spcBef>
              <a:defRPr sz="2500"/>
            </a:pPr>
            <a:r>
              <a:t>The second formulation</a:t>
            </a:r>
          </a:p>
          <a:p>
            <a:pPr marL="755650" lvl="1" indent="-311150" defTabSz="408940">
              <a:spcBef>
                <a:spcPts val="2900"/>
              </a:spcBef>
              <a:defRPr sz="2500"/>
            </a:pPr>
            <a:r>
              <a:t> It is not appropriate to use persons as though there mere things at our disposal without wills of their own</a:t>
            </a:r>
          </a:p>
          <a:p>
            <a:pPr marL="755650" lvl="1" indent="-311150" defTabSz="408940">
              <a:spcBef>
                <a:spcPts val="2900"/>
              </a:spcBef>
              <a:defRPr sz="2500" b="1" i="1">
                <a:latin typeface="+mn-lt"/>
                <a:ea typeface="+mn-ea"/>
                <a:cs typeface="+mn-cs"/>
                <a:sym typeface="Helvetica"/>
              </a:defRPr>
            </a:pPr>
            <a:r>
              <a:t>“Always treat humanity whether in your own person or that of another, never simply as a means but always at the same time as an end.”</a:t>
            </a:r>
          </a:p>
          <a:p>
            <a:pPr marL="755650" lvl="1" indent="-311150" defTabSz="408940">
              <a:spcBef>
                <a:spcPts val="2900"/>
              </a:spcBef>
              <a:defRPr sz="2500" b="1" i="1">
                <a:latin typeface="+mn-lt"/>
                <a:ea typeface="+mn-ea"/>
                <a:cs typeface="+mn-cs"/>
                <a:sym typeface="Helvetica"/>
              </a:defRPr>
            </a:pPr>
            <a:r>
              <a:rPr b="0"/>
              <a:t>The basis for the</a:t>
            </a:r>
            <a:r>
              <a:t> respect of persons or principle of autonomy</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Virtue Ethics"/>
          <p:cNvSpPr>
            <a:spLocks noGrp="1"/>
          </p:cNvSpPr>
          <p:nvPr>
            <p:ph type="title"/>
          </p:nvPr>
        </p:nvSpPr>
        <p:spPr>
          <a:prstGeom prst="rect">
            <a:avLst/>
          </a:prstGeom>
        </p:spPr>
        <p:txBody>
          <a:bodyPr/>
          <a:lstStyle/>
          <a:p>
            <a:r>
              <a:t>Virtue Ethics</a:t>
            </a:r>
          </a:p>
        </p:txBody>
      </p:sp>
      <p:sp>
        <p:nvSpPr>
          <p:cNvPr id="196" name="Originates from Aristotle’s Nichomechian Ethics…"/>
          <p:cNvSpPr>
            <a:spLocks noGrp="1"/>
          </p:cNvSpPr>
          <p:nvPr>
            <p:ph type="body" idx="1"/>
          </p:nvPr>
        </p:nvSpPr>
        <p:spPr>
          <a:prstGeom prst="rect">
            <a:avLst/>
          </a:prstGeom>
        </p:spPr>
        <p:txBody>
          <a:bodyPr/>
          <a:lstStyle/>
          <a:p>
            <a:pPr marL="311150" indent="-311150" defTabSz="408940">
              <a:spcBef>
                <a:spcPts val="2900"/>
              </a:spcBef>
              <a:defRPr sz="2500"/>
            </a:pPr>
            <a:r>
              <a:t>Originates from Aristotle’s Nichomechian Ethics</a:t>
            </a:r>
          </a:p>
          <a:p>
            <a:pPr marL="311150" indent="-311150" defTabSz="408940">
              <a:spcBef>
                <a:spcPts val="2900"/>
              </a:spcBef>
              <a:defRPr sz="2500"/>
            </a:pPr>
            <a:r>
              <a:t>Rather than focusing on actions, and asking if they are right or wrong, one could start by asking the basic question</a:t>
            </a:r>
          </a:p>
          <a:p>
            <a:pPr marL="622300" lvl="1" indent="-311150" defTabSz="408940">
              <a:spcBef>
                <a:spcPts val="2900"/>
              </a:spcBef>
              <a:defRPr sz="2500"/>
            </a:pPr>
            <a:r>
              <a:t>What does it mean to be a good person?</a:t>
            </a:r>
          </a:p>
          <a:p>
            <a:pPr marL="622300" lvl="1" indent="-311150" defTabSz="408940">
              <a:spcBef>
                <a:spcPts val="2900"/>
              </a:spcBef>
              <a:defRPr sz="2500"/>
            </a:pPr>
            <a:r>
              <a:t>Explores qualities and virtues that make up a good life</a:t>
            </a:r>
          </a:p>
          <a:p>
            <a:pPr marL="311150" indent="-311150" defTabSz="408940">
              <a:spcBef>
                <a:spcPts val="2900"/>
              </a:spcBef>
              <a:defRPr sz="2500"/>
            </a:pPr>
            <a:r>
              <a:t>This approach appealed to feminist thinkers who considered traditional ethics to be influenced by male attributes (based on rights and duties) because it recognised the value of relationships and intimacy</a:t>
            </a:r>
          </a:p>
          <a:p>
            <a:pPr marL="311150" indent="-311150" defTabSz="408940">
              <a:spcBef>
                <a:spcPts val="2900"/>
              </a:spcBef>
              <a:defRPr sz="2500"/>
            </a:pPr>
            <a:r>
              <a:t>Seen as naturalistic - Moved away from simply obeying rules to appreciate one’s expression of owns fundamental nature and hence fulfil one’s potential as a human being</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Ethical theories"/>
          <p:cNvSpPr>
            <a:spLocks noGrp="1"/>
          </p:cNvSpPr>
          <p:nvPr>
            <p:ph type="title"/>
          </p:nvPr>
        </p:nvSpPr>
        <p:spPr>
          <a:prstGeom prst="rect">
            <a:avLst/>
          </a:prstGeom>
        </p:spPr>
        <p:txBody>
          <a:bodyPr/>
          <a:lstStyle/>
          <a:p>
            <a:r>
              <a:t>Ethical theories</a:t>
            </a:r>
          </a:p>
        </p:txBody>
      </p:sp>
      <p:sp>
        <p:nvSpPr>
          <p:cNvPr id="199" name="Consequentialism…"/>
          <p:cNvSpPr>
            <a:spLocks noGrp="1"/>
          </p:cNvSpPr>
          <p:nvPr>
            <p:ph type="body" idx="1"/>
          </p:nvPr>
        </p:nvSpPr>
        <p:spPr>
          <a:prstGeom prst="rect">
            <a:avLst/>
          </a:prstGeom>
        </p:spPr>
        <p:txBody>
          <a:bodyPr/>
          <a:lstStyle/>
          <a:p>
            <a:pPr marL="391158" indent="-391158" defTabSz="514094">
              <a:spcBef>
                <a:spcPts val="3600"/>
              </a:spcBef>
              <a:defRPr sz="3100" b="1">
                <a:latin typeface="+mn-lt"/>
                <a:ea typeface="+mn-ea"/>
                <a:cs typeface="+mn-cs"/>
                <a:sym typeface="Helvetica"/>
              </a:defRPr>
            </a:pPr>
            <a:r>
              <a:t>Consequentialism</a:t>
            </a:r>
          </a:p>
          <a:p>
            <a:pPr marL="391158" indent="-391158" defTabSz="514094">
              <a:spcBef>
                <a:spcPts val="3600"/>
              </a:spcBef>
              <a:defRPr sz="3100" b="1">
                <a:latin typeface="+mn-lt"/>
                <a:ea typeface="+mn-ea"/>
                <a:cs typeface="+mn-cs"/>
                <a:sym typeface="Helvetica"/>
              </a:defRPr>
            </a:pPr>
            <a:r>
              <a:t>Deontological ethics</a:t>
            </a:r>
          </a:p>
          <a:p>
            <a:pPr marL="391158" indent="-391158" defTabSz="514094">
              <a:spcBef>
                <a:spcPts val="3600"/>
              </a:spcBef>
              <a:defRPr sz="3100" b="1">
                <a:latin typeface="+mn-lt"/>
                <a:ea typeface="+mn-ea"/>
                <a:cs typeface="+mn-cs"/>
                <a:sym typeface="Helvetica"/>
              </a:defRPr>
            </a:pPr>
            <a:r>
              <a:t>Virtue Ethics</a:t>
            </a:r>
          </a:p>
          <a:p>
            <a:pPr marL="391158" indent="-391158" defTabSz="514094">
              <a:spcBef>
                <a:spcPts val="3600"/>
              </a:spcBef>
              <a:defRPr sz="3100"/>
            </a:pPr>
            <a:r>
              <a:t>Natural law and human rights</a:t>
            </a:r>
          </a:p>
          <a:p>
            <a:pPr marL="391158" indent="-391158" defTabSz="514094">
              <a:spcBef>
                <a:spcPts val="3600"/>
              </a:spcBef>
              <a:defRPr sz="3100"/>
            </a:pPr>
            <a:r>
              <a:t>Feminist thought and the Ethics of Care</a:t>
            </a:r>
          </a:p>
          <a:p>
            <a:pPr marL="391158" indent="-391158" defTabSz="514094">
              <a:spcBef>
                <a:spcPts val="3600"/>
              </a:spcBef>
              <a:defRPr sz="3100"/>
            </a:pPr>
            <a:r>
              <a:t>Contractarianism</a:t>
            </a:r>
          </a:p>
          <a:p>
            <a:pPr marL="391158" indent="-391158" defTabSz="514094">
              <a:spcBef>
                <a:spcPts val="3600"/>
              </a:spcBef>
              <a:defRPr sz="3100"/>
            </a:pPr>
            <a:r>
              <a:t>Theories of Justice</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Title 1"/>
          <p:cNvSpPr>
            <a:spLocks noGrp="1"/>
          </p:cNvSpPr>
          <p:nvPr>
            <p:ph type="title"/>
          </p:nvPr>
        </p:nvSpPr>
        <p:spPr>
          <a:xfrm>
            <a:off x="975359" y="3029935"/>
            <a:ext cx="11054082" cy="2090705"/>
          </a:xfrm>
          <a:prstGeom prst="rect">
            <a:avLst/>
          </a:prstGeom>
        </p:spPr>
        <p:txBody>
          <a:bodyPr/>
          <a:lstStyle>
            <a:lvl1pPr defTabSz="1053388">
              <a:defRPr sz="5000"/>
            </a:lvl1pPr>
          </a:lstStyle>
          <a:p>
            <a:r>
              <a:rPr dirty="0"/>
              <a:t>Introduction to </a:t>
            </a:r>
            <a:r>
              <a:rPr lang="en-US" dirty="0"/>
              <a:t>e</a:t>
            </a:r>
            <a:r>
              <a:rPr dirty="0"/>
              <a:t>thical reasoning</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Title 1"/>
          <p:cNvSpPr>
            <a:spLocks noGrp="1"/>
          </p:cNvSpPr>
          <p:nvPr>
            <p:ph type="title"/>
          </p:nvPr>
        </p:nvSpPr>
        <p:spPr>
          <a:xfrm>
            <a:off x="650238" y="390596"/>
            <a:ext cx="11704323" cy="1625601"/>
          </a:xfrm>
          <a:prstGeom prst="rect">
            <a:avLst/>
          </a:prstGeom>
        </p:spPr>
        <p:txBody>
          <a:bodyPr/>
          <a:lstStyle/>
          <a:p>
            <a:r>
              <a:t>The study of ethics</a:t>
            </a:r>
          </a:p>
        </p:txBody>
      </p:sp>
      <p:sp>
        <p:nvSpPr>
          <p:cNvPr id="150" name="Content Placeholder 2"/>
          <p:cNvSpPr>
            <a:spLocks noGrp="1"/>
          </p:cNvSpPr>
          <p:nvPr>
            <p:ph type="body" idx="1"/>
          </p:nvPr>
        </p:nvSpPr>
        <p:spPr>
          <a:xfrm>
            <a:off x="650238" y="2275838"/>
            <a:ext cx="11704323" cy="6436931"/>
          </a:xfrm>
          <a:prstGeom prst="rect">
            <a:avLst/>
          </a:prstGeom>
        </p:spPr>
        <p:txBody>
          <a:bodyPr/>
          <a:lstStyle/>
          <a:p>
            <a:pPr marL="472964" indent="-472964">
              <a:lnSpc>
                <a:spcPct val="90000"/>
              </a:lnSpc>
              <a:spcBef>
                <a:spcPts val="900"/>
              </a:spcBef>
              <a:defRPr sz="4000"/>
            </a:pPr>
            <a:r>
              <a:rPr dirty="0"/>
              <a:t>In ethics, we are discussing no small matter but how we ought to live</a:t>
            </a:r>
          </a:p>
          <a:p>
            <a:pPr marL="472964" indent="-472964">
              <a:lnSpc>
                <a:spcPct val="90000"/>
              </a:lnSpc>
              <a:spcBef>
                <a:spcPts val="900"/>
              </a:spcBef>
              <a:defRPr sz="4000"/>
            </a:pPr>
            <a:endParaRPr dirty="0"/>
          </a:p>
          <a:p>
            <a:pPr marL="472964" indent="-472964">
              <a:lnSpc>
                <a:spcPct val="90000"/>
              </a:lnSpc>
              <a:spcBef>
                <a:spcPts val="900"/>
              </a:spcBef>
              <a:defRPr sz="4000"/>
            </a:pPr>
            <a:r>
              <a:rPr dirty="0"/>
              <a:t>Deals with what we ought to do</a:t>
            </a:r>
          </a:p>
          <a:p>
            <a:pPr marL="472964" indent="-472964">
              <a:lnSpc>
                <a:spcPct val="90000"/>
              </a:lnSpc>
              <a:spcBef>
                <a:spcPts val="900"/>
              </a:spcBef>
              <a:defRPr sz="4000"/>
            </a:pPr>
            <a:endParaRPr dirty="0"/>
          </a:p>
          <a:p>
            <a:pPr marL="472964" indent="-472964">
              <a:lnSpc>
                <a:spcPct val="90000"/>
              </a:lnSpc>
              <a:spcBef>
                <a:spcPts val="900"/>
              </a:spcBef>
              <a:defRPr sz="4000"/>
            </a:pPr>
            <a:endParaRPr dirty="0"/>
          </a:p>
          <a:p>
            <a:pPr marL="472964" indent="-472964">
              <a:lnSpc>
                <a:spcPct val="90000"/>
              </a:lnSpc>
              <a:spcBef>
                <a:spcPts val="900"/>
              </a:spcBef>
              <a:defRPr sz="4000"/>
            </a:pPr>
            <a:r>
              <a:rPr dirty="0"/>
              <a:t>Deals with ideas of good, bad, right and wrong</a:t>
            </a:r>
          </a:p>
          <a:p>
            <a:pPr marL="472964" indent="-472964">
              <a:lnSpc>
                <a:spcPct val="90000"/>
              </a:lnSpc>
              <a:spcBef>
                <a:spcPts val="900"/>
              </a:spcBef>
              <a:defRPr sz="4000"/>
            </a:pPr>
            <a:endParaRPr dirty="0"/>
          </a:p>
          <a:p>
            <a:pPr marL="472964" indent="-472964">
              <a:lnSpc>
                <a:spcPct val="90000"/>
              </a:lnSpc>
              <a:spcBef>
                <a:spcPts val="900"/>
              </a:spcBef>
              <a:defRPr sz="4000"/>
            </a:pPr>
            <a:r>
              <a:rPr dirty="0"/>
              <a:t>Research Ethics - concerns good and bad </a:t>
            </a:r>
            <a:r>
              <a:rPr dirty="0" err="1"/>
              <a:t>behaviour</a:t>
            </a:r>
            <a:r>
              <a:rPr dirty="0"/>
              <a:t> in research</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0">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0">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Title 1"/>
          <p:cNvSpPr>
            <a:spLocks noGrp="1"/>
          </p:cNvSpPr>
          <p:nvPr>
            <p:ph type="title"/>
          </p:nvPr>
        </p:nvSpPr>
        <p:spPr>
          <a:xfrm>
            <a:off x="650238" y="390596"/>
            <a:ext cx="11704323" cy="1625601"/>
          </a:xfrm>
          <a:prstGeom prst="rect">
            <a:avLst/>
          </a:prstGeom>
        </p:spPr>
        <p:txBody>
          <a:bodyPr/>
          <a:lstStyle>
            <a:lvl1pPr defTabSz="1287474">
              <a:defRPr sz="6100"/>
            </a:lvl1pPr>
          </a:lstStyle>
          <a:p>
            <a:r>
              <a:t>What constitute an ethical issue?</a:t>
            </a:r>
          </a:p>
        </p:txBody>
      </p:sp>
      <p:sp>
        <p:nvSpPr>
          <p:cNvPr id="153" name="Content Placeholder 2"/>
          <p:cNvSpPr>
            <a:spLocks noGrp="1"/>
          </p:cNvSpPr>
          <p:nvPr>
            <p:ph type="body" idx="1"/>
          </p:nvPr>
        </p:nvSpPr>
        <p:spPr>
          <a:xfrm>
            <a:off x="650238" y="2275838"/>
            <a:ext cx="11704323" cy="6436931"/>
          </a:xfrm>
          <a:prstGeom prst="rect">
            <a:avLst/>
          </a:prstGeom>
        </p:spPr>
        <p:txBody>
          <a:bodyPr>
            <a:normAutofit fontScale="92500"/>
          </a:bodyPr>
          <a:lstStyle/>
          <a:p>
            <a:pPr>
              <a:lnSpc>
                <a:spcPct val="90000"/>
              </a:lnSpc>
            </a:pPr>
            <a:r>
              <a:rPr dirty="0"/>
              <a:t>A situation that has bad or good effects on humans and/or animals or any other living things</a:t>
            </a:r>
            <a:endParaRPr lang="en-US" dirty="0"/>
          </a:p>
          <a:p>
            <a:pPr>
              <a:lnSpc>
                <a:spcPct val="90000"/>
              </a:lnSpc>
            </a:pPr>
            <a:endParaRPr dirty="0"/>
          </a:p>
          <a:p>
            <a:pPr>
              <a:lnSpc>
                <a:spcPct val="90000"/>
              </a:lnSpc>
            </a:pPr>
            <a:r>
              <a:rPr dirty="0"/>
              <a:t>Can be changed by human actions</a:t>
            </a:r>
            <a:endParaRPr lang="en-US" dirty="0"/>
          </a:p>
          <a:p>
            <a:pPr>
              <a:lnSpc>
                <a:spcPct val="90000"/>
              </a:lnSpc>
            </a:pPr>
            <a:endParaRPr dirty="0"/>
          </a:p>
          <a:p>
            <a:pPr>
              <a:lnSpc>
                <a:spcPct val="90000"/>
              </a:lnSpc>
            </a:pPr>
            <a:r>
              <a:rPr dirty="0"/>
              <a:t>E.g. Medical procedure, public health action, policy action, management decision </a:t>
            </a:r>
            <a:r>
              <a:rPr dirty="0" err="1"/>
              <a:t>etc</a:t>
            </a:r>
            <a:endParaRPr dirty="0"/>
          </a:p>
          <a:p>
            <a:pPr marL="845002" lvl="1" indent="-387802">
              <a:lnSpc>
                <a:spcPct val="90000"/>
              </a:lnSpc>
              <a:spcBef>
                <a:spcPts val="900"/>
              </a:spcBef>
              <a:defRPr sz="3800"/>
            </a:pPr>
            <a:r>
              <a:rPr dirty="0"/>
              <a:t>E.g. blood transfusion, organ transplant, euthanasia , medical resource allocation, priority setting in public health, health research</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Title 1"/>
          <p:cNvSpPr>
            <a:spLocks noGrp="1"/>
          </p:cNvSpPr>
          <p:nvPr>
            <p:ph type="title"/>
          </p:nvPr>
        </p:nvSpPr>
        <p:spPr>
          <a:xfrm>
            <a:off x="650238" y="390596"/>
            <a:ext cx="11704323" cy="1625601"/>
          </a:xfrm>
          <a:prstGeom prst="rect">
            <a:avLst/>
          </a:prstGeom>
        </p:spPr>
        <p:txBody>
          <a:bodyPr/>
          <a:lstStyle/>
          <a:p>
            <a:r>
              <a:t>Minimum Conception of morality</a:t>
            </a:r>
          </a:p>
        </p:txBody>
      </p:sp>
      <p:sp>
        <p:nvSpPr>
          <p:cNvPr id="156" name="Content Placeholder 2"/>
          <p:cNvSpPr>
            <a:spLocks noGrp="1"/>
          </p:cNvSpPr>
          <p:nvPr>
            <p:ph type="body" idx="1"/>
          </p:nvPr>
        </p:nvSpPr>
        <p:spPr>
          <a:xfrm>
            <a:off x="650238" y="2275838"/>
            <a:ext cx="11704323" cy="6436931"/>
          </a:xfrm>
          <a:prstGeom prst="rect">
            <a:avLst/>
          </a:prstGeom>
        </p:spPr>
        <p:txBody>
          <a:bodyPr/>
          <a:lstStyle/>
          <a:p>
            <a:pPr>
              <a:lnSpc>
                <a:spcPct val="90000"/>
              </a:lnSpc>
            </a:pPr>
            <a:r>
              <a:rPr dirty="0"/>
              <a:t>Morality requires  to minimally guide one’s conduct by reason</a:t>
            </a:r>
          </a:p>
          <a:p>
            <a:pPr marL="845002" lvl="1" indent="-387802">
              <a:lnSpc>
                <a:spcPct val="90000"/>
              </a:lnSpc>
              <a:spcBef>
                <a:spcPts val="900"/>
              </a:spcBef>
              <a:defRPr sz="3800"/>
            </a:pPr>
            <a:r>
              <a:rPr dirty="0"/>
              <a:t>Choose the most reasonable option</a:t>
            </a:r>
          </a:p>
          <a:p>
            <a:pPr marL="845002" lvl="1" indent="-387802">
              <a:lnSpc>
                <a:spcPct val="90000"/>
              </a:lnSpc>
              <a:spcBef>
                <a:spcPts val="900"/>
              </a:spcBef>
              <a:defRPr sz="3800"/>
            </a:pPr>
            <a:r>
              <a:rPr dirty="0"/>
              <a:t>While giving equal weight to contesting interests</a:t>
            </a:r>
            <a:r>
              <a:rPr lang="en-US" dirty="0"/>
              <a:t> o</a:t>
            </a:r>
            <a:r>
              <a:rPr dirty="0"/>
              <a:t>f each individual who will be affected by what one does</a:t>
            </a:r>
            <a:endParaRPr lang="en-US" dirty="0"/>
          </a:p>
          <a:p>
            <a:pPr marL="845002" lvl="1" indent="-387802">
              <a:lnSpc>
                <a:spcPct val="90000"/>
              </a:lnSpc>
              <a:spcBef>
                <a:spcPts val="900"/>
              </a:spcBef>
              <a:defRPr sz="3800"/>
            </a:pPr>
            <a:endParaRPr dirty="0"/>
          </a:p>
          <a:p>
            <a:pPr>
              <a:lnSpc>
                <a:spcPct val="90000"/>
              </a:lnSpc>
            </a:pPr>
            <a:r>
              <a:rPr dirty="0"/>
              <a:t>We must ask ourselves – What is the </a:t>
            </a:r>
            <a:r>
              <a:rPr b="1" dirty="0"/>
              <a:t>reasonable</a:t>
            </a:r>
            <a:r>
              <a:rPr dirty="0"/>
              <a:t> thing to do if we consider the interests of the affected </a:t>
            </a:r>
            <a:r>
              <a:rPr b="1" dirty="0"/>
              <a:t>impartially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6">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6">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TRAITS OF MORAL PRINCIPLES"/>
          <p:cNvSpPr>
            <a:spLocks noGrp="1"/>
          </p:cNvSpPr>
          <p:nvPr>
            <p:ph type="title"/>
          </p:nvPr>
        </p:nvSpPr>
        <p:spPr>
          <a:prstGeom prst="rect">
            <a:avLst/>
          </a:prstGeom>
        </p:spPr>
        <p:txBody>
          <a:bodyPr/>
          <a:lstStyle>
            <a:lvl1pPr algn="l" defTabSz="457200">
              <a:lnSpc>
                <a:spcPts val="6100"/>
              </a:lnSpc>
              <a:spcBef>
                <a:spcPts val="1200"/>
              </a:spcBef>
              <a:defRPr sz="3600" b="1">
                <a:latin typeface="Times"/>
                <a:ea typeface="Times"/>
                <a:cs typeface="Times"/>
                <a:sym typeface="Times"/>
              </a:defRPr>
            </a:lvl1pPr>
          </a:lstStyle>
          <a:p>
            <a:r>
              <a:t>TRAITS OF MORAL PRINCIPLES </a:t>
            </a:r>
          </a:p>
        </p:txBody>
      </p:sp>
      <p:sp>
        <p:nvSpPr>
          <p:cNvPr id="159" name="1. Prescriptivity - practical, or action-guiding, nature of morality…"/>
          <p:cNvSpPr>
            <a:spLocks noGrp="1"/>
          </p:cNvSpPr>
          <p:nvPr>
            <p:ph type="body" idx="1"/>
          </p:nvPr>
        </p:nvSpPr>
        <p:spPr>
          <a:prstGeom prst="rect">
            <a:avLst/>
          </a:prstGeom>
        </p:spPr>
        <p:txBody>
          <a:bodyPr/>
          <a:lstStyle/>
          <a:p>
            <a:pPr marL="0" indent="0" defTabSz="330327">
              <a:lnSpc>
                <a:spcPts val="4400"/>
              </a:lnSpc>
              <a:spcBef>
                <a:spcPts val="800"/>
              </a:spcBef>
              <a:buSzTx/>
              <a:buNone/>
              <a:defRPr sz="2500">
                <a:latin typeface="Times New Roman"/>
                <a:ea typeface="Times New Roman"/>
                <a:cs typeface="Times New Roman"/>
                <a:sym typeface="Times New Roman"/>
              </a:defRPr>
            </a:pPr>
            <a:r>
              <a:rPr dirty="0"/>
              <a:t>1.</a:t>
            </a:r>
            <a:r>
              <a:rPr b="1" dirty="0"/>
              <a:t> </a:t>
            </a:r>
            <a:r>
              <a:rPr b="1" dirty="0" err="1"/>
              <a:t>Prescriptivity</a:t>
            </a:r>
            <a:r>
              <a:rPr dirty="0"/>
              <a:t> - practical, or action-guiding, nature of morality </a:t>
            </a:r>
          </a:p>
          <a:p>
            <a:pPr marL="0" indent="0" defTabSz="330327">
              <a:lnSpc>
                <a:spcPts val="4400"/>
              </a:lnSpc>
              <a:spcBef>
                <a:spcPts val="800"/>
              </a:spcBef>
              <a:buSzTx/>
              <a:buNone/>
              <a:defRPr sz="2500">
                <a:latin typeface="Times New Roman"/>
                <a:ea typeface="Times New Roman"/>
                <a:cs typeface="Times New Roman"/>
                <a:sym typeface="Times New Roman"/>
              </a:defRPr>
            </a:pPr>
            <a:br>
              <a:rPr dirty="0"/>
            </a:br>
            <a:r>
              <a:rPr dirty="0"/>
              <a:t>2. </a:t>
            </a:r>
            <a:r>
              <a:rPr b="1" dirty="0"/>
              <a:t>Universalizability</a:t>
            </a:r>
            <a:r>
              <a:rPr dirty="0"/>
              <a:t>- Apply to all who are in the relevantly similar situation</a:t>
            </a:r>
          </a:p>
          <a:p>
            <a:pPr marL="0" indent="0" defTabSz="330327">
              <a:lnSpc>
                <a:spcPts val="4400"/>
              </a:lnSpc>
              <a:spcBef>
                <a:spcPts val="800"/>
              </a:spcBef>
              <a:buSzTx/>
              <a:buNone/>
              <a:defRPr sz="2500">
                <a:latin typeface="Times New Roman"/>
                <a:ea typeface="Times New Roman"/>
                <a:cs typeface="Times New Roman"/>
                <a:sym typeface="Times New Roman"/>
              </a:defRPr>
            </a:pPr>
            <a:endParaRPr dirty="0"/>
          </a:p>
          <a:p>
            <a:pPr marL="0" indent="0" defTabSz="330327">
              <a:lnSpc>
                <a:spcPts val="4400"/>
              </a:lnSpc>
              <a:spcBef>
                <a:spcPts val="800"/>
              </a:spcBef>
              <a:buSzTx/>
              <a:buNone/>
              <a:defRPr sz="2500">
                <a:latin typeface="Times New Roman"/>
                <a:ea typeface="Times New Roman"/>
                <a:cs typeface="Times New Roman"/>
                <a:sym typeface="Times New Roman"/>
              </a:defRPr>
            </a:pPr>
            <a:r>
              <a:rPr dirty="0"/>
              <a:t>3. </a:t>
            </a:r>
            <a:r>
              <a:rPr b="1" dirty="0"/>
              <a:t>Over-</a:t>
            </a:r>
            <a:r>
              <a:rPr b="1" dirty="0" err="1"/>
              <a:t>ridingness</a:t>
            </a:r>
            <a:r>
              <a:rPr b="1" dirty="0"/>
              <a:t> </a:t>
            </a:r>
            <a:r>
              <a:rPr dirty="0"/>
              <a:t>- have hegemonic authority; they take precedence over other considerations (prudential, religious and legal ones)</a:t>
            </a:r>
          </a:p>
          <a:p>
            <a:pPr marL="0" indent="0" defTabSz="330327">
              <a:lnSpc>
                <a:spcPts val="4400"/>
              </a:lnSpc>
              <a:spcBef>
                <a:spcPts val="800"/>
              </a:spcBef>
              <a:buSzTx/>
              <a:buNone/>
              <a:defRPr sz="2500">
                <a:latin typeface="Times New Roman"/>
                <a:ea typeface="Times New Roman"/>
                <a:cs typeface="Times New Roman"/>
                <a:sym typeface="Times New Roman"/>
              </a:defRPr>
            </a:pPr>
            <a:br>
              <a:rPr dirty="0"/>
            </a:br>
            <a:r>
              <a:rPr dirty="0"/>
              <a:t>4. </a:t>
            </a:r>
            <a:r>
              <a:rPr b="1" dirty="0"/>
              <a:t>Publicity</a:t>
            </a:r>
            <a:r>
              <a:rPr dirty="0"/>
              <a:t> -must be made public in order to guide our actions. </a:t>
            </a:r>
            <a:endParaRPr sz="800" dirty="0">
              <a:latin typeface="Times"/>
              <a:ea typeface="Times"/>
              <a:cs typeface="Times"/>
              <a:sym typeface="Times"/>
            </a:endParaRPr>
          </a:p>
          <a:p>
            <a:pPr marL="0" indent="0" defTabSz="330327">
              <a:lnSpc>
                <a:spcPts val="4400"/>
              </a:lnSpc>
              <a:spcBef>
                <a:spcPts val="800"/>
              </a:spcBef>
              <a:buSzTx/>
              <a:buNone/>
              <a:defRPr sz="800">
                <a:latin typeface="Times"/>
                <a:ea typeface="Times"/>
                <a:cs typeface="Times"/>
                <a:sym typeface="Times"/>
              </a:defRPr>
            </a:pPr>
            <a:br>
              <a:rPr dirty="0"/>
            </a:br>
            <a:r>
              <a:rPr sz="2500" dirty="0">
                <a:latin typeface="Times New Roman"/>
                <a:ea typeface="Times New Roman"/>
                <a:cs typeface="Times New Roman"/>
                <a:sym typeface="Times New Roman"/>
              </a:rPr>
              <a:t>5. </a:t>
            </a:r>
            <a:r>
              <a:rPr sz="2500" b="1" dirty="0">
                <a:latin typeface="Times New Roman"/>
                <a:ea typeface="Times New Roman"/>
                <a:cs typeface="Times New Roman"/>
                <a:sym typeface="Times New Roman"/>
              </a:rPr>
              <a:t>Practicability</a:t>
            </a:r>
            <a:r>
              <a:rPr sz="2500" dirty="0">
                <a:latin typeface="Times New Roman"/>
                <a:ea typeface="Times New Roman"/>
                <a:cs typeface="Times New Roman"/>
                <a:sym typeface="Times New Roman"/>
              </a:rPr>
              <a:t>- must be workable; its rules must not lay a heavy burden on agents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9">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Title 1"/>
          <p:cNvSpPr>
            <a:spLocks noGrp="1"/>
          </p:cNvSpPr>
          <p:nvPr>
            <p:ph type="title"/>
          </p:nvPr>
        </p:nvSpPr>
        <p:spPr>
          <a:xfrm>
            <a:off x="650238" y="390596"/>
            <a:ext cx="11704323" cy="1625601"/>
          </a:xfrm>
          <a:prstGeom prst="rect">
            <a:avLst/>
          </a:prstGeom>
        </p:spPr>
        <p:txBody>
          <a:bodyPr/>
          <a:lstStyle>
            <a:lvl1pPr defTabSz="1209446">
              <a:defRPr sz="5000"/>
            </a:lvl1pPr>
          </a:lstStyle>
          <a:p>
            <a:r>
              <a:t>Important issues to note in studying ethics</a:t>
            </a:r>
          </a:p>
        </p:txBody>
      </p:sp>
      <p:sp>
        <p:nvSpPr>
          <p:cNvPr id="162" name="Content Placeholder 2"/>
          <p:cNvSpPr>
            <a:spLocks noGrp="1"/>
          </p:cNvSpPr>
          <p:nvPr>
            <p:ph type="body" idx="1"/>
          </p:nvPr>
        </p:nvSpPr>
        <p:spPr>
          <a:xfrm>
            <a:off x="650238" y="2275838"/>
            <a:ext cx="11704323" cy="6436931"/>
          </a:xfrm>
          <a:prstGeom prst="rect">
            <a:avLst/>
          </a:prstGeom>
        </p:spPr>
        <p:txBody>
          <a:bodyPr/>
          <a:lstStyle/>
          <a:p>
            <a:r>
              <a:rPr dirty="0"/>
              <a:t>1. Distinction between empirical and normative questions</a:t>
            </a:r>
          </a:p>
          <a:p>
            <a:pPr marL="845002" lvl="1" indent="-387802">
              <a:spcBef>
                <a:spcPts val="900"/>
              </a:spcBef>
              <a:defRPr sz="3800"/>
            </a:pPr>
            <a:r>
              <a:rPr dirty="0"/>
              <a:t>E.g. The claim that homosexuality is “un African (not tolerated in African society) does not entail that is not ethically impermissible.</a:t>
            </a:r>
          </a:p>
          <a:p>
            <a:pPr marL="845002" lvl="1" indent="-387802">
              <a:spcBef>
                <a:spcPts val="900"/>
              </a:spcBef>
              <a:defRPr sz="3800"/>
            </a:pPr>
            <a:r>
              <a:rPr dirty="0"/>
              <a:t>Should death penalty be abolished has nothing to do with practice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 grpId="0" uiExpand="1"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Title 1"/>
          <p:cNvSpPr>
            <a:spLocks noGrp="1"/>
          </p:cNvSpPr>
          <p:nvPr>
            <p:ph type="title"/>
          </p:nvPr>
        </p:nvSpPr>
        <p:spPr>
          <a:xfrm>
            <a:off x="650238" y="390596"/>
            <a:ext cx="11704323" cy="1625601"/>
          </a:xfrm>
          <a:prstGeom prst="rect">
            <a:avLst/>
          </a:prstGeom>
        </p:spPr>
        <p:txBody>
          <a:bodyPr/>
          <a:lstStyle>
            <a:lvl1pPr defTabSz="1209446">
              <a:defRPr sz="5000"/>
            </a:lvl1pPr>
          </a:lstStyle>
          <a:p>
            <a:r>
              <a:t>Important issues to note in studying ethics</a:t>
            </a:r>
          </a:p>
        </p:txBody>
      </p:sp>
      <p:sp>
        <p:nvSpPr>
          <p:cNvPr id="165" name="Content Placeholder 2"/>
          <p:cNvSpPr>
            <a:spLocks noGrp="1"/>
          </p:cNvSpPr>
          <p:nvPr>
            <p:ph type="body" idx="1"/>
          </p:nvPr>
        </p:nvSpPr>
        <p:spPr>
          <a:xfrm>
            <a:off x="650238" y="2275838"/>
            <a:ext cx="11704323" cy="6436931"/>
          </a:xfrm>
          <a:prstGeom prst="rect">
            <a:avLst/>
          </a:prstGeom>
        </p:spPr>
        <p:txBody>
          <a:bodyPr>
            <a:normAutofit lnSpcReduction="10000"/>
          </a:bodyPr>
          <a:lstStyle/>
          <a:p>
            <a:pPr marL="472964" indent="-472964">
              <a:lnSpc>
                <a:spcPct val="80000"/>
              </a:lnSpc>
              <a:spcBef>
                <a:spcPts val="900"/>
              </a:spcBef>
              <a:defRPr sz="4000"/>
            </a:pPr>
            <a:r>
              <a:rPr dirty="0"/>
              <a:t>2. Majority opinions and behaviors does not entail normative conclusions </a:t>
            </a:r>
          </a:p>
          <a:p>
            <a:pPr marL="845819" lvl="1" indent="-388619">
              <a:lnSpc>
                <a:spcPct val="80000"/>
              </a:lnSpc>
              <a:spcBef>
                <a:spcPts val="800"/>
              </a:spcBef>
              <a:defRPr sz="3400"/>
            </a:pPr>
            <a:r>
              <a:rPr dirty="0"/>
              <a:t>Almost everybody acting in a certain way does not make it right</a:t>
            </a:r>
            <a:endParaRPr lang="en-US" dirty="0"/>
          </a:p>
          <a:p>
            <a:pPr marL="845819" lvl="1" indent="-388619">
              <a:lnSpc>
                <a:spcPct val="80000"/>
              </a:lnSpc>
              <a:spcBef>
                <a:spcPts val="800"/>
              </a:spcBef>
              <a:defRPr sz="3400"/>
            </a:pPr>
            <a:endParaRPr dirty="0"/>
          </a:p>
          <a:p>
            <a:pPr marL="845819" lvl="1" indent="-388619">
              <a:lnSpc>
                <a:spcPct val="80000"/>
              </a:lnSpc>
              <a:spcBef>
                <a:spcPts val="800"/>
              </a:spcBef>
              <a:defRPr sz="3400"/>
            </a:pPr>
            <a:r>
              <a:rPr dirty="0"/>
              <a:t> </a:t>
            </a:r>
            <a:r>
              <a:rPr lang="en-US" dirty="0"/>
              <a:t>A</a:t>
            </a:r>
            <a:r>
              <a:rPr dirty="0"/>
              <a:t>nd likewise personal views alone are inadequate </a:t>
            </a:r>
            <a:r>
              <a:rPr lang="en-US" dirty="0"/>
              <a:t>to </a:t>
            </a:r>
            <a:r>
              <a:rPr dirty="0"/>
              <a:t>resolve ethical conflicts </a:t>
            </a:r>
            <a:endParaRPr lang="en-US" dirty="0"/>
          </a:p>
          <a:p>
            <a:pPr marL="845819" lvl="1" indent="-388619">
              <a:lnSpc>
                <a:spcPct val="80000"/>
              </a:lnSpc>
              <a:spcBef>
                <a:spcPts val="800"/>
              </a:spcBef>
              <a:defRPr sz="3400"/>
            </a:pPr>
            <a:endParaRPr dirty="0"/>
          </a:p>
          <a:p>
            <a:pPr marL="845819" lvl="1" indent="-388619">
              <a:lnSpc>
                <a:spcPct val="80000"/>
              </a:lnSpc>
              <a:spcBef>
                <a:spcPts val="800"/>
              </a:spcBef>
              <a:defRPr sz="3400"/>
            </a:pPr>
            <a:r>
              <a:rPr dirty="0"/>
              <a:t>Ethics is not </a:t>
            </a:r>
            <a:r>
              <a:rPr lang="en-US" dirty="0"/>
              <a:t>a </a:t>
            </a:r>
            <a:r>
              <a:rPr dirty="0"/>
              <a:t>matter of expressing one’s convictions (cannot be determined by opinion polls, public debates or religious convictions)</a:t>
            </a:r>
            <a:endParaRPr lang="en-US" dirty="0"/>
          </a:p>
          <a:p>
            <a:pPr marL="845819" lvl="1" indent="-388619">
              <a:lnSpc>
                <a:spcPct val="80000"/>
              </a:lnSpc>
              <a:spcBef>
                <a:spcPts val="800"/>
              </a:spcBef>
              <a:defRPr sz="3400"/>
            </a:pPr>
            <a:endParaRPr dirty="0"/>
          </a:p>
          <a:p>
            <a:pPr marL="845819" lvl="1" indent="-388619">
              <a:lnSpc>
                <a:spcPct val="80000"/>
              </a:lnSpc>
              <a:spcBef>
                <a:spcPts val="800"/>
              </a:spcBef>
              <a:defRPr sz="3400"/>
            </a:pPr>
            <a:r>
              <a:rPr dirty="0"/>
              <a:t>Also that something is required by tradition does not make it ethically right (social practice can be odds with ethics)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The Trolley Problem"/>
          <p:cNvSpPr>
            <a:spLocks noGrp="1"/>
          </p:cNvSpPr>
          <p:nvPr>
            <p:ph type="title"/>
          </p:nvPr>
        </p:nvSpPr>
        <p:spPr>
          <a:prstGeom prst="rect">
            <a:avLst/>
          </a:prstGeom>
        </p:spPr>
        <p:txBody>
          <a:bodyPr/>
          <a:lstStyle/>
          <a:p>
            <a:r>
              <a:t>The Trolley Problem</a:t>
            </a:r>
          </a:p>
        </p:txBody>
      </p:sp>
      <p:pic>
        <p:nvPicPr>
          <p:cNvPr id="158" name="pasted-image.tiff" descr="pasted-image.tiff"/>
          <p:cNvPicPr>
            <a:picLocks noChangeAspect="1"/>
          </p:cNvPicPr>
          <p:nvPr/>
        </p:nvPicPr>
        <p:blipFill>
          <a:blip r:embed="rId2"/>
          <a:stretch>
            <a:fillRect/>
          </a:stretch>
        </p:blipFill>
        <p:spPr>
          <a:xfrm>
            <a:off x="1602887" y="3073749"/>
            <a:ext cx="8814587" cy="4649771"/>
          </a:xfrm>
          <a:prstGeom prst="rect">
            <a:avLst/>
          </a:prstGeom>
          <a:ln w="12700">
            <a:miter lim="400000"/>
          </a:ln>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Title 1"/>
          <p:cNvSpPr>
            <a:spLocks noGrp="1"/>
          </p:cNvSpPr>
          <p:nvPr>
            <p:ph type="title"/>
          </p:nvPr>
        </p:nvSpPr>
        <p:spPr>
          <a:xfrm>
            <a:off x="650238" y="390596"/>
            <a:ext cx="11704323" cy="1625601"/>
          </a:xfrm>
          <a:prstGeom prst="rect">
            <a:avLst/>
          </a:prstGeom>
        </p:spPr>
        <p:txBody>
          <a:bodyPr/>
          <a:lstStyle>
            <a:lvl1pPr defTabSz="1209446">
              <a:defRPr sz="5000"/>
            </a:lvl1pPr>
          </a:lstStyle>
          <a:p>
            <a:r>
              <a:t>Important issues to note in studying ethics</a:t>
            </a:r>
          </a:p>
        </p:txBody>
      </p:sp>
      <p:sp>
        <p:nvSpPr>
          <p:cNvPr id="168" name="Content Placeholder 2"/>
          <p:cNvSpPr>
            <a:spLocks noGrp="1"/>
          </p:cNvSpPr>
          <p:nvPr>
            <p:ph type="body" idx="1"/>
          </p:nvPr>
        </p:nvSpPr>
        <p:spPr>
          <a:xfrm>
            <a:off x="650238" y="2275838"/>
            <a:ext cx="11704323" cy="6436931"/>
          </a:xfrm>
          <a:prstGeom prst="rect">
            <a:avLst/>
          </a:prstGeom>
        </p:spPr>
        <p:txBody>
          <a:bodyPr/>
          <a:lstStyle/>
          <a:p>
            <a:pPr marL="482600" indent="-482600">
              <a:lnSpc>
                <a:spcPct val="80000"/>
              </a:lnSpc>
              <a:spcBef>
                <a:spcPts val="900"/>
              </a:spcBef>
              <a:defRPr sz="3800"/>
            </a:pPr>
            <a:r>
              <a:rPr dirty="0"/>
              <a:t>3. Something legal does not make it ethically right</a:t>
            </a:r>
          </a:p>
          <a:p>
            <a:pPr marL="854764" lvl="1" indent="-397564">
              <a:lnSpc>
                <a:spcPct val="80000"/>
              </a:lnSpc>
              <a:spcBef>
                <a:spcPts val="700"/>
              </a:spcBef>
              <a:defRPr sz="3200"/>
            </a:pPr>
            <a:r>
              <a:rPr dirty="0"/>
              <a:t>Ethics and Law are tangled</a:t>
            </a:r>
          </a:p>
          <a:p>
            <a:pPr marL="854764" lvl="1" indent="-397564">
              <a:lnSpc>
                <a:spcPct val="80000"/>
              </a:lnSpc>
              <a:spcBef>
                <a:spcPts val="700"/>
              </a:spcBef>
              <a:defRPr sz="3200"/>
            </a:pPr>
            <a:r>
              <a:rPr dirty="0"/>
              <a:t>Some see ethics as a substitute for law</a:t>
            </a:r>
          </a:p>
          <a:p>
            <a:pPr marL="854764" lvl="1" indent="-397564">
              <a:lnSpc>
                <a:spcPct val="80000"/>
              </a:lnSpc>
              <a:spcBef>
                <a:spcPts val="700"/>
              </a:spcBef>
              <a:defRPr sz="3200"/>
            </a:pPr>
            <a:r>
              <a:rPr dirty="0"/>
              <a:t>Some see ethics as needed only when law does not apply</a:t>
            </a:r>
          </a:p>
          <a:p>
            <a:pPr marL="854764" lvl="1" indent="-397564">
              <a:lnSpc>
                <a:spcPct val="80000"/>
              </a:lnSpc>
              <a:spcBef>
                <a:spcPts val="700"/>
              </a:spcBef>
              <a:defRPr sz="3200"/>
            </a:pPr>
            <a:r>
              <a:rPr dirty="0"/>
              <a:t>Important to note that laws can be immoral (There can be areas where legislation is at odds with ethical principles and holding that “what is legal </a:t>
            </a:r>
            <a:r>
              <a:rPr lang="en-US" dirty="0"/>
              <a:t>is</a:t>
            </a:r>
            <a:r>
              <a:rPr dirty="0"/>
              <a:t> ethical is a misguided view)</a:t>
            </a:r>
          </a:p>
          <a:p>
            <a:pPr marL="854764" lvl="1" indent="-397564">
              <a:lnSpc>
                <a:spcPct val="80000"/>
              </a:lnSpc>
              <a:spcBef>
                <a:spcPts val="700"/>
              </a:spcBef>
              <a:defRPr sz="3200"/>
            </a:pPr>
            <a:r>
              <a:rPr dirty="0"/>
              <a:t>One can break the law but may not be unethical</a:t>
            </a:r>
          </a:p>
          <a:p>
            <a:pPr marL="854764" lvl="1" indent="-397564">
              <a:lnSpc>
                <a:spcPct val="80000"/>
              </a:lnSpc>
              <a:spcBef>
                <a:spcPts val="700"/>
              </a:spcBef>
              <a:defRPr sz="3200"/>
            </a:pPr>
            <a:r>
              <a:rPr dirty="0"/>
              <a:t>Law does not settle a moral matter</a:t>
            </a:r>
          </a:p>
          <a:p>
            <a:pPr marL="854764" lvl="1" indent="-397564">
              <a:lnSpc>
                <a:spcPct val="80000"/>
              </a:lnSpc>
              <a:spcBef>
                <a:spcPts val="700"/>
              </a:spcBef>
              <a:defRPr sz="3200"/>
            </a:pPr>
            <a:r>
              <a:rPr dirty="0"/>
              <a:t>Not everything that is legal is ethical and not everything ethical is legal</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8">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8">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8">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8">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8">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8">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8">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The trolley problem"/>
          <p:cNvSpPr>
            <a:spLocks noGrp="1"/>
          </p:cNvSpPr>
          <p:nvPr>
            <p:ph type="title"/>
          </p:nvPr>
        </p:nvSpPr>
        <p:spPr>
          <a:prstGeom prst="rect">
            <a:avLst/>
          </a:prstGeom>
        </p:spPr>
        <p:txBody>
          <a:bodyPr/>
          <a:lstStyle/>
          <a:p>
            <a:r>
              <a:t>The trolley problem</a:t>
            </a:r>
          </a:p>
        </p:txBody>
      </p:sp>
      <p:pic>
        <p:nvPicPr>
          <p:cNvPr id="161" name="pasted-image.tiff" descr="pasted-image.tiff"/>
          <p:cNvPicPr>
            <a:picLocks noChangeAspect="1"/>
          </p:cNvPicPr>
          <p:nvPr/>
        </p:nvPicPr>
        <p:blipFill>
          <a:blip r:embed="rId2"/>
          <a:stretch>
            <a:fillRect/>
          </a:stretch>
        </p:blipFill>
        <p:spPr>
          <a:xfrm>
            <a:off x="2037907" y="3483252"/>
            <a:ext cx="8326120" cy="4433390"/>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Case study 2"/>
          <p:cNvSpPr>
            <a:spLocks noGrp="1"/>
          </p:cNvSpPr>
          <p:nvPr>
            <p:ph type="title"/>
          </p:nvPr>
        </p:nvSpPr>
        <p:spPr>
          <a:prstGeom prst="rect">
            <a:avLst/>
          </a:prstGeom>
        </p:spPr>
        <p:txBody>
          <a:bodyPr/>
          <a:lstStyle/>
          <a:p>
            <a:r>
              <a:t>Case study</a:t>
            </a:r>
          </a:p>
        </p:txBody>
      </p:sp>
      <p:sp>
        <p:nvSpPr>
          <p:cNvPr id="164" name="In August 2000, a young woman from Gozo, an island south of Italy, discovered that she was carrying conjoined twins. Know- ing that the health-care facilities on Gozo were inadequate to deal with such a birth, she and her husband went to St. Mary’s Hospital in Manchester, England. The infants, known as Mary and Jodie, were joined at the lower abdomen. Their spines were fused, and they had one heart and one pair of lungs between them. Jodie, the stronger one, was providing blood for her sister.…"/>
          <p:cNvSpPr>
            <a:spLocks noGrp="1"/>
          </p:cNvSpPr>
          <p:nvPr>
            <p:ph type="body" idx="1"/>
          </p:nvPr>
        </p:nvSpPr>
        <p:spPr>
          <a:prstGeom prst="rect">
            <a:avLst/>
          </a:prstGeom>
        </p:spPr>
        <p:txBody>
          <a:bodyPr/>
          <a:lstStyle/>
          <a:p>
            <a:pPr marL="0" indent="0" algn="just" defTabSz="303578">
              <a:lnSpc>
                <a:spcPts val="3000"/>
              </a:lnSpc>
              <a:spcBef>
                <a:spcPts val="700"/>
              </a:spcBef>
              <a:buSzTx/>
              <a:buNone/>
              <a:defRPr sz="1500" b="1">
                <a:latin typeface="Times"/>
                <a:ea typeface="Times"/>
                <a:cs typeface="Times"/>
                <a:sym typeface="Times"/>
              </a:defRPr>
            </a:pPr>
            <a:r>
              <a:t>In August 2000, a young woman from Gozo, an island south of Italy, discovered that she was carrying conjoined twins. Know- ing that the health-care facilities on Gozo were inadequate to deal with such a birth, she and her husband went to St. Mary’s Hospital in Manchester, England. The infants, known as Mary and Jodie, were joined at the lower abdomen. Their spines were fused, and they had one heart and one pair of lungs between them. Jodie, the stronger one, was providing blood for her sister. </a:t>
            </a:r>
          </a:p>
          <a:p>
            <a:pPr marL="0" indent="0" algn="just" defTabSz="303578">
              <a:lnSpc>
                <a:spcPts val="3000"/>
              </a:lnSpc>
              <a:spcBef>
                <a:spcPts val="700"/>
              </a:spcBef>
              <a:buSzTx/>
              <a:buNone/>
              <a:defRPr sz="1500" b="1">
                <a:latin typeface="Times"/>
                <a:ea typeface="Times"/>
                <a:cs typeface="Times"/>
                <a:sym typeface="Times"/>
              </a:defRPr>
            </a:pPr>
            <a:r>
              <a:t>No one knows how many sets of conjoined twins are born each year, but the number has been estimated at 200. Most die shortly after birth, but some do well. They grow to adulthood and marry and have children themselves. But the outlook for Mary and Jodie was grim. The doctors said that without inter- vention the girls would die within six months. The only hope was an operation to separate them. This would save Jodie, but Mary would die immediately. </a:t>
            </a:r>
          </a:p>
          <a:p>
            <a:pPr marL="0" indent="0" algn="just" defTabSz="303578">
              <a:lnSpc>
                <a:spcPts val="3000"/>
              </a:lnSpc>
              <a:spcBef>
                <a:spcPts val="700"/>
              </a:spcBef>
              <a:buSzTx/>
              <a:buNone/>
              <a:defRPr sz="1500" b="1">
                <a:latin typeface="Times"/>
                <a:ea typeface="Times"/>
                <a:cs typeface="Times"/>
                <a:sym typeface="Times"/>
              </a:defRPr>
            </a:pPr>
            <a:r>
              <a:t>The parents, who were devout Catholics, refused permission for the operation on the grounds that it would hasten Mary’s death. “We believe that nature should take its course,” they said. “If it’s God’s will that both our children should not survive, then so be it.” The hospital, hoping to save Jodie, petitioned the courts for permission to perform the operation any- way. The courts agreed, and the operation was performed. As expected, Jodie lived and Mary died. </a:t>
            </a:r>
          </a:p>
          <a:p>
            <a:pPr marL="0" indent="0" algn="just" defTabSz="303578">
              <a:lnSpc>
                <a:spcPts val="3000"/>
              </a:lnSpc>
              <a:spcBef>
                <a:spcPts val="700"/>
              </a:spcBef>
              <a:buSzTx/>
              <a:buNone/>
              <a:defRPr sz="1500" b="1">
                <a:latin typeface="Times"/>
                <a:ea typeface="Times"/>
                <a:cs typeface="Times"/>
                <a:sym typeface="Times"/>
              </a:defRPr>
            </a:pPr>
            <a:r>
              <a:t>In thinking about this case, we should distinguish the question of </a:t>
            </a:r>
            <a:r>
              <a:rPr i="1"/>
              <a:t>who should make the decision </a:t>
            </a:r>
            <a:r>
              <a:t>from the question of </a:t>
            </a:r>
            <a:r>
              <a:rPr i="1"/>
              <a:t>what the decision should be</a:t>
            </a:r>
            <a:r>
              <a:t>. </a:t>
            </a:r>
          </a:p>
          <a:p>
            <a:pPr marL="0" indent="0" algn="just" defTabSz="303578">
              <a:lnSpc>
                <a:spcPts val="3000"/>
              </a:lnSpc>
              <a:spcBef>
                <a:spcPts val="700"/>
              </a:spcBef>
              <a:buSzTx/>
              <a:buNone/>
              <a:defRPr sz="1500" b="1">
                <a:latin typeface="Times"/>
                <a:ea typeface="Times"/>
                <a:cs typeface="Times"/>
                <a:sym typeface="Times"/>
              </a:defRPr>
            </a:pPr>
            <a:r>
              <a:t>We will focus on that question: Would it be right or wrong to separate the twins?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Ethical theories"/>
          <p:cNvSpPr>
            <a:spLocks noGrp="1"/>
          </p:cNvSpPr>
          <p:nvPr>
            <p:ph type="title"/>
          </p:nvPr>
        </p:nvSpPr>
        <p:spPr>
          <a:prstGeom prst="rect">
            <a:avLst/>
          </a:prstGeom>
        </p:spPr>
        <p:txBody>
          <a:bodyPr/>
          <a:lstStyle/>
          <a:p>
            <a:r>
              <a:t>Ethical theories</a:t>
            </a:r>
          </a:p>
        </p:txBody>
      </p:sp>
      <p:sp>
        <p:nvSpPr>
          <p:cNvPr id="167" name="Consequentialism…"/>
          <p:cNvSpPr>
            <a:spLocks noGrp="1"/>
          </p:cNvSpPr>
          <p:nvPr>
            <p:ph type="body" idx="1"/>
          </p:nvPr>
        </p:nvSpPr>
        <p:spPr>
          <a:prstGeom prst="rect">
            <a:avLst/>
          </a:prstGeom>
        </p:spPr>
        <p:txBody>
          <a:bodyPr/>
          <a:lstStyle/>
          <a:p>
            <a:pPr marL="391158" indent="-391158" defTabSz="514094">
              <a:spcBef>
                <a:spcPts val="3600"/>
              </a:spcBef>
              <a:defRPr sz="3100" b="1">
                <a:latin typeface="+mn-lt"/>
                <a:ea typeface="+mn-ea"/>
                <a:cs typeface="+mn-cs"/>
                <a:sym typeface="Helvetica"/>
              </a:defRPr>
            </a:pPr>
            <a:r>
              <a:t>Consequentialism</a:t>
            </a:r>
          </a:p>
          <a:p>
            <a:pPr marL="391158" indent="-391158" defTabSz="514094">
              <a:spcBef>
                <a:spcPts val="3600"/>
              </a:spcBef>
              <a:defRPr sz="3100" b="1">
                <a:latin typeface="+mn-lt"/>
                <a:ea typeface="+mn-ea"/>
                <a:cs typeface="+mn-cs"/>
                <a:sym typeface="Helvetica"/>
              </a:defRPr>
            </a:pPr>
            <a:r>
              <a:t>Deontological ethics</a:t>
            </a:r>
          </a:p>
          <a:p>
            <a:pPr marL="391158" indent="-391158" defTabSz="514094">
              <a:spcBef>
                <a:spcPts val="3600"/>
              </a:spcBef>
              <a:defRPr sz="3100" b="1">
                <a:latin typeface="+mn-lt"/>
                <a:ea typeface="+mn-ea"/>
                <a:cs typeface="+mn-cs"/>
                <a:sym typeface="Helvetica"/>
              </a:defRPr>
            </a:pPr>
            <a:r>
              <a:t>Virtue Ethics</a:t>
            </a:r>
          </a:p>
          <a:p>
            <a:pPr marL="391158" indent="-391158" defTabSz="514094">
              <a:spcBef>
                <a:spcPts val="3600"/>
              </a:spcBef>
              <a:defRPr sz="3100"/>
            </a:pPr>
            <a:r>
              <a:t>Natural law and human rights</a:t>
            </a:r>
          </a:p>
          <a:p>
            <a:pPr marL="391158" indent="-391158" defTabSz="514094">
              <a:spcBef>
                <a:spcPts val="3600"/>
              </a:spcBef>
              <a:defRPr sz="3100"/>
            </a:pPr>
            <a:r>
              <a:t>Feminist thought and the Ethics of Care</a:t>
            </a:r>
          </a:p>
          <a:p>
            <a:pPr marL="391158" indent="-391158" defTabSz="514094">
              <a:spcBef>
                <a:spcPts val="3600"/>
              </a:spcBef>
              <a:defRPr sz="3100"/>
            </a:pPr>
            <a:r>
              <a:t>Contractarianism</a:t>
            </a:r>
          </a:p>
          <a:p>
            <a:pPr marL="391158" indent="-391158" defTabSz="514094">
              <a:spcBef>
                <a:spcPts val="3600"/>
              </a:spcBef>
              <a:defRPr sz="3100"/>
            </a:pPr>
            <a:r>
              <a:t>Theories of Justice</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Consequentialist Ethics (Utilitarianism)"/>
          <p:cNvSpPr>
            <a:spLocks noGrp="1"/>
          </p:cNvSpPr>
          <p:nvPr>
            <p:ph type="title"/>
          </p:nvPr>
        </p:nvSpPr>
        <p:spPr>
          <a:prstGeom prst="rect">
            <a:avLst/>
          </a:prstGeom>
        </p:spPr>
        <p:txBody>
          <a:bodyPr/>
          <a:lstStyle>
            <a:lvl1pPr defTabSz="490727">
              <a:defRPr sz="6700"/>
            </a:lvl1pPr>
          </a:lstStyle>
          <a:p>
            <a:r>
              <a:t>Consequentialist ethics (Utilitarianism)</a:t>
            </a:r>
          </a:p>
        </p:txBody>
      </p:sp>
      <p:sp>
        <p:nvSpPr>
          <p:cNvPr id="170" name="Utilitarianism is a form of consequentialism (focuses on the consequences of action)…"/>
          <p:cNvSpPr>
            <a:spLocks noGrp="1"/>
          </p:cNvSpPr>
          <p:nvPr>
            <p:ph type="body" idx="1"/>
          </p:nvPr>
        </p:nvSpPr>
        <p:spPr>
          <a:prstGeom prst="rect">
            <a:avLst/>
          </a:prstGeom>
        </p:spPr>
        <p:txBody>
          <a:bodyPr/>
          <a:lstStyle/>
          <a:p>
            <a:pPr marL="280033" indent="-280033" defTabSz="368045">
              <a:spcBef>
                <a:spcPts val="2600"/>
              </a:spcBef>
              <a:defRPr sz="2200"/>
            </a:pPr>
            <a:r>
              <a:t>Utilitarianism is a form of consequentialism (focuses on the consequences of action)</a:t>
            </a:r>
          </a:p>
          <a:p>
            <a:pPr marL="280033" indent="-280033" defTabSz="368045">
              <a:spcBef>
                <a:spcPts val="2600"/>
              </a:spcBef>
              <a:defRPr sz="2200"/>
            </a:pPr>
            <a:r>
              <a:t>An ethical act is the one that produces the greatest happiness/pleasure/preferences for greatest number of people</a:t>
            </a:r>
          </a:p>
          <a:p>
            <a:pPr marL="280033" indent="-280033" defTabSz="368045">
              <a:spcBef>
                <a:spcPts val="2600"/>
              </a:spcBef>
              <a:defRPr sz="2200"/>
            </a:pPr>
            <a:r>
              <a:t>Actions morally better or worse depending on whether they produce pleasure or pain or based on how they affect the human (or other species) wellbeing and happiness</a:t>
            </a:r>
          </a:p>
          <a:p>
            <a:pPr marL="280033" indent="-280033" defTabSz="368045">
              <a:spcBef>
                <a:spcPts val="2600"/>
              </a:spcBef>
              <a:defRPr sz="2200"/>
            </a:pPr>
            <a:r>
              <a:t>Utilitarianism focuses on the sum of individual pleasures and pains or happiness</a:t>
            </a:r>
          </a:p>
          <a:p>
            <a:pPr marL="280033" indent="-280033" defTabSz="368045">
              <a:spcBef>
                <a:spcPts val="2600"/>
              </a:spcBef>
              <a:defRPr sz="2200"/>
            </a:pPr>
            <a:r>
              <a:t>Believes that each of us (happiness/interest/preferences) counts equally</a:t>
            </a:r>
          </a:p>
          <a:p>
            <a:pPr marL="280033" indent="-280033" defTabSz="368045">
              <a:spcBef>
                <a:spcPts val="2600"/>
              </a:spcBef>
              <a:defRPr sz="2200"/>
            </a:pPr>
            <a:r>
              <a:t>The basis of the </a:t>
            </a:r>
            <a:r>
              <a:rPr b="1" i="1">
                <a:latin typeface="+mn-lt"/>
                <a:ea typeface="+mn-ea"/>
                <a:cs typeface="+mn-cs"/>
                <a:sym typeface="Helvetica"/>
              </a:rPr>
              <a:t>principle of utility</a:t>
            </a:r>
            <a:r>
              <a:t> or </a:t>
            </a:r>
            <a:r>
              <a:rPr b="1" i="1">
                <a:latin typeface="+mn-lt"/>
                <a:ea typeface="+mn-ea"/>
                <a:cs typeface="+mn-cs"/>
                <a:sym typeface="Helvetica"/>
              </a:rPr>
              <a:t>greatest happiness principle </a:t>
            </a:r>
            <a:r>
              <a:rPr i="1">
                <a:latin typeface="+mn-lt"/>
                <a:ea typeface="+mn-ea"/>
                <a:cs typeface="+mn-cs"/>
                <a:sym typeface="Helvetica"/>
              </a:rPr>
              <a:t>or </a:t>
            </a:r>
            <a:r>
              <a:rPr b="1" i="1">
                <a:latin typeface="+mn-lt"/>
                <a:ea typeface="+mn-ea"/>
                <a:cs typeface="+mn-cs"/>
                <a:sym typeface="Helvetica"/>
              </a:rPr>
              <a:t>Beneficence</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Deontological Ethics (Kantian Ethics)"/>
          <p:cNvSpPr>
            <a:spLocks noGrp="1"/>
          </p:cNvSpPr>
          <p:nvPr>
            <p:ph type="title"/>
          </p:nvPr>
        </p:nvSpPr>
        <p:spPr>
          <a:prstGeom prst="rect">
            <a:avLst/>
          </a:prstGeom>
        </p:spPr>
        <p:txBody>
          <a:bodyPr/>
          <a:lstStyle>
            <a:lvl1pPr defTabSz="490727">
              <a:defRPr sz="6700"/>
            </a:lvl1pPr>
          </a:lstStyle>
          <a:p>
            <a:r>
              <a:t>Duty-based ethics (Kantian Ethics)</a:t>
            </a:r>
          </a:p>
        </p:txBody>
      </p:sp>
      <p:sp>
        <p:nvSpPr>
          <p:cNvPr id="173" name="Deontology means theory of duty (Greek word Deon  means duty)…"/>
          <p:cNvSpPr>
            <a:spLocks noGrp="1"/>
          </p:cNvSpPr>
          <p:nvPr>
            <p:ph type="body" idx="1"/>
          </p:nvPr>
        </p:nvSpPr>
        <p:spPr>
          <a:prstGeom prst="rect">
            <a:avLst/>
          </a:prstGeom>
        </p:spPr>
        <p:txBody>
          <a:bodyPr/>
          <a:lstStyle/>
          <a:p>
            <a:pPr marL="351154" indent="-351154" defTabSz="461518">
              <a:spcBef>
                <a:spcPts val="3300"/>
              </a:spcBef>
              <a:defRPr sz="2800"/>
            </a:pPr>
            <a:r>
              <a:t>Focuses on things we ought to do regardless of consequences</a:t>
            </a:r>
          </a:p>
          <a:p>
            <a:pPr marL="351154" indent="-351154" defTabSz="461518">
              <a:spcBef>
                <a:spcPts val="3300"/>
              </a:spcBef>
              <a:defRPr sz="2800"/>
            </a:pPr>
            <a:endParaRPr/>
          </a:p>
          <a:p>
            <a:pPr marL="351154" indent="-351154" defTabSz="461518">
              <a:spcBef>
                <a:spcPts val="3300"/>
              </a:spcBef>
              <a:defRPr sz="2800"/>
            </a:pPr>
            <a:r>
              <a:t>Focuses on duties, obligations and rights</a:t>
            </a:r>
          </a:p>
          <a:p>
            <a:pPr marL="351154" indent="-351154" defTabSz="461518">
              <a:spcBef>
                <a:spcPts val="3300"/>
              </a:spcBef>
              <a:defRPr sz="2800"/>
            </a:pPr>
            <a:endParaRPr/>
          </a:p>
          <a:p>
            <a:pPr marL="351154" indent="-351154" defTabSz="461518">
              <a:spcBef>
                <a:spcPts val="3300"/>
              </a:spcBef>
              <a:defRPr sz="2800"/>
            </a:pPr>
            <a:r>
              <a:t>Emphases the ‘right’ over the ‘good’</a:t>
            </a:r>
          </a:p>
          <a:p>
            <a:pPr marL="351154" indent="-351154" defTabSz="461518">
              <a:spcBef>
                <a:spcPts val="3300"/>
              </a:spcBef>
              <a:defRPr sz="2800"/>
            </a:pPr>
            <a:endParaRPr/>
          </a:p>
          <a:p>
            <a:pPr marL="351154" indent="-351154" defTabSz="461518">
              <a:spcBef>
                <a:spcPts val="3300"/>
              </a:spcBef>
              <a:defRPr sz="2800"/>
            </a:pPr>
            <a:r>
              <a:t>Argued that consequences are NOT always in our control (but we have control on motives and actions)</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Deontological Ethics (Kantian Ethics)"/>
          <p:cNvSpPr>
            <a:spLocks noGrp="1"/>
          </p:cNvSpPr>
          <p:nvPr>
            <p:ph type="title"/>
          </p:nvPr>
        </p:nvSpPr>
        <p:spPr>
          <a:prstGeom prst="rect">
            <a:avLst/>
          </a:prstGeom>
        </p:spPr>
        <p:txBody>
          <a:bodyPr/>
          <a:lstStyle>
            <a:lvl1pPr defTabSz="490727">
              <a:defRPr sz="6700"/>
            </a:lvl1pPr>
          </a:lstStyle>
          <a:p>
            <a:r>
              <a:t>Duty-based ethics (Kantian Ethics)</a:t>
            </a:r>
          </a:p>
        </p:txBody>
      </p:sp>
      <p:sp>
        <p:nvSpPr>
          <p:cNvPr id="176" name="Focused on two questions 1) What makes an actions moral worth 2) How do we know what is the right thing to do?…"/>
          <p:cNvSpPr>
            <a:spLocks noGrp="1"/>
          </p:cNvSpPr>
          <p:nvPr>
            <p:ph type="body" idx="1"/>
          </p:nvPr>
        </p:nvSpPr>
        <p:spPr>
          <a:xfrm>
            <a:off x="673100" y="2717800"/>
            <a:ext cx="11099800" cy="6286500"/>
          </a:xfrm>
          <a:prstGeom prst="rect">
            <a:avLst/>
          </a:prstGeom>
        </p:spPr>
        <p:txBody>
          <a:bodyPr/>
          <a:lstStyle/>
          <a:p>
            <a:pPr marL="367690" indent="-367690" defTabSz="483250">
              <a:spcBef>
                <a:spcPts val="3400"/>
              </a:spcBef>
              <a:defRPr sz="2904"/>
            </a:pPr>
            <a:r>
              <a:t>How do we know what is the right thing to do?</a:t>
            </a:r>
          </a:p>
          <a:p>
            <a:pPr marL="367690" indent="-367690" defTabSz="483250">
              <a:spcBef>
                <a:spcPts val="3400"/>
              </a:spcBef>
              <a:defRPr sz="2904"/>
            </a:pPr>
            <a:r>
              <a:t>Tells us what we out to do no matter what, under all conditions or categorically</a:t>
            </a:r>
          </a:p>
          <a:p>
            <a:pPr marL="370410" indent="-370410" defTabSz="483250">
              <a:spcBef>
                <a:spcPts val="3400"/>
              </a:spcBef>
              <a:defRPr sz="2904"/>
            </a:pPr>
            <a:endParaRPr/>
          </a:p>
          <a:p>
            <a:pPr marL="370410" indent="-370410" defTabSz="483250">
              <a:spcBef>
                <a:spcPts val="3400"/>
              </a:spcBef>
              <a:defRPr sz="2904"/>
            </a:pPr>
            <a:endParaRPr/>
          </a:p>
          <a:p>
            <a:pPr marL="370410" indent="-370410" defTabSz="483250">
              <a:spcBef>
                <a:spcPts val="3400"/>
              </a:spcBef>
              <a:defRPr sz="2904"/>
            </a:pPr>
            <a:endParaRPr/>
          </a:p>
          <a:p>
            <a:pPr marL="370410" indent="-370410" defTabSz="483250">
              <a:spcBef>
                <a:spcPts val="3400"/>
              </a:spcBef>
              <a:defRPr sz="2904"/>
            </a:pPr>
            <a:endParaRPr/>
          </a:p>
        </p:txBody>
      </p:sp>
      <p:grpSp>
        <p:nvGrpSpPr>
          <p:cNvPr id="179" name="Motive"/>
          <p:cNvGrpSpPr/>
          <p:nvPr/>
        </p:nvGrpSpPr>
        <p:grpSpPr>
          <a:xfrm>
            <a:off x="2374900" y="6096000"/>
            <a:ext cx="1270000" cy="1270000"/>
            <a:chOff x="0" y="0"/>
            <a:chExt cx="1270000" cy="1270000"/>
          </a:xfrm>
        </p:grpSpPr>
        <p:sp>
          <p:nvSpPr>
            <p:cNvPr id="177" name="Square"/>
            <p:cNvSpPr/>
            <p:nvPr/>
          </p:nvSpPr>
          <p:spPr>
            <a:xfrm>
              <a:off x="0" y="0"/>
              <a:ext cx="1270000" cy="1270000"/>
            </a:xfrm>
            <a:prstGeom prst="rect">
              <a:avLst/>
            </a:prstGeom>
            <a:solidFill>
              <a:srgbClr val="000000"/>
            </a:solidFill>
            <a:ln w="12700" cap="flat">
              <a:noFill/>
              <a:miter lim="400000"/>
            </a:ln>
            <a:effectLst>
              <a:outerShdw blurRad="38100" dist="25400" dir="5400000" rotWithShape="0">
                <a:srgbClr val="000000">
                  <a:alpha val="50000"/>
                </a:srgbClr>
              </a:outerShdw>
            </a:effectLst>
          </p:spPr>
          <p:txBody>
            <a:bodyPr wrap="square" lIns="50800" tIns="50800" rIns="50800" bIns="50800" numCol="1" anchor="ctr">
              <a:noAutofit/>
            </a:bodyPr>
            <a:lstStyle/>
            <a:p>
              <a:pPr>
                <a:defRPr sz="2400">
                  <a:solidFill>
                    <a:srgbClr val="FFFFFF"/>
                  </a:solidFill>
                </a:defRPr>
              </a:pPr>
              <a:endParaRPr/>
            </a:p>
          </p:txBody>
        </p:sp>
        <p:sp>
          <p:nvSpPr>
            <p:cNvPr id="178" name="Motive"/>
            <p:cNvSpPr/>
            <p:nvPr/>
          </p:nvSpPr>
          <p:spPr>
            <a:xfrm>
              <a:off x="0" y="400047"/>
              <a:ext cx="1270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a:defRPr sz="2400">
                  <a:solidFill>
                    <a:srgbClr val="FFFFFF"/>
                  </a:solidFill>
                </a:defRPr>
              </a:lvl1pPr>
            </a:lstStyle>
            <a:p>
              <a:r>
                <a:t>Motive</a:t>
              </a:r>
            </a:p>
          </p:txBody>
        </p:sp>
      </p:grpSp>
      <p:grpSp>
        <p:nvGrpSpPr>
          <p:cNvPr id="182" name="Act"/>
          <p:cNvGrpSpPr/>
          <p:nvPr/>
        </p:nvGrpSpPr>
        <p:grpSpPr>
          <a:xfrm>
            <a:off x="4978400" y="6096000"/>
            <a:ext cx="1270000" cy="1270000"/>
            <a:chOff x="0" y="0"/>
            <a:chExt cx="1270000" cy="1270000"/>
          </a:xfrm>
        </p:grpSpPr>
        <p:sp>
          <p:nvSpPr>
            <p:cNvPr id="180" name="Square"/>
            <p:cNvSpPr/>
            <p:nvPr/>
          </p:nvSpPr>
          <p:spPr>
            <a:xfrm>
              <a:off x="0" y="0"/>
              <a:ext cx="1270000" cy="1270000"/>
            </a:xfrm>
            <a:prstGeom prst="rect">
              <a:avLst/>
            </a:prstGeom>
            <a:solidFill>
              <a:srgbClr val="000000"/>
            </a:solidFill>
            <a:ln w="12700" cap="flat">
              <a:noFill/>
              <a:miter lim="400000"/>
            </a:ln>
            <a:effectLst>
              <a:outerShdw blurRad="38100" dist="25400" dir="5400000" rotWithShape="0">
                <a:srgbClr val="000000">
                  <a:alpha val="50000"/>
                </a:srgbClr>
              </a:outerShdw>
            </a:effectLst>
          </p:spPr>
          <p:txBody>
            <a:bodyPr wrap="square" lIns="50800" tIns="50800" rIns="50800" bIns="50800" numCol="1" anchor="ctr">
              <a:noAutofit/>
            </a:bodyPr>
            <a:lstStyle/>
            <a:p>
              <a:pPr>
                <a:defRPr sz="2400">
                  <a:solidFill>
                    <a:srgbClr val="FFFFFF"/>
                  </a:solidFill>
                </a:defRPr>
              </a:pPr>
              <a:endParaRPr/>
            </a:p>
          </p:txBody>
        </p:sp>
        <p:sp>
          <p:nvSpPr>
            <p:cNvPr id="181" name="Act"/>
            <p:cNvSpPr/>
            <p:nvPr/>
          </p:nvSpPr>
          <p:spPr>
            <a:xfrm>
              <a:off x="0" y="400047"/>
              <a:ext cx="1270000" cy="4699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a:defRPr sz="2400">
                  <a:solidFill>
                    <a:srgbClr val="FFFFFF"/>
                  </a:solidFill>
                </a:defRPr>
              </a:lvl1pPr>
            </a:lstStyle>
            <a:p>
              <a:r>
                <a:t>Act</a:t>
              </a:r>
            </a:p>
          </p:txBody>
        </p:sp>
      </p:grpSp>
      <p:grpSp>
        <p:nvGrpSpPr>
          <p:cNvPr id="185" name="Consequences"/>
          <p:cNvGrpSpPr/>
          <p:nvPr/>
        </p:nvGrpSpPr>
        <p:grpSpPr>
          <a:xfrm>
            <a:off x="8623300" y="6096000"/>
            <a:ext cx="2273104" cy="1270000"/>
            <a:chOff x="0" y="0"/>
            <a:chExt cx="2273103" cy="1270000"/>
          </a:xfrm>
        </p:grpSpPr>
        <p:sp>
          <p:nvSpPr>
            <p:cNvPr id="183" name="Rounded Rectangle"/>
            <p:cNvSpPr/>
            <p:nvPr/>
          </p:nvSpPr>
          <p:spPr>
            <a:xfrm>
              <a:off x="0" y="0"/>
              <a:ext cx="2273104" cy="1270000"/>
            </a:xfrm>
            <a:prstGeom prst="roundRect">
              <a:avLst>
                <a:gd name="adj" fmla="val 15000"/>
              </a:avLst>
            </a:prstGeom>
            <a:blipFill rotWithShape="1">
              <a:blip r:embed="rId2"/>
              <a:srcRect/>
              <a:tile tx="0" ty="0" sx="100000" sy="100000" flip="none" algn="tl"/>
            </a:blipFill>
            <a:ln w="12700" cap="flat">
              <a:noFill/>
              <a:miter lim="400000"/>
            </a:ln>
            <a:effectLst>
              <a:outerShdw blurRad="38100" dist="25400" dir="5400000" rotWithShape="0">
                <a:srgbClr val="000000">
                  <a:alpha val="50000"/>
                </a:srgbClr>
              </a:outerShdw>
            </a:effectLst>
          </p:spPr>
          <p:txBody>
            <a:bodyPr wrap="square" lIns="50800" tIns="50800" rIns="50800" bIns="50800" numCol="1" anchor="ctr">
              <a:noAutofit/>
            </a:bodyPr>
            <a:lstStyle/>
            <a:p>
              <a:pPr>
                <a:defRPr sz="2400">
                  <a:solidFill>
                    <a:srgbClr val="FFFFFF"/>
                  </a:solidFill>
                </a:defRPr>
              </a:pPr>
              <a:endParaRPr/>
            </a:p>
          </p:txBody>
        </p:sp>
        <p:sp>
          <p:nvSpPr>
            <p:cNvPr id="184" name="Consequences"/>
            <p:cNvSpPr/>
            <p:nvPr/>
          </p:nvSpPr>
          <p:spPr>
            <a:xfrm>
              <a:off x="55795" y="215899"/>
              <a:ext cx="2161514" cy="83820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a:defRPr sz="2400">
                  <a:solidFill>
                    <a:srgbClr val="FFFFFF"/>
                  </a:solidFill>
                </a:defRPr>
              </a:lvl1pPr>
            </a:lstStyle>
            <a:p>
              <a:r>
                <a:t>Consequences</a:t>
              </a:r>
            </a:p>
          </p:txBody>
        </p:sp>
      </p:grpSp>
      <p:sp>
        <p:nvSpPr>
          <p:cNvPr id="186" name="Line"/>
          <p:cNvSpPr/>
          <p:nvPr/>
        </p:nvSpPr>
        <p:spPr>
          <a:xfrm>
            <a:off x="3622873" y="6730997"/>
            <a:ext cx="1339457" cy="4"/>
          </a:xfrm>
          <a:prstGeom prst="line">
            <a:avLst/>
          </a:prstGeom>
          <a:ln w="25400">
            <a:solidFill>
              <a:srgbClr val="000000"/>
            </a:solidFill>
            <a:miter lim="400000"/>
            <a:tailEnd type="triangle"/>
          </a:ln>
        </p:spPr>
        <p:txBody>
          <a:bodyPr lIns="45718" tIns="45718" rIns="45718" bIns="45718"/>
          <a:lstStyle/>
          <a:p>
            <a:endParaRPr/>
          </a:p>
        </p:txBody>
      </p:sp>
      <p:sp>
        <p:nvSpPr>
          <p:cNvPr id="187" name="Line"/>
          <p:cNvSpPr/>
          <p:nvPr/>
        </p:nvSpPr>
        <p:spPr>
          <a:xfrm>
            <a:off x="6299298" y="6886049"/>
            <a:ext cx="2273105" cy="5"/>
          </a:xfrm>
          <a:prstGeom prst="line">
            <a:avLst/>
          </a:prstGeom>
          <a:ln w="25400">
            <a:solidFill>
              <a:srgbClr val="000000"/>
            </a:solidFill>
            <a:miter lim="400000"/>
            <a:tailEnd type="triangle"/>
          </a:ln>
        </p:spPr>
        <p:txBody>
          <a:bodyPr lIns="45718" tIns="45718" rIns="45718" bIns="45718"/>
          <a:lstStyle/>
          <a:p>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Deontological Ethics (Kantian Ethics)"/>
          <p:cNvSpPr>
            <a:spLocks noGrp="1"/>
          </p:cNvSpPr>
          <p:nvPr>
            <p:ph type="title"/>
          </p:nvPr>
        </p:nvSpPr>
        <p:spPr>
          <a:prstGeom prst="rect">
            <a:avLst/>
          </a:prstGeom>
        </p:spPr>
        <p:txBody>
          <a:bodyPr/>
          <a:lstStyle>
            <a:lvl1pPr defTabSz="490727">
              <a:defRPr sz="6700"/>
            </a:lvl1pPr>
          </a:lstStyle>
          <a:p>
            <a:r>
              <a:t>Duty-based ethics (Kantian Ethics)</a:t>
            </a:r>
          </a:p>
        </p:txBody>
      </p:sp>
      <p:sp>
        <p:nvSpPr>
          <p:cNvPr id="190" name="CATEGORICAL IMPERATIVE (CI) - The first form…"/>
          <p:cNvSpPr>
            <a:spLocks noGrp="1"/>
          </p:cNvSpPr>
          <p:nvPr>
            <p:ph type="body" idx="1"/>
          </p:nvPr>
        </p:nvSpPr>
        <p:spPr>
          <a:xfrm>
            <a:off x="673100" y="2717800"/>
            <a:ext cx="11099800" cy="6286500"/>
          </a:xfrm>
          <a:prstGeom prst="rect">
            <a:avLst/>
          </a:prstGeom>
        </p:spPr>
        <p:txBody>
          <a:bodyPr/>
          <a:lstStyle/>
          <a:p>
            <a:pPr marL="0" indent="0" defTabSz="549148">
              <a:spcBef>
                <a:spcPts val="3900"/>
              </a:spcBef>
              <a:buSzTx/>
              <a:buNone/>
              <a:defRPr sz="3300" b="1">
                <a:latin typeface="+mn-lt"/>
                <a:ea typeface="+mn-ea"/>
                <a:cs typeface="+mn-cs"/>
                <a:sym typeface="Helvetica"/>
              </a:defRPr>
            </a:pPr>
            <a:r>
              <a:t>Two formulations </a:t>
            </a:r>
          </a:p>
          <a:p>
            <a:pPr marL="862330" lvl="1" indent="-417830" defTabSz="549148">
              <a:spcBef>
                <a:spcPts val="3900"/>
              </a:spcBef>
              <a:defRPr sz="3300"/>
            </a:pPr>
            <a:r>
              <a:t>First formulation</a:t>
            </a:r>
          </a:p>
          <a:p>
            <a:pPr marL="1306830" lvl="2" indent="-417830" defTabSz="549148">
              <a:spcBef>
                <a:spcPts val="3900"/>
              </a:spcBef>
              <a:defRPr sz="3300"/>
            </a:pPr>
            <a:r>
              <a:t>Only do what you accept or will that everyone do</a:t>
            </a:r>
          </a:p>
          <a:p>
            <a:pPr marL="1306830" lvl="2" indent="-417830" defTabSz="549148">
              <a:spcBef>
                <a:spcPts val="3900"/>
              </a:spcBef>
              <a:defRPr sz="3300" i="1">
                <a:latin typeface="+mn-lt"/>
                <a:ea typeface="+mn-ea"/>
                <a:cs typeface="+mn-cs"/>
                <a:sym typeface="Helvetica"/>
              </a:defRPr>
            </a:pPr>
            <a:r>
              <a:t>“Act only on that maxim that you can will as a Universal law”</a:t>
            </a:r>
          </a:p>
          <a:p>
            <a:pPr marL="1306830" lvl="2" indent="-417830" defTabSz="549148">
              <a:spcBef>
                <a:spcPts val="3900"/>
              </a:spcBef>
              <a:defRPr sz="3300" i="1">
                <a:latin typeface="+mn-lt"/>
                <a:ea typeface="+mn-ea"/>
                <a:cs typeface="+mn-cs"/>
                <a:sym typeface="Helvetica"/>
              </a:defRPr>
            </a:pPr>
            <a:r>
              <a:t>In someway a basis for </a:t>
            </a:r>
            <a:r>
              <a:rPr b="1"/>
              <a:t>the principle of fairness or justice</a:t>
            </a:r>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245</TotalTime>
  <Words>1339</Words>
  <Application>Microsoft Office PowerPoint</Application>
  <PresentationFormat>Custom</PresentationFormat>
  <Paragraphs>121</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Helvetica</vt:lpstr>
      <vt:lpstr>Helvetica Light</vt:lpstr>
      <vt:lpstr>Helvetica Neue</vt:lpstr>
      <vt:lpstr>Times</vt:lpstr>
      <vt:lpstr>Times New Roman</vt:lpstr>
      <vt:lpstr>White</vt:lpstr>
      <vt:lpstr>Ethical Theories</vt:lpstr>
      <vt:lpstr>The Trolley Problem</vt:lpstr>
      <vt:lpstr>The trolley problem</vt:lpstr>
      <vt:lpstr>Case study</vt:lpstr>
      <vt:lpstr>Ethical theories</vt:lpstr>
      <vt:lpstr>Consequentialist ethics (Utilitarianism)</vt:lpstr>
      <vt:lpstr>Duty-based ethics (Kantian Ethics)</vt:lpstr>
      <vt:lpstr>Duty-based ethics (Kantian Ethics)</vt:lpstr>
      <vt:lpstr>Duty-based ethics (Kantian Ethics)</vt:lpstr>
      <vt:lpstr>Duty-based ethics (Kantian Ethics)</vt:lpstr>
      <vt:lpstr>Virtue Ethics</vt:lpstr>
      <vt:lpstr>Ethical theories</vt:lpstr>
      <vt:lpstr>Introduction to ethical reasoning</vt:lpstr>
      <vt:lpstr>The study of ethics</vt:lpstr>
      <vt:lpstr>What constitute an ethical issue?</vt:lpstr>
      <vt:lpstr>Minimum Conception of morality</vt:lpstr>
      <vt:lpstr>TRAITS OF MORAL PRINCIPLES </vt:lpstr>
      <vt:lpstr>Important issues to note in studying ethics</vt:lpstr>
      <vt:lpstr>Important issues to note in studying ethics</vt:lpstr>
      <vt:lpstr>Important issues to note in studying ethics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Theories</dc:title>
  <dc:creator>Chris Mweemba</dc:creator>
  <cp:lastModifiedBy>chinyama Sakuwaha</cp:lastModifiedBy>
  <cp:revision>5</cp:revision>
  <dcterms:modified xsi:type="dcterms:W3CDTF">2025-08-01T06:59:58Z</dcterms:modified>
</cp:coreProperties>
</file>