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6" r:id="rId3"/>
    <p:sldId id="315" r:id="rId4"/>
    <p:sldId id="316" r:id="rId5"/>
    <p:sldId id="317" r:id="rId6"/>
    <p:sldId id="322" r:id="rId7"/>
    <p:sldId id="321" r:id="rId8"/>
    <p:sldId id="320" r:id="rId9"/>
    <p:sldId id="319" r:id="rId10"/>
    <p:sldId id="318" r:id="rId11"/>
    <p:sldId id="323" r:id="rId12"/>
    <p:sldId id="324" r:id="rId13"/>
    <p:sldId id="328" r:id="rId14"/>
    <p:sldId id="327" r:id="rId15"/>
    <p:sldId id="326" r:id="rId16"/>
    <p:sldId id="325" r:id="rId17"/>
    <p:sldId id="329" r:id="rId18"/>
    <p:sldId id="332" r:id="rId19"/>
    <p:sldId id="331" r:id="rId20"/>
    <p:sldId id="330" r:id="rId21"/>
    <p:sldId id="31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32" autoAdjust="0"/>
    <p:restoredTop sz="94660"/>
  </p:normalViewPr>
  <p:slideViewPr>
    <p:cSldViewPr snapToGrid="0">
      <p:cViewPr varScale="1">
        <p:scale>
          <a:sx n="67" d="100"/>
          <a:sy n="67" d="100"/>
        </p:scale>
        <p:origin x="7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7469B7FC-4E03-4BD0-8D3F-C68AF00A9F40}"/>
    <pc:docChg chg="undo redo custSel addSld delSld modSld sldOrd">
      <pc:chgData name="davy zulu" userId="a88c850a6dd0038c" providerId="LiveId" clId="{7469B7FC-4E03-4BD0-8D3F-C68AF00A9F40}" dt="2024-05-22T20:56:40.287" v="613" actId="2696"/>
      <pc:docMkLst>
        <pc:docMk/>
      </pc:docMkLst>
      <pc:sldChg chg="modSp mod">
        <pc:chgData name="davy zulu" userId="a88c850a6dd0038c" providerId="LiveId" clId="{7469B7FC-4E03-4BD0-8D3F-C68AF00A9F40}" dt="2024-05-22T19:46:31.951" v="209" actId="20577"/>
        <pc:sldMkLst>
          <pc:docMk/>
          <pc:sldMk cId="866417780" sldId="257"/>
        </pc:sldMkLst>
        <pc:spChg chg="mod">
          <ac:chgData name="davy zulu" userId="a88c850a6dd0038c" providerId="LiveId" clId="{7469B7FC-4E03-4BD0-8D3F-C68AF00A9F40}" dt="2024-05-22T19:46:31.951" v="209" actId="20577"/>
          <ac:spMkLst>
            <pc:docMk/>
            <pc:sldMk cId="866417780" sldId="257"/>
            <ac:spMk id="3" creationId="{E404A1F1-71AD-1491-E80D-D8299461F85C}"/>
          </ac:spMkLst>
        </pc:spChg>
      </pc:sldChg>
      <pc:sldChg chg="addSp delSp modSp mod">
        <pc:chgData name="davy zulu" userId="a88c850a6dd0038c" providerId="LiveId" clId="{7469B7FC-4E03-4BD0-8D3F-C68AF00A9F40}" dt="2024-05-22T20:12:48.260" v="254" actId="20577"/>
        <pc:sldMkLst>
          <pc:docMk/>
          <pc:sldMk cId="2695498667" sldId="266"/>
        </pc:sldMkLst>
        <pc:spChg chg="mod">
          <ac:chgData name="davy zulu" userId="a88c850a6dd0038c" providerId="LiveId" clId="{7469B7FC-4E03-4BD0-8D3F-C68AF00A9F40}" dt="2024-05-22T19:31:13.576" v="111" actId="14100"/>
          <ac:spMkLst>
            <pc:docMk/>
            <pc:sldMk cId="2695498667" sldId="266"/>
            <ac:spMk id="2" creationId="{F74AD05D-3DD0-6D2E-F300-599255ED6A51}"/>
          </ac:spMkLst>
        </pc:spChg>
        <pc:spChg chg="del">
          <ac:chgData name="davy zulu" userId="a88c850a6dd0038c" providerId="LiveId" clId="{7469B7FC-4E03-4BD0-8D3F-C68AF00A9F40}" dt="2024-05-22T19:22:08.203" v="18"/>
          <ac:spMkLst>
            <pc:docMk/>
            <pc:sldMk cId="2695498667" sldId="266"/>
            <ac:spMk id="3" creationId="{CB7F4349-A83F-D3EF-7706-AA2B6C7F3C54}"/>
          </ac:spMkLst>
        </pc:spChg>
        <pc:spChg chg="add mod">
          <ac:chgData name="davy zulu" userId="a88c850a6dd0038c" providerId="LiveId" clId="{7469B7FC-4E03-4BD0-8D3F-C68AF00A9F40}" dt="2024-05-22T20:12:48.260" v="254" actId="20577"/>
          <ac:spMkLst>
            <pc:docMk/>
            <pc:sldMk cId="2695498667" sldId="266"/>
            <ac:spMk id="4" creationId="{F2A3D5EE-C176-894F-7BFA-E7D7D253046A}"/>
          </ac:spMkLst>
        </pc:spChg>
      </pc:sldChg>
      <pc:sldChg chg="del">
        <pc:chgData name="davy zulu" userId="a88c850a6dd0038c" providerId="LiveId" clId="{7469B7FC-4E03-4BD0-8D3F-C68AF00A9F40}" dt="2024-05-22T20:56:40.287" v="613" actId="2696"/>
        <pc:sldMkLst>
          <pc:docMk/>
          <pc:sldMk cId="1146785202" sldId="309"/>
        </pc:sldMkLst>
      </pc:sldChg>
      <pc:sldChg chg="modSp new mod ord">
        <pc:chgData name="davy zulu" userId="a88c850a6dd0038c" providerId="LiveId" clId="{7469B7FC-4E03-4BD0-8D3F-C68AF00A9F40}" dt="2024-05-22T20:55:54.137" v="612"/>
        <pc:sldMkLst>
          <pc:docMk/>
          <pc:sldMk cId="1694196566" sldId="310"/>
        </pc:sldMkLst>
        <pc:spChg chg="mod">
          <ac:chgData name="davy zulu" userId="a88c850a6dd0038c" providerId="LiveId" clId="{7469B7FC-4E03-4BD0-8D3F-C68AF00A9F40}" dt="2024-05-22T18:27:06.298" v="12" actId="2711"/>
          <ac:spMkLst>
            <pc:docMk/>
            <pc:sldMk cId="1694196566" sldId="310"/>
            <ac:spMk id="2" creationId="{DD8DC968-66B7-00F7-3F7A-FB7655252064}"/>
          </ac:spMkLst>
        </pc:spChg>
        <pc:spChg chg="mod">
          <ac:chgData name="davy zulu" userId="a88c850a6dd0038c" providerId="LiveId" clId="{7469B7FC-4E03-4BD0-8D3F-C68AF00A9F40}" dt="2024-05-22T20:12:18.967" v="240" actId="20577"/>
          <ac:spMkLst>
            <pc:docMk/>
            <pc:sldMk cId="1694196566" sldId="310"/>
            <ac:spMk id="3" creationId="{377F2B5F-1589-A3A9-318A-B92713A86CBC}"/>
          </ac:spMkLst>
        </pc:spChg>
      </pc:sldChg>
      <pc:sldChg chg="modSp add del mod">
        <pc:chgData name="davy zulu" userId="a88c850a6dd0038c" providerId="LiveId" clId="{7469B7FC-4E03-4BD0-8D3F-C68AF00A9F40}" dt="2024-05-22T20:56:40.287" v="613" actId="2696"/>
        <pc:sldMkLst>
          <pc:docMk/>
          <pc:sldMk cId="548501130" sldId="311"/>
        </pc:sldMkLst>
        <pc:spChg chg="mod">
          <ac:chgData name="davy zulu" userId="a88c850a6dd0038c" providerId="LiveId" clId="{7469B7FC-4E03-4BD0-8D3F-C68AF00A9F40}" dt="2024-05-22T19:31:47.720" v="117" actId="20577"/>
          <ac:spMkLst>
            <pc:docMk/>
            <pc:sldMk cId="548501130" sldId="311"/>
            <ac:spMk id="2" creationId="{F74AD05D-3DD0-6D2E-F300-599255ED6A51}"/>
          </ac:spMkLst>
        </pc:spChg>
        <pc:spChg chg="mod">
          <ac:chgData name="davy zulu" userId="a88c850a6dd0038c" providerId="LiveId" clId="{7469B7FC-4E03-4BD0-8D3F-C68AF00A9F40}" dt="2024-05-22T19:38:22.483" v="126" actId="404"/>
          <ac:spMkLst>
            <pc:docMk/>
            <pc:sldMk cId="548501130" sldId="311"/>
            <ac:spMk id="4" creationId="{F2A3D5EE-C176-894F-7BFA-E7D7D253046A}"/>
          </ac:spMkLst>
        </pc:spChg>
      </pc:sldChg>
      <pc:sldChg chg="add del">
        <pc:chgData name="davy zulu" userId="a88c850a6dd0038c" providerId="LiveId" clId="{7469B7FC-4E03-4BD0-8D3F-C68AF00A9F40}" dt="2024-05-22T19:25:29.018" v="42" actId="2696"/>
        <pc:sldMkLst>
          <pc:docMk/>
          <pc:sldMk cId="695236538" sldId="311"/>
        </pc:sldMkLst>
      </pc:sldChg>
      <pc:sldChg chg="modSp add del mod">
        <pc:chgData name="davy zulu" userId="a88c850a6dd0038c" providerId="LiveId" clId="{7469B7FC-4E03-4BD0-8D3F-C68AF00A9F40}" dt="2024-05-22T20:56:40.287" v="613" actId="2696"/>
        <pc:sldMkLst>
          <pc:docMk/>
          <pc:sldMk cId="1086716861" sldId="312"/>
        </pc:sldMkLst>
        <pc:spChg chg="mod">
          <ac:chgData name="davy zulu" userId="a88c850a6dd0038c" providerId="LiveId" clId="{7469B7FC-4E03-4BD0-8D3F-C68AF00A9F40}" dt="2024-05-22T19:39:13.082" v="137" actId="14100"/>
          <ac:spMkLst>
            <pc:docMk/>
            <pc:sldMk cId="1086716861" sldId="312"/>
            <ac:spMk id="2" creationId="{F74AD05D-3DD0-6D2E-F300-599255ED6A51}"/>
          </ac:spMkLst>
        </pc:spChg>
        <pc:spChg chg="mod">
          <ac:chgData name="davy zulu" userId="a88c850a6dd0038c" providerId="LiveId" clId="{7469B7FC-4E03-4BD0-8D3F-C68AF00A9F40}" dt="2024-05-22T19:39:48.811" v="144" actId="403"/>
          <ac:spMkLst>
            <pc:docMk/>
            <pc:sldMk cId="1086716861" sldId="312"/>
            <ac:spMk id="4" creationId="{F2A3D5EE-C176-894F-7BFA-E7D7D253046A}"/>
          </ac:spMkLst>
        </pc:spChg>
      </pc:sldChg>
      <pc:sldChg chg="modSp add del mod">
        <pc:chgData name="davy zulu" userId="a88c850a6dd0038c" providerId="LiveId" clId="{7469B7FC-4E03-4BD0-8D3F-C68AF00A9F40}" dt="2024-05-22T20:56:40.287" v="613" actId="2696"/>
        <pc:sldMkLst>
          <pc:docMk/>
          <pc:sldMk cId="2736787646" sldId="313"/>
        </pc:sldMkLst>
        <pc:spChg chg="mod">
          <ac:chgData name="davy zulu" userId="a88c850a6dd0038c" providerId="LiveId" clId="{7469B7FC-4E03-4BD0-8D3F-C68AF00A9F40}" dt="2024-05-22T19:41:14.327" v="167" actId="27636"/>
          <ac:spMkLst>
            <pc:docMk/>
            <pc:sldMk cId="2736787646" sldId="313"/>
            <ac:spMk id="2" creationId="{F74AD05D-3DD0-6D2E-F300-599255ED6A51}"/>
          </ac:spMkLst>
        </pc:spChg>
        <pc:spChg chg="mod">
          <ac:chgData name="davy zulu" userId="a88c850a6dd0038c" providerId="LiveId" clId="{7469B7FC-4E03-4BD0-8D3F-C68AF00A9F40}" dt="2024-05-22T19:41:26.228" v="175" actId="404"/>
          <ac:spMkLst>
            <pc:docMk/>
            <pc:sldMk cId="2736787646" sldId="313"/>
            <ac:spMk id="4" creationId="{F2A3D5EE-C176-894F-7BFA-E7D7D253046A}"/>
          </ac:spMkLst>
        </pc:spChg>
      </pc:sldChg>
      <pc:sldChg chg="modSp add del mod">
        <pc:chgData name="davy zulu" userId="a88c850a6dd0038c" providerId="LiveId" clId="{7469B7FC-4E03-4BD0-8D3F-C68AF00A9F40}" dt="2024-05-22T20:56:40.287" v="613" actId="2696"/>
        <pc:sldMkLst>
          <pc:docMk/>
          <pc:sldMk cId="2231938180" sldId="314"/>
        </pc:sldMkLst>
        <pc:spChg chg="mod">
          <ac:chgData name="davy zulu" userId="a88c850a6dd0038c" providerId="LiveId" clId="{7469B7FC-4E03-4BD0-8D3F-C68AF00A9F40}" dt="2024-05-22T19:40:22.064" v="153" actId="14100"/>
          <ac:spMkLst>
            <pc:docMk/>
            <pc:sldMk cId="2231938180" sldId="314"/>
            <ac:spMk id="2" creationId="{F74AD05D-3DD0-6D2E-F300-599255ED6A51}"/>
          </ac:spMkLst>
        </pc:spChg>
        <pc:spChg chg="mod">
          <ac:chgData name="davy zulu" userId="a88c850a6dd0038c" providerId="LiveId" clId="{7469B7FC-4E03-4BD0-8D3F-C68AF00A9F40}" dt="2024-05-22T19:40:40.449" v="160" actId="403"/>
          <ac:spMkLst>
            <pc:docMk/>
            <pc:sldMk cId="2231938180" sldId="314"/>
            <ac:spMk id="4" creationId="{F2A3D5EE-C176-894F-7BFA-E7D7D253046A}"/>
          </ac:spMkLst>
        </pc:spChg>
      </pc:sldChg>
      <pc:sldChg chg="modSp new mod">
        <pc:chgData name="davy zulu" userId="a88c850a6dd0038c" providerId="LiveId" clId="{7469B7FC-4E03-4BD0-8D3F-C68AF00A9F40}" dt="2024-05-22T20:14:31.565" v="278" actId="20577"/>
        <pc:sldMkLst>
          <pc:docMk/>
          <pc:sldMk cId="3983410293" sldId="315"/>
        </pc:sldMkLst>
        <pc:spChg chg="mod">
          <ac:chgData name="davy zulu" userId="a88c850a6dd0038c" providerId="LiveId" clId="{7469B7FC-4E03-4BD0-8D3F-C68AF00A9F40}" dt="2024-05-22T20:13:31.864" v="273" actId="2711"/>
          <ac:spMkLst>
            <pc:docMk/>
            <pc:sldMk cId="3983410293" sldId="315"/>
            <ac:spMk id="2" creationId="{36420CCC-EC63-08DF-0E3E-7A0D736F54E5}"/>
          </ac:spMkLst>
        </pc:spChg>
        <pc:spChg chg="mod">
          <ac:chgData name="davy zulu" userId="a88c850a6dd0038c" providerId="LiveId" clId="{7469B7FC-4E03-4BD0-8D3F-C68AF00A9F40}" dt="2024-05-22T20:14:31.565" v="278" actId="20577"/>
          <ac:spMkLst>
            <pc:docMk/>
            <pc:sldMk cId="3983410293" sldId="315"/>
            <ac:spMk id="3" creationId="{003E5ACC-0A9A-3D94-391D-3C9F29B70D1D}"/>
          </ac:spMkLst>
        </pc:spChg>
      </pc:sldChg>
      <pc:sldChg chg="modSp new mod">
        <pc:chgData name="davy zulu" userId="a88c850a6dd0038c" providerId="LiveId" clId="{7469B7FC-4E03-4BD0-8D3F-C68AF00A9F40}" dt="2024-05-22T20:20:06.823" v="334" actId="120"/>
        <pc:sldMkLst>
          <pc:docMk/>
          <pc:sldMk cId="1669122280" sldId="316"/>
        </pc:sldMkLst>
        <pc:spChg chg="mod">
          <ac:chgData name="davy zulu" userId="a88c850a6dd0038c" providerId="LiveId" clId="{7469B7FC-4E03-4BD0-8D3F-C68AF00A9F40}" dt="2024-05-22T20:19:29.267" v="327" actId="2711"/>
          <ac:spMkLst>
            <pc:docMk/>
            <pc:sldMk cId="1669122280" sldId="316"/>
            <ac:spMk id="2" creationId="{5EB403BA-5996-8DF0-BCAC-21BF17C48D41}"/>
          </ac:spMkLst>
        </pc:spChg>
        <pc:spChg chg="mod">
          <ac:chgData name="davy zulu" userId="a88c850a6dd0038c" providerId="LiveId" clId="{7469B7FC-4E03-4BD0-8D3F-C68AF00A9F40}" dt="2024-05-22T20:20:06.823" v="334" actId="120"/>
          <ac:spMkLst>
            <pc:docMk/>
            <pc:sldMk cId="1669122280" sldId="316"/>
            <ac:spMk id="3" creationId="{288B53AA-D371-0525-42AB-3AF927453333}"/>
          </ac:spMkLst>
        </pc:spChg>
      </pc:sldChg>
      <pc:sldChg chg="modSp add mod">
        <pc:chgData name="davy zulu" userId="a88c850a6dd0038c" providerId="LiveId" clId="{7469B7FC-4E03-4BD0-8D3F-C68AF00A9F40}" dt="2024-05-22T20:24:58.604" v="380" actId="20577"/>
        <pc:sldMkLst>
          <pc:docMk/>
          <pc:sldMk cId="1863547953" sldId="317"/>
        </pc:sldMkLst>
        <pc:spChg chg="mod">
          <ac:chgData name="davy zulu" userId="a88c850a6dd0038c" providerId="LiveId" clId="{7469B7FC-4E03-4BD0-8D3F-C68AF00A9F40}" dt="2024-05-22T20:24:23.370" v="372" actId="14100"/>
          <ac:spMkLst>
            <pc:docMk/>
            <pc:sldMk cId="1863547953" sldId="317"/>
            <ac:spMk id="2" creationId="{5EB403BA-5996-8DF0-BCAC-21BF17C48D41}"/>
          </ac:spMkLst>
        </pc:spChg>
        <pc:spChg chg="mod">
          <ac:chgData name="davy zulu" userId="a88c850a6dd0038c" providerId="LiveId" clId="{7469B7FC-4E03-4BD0-8D3F-C68AF00A9F40}" dt="2024-05-22T20:24:58.604" v="380" actId="20577"/>
          <ac:spMkLst>
            <pc:docMk/>
            <pc:sldMk cId="1863547953" sldId="317"/>
            <ac:spMk id="3" creationId="{288B53AA-D371-0525-42AB-3AF927453333}"/>
          </ac:spMkLst>
        </pc:spChg>
      </pc:sldChg>
      <pc:sldChg chg="modSp add mod">
        <pc:chgData name="davy zulu" userId="a88c850a6dd0038c" providerId="LiveId" clId="{7469B7FC-4E03-4BD0-8D3F-C68AF00A9F40}" dt="2024-05-22T20:28:23.598" v="443" actId="20577"/>
        <pc:sldMkLst>
          <pc:docMk/>
          <pc:sldMk cId="2435055628" sldId="318"/>
        </pc:sldMkLst>
        <pc:spChg chg="mod">
          <ac:chgData name="davy zulu" userId="a88c850a6dd0038c" providerId="LiveId" clId="{7469B7FC-4E03-4BD0-8D3F-C68AF00A9F40}" dt="2024-05-22T20:28:23.598" v="443" actId="20577"/>
          <ac:spMkLst>
            <pc:docMk/>
            <pc:sldMk cId="2435055628" sldId="318"/>
            <ac:spMk id="2" creationId="{5EB403BA-5996-8DF0-BCAC-21BF17C48D41}"/>
          </ac:spMkLst>
        </pc:spChg>
        <pc:spChg chg="mod">
          <ac:chgData name="davy zulu" userId="a88c850a6dd0038c" providerId="LiveId" clId="{7469B7FC-4E03-4BD0-8D3F-C68AF00A9F40}" dt="2024-05-22T20:28:10.017" v="437" actId="6549"/>
          <ac:spMkLst>
            <pc:docMk/>
            <pc:sldMk cId="2435055628" sldId="318"/>
            <ac:spMk id="3" creationId="{288B53AA-D371-0525-42AB-3AF927453333}"/>
          </ac:spMkLst>
        </pc:spChg>
      </pc:sldChg>
      <pc:sldChg chg="modSp add mod">
        <pc:chgData name="davy zulu" userId="a88c850a6dd0038c" providerId="LiveId" clId="{7469B7FC-4E03-4BD0-8D3F-C68AF00A9F40}" dt="2024-05-22T20:27:54.585" v="434" actId="20577"/>
        <pc:sldMkLst>
          <pc:docMk/>
          <pc:sldMk cId="2096806469" sldId="319"/>
        </pc:sldMkLst>
        <pc:spChg chg="mod">
          <ac:chgData name="davy zulu" userId="a88c850a6dd0038c" providerId="LiveId" clId="{7469B7FC-4E03-4BD0-8D3F-C68AF00A9F40}" dt="2024-05-22T20:27:48.603" v="433" actId="20577"/>
          <ac:spMkLst>
            <pc:docMk/>
            <pc:sldMk cId="2096806469" sldId="319"/>
            <ac:spMk id="2" creationId="{5EB403BA-5996-8DF0-BCAC-21BF17C48D41}"/>
          </ac:spMkLst>
        </pc:spChg>
        <pc:spChg chg="mod">
          <ac:chgData name="davy zulu" userId="a88c850a6dd0038c" providerId="LiveId" clId="{7469B7FC-4E03-4BD0-8D3F-C68AF00A9F40}" dt="2024-05-22T20:27:54.585" v="434" actId="20577"/>
          <ac:spMkLst>
            <pc:docMk/>
            <pc:sldMk cId="2096806469" sldId="319"/>
            <ac:spMk id="3" creationId="{288B53AA-D371-0525-42AB-3AF927453333}"/>
          </ac:spMkLst>
        </pc:spChg>
      </pc:sldChg>
      <pc:sldChg chg="modSp add mod">
        <pc:chgData name="davy zulu" userId="a88c850a6dd0038c" providerId="LiveId" clId="{7469B7FC-4E03-4BD0-8D3F-C68AF00A9F40}" dt="2024-05-22T20:27:14.606" v="426" actId="6549"/>
        <pc:sldMkLst>
          <pc:docMk/>
          <pc:sldMk cId="3926324959" sldId="320"/>
        </pc:sldMkLst>
        <pc:spChg chg="mod">
          <ac:chgData name="davy zulu" userId="a88c850a6dd0038c" providerId="LiveId" clId="{7469B7FC-4E03-4BD0-8D3F-C68AF00A9F40}" dt="2024-05-22T20:27:08.521" v="425" actId="20577"/>
          <ac:spMkLst>
            <pc:docMk/>
            <pc:sldMk cId="3926324959" sldId="320"/>
            <ac:spMk id="2" creationId="{5EB403BA-5996-8DF0-BCAC-21BF17C48D41}"/>
          </ac:spMkLst>
        </pc:spChg>
        <pc:spChg chg="mod">
          <ac:chgData name="davy zulu" userId="a88c850a6dd0038c" providerId="LiveId" clId="{7469B7FC-4E03-4BD0-8D3F-C68AF00A9F40}" dt="2024-05-22T20:27:14.606" v="426" actId="6549"/>
          <ac:spMkLst>
            <pc:docMk/>
            <pc:sldMk cId="3926324959" sldId="320"/>
            <ac:spMk id="3" creationId="{288B53AA-D371-0525-42AB-3AF927453333}"/>
          </ac:spMkLst>
        </pc:spChg>
      </pc:sldChg>
      <pc:sldChg chg="modSp add mod">
        <pc:chgData name="davy zulu" userId="a88c850a6dd0038c" providerId="LiveId" clId="{7469B7FC-4E03-4BD0-8D3F-C68AF00A9F40}" dt="2024-05-22T20:26:17.677" v="416" actId="6549"/>
        <pc:sldMkLst>
          <pc:docMk/>
          <pc:sldMk cId="2324114324" sldId="321"/>
        </pc:sldMkLst>
        <pc:spChg chg="mod">
          <ac:chgData name="davy zulu" userId="a88c850a6dd0038c" providerId="LiveId" clId="{7469B7FC-4E03-4BD0-8D3F-C68AF00A9F40}" dt="2024-05-22T20:26:10.837" v="415" actId="20577"/>
          <ac:spMkLst>
            <pc:docMk/>
            <pc:sldMk cId="2324114324" sldId="321"/>
            <ac:spMk id="2" creationId="{5EB403BA-5996-8DF0-BCAC-21BF17C48D41}"/>
          </ac:spMkLst>
        </pc:spChg>
        <pc:spChg chg="mod">
          <ac:chgData name="davy zulu" userId="a88c850a6dd0038c" providerId="LiveId" clId="{7469B7FC-4E03-4BD0-8D3F-C68AF00A9F40}" dt="2024-05-22T20:26:17.677" v="416" actId="6549"/>
          <ac:spMkLst>
            <pc:docMk/>
            <pc:sldMk cId="2324114324" sldId="321"/>
            <ac:spMk id="3" creationId="{288B53AA-D371-0525-42AB-3AF927453333}"/>
          </ac:spMkLst>
        </pc:spChg>
      </pc:sldChg>
      <pc:sldChg chg="modSp add mod">
        <pc:chgData name="davy zulu" userId="a88c850a6dd0038c" providerId="LiveId" clId="{7469B7FC-4E03-4BD0-8D3F-C68AF00A9F40}" dt="2024-05-22T20:25:38.405" v="408" actId="20577"/>
        <pc:sldMkLst>
          <pc:docMk/>
          <pc:sldMk cId="4012628920" sldId="322"/>
        </pc:sldMkLst>
        <pc:spChg chg="mod">
          <ac:chgData name="davy zulu" userId="a88c850a6dd0038c" providerId="LiveId" clId="{7469B7FC-4E03-4BD0-8D3F-C68AF00A9F40}" dt="2024-05-22T20:25:30.025" v="407" actId="27636"/>
          <ac:spMkLst>
            <pc:docMk/>
            <pc:sldMk cId="4012628920" sldId="322"/>
            <ac:spMk id="2" creationId="{5EB403BA-5996-8DF0-BCAC-21BF17C48D41}"/>
          </ac:spMkLst>
        </pc:spChg>
        <pc:spChg chg="mod">
          <ac:chgData name="davy zulu" userId="a88c850a6dd0038c" providerId="LiveId" clId="{7469B7FC-4E03-4BD0-8D3F-C68AF00A9F40}" dt="2024-05-22T20:25:38.405" v="408" actId="20577"/>
          <ac:spMkLst>
            <pc:docMk/>
            <pc:sldMk cId="4012628920" sldId="322"/>
            <ac:spMk id="3" creationId="{288B53AA-D371-0525-42AB-3AF927453333}"/>
          </ac:spMkLst>
        </pc:spChg>
      </pc:sldChg>
      <pc:sldChg chg="modSp new mod">
        <pc:chgData name="davy zulu" userId="a88c850a6dd0038c" providerId="LiveId" clId="{7469B7FC-4E03-4BD0-8D3F-C68AF00A9F40}" dt="2024-05-22T20:42:18.132" v="522" actId="12"/>
        <pc:sldMkLst>
          <pc:docMk/>
          <pc:sldMk cId="1596841179" sldId="323"/>
        </pc:sldMkLst>
        <pc:spChg chg="mod">
          <ac:chgData name="davy zulu" userId="a88c850a6dd0038c" providerId="LiveId" clId="{7469B7FC-4E03-4BD0-8D3F-C68AF00A9F40}" dt="2024-05-22T20:34:42.453" v="447" actId="14100"/>
          <ac:spMkLst>
            <pc:docMk/>
            <pc:sldMk cId="1596841179" sldId="323"/>
            <ac:spMk id="2" creationId="{B806A923-9848-CC93-020E-E181509F1692}"/>
          </ac:spMkLst>
        </pc:spChg>
        <pc:spChg chg="mod">
          <ac:chgData name="davy zulu" userId="a88c850a6dd0038c" providerId="LiveId" clId="{7469B7FC-4E03-4BD0-8D3F-C68AF00A9F40}" dt="2024-05-22T20:42:18.132" v="522" actId="12"/>
          <ac:spMkLst>
            <pc:docMk/>
            <pc:sldMk cId="1596841179" sldId="323"/>
            <ac:spMk id="3" creationId="{A04FDDD5-3283-90A4-DE59-C802D25CC073}"/>
          </ac:spMkLst>
        </pc:spChg>
      </pc:sldChg>
      <pc:sldChg chg="modSp new mod">
        <pc:chgData name="davy zulu" userId="a88c850a6dd0038c" providerId="LiveId" clId="{7469B7FC-4E03-4BD0-8D3F-C68AF00A9F40}" dt="2024-05-22T20:51:08.228" v="571" actId="20577"/>
        <pc:sldMkLst>
          <pc:docMk/>
          <pc:sldMk cId="2986366728" sldId="324"/>
        </pc:sldMkLst>
        <pc:spChg chg="mod">
          <ac:chgData name="davy zulu" userId="a88c850a6dd0038c" providerId="LiveId" clId="{7469B7FC-4E03-4BD0-8D3F-C68AF00A9F40}" dt="2024-05-22T20:47:09.540" v="528" actId="14100"/>
          <ac:spMkLst>
            <pc:docMk/>
            <pc:sldMk cId="2986366728" sldId="324"/>
            <ac:spMk id="2" creationId="{29AE3A7E-BECD-2991-4826-4DBCE02C7089}"/>
          </ac:spMkLst>
        </pc:spChg>
        <pc:spChg chg="mod">
          <ac:chgData name="davy zulu" userId="a88c850a6dd0038c" providerId="LiveId" clId="{7469B7FC-4E03-4BD0-8D3F-C68AF00A9F40}" dt="2024-05-22T20:51:08.228" v="571" actId="20577"/>
          <ac:spMkLst>
            <pc:docMk/>
            <pc:sldMk cId="2986366728" sldId="324"/>
            <ac:spMk id="3" creationId="{BF4DFAA9-C2AB-3492-12F7-DC93C32F8DA7}"/>
          </ac:spMkLst>
        </pc:spChg>
      </pc:sldChg>
      <pc:sldChg chg="modSp add mod">
        <pc:chgData name="davy zulu" userId="a88c850a6dd0038c" providerId="LiveId" clId="{7469B7FC-4E03-4BD0-8D3F-C68AF00A9F40}" dt="2024-05-22T20:50:31.793" v="565" actId="20577"/>
        <pc:sldMkLst>
          <pc:docMk/>
          <pc:sldMk cId="3243256423" sldId="325"/>
        </pc:sldMkLst>
        <pc:spChg chg="mod">
          <ac:chgData name="davy zulu" userId="a88c850a6dd0038c" providerId="LiveId" clId="{7469B7FC-4E03-4BD0-8D3F-C68AF00A9F40}" dt="2024-05-22T20:50:31.793" v="565" actId="20577"/>
          <ac:spMkLst>
            <pc:docMk/>
            <pc:sldMk cId="3243256423" sldId="325"/>
            <ac:spMk id="3" creationId="{BF4DFAA9-C2AB-3492-12F7-DC93C32F8DA7}"/>
          </ac:spMkLst>
        </pc:spChg>
      </pc:sldChg>
      <pc:sldChg chg="modSp add mod">
        <pc:chgData name="davy zulu" userId="a88c850a6dd0038c" providerId="LiveId" clId="{7469B7FC-4E03-4BD0-8D3F-C68AF00A9F40}" dt="2024-05-22T20:50:20.011" v="564" actId="20577"/>
        <pc:sldMkLst>
          <pc:docMk/>
          <pc:sldMk cId="2074829912" sldId="326"/>
        </pc:sldMkLst>
        <pc:spChg chg="mod">
          <ac:chgData name="davy zulu" userId="a88c850a6dd0038c" providerId="LiveId" clId="{7469B7FC-4E03-4BD0-8D3F-C68AF00A9F40}" dt="2024-05-22T20:50:20.011" v="564" actId="20577"/>
          <ac:spMkLst>
            <pc:docMk/>
            <pc:sldMk cId="2074829912" sldId="326"/>
            <ac:spMk id="3" creationId="{BF4DFAA9-C2AB-3492-12F7-DC93C32F8DA7}"/>
          </ac:spMkLst>
        </pc:spChg>
      </pc:sldChg>
      <pc:sldChg chg="modSp add mod">
        <pc:chgData name="davy zulu" userId="a88c850a6dd0038c" providerId="LiveId" clId="{7469B7FC-4E03-4BD0-8D3F-C68AF00A9F40}" dt="2024-05-22T20:50:53.311" v="569" actId="14100"/>
        <pc:sldMkLst>
          <pc:docMk/>
          <pc:sldMk cId="3325103843" sldId="327"/>
        </pc:sldMkLst>
        <pc:spChg chg="mod">
          <ac:chgData name="davy zulu" userId="a88c850a6dd0038c" providerId="LiveId" clId="{7469B7FC-4E03-4BD0-8D3F-C68AF00A9F40}" dt="2024-05-22T20:50:53.311" v="569" actId="14100"/>
          <ac:spMkLst>
            <pc:docMk/>
            <pc:sldMk cId="3325103843" sldId="327"/>
            <ac:spMk id="3" creationId="{BF4DFAA9-C2AB-3492-12F7-DC93C32F8DA7}"/>
          </ac:spMkLst>
        </pc:spChg>
      </pc:sldChg>
      <pc:sldChg chg="modSp add mod">
        <pc:chgData name="davy zulu" userId="a88c850a6dd0038c" providerId="LiveId" clId="{7469B7FC-4E03-4BD0-8D3F-C68AF00A9F40}" dt="2024-05-22T20:51:01.473" v="570" actId="20577"/>
        <pc:sldMkLst>
          <pc:docMk/>
          <pc:sldMk cId="1239684176" sldId="328"/>
        </pc:sldMkLst>
        <pc:spChg chg="mod">
          <ac:chgData name="davy zulu" userId="a88c850a6dd0038c" providerId="LiveId" clId="{7469B7FC-4E03-4BD0-8D3F-C68AF00A9F40}" dt="2024-05-22T20:51:01.473" v="570" actId="20577"/>
          <ac:spMkLst>
            <pc:docMk/>
            <pc:sldMk cId="1239684176" sldId="328"/>
            <ac:spMk id="3" creationId="{BF4DFAA9-C2AB-3492-12F7-DC93C32F8DA7}"/>
          </ac:spMkLst>
        </pc:spChg>
      </pc:sldChg>
      <pc:sldChg chg="modSp new mod">
        <pc:chgData name="davy zulu" userId="a88c850a6dd0038c" providerId="LiveId" clId="{7469B7FC-4E03-4BD0-8D3F-C68AF00A9F40}" dt="2024-05-22T20:54:10.930" v="599" actId="14100"/>
        <pc:sldMkLst>
          <pc:docMk/>
          <pc:sldMk cId="2196194994" sldId="329"/>
        </pc:sldMkLst>
        <pc:spChg chg="mod">
          <ac:chgData name="davy zulu" userId="a88c850a6dd0038c" providerId="LiveId" clId="{7469B7FC-4E03-4BD0-8D3F-C68AF00A9F40}" dt="2024-05-22T20:52:49.468" v="578" actId="1076"/>
          <ac:spMkLst>
            <pc:docMk/>
            <pc:sldMk cId="2196194994" sldId="329"/>
            <ac:spMk id="2" creationId="{C5D47832-7CD5-2535-F969-84108704551B}"/>
          </ac:spMkLst>
        </pc:spChg>
        <pc:spChg chg="mod">
          <ac:chgData name="davy zulu" userId="a88c850a6dd0038c" providerId="LiveId" clId="{7469B7FC-4E03-4BD0-8D3F-C68AF00A9F40}" dt="2024-05-22T20:54:10.930" v="599" actId="14100"/>
          <ac:spMkLst>
            <pc:docMk/>
            <pc:sldMk cId="2196194994" sldId="329"/>
            <ac:spMk id="3" creationId="{8DB67739-300E-CFDA-9C2E-75C000B604D2}"/>
          </ac:spMkLst>
        </pc:spChg>
      </pc:sldChg>
      <pc:sldChg chg="modSp add mod">
        <pc:chgData name="davy zulu" userId="a88c850a6dd0038c" providerId="LiveId" clId="{7469B7FC-4E03-4BD0-8D3F-C68AF00A9F40}" dt="2024-05-22T20:55:09.046" v="610" actId="6549"/>
        <pc:sldMkLst>
          <pc:docMk/>
          <pc:sldMk cId="4127131702" sldId="330"/>
        </pc:sldMkLst>
        <pc:spChg chg="mod">
          <ac:chgData name="davy zulu" userId="a88c850a6dd0038c" providerId="LiveId" clId="{7469B7FC-4E03-4BD0-8D3F-C68AF00A9F40}" dt="2024-05-22T20:55:09.046" v="610" actId="6549"/>
          <ac:spMkLst>
            <pc:docMk/>
            <pc:sldMk cId="4127131702" sldId="330"/>
            <ac:spMk id="3" creationId="{8DB67739-300E-CFDA-9C2E-75C000B604D2}"/>
          </ac:spMkLst>
        </pc:spChg>
      </pc:sldChg>
      <pc:sldChg chg="modSp add mod">
        <pc:chgData name="davy zulu" userId="a88c850a6dd0038c" providerId="LiveId" clId="{7469B7FC-4E03-4BD0-8D3F-C68AF00A9F40}" dt="2024-05-22T20:54:49.418" v="607" actId="20577"/>
        <pc:sldMkLst>
          <pc:docMk/>
          <pc:sldMk cId="1947132018" sldId="331"/>
        </pc:sldMkLst>
        <pc:spChg chg="mod">
          <ac:chgData name="davy zulu" userId="a88c850a6dd0038c" providerId="LiveId" clId="{7469B7FC-4E03-4BD0-8D3F-C68AF00A9F40}" dt="2024-05-22T20:54:49.418" v="607" actId="20577"/>
          <ac:spMkLst>
            <pc:docMk/>
            <pc:sldMk cId="1947132018" sldId="331"/>
            <ac:spMk id="3" creationId="{8DB67739-300E-CFDA-9C2E-75C000B604D2}"/>
          </ac:spMkLst>
        </pc:spChg>
      </pc:sldChg>
      <pc:sldChg chg="modSp add mod">
        <pc:chgData name="davy zulu" userId="a88c850a6dd0038c" providerId="LiveId" clId="{7469B7FC-4E03-4BD0-8D3F-C68AF00A9F40}" dt="2024-05-22T20:54:27.800" v="603" actId="20577"/>
        <pc:sldMkLst>
          <pc:docMk/>
          <pc:sldMk cId="1602063067" sldId="332"/>
        </pc:sldMkLst>
        <pc:spChg chg="mod">
          <ac:chgData name="davy zulu" userId="a88c850a6dd0038c" providerId="LiveId" clId="{7469B7FC-4E03-4BD0-8D3F-C68AF00A9F40}" dt="2024-05-22T20:54:27.800" v="603" actId="20577"/>
          <ac:spMkLst>
            <pc:docMk/>
            <pc:sldMk cId="1602063067" sldId="332"/>
            <ac:spMk id="3" creationId="{8DB67739-300E-CFDA-9C2E-75C000B604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3D356-3F59-47F1-8154-3EF6480B1E30}" type="datetimeFigureOut">
              <a:rPr lang="en-US" smtClean="0"/>
              <a:t>5/22/2024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2F69B5-8BD0-4CA3-BD2A-30FFE8C69EDA}" type="slidenum">
              <a:rPr lang="en-US" smtClean="0"/>
              <a:t>‹#›</a:t>
            </a:fld>
            <a:endParaRPr lang="en-US"/>
          </a:p>
        </p:txBody>
      </p:sp>
    </p:spTree>
    <p:extLst>
      <p:ext uri="{BB962C8B-B14F-4D97-AF65-F5344CB8AC3E}">
        <p14:creationId xmlns:p14="http://schemas.microsoft.com/office/powerpoint/2010/main" val="424552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CAAF4-5C03-F832-E023-35566D56DB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58BCA4D-A8EA-8A7B-7C93-4ABAAD6213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6769AF-DFD9-E533-7A44-EF93605E07A7}"/>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396C64AB-CCFA-CD1F-EA8C-49A3217BA9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03FBA3-EE32-A0B9-A9F4-6C6AC64CF751}"/>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376110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EF130-9CB3-41C5-B47B-43813F2DCF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A0B34-E5F4-F03A-990B-17A55966FD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BC26A-1206-BCCF-4890-487B69B7DE8C}"/>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D38E1E0D-112C-6B5F-9CCC-204D84062A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4208A2-CBFE-52B9-CDA5-4ECB63FCD89B}"/>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308038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178AD2-619C-794B-DF45-360640D036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726E2B-4422-5FC9-EB2E-8704A1389E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B2D4D-7909-D40D-C833-BCD57102FED1}"/>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7774FE71-EB17-2671-27B7-0F7D57FDF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BF04E2-0025-4407-487E-555E0BAB66CE}"/>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413546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5A58B-8D8E-6784-0071-05E709AFDF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A286C4-4B62-3DBD-C81D-C99457B90F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B728B7-9DFD-A3BB-81B2-71A2DFABC416}"/>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840591AA-F955-2847-70D7-B3A39A133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A3C171-C567-1B5F-0090-762CFF3FF1ED}"/>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137221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22732-2DE2-8AE8-F3B5-43D53AC665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92C15B-4A5C-4E80-BA71-A44ED78017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31CB43-37C8-AF4F-058C-1491B50EE3DA}"/>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26CBD807-9199-62A2-19C3-E3E6B38D7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A2865-B9D7-F1E7-669C-B5B082C68FAA}"/>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06928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F2566-EF65-E443-42C1-3AC1C5627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462836-755B-3CD7-CF2B-131AE9D7A1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4A831A-E04C-D888-B545-CF7501B48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4233FE-66E4-D96D-4384-1226924ABDE1}"/>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6" name="Footer Placeholder 5">
            <a:extLst>
              <a:ext uri="{FF2B5EF4-FFF2-40B4-BE49-F238E27FC236}">
                <a16:creationId xmlns:a16="http://schemas.microsoft.com/office/drawing/2014/main" id="{D752E1D9-5442-4818-13EC-6CDD6EBE34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A6805A-EDFB-D508-E58D-DE4180CAC858}"/>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616748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D2520-B7FD-D50A-1804-0DA21CBCEF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439ABA-BA39-116D-C137-CCDC869ED2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052044-0A19-A0D1-3BC3-FB0B46CCA8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366FB1-074C-8D13-C992-68464F35ED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B3BE12-9240-93E6-C6C4-746D1BB33A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C45E8B-9CA3-003C-2573-74A541478D26}"/>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8" name="Footer Placeholder 7">
            <a:extLst>
              <a:ext uri="{FF2B5EF4-FFF2-40B4-BE49-F238E27FC236}">
                <a16:creationId xmlns:a16="http://schemas.microsoft.com/office/drawing/2014/main" id="{0D39B48E-AB64-68A2-58F0-F11D73B204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74637C-7C77-473E-AA3C-E4D6CDE5948B}"/>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54638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6AF7-3DBA-6E9A-E859-A8292CEDFF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EC6832-C1E8-491B-8401-766D23472C4D}"/>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4" name="Footer Placeholder 3">
            <a:extLst>
              <a:ext uri="{FF2B5EF4-FFF2-40B4-BE49-F238E27FC236}">
                <a16:creationId xmlns:a16="http://schemas.microsoft.com/office/drawing/2014/main" id="{0DB9C1B3-4401-0B3E-8090-1BA4BCADF2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3A72CB-F79F-541A-9BEB-519F6176EE48}"/>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549333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1FFF29-764F-18EC-21C9-EB382538E193}"/>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3" name="Footer Placeholder 2">
            <a:extLst>
              <a:ext uri="{FF2B5EF4-FFF2-40B4-BE49-F238E27FC236}">
                <a16:creationId xmlns:a16="http://schemas.microsoft.com/office/drawing/2014/main" id="{48947BC1-E01D-3F5E-E27A-DADBB08955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53B28F-7F5B-EB94-8C6A-7CB43169B9E3}"/>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3419539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909F0-A880-2907-08D2-A4C8AA76D9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B0760A-0964-977F-6B1A-53EEAD8CB9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038ECB-DC17-1B41-4FD5-2F5DF2EE51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0A1955-F8BE-18C3-F75B-787F9241DD59}"/>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6" name="Footer Placeholder 5">
            <a:extLst>
              <a:ext uri="{FF2B5EF4-FFF2-40B4-BE49-F238E27FC236}">
                <a16:creationId xmlns:a16="http://schemas.microsoft.com/office/drawing/2014/main" id="{119C6FA3-3E05-EC93-2FC4-2C12AA2B9A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0BA19D-EB80-ACC4-EF3C-555CF4EFA677}"/>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418675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22D3-9DF2-7A40-EAAF-436C95EDEE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8E77B2-B6DB-242F-73BC-6321A45123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71DC2A-17F0-E195-FF54-6C5FFA7934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7F1195-B2D1-DA80-75AB-637B526290B8}"/>
              </a:ext>
            </a:extLst>
          </p:cNvPr>
          <p:cNvSpPr>
            <a:spLocks noGrp="1"/>
          </p:cNvSpPr>
          <p:nvPr>
            <p:ph type="dt" sz="half" idx="10"/>
          </p:nvPr>
        </p:nvSpPr>
        <p:spPr/>
        <p:txBody>
          <a:bodyPr/>
          <a:lstStyle/>
          <a:p>
            <a:fld id="{64FA26BB-93A8-4A0C-916B-0D46DA63AB9F}" type="datetimeFigureOut">
              <a:rPr lang="en-US" smtClean="0"/>
              <a:t>5/22/2024</a:t>
            </a:fld>
            <a:endParaRPr lang="en-US"/>
          </a:p>
        </p:txBody>
      </p:sp>
      <p:sp>
        <p:nvSpPr>
          <p:cNvPr id="6" name="Footer Placeholder 5">
            <a:extLst>
              <a:ext uri="{FF2B5EF4-FFF2-40B4-BE49-F238E27FC236}">
                <a16:creationId xmlns:a16="http://schemas.microsoft.com/office/drawing/2014/main" id="{2CBFDC90-2A75-54E2-664B-654E09457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238DED-7D49-3005-517E-6216EE33EA5D}"/>
              </a:ext>
            </a:extLst>
          </p:cNvPr>
          <p:cNvSpPr>
            <a:spLocks noGrp="1"/>
          </p:cNvSpPr>
          <p:nvPr>
            <p:ph type="sldNum" sz="quarter" idx="12"/>
          </p:nvPr>
        </p:nvSpPr>
        <p:spPr/>
        <p:txBody>
          <a:bodyPr/>
          <a:lstStyle/>
          <a:p>
            <a:fld id="{9EB0F683-1618-4FDC-BC5C-0E3FE33271B5}" type="slidenum">
              <a:rPr lang="en-US" smtClean="0"/>
              <a:t>‹#›</a:t>
            </a:fld>
            <a:endParaRPr lang="en-US"/>
          </a:p>
        </p:txBody>
      </p:sp>
    </p:spTree>
    <p:extLst>
      <p:ext uri="{BB962C8B-B14F-4D97-AF65-F5344CB8AC3E}">
        <p14:creationId xmlns:p14="http://schemas.microsoft.com/office/powerpoint/2010/main" val="1138085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AA8787-EC23-2D4B-64F1-CD46433B6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4623C1-6760-A4B3-FA4B-7C9DB23602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948768-4B9A-0C9B-DE4E-40723ACEEE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FA26BB-93A8-4A0C-916B-0D46DA63AB9F}" type="datetimeFigureOut">
              <a:rPr lang="en-US" smtClean="0"/>
              <a:t>5/22/2024</a:t>
            </a:fld>
            <a:endParaRPr lang="en-US"/>
          </a:p>
        </p:txBody>
      </p:sp>
      <p:sp>
        <p:nvSpPr>
          <p:cNvPr id="5" name="Footer Placeholder 4">
            <a:extLst>
              <a:ext uri="{FF2B5EF4-FFF2-40B4-BE49-F238E27FC236}">
                <a16:creationId xmlns:a16="http://schemas.microsoft.com/office/drawing/2014/main" id="{917D7CF1-6230-ED1C-D1EC-E4CFFEF2FA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0B123D4-6B47-D3F5-6490-B3D7C7C60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0F683-1618-4FDC-BC5C-0E3FE33271B5}" type="slidenum">
              <a:rPr lang="en-US" smtClean="0"/>
              <a:t>‹#›</a:t>
            </a:fld>
            <a:endParaRPr lang="en-US"/>
          </a:p>
        </p:txBody>
      </p:sp>
    </p:spTree>
    <p:extLst>
      <p:ext uri="{BB962C8B-B14F-4D97-AF65-F5344CB8AC3E}">
        <p14:creationId xmlns:p14="http://schemas.microsoft.com/office/powerpoint/2010/main" val="2202951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businessstudiesnotes.com/what-is-cost-analysi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BB128-C373-B5DF-DD97-DF5527D0430E}"/>
              </a:ext>
            </a:extLst>
          </p:cNvPr>
          <p:cNvSpPr>
            <a:spLocks noGrp="1"/>
          </p:cNvSpPr>
          <p:nvPr>
            <p:ph type="ctrTitle"/>
          </p:nvPr>
        </p:nvSpPr>
        <p:spPr>
          <a:xfrm>
            <a:off x="180974" y="647552"/>
            <a:ext cx="11830051" cy="787843"/>
          </a:xfrm>
        </p:spPr>
        <p:txBody>
          <a:bodyPr>
            <a:normAutofit/>
          </a:bodyPr>
          <a:lstStyle/>
          <a:p>
            <a:r>
              <a:rPr lang="en-US" sz="4400" b="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Financial Management for Health Care</a:t>
            </a:r>
            <a:endParaRPr lang="en-US" sz="4400" dirty="0">
              <a:latin typeface="Cambria" panose="02040503050406030204" pitchFamily="18" charset="0"/>
              <a:ea typeface="Cambria" panose="02040503050406030204" pitchFamily="18" charset="0"/>
            </a:endParaRPr>
          </a:p>
        </p:txBody>
      </p:sp>
      <p:sp>
        <p:nvSpPr>
          <p:cNvPr id="3" name="Subtitle 2">
            <a:extLst>
              <a:ext uri="{FF2B5EF4-FFF2-40B4-BE49-F238E27FC236}">
                <a16:creationId xmlns:a16="http://schemas.microsoft.com/office/drawing/2014/main" id="{E404A1F1-71AD-1491-E80D-D8299461F85C}"/>
              </a:ext>
            </a:extLst>
          </p:cNvPr>
          <p:cNvSpPr>
            <a:spLocks noGrp="1"/>
          </p:cNvSpPr>
          <p:nvPr>
            <p:ph type="subTitle" idx="1"/>
          </p:nvPr>
        </p:nvSpPr>
        <p:spPr>
          <a:xfrm>
            <a:off x="1523999" y="1739420"/>
            <a:ext cx="9144000" cy="2614612"/>
          </a:xfrm>
        </p:spPr>
        <p:txBody>
          <a:bodyPr/>
          <a:lstStyle/>
          <a:p>
            <a:r>
              <a:rPr lang="en-ZA"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Introduction to Cost Accounting –Cost analysis techniques</a:t>
            </a:r>
          </a:p>
          <a:p>
            <a:r>
              <a:rPr lang="en-US" dirty="0">
                <a:latin typeface="Cambria" panose="02040503050406030204" pitchFamily="18" charset="0"/>
                <a:ea typeface="Cambria" panose="02040503050406030204" pitchFamily="18" charset="0"/>
              </a:rPr>
              <a:t>Dr. Davy Wadula Zulu</a:t>
            </a:r>
          </a:p>
        </p:txBody>
      </p:sp>
    </p:spTree>
    <p:extLst>
      <p:ext uri="{BB962C8B-B14F-4D97-AF65-F5344CB8AC3E}">
        <p14:creationId xmlns:p14="http://schemas.microsoft.com/office/powerpoint/2010/main" val="866417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Sunk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Sunk cost analysis involves examining costs that have already been incurred and cannot be recovered.</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Irrecoverable: Sunk costs are expenditures that cannot be retrieved or reversed.</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Not Relevant: In decision-making, sunk costs should not influence future choices.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Examples: Money spent on failed research and development projects, advertising costs for a product that has been discontinued.</a:t>
            </a:r>
          </a:p>
          <a:p>
            <a:pPr algn="l"/>
            <a:r>
              <a:rPr lang="en-US" sz="2000" b="0" i="0" dirty="0">
                <a:solidFill>
                  <a:srgbClr val="1E1D1D"/>
                </a:solidFill>
                <a:effectLst/>
                <a:highlight>
                  <a:srgbClr val="FFFFFF"/>
                </a:highlight>
                <a:latin typeface="Roboto" panose="02000000000000000000" pitchFamily="2" charset="0"/>
              </a:rPr>
              <a:t>Sunk cost analysis is essential for preventing the consideration of past expenses when making current decisions. It encourages organizations to focus on future costs and benefits</a:t>
            </a:r>
          </a:p>
          <a:p>
            <a:endParaRPr lang="en-US" sz="2000" dirty="0"/>
          </a:p>
        </p:txBody>
      </p:sp>
    </p:spTree>
    <p:extLst>
      <p:ext uri="{BB962C8B-B14F-4D97-AF65-F5344CB8AC3E}">
        <p14:creationId xmlns:p14="http://schemas.microsoft.com/office/powerpoint/2010/main" val="2435055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6A923-9848-CC93-020E-E181509F1692}"/>
              </a:ext>
            </a:extLst>
          </p:cNvPr>
          <p:cNvSpPr>
            <a:spLocks noGrp="1"/>
          </p:cNvSpPr>
          <p:nvPr>
            <p:ph type="title"/>
          </p:nvPr>
        </p:nvSpPr>
        <p:spPr>
          <a:xfrm>
            <a:off x="838200" y="365125"/>
            <a:ext cx="10515600" cy="906463"/>
          </a:xfrm>
        </p:spPr>
        <p:txBody>
          <a:bodyPr/>
          <a:lstStyle/>
          <a:p>
            <a:r>
              <a:rPr lang="en-US" dirty="0">
                <a:latin typeface="Cambria" panose="02040503050406030204" pitchFamily="18" charset="0"/>
                <a:ea typeface="Cambria" panose="02040503050406030204" pitchFamily="18" charset="0"/>
              </a:rPr>
              <a:t>Importance of Costs Analysis</a:t>
            </a:r>
          </a:p>
        </p:txBody>
      </p:sp>
      <p:sp>
        <p:nvSpPr>
          <p:cNvPr id="3" name="Content Placeholder 2">
            <a:extLst>
              <a:ext uri="{FF2B5EF4-FFF2-40B4-BE49-F238E27FC236}">
                <a16:creationId xmlns:a16="http://schemas.microsoft.com/office/drawing/2014/main" id="{A04FDDD5-3283-90A4-DE59-C802D25CC073}"/>
              </a:ext>
            </a:extLst>
          </p:cNvPr>
          <p:cNvSpPr>
            <a:spLocks noGrp="1"/>
          </p:cNvSpPr>
          <p:nvPr>
            <p:ph idx="1"/>
          </p:nvPr>
        </p:nvSpPr>
        <p:spPr/>
        <p:txBody>
          <a:bodyPr>
            <a:noAutofit/>
          </a:bodyPr>
          <a:lstStyle/>
          <a:p>
            <a:pPr marL="457200" indent="-457200">
              <a:buFont typeface="+mj-lt"/>
              <a:buAutoNum type="arabicPeriod"/>
            </a:pPr>
            <a:r>
              <a:rPr lang="en-US" sz="2000" dirty="0">
                <a:latin typeface="Cambria" panose="02040503050406030204" pitchFamily="18" charset="0"/>
                <a:ea typeface="Cambria" panose="02040503050406030204" pitchFamily="18" charset="0"/>
              </a:rPr>
              <a:t>Informed Decision-Making</a:t>
            </a:r>
          </a:p>
          <a:p>
            <a:pPr marL="457200" indent="-457200">
              <a:buFont typeface="+mj-lt"/>
              <a:buAutoNum type="arabicPeriod"/>
            </a:pPr>
            <a:r>
              <a:rPr lang="en-US" sz="2000" dirty="0">
                <a:latin typeface="Cambria" panose="02040503050406030204" pitchFamily="18" charset="0"/>
                <a:ea typeface="Cambria" panose="02040503050406030204" pitchFamily="18" charset="0"/>
              </a:rPr>
              <a:t>Pricing Strategies</a:t>
            </a:r>
          </a:p>
          <a:p>
            <a:pPr marL="457200" indent="-457200">
              <a:buFont typeface="+mj-lt"/>
              <a:buAutoNum type="arabicPeriod"/>
            </a:pPr>
            <a:r>
              <a:rPr lang="en-US" sz="2000" dirty="0">
                <a:latin typeface="Cambria" panose="02040503050406030204" pitchFamily="18" charset="0"/>
                <a:ea typeface="Cambria" panose="02040503050406030204" pitchFamily="18" charset="0"/>
              </a:rPr>
              <a:t>Budgeting and Resource Allocation</a:t>
            </a:r>
          </a:p>
          <a:p>
            <a:pPr marL="457200" indent="-457200">
              <a:buFont typeface="+mj-lt"/>
              <a:buAutoNum type="arabicPeriod"/>
            </a:pPr>
            <a:r>
              <a:rPr lang="en-US" sz="2000" dirty="0">
                <a:latin typeface="Cambria" panose="02040503050406030204" pitchFamily="18" charset="0"/>
                <a:ea typeface="Cambria" panose="02040503050406030204" pitchFamily="18" charset="0"/>
              </a:rPr>
              <a:t>Performance Evaluation</a:t>
            </a:r>
          </a:p>
          <a:p>
            <a:pPr marL="457200" indent="-457200">
              <a:buFont typeface="+mj-lt"/>
              <a:buAutoNum type="arabicPeriod"/>
            </a:pPr>
            <a:r>
              <a:rPr lang="en-US" sz="2000" dirty="0">
                <a:latin typeface="Cambria" panose="02040503050406030204" pitchFamily="18" charset="0"/>
                <a:ea typeface="Cambria" panose="02040503050406030204" pitchFamily="18" charset="0"/>
              </a:rPr>
              <a:t>Cost Reduction</a:t>
            </a:r>
          </a:p>
          <a:p>
            <a:pPr marL="457200" indent="-457200">
              <a:buFont typeface="+mj-lt"/>
              <a:buAutoNum type="arabicPeriod"/>
            </a:pPr>
            <a:r>
              <a:rPr lang="en-US" sz="2000" dirty="0">
                <a:latin typeface="Cambria" panose="02040503050406030204" pitchFamily="18" charset="0"/>
                <a:ea typeface="Cambria" panose="02040503050406030204" pitchFamily="18" charset="0"/>
              </a:rPr>
              <a:t>Risk Management</a:t>
            </a:r>
          </a:p>
          <a:p>
            <a:pPr marL="457200" indent="-457200">
              <a:buFont typeface="+mj-lt"/>
              <a:buAutoNum type="arabicPeriod"/>
            </a:pPr>
            <a:r>
              <a:rPr lang="en-US" sz="2000" dirty="0">
                <a:latin typeface="Cambria" panose="02040503050406030204" pitchFamily="18" charset="0"/>
                <a:ea typeface="Cambria" panose="02040503050406030204" pitchFamily="18" charset="0"/>
              </a:rPr>
              <a:t>Pricing Transparency</a:t>
            </a:r>
          </a:p>
          <a:p>
            <a:pPr marL="457200" indent="-457200">
              <a:buFont typeface="+mj-lt"/>
              <a:buAutoNum type="arabicPeriod"/>
            </a:pPr>
            <a:r>
              <a:rPr lang="en-US" sz="2000" dirty="0">
                <a:latin typeface="Cambria" panose="02040503050406030204" pitchFamily="18" charset="0"/>
                <a:ea typeface="Cambria" panose="02040503050406030204" pitchFamily="18" charset="0"/>
              </a:rPr>
              <a:t>Product and Service Enhancement</a:t>
            </a:r>
          </a:p>
          <a:p>
            <a:pPr marL="457200" indent="-457200">
              <a:buFont typeface="+mj-lt"/>
              <a:buAutoNum type="arabicPeriod"/>
            </a:pPr>
            <a:r>
              <a:rPr lang="en-US" sz="2000" dirty="0">
                <a:latin typeface="Cambria" panose="02040503050406030204" pitchFamily="18" charset="0"/>
                <a:ea typeface="Cambria" panose="02040503050406030204" pitchFamily="18" charset="0"/>
              </a:rPr>
              <a:t>Resource Efficiency</a:t>
            </a:r>
          </a:p>
          <a:p>
            <a:pPr marL="457200" indent="-457200">
              <a:buFont typeface="+mj-lt"/>
              <a:buAutoNum type="arabicPeriod"/>
            </a:pPr>
            <a:r>
              <a:rPr lang="en-US" sz="2000" dirty="0">
                <a:latin typeface="Cambria" panose="02040503050406030204" pitchFamily="18" charset="0"/>
                <a:ea typeface="Cambria" panose="02040503050406030204" pitchFamily="18" charset="0"/>
              </a:rPr>
              <a:t>Compliance and Reporting</a:t>
            </a:r>
          </a:p>
          <a:p>
            <a:pPr marL="457200" indent="-457200">
              <a:buFont typeface="+mj-lt"/>
              <a:buAutoNum type="arabicPeriod"/>
            </a:pPr>
            <a:r>
              <a:rPr lang="en-US" sz="2000" dirty="0">
                <a:latin typeface="Cambria" panose="02040503050406030204" pitchFamily="18" charset="0"/>
                <a:ea typeface="Cambria" panose="02040503050406030204" pitchFamily="18" charset="0"/>
              </a:rPr>
              <a:t>Business Survival and Growth</a:t>
            </a:r>
          </a:p>
        </p:txBody>
      </p:sp>
    </p:spTree>
    <p:extLst>
      <p:ext uri="{BB962C8B-B14F-4D97-AF65-F5344CB8AC3E}">
        <p14:creationId xmlns:p14="http://schemas.microsoft.com/office/powerpoint/2010/main" val="1596841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E3A7E-BECD-2991-4826-4DBCE02C7089}"/>
              </a:ext>
            </a:extLst>
          </p:cNvPr>
          <p:cNvSpPr>
            <a:spLocks noGrp="1"/>
          </p:cNvSpPr>
          <p:nvPr>
            <p:ph type="title"/>
          </p:nvPr>
        </p:nvSpPr>
        <p:spPr>
          <a:xfrm>
            <a:off x="838200" y="365126"/>
            <a:ext cx="10515600" cy="877888"/>
          </a:xfrm>
        </p:spPr>
        <p:txBody>
          <a:bodyPr/>
          <a:lstStyle/>
          <a:p>
            <a:r>
              <a:rPr lang="en-US" b="1" dirty="0">
                <a:solidFill>
                  <a:srgbClr val="1E1D1D"/>
                </a:solidFill>
                <a:highlight>
                  <a:srgbClr val="FFFFFF"/>
                </a:highlight>
                <a:latin typeface="Roboto" panose="02000000000000000000" pitchFamily="2" charset="0"/>
              </a:rPr>
              <a:t>Methods of Cost Analysis</a:t>
            </a:r>
            <a:endParaRPr lang="en-US" dirty="0"/>
          </a:p>
        </p:txBody>
      </p:sp>
      <p:sp>
        <p:nvSpPr>
          <p:cNvPr id="3" name="Content Placeholder 2">
            <a:extLst>
              <a:ext uri="{FF2B5EF4-FFF2-40B4-BE49-F238E27FC236}">
                <a16:creationId xmlns:a16="http://schemas.microsoft.com/office/drawing/2014/main" id="{BF4DFAA9-C2AB-3492-12F7-DC93C32F8DA7}"/>
              </a:ext>
            </a:extLst>
          </p:cNvPr>
          <p:cNvSpPr>
            <a:spLocks noGrp="1"/>
          </p:cNvSpPr>
          <p:nvPr>
            <p:ph idx="1"/>
          </p:nvPr>
        </p:nvSpPr>
        <p:spPr>
          <a:xfrm>
            <a:off x="314325" y="1253330"/>
            <a:ext cx="11630025" cy="5239543"/>
          </a:xfrm>
        </p:spPr>
        <p:txBody>
          <a:bodyPr>
            <a:noAutofit/>
          </a:bodyPr>
          <a:lstStyle/>
          <a:p>
            <a:pPr algn="l">
              <a:buFont typeface="+mj-lt"/>
              <a:buAutoNum type="arabicPeriod"/>
            </a:pPr>
            <a:r>
              <a:rPr lang="en-US" sz="2000" b="1" i="0" dirty="0">
                <a:solidFill>
                  <a:srgbClr val="1E1D1D"/>
                </a:solidFill>
                <a:effectLst/>
                <a:highlight>
                  <a:srgbClr val="FFFFFF"/>
                </a:highlight>
                <a:latin typeface="inherit"/>
              </a:rPr>
              <a:t>Historical Cost Analysis:</a:t>
            </a:r>
          </a:p>
          <a:p>
            <a:pPr algn="l"/>
            <a:r>
              <a:rPr lang="en-US" sz="2000" b="0" i="0" dirty="0">
                <a:solidFill>
                  <a:srgbClr val="1E1D1D"/>
                </a:solidFill>
                <a:effectLst/>
                <a:highlight>
                  <a:srgbClr val="FFFFFF"/>
                </a:highlight>
                <a:latin typeface="Roboto" panose="02000000000000000000" pitchFamily="2" charset="0"/>
              </a:rPr>
              <a:t>Historical cost analysis involves examining past cost data to understand how expenses have evolved over time.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It is often used for budgeting, forecasting, and identifying cost trends.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Provides a historical perspective, allowing for trend analysis and informed decision-making.</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Historical data may not accurately reflect future cost dynamics.</a:t>
            </a:r>
          </a:p>
          <a:p>
            <a:pPr algn="l">
              <a:buFont typeface="Arial" panose="020B0604020202020204" pitchFamily="34" charset="0"/>
              <a:buChar char="•"/>
            </a:pPr>
            <a:endParaRPr lang="en-US" sz="2000" b="0" i="0" dirty="0">
              <a:solidFill>
                <a:srgbClr val="1E1D1D"/>
              </a:solidFill>
              <a:effectLst/>
              <a:highlight>
                <a:srgbClr val="FFFFFF"/>
              </a:highlight>
              <a:latin typeface="Roboto" panose="02000000000000000000" pitchFamily="2" charset="0"/>
            </a:endParaRPr>
          </a:p>
          <a:p>
            <a:pPr algn="l">
              <a:buFont typeface="+mj-lt"/>
              <a:buAutoNum type="arabicPeriod" startAt="2"/>
            </a:pPr>
            <a:r>
              <a:rPr lang="en-US" sz="2000" b="1" i="0" dirty="0">
                <a:solidFill>
                  <a:srgbClr val="1E1D1D"/>
                </a:solidFill>
                <a:effectLst/>
                <a:highlight>
                  <a:srgbClr val="FFFFFF"/>
                </a:highlight>
                <a:latin typeface="inherit"/>
              </a:rPr>
              <a:t>Marginal Cost Analysis:</a:t>
            </a:r>
          </a:p>
          <a:p>
            <a:pPr algn="l"/>
            <a:r>
              <a:rPr lang="en-US" sz="2000" b="0" i="0" dirty="0">
                <a:solidFill>
                  <a:srgbClr val="1E1D1D"/>
                </a:solidFill>
                <a:effectLst/>
                <a:highlight>
                  <a:srgbClr val="FFFFFF"/>
                </a:highlight>
                <a:latin typeface="Roboto" panose="02000000000000000000" pitchFamily="2" charset="0"/>
              </a:rPr>
              <a:t>Marginal cost analysis assesses the cost of producing one additional unit or providing one more service.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Commonly used in pricing decisions and determining optimal production levels.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Helps in evaluating the cost-effectiveness of incremental changes in production.</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Assumes that variable costs remain constant with small changes in output.</a:t>
            </a:r>
          </a:p>
        </p:txBody>
      </p:sp>
    </p:spTree>
    <p:extLst>
      <p:ext uri="{BB962C8B-B14F-4D97-AF65-F5344CB8AC3E}">
        <p14:creationId xmlns:p14="http://schemas.microsoft.com/office/powerpoint/2010/main" val="2986366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E3A7E-BECD-2991-4826-4DBCE02C7089}"/>
              </a:ext>
            </a:extLst>
          </p:cNvPr>
          <p:cNvSpPr>
            <a:spLocks noGrp="1"/>
          </p:cNvSpPr>
          <p:nvPr>
            <p:ph type="title"/>
          </p:nvPr>
        </p:nvSpPr>
        <p:spPr>
          <a:xfrm>
            <a:off x="838200" y="365126"/>
            <a:ext cx="10515600" cy="877888"/>
          </a:xfrm>
        </p:spPr>
        <p:txBody>
          <a:bodyPr/>
          <a:lstStyle/>
          <a:p>
            <a:r>
              <a:rPr lang="en-US" b="1" dirty="0">
                <a:solidFill>
                  <a:srgbClr val="1E1D1D"/>
                </a:solidFill>
                <a:highlight>
                  <a:srgbClr val="FFFFFF"/>
                </a:highlight>
                <a:latin typeface="Roboto" panose="02000000000000000000" pitchFamily="2" charset="0"/>
              </a:rPr>
              <a:t>Methods of Cost Analysis</a:t>
            </a:r>
            <a:endParaRPr lang="en-US" dirty="0"/>
          </a:p>
        </p:txBody>
      </p:sp>
      <p:sp>
        <p:nvSpPr>
          <p:cNvPr id="3" name="Content Placeholder 2">
            <a:extLst>
              <a:ext uri="{FF2B5EF4-FFF2-40B4-BE49-F238E27FC236}">
                <a16:creationId xmlns:a16="http://schemas.microsoft.com/office/drawing/2014/main" id="{BF4DFAA9-C2AB-3492-12F7-DC93C32F8DA7}"/>
              </a:ext>
            </a:extLst>
          </p:cNvPr>
          <p:cNvSpPr>
            <a:spLocks noGrp="1"/>
          </p:cNvSpPr>
          <p:nvPr>
            <p:ph idx="1"/>
          </p:nvPr>
        </p:nvSpPr>
        <p:spPr>
          <a:xfrm>
            <a:off x="314325" y="1253331"/>
            <a:ext cx="11630025" cy="5361782"/>
          </a:xfrm>
        </p:spPr>
        <p:txBody>
          <a:bodyPr>
            <a:noAutofit/>
          </a:bodyPr>
          <a:lstStyle/>
          <a:p>
            <a:pPr algn="l">
              <a:buFont typeface="+mj-lt"/>
              <a:buAutoNum type="arabicPeriod" startAt="3"/>
            </a:pPr>
            <a:r>
              <a:rPr lang="en-US" sz="2000" b="1" i="0" dirty="0">
                <a:solidFill>
                  <a:srgbClr val="1E1D1D"/>
                </a:solidFill>
                <a:effectLst/>
                <a:highlight>
                  <a:srgbClr val="FFFFFF"/>
                </a:highlight>
                <a:latin typeface="inherit"/>
              </a:rPr>
              <a:t>Standard Cost Analysis:</a:t>
            </a:r>
          </a:p>
          <a:p>
            <a:pPr algn="l"/>
            <a:r>
              <a:rPr lang="en-US" sz="2000" b="0" i="0" dirty="0">
                <a:solidFill>
                  <a:srgbClr val="1E1D1D"/>
                </a:solidFill>
                <a:effectLst/>
                <a:highlight>
                  <a:srgbClr val="FFFFFF"/>
                </a:highlight>
                <a:latin typeface="Roboto" panose="02000000000000000000" pitchFamily="2" charset="0"/>
              </a:rPr>
              <a:t>Standard cost analysis involves comparing actual costs to predefined standards or benchmarks.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Used for performance evaluation, identifying cost variances, and improving cost control.</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Enables organizations to detect and address deviations from planned costs.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May not consider changes in external factors or market conditions.</a:t>
            </a:r>
          </a:p>
          <a:p>
            <a:pPr algn="l">
              <a:buFont typeface="Arial" panose="020B0604020202020204" pitchFamily="34" charset="0"/>
              <a:buChar char="•"/>
            </a:pPr>
            <a:endParaRPr lang="en-US" sz="2000" b="0" i="0" dirty="0">
              <a:solidFill>
                <a:srgbClr val="1E1D1D"/>
              </a:solidFill>
              <a:effectLst/>
              <a:highlight>
                <a:srgbClr val="FFFFFF"/>
              </a:highlight>
              <a:latin typeface="Roboto" panose="02000000000000000000" pitchFamily="2" charset="0"/>
            </a:endParaRPr>
          </a:p>
          <a:p>
            <a:pPr algn="l">
              <a:buFont typeface="+mj-lt"/>
              <a:buAutoNum type="arabicPeriod" startAt="4"/>
            </a:pPr>
            <a:r>
              <a:rPr lang="en-US" sz="2000" b="1" i="0" dirty="0">
                <a:solidFill>
                  <a:srgbClr val="1E1D1D"/>
                </a:solidFill>
                <a:effectLst/>
                <a:highlight>
                  <a:srgbClr val="FFFFFF"/>
                </a:highlight>
                <a:latin typeface="inherit"/>
              </a:rPr>
              <a:t>Activity-Based Costing (ABC):</a:t>
            </a:r>
          </a:p>
          <a:p>
            <a:pPr algn="l"/>
            <a:r>
              <a:rPr lang="en-US" sz="2000" b="0" i="0" dirty="0">
                <a:solidFill>
                  <a:srgbClr val="1E1D1D"/>
                </a:solidFill>
                <a:effectLst/>
                <a:highlight>
                  <a:srgbClr val="FFFFFF"/>
                </a:highlight>
                <a:latin typeface="Roboto" panose="02000000000000000000" pitchFamily="2" charset="0"/>
              </a:rPr>
              <a:t>ABC assigns costs to specific activities within an organization and then allocates those costs to products or services based on their consumption of these activities.</a:t>
            </a:r>
          </a:p>
          <a:p>
            <a:pPr algn="l">
              <a:buFont typeface="Arial" panose="020B0604020202020204" pitchFamily="34" charset="0"/>
              <a:buChar char="•"/>
            </a:pPr>
            <a:r>
              <a:rPr lang="en-US" sz="2000" b="1" i="0" dirty="0">
                <a:solidFill>
                  <a:srgbClr val="1E1D1D"/>
                </a:solidFill>
                <a:effectLst/>
                <a:highlight>
                  <a:srgbClr val="FFFFFF"/>
                </a:highlight>
                <a:latin typeface="Roboto" panose="02000000000000000000" pitchFamily="2" charset="0"/>
              </a:rPr>
              <a:t>Use Cases: </a:t>
            </a:r>
            <a:r>
              <a:rPr lang="en-US" sz="2000" b="0" i="0" dirty="0">
                <a:solidFill>
                  <a:srgbClr val="1E1D1D"/>
                </a:solidFill>
                <a:effectLst/>
                <a:highlight>
                  <a:srgbClr val="FFFFFF"/>
                </a:highlight>
                <a:latin typeface="Roboto" panose="02000000000000000000" pitchFamily="2" charset="0"/>
              </a:rPr>
              <a:t>Valuable for understanding the true cost drivers in complex operations and for pricing decisions.</a:t>
            </a:r>
          </a:p>
          <a:p>
            <a:pPr algn="l">
              <a:buFont typeface="Arial" panose="020B0604020202020204" pitchFamily="34" charset="0"/>
              <a:buChar char="•"/>
            </a:pPr>
            <a:r>
              <a:rPr lang="en-US" sz="2000" b="1" i="0" dirty="0">
                <a:solidFill>
                  <a:srgbClr val="1E1D1D"/>
                </a:solidFill>
                <a:effectLst/>
                <a:highlight>
                  <a:srgbClr val="FFFFFF"/>
                </a:highlight>
                <a:latin typeface="Roboto" panose="02000000000000000000" pitchFamily="2" charset="0"/>
              </a:rPr>
              <a:t>Advantages: </a:t>
            </a:r>
            <a:r>
              <a:rPr lang="en-US" sz="2000" b="0" i="0" dirty="0">
                <a:solidFill>
                  <a:srgbClr val="1E1D1D"/>
                </a:solidFill>
                <a:effectLst/>
                <a:highlight>
                  <a:srgbClr val="FFFFFF"/>
                </a:highlight>
                <a:latin typeface="Roboto" panose="02000000000000000000" pitchFamily="2" charset="0"/>
              </a:rPr>
              <a:t>Provides a more accurate allocation of costs, particularly in businesses with diverse product lines.</a:t>
            </a:r>
          </a:p>
          <a:p>
            <a:pPr algn="l">
              <a:buFont typeface="Arial" panose="020B0604020202020204" pitchFamily="34" charset="0"/>
              <a:buChar char="•"/>
            </a:pPr>
            <a:r>
              <a:rPr lang="en-US" sz="2000" b="1" i="0" dirty="0">
                <a:solidFill>
                  <a:srgbClr val="1E1D1D"/>
                </a:solidFill>
                <a:effectLst/>
                <a:highlight>
                  <a:srgbClr val="FFFFFF"/>
                </a:highlight>
                <a:latin typeface="Roboto" panose="02000000000000000000" pitchFamily="2" charset="0"/>
              </a:rPr>
              <a:t>Limitations: </a:t>
            </a:r>
            <a:r>
              <a:rPr lang="en-US" sz="2000" b="0" i="0" dirty="0">
                <a:solidFill>
                  <a:srgbClr val="1E1D1D"/>
                </a:solidFill>
                <a:effectLst/>
                <a:highlight>
                  <a:srgbClr val="FFFFFF"/>
                </a:highlight>
                <a:latin typeface="Roboto" panose="02000000000000000000" pitchFamily="2" charset="0"/>
              </a:rPr>
              <a:t>Requires detailed data and can be resource-intensive to implement.</a:t>
            </a:r>
          </a:p>
          <a:p>
            <a:endParaRPr lang="en-US" sz="2000" dirty="0"/>
          </a:p>
        </p:txBody>
      </p:sp>
    </p:spTree>
    <p:extLst>
      <p:ext uri="{BB962C8B-B14F-4D97-AF65-F5344CB8AC3E}">
        <p14:creationId xmlns:p14="http://schemas.microsoft.com/office/powerpoint/2010/main" val="1239684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E3A7E-BECD-2991-4826-4DBCE02C7089}"/>
              </a:ext>
            </a:extLst>
          </p:cNvPr>
          <p:cNvSpPr>
            <a:spLocks noGrp="1"/>
          </p:cNvSpPr>
          <p:nvPr>
            <p:ph type="title"/>
          </p:nvPr>
        </p:nvSpPr>
        <p:spPr>
          <a:xfrm>
            <a:off x="838200" y="365126"/>
            <a:ext cx="10515600" cy="877888"/>
          </a:xfrm>
        </p:spPr>
        <p:txBody>
          <a:bodyPr/>
          <a:lstStyle/>
          <a:p>
            <a:r>
              <a:rPr lang="en-US" b="1" dirty="0">
                <a:solidFill>
                  <a:srgbClr val="1E1D1D"/>
                </a:solidFill>
                <a:highlight>
                  <a:srgbClr val="FFFFFF"/>
                </a:highlight>
                <a:latin typeface="Roboto" panose="02000000000000000000" pitchFamily="2" charset="0"/>
              </a:rPr>
              <a:t>Methods of Cost Analysis</a:t>
            </a:r>
            <a:endParaRPr lang="en-US" dirty="0"/>
          </a:p>
        </p:txBody>
      </p:sp>
      <p:sp>
        <p:nvSpPr>
          <p:cNvPr id="3" name="Content Placeholder 2">
            <a:extLst>
              <a:ext uri="{FF2B5EF4-FFF2-40B4-BE49-F238E27FC236}">
                <a16:creationId xmlns:a16="http://schemas.microsoft.com/office/drawing/2014/main" id="{BF4DFAA9-C2AB-3492-12F7-DC93C32F8DA7}"/>
              </a:ext>
            </a:extLst>
          </p:cNvPr>
          <p:cNvSpPr>
            <a:spLocks noGrp="1"/>
          </p:cNvSpPr>
          <p:nvPr>
            <p:ph idx="1"/>
          </p:nvPr>
        </p:nvSpPr>
        <p:spPr>
          <a:xfrm>
            <a:off x="114301" y="1253330"/>
            <a:ext cx="12077700" cy="5604670"/>
          </a:xfrm>
        </p:spPr>
        <p:txBody>
          <a:bodyPr>
            <a:noAutofit/>
          </a:bodyPr>
          <a:lstStyle/>
          <a:p>
            <a:pPr algn="l">
              <a:buFont typeface="+mj-lt"/>
              <a:buAutoNum type="arabicPeriod" startAt="5"/>
            </a:pPr>
            <a:r>
              <a:rPr lang="en-US" sz="2000" b="1" i="0" dirty="0">
                <a:solidFill>
                  <a:srgbClr val="1E1D1D"/>
                </a:solidFill>
                <a:effectLst/>
                <a:highlight>
                  <a:srgbClr val="FFFFFF"/>
                </a:highlight>
                <a:latin typeface="inherit"/>
              </a:rPr>
              <a:t>Life Cycle Cost Analysis (LCCA):</a:t>
            </a:r>
          </a:p>
          <a:p>
            <a:pPr algn="l"/>
            <a:r>
              <a:rPr lang="en-US" sz="2000" b="0" i="0" dirty="0">
                <a:solidFill>
                  <a:srgbClr val="1E1D1D"/>
                </a:solidFill>
                <a:effectLst/>
                <a:highlight>
                  <a:srgbClr val="FFFFFF"/>
                </a:highlight>
                <a:latin typeface="Roboto" panose="02000000000000000000" pitchFamily="2" charset="0"/>
              </a:rPr>
              <a:t>LCCA evaluates the total costs associated with a product or asset over its entire lifecycle, from acquisition to disposal.</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Often used for capital investment decisions, such as equipment purchases.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Offers a holistic view of costs, including maintenance, operational, and disposal expenses.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Requires long-term forecasting and may involve uncertainties.</a:t>
            </a:r>
          </a:p>
          <a:p>
            <a:pPr algn="l">
              <a:buFont typeface="Arial" panose="020B0604020202020204" pitchFamily="34" charset="0"/>
              <a:buChar char="•"/>
            </a:pPr>
            <a:endParaRPr lang="en-US" sz="2000" b="0" i="0" dirty="0">
              <a:solidFill>
                <a:srgbClr val="1E1D1D"/>
              </a:solidFill>
              <a:effectLst/>
              <a:highlight>
                <a:srgbClr val="FFFFFF"/>
              </a:highlight>
              <a:latin typeface="Roboto" panose="02000000000000000000" pitchFamily="2" charset="0"/>
            </a:endParaRPr>
          </a:p>
          <a:p>
            <a:pPr algn="l">
              <a:buFont typeface="+mj-lt"/>
              <a:buAutoNum type="arabicPeriod" startAt="6"/>
            </a:pPr>
            <a:r>
              <a:rPr lang="en-US" sz="2000" b="1" i="0" dirty="0">
                <a:solidFill>
                  <a:srgbClr val="1E1D1D"/>
                </a:solidFill>
                <a:effectLst/>
                <a:highlight>
                  <a:srgbClr val="FFFFFF"/>
                </a:highlight>
                <a:latin typeface="inherit"/>
              </a:rPr>
              <a:t>Break-Even Analysis:</a:t>
            </a:r>
          </a:p>
          <a:p>
            <a:pPr algn="l"/>
            <a:r>
              <a:rPr lang="en-US" sz="2000" b="0" i="0" dirty="0">
                <a:solidFill>
                  <a:srgbClr val="1E1D1D"/>
                </a:solidFill>
                <a:effectLst/>
                <a:highlight>
                  <a:srgbClr val="FFFFFF"/>
                </a:highlight>
                <a:latin typeface="Roboto" panose="02000000000000000000" pitchFamily="2" charset="0"/>
              </a:rPr>
              <a:t>Break-even analysis determines the level of sales or production at which total revenue equals total costs, resulting in zero profit or loss.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Helps identify the point at which a business becomes profitable and the level of output required to cover costs.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Simple and useful for setting sales targets and pricing strategies.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Assumes constant variable and fixed costs, which may not hold true in real-world scenarios.</a:t>
            </a:r>
          </a:p>
          <a:p>
            <a:endParaRPr lang="en-US" sz="2000" dirty="0"/>
          </a:p>
        </p:txBody>
      </p:sp>
    </p:spTree>
    <p:extLst>
      <p:ext uri="{BB962C8B-B14F-4D97-AF65-F5344CB8AC3E}">
        <p14:creationId xmlns:p14="http://schemas.microsoft.com/office/powerpoint/2010/main" val="3325103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E3A7E-BECD-2991-4826-4DBCE02C7089}"/>
              </a:ext>
            </a:extLst>
          </p:cNvPr>
          <p:cNvSpPr>
            <a:spLocks noGrp="1"/>
          </p:cNvSpPr>
          <p:nvPr>
            <p:ph type="title"/>
          </p:nvPr>
        </p:nvSpPr>
        <p:spPr>
          <a:xfrm>
            <a:off x="838200" y="365126"/>
            <a:ext cx="10515600" cy="877888"/>
          </a:xfrm>
        </p:spPr>
        <p:txBody>
          <a:bodyPr/>
          <a:lstStyle/>
          <a:p>
            <a:r>
              <a:rPr lang="en-US" b="1" dirty="0">
                <a:solidFill>
                  <a:srgbClr val="1E1D1D"/>
                </a:solidFill>
                <a:highlight>
                  <a:srgbClr val="FFFFFF"/>
                </a:highlight>
                <a:latin typeface="Roboto" panose="02000000000000000000" pitchFamily="2" charset="0"/>
              </a:rPr>
              <a:t>Methods of Cost Analysis</a:t>
            </a:r>
            <a:endParaRPr lang="en-US" dirty="0"/>
          </a:p>
        </p:txBody>
      </p:sp>
      <p:sp>
        <p:nvSpPr>
          <p:cNvPr id="3" name="Content Placeholder 2">
            <a:extLst>
              <a:ext uri="{FF2B5EF4-FFF2-40B4-BE49-F238E27FC236}">
                <a16:creationId xmlns:a16="http://schemas.microsoft.com/office/drawing/2014/main" id="{BF4DFAA9-C2AB-3492-12F7-DC93C32F8DA7}"/>
              </a:ext>
            </a:extLst>
          </p:cNvPr>
          <p:cNvSpPr>
            <a:spLocks noGrp="1"/>
          </p:cNvSpPr>
          <p:nvPr>
            <p:ph idx="1"/>
          </p:nvPr>
        </p:nvSpPr>
        <p:spPr>
          <a:xfrm>
            <a:off x="314325" y="1253330"/>
            <a:ext cx="11630025" cy="5090319"/>
          </a:xfrm>
        </p:spPr>
        <p:txBody>
          <a:bodyPr>
            <a:noAutofit/>
          </a:bodyPr>
          <a:lstStyle/>
          <a:p>
            <a:pPr algn="l">
              <a:buFont typeface="+mj-lt"/>
              <a:buAutoNum type="arabicPeriod" startAt="7"/>
            </a:pPr>
            <a:r>
              <a:rPr lang="en-US" sz="2000" b="1" i="0" dirty="0">
                <a:solidFill>
                  <a:srgbClr val="1E1D1D"/>
                </a:solidFill>
                <a:effectLst/>
                <a:highlight>
                  <a:srgbClr val="FFFFFF"/>
                </a:highlight>
                <a:latin typeface="inherit"/>
              </a:rPr>
              <a:t>Cost-Volume-Profit (CVP) Analysis:</a:t>
            </a:r>
          </a:p>
          <a:p>
            <a:pPr algn="l"/>
            <a:r>
              <a:rPr lang="en-US" sz="2000" b="0" i="0" dirty="0">
                <a:solidFill>
                  <a:srgbClr val="1E1D1D"/>
                </a:solidFill>
                <a:effectLst/>
                <a:highlight>
                  <a:srgbClr val="FFFFFF"/>
                </a:highlight>
                <a:latin typeface="Roboto" panose="02000000000000000000" pitchFamily="2" charset="0"/>
              </a:rPr>
              <a:t>CVP analysis evaluates the relationship between costs, volume of production or sales, and profits.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Assists in determining the sales volume required to achieve desired profit levels.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Helps in pricing strategies, break-even analysis, and profit planning.</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Assumes linear relationships and constant costs, which may not always apply.</a:t>
            </a:r>
          </a:p>
          <a:p>
            <a:pPr algn="l">
              <a:buFont typeface="Arial" panose="020B0604020202020204" pitchFamily="34" charset="0"/>
              <a:buChar char="•"/>
            </a:pPr>
            <a:endParaRPr lang="en-US" sz="2000" b="0" i="0" dirty="0">
              <a:solidFill>
                <a:srgbClr val="1E1D1D"/>
              </a:solidFill>
              <a:effectLst/>
              <a:highlight>
                <a:srgbClr val="FFFFFF"/>
              </a:highlight>
              <a:latin typeface="Roboto" panose="02000000000000000000" pitchFamily="2" charset="0"/>
            </a:endParaRPr>
          </a:p>
          <a:p>
            <a:pPr algn="l">
              <a:buFont typeface="+mj-lt"/>
              <a:buAutoNum type="arabicPeriod" startAt="8"/>
            </a:pPr>
            <a:r>
              <a:rPr lang="en-US" sz="2000" b="1" i="0" dirty="0">
                <a:solidFill>
                  <a:srgbClr val="1E1D1D"/>
                </a:solidFill>
                <a:effectLst/>
                <a:highlight>
                  <a:srgbClr val="FFFFFF"/>
                </a:highlight>
                <a:latin typeface="inherit"/>
              </a:rPr>
              <a:t>Cost-Benefit Analysis (CBA):</a:t>
            </a:r>
          </a:p>
          <a:p>
            <a:pPr algn="l"/>
            <a:r>
              <a:rPr lang="en-US" sz="2000" b="0" i="0" dirty="0">
                <a:solidFill>
                  <a:srgbClr val="1E1D1D"/>
                </a:solidFill>
                <a:effectLst/>
                <a:highlight>
                  <a:srgbClr val="FFFFFF"/>
                </a:highlight>
                <a:latin typeface="Roboto" panose="02000000000000000000" pitchFamily="2" charset="0"/>
              </a:rPr>
              <a:t>CBA assesses the costs and benefits associated with a project, policy, or investment to determine its economic feasibility.</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Widely used in public policy, environmental assessments, and project evaluations.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Provides a framework for evaluating the economic impact of decisions.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Requires assigning monetary values to intangible factors and may not capture all social or environmental impacts.</a:t>
            </a:r>
          </a:p>
          <a:p>
            <a:endParaRPr lang="en-US" sz="2000" dirty="0"/>
          </a:p>
        </p:txBody>
      </p:sp>
    </p:spTree>
    <p:extLst>
      <p:ext uri="{BB962C8B-B14F-4D97-AF65-F5344CB8AC3E}">
        <p14:creationId xmlns:p14="http://schemas.microsoft.com/office/powerpoint/2010/main" val="2074829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E3A7E-BECD-2991-4826-4DBCE02C7089}"/>
              </a:ext>
            </a:extLst>
          </p:cNvPr>
          <p:cNvSpPr>
            <a:spLocks noGrp="1"/>
          </p:cNvSpPr>
          <p:nvPr>
            <p:ph type="title"/>
          </p:nvPr>
        </p:nvSpPr>
        <p:spPr>
          <a:xfrm>
            <a:off x="838200" y="365126"/>
            <a:ext cx="10515600" cy="877888"/>
          </a:xfrm>
        </p:spPr>
        <p:txBody>
          <a:bodyPr/>
          <a:lstStyle/>
          <a:p>
            <a:r>
              <a:rPr lang="en-US" b="1" dirty="0">
                <a:solidFill>
                  <a:srgbClr val="1E1D1D"/>
                </a:solidFill>
                <a:highlight>
                  <a:srgbClr val="FFFFFF"/>
                </a:highlight>
                <a:latin typeface="Roboto" panose="02000000000000000000" pitchFamily="2" charset="0"/>
              </a:rPr>
              <a:t>Methods of Cost Analysis</a:t>
            </a:r>
            <a:endParaRPr lang="en-US" dirty="0"/>
          </a:p>
        </p:txBody>
      </p:sp>
      <p:sp>
        <p:nvSpPr>
          <p:cNvPr id="3" name="Content Placeholder 2">
            <a:extLst>
              <a:ext uri="{FF2B5EF4-FFF2-40B4-BE49-F238E27FC236}">
                <a16:creationId xmlns:a16="http://schemas.microsoft.com/office/drawing/2014/main" id="{BF4DFAA9-C2AB-3492-12F7-DC93C32F8DA7}"/>
              </a:ext>
            </a:extLst>
          </p:cNvPr>
          <p:cNvSpPr>
            <a:spLocks noGrp="1"/>
          </p:cNvSpPr>
          <p:nvPr>
            <p:ph idx="1"/>
          </p:nvPr>
        </p:nvSpPr>
        <p:spPr>
          <a:xfrm>
            <a:off x="314325" y="1253331"/>
            <a:ext cx="11630025" cy="4351338"/>
          </a:xfrm>
        </p:spPr>
        <p:txBody>
          <a:bodyPr>
            <a:noAutofit/>
          </a:bodyPr>
          <a:lstStyle/>
          <a:p>
            <a:pPr algn="l">
              <a:buFont typeface="+mj-lt"/>
              <a:buAutoNum type="arabicPeriod" startAt="9"/>
            </a:pPr>
            <a:r>
              <a:rPr lang="en-US" sz="2000" b="1" i="0" dirty="0">
                <a:solidFill>
                  <a:srgbClr val="1E1D1D"/>
                </a:solidFill>
                <a:effectLst/>
                <a:highlight>
                  <a:srgbClr val="FFFFFF"/>
                </a:highlight>
                <a:latin typeface="inherit"/>
              </a:rPr>
              <a:t>Variable vs. Fixed Cost Analysis:</a:t>
            </a:r>
          </a:p>
          <a:p>
            <a:pPr algn="l"/>
            <a:r>
              <a:rPr lang="en-US" sz="2000" b="0" i="0" dirty="0">
                <a:solidFill>
                  <a:srgbClr val="1E1D1D"/>
                </a:solidFill>
                <a:effectLst/>
                <a:highlight>
                  <a:srgbClr val="FFFFFF"/>
                </a:highlight>
                <a:latin typeface="Roboto" panose="02000000000000000000" pitchFamily="2" charset="0"/>
              </a:rPr>
              <a:t>This analysis categorizes costs into variable (changing with production) and fixed (constant regardless of production) to understand cost structures.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Use Cases: Essential for pricing decisions, budgeting, and cost control.</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Advantages: Helps differentiate costs that can be controlled from those that cannot.</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Limitations: May oversimplify complex cost structures.</a:t>
            </a:r>
          </a:p>
          <a:p>
            <a:endParaRPr lang="en-US" sz="2000" dirty="0"/>
          </a:p>
        </p:txBody>
      </p:sp>
    </p:spTree>
    <p:extLst>
      <p:ext uri="{BB962C8B-B14F-4D97-AF65-F5344CB8AC3E}">
        <p14:creationId xmlns:p14="http://schemas.microsoft.com/office/powerpoint/2010/main" val="3243256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47832-7CD5-2535-F969-84108704551B}"/>
              </a:ext>
            </a:extLst>
          </p:cNvPr>
          <p:cNvSpPr>
            <a:spLocks noGrp="1"/>
          </p:cNvSpPr>
          <p:nvPr>
            <p:ph type="title"/>
          </p:nvPr>
        </p:nvSpPr>
        <p:spPr>
          <a:xfrm>
            <a:off x="838200" y="270668"/>
            <a:ext cx="10515600" cy="820738"/>
          </a:xfrm>
        </p:spPr>
        <p:txBody>
          <a:bodyPr/>
          <a:lstStyle/>
          <a:p>
            <a:r>
              <a:rPr lang="en-US" b="1" dirty="0">
                <a:solidFill>
                  <a:srgbClr val="1E1D1D"/>
                </a:solidFill>
                <a:highlight>
                  <a:srgbClr val="FFFFFF"/>
                </a:highlight>
                <a:latin typeface="Roboto" panose="02000000000000000000" pitchFamily="2" charset="0"/>
              </a:rPr>
              <a:t>Challenges in Cost Analysis</a:t>
            </a:r>
            <a:endParaRPr lang="en-US" dirty="0"/>
          </a:p>
        </p:txBody>
      </p:sp>
      <p:sp>
        <p:nvSpPr>
          <p:cNvPr id="3" name="Content Placeholder 2">
            <a:extLst>
              <a:ext uri="{FF2B5EF4-FFF2-40B4-BE49-F238E27FC236}">
                <a16:creationId xmlns:a16="http://schemas.microsoft.com/office/drawing/2014/main" id="{8DB67739-300E-CFDA-9C2E-75C000B604D2}"/>
              </a:ext>
            </a:extLst>
          </p:cNvPr>
          <p:cNvSpPr>
            <a:spLocks noGrp="1"/>
          </p:cNvSpPr>
          <p:nvPr>
            <p:ph idx="1"/>
          </p:nvPr>
        </p:nvSpPr>
        <p:spPr>
          <a:xfrm>
            <a:off x="414337" y="1214438"/>
            <a:ext cx="11458575" cy="5372894"/>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Cost analysis, while essential for informed decision-making and financial management, comes with its own set of challenges and complexities. </a:t>
            </a:r>
          </a:p>
          <a:p>
            <a:pPr algn="l">
              <a:buFont typeface="+mj-lt"/>
              <a:buAutoNum type="arabicPeriod"/>
            </a:pPr>
            <a:r>
              <a:rPr lang="en-US" sz="2000" b="1" i="0" dirty="0">
                <a:solidFill>
                  <a:srgbClr val="1E1D1D"/>
                </a:solidFill>
                <a:effectLst/>
                <a:highlight>
                  <a:srgbClr val="FFFFFF"/>
                </a:highlight>
                <a:latin typeface="inherit"/>
              </a:rPr>
              <a:t>Data Accuracy and Availability:</a:t>
            </a:r>
          </a:p>
          <a:p>
            <a:pPr algn="l"/>
            <a:r>
              <a:rPr lang="en-US" sz="2000" b="0" i="0" dirty="0">
                <a:solidFill>
                  <a:srgbClr val="1E1D1D"/>
                </a:solidFill>
                <a:effectLst/>
                <a:highlight>
                  <a:srgbClr val="FFFFFF"/>
                </a:highlight>
                <a:latin typeface="Roboto" panose="02000000000000000000" pitchFamily="2" charset="0"/>
              </a:rPr>
              <a:t>Gathering accurate and complete data can be challenging, especially when dealing with historical records or complex cost structures. Missing or unreliable data can lead to inaccurate cost estimates.</a:t>
            </a:r>
          </a:p>
          <a:p>
            <a:pPr algn="l">
              <a:buFont typeface="+mj-lt"/>
              <a:buAutoNum type="arabicPeriod" startAt="2"/>
            </a:pPr>
            <a:r>
              <a:rPr lang="en-US" sz="2000" b="1" i="0" dirty="0">
                <a:solidFill>
                  <a:srgbClr val="1E1D1D"/>
                </a:solidFill>
                <a:effectLst/>
                <a:highlight>
                  <a:srgbClr val="FFFFFF"/>
                </a:highlight>
                <a:latin typeface="inherit"/>
              </a:rPr>
              <a:t>Cost Classification:</a:t>
            </a:r>
          </a:p>
          <a:p>
            <a:pPr algn="l"/>
            <a:r>
              <a:rPr lang="en-US" sz="2000" b="0" i="0" dirty="0">
                <a:solidFill>
                  <a:srgbClr val="1E1D1D"/>
                </a:solidFill>
                <a:effectLst/>
                <a:highlight>
                  <a:srgbClr val="FFFFFF"/>
                </a:highlight>
                <a:latin typeface="Roboto" panose="02000000000000000000" pitchFamily="2" charset="0"/>
              </a:rPr>
              <a:t>Properly classifying costs as direct, indirect, fixed, variable, or semi-variable is crucial. However, determining the appropriate classification for certain costs can be ambiguous.</a:t>
            </a:r>
          </a:p>
          <a:p>
            <a:pPr algn="l">
              <a:buFont typeface="+mj-lt"/>
              <a:buAutoNum type="arabicPeriod" startAt="3"/>
            </a:pPr>
            <a:r>
              <a:rPr lang="en-US" sz="2000" b="1" i="0" dirty="0">
                <a:solidFill>
                  <a:srgbClr val="1E1D1D"/>
                </a:solidFill>
                <a:effectLst/>
                <a:highlight>
                  <a:srgbClr val="FFFFFF"/>
                </a:highlight>
                <a:latin typeface="inherit"/>
              </a:rPr>
              <a:t>Allocation of Indirect Costs:</a:t>
            </a:r>
          </a:p>
          <a:p>
            <a:pPr algn="l"/>
            <a:r>
              <a:rPr lang="en-US" sz="2000" b="0" i="0" dirty="0">
                <a:solidFill>
                  <a:srgbClr val="1E1D1D"/>
                </a:solidFill>
                <a:effectLst/>
                <a:highlight>
                  <a:srgbClr val="FFFFFF"/>
                </a:highlight>
                <a:latin typeface="Roboto" panose="02000000000000000000" pitchFamily="2" charset="0"/>
              </a:rPr>
              <a:t>Allocating indirect costs to specific projects or products can be challenging. Different allocation methods can yield different results, leading to potential biases.</a:t>
            </a:r>
          </a:p>
          <a:p>
            <a:pPr algn="l">
              <a:buFont typeface="+mj-lt"/>
              <a:buAutoNum type="arabicPeriod" startAt="4"/>
            </a:pPr>
            <a:r>
              <a:rPr lang="en-US" sz="2000" b="1" i="0" dirty="0">
                <a:solidFill>
                  <a:srgbClr val="1E1D1D"/>
                </a:solidFill>
                <a:effectLst/>
                <a:highlight>
                  <a:srgbClr val="FFFFFF"/>
                </a:highlight>
                <a:latin typeface="inherit"/>
              </a:rPr>
              <a:t>Overhead Allocation:</a:t>
            </a:r>
          </a:p>
          <a:p>
            <a:pPr algn="l"/>
            <a:r>
              <a:rPr lang="en-US" sz="2000" b="0" i="0" dirty="0">
                <a:solidFill>
                  <a:srgbClr val="1E1D1D"/>
                </a:solidFill>
                <a:effectLst/>
                <a:highlight>
                  <a:srgbClr val="FFFFFF"/>
                </a:highlight>
                <a:latin typeface="Roboto" panose="02000000000000000000" pitchFamily="2" charset="0"/>
              </a:rPr>
              <a:t>Determining how to allocate overhead costs (e.g., rent, utilities, administrative salaries) to specific cost centers or activities can be complex and subjective.</a:t>
            </a:r>
          </a:p>
        </p:txBody>
      </p:sp>
    </p:spTree>
    <p:extLst>
      <p:ext uri="{BB962C8B-B14F-4D97-AF65-F5344CB8AC3E}">
        <p14:creationId xmlns:p14="http://schemas.microsoft.com/office/powerpoint/2010/main" val="2196194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47832-7CD5-2535-F969-84108704551B}"/>
              </a:ext>
            </a:extLst>
          </p:cNvPr>
          <p:cNvSpPr>
            <a:spLocks noGrp="1"/>
          </p:cNvSpPr>
          <p:nvPr>
            <p:ph type="title"/>
          </p:nvPr>
        </p:nvSpPr>
        <p:spPr>
          <a:xfrm>
            <a:off x="838200" y="270668"/>
            <a:ext cx="10515600" cy="820738"/>
          </a:xfrm>
        </p:spPr>
        <p:txBody>
          <a:bodyPr/>
          <a:lstStyle/>
          <a:p>
            <a:r>
              <a:rPr lang="en-US" b="1" dirty="0">
                <a:solidFill>
                  <a:srgbClr val="1E1D1D"/>
                </a:solidFill>
                <a:highlight>
                  <a:srgbClr val="FFFFFF"/>
                </a:highlight>
                <a:latin typeface="Roboto" panose="02000000000000000000" pitchFamily="2" charset="0"/>
              </a:rPr>
              <a:t>Challenges in Cost Analysis</a:t>
            </a:r>
            <a:endParaRPr lang="en-US" dirty="0"/>
          </a:p>
        </p:txBody>
      </p:sp>
      <p:sp>
        <p:nvSpPr>
          <p:cNvPr id="3" name="Content Placeholder 2">
            <a:extLst>
              <a:ext uri="{FF2B5EF4-FFF2-40B4-BE49-F238E27FC236}">
                <a16:creationId xmlns:a16="http://schemas.microsoft.com/office/drawing/2014/main" id="{8DB67739-300E-CFDA-9C2E-75C000B604D2}"/>
              </a:ext>
            </a:extLst>
          </p:cNvPr>
          <p:cNvSpPr>
            <a:spLocks noGrp="1"/>
          </p:cNvSpPr>
          <p:nvPr>
            <p:ph idx="1"/>
          </p:nvPr>
        </p:nvSpPr>
        <p:spPr>
          <a:xfrm>
            <a:off x="414337" y="1214438"/>
            <a:ext cx="11458575" cy="4962525"/>
          </a:xfrm>
        </p:spPr>
        <p:txBody>
          <a:bodyPr>
            <a:noAutofit/>
          </a:bodyPr>
          <a:lstStyle/>
          <a:p>
            <a:pPr algn="l">
              <a:buFont typeface="+mj-lt"/>
              <a:buAutoNum type="arabicPeriod" startAt="5"/>
            </a:pPr>
            <a:r>
              <a:rPr lang="en-US" sz="2000" b="1" i="0" dirty="0">
                <a:solidFill>
                  <a:srgbClr val="1E1D1D"/>
                </a:solidFill>
                <a:effectLst/>
                <a:highlight>
                  <a:srgbClr val="FFFFFF"/>
                </a:highlight>
                <a:latin typeface="inherit"/>
              </a:rPr>
              <a:t>Cost Behavior Assumptions:</a:t>
            </a:r>
          </a:p>
          <a:p>
            <a:pPr algn="l"/>
            <a:r>
              <a:rPr lang="en-US" sz="2000" b="0" i="0" dirty="0">
                <a:solidFill>
                  <a:srgbClr val="1E1D1D"/>
                </a:solidFill>
                <a:effectLst/>
                <a:highlight>
                  <a:srgbClr val="FFFFFF"/>
                </a:highlight>
                <a:latin typeface="Roboto" panose="02000000000000000000" pitchFamily="2" charset="0"/>
              </a:rPr>
              <a:t>Assuming that costs behave consistently under varying conditions may not always hold true. Real-world cost behavior can be dynamic and nonlinear.</a:t>
            </a:r>
          </a:p>
          <a:p>
            <a:pPr algn="l">
              <a:buFont typeface="+mj-lt"/>
              <a:buAutoNum type="arabicPeriod" startAt="6"/>
            </a:pPr>
            <a:r>
              <a:rPr lang="en-US" sz="2000" b="1" i="0" dirty="0">
                <a:solidFill>
                  <a:srgbClr val="1E1D1D"/>
                </a:solidFill>
                <a:effectLst/>
                <a:highlight>
                  <a:srgbClr val="FFFFFF"/>
                </a:highlight>
                <a:latin typeface="inherit"/>
              </a:rPr>
              <a:t>Time Horizons:</a:t>
            </a:r>
          </a:p>
          <a:p>
            <a:pPr algn="l"/>
            <a:r>
              <a:rPr lang="en-US" sz="2000" b="0" i="0" dirty="0">
                <a:solidFill>
                  <a:srgbClr val="1E1D1D"/>
                </a:solidFill>
                <a:effectLst/>
                <a:highlight>
                  <a:srgbClr val="FFFFFF"/>
                </a:highlight>
                <a:latin typeface="Roboto" panose="02000000000000000000" pitchFamily="2" charset="0"/>
              </a:rPr>
              <a:t>Deciding on the appropriate time period for a cost analysis can be tricky. Short-term and long-term costs may differ significantly.</a:t>
            </a:r>
          </a:p>
          <a:p>
            <a:pPr algn="l">
              <a:buFont typeface="+mj-lt"/>
              <a:buAutoNum type="arabicPeriod" startAt="7"/>
            </a:pPr>
            <a:r>
              <a:rPr lang="en-US" sz="2000" b="1" i="0" dirty="0">
                <a:solidFill>
                  <a:srgbClr val="1E1D1D"/>
                </a:solidFill>
                <a:effectLst/>
                <a:highlight>
                  <a:srgbClr val="FFFFFF"/>
                </a:highlight>
                <a:latin typeface="inherit"/>
              </a:rPr>
              <a:t>Intangible Costs and Benefits:</a:t>
            </a:r>
          </a:p>
          <a:p>
            <a:pPr algn="l"/>
            <a:r>
              <a:rPr lang="en-US" sz="2000" b="0" i="0" dirty="0">
                <a:solidFill>
                  <a:srgbClr val="1E1D1D"/>
                </a:solidFill>
                <a:effectLst/>
                <a:highlight>
                  <a:srgbClr val="FFFFFF"/>
                </a:highlight>
                <a:latin typeface="Roboto" panose="02000000000000000000" pitchFamily="2" charset="0"/>
              </a:rPr>
              <a:t>Evaluating and quantifying intangible factors, such as brand reputation or employee morale, can be challenging. These factors often play a vital role in decision-making.</a:t>
            </a:r>
          </a:p>
          <a:p>
            <a:pPr algn="l">
              <a:buFont typeface="+mj-lt"/>
              <a:buAutoNum type="arabicPeriod" startAt="8"/>
            </a:pPr>
            <a:r>
              <a:rPr lang="en-US" sz="2000" b="1" i="0" dirty="0">
                <a:solidFill>
                  <a:srgbClr val="1E1D1D"/>
                </a:solidFill>
                <a:effectLst/>
                <a:highlight>
                  <a:srgbClr val="FFFFFF"/>
                </a:highlight>
                <a:latin typeface="inherit"/>
              </a:rPr>
              <a:t>Sensitivity to Assumptions:</a:t>
            </a:r>
          </a:p>
          <a:p>
            <a:pPr algn="l"/>
            <a:r>
              <a:rPr lang="en-US" sz="2000" b="0" i="0" dirty="0">
                <a:solidFill>
                  <a:srgbClr val="1E1D1D"/>
                </a:solidFill>
                <a:effectLst/>
                <a:highlight>
                  <a:srgbClr val="FFFFFF"/>
                </a:highlight>
                <a:latin typeface="Roboto" panose="02000000000000000000" pitchFamily="2" charset="0"/>
              </a:rPr>
              <a:t>Many cost analysis models rely on assumptions about future variables like inflation rates or market demand. Small changes in these assumptions can lead to significantly different outcomes.</a:t>
            </a:r>
          </a:p>
        </p:txBody>
      </p:sp>
    </p:spTree>
    <p:extLst>
      <p:ext uri="{BB962C8B-B14F-4D97-AF65-F5344CB8AC3E}">
        <p14:creationId xmlns:p14="http://schemas.microsoft.com/office/powerpoint/2010/main" val="1602063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47832-7CD5-2535-F969-84108704551B}"/>
              </a:ext>
            </a:extLst>
          </p:cNvPr>
          <p:cNvSpPr>
            <a:spLocks noGrp="1"/>
          </p:cNvSpPr>
          <p:nvPr>
            <p:ph type="title"/>
          </p:nvPr>
        </p:nvSpPr>
        <p:spPr>
          <a:xfrm>
            <a:off x="838200" y="270668"/>
            <a:ext cx="10515600" cy="820738"/>
          </a:xfrm>
        </p:spPr>
        <p:txBody>
          <a:bodyPr/>
          <a:lstStyle/>
          <a:p>
            <a:r>
              <a:rPr lang="en-US" b="1" dirty="0">
                <a:solidFill>
                  <a:srgbClr val="1E1D1D"/>
                </a:solidFill>
                <a:highlight>
                  <a:srgbClr val="FFFFFF"/>
                </a:highlight>
                <a:latin typeface="Roboto" panose="02000000000000000000" pitchFamily="2" charset="0"/>
              </a:rPr>
              <a:t>Challenges in Cost Analysis</a:t>
            </a:r>
            <a:endParaRPr lang="en-US" dirty="0"/>
          </a:p>
        </p:txBody>
      </p:sp>
      <p:sp>
        <p:nvSpPr>
          <p:cNvPr id="3" name="Content Placeholder 2">
            <a:extLst>
              <a:ext uri="{FF2B5EF4-FFF2-40B4-BE49-F238E27FC236}">
                <a16:creationId xmlns:a16="http://schemas.microsoft.com/office/drawing/2014/main" id="{8DB67739-300E-CFDA-9C2E-75C000B604D2}"/>
              </a:ext>
            </a:extLst>
          </p:cNvPr>
          <p:cNvSpPr>
            <a:spLocks noGrp="1"/>
          </p:cNvSpPr>
          <p:nvPr>
            <p:ph idx="1"/>
          </p:nvPr>
        </p:nvSpPr>
        <p:spPr>
          <a:xfrm>
            <a:off x="414337" y="1214438"/>
            <a:ext cx="11458575" cy="4962525"/>
          </a:xfrm>
        </p:spPr>
        <p:txBody>
          <a:bodyPr>
            <a:noAutofit/>
          </a:bodyPr>
          <a:lstStyle/>
          <a:p>
            <a:pPr algn="l">
              <a:buFont typeface="+mj-lt"/>
              <a:buAutoNum type="arabicPeriod" startAt="9"/>
            </a:pPr>
            <a:r>
              <a:rPr lang="en-US" sz="2000" b="1" i="0" dirty="0">
                <a:solidFill>
                  <a:srgbClr val="1E1D1D"/>
                </a:solidFill>
                <a:effectLst/>
                <a:highlight>
                  <a:srgbClr val="FFFFFF"/>
                </a:highlight>
                <a:latin typeface="inherit"/>
              </a:rPr>
              <a:t>Scalability:</a:t>
            </a:r>
          </a:p>
          <a:p>
            <a:pPr algn="l"/>
            <a:r>
              <a:rPr lang="en-US" sz="2000" b="0" i="0" dirty="0">
                <a:solidFill>
                  <a:srgbClr val="1E1D1D"/>
                </a:solidFill>
                <a:effectLst/>
                <a:highlight>
                  <a:srgbClr val="FFFFFF"/>
                </a:highlight>
                <a:latin typeface="Roboto" panose="02000000000000000000" pitchFamily="2" charset="0"/>
              </a:rPr>
              <a:t>As organizations grow or undertake larger projects, the complexity of cost analysis can increase exponentially. Managing and analyzing extensive data sets can become overwhelming.</a:t>
            </a:r>
          </a:p>
          <a:p>
            <a:pPr algn="l">
              <a:buFont typeface="+mj-lt"/>
              <a:buAutoNum type="arabicPeriod" startAt="10"/>
            </a:pPr>
            <a:r>
              <a:rPr lang="en-US" sz="2000" b="1" i="0" dirty="0">
                <a:solidFill>
                  <a:srgbClr val="1E1D1D"/>
                </a:solidFill>
                <a:effectLst/>
                <a:highlight>
                  <a:srgbClr val="FFFFFF"/>
                </a:highlight>
                <a:latin typeface="inherit"/>
              </a:rPr>
              <a:t>Technological Challenges:</a:t>
            </a:r>
          </a:p>
          <a:p>
            <a:pPr algn="l"/>
            <a:r>
              <a:rPr lang="en-US" sz="2000" b="0" i="0" dirty="0">
                <a:solidFill>
                  <a:srgbClr val="1E1D1D"/>
                </a:solidFill>
                <a:effectLst/>
                <a:highlight>
                  <a:srgbClr val="FFFFFF"/>
                </a:highlight>
                <a:latin typeface="Roboto" panose="02000000000000000000" pitchFamily="2" charset="0"/>
              </a:rPr>
              <a:t>Keeping up with evolving technologies for data collection and analysis can be demanding. Integrating data from various sources and software platforms can be a technical challenge.</a:t>
            </a:r>
          </a:p>
          <a:p>
            <a:pPr algn="l">
              <a:buFont typeface="+mj-lt"/>
              <a:buAutoNum type="arabicPeriod" startAt="11"/>
            </a:pPr>
            <a:r>
              <a:rPr lang="en-US" sz="2000" b="1" i="0" dirty="0">
                <a:solidFill>
                  <a:srgbClr val="1E1D1D"/>
                </a:solidFill>
                <a:effectLst/>
                <a:highlight>
                  <a:srgbClr val="FFFFFF"/>
                </a:highlight>
                <a:latin typeface="inherit"/>
              </a:rPr>
              <a:t>Regulatory Compliance:</a:t>
            </a:r>
          </a:p>
          <a:p>
            <a:pPr algn="l"/>
            <a:r>
              <a:rPr lang="en-US" sz="2000" b="0" i="0" dirty="0">
                <a:solidFill>
                  <a:srgbClr val="1E1D1D"/>
                </a:solidFill>
                <a:effectLst/>
                <a:highlight>
                  <a:srgbClr val="FFFFFF"/>
                </a:highlight>
                <a:latin typeface="Roboto" panose="02000000000000000000" pitchFamily="2" charset="0"/>
              </a:rPr>
              <a:t>In some industries, strict regulations govern how costs should be reported and analyzed. Non-compliance can result in legal and financial repercussions.</a:t>
            </a:r>
          </a:p>
          <a:p>
            <a:pPr algn="l">
              <a:buFont typeface="+mj-lt"/>
              <a:buAutoNum type="arabicPeriod" startAt="12"/>
            </a:pPr>
            <a:r>
              <a:rPr lang="en-US" sz="2000" b="1" i="0" dirty="0">
                <a:solidFill>
                  <a:srgbClr val="1E1D1D"/>
                </a:solidFill>
                <a:effectLst/>
                <a:highlight>
                  <a:srgbClr val="FFFFFF"/>
                </a:highlight>
                <a:latin typeface="inherit"/>
              </a:rPr>
              <a:t>Complex Cost Structures:</a:t>
            </a:r>
          </a:p>
          <a:p>
            <a:pPr algn="l"/>
            <a:r>
              <a:rPr lang="en-US" sz="2000" b="0" i="0" dirty="0">
                <a:solidFill>
                  <a:srgbClr val="1E1D1D"/>
                </a:solidFill>
                <a:effectLst/>
                <a:highlight>
                  <a:srgbClr val="FFFFFF"/>
                </a:highlight>
                <a:latin typeface="Roboto" panose="02000000000000000000" pitchFamily="2" charset="0"/>
              </a:rPr>
              <a:t>Industries with intricate cost structures, such as healthcare or manufacturing, may require advanced cost allocation methods and specialized knowledge.</a:t>
            </a:r>
          </a:p>
        </p:txBody>
      </p:sp>
    </p:spTree>
    <p:extLst>
      <p:ext uri="{BB962C8B-B14F-4D97-AF65-F5344CB8AC3E}">
        <p14:creationId xmlns:p14="http://schemas.microsoft.com/office/powerpoint/2010/main" val="194713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AD05D-3DD0-6D2E-F300-599255ED6A51}"/>
              </a:ext>
            </a:extLst>
          </p:cNvPr>
          <p:cNvSpPr>
            <a:spLocks noGrp="1"/>
          </p:cNvSpPr>
          <p:nvPr>
            <p:ph type="title"/>
          </p:nvPr>
        </p:nvSpPr>
        <p:spPr>
          <a:xfrm>
            <a:off x="838200" y="365126"/>
            <a:ext cx="10515600" cy="777874"/>
          </a:xfrm>
        </p:spPr>
        <p:txBody>
          <a:bodyPr>
            <a:noAutofit/>
          </a:bodyPr>
          <a:lstStyle/>
          <a:p>
            <a:r>
              <a:rPr lang="en-GB" sz="32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Cost analysis techniques for healthcare decision making</a:t>
            </a:r>
            <a:endParaRPr lang="en-US" sz="3200" dirty="0">
              <a:latin typeface="Cambria" panose="02040503050406030204" pitchFamily="18" charset="0"/>
              <a:ea typeface="Cambria" panose="02040503050406030204" pitchFamily="18" charset="0"/>
            </a:endParaRPr>
          </a:p>
        </p:txBody>
      </p:sp>
      <p:sp>
        <p:nvSpPr>
          <p:cNvPr id="4" name="Rectangle 1">
            <a:extLst>
              <a:ext uri="{FF2B5EF4-FFF2-40B4-BE49-F238E27FC236}">
                <a16:creationId xmlns:a16="http://schemas.microsoft.com/office/drawing/2014/main" id="{F2A3D5EE-C176-894F-7BFA-E7D7D253046A}"/>
              </a:ext>
            </a:extLst>
          </p:cNvPr>
          <p:cNvSpPr>
            <a:spLocks noGrp="1" noChangeArrowheads="1"/>
          </p:cNvSpPr>
          <p:nvPr>
            <p:ph idx="1"/>
          </p:nvPr>
        </p:nvSpPr>
        <p:spPr bwMode="auto">
          <a:xfrm>
            <a:off x="838199" y="1185139"/>
            <a:ext cx="1096327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ts val="1200"/>
              </a:spcAft>
            </a:pPr>
            <a:r>
              <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 analysis refers to the comprehensive study of expenses, including fixed and variable costs, overheads, and other financial outlays, to assess their impact on profitability and to identify areas for cost reduction or optimization.</a:t>
            </a:r>
          </a:p>
          <a:p>
            <a:pPr eaLnBrk="0" fontAlgn="base" hangingPunct="0">
              <a:lnSpc>
                <a:spcPct val="100000"/>
              </a:lnSpc>
              <a:spcBef>
                <a:spcPct val="0"/>
              </a:spcBef>
              <a:spcAft>
                <a:spcPts val="1200"/>
              </a:spcAft>
            </a:pPr>
            <a:r>
              <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 analysis techniques in healthcare decision-making are crucial for evaluating the economic impact of healthcare interventions and programs. </a:t>
            </a:r>
          </a:p>
          <a:p>
            <a:pPr eaLnBrk="0" fontAlgn="base" hangingPunct="0">
              <a:lnSpc>
                <a:spcPct val="100000"/>
              </a:lnSpc>
              <a:spcBef>
                <a:spcPct val="0"/>
              </a:spcBef>
              <a:spcAft>
                <a:spcPts val="1200"/>
              </a:spcAft>
            </a:pPr>
            <a:r>
              <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Some key techniques and concepts that are often covered in such analyses include:</a:t>
            </a:r>
          </a:p>
          <a:p>
            <a:pPr lvl="1" eaLnBrk="0" fontAlgn="base" hangingPunct="0">
              <a:lnSpc>
                <a:spcPct val="100000"/>
              </a:lnSpc>
              <a:spcBef>
                <a:spcPct val="0"/>
              </a:spcBef>
              <a:spcAft>
                <a:spcPts val="1200"/>
              </a:spcAft>
              <a:buFont typeface="+mj-lt"/>
              <a:buAutoNum type="arabicPeriod"/>
            </a:pPr>
            <a:r>
              <a:rPr kumimoji="0" lang="en-US" altLang="en-US" sz="20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 analysis</a:t>
            </a:r>
          </a:p>
          <a:p>
            <a:pPr lvl="1" eaLnBrk="0" fontAlgn="base" hangingPunct="0">
              <a:lnSpc>
                <a:spcPct val="100000"/>
              </a:lnSpc>
              <a:spcBef>
                <a:spcPct val="0"/>
              </a:spcBef>
              <a:spcAft>
                <a:spcPts val="1200"/>
              </a:spcAft>
              <a:buFont typeface="+mj-lt"/>
              <a:buAutoNum type="arabicPeriod"/>
            </a:pPr>
            <a:r>
              <a:rPr kumimoji="0" lang="en-US" altLang="en-US" sz="20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Cost-Benefit Analysis (CBA)</a:t>
            </a:r>
            <a:endPar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lvl="1" eaLnBrk="0" fontAlgn="base" hangingPunct="0">
              <a:lnSpc>
                <a:spcPct val="100000"/>
              </a:lnSpc>
              <a:spcBef>
                <a:spcPct val="0"/>
              </a:spcBef>
              <a:spcAft>
                <a:spcPts val="1200"/>
              </a:spcAft>
              <a:buFont typeface="+mj-lt"/>
              <a:buAutoNum type="arabicPeriod"/>
            </a:pPr>
            <a:r>
              <a:rPr kumimoji="0" lang="en-US" altLang="en-US" sz="20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Cost-Effectiveness Analysis (CEA)</a:t>
            </a:r>
            <a:endPar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lvl="1" eaLnBrk="0" fontAlgn="base" hangingPunct="0">
              <a:lnSpc>
                <a:spcPct val="100000"/>
              </a:lnSpc>
              <a:spcBef>
                <a:spcPct val="0"/>
              </a:spcBef>
              <a:spcAft>
                <a:spcPts val="1200"/>
              </a:spcAft>
              <a:buFont typeface="+mj-lt"/>
              <a:buAutoNum type="arabicPeriod"/>
            </a:pPr>
            <a:r>
              <a:rPr kumimoji="0" lang="en-US" altLang="en-US" sz="20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Cost-Utility Analysis (CUA)</a:t>
            </a:r>
            <a:endPar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lvl="1" eaLnBrk="0" fontAlgn="base" hangingPunct="0">
              <a:lnSpc>
                <a:spcPct val="100000"/>
              </a:lnSpc>
              <a:spcBef>
                <a:spcPct val="0"/>
              </a:spcBef>
              <a:spcAft>
                <a:spcPts val="1200"/>
              </a:spcAft>
              <a:buFont typeface="+mj-lt"/>
              <a:buAutoNum type="arabicPeriod"/>
            </a:pPr>
            <a:r>
              <a:rPr kumimoji="0" lang="en-US" altLang="en-US" sz="2000" b="1" i="0" u="none" strike="noStrike" cap="none" normalizeH="0" baseline="0" dirty="0">
                <a:ln>
                  <a:noFill/>
                </a:ln>
                <a:solidFill>
                  <a:schemeClr val="tx1"/>
                </a:solidFill>
                <a:effectLst/>
                <a:latin typeface="Cambria" panose="02040503050406030204" pitchFamily="18" charset="0"/>
                <a:ea typeface="Cambria" panose="02040503050406030204" pitchFamily="18" charset="0"/>
              </a:rPr>
              <a:t>Cost-Minimization Analysis (CMA)</a:t>
            </a:r>
            <a:endPar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a:p>
            <a:pPr eaLnBrk="0" fontAlgn="base" hangingPunct="0">
              <a:lnSpc>
                <a:spcPct val="100000"/>
              </a:lnSpc>
              <a:spcBef>
                <a:spcPct val="0"/>
              </a:spcBef>
              <a:spcAft>
                <a:spcPts val="1200"/>
              </a:spcAft>
            </a:pPr>
            <a:r>
              <a:rPr lang="en-US" altLang="en-US" sz="2000" dirty="0">
                <a:latin typeface="Cambria" panose="02040503050406030204" pitchFamily="18" charset="0"/>
                <a:ea typeface="Cambria" panose="02040503050406030204" pitchFamily="18" charset="0"/>
              </a:rPr>
              <a:t>T</a:t>
            </a:r>
            <a:r>
              <a:rPr kumimoji="0" lang="en-US" altLang="en-US" sz="2000" b="0" i="0" u="none" strike="noStrike" cap="none" normalizeH="0" baseline="0" dirty="0">
                <a:ln>
                  <a:noFill/>
                </a:ln>
                <a:solidFill>
                  <a:schemeClr val="tx1"/>
                </a:solidFill>
                <a:effectLst/>
                <a:latin typeface="Cambria" panose="02040503050406030204" pitchFamily="18" charset="0"/>
                <a:ea typeface="Cambria" panose="02040503050406030204" pitchFamily="18" charset="0"/>
              </a:rPr>
              <a:t>he choice of technique often depends on the specific healthcare context and the nature of the decision to be made. It’s also important to consider ethical, legal, and social implications when conducting these analyses.</a:t>
            </a:r>
          </a:p>
        </p:txBody>
      </p:sp>
    </p:spTree>
    <p:extLst>
      <p:ext uri="{BB962C8B-B14F-4D97-AF65-F5344CB8AC3E}">
        <p14:creationId xmlns:p14="http://schemas.microsoft.com/office/powerpoint/2010/main" val="2695498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47832-7CD5-2535-F969-84108704551B}"/>
              </a:ext>
            </a:extLst>
          </p:cNvPr>
          <p:cNvSpPr>
            <a:spLocks noGrp="1"/>
          </p:cNvSpPr>
          <p:nvPr>
            <p:ph type="title"/>
          </p:nvPr>
        </p:nvSpPr>
        <p:spPr>
          <a:xfrm>
            <a:off x="838200" y="270668"/>
            <a:ext cx="10515600" cy="820738"/>
          </a:xfrm>
        </p:spPr>
        <p:txBody>
          <a:bodyPr/>
          <a:lstStyle/>
          <a:p>
            <a:r>
              <a:rPr lang="en-US" b="1" dirty="0">
                <a:solidFill>
                  <a:srgbClr val="1E1D1D"/>
                </a:solidFill>
                <a:highlight>
                  <a:srgbClr val="FFFFFF"/>
                </a:highlight>
                <a:latin typeface="Roboto" panose="02000000000000000000" pitchFamily="2" charset="0"/>
              </a:rPr>
              <a:t>Challenges in Cost Analysis</a:t>
            </a:r>
            <a:endParaRPr lang="en-US" dirty="0"/>
          </a:p>
        </p:txBody>
      </p:sp>
      <p:sp>
        <p:nvSpPr>
          <p:cNvPr id="3" name="Content Placeholder 2">
            <a:extLst>
              <a:ext uri="{FF2B5EF4-FFF2-40B4-BE49-F238E27FC236}">
                <a16:creationId xmlns:a16="http://schemas.microsoft.com/office/drawing/2014/main" id="{8DB67739-300E-CFDA-9C2E-75C000B604D2}"/>
              </a:ext>
            </a:extLst>
          </p:cNvPr>
          <p:cNvSpPr>
            <a:spLocks noGrp="1"/>
          </p:cNvSpPr>
          <p:nvPr>
            <p:ph idx="1"/>
          </p:nvPr>
        </p:nvSpPr>
        <p:spPr>
          <a:xfrm>
            <a:off x="414337" y="1214438"/>
            <a:ext cx="11458575" cy="4962525"/>
          </a:xfrm>
        </p:spPr>
        <p:txBody>
          <a:bodyPr>
            <a:noAutofit/>
          </a:bodyPr>
          <a:lstStyle/>
          <a:p>
            <a:pPr algn="l">
              <a:buFont typeface="+mj-lt"/>
              <a:buAutoNum type="arabicPeriod" startAt="13"/>
            </a:pPr>
            <a:r>
              <a:rPr lang="en-US" sz="2000" b="1" i="0" dirty="0">
                <a:solidFill>
                  <a:srgbClr val="1E1D1D"/>
                </a:solidFill>
                <a:effectLst/>
                <a:highlight>
                  <a:srgbClr val="FFFFFF"/>
                </a:highlight>
                <a:latin typeface="inherit"/>
              </a:rPr>
              <a:t>Subjectivity and Bias:</a:t>
            </a:r>
          </a:p>
          <a:p>
            <a:pPr algn="l"/>
            <a:r>
              <a:rPr lang="en-US" sz="2000" b="0" i="0" dirty="0">
                <a:solidFill>
                  <a:srgbClr val="1E1D1D"/>
                </a:solidFill>
                <a:effectLst/>
                <a:highlight>
                  <a:srgbClr val="FFFFFF"/>
                </a:highlight>
                <a:latin typeface="Roboto" panose="02000000000000000000" pitchFamily="2" charset="0"/>
              </a:rPr>
              <a:t>Cost analysis often involves subjective judgments, especially when estimating future costs or assigning values to intangible factors. Bias can affect the analysis.</a:t>
            </a:r>
          </a:p>
          <a:p>
            <a:pPr algn="l">
              <a:buFont typeface="+mj-lt"/>
              <a:buAutoNum type="arabicPeriod" startAt="14"/>
            </a:pPr>
            <a:r>
              <a:rPr lang="en-US" sz="2000" b="1" i="0" dirty="0">
                <a:solidFill>
                  <a:srgbClr val="1E1D1D"/>
                </a:solidFill>
                <a:effectLst/>
                <a:highlight>
                  <a:srgbClr val="FFFFFF"/>
                </a:highlight>
                <a:latin typeface="inherit"/>
              </a:rPr>
              <a:t>Communication and Interpretation:</a:t>
            </a:r>
          </a:p>
          <a:p>
            <a:pPr algn="l"/>
            <a:r>
              <a:rPr lang="en-US" sz="2000" b="0" i="0" dirty="0">
                <a:solidFill>
                  <a:srgbClr val="1E1D1D"/>
                </a:solidFill>
                <a:effectLst/>
                <a:highlight>
                  <a:srgbClr val="FFFFFF"/>
                </a:highlight>
                <a:latin typeface="Roboto" panose="02000000000000000000" pitchFamily="2" charset="0"/>
              </a:rPr>
              <a:t>Presenting complex cost analysis results to non-financial stakeholders can be challenging. Ensuring that decision-makers understand the implications of the analysis is crucial.</a:t>
            </a:r>
          </a:p>
          <a:p>
            <a:pPr algn="l">
              <a:buFont typeface="+mj-lt"/>
              <a:buAutoNum type="arabicPeriod" startAt="15"/>
            </a:pPr>
            <a:r>
              <a:rPr lang="en-US" sz="2000" b="1" i="0" dirty="0">
                <a:solidFill>
                  <a:srgbClr val="1E1D1D"/>
                </a:solidFill>
                <a:effectLst/>
                <a:highlight>
                  <a:srgbClr val="FFFFFF"/>
                </a:highlight>
                <a:latin typeface="inherit"/>
              </a:rPr>
              <a:t>Continuous Monitoring:</a:t>
            </a:r>
          </a:p>
          <a:p>
            <a:pPr algn="l"/>
            <a:r>
              <a:rPr lang="en-US" sz="2000" b="0" i="0" dirty="0">
                <a:solidFill>
                  <a:srgbClr val="1E1D1D"/>
                </a:solidFill>
                <a:effectLst/>
                <a:highlight>
                  <a:srgbClr val="FFFFFF"/>
                </a:highlight>
                <a:latin typeface="Roboto" panose="02000000000000000000" pitchFamily="2" charset="0"/>
              </a:rPr>
              <a:t>Ongoing monitoring of actual costs versus estimated costs is essential for cost control. However, maintaining this vigilance can be resource-intensive.</a:t>
            </a:r>
          </a:p>
          <a:p>
            <a:pPr algn="l">
              <a:buFont typeface="+mj-lt"/>
              <a:buAutoNum type="arabicPeriod" startAt="16"/>
            </a:pPr>
            <a:r>
              <a:rPr lang="en-US" sz="2000" b="1" i="0" dirty="0">
                <a:solidFill>
                  <a:srgbClr val="1E1D1D"/>
                </a:solidFill>
                <a:effectLst/>
                <a:highlight>
                  <a:srgbClr val="FFFFFF"/>
                </a:highlight>
                <a:latin typeface="inherit"/>
              </a:rPr>
              <a:t>Economic Uncertainty:</a:t>
            </a:r>
          </a:p>
          <a:p>
            <a:pPr algn="l"/>
            <a:r>
              <a:rPr lang="en-US" sz="2000" b="0" i="0" dirty="0">
                <a:solidFill>
                  <a:srgbClr val="1E1D1D"/>
                </a:solidFill>
                <a:effectLst/>
                <a:highlight>
                  <a:srgbClr val="FFFFFF"/>
                </a:highlight>
                <a:latin typeface="Roboto" panose="02000000000000000000" pitchFamily="2" charset="0"/>
              </a:rPr>
              <a:t>Economic conditions can change rapidly, affecting cost structures, pricing, and demand. Cost analysis may need to adapt to uncertain economic environments.</a:t>
            </a:r>
          </a:p>
          <a:p>
            <a:endParaRPr lang="en-US" sz="2000" dirty="0"/>
          </a:p>
        </p:txBody>
      </p:sp>
    </p:spTree>
    <p:extLst>
      <p:ext uri="{BB962C8B-B14F-4D97-AF65-F5344CB8AC3E}">
        <p14:creationId xmlns:p14="http://schemas.microsoft.com/office/powerpoint/2010/main" val="4127131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DC968-66B7-00F7-3F7A-FB7655252064}"/>
              </a:ext>
            </a:extLst>
          </p:cNvPr>
          <p:cNvSpPr>
            <a:spLocks noGrp="1"/>
          </p:cNvSpPr>
          <p:nvPr>
            <p:ph type="title"/>
          </p:nvPr>
        </p:nvSpPr>
        <p:spPr>
          <a:xfrm>
            <a:off x="838200" y="365126"/>
            <a:ext cx="10515600" cy="820738"/>
          </a:xfrm>
        </p:spPr>
        <p:txBody>
          <a:bodyPr/>
          <a:lstStyle/>
          <a:p>
            <a:r>
              <a:rPr lang="en-US" dirty="0">
                <a:latin typeface="Cambria" panose="02040503050406030204" pitchFamily="18" charset="0"/>
                <a:ea typeface="Cambria" panose="02040503050406030204" pitchFamily="18" charset="0"/>
              </a:rPr>
              <a:t>References</a:t>
            </a:r>
          </a:p>
        </p:txBody>
      </p:sp>
      <p:sp>
        <p:nvSpPr>
          <p:cNvPr id="3" name="Content Placeholder 2">
            <a:extLst>
              <a:ext uri="{FF2B5EF4-FFF2-40B4-BE49-F238E27FC236}">
                <a16:creationId xmlns:a16="http://schemas.microsoft.com/office/drawing/2014/main" id="{377F2B5F-1589-A3A9-318A-B92713A86CBC}"/>
              </a:ext>
            </a:extLst>
          </p:cNvPr>
          <p:cNvSpPr>
            <a:spLocks noGrp="1"/>
          </p:cNvSpPr>
          <p:nvPr>
            <p:ph idx="1"/>
          </p:nvPr>
        </p:nvSpPr>
        <p:spPr/>
        <p:txBody>
          <a:bodyPr>
            <a:normAutofit/>
          </a:bodyPr>
          <a:lstStyle/>
          <a:p>
            <a:r>
              <a:rPr lang="en-US" sz="2000" b="0" i="0" dirty="0">
                <a:solidFill>
                  <a:srgbClr val="212121"/>
                </a:solidFill>
                <a:effectLst/>
                <a:highlight>
                  <a:srgbClr val="FFFFFF"/>
                </a:highlight>
                <a:latin typeface="Cambria" panose="02040503050406030204" pitchFamily="18" charset="0"/>
                <a:ea typeface="Cambria" panose="02040503050406030204" pitchFamily="18" charset="0"/>
              </a:rPr>
              <a:t>Camponovo E. An introduction to cost analysis. JAAPA. 2015 Apr;28(4):45-8. </a:t>
            </a:r>
            <a:r>
              <a:rPr lang="en-US" sz="2000" b="0" i="0" dirty="0" err="1">
                <a:solidFill>
                  <a:srgbClr val="212121"/>
                </a:solidFill>
                <a:effectLst/>
                <a:highlight>
                  <a:srgbClr val="FFFFFF"/>
                </a:highlight>
                <a:latin typeface="Cambria" panose="02040503050406030204" pitchFamily="18" charset="0"/>
                <a:ea typeface="Cambria" panose="02040503050406030204" pitchFamily="18" charset="0"/>
              </a:rPr>
              <a:t>doi</a:t>
            </a:r>
            <a:r>
              <a:rPr lang="en-US" sz="2000" b="0" i="0" dirty="0">
                <a:solidFill>
                  <a:srgbClr val="212121"/>
                </a:solidFill>
                <a:effectLst/>
                <a:highlight>
                  <a:srgbClr val="FFFFFF"/>
                </a:highlight>
                <a:latin typeface="Cambria" panose="02040503050406030204" pitchFamily="18" charset="0"/>
                <a:ea typeface="Cambria" panose="02040503050406030204" pitchFamily="18" charset="0"/>
              </a:rPr>
              <a:t>: 10.1097/01.JAA.0000462056.40259.8f. PMID: 25802940.</a:t>
            </a:r>
          </a:p>
          <a:p>
            <a:r>
              <a:rPr lang="en-US" sz="2000" dirty="0">
                <a:latin typeface="Cambria" panose="02040503050406030204" pitchFamily="18" charset="0"/>
                <a:ea typeface="Cambria" panose="02040503050406030204" pitchFamily="18" charset="0"/>
                <a:hlinkClick r:id="rId2"/>
              </a:rPr>
              <a:t>What is Cost Analysis | Types | Methods | Importance | Steps | Challenges (businessstudiesnotes.com)</a:t>
            </a:r>
            <a:r>
              <a:rPr lang="en-US" sz="2000" dirty="0">
                <a:latin typeface="Cambria" panose="02040503050406030204" pitchFamily="18" charset="0"/>
                <a:ea typeface="Cambria" panose="02040503050406030204" pitchFamily="18" charset="0"/>
              </a:rPr>
              <a:t>https://businessstudiesnotes.com/what-is-cost-analysis</a:t>
            </a:r>
            <a:endParaRPr lang="en-US"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94196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20CCC-EC63-08DF-0E3E-7A0D736F54E5}"/>
              </a:ext>
            </a:extLst>
          </p:cNvPr>
          <p:cNvSpPr>
            <a:spLocks noGrp="1"/>
          </p:cNvSpPr>
          <p:nvPr>
            <p:ph type="title"/>
          </p:nvPr>
        </p:nvSpPr>
        <p:spPr>
          <a:xfrm>
            <a:off x="838200" y="300038"/>
            <a:ext cx="10515600" cy="819150"/>
          </a:xfrm>
        </p:spPr>
        <p:txBody>
          <a:bodyPr/>
          <a:lstStyle/>
          <a:p>
            <a:r>
              <a:rPr lang="en-US" dirty="0">
                <a:latin typeface="Cambria" panose="02040503050406030204" pitchFamily="18" charset="0"/>
                <a:ea typeface="Cambria" panose="02040503050406030204" pitchFamily="18" charset="0"/>
              </a:rPr>
              <a:t>Cost analysis</a:t>
            </a:r>
          </a:p>
        </p:txBody>
      </p:sp>
      <p:sp>
        <p:nvSpPr>
          <p:cNvPr id="3" name="Content Placeholder 2">
            <a:extLst>
              <a:ext uri="{FF2B5EF4-FFF2-40B4-BE49-F238E27FC236}">
                <a16:creationId xmlns:a16="http://schemas.microsoft.com/office/drawing/2014/main" id="{003E5ACC-0A9A-3D94-391D-3C9F29B70D1D}"/>
              </a:ext>
            </a:extLst>
          </p:cNvPr>
          <p:cNvSpPr>
            <a:spLocks noGrp="1"/>
          </p:cNvSpPr>
          <p:nvPr>
            <p:ph idx="1"/>
          </p:nvPr>
        </p:nvSpPr>
        <p:spPr>
          <a:xfrm>
            <a:off x="838200" y="1528763"/>
            <a:ext cx="10515600" cy="4648200"/>
          </a:xfrm>
        </p:spPr>
        <p:txBody>
          <a:bodyPr/>
          <a:lstStyle/>
          <a:p>
            <a:r>
              <a:rPr lang="en-US" dirty="0">
                <a:latin typeface="Cambria" panose="02040503050406030204" pitchFamily="18" charset="0"/>
                <a:ea typeface="Cambria" panose="02040503050406030204" pitchFamily="18" charset="0"/>
              </a:rPr>
              <a:t>Cost analysis refers to the process of examining and evaluating the various costs associated with a particular project, business operation, or product. </a:t>
            </a:r>
          </a:p>
          <a:p>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It involves the systematic breakdown and assessment of all costs incurred to understand the financial implications of a decision or investment.</a:t>
            </a:r>
          </a:p>
          <a:p>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Cost analysis is a crucial tool in business management, financial planning, and decision-making.</a:t>
            </a:r>
          </a:p>
        </p:txBody>
      </p:sp>
    </p:spTree>
    <p:extLst>
      <p:ext uri="{BB962C8B-B14F-4D97-AF65-F5344CB8AC3E}">
        <p14:creationId xmlns:p14="http://schemas.microsoft.com/office/powerpoint/2010/main" val="398341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lstStyle/>
          <a:p>
            <a:r>
              <a:rPr lang="en-US" b="1" dirty="0">
                <a:solidFill>
                  <a:srgbClr val="1E1D1D"/>
                </a:solidFill>
                <a:highlight>
                  <a:srgbClr val="FFFFFF"/>
                </a:highlight>
                <a:latin typeface="Cambria" panose="02040503050406030204" pitchFamily="18" charset="0"/>
                <a:ea typeface="Cambria" panose="02040503050406030204" pitchFamily="18" charset="0"/>
              </a:rPr>
              <a:t>Types of Cost Analysis</a:t>
            </a:r>
            <a:endParaRPr lang="en-US"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66749" y="1685927"/>
            <a:ext cx="10515600" cy="4400548"/>
          </a:xfrm>
        </p:spPr>
        <p:txBody>
          <a:bodyPr>
            <a:noAutofit/>
          </a:bodyPr>
          <a:lstStyle/>
          <a:p>
            <a:pPr>
              <a:lnSpc>
                <a:spcPct val="200000"/>
              </a:lnSpc>
              <a:buFont typeface="+mj-lt"/>
              <a:buAutoNum type="arabicPeriod"/>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 Fixed Cost Analysis</a:t>
            </a:r>
          </a:p>
          <a:p>
            <a:pPr>
              <a:lnSpc>
                <a:spcPct val="200000"/>
              </a:lnSpc>
              <a:buFont typeface="+mj-lt"/>
              <a:buAutoNum type="arabicPeriod" startAt="2"/>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Variable Cost Analysis</a:t>
            </a:r>
          </a:p>
          <a:p>
            <a:pPr>
              <a:lnSpc>
                <a:spcPct val="200000"/>
              </a:lnSpc>
              <a:buFont typeface="+mj-lt"/>
              <a:buAutoNum type="arabicPeriod" startAt="3"/>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Direct Cost Analysis</a:t>
            </a:r>
            <a:endParaRPr lang="en-US" sz="2000" b="0" i="0" dirty="0">
              <a:solidFill>
                <a:srgbClr val="1E1D1D"/>
              </a:solidFill>
              <a:effectLst/>
              <a:highlight>
                <a:srgbClr val="FFFFFF"/>
              </a:highlight>
              <a:latin typeface="Cambria" panose="02040503050406030204" pitchFamily="18" charset="0"/>
              <a:ea typeface="Cambria" panose="02040503050406030204" pitchFamily="18" charset="0"/>
            </a:endParaRPr>
          </a:p>
          <a:p>
            <a:pPr>
              <a:lnSpc>
                <a:spcPct val="200000"/>
              </a:lnSpc>
              <a:buFont typeface="+mj-lt"/>
              <a:buAutoNum type="arabicPeriod" startAt="4"/>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Indirect Cost Analysis</a:t>
            </a:r>
          </a:p>
          <a:p>
            <a:pPr>
              <a:lnSpc>
                <a:spcPct val="200000"/>
              </a:lnSpc>
              <a:buFont typeface="+mj-lt"/>
              <a:buAutoNum type="arabicPeriod" startAt="5"/>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Opportunity Cost Analysis</a:t>
            </a:r>
          </a:p>
          <a:p>
            <a:pPr>
              <a:lnSpc>
                <a:spcPct val="200000"/>
              </a:lnSpc>
              <a:buFont typeface="+mj-lt"/>
              <a:buAutoNum type="arabicPeriod" startAt="6"/>
            </a:pPr>
            <a:r>
              <a:rPr lang="en-US" sz="2000" b="1" i="0" dirty="0">
                <a:solidFill>
                  <a:srgbClr val="1E1D1D"/>
                </a:solidFill>
                <a:effectLst/>
                <a:highlight>
                  <a:srgbClr val="FFFFFF"/>
                </a:highlight>
                <a:latin typeface="Cambria" panose="02040503050406030204" pitchFamily="18" charset="0"/>
                <a:ea typeface="Cambria" panose="02040503050406030204" pitchFamily="18" charset="0"/>
              </a:rPr>
              <a:t>Sunk Cost Analysis</a:t>
            </a:r>
          </a:p>
          <a:p>
            <a:pPr marL="0" indent="0">
              <a:lnSpc>
                <a:spcPct val="200000"/>
              </a:lnSpc>
              <a:buNone/>
            </a:pP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69122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 Fixed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Fixed cost analysis focuses on examining and understanding expenses that remain constant regardless of the level of production or output.</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dirty="0">
                <a:solidFill>
                  <a:srgbClr val="1E1D1D"/>
                </a:solidFill>
                <a:effectLst/>
                <a:highlight>
                  <a:srgbClr val="FFFFFF"/>
                </a:highlight>
                <a:latin typeface="Roboto" panose="02000000000000000000" pitchFamily="2" charset="0"/>
              </a:rPr>
              <a:t>Constant: </a:t>
            </a:r>
            <a:r>
              <a:rPr lang="en-US" sz="2000" b="0" i="0" dirty="0">
                <a:solidFill>
                  <a:srgbClr val="1E1D1D"/>
                </a:solidFill>
                <a:effectLst/>
                <a:highlight>
                  <a:srgbClr val="FFFFFF"/>
                </a:highlight>
                <a:latin typeface="Roboto" panose="02000000000000000000" pitchFamily="2" charset="0"/>
              </a:rPr>
              <a:t>Fixed costs do not change with fluctuations in production or sales volume.</a:t>
            </a:r>
          </a:p>
          <a:p>
            <a:pPr algn="l">
              <a:buFont typeface="Arial" panose="020B0604020202020204" pitchFamily="34" charset="0"/>
              <a:buChar char="•"/>
            </a:pPr>
            <a:r>
              <a:rPr lang="en-US" sz="2000" i="0" dirty="0">
                <a:solidFill>
                  <a:srgbClr val="1E1D1D"/>
                </a:solidFill>
                <a:effectLst/>
                <a:highlight>
                  <a:srgbClr val="FFFFFF"/>
                </a:highlight>
                <a:latin typeface="Roboto" panose="02000000000000000000" pitchFamily="2" charset="0"/>
              </a:rPr>
              <a:t>Time-Based: </a:t>
            </a:r>
            <a:r>
              <a:rPr lang="en-US" sz="2000" b="0" i="0" dirty="0">
                <a:solidFill>
                  <a:srgbClr val="1E1D1D"/>
                </a:solidFill>
                <a:effectLst/>
                <a:highlight>
                  <a:srgbClr val="FFFFFF"/>
                </a:highlight>
                <a:latin typeface="Roboto" panose="02000000000000000000" pitchFamily="2" charset="0"/>
              </a:rPr>
              <a:t>These costs occur regularly, typically on a monthly or annual basis.</a:t>
            </a:r>
          </a:p>
          <a:p>
            <a:pPr algn="l">
              <a:buFont typeface="Arial" panose="020B0604020202020204" pitchFamily="34" charset="0"/>
              <a:buChar char="•"/>
            </a:pPr>
            <a:r>
              <a:rPr lang="en-US" sz="2000" i="0" dirty="0">
                <a:solidFill>
                  <a:srgbClr val="1E1D1D"/>
                </a:solidFill>
                <a:effectLst/>
                <a:highlight>
                  <a:srgbClr val="FFFFFF"/>
                </a:highlight>
                <a:latin typeface="Roboto" panose="02000000000000000000" pitchFamily="2" charset="0"/>
              </a:rPr>
              <a:t>Examples: </a:t>
            </a:r>
            <a:r>
              <a:rPr lang="en-US" sz="2000" b="0" i="0" dirty="0">
                <a:solidFill>
                  <a:srgbClr val="1E1D1D"/>
                </a:solidFill>
                <a:effectLst/>
                <a:highlight>
                  <a:srgbClr val="FFFFFF"/>
                </a:highlight>
                <a:latin typeface="Roboto" panose="02000000000000000000" pitchFamily="2" charset="0"/>
              </a:rPr>
              <a:t>Rent or lease payments, insurance premiums, salaries of permanent staff, depreciation of fixed assets.</a:t>
            </a:r>
          </a:p>
          <a:p>
            <a:pPr algn="l"/>
            <a:r>
              <a:rPr lang="en-US" sz="2000" b="0" i="0" dirty="0">
                <a:solidFill>
                  <a:srgbClr val="1E1D1D"/>
                </a:solidFill>
                <a:effectLst/>
                <a:highlight>
                  <a:srgbClr val="FFFFFF"/>
                </a:highlight>
                <a:latin typeface="Roboto" panose="02000000000000000000" pitchFamily="2" charset="0"/>
              </a:rPr>
              <a:t>Fixed cost analysis helps businesses in budgeting, as these costs need to be covered regardless of operational levels. It allows organizations to plan for stable and consistent expenses.</a:t>
            </a:r>
          </a:p>
          <a:p>
            <a:endParaRPr lang="en-US" sz="2000" dirty="0"/>
          </a:p>
        </p:txBody>
      </p:sp>
    </p:spTree>
    <p:extLst>
      <p:ext uri="{BB962C8B-B14F-4D97-AF65-F5344CB8AC3E}">
        <p14:creationId xmlns:p14="http://schemas.microsoft.com/office/powerpoint/2010/main" val="186354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Variable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Variable cost analysis concentrates on costs that fluctuate in direct proportion to changes in production or output.</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Proportional: Variable costs increase or decrease in line with changes in production or sales volume.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Direct Relationship: There is a direct cause-and-effect relationship between variable costs and production.</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Examples: Cost of raw materials, direct labor costs (hourly wages), sales commissions.</a:t>
            </a:r>
          </a:p>
          <a:p>
            <a:pPr algn="l"/>
            <a:r>
              <a:rPr lang="en-US" sz="2000" b="0" i="0" dirty="0">
                <a:solidFill>
                  <a:srgbClr val="1E1D1D"/>
                </a:solidFill>
                <a:effectLst/>
                <a:highlight>
                  <a:srgbClr val="FFFFFF"/>
                </a:highlight>
                <a:latin typeface="Roboto" panose="02000000000000000000" pitchFamily="2" charset="0"/>
              </a:rPr>
              <a:t>Variable cost analysis is crucial for determining the cost of producing each additional unit of a product or service. It aids in pricing strategies and assessing the profitability of different production levels.</a:t>
            </a:r>
          </a:p>
          <a:p>
            <a:endParaRPr lang="en-US" sz="2000" dirty="0"/>
          </a:p>
        </p:txBody>
      </p:sp>
    </p:spTree>
    <p:extLst>
      <p:ext uri="{BB962C8B-B14F-4D97-AF65-F5344CB8AC3E}">
        <p14:creationId xmlns:p14="http://schemas.microsoft.com/office/powerpoint/2010/main" val="401262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Direct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Direct cost analysis focuses on expenses directly attributable to a specific product, project, or department.</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Attributable: Direct costs can be traced and linked directly to a particular output or project.</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Tangible: These costs are often physical and easily identifiable.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Examples: Cost of raw materials used in manufacturing a specific product, labor costs of employees working solely on one project.</a:t>
            </a:r>
          </a:p>
          <a:p>
            <a:pPr algn="l"/>
            <a:r>
              <a:rPr lang="en-US" sz="2000" b="0" i="0" dirty="0">
                <a:solidFill>
                  <a:srgbClr val="1E1D1D"/>
                </a:solidFill>
                <a:effectLst/>
                <a:highlight>
                  <a:srgbClr val="FFFFFF"/>
                </a:highlight>
                <a:latin typeface="Roboto" panose="02000000000000000000" pitchFamily="2" charset="0"/>
              </a:rPr>
              <a:t>Direct cost analysis is instrumental in determining the precise cost of producing a specific item or delivering a particular service. It helps in pricing, budgeting, and evaluating the profitability of individual products or projects.</a:t>
            </a:r>
          </a:p>
          <a:p>
            <a:endParaRPr lang="en-US" sz="2000" dirty="0"/>
          </a:p>
        </p:txBody>
      </p:sp>
    </p:spTree>
    <p:extLst>
      <p:ext uri="{BB962C8B-B14F-4D97-AF65-F5344CB8AC3E}">
        <p14:creationId xmlns:p14="http://schemas.microsoft.com/office/powerpoint/2010/main" val="2324114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Indirect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Indirect cost analysis deals with expenses that are essential for overall operations but cannot be directly attributed to a specific product or project.</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Shared: Indirect costs are incurred across the organization and are not tied to a single output.</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Allocated: These costs are often allocated to various departments or activities based on predetermined methods.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Examples: Utilities (electricity, water), administrative salaries, office supplies.</a:t>
            </a:r>
          </a:p>
          <a:p>
            <a:pPr algn="l"/>
            <a:r>
              <a:rPr lang="en-US" sz="2000" b="0" i="0" dirty="0">
                <a:solidFill>
                  <a:srgbClr val="1E1D1D"/>
                </a:solidFill>
                <a:effectLst/>
                <a:highlight>
                  <a:srgbClr val="FFFFFF"/>
                </a:highlight>
                <a:latin typeface="Roboto" panose="02000000000000000000" pitchFamily="2" charset="0"/>
              </a:rPr>
              <a:t>Indirect cost analysis is crucial for determining the overhead costs associated with running the organization as a whole. It helps in pricing strategies, cost allocation, and assessing the efficiency of support functions.</a:t>
            </a:r>
          </a:p>
          <a:p>
            <a:endParaRPr lang="en-US" sz="2000" dirty="0"/>
          </a:p>
        </p:txBody>
      </p:sp>
    </p:spTree>
    <p:extLst>
      <p:ext uri="{BB962C8B-B14F-4D97-AF65-F5344CB8AC3E}">
        <p14:creationId xmlns:p14="http://schemas.microsoft.com/office/powerpoint/2010/main" val="3926324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403BA-5996-8DF0-BCAC-21BF17C48D41}"/>
              </a:ext>
            </a:extLst>
          </p:cNvPr>
          <p:cNvSpPr>
            <a:spLocks noGrp="1"/>
          </p:cNvSpPr>
          <p:nvPr>
            <p:ph type="title"/>
          </p:nvPr>
        </p:nvSpPr>
        <p:spPr>
          <a:xfrm>
            <a:off x="838200" y="300039"/>
            <a:ext cx="10515600" cy="914400"/>
          </a:xfrm>
        </p:spPr>
        <p:txBody>
          <a:bodyPr>
            <a:normAutofit/>
          </a:bodyPr>
          <a:lstStyle/>
          <a:p>
            <a:r>
              <a:rPr lang="en-US" b="1" dirty="0">
                <a:solidFill>
                  <a:srgbClr val="1E1D1D"/>
                </a:solidFill>
                <a:highlight>
                  <a:srgbClr val="FFFFFF"/>
                </a:highlight>
                <a:latin typeface="inherit"/>
              </a:rPr>
              <a:t>Opportunity Cost Analysis</a:t>
            </a:r>
            <a:endParaRPr lang="en-US" dirty="0"/>
          </a:p>
        </p:txBody>
      </p:sp>
      <p:sp>
        <p:nvSpPr>
          <p:cNvPr id="3" name="Content Placeholder 2">
            <a:extLst>
              <a:ext uri="{FF2B5EF4-FFF2-40B4-BE49-F238E27FC236}">
                <a16:creationId xmlns:a16="http://schemas.microsoft.com/office/drawing/2014/main" id="{288B53AA-D371-0525-42AB-3AF927453333}"/>
              </a:ext>
            </a:extLst>
          </p:cNvPr>
          <p:cNvSpPr>
            <a:spLocks noGrp="1"/>
          </p:cNvSpPr>
          <p:nvPr>
            <p:ph idx="1"/>
          </p:nvPr>
        </p:nvSpPr>
        <p:spPr>
          <a:xfrm>
            <a:off x="652462" y="1214439"/>
            <a:ext cx="10515600" cy="5343522"/>
          </a:xfrm>
        </p:spPr>
        <p:txBody>
          <a:bodyPr>
            <a:noAutofit/>
          </a:bodyPr>
          <a:lstStyle/>
          <a:p>
            <a:pPr algn="l"/>
            <a:r>
              <a:rPr lang="en-US" sz="2000" b="0" i="0" dirty="0">
                <a:solidFill>
                  <a:srgbClr val="1E1D1D"/>
                </a:solidFill>
                <a:effectLst/>
                <a:highlight>
                  <a:srgbClr val="FFFFFF"/>
                </a:highlight>
                <a:latin typeface="Roboto" panose="02000000000000000000" pitchFamily="2" charset="0"/>
              </a:rPr>
              <a:t>Opportunity cost analysis delves into the concept of the next best alternative foregone when a particular decision is made.</a:t>
            </a:r>
          </a:p>
          <a:p>
            <a:pPr algn="l"/>
            <a:r>
              <a:rPr lang="en-US" sz="2000" b="1" i="0" dirty="0">
                <a:solidFill>
                  <a:srgbClr val="1E1D1D"/>
                </a:solidFill>
                <a:effectLst/>
                <a:highlight>
                  <a:srgbClr val="FFFFFF"/>
                </a:highlight>
                <a:latin typeface="Roboto" panose="02000000000000000000" pitchFamily="2" charset="0"/>
              </a:rPr>
              <a:t>Characteristics:</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Not Tangible: Opportunity costs are not monetary; they represent the value of the alternative choice.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Immaterial: These costs are intangible and often subjective.</a:t>
            </a:r>
          </a:p>
          <a:p>
            <a:pPr algn="l">
              <a:buFont typeface="Arial" panose="020B0604020202020204" pitchFamily="34" charset="0"/>
              <a:buChar char="•"/>
            </a:pPr>
            <a:r>
              <a:rPr lang="en-US" sz="2000" b="0" i="0" dirty="0">
                <a:solidFill>
                  <a:srgbClr val="1E1D1D"/>
                </a:solidFill>
                <a:effectLst/>
                <a:highlight>
                  <a:srgbClr val="FFFFFF"/>
                </a:highlight>
                <a:latin typeface="Roboto" panose="02000000000000000000" pitchFamily="2" charset="0"/>
              </a:rPr>
              <a:t>Examples: Choosing to invest in Project A instead of Project B, which had the potential for higher returns.</a:t>
            </a:r>
          </a:p>
          <a:p>
            <a:pPr algn="l"/>
            <a:r>
              <a:rPr lang="en-US" sz="2000" b="0" i="0" dirty="0">
                <a:solidFill>
                  <a:srgbClr val="1E1D1D"/>
                </a:solidFill>
                <a:effectLst/>
                <a:highlight>
                  <a:srgbClr val="FFFFFF"/>
                </a:highlight>
                <a:latin typeface="Roboto" panose="02000000000000000000" pitchFamily="2" charset="0"/>
              </a:rPr>
              <a:t>Opportunity cost analysis helps decision-makers assess the potential benefits they may lose when making a specific choice. It aids in evaluating trade-offs and making decisions that maximize overall value.</a:t>
            </a:r>
          </a:p>
          <a:p>
            <a:endParaRPr lang="en-US" sz="2000" dirty="0"/>
          </a:p>
        </p:txBody>
      </p:sp>
    </p:spTree>
    <p:extLst>
      <p:ext uri="{BB962C8B-B14F-4D97-AF65-F5344CB8AC3E}">
        <p14:creationId xmlns:p14="http://schemas.microsoft.com/office/powerpoint/2010/main" val="2096806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2137</Words>
  <Application>Microsoft Office PowerPoint</Application>
  <PresentationFormat>Widescreen</PresentationFormat>
  <Paragraphs>174</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Cambria</vt:lpstr>
      <vt:lpstr>inherit</vt:lpstr>
      <vt:lpstr>Roboto</vt:lpstr>
      <vt:lpstr>Office Theme</vt:lpstr>
      <vt:lpstr>Financial Management for Health Care</vt:lpstr>
      <vt:lpstr>Cost analysis techniques for healthcare decision making</vt:lpstr>
      <vt:lpstr>Cost analysis</vt:lpstr>
      <vt:lpstr>Types of Cost Analysis</vt:lpstr>
      <vt:lpstr> Fixed Cost Analysis:</vt:lpstr>
      <vt:lpstr>Variable Cost Analysis</vt:lpstr>
      <vt:lpstr>Direct Cost Analysis</vt:lpstr>
      <vt:lpstr>Indirect Cost Analysis</vt:lpstr>
      <vt:lpstr>Opportunity Cost Analysis</vt:lpstr>
      <vt:lpstr>Sunk Cost Analysis</vt:lpstr>
      <vt:lpstr>Importance of Costs Analysis</vt:lpstr>
      <vt:lpstr>Methods of Cost Analysis</vt:lpstr>
      <vt:lpstr>Methods of Cost Analysis</vt:lpstr>
      <vt:lpstr>Methods of Cost Analysis</vt:lpstr>
      <vt:lpstr>Methods of Cost Analysis</vt:lpstr>
      <vt:lpstr>Methods of Cost Analysis</vt:lpstr>
      <vt:lpstr>Challenges in Cost Analysis</vt:lpstr>
      <vt:lpstr>Challenges in Cost Analysis</vt:lpstr>
      <vt:lpstr>Challenges in Cost Analysis</vt:lpstr>
      <vt:lpstr>Challenges in Cost Analysis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Management for Health Care</dc:title>
  <dc:creator>davy zulu</dc:creator>
  <cp:lastModifiedBy>davy zulu</cp:lastModifiedBy>
  <cp:revision>1</cp:revision>
  <dcterms:created xsi:type="dcterms:W3CDTF">2024-05-21T21:11:04Z</dcterms:created>
  <dcterms:modified xsi:type="dcterms:W3CDTF">2024-05-22T20:58:33Z</dcterms:modified>
</cp:coreProperties>
</file>