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9" r:id="rId14"/>
    <p:sldId id="270" r:id="rId15"/>
    <p:sldId id="271" r:id="rId16"/>
    <p:sldId id="272" r:id="rId17"/>
    <p:sldId id="275" r:id="rId18"/>
    <p:sldId id="276" r:id="rId19"/>
    <p:sldId id="277" r:id="rId20"/>
    <p:sldId id="278" r:id="rId21"/>
    <p:sldId id="279" r:id="rId22"/>
    <p:sldId id="280" r:id="rId23"/>
    <p:sldId id="281" r:id="rId24"/>
    <p:sldId id="282" r:id="rId25"/>
    <p:sldId id="273" r:id="rId26"/>
    <p:sldId id="283" r:id="rId27"/>
    <p:sldId id="284" r:id="rId28"/>
    <p:sldId id="285" r:id="rId29"/>
    <p:sldId id="286" r:id="rId30"/>
    <p:sldId id="274" r:id="rId31"/>
    <p:sldId id="287" r:id="rId32"/>
    <p:sldId id="288" r:id="rId33"/>
    <p:sldId id="289" r:id="rId34"/>
    <p:sldId id="290" r:id="rId35"/>
    <p:sldId id="291" r:id="rId36"/>
    <p:sldId id="292" r:id="rId37"/>
    <p:sldId id="293" r:id="rId38"/>
    <p:sldId id="294" r:id="rId39"/>
    <p:sldId id="295"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29383102-F180-4EBE-83E9-03D49F28A0DF}" type="datetimeFigureOut">
              <a:rPr lang="en-ZA" smtClean="0"/>
              <a:t>2024/05/07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2800542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9383102-F180-4EBE-83E9-03D49F28A0DF}" type="datetimeFigureOut">
              <a:rPr lang="en-ZA" smtClean="0"/>
              <a:t>2024/05/07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098475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9383102-F180-4EBE-83E9-03D49F28A0DF}" type="datetimeFigureOut">
              <a:rPr lang="en-ZA" smtClean="0"/>
              <a:t>2024/05/07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3055843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9383102-F180-4EBE-83E9-03D49F28A0DF}" type="datetimeFigureOut">
              <a:rPr lang="en-ZA" smtClean="0"/>
              <a:t>2024/05/07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357899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383102-F180-4EBE-83E9-03D49F28A0DF}" type="datetimeFigureOut">
              <a:rPr lang="en-ZA" smtClean="0"/>
              <a:t>2024/05/07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055092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29383102-F180-4EBE-83E9-03D49F28A0DF}" type="datetimeFigureOut">
              <a:rPr lang="en-ZA" smtClean="0"/>
              <a:t>2024/05/07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902348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29383102-F180-4EBE-83E9-03D49F28A0DF}" type="datetimeFigureOut">
              <a:rPr lang="en-ZA" smtClean="0"/>
              <a:t>2024/05/07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943464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29383102-F180-4EBE-83E9-03D49F28A0DF}" type="datetimeFigureOut">
              <a:rPr lang="en-ZA" smtClean="0"/>
              <a:t>2024/05/07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95707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83102-F180-4EBE-83E9-03D49F28A0DF}" type="datetimeFigureOut">
              <a:rPr lang="en-ZA" smtClean="0"/>
              <a:t>2024/05/07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592215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383102-F180-4EBE-83E9-03D49F28A0DF}" type="datetimeFigureOut">
              <a:rPr lang="en-ZA" smtClean="0"/>
              <a:t>2024/05/07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165358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383102-F180-4EBE-83E9-03D49F28A0DF}" type="datetimeFigureOut">
              <a:rPr lang="en-ZA" smtClean="0"/>
              <a:t>2024/05/07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E7B5517-CD47-4A22-8E8C-9544A292519D}" type="slidenum">
              <a:rPr lang="en-ZA" smtClean="0"/>
              <a:t>‹#›</a:t>
            </a:fld>
            <a:endParaRPr lang="en-ZA"/>
          </a:p>
        </p:txBody>
      </p:sp>
    </p:spTree>
    <p:extLst>
      <p:ext uri="{BB962C8B-B14F-4D97-AF65-F5344CB8AC3E}">
        <p14:creationId xmlns:p14="http://schemas.microsoft.com/office/powerpoint/2010/main" val="2501157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83102-F180-4EBE-83E9-03D49F28A0DF}" type="datetimeFigureOut">
              <a:rPr lang="en-ZA" smtClean="0"/>
              <a:t>2024/05/07</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B5517-CD47-4A22-8E8C-9544A292519D}" type="slidenum">
              <a:rPr lang="en-ZA" smtClean="0"/>
              <a:t>‹#›</a:t>
            </a:fld>
            <a:endParaRPr lang="en-ZA"/>
          </a:p>
        </p:txBody>
      </p:sp>
    </p:spTree>
    <p:extLst>
      <p:ext uri="{BB962C8B-B14F-4D97-AF65-F5344CB8AC3E}">
        <p14:creationId xmlns:p14="http://schemas.microsoft.com/office/powerpoint/2010/main" val="2249163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accountsiq.com/features/reportin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accountsiq.com/accounting-glossary/understanding-risk-management-in-financ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investopedia.com/terms/m/management-audit.asp"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investopedia.com/terms/a/audittrail.asp" TargetMode="External"/><Relationship Id="rId2" Type="http://schemas.openxmlformats.org/officeDocument/2006/relationships/hyperlink" Target="https://www.investopedia.com/terms/s/sarbanesoxleyact.asp" TargetMode="External"/><Relationship Id="rId1" Type="http://schemas.openxmlformats.org/officeDocument/2006/relationships/slideLayout" Target="../slideLayouts/slideLayout2.xml"/><Relationship Id="rId4" Type="http://schemas.openxmlformats.org/officeDocument/2006/relationships/hyperlink" Target="https://www.investopedia.com/terms/i/internalauditor.asp" TargetMode="External"/></Relationships>
</file>

<file path=ppt/slides/_rels/slide32.xml.rels><?xml version="1.0" encoding="UTF-8" standalone="yes"?>
<Relationships xmlns="http://schemas.openxmlformats.org/package/2006/relationships"><Relationship Id="rId2" Type="http://schemas.openxmlformats.org/officeDocument/2006/relationships/hyperlink" Target="https://www.investopedia.com/terms/i/internalaudit.as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investopedia.com/terms/d/detective-control.asp"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lvl="0"/>
            <a:r>
              <a:rPr lang="en-GB" b="1" dirty="0"/>
              <a:t>Introduction to Financial Accounting </a:t>
            </a:r>
            <a:r>
              <a:rPr lang="en-ZA" dirty="0" smtClean="0">
                <a:effectLst/>
              </a:rPr>
              <a:t/>
            </a:r>
            <a:br>
              <a:rPr lang="en-ZA" dirty="0" smtClean="0">
                <a:effectLst/>
              </a:rPr>
            </a:br>
            <a:endParaRPr lang="en-ZA" dirty="0"/>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3218905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62500" lnSpcReduction="20000"/>
          </a:bodyPr>
          <a:lstStyle/>
          <a:p>
            <a:r>
              <a:rPr lang="en-US" dirty="0" smtClean="0"/>
              <a:t>9. Prudence or Conservatism. </a:t>
            </a:r>
            <a:r>
              <a:rPr lang="en-US" dirty="0" err="1" smtClean="0"/>
              <a:t>i</a:t>
            </a:r>
            <a:r>
              <a:rPr lang="en-US" dirty="0" smtClean="0"/>
              <a:t>) Prudence is the inclusion of a degree of caution in making estimates under conditions of uncertainty. ii) It states that: a) Anticipate no profits but provide for all possible losses b) Assets or incomes should not be overstated &amp; liabilities or expenses should not be understated c) Expected losses should be accounted for but not the anticipated gains </a:t>
            </a:r>
            <a:endParaRPr lang="en-ZA" dirty="0" smtClean="0">
              <a:effectLst/>
            </a:endParaRPr>
          </a:p>
          <a:p>
            <a:r>
              <a:rPr lang="en-US" dirty="0" smtClean="0"/>
              <a:t>10. Realization </a:t>
            </a:r>
            <a:r>
              <a:rPr lang="en-US" dirty="0" err="1" smtClean="0"/>
              <a:t>i</a:t>
            </a:r>
            <a:r>
              <a:rPr lang="en-US" dirty="0" smtClean="0"/>
              <a:t>) Governed by concept of prudence ii) Revenue should only be brought into account when it is actually realized or when there is certainty to realize revenue. iii) EX: Provision for doubtful debts is excluded from sales and only that sale is considered which business is certain to realize for knowing profit of business. </a:t>
            </a:r>
            <a:endParaRPr lang="en-ZA" dirty="0" smtClean="0">
              <a:effectLst/>
            </a:endParaRPr>
          </a:p>
          <a:p>
            <a:r>
              <a:rPr lang="en-US" dirty="0" smtClean="0"/>
              <a:t>11. Materiality </a:t>
            </a:r>
            <a:r>
              <a:rPr lang="en-US" dirty="0" err="1" smtClean="0"/>
              <a:t>i</a:t>
            </a:r>
            <a:r>
              <a:rPr lang="en-US" dirty="0" smtClean="0"/>
              <a:t>) It means relative importance. ii) Whether a matter should be disclosed or not in the financial statement depends on its materiality i.e. whether it is material or not. iii) In the accounting sense an item is recorded only when it is considered to be useful or important to the user of financial statement 12. Consistency </a:t>
            </a:r>
            <a:r>
              <a:rPr lang="en-US" dirty="0" err="1" smtClean="0"/>
              <a:t>i</a:t>
            </a:r>
            <a:r>
              <a:rPr lang="en-US" dirty="0" smtClean="0"/>
              <a:t>) Accounting methods, practices &amp; policies used by business must be consistent from one period to another period. ii) Gives confidence to the user of accounting information iii) Useful for comparison of business performance year after year iv) Ex: Same method of depreciation i.e. either S.L.M. or W.D.V. should be consistently used year after year. </a:t>
            </a:r>
            <a:endParaRPr lang="en-ZA" dirty="0" smtClean="0">
              <a:effectLst/>
            </a:endParaRPr>
          </a:p>
          <a:p>
            <a:r>
              <a:rPr lang="en-US" dirty="0" smtClean="0"/>
              <a:t>13. Full Disclosure </a:t>
            </a:r>
            <a:r>
              <a:rPr lang="en-US" dirty="0" err="1" smtClean="0"/>
              <a:t>i</a:t>
            </a:r>
            <a:r>
              <a:rPr lang="en-US" dirty="0" smtClean="0"/>
              <a:t>) Financial statements is a means of disclosing and not concealing. ii) Financial statements must disclose all relevant and reliable information. iii) Disclosure must be full, fair &amp; adequate.</a:t>
            </a:r>
            <a:endParaRPr lang="en-ZA" dirty="0" smtClean="0">
              <a:effectLst/>
            </a:endParaRPr>
          </a:p>
          <a:p>
            <a:endParaRPr lang="en-ZA" dirty="0"/>
          </a:p>
        </p:txBody>
      </p:sp>
    </p:spTree>
    <p:extLst>
      <p:ext uri="{BB962C8B-B14F-4D97-AF65-F5344CB8AC3E}">
        <p14:creationId xmlns:p14="http://schemas.microsoft.com/office/powerpoint/2010/main" val="1358572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General accounting terms</a:t>
            </a:r>
            <a:endParaRPr lang="en-ZA" dirty="0"/>
          </a:p>
        </p:txBody>
      </p:sp>
      <p:sp>
        <p:nvSpPr>
          <p:cNvPr id="3" name="Content Placeholder 2"/>
          <p:cNvSpPr>
            <a:spLocks noGrp="1"/>
          </p:cNvSpPr>
          <p:nvPr>
            <p:ph idx="1"/>
          </p:nvPr>
        </p:nvSpPr>
        <p:spPr/>
        <p:txBody>
          <a:bodyPr>
            <a:normAutofit fontScale="55000" lnSpcReduction="20000"/>
          </a:bodyPr>
          <a:lstStyle/>
          <a:p>
            <a:pPr marL="514350" indent="-514350">
              <a:buAutoNum type="alphaUcParenBoth"/>
            </a:pPr>
            <a:r>
              <a:rPr lang="en-US" dirty="0" smtClean="0"/>
              <a:t>Types </a:t>
            </a:r>
            <a:r>
              <a:rPr lang="en-US" dirty="0"/>
              <a:t>of Profit </a:t>
            </a:r>
            <a:endParaRPr lang="en-US" dirty="0" smtClean="0"/>
          </a:p>
          <a:p>
            <a:pPr marL="514350" indent="-514350">
              <a:buAutoNum type="arabicPeriod"/>
            </a:pPr>
            <a:r>
              <a:rPr lang="en-US" dirty="0" smtClean="0"/>
              <a:t>Profit </a:t>
            </a:r>
            <a:r>
              <a:rPr lang="en-US" dirty="0"/>
              <a:t>is excess of revenue over the expenses to earn that revenue </a:t>
            </a:r>
            <a:endParaRPr lang="en-US" dirty="0" smtClean="0"/>
          </a:p>
          <a:p>
            <a:pPr marL="514350" indent="-514350">
              <a:buAutoNum type="arabicPeriod"/>
            </a:pPr>
            <a:r>
              <a:rPr lang="en-US" dirty="0" smtClean="0"/>
              <a:t> </a:t>
            </a:r>
            <a:r>
              <a:rPr lang="en-US" dirty="0"/>
              <a:t>Profit = Revenue – Expenses </a:t>
            </a:r>
            <a:r>
              <a:rPr lang="en-US" dirty="0" smtClean="0"/>
              <a:t>3</a:t>
            </a:r>
          </a:p>
          <a:p>
            <a:pPr marL="514350" indent="-514350">
              <a:buAutoNum type="arabicPeriod"/>
            </a:pPr>
            <a:r>
              <a:rPr lang="en-US" dirty="0" smtClean="0"/>
              <a:t>Following </a:t>
            </a:r>
            <a:r>
              <a:rPr lang="en-US" dirty="0"/>
              <a:t>are the types of profit: </a:t>
            </a:r>
            <a:endParaRPr lang="en-US" dirty="0" smtClean="0"/>
          </a:p>
          <a:p>
            <a:pPr marL="571500" indent="-571500">
              <a:buAutoNum type="romanLcParenBoth"/>
            </a:pPr>
            <a:r>
              <a:rPr lang="en-US" dirty="0" smtClean="0"/>
              <a:t>Revenue </a:t>
            </a:r>
            <a:r>
              <a:rPr lang="en-US" dirty="0"/>
              <a:t>Profits </a:t>
            </a:r>
            <a:r>
              <a:rPr lang="en-US" dirty="0" err="1"/>
              <a:t>Profits</a:t>
            </a:r>
            <a:r>
              <a:rPr lang="en-US" dirty="0"/>
              <a:t> earned by company in ordinary course of </a:t>
            </a:r>
            <a:r>
              <a:rPr lang="en-US" dirty="0" smtClean="0"/>
              <a:t>business</a:t>
            </a:r>
          </a:p>
          <a:p>
            <a:pPr marL="571500" indent="-571500">
              <a:buAutoNum type="romanLcParenBoth"/>
            </a:pPr>
            <a:r>
              <a:rPr lang="en-US" dirty="0" smtClean="0"/>
              <a:t>Capital </a:t>
            </a:r>
            <a:r>
              <a:rPr lang="en-US" dirty="0"/>
              <a:t>Profits 8 Profits realized from sale, transfer or exchange of assets of business not held by the Company for sale in ordinary course of business. </a:t>
            </a:r>
            <a:endParaRPr lang="en-US" dirty="0" smtClean="0"/>
          </a:p>
          <a:p>
            <a:pPr marL="571500" indent="-571500">
              <a:buAutoNum type="romanLcParenBoth"/>
            </a:pPr>
            <a:r>
              <a:rPr lang="en-US" dirty="0" smtClean="0"/>
              <a:t>Gross </a:t>
            </a:r>
            <a:r>
              <a:rPr lang="en-US" dirty="0"/>
              <a:t>Profit (G.P. or G/P) Excess of proceeds of goods &amp; services sold during certain period over their cost before taking into account administrative, selling &amp; financing expenses G.P. = (Sales) – (Cost of goods sold) i.e. [C.O.G.S.] (C.O.G.S.) = (Op. stock + Purchases – </a:t>
            </a:r>
            <a:r>
              <a:rPr lang="en-US" dirty="0" err="1"/>
              <a:t>Clo</a:t>
            </a:r>
            <a:r>
              <a:rPr lang="en-US" dirty="0"/>
              <a:t>. stock) + (Direct manufacturing expenses) (iv) Operating Profit (E.B.I.T.) or (P.B.I.T.) a) Net profit arising from normal operations &amp; non operating activities but without considering interest expenses. b) It is also referred as Profit or Earning before Interest &amp; Tax (PBIT or EBIT) (PBIT) = (Sales) + (Other income) - (C.O.G.S., Admin, selling &amp; Depreciation Exp.) </a:t>
            </a:r>
            <a:endParaRPr lang="en-US" dirty="0" smtClean="0"/>
          </a:p>
          <a:p>
            <a:pPr marL="571500" indent="-571500">
              <a:buAutoNum type="romanLcParenBoth"/>
            </a:pPr>
            <a:r>
              <a:rPr lang="en-US" dirty="0" smtClean="0"/>
              <a:t>Net </a:t>
            </a:r>
            <a:r>
              <a:rPr lang="en-US" dirty="0"/>
              <a:t>Profit (N.P. or Profit before Tax i.e. P.B.T.) a) Excess of revenue over expenses of business. Income tax is payable on this profit</a:t>
            </a:r>
            <a:r>
              <a:rPr lang="en-US" dirty="0" smtClean="0"/>
              <a:t>.</a:t>
            </a:r>
          </a:p>
          <a:p>
            <a:pPr marL="571500" indent="-571500">
              <a:buAutoNum type="romanLcParenBoth"/>
            </a:pPr>
            <a:r>
              <a:rPr lang="en-US" dirty="0" smtClean="0"/>
              <a:t>Profit </a:t>
            </a:r>
            <a:r>
              <a:rPr lang="en-US" dirty="0"/>
              <a:t>after Tax (PAT): </a:t>
            </a:r>
            <a:endParaRPr lang="en-US" dirty="0" smtClean="0"/>
          </a:p>
          <a:p>
            <a:pPr marL="0" indent="0">
              <a:buNone/>
            </a:pPr>
            <a:r>
              <a:rPr lang="en-US" dirty="0" smtClean="0"/>
              <a:t>a</a:t>
            </a:r>
            <a:r>
              <a:rPr lang="en-US" dirty="0"/>
              <a:t>) Profit left after paying income tax. From this </a:t>
            </a:r>
            <a:r>
              <a:rPr lang="en-US" dirty="0" smtClean="0"/>
              <a:t>amount</a:t>
            </a:r>
          </a:p>
          <a:p>
            <a:pPr marL="0" indent="0">
              <a:buNone/>
            </a:pPr>
            <a:r>
              <a:rPr lang="en-US" dirty="0" smtClean="0"/>
              <a:t>b) </a:t>
            </a:r>
            <a:r>
              <a:rPr lang="en-US" dirty="0"/>
              <a:t>Dividend on preference </a:t>
            </a:r>
            <a:r>
              <a:rPr lang="en-US" dirty="0" err="1"/>
              <a:t>sharesis</a:t>
            </a:r>
            <a:r>
              <a:rPr lang="en-US" dirty="0"/>
              <a:t> paid c) Dividend on equity shares is paid d) Remaining amount is kept as reserves of company (Also known as retained earnings</a:t>
            </a:r>
            <a:r>
              <a:rPr lang="en-US" dirty="0" smtClean="0"/>
              <a:t>)</a:t>
            </a:r>
            <a:endParaRPr lang="en-ZA" dirty="0"/>
          </a:p>
        </p:txBody>
      </p:sp>
    </p:spTree>
    <p:extLst>
      <p:ext uri="{BB962C8B-B14F-4D97-AF65-F5344CB8AC3E}">
        <p14:creationId xmlns:p14="http://schemas.microsoft.com/office/powerpoint/2010/main" val="1282647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(B) Types of Dividend</a:t>
            </a:r>
          </a:p>
          <a:p>
            <a:pPr marL="0" indent="0">
              <a:buNone/>
            </a:pPr>
            <a:r>
              <a:rPr lang="en-US" dirty="0" smtClean="0"/>
              <a:t> </a:t>
            </a:r>
            <a:r>
              <a:rPr lang="en-US" dirty="0" err="1" smtClean="0"/>
              <a:t>i</a:t>
            </a:r>
            <a:r>
              <a:rPr lang="en-US" dirty="0" smtClean="0"/>
              <a:t>) Preference Dividend </a:t>
            </a:r>
            <a:r>
              <a:rPr lang="en-US" dirty="0" err="1" smtClean="0"/>
              <a:t>Dividend</a:t>
            </a:r>
            <a:r>
              <a:rPr lang="en-US" dirty="0" smtClean="0"/>
              <a:t> paid to preference shareholders. It is paid before dividend is paid to equity shareholders. Rate of this dividend is </a:t>
            </a:r>
            <a:r>
              <a:rPr lang="en-US" dirty="0" err="1" smtClean="0"/>
              <a:t>fixed.It</a:t>
            </a:r>
            <a:r>
              <a:rPr lang="en-US" dirty="0" smtClean="0"/>
              <a:t> is paid out of P.A.T. </a:t>
            </a:r>
          </a:p>
          <a:p>
            <a:pPr marL="0" indent="0">
              <a:buNone/>
            </a:pPr>
            <a:r>
              <a:rPr lang="en-US" dirty="0" smtClean="0"/>
              <a:t>ii) Equity Dividend </a:t>
            </a:r>
            <a:r>
              <a:rPr lang="en-US" dirty="0" err="1" smtClean="0"/>
              <a:t>Dividend</a:t>
            </a:r>
            <a:r>
              <a:rPr lang="en-US" dirty="0" smtClean="0"/>
              <a:t> paid to equity shareholders. Rate of this dividend is not fixed. It is paid out of amount available after paying preference dividend &amp; transfer to reserves. </a:t>
            </a:r>
          </a:p>
          <a:p>
            <a:pPr marL="0" indent="0">
              <a:buNone/>
            </a:pPr>
            <a:r>
              <a:rPr lang="en-US" dirty="0" smtClean="0"/>
              <a:t>(C) Types of Reserve </a:t>
            </a:r>
          </a:p>
          <a:p>
            <a:pPr marL="571500" indent="-571500">
              <a:buAutoNum type="romanLcParenR"/>
            </a:pPr>
            <a:r>
              <a:rPr lang="en-US" dirty="0" smtClean="0"/>
              <a:t>Revenue Reserve This is the reserve created out of revenue profits. This reserve can be used for any purpose as desired by Board of Directors of company. </a:t>
            </a:r>
          </a:p>
          <a:p>
            <a:pPr marL="571500" indent="-571500">
              <a:buAutoNum type="romanLcParenR"/>
            </a:pPr>
            <a:r>
              <a:rPr lang="en-US" dirty="0" smtClean="0"/>
              <a:t> Capital Reserve It is a reserve created out of capital profits. It is not available for distribution as dividend. </a:t>
            </a:r>
          </a:p>
          <a:p>
            <a:pPr marL="0" indent="0">
              <a:buNone/>
            </a:pPr>
            <a:r>
              <a:rPr lang="en-US" dirty="0" smtClean="0"/>
              <a:t> </a:t>
            </a:r>
          </a:p>
        </p:txBody>
      </p:sp>
    </p:spTree>
    <p:extLst>
      <p:ext uri="{BB962C8B-B14F-4D97-AF65-F5344CB8AC3E}">
        <p14:creationId xmlns:p14="http://schemas.microsoft.com/office/powerpoint/2010/main" val="2564117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GB" sz="4800" dirty="0"/>
              <a:t>Assets and liabilities </a:t>
            </a:r>
            <a:r>
              <a:rPr lang="en-ZA" dirty="0" smtClean="0">
                <a:effectLst/>
              </a:rPr>
              <a:t/>
            </a:r>
            <a:br>
              <a:rPr lang="en-ZA" dirty="0" smtClean="0">
                <a:effectLst/>
              </a:rPr>
            </a:br>
            <a:endParaRPr lang="en-ZA" dirty="0"/>
          </a:p>
        </p:txBody>
      </p:sp>
      <p:sp>
        <p:nvSpPr>
          <p:cNvPr id="3" name="Content Placeholder 2"/>
          <p:cNvSpPr>
            <a:spLocks noGrp="1"/>
          </p:cNvSpPr>
          <p:nvPr>
            <p:ph idx="1"/>
          </p:nvPr>
        </p:nvSpPr>
        <p:spPr/>
        <p:txBody>
          <a:bodyPr>
            <a:normAutofit fontScale="62500" lnSpcReduction="20000"/>
          </a:bodyPr>
          <a:lstStyle/>
          <a:p>
            <a:pPr marL="0" indent="0">
              <a:buNone/>
            </a:pPr>
            <a:r>
              <a:rPr lang="en-ZA" dirty="0" smtClean="0"/>
              <a:t>Assets</a:t>
            </a:r>
          </a:p>
          <a:p>
            <a:pPr marL="0" indent="0">
              <a:buNone/>
            </a:pPr>
            <a:r>
              <a:rPr lang="en-US" dirty="0"/>
              <a:t>Types of Assets </a:t>
            </a:r>
            <a:endParaRPr lang="en-US" dirty="0" smtClean="0"/>
          </a:p>
          <a:p>
            <a:pPr marL="571500" indent="-571500">
              <a:buAutoNum type="romanLcParenBoth"/>
            </a:pPr>
            <a:r>
              <a:rPr lang="en-US" dirty="0" smtClean="0"/>
              <a:t>Fixed Assets- </a:t>
            </a:r>
            <a:r>
              <a:rPr lang="en-US" dirty="0"/>
              <a:t>Assets held by company for purpose of producing goods or providing services. These assets are not held for resale in ordinary course of business. Fixed assets are of two types: </a:t>
            </a:r>
            <a:endParaRPr lang="en-US" dirty="0" smtClean="0"/>
          </a:p>
          <a:p>
            <a:pPr marL="514350" indent="-514350">
              <a:buAutoNum type="alphaLcParenR"/>
            </a:pPr>
            <a:r>
              <a:rPr lang="en-US" dirty="0" smtClean="0"/>
              <a:t>Tangible </a:t>
            </a:r>
            <a:r>
              <a:rPr lang="en-US" dirty="0"/>
              <a:t>Fixed Assets:-They have physical identity e.g. land, building, </a:t>
            </a:r>
            <a:r>
              <a:rPr lang="en-US" dirty="0" err="1"/>
              <a:t>plant,machinery</a:t>
            </a:r>
            <a:r>
              <a:rPr lang="en-US" dirty="0"/>
              <a:t>, furniture, motor car etc. </a:t>
            </a:r>
            <a:endParaRPr lang="en-US" dirty="0" smtClean="0"/>
          </a:p>
          <a:p>
            <a:pPr marL="514350" indent="-514350">
              <a:buAutoNum type="alphaLcParenR"/>
            </a:pPr>
            <a:r>
              <a:rPr lang="en-US" dirty="0" smtClean="0"/>
              <a:t>Intangible </a:t>
            </a:r>
            <a:r>
              <a:rPr lang="en-US" dirty="0"/>
              <a:t>Fixed Assets:-They do not have physical identity e.g. .goodwill, patent. trademark, copy-right, know-how etc. Depreciation is charged on these assets (other than on goodwill</a:t>
            </a:r>
            <a:r>
              <a:rPr lang="en-US" dirty="0" smtClean="0"/>
              <a:t>).</a:t>
            </a:r>
          </a:p>
          <a:p>
            <a:pPr marL="0" indent="0">
              <a:buNone/>
            </a:pPr>
            <a:r>
              <a:rPr lang="en-US" dirty="0" smtClean="0"/>
              <a:t>(</a:t>
            </a:r>
            <a:r>
              <a:rPr lang="en-US" dirty="0"/>
              <a:t>ii) Current Assets </a:t>
            </a:r>
            <a:r>
              <a:rPr lang="en-US" dirty="0" err="1"/>
              <a:t>Assets</a:t>
            </a:r>
            <a:r>
              <a:rPr lang="en-US" dirty="0"/>
              <a:t> which can be converted into cash within one year or consumed in production or for rendering services in ordinary course of business &amp; include: Stock, Sundry debtors, Bills receivables (B/R), Short term loans given, Advances paid Prepaid expenses, Bank &amp; cash balance, marketable securities. </a:t>
            </a:r>
            <a:endParaRPr lang="en-US" dirty="0" smtClean="0"/>
          </a:p>
          <a:p>
            <a:pPr marL="0" indent="0">
              <a:buNone/>
            </a:pPr>
            <a:r>
              <a:rPr lang="en-US" dirty="0" smtClean="0"/>
              <a:t>(</a:t>
            </a:r>
            <a:r>
              <a:rPr lang="en-US" dirty="0"/>
              <a:t>iii) Investments: These are the investments made by our company in shares, debentures of different companies, Govt. securities, partnership firms &amp; immovable properties. </a:t>
            </a:r>
            <a:endParaRPr lang="en-US" dirty="0" smtClean="0"/>
          </a:p>
          <a:p>
            <a:pPr marL="0" indent="0">
              <a:buNone/>
            </a:pPr>
            <a:r>
              <a:rPr lang="en-US" dirty="0" smtClean="0"/>
              <a:t>(</a:t>
            </a:r>
            <a:r>
              <a:rPr lang="en-US" dirty="0"/>
              <a:t>iv) Fictitious Assets These are actually not assets but are shown as assets. They do not have any real value. Items included in this group are losses of company, preliminary expenses &amp; misc. expenses not written off, loss on Issue of debentures/shares. </a:t>
            </a:r>
            <a:endParaRPr lang="en-ZA" dirty="0"/>
          </a:p>
        </p:txBody>
      </p:sp>
    </p:spTree>
    <p:extLst>
      <p:ext uri="{BB962C8B-B14F-4D97-AF65-F5344CB8AC3E}">
        <p14:creationId xmlns:p14="http://schemas.microsoft.com/office/powerpoint/2010/main" val="1084882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47500" lnSpcReduction="20000"/>
          </a:bodyPr>
          <a:lstStyle/>
          <a:p>
            <a:pPr marL="0" indent="0">
              <a:buNone/>
            </a:pPr>
            <a:r>
              <a:rPr lang="en-ZA" dirty="0" smtClean="0"/>
              <a:t>Liabilities</a:t>
            </a:r>
          </a:p>
          <a:p>
            <a:pPr marL="0" indent="0">
              <a:buNone/>
            </a:pPr>
            <a:r>
              <a:rPr lang="en-US" dirty="0" smtClean="0"/>
              <a:t>Types </a:t>
            </a:r>
            <a:r>
              <a:rPr lang="en-US" dirty="0"/>
              <a:t>of Liabilities </a:t>
            </a:r>
            <a:endParaRPr lang="en-US" dirty="0" smtClean="0"/>
          </a:p>
          <a:p>
            <a:pPr marL="514350" indent="-514350">
              <a:buAutoNum type="arabicPeriod"/>
            </a:pPr>
            <a:r>
              <a:rPr lang="en-US" dirty="0" smtClean="0"/>
              <a:t>Long </a:t>
            </a:r>
            <a:r>
              <a:rPr lang="en-US" dirty="0"/>
              <a:t>Term Liabilities </a:t>
            </a:r>
            <a:endParaRPr lang="en-US" dirty="0" smtClean="0"/>
          </a:p>
          <a:p>
            <a:pPr marL="571500" indent="-571500">
              <a:buAutoNum type="romanLcParenR"/>
            </a:pPr>
            <a:r>
              <a:rPr lang="en-US" dirty="0" smtClean="0"/>
              <a:t>Equity </a:t>
            </a:r>
            <a:r>
              <a:rPr lang="en-US" dirty="0"/>
              <a:t>Capital (Permanent Capital) Capital collected by company from public. Those who subscribe for capital are called equity shareholders or only shareholders. Capital is divided in small denomination </a:t>
            </a:r>
            <a:r>
              <a:rPr lang="en-US" dirty="0" smtClean="0"/>
              <a:t>is </a:t>
            </a:r>
            <a:r>
              <a:rPr lang="en-US" dirty="0"/>
              <a:t>called as share. </a:t>
            </a:r>
            <a:endParaRPr lang="en-US" dirty="0" smtClean="0"/>
          </a:p>
          <a:p>
            <a:pPr marL="0" indent="0">
              <a:buNone/>
            </a:pPr>
            <a:r>
              <a:rPr lang="en-US" dirty="0" smtClean="0"/>
              <a:t>a)Authorized </a:t>
            </a:r>
            <a:r>
              <a:rPr lang="en-US" dirty="0"/>
              <a:t>share capital is the capital with which company is registered. This amount is specified in memorandum of association. </a:t>
            </a:r>
            <a:endParaRPr lang="en-US" dirty="0" smtClean="0"/>
          </a:p>
          <a:p>
            <a:pPr marL="0" indent="0">
              <a:buNone/>
            </a:pPr>
            <a:r>
              <a:rPr lang="en-US" dirty="0" smtClean="0"/>
              <a:t>b</a:t>
            </a:r>
            <a:r>
              <a:rPr lang="en-US" dirty="0"/>
              <a:t>) Issued share capital is that part of authorized capital which is issued to public for subscription </a:t>
            </a:r>
            <a:endParaRPr lang="en-US" dirty="0" smtClean="0"/>
          </a:p>
          <a:p>
            <a:pPr marL="0" indent="0">
              <a:buNone/>
            </a:pPr>
            <a:r>
              <a:rPr lang="en-US" dirty="0" smtClean="0"/>
              <a:t>c)Subscribed </a:t>
            </a:r>
            <a:r>
              <a:rPr lang="en-US" dirty="0"/>
              <a:t>share capital is that part of issued share capital which public has agreed to </a:t>
            </a:r>
            <a:r>
              <a:rPr lang="en-US" dirty="0" smtClean="0"/>
              <a:t>subscribe. </a:t>
            </a:r>
          </a:p>
          <a:p>
            <a:pPr marL="0" indent="0">
              <a:buNone/>
            </a:pPr>
            <a:r>
              <a:rPr lang="en-US" dirty="0" smtClean="0"/>
              <a:t>d</a:t>
            </a:r>
            <a:r>
              <a:rPr lang="en-US" dirty="0"/>
              <a:t>) Paid-up share capital is that part of subscribed capital which public has actually paid the amount. </a:t>
            </a:r>
            <a:r>
              <a:rPr lang="en-US" dirty="0" smtClean="0"/>
              <a:t>This </a:t>
            </a:r>
            <a:r>
              <a:rPr lang="en-US" dirty="0"/>
              <a:t>is the actual capital received by company </a:t>
            </a:r>
            <a:endParaRPr lang="en-US" dirty="0" smtClean="0"/>
          </a:p>
          <a:p>
            <a:pPr marL="0" indent="0">
              <a:buNone/>
            </a:pPr>
            <a:r>
              <a:rPr lang="en-US" dirty="0" smtClean="0"/>
              <a:t>(</a:t>
            </a:r>
            <a:r>
              <a:rPr lang="en-US" dirty="0"/>
              <a:t>ii) Preference capital (Long Term Capital) This is a capital subscribed by preference shareholders which is to be repaid or redeemed by company after specific period of time. Features of preference shares are: </a:t>
            </a:r>
            <a:endParaRPr lang="en-US" dirty="0" smtClean="0"/>
          </a:p>
          <a:p>
            <a:pPr marL="514350" indent="-514350">
              <a:buAutoNum type="alphaLcParenR"/>
            </a:pPr>
            <a:r>
              <a:rPr lang="en-US" dirty="0" smtClean="0"/>
              <a:t>They </a:t>
            </a:r>
            <a:r>
              <a:rPr lang="en-US" dirty="0"/>
              <a:t>receive dividend ahead of equity shareholders </a:t>
            </a:r>
            <a:endParaRPr lang="en-US" dirty="0" smtClean="0"/>
          </a:p>
          <a:p>
            <a:pPr marL="514350" indent="-514350">
              <a:buAutoNum type="alphaLcParenR"/>
            </a:pPr>
            <a:r>
              <a:rPr lang="en-US" dirty="0" smtClean="0"/>
              <a:t> </a:t>
            </a:r>
            <a:r>
              <a:rPr lang="en-US" dirty="0"/>
              <a:t>Dividend is at fixed </a:t>
            </a:r>
            <a:r>
              <a:rPr lang="en-US" dirty="0" smtClean="0"/>
              <a:t>rate</a:t>
            </a:r>
          </a:p>
          <a:p>
            <a:pPr marL="514350" indent="-514350">
              <a:buAutoNum type="alphaLcParenR"/>
            </a:pPr>
            <a:r>
              <a:rPr lang="en-US" dirty="0" smtClean="0"/>
              <a:t>When </a:t>
            </a:r>
            <a:r>
              <a:rPr lang="en-US" dirty="0"/>
              <a:t>company is liquidated they receive their capital ahead of </a:t>
            </a:r>
            <a:r>
              <a:rPr lang="en-US" dirty="0" smtClean="0"/>
              <a:t>equity Shareholders.</a:t>
            </a:r>
          </a:p>
          <a:p>
            <a:pPr marL="0" indent="0">
              <a:buNone/>
            </a:pPr>
            <a:r>
              <a:rPr lang="en-US" dirty="0" smtClean="0"/>
              <a:t>(</a:t>
            </a:r>
            <a:r>
              <a:rPr lang="en-US" dirty="0"/>
              <a:t>iii) Debenture Capital (Long Term Capital) </a:t>
            </a:r>
            <a:endParaRPr lang="en-US" dirty="0" smtClean="0"/>
          </a:p>
          <a:p>
            <a:pPr marL="0" indent="0">
              <a:buNone/>
            </a:pPr>
            <a:r>
              <a:rPr lang="en-US" dirty="0" smtClean="0"/>
              <a:t>a)It </a:t>
            </a:r>
            <a:r>
              <a:rPr lang="en-US" dirty="0"/>
              <a:t>is a secured loan taken by company from public at large. </a:t>
            </a:r>
            <a:endParaRPr lang="en-US" dirty="0" smtClean="0"/>
          </a:p>
        </p:txBody>
      </p:sp>
    </p:spTree>
    <p:extLst>
      <p:ext uri="{BB962C8B-B14F-4D97-AF65-F5344CB8AC3E}">
        <p14:creationId xmlns:p14="http://schemas.microsoft.com/office/powerpoint/2010/main" val="34108050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b) Generally company issues debenture of say K100 each then If investor subscribes for 100 debentures, it means company has taken loan of K10, 000 from him. It is a secured loan for specific period of time after which loan is repaid i.e. debentures are repaid or redeemed by company. </a:t>
            </a:r>
          </a:p>
          <a:p>
            <a:pPr marL="0" indent="0">
              <a:buNone/>
            </a:pPr>
            <a:r>
              <a:rPr lang="en-US" dirty="0" smtClean="0"/>
              <a:t>c)During the period for which loan is taken company must pay interest on debentures. If company fails to pay interest or principal debenture holders can bring action through court &amp; company has to make the payment by selling the assets which are secured against debentures. Many times company is wound up. (iv) Term Loan (Long Term Capital) It is a long term (5 to 10 years) secured loan taken by company from banks or Financial Institutions (FIs). </a:t>
            </a:r>
          </a:p>
          <a:p>
            <a:pPr marL="514350" indent="-514350">
              <a:buAutoNum type="alphaLcParenR"/>
            </a:pPr>
            <a:r>
              <a:rPr lang="en-US" dirty="0" smtClean="0"/>
              <a:t>Short Term Liabilities </a:t>
            </a:r>
          </a:p>
          <a:p>
            <a:pPr marL="514350" indent="-514350">
              <a:buAutoNum type="alphaLcParenR"/>
            </a:pPr>
            <a:r>
              <a:rPr lang="en-US" dirty="0" smtClean="0"/>
              <a:t>b) Current Liabilities These are the liabilities which are payable by company within one year &amp; include Sundry Creditors, Bills Payable(B/P), Bank overdraft ( o/d), Short Term Loans taken, Outstanding Expenses, Advances Received, Proposed Dividend, Provision for Taxes </a:t>
            </a:r>
          </a:p>
          <a:p>
            <a:pPr marL="514350" indent="-514350">
              <a:buAutoNum type="alphaLcParenR"/>
            </a:pPr>
            <a:r>
              <a:rPr lang="en-US" dirty="0" smtClean="0"/>
              <a:t>c) Contingent Liabilities </a:t>
            </a:r>
            <a:r>
              <a:rPr lang="en-US" dirty="0" err="1" smtClean="0"/>
              <a:t>Liabilities</a:t>
            </a:r>
            <a:r>
              <a:rPr lang="en-US" dirty="0" smtClean="0"/>
              <a:t> which are contingent or dependent on happening or not happening future events which are uncertain. </a:t>
            </a:r>
            <a:endParaRPr lang="en-ZA" dirty="0" smtClean="0"/>
          </a:p>
          <a:p>
            <a:pPr marL="0" indent="0">
              <a:buNone/>
            </a:pPr>
            <a:endParaRPr lang="en-ZA" dirty="0" smtClean="0"/>
          </a:p>
          <a:p>
            <a:endParaRPr lang="en-ZA" dirty="0"/>
          </a:p>
        </p:txBody>
      </p:sp>
    </p:spTree>
    <p:extLst>
      <p:ext uri="{BB962C8B-B14F-4D97-AF65-F5344CB8AC3E}">
        <p14:creationId xmlns:p14="http://schemas.microsoft.com/office/powerpoint/2010/main" val="29679812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en-GB" sz="4800" dirty="0"/>
              <a:t>Basic financial statements for healthcare organisations </a:t>
            </a:r>
            <a:r>
              <a:rPr lang="en-ZA" dirty="0" smtClean="0">
                <a:effectLst/>
              </a:rPr>
              <a:t/>
            </a:r>
            <a:br>
              <a:rPr lang="en-ZA" dirty="0" smtClean="0">
                <a:effectLst/>
              </a:rPr>
            </a:br>
            <a:endParaRPr lang="en-ZA" dirty="0"/>
          </a:p>
        </p:txBody>
      </p:sp>
      <p:sp>
        <p:nvSpPr>
          <p:cNvPr id="3" name="Content Placeholder 2"/>
          <p:cNvSpPr>
            <a:spLocks noGrp="1"/>
          </p:cNvSpPr>
          <p:nvPr>
            <p:ph idx="1"/>
          </p:nvPr>
        </p:nvSpPr>
        <p:spPr/>
        <p:txBody>
          <a:bodyPr>
            <a:normAutofit/>
          </a:bodyPr>
          <a:lstStyle/>
          <a:p>
            <a:r>
              <a:rPr lang="en-ZA" dirty="0" smtClean="0"/>
              <a:t>Financial statements gives a picture of the business direction</a:t>
            </a:r>
          </a:p>
          <a:p>
            <a:r>
              <a:rPr lang="en-ZA" dirty="0"/>
              <a:t>A financial statement is an official record of all financial actions that take place in healthcare at the particular time</a:t>
            </a:r>
            <a:r>
              <a:rPr lang="en-ZA" dirty="0" smtClean="0"/>
              <a:t>.</a:t>
            </a:r>
            <a:endParaRPr lang="en-ZA" dirty="0" smtClean="0"/>
          </a:p>
          <a:p>
            <a:r>
              <a:rPr lang="en-ZA" dirty="0" smtClean="0"/>
              <a:t>These are u</a:t>
            </a:r>
            <a:r>
              <a:rPr lang="en-ZA" dirty="0" smtClean="0"/>
              <a:t>sed as analytical tools to estimate the hospitals strengths and weaknesses</a:t>
            </a:r>
          </a:p>
          <a:p>
            <a:r>
              <a:rPr lang="en-ZA" dirty="0" smtClean="0"/>
              <a:t>Used to plan the future</a:t>
            </a:r>
          </a:p>
          <a:p>
            <a:r>
              <a:rPr lang="en-ZA" dirty="0" smtClean="0"/>
              <a:t>Useful for stockholders to see the organisations economic climate</a:t>
            </a:r>
          </a:p>
          <a:p>
            <a:r>
              <a:rPr lang="en-ZA" dirty="0" smtClean="0"/>
              <a:t>They </a:t>
            </a:r>
            <a:r>
              <a:rPr lang="en-ZA" dirty="0"/>
              <a:t>give the overall financial outlook of the healthcare organisation</a:t>
            </a:r>
          </a:p>
          <a:p>
            <a:r>
              <a:rPr lang="en-ZA" dirty="0"/>
              <a:t>There are mainly 4 basic financial statement</a:t>
            </a:r>
          </a:p>
          <a:p>
            <a:endParaRPr lang="en-ZA" dirty="0" smtClean="0"/>
          </a:p>
          <a:p>
            <a:pPr marL="0" indent="0">
              <a:buNone/>
            </a:pPr>
            <a:endParaRPr lang="en-ZA" dirty="0"/>
          </a:p>
        </p:txBody>
      </p:sp>
    </p:spTree>
    <p:extLst>
      <p:ext uri="{BB962C8B-B14F-4D97-AF65-F5344CB8AC3E}">
        <p14:creationId xmlns:p14="http://schemas.microsoft.com/office/powerpoint/2010/main" val="8514640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ZA" dirty="0" smtClean="0"/>
              <a:t>Balance sheet</a:t>
            </a:r>
          </a:p>
          <a:p>
            <a:r>
              <a:rPr lang="en-ZA" dirty="0"/>
              <a:t>The balance sheet is a financial statement that explains the company’s financial position in terms of assets, liabilities and capital as aforementioned</a:t>
            </a:r>
            <a:r>
              <a:rPr lang="en-ZA" dirty="0" smtClean="0"/>
              <a:t>.</a:t>
            </a:r>
          </a:p>
          <a:p>
            <a:r>
              <a:rPr lang="en-ZA" dirty="0" smtClean="0"/>
              <a:t>The </a:t>
            </a:r>
            <a:r>
              <a:rPr lang="en-ZA" dirty="0"/>
              <a:t>sheet is used in the end of a financial year to set the financial records straight. </a:t>
            </a:r>
            <a:endParaRPr lang="en-ZA" dirty="0" smtClean="0"/>
          </a:p>
          <a:p>
            <a:r>
              <a:rPr lang="en-ZA" dirty="0" smtClean="0"/>
              <a:t>It </a:t>
            </a:r>
            <a:r>
              <a:rPr lang="en-ZA" dirty="0"/>
              <a:t>is used in addition, to calculate the company’s feasibility in order to ascertain the way that it is operating in the financial market. In this case point, a health care institution. </a:t>
            </a:r>
            <a:endParaRPr lang="en-ZA" dirty="0" smtClean="0"/>
          </a:p>
          <a:p>
            <a:r>
              <a:rPr lang="en-ZA" dirty="0" smtClean="0"/>
              <a:t>This </a:t>
            </a:r>
            <a:r>
              <a:rPr lang="en-ZA" dirty="0"/>
              <a:t>report, amongst the four financial statements is the only one that gives the actual date of the company’s statement in a given fiscal year. </a:t>
            </a:r>
            <a:endParaRPr lang="en-ZA" dirty="0" smtClean="0"/>
          </a:p>
          <a:p>
            <a:r>
              <a:rPr lang="en-ZA" dirty="0" smtClean="0"/>
              <a:t>The </a:t>
            </a:r>
            <a:r>
              <a:rPr lang="en-ZA" dirty="0"/>
              <a:t>statement is divided into three parts. The first part is the assets part that is used to calculate the amount of property that the company owns at a period. </a:t>
            </a:r>
            <a:endParaRPr lang="en-ZA" dirty="0" smtClean="0"/>
          </a:p>
          <a:p>
            <a:r>
              <a:rPr lang="en-ZA" dirty="0" smtClean="0"/>
              <a:t>The </a:t>
            </a:r>
            <a:r>
              <a:rPr lang="en-ZA" dirty="0"/>
              <a:t>other part is the liability division that is used to calculate the amount of money that the company owes to other people, and it is further essential in calculating the net worth of the health care institution. </a:t>
            </a:r>
            <a:endParaRPr lang="en-ZA" dirty="0" smtClean="0"/>
          </a:p>
          <a:p>
            <a:r>
              <a:rPr lang="en-ZA" dirty="0" smtClean="0"/>
              <a:t>The </a:t>
            </a:r>
            <a:r>
              <a:rPr lang="en-ZA" dirty="0"/>
              <a:t>capital part of the balance sheet is used to work out the owner’s equity in the company</a:t>
            </a:r>
            <a:endParaRPr lang="en-ZA" dirty="0"/>
          </a:p>
        </p:txBody>
      </p:sp>
    </p:spTree>
    <p:extLst>
      <p:ext uri="{BB962C8B-B14F-4D97-AF65-F5344CB8AC3E}">
        <p14:creationId xmlns:p14="http://schemas.microsoft.com/office/powerpoint/2010/main" val="405471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Statement of comprehensive income</a:t>
            </a:r>
            <a:r>
              <a:rPr lang="en-ZA" dirty="0"/>
              <a:t/>
            </a:r>
            <a:br>
              <a:rPr lang="en-ZA" dirty="0"/>
            </a:br>
            <a:endParaRPr lang="en-ZA" dirty="0"/>
          </a:p>
        </p:txBody>
      </p:sp>
      <p:sp>
        <p:nvSpPr>
          <p:cNvPr id="3" name="Content Placeholder 2"/>
          <p:cNvSpPr>
            <a:spLocks noGrp="1"/>
          </p:cNvSpPr>
          <p:nvPr>
            <p:ph idx="1"/>
          </p:nvPr>
        </p:nvSpPr>
        <p:spPr/>
        <p:txBody>
          <a:bodyPr>
            <a:normAutofit fontScale="92500"/>
          </a:bodyPr>
          <a:lstStyle/>
          <a:p>
            <a:r>
              <a:rPr lang="en-ZA" dirty="0" smtClean="0"/>
              <a:t>The </a:t>
            </a:r>
            <a:r>
              <a:rPr lang="en-ZA" dirty="0"/>
              <a:t>purpose of this financial statement is to indicate the incomes that an institution has gotten from the sale of services and products. </a:t>
            </a:r>
            <a:endParaRPr lang="en-ZA" dirty="0" smtClean="0"/>
          </a:p>
          <a:p>
            <a:r>
              <a:rPr lang="en-ZA" dirty="0" smtClean="0"/>
              <a:t>It </a:t>
            </a:r>
            <a:r>
              <a:rPr lang="en-ZA" dirty="0"/>
              <a:t>is different from the balance sheet since it focuses on a longer period. </a:t>
            </a:r>
            <a:endParaRPr lang="en-ZA" dirty="0" smtClean="0"/>
          </a:p>
          <a:p>
            <a:r>
              <a:rPr lang="en-ZA" dirty="0" smtClean="0"/>
              <a:t>The </a:t>
            </a:r>
            <a:r>
              <a:rPr lang="en-ZA" dirty="0"/>
              <a:t>statement is additionally used to calculate the net income of the institution as at a particular date then it is summarized to a longer period. </a:t>
            </a:r>
            <a:endParaRPr lang="en-ZA" dirty="0" smtClean="0"/>
          </a:p>
          <a:p>
            <a:r>
              <a:rPr lang="en-ZA" dirty="0" smtClean="0"/>
              <a:t>The </a:t>
            </a:r>
            <a:r>
              <a:rPr lang="en-ZA" dirty="0"/>
              <a:t>other use of the financial statement is that it is used to calculate an institution’s cost and expenses over the revenues that include the write-offs. </a:t>
            </a:r>
            <a:endParaRPr lang="en-ZA" dirty="0" smtClean="0"/>
          </a:p>
          <a:p>
            <a:r>
              <a:rPr lang="en-ZA" dirty="0" smtClean="0"/>
              <a:t>The </a:t>
            </a:r>
            <a:r>
              <a:rPr lang="en-ZA" dirty="0"/>
              <a:t>write offs include the depreciation of various assets. The costs in the statement are further calculated over taxes </a:t>
            </a:r>
            <a:endParaRPr lang="en-ZA" dirty="0"/>
          </a:p>
        </p:txBody>
      </p:sp>
    </p:spTree>
    <p:extLst>
      <p:ext uri="{BB962C8B-B14F-4D97-AF65-F5344CB8AC3E}">
        <p14:creationId xmlns:p14="http://schemas.microsoft.com/office/powerpoint/2010/main" val="4053965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Statement of changes of equity</a:t>
            </a:r>
            <a:r>
              <a:rPr lang="en-ZA" dirty="0"/>
              <a:t/>
            </a:r>
            <a:br>
              <a:rPr lang="en-ZA" dirty="0"/>
            </a:br>
            <a:endParaRPr lang="en-ZA" dirty="0"/>
          </a:p>
        </p:txBody>
      </p:sp>
      <p:sp>
        <p:nvSpPr>
          <p:cNvPr id="3" name="Content Placeholder 2"/>
          <p:cNvSpPr>
            <a:spLocks noGrp="1"/>
          </p:cNvSpPr>
          <p:nvPr>
            <p:ph idx="1"/>
          </p:nvPr>
        </p:nvSpPr>
        <p:spPr/>
        <p:txBody>
          <a:bodyPr>
            <a:normAutofit fontScale="85000" lnSpcReduction="20000"/>
          </a:bodyPr>
          <a:lstStyle/>
          <a:p>
            <a:r>
              <a:rPr lang="en-ZA" dirty="0" smtClean="0"/>
              <a:t>The </a:t>
            </a:r>
            <a:r>
              <a:rPr lang="en-ZA" dirty="0"/>
              <a:t>purpose of this report is to calculate the retained earnings in an institution. </a:t>
            </a:r>
            <a:endParaRPr lang="en-ZA" dirty="0" smtClean="0"/>
          </a:p>
          <a:p>
            <a:r>
              <a:rPr lang="en-ZA" dirty="0" smtClean="0"/>
              <a:t>This </a:t>
            </a:r>
            <a:r>
              <a:rPr lang="en-ZA" dirty="0"/>
              <a:t>means the amount of money that the company has realized in terms of profits but has not divided it amongst the investors or shareholders of the institution. </a:t>
            </a:r>
            <a:endParaRPr lang="en-ZA" dirty="0" smtClean="0"/>
          </a:p>
          <a:p>
            <a:r>
              <a:rPr lang="en-ZA" dirty="0" smtClean="0"/>
              <a:t>The </a:t>
            </a:r>
            <a:r>
              <a:rPr lang="en-ZA" dirty="0"/>
              <a:t>statement is additionally used to calculate the institution’s interest in terms of the owner’s concern. </a:t>
            </a:r>
            <a:endParaRPr lang="en-ZA" dirty="0" smtClean="0"/>
          </a:p>
          <a:p>
            <a:r>
              <a:rPr lang="en-ZA" dirty="0" smtClean="0"/>
              <a:t>The </a:t>
            </a:r>
            <a:r>
              <a:rPr lang="en-ZA" dirty="0"/>
              <a:t>document is further used to calculate the institutions retained profits or the surplus incomes from one period of the finances to the other. </a:t>
            </a:r>
            <a:endParaRPr lang="en-ZA" dirty="0" smtClean="0"/>
          </a:p>
          <a:p>
            <a:r>
              <a:rPr lang="en-ZA" dirty="0" smtClean="0"/>
              <a:t>Consequently</a:t>
            </a:r>
            <a:r>
              <a:rPr lang="en-ZA" dirty="0"/>
              <a:t>, the report is further used in the calculation of dividends and losses that the company has incurred in a financial period. </a:t>
            </a:r>
            <a:endParaRPr lang="en-ZA" dirty="0" smtClean="0"/>
          </a:p>
          <a:p>
            <a:r>
              <a:rPr lang="en-ZA" dirty="0" smtClean="0"/>
              <a:t>To </a:t>
            </a:r>
            <a:r>
              <a:rPr lang="en-ZA" dirty="0"/>
              <a:t>add on, the statement is used to calculate the matter of redemption of stocks and to calculate the dividends earned by each single investor. </a:t>
            </a:r>
            <a:endParaRPr lang="en-ZA" dirty="0" smtClean="0"/>
          </a:p>
          <a:p>
            <a:r>
              <a:rPr lang="en-ZA" dirty="0" smtClean="0"/>
              <a:t>It </a:t>
            </a:r>
            <a:r>
              <a:rPr lang="en-ZA" dirty="0"/>
              <a:t>is also used to calculate the owner’s equity in the institution </a:t>
            </a:r>
            <a:endParaRPr lang="en-ZA" dirty="0"/>
          </a:p>
        </p:txBody>
      </p:sp>
    </p:spTree>
    <p:extLst>
      <p:ext uri="{BB962C8B-B14F-4D97-AF65-F5344CB8AC3E}">
        <p14:creationId xmlns:p14="http://schemas.microsoft.com/office/powerpoint/2010/main" val="1050022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Introduction</a:t>
            </a:r>
            <a:endParaRPr lang="en-ZA" dirty="0"/>
          </a:p>
        </p:txBody>
      </p:sp>
      <p:sp>
        <p:nvSpPr>
          <p:cNvPr id="3" name="Content Placeholder 2"/>
          <p:cNvSpPr>
            <a:spLocks noGrp="1"/>
          </p:cNvSpPr>
          <p:nvPr>
            <p:ph idx="1"/>
          </p:nvPr>
        </p:nvSpPr>
        <p:spPr/>
        <p:txBody>
          <a:bodyPr/>
          <a:lstStyle/>
          <a:p>
            <a:r>
              <a:rPr lang="en-US" dirty="0"/>
              <a:t>The goal of financial management is maximizing wealth of the Organisation.</a:t>
            </a:r>
            <a:endParaRPr lang="en-ZA" dirty="0" smtClean="0">
              <a:effectLst/>
            </a:endParaRPr>
          </a:p>
          <a:p>
            <a:r>
              <a:rPr lang="en-US" dirty="0"/>
              <a:t>Finance is the backbone of every business. </a:t>
            </a:r>
            <a:endParaRPr lang="en-US" dirty="0" smtClean="0"/>
          </a:p>
          <a:p>
            <a:r>
              <a:rPr lang="en-US" dirty="0" smtClean="0"/>
              <a:t>No </a:t>
            </a:r>
            <a:r>
              <a:rPr lang="en-US" dirty="0"/>
              <a:t>activity in the business can be carried out as per expectations of management without proper support of finance function. </a:t>
            </a:r>
            <a:endParaRPr lang="en-US" dirty="0" smtClean="0"/>
          </a:p>
          <a:p>
            <a:r>
              <a:rPr lang="en-US" dirty="0" smtClean="0"/>
              <a:t>Understand </a:t>
            </a:r>
            <a:r>
              <a:rPr lang="en-US" dirty="0"/>
              <a:t>the meaning, significance, objective and role of finance function in healthcare is pivotal.</a:t>
            </a:r>
            <a:endParaRPr lang="en-ZA" dirty="0" smtClean="0">
              <a:effectLst/>
            </a:endParaRPr>
          </a:p>
          <a:p>
            <a:endParaRPr lang="en-ZA" dirty="0"/>
          </a:p>
        </p:txBody>
      </p:sp>
    </p:spTree>
    <p:extLst>
      <p:ext uri="{BB962C8B-B14F-4D97-AF65-F5344CB8AC3E}">
        <p14:creationId xmlns:p14="http://schemas.microsoft.com/office/powerpoint/2010/main" val="20122359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Statement of cash flow</a:t>
            </a:r>
            <a:endParaRPr lang="en-ZA" dirty="0"/>
          </a:p>
        </p:txBody>
      </p:sp>
      <p:sp>
        <p:nvSpPr>
          <p:cNvPr id="3" name="Content Placeholder 2"/>
          <p:cNvSpPr>
            <a:spLocks noGrp="1"/>
          </p:cNvSpPr>
          <p:nvPr>
            <p:ph idx="1"/>
          </p:nvPr>
        </p:nvSpPr>
        <p:spPr/>
        <p:txBody>
          <a:bodyPr>
            <a:normAutofit fontScale="92500" lnSpcReduction="10000"/>
          </a:bodyPr>
          <a:lstStyle/>
          <a:p>
            <a:r>
              <a:rPr lang="en-ZA" dirty="0" smtClean="0"/>
              <a:t>The </a:t>
            </a:r>
            <a:r>
              <a:rPr lang="en-ZA" dirty="0"/>
              <a:t>statement of cash flow is used to look at the financial resources of an institution at a single point of time. </a:t>
            </a:r>
            <a:endParaRPr lang="en-ZA" dirty="0" smtClean="0"/>
          </a:p>
          <a:p>
            <a:r>
              <a:rPr lang="en-ZA" dirty="0" smtClean="0"/>
              <a:t>It </a:t>
            </a:r>
            <a:r>
              <a:rPr lang="en-ZA" dirty="0"/>
              <a:t>is also used to summarize the transactions of the business over a given interval of time. </a:t>
            </a:r>
            <a:endParaRPr lang="en-ZA" dirty="0" smtClean="0"/>
          </a:p>
          <a:p>
            <a:r>
              <a:rPr lang="en-ZA" dirty="0" smtClean="0"/>
              <a:t>It </a:t>
            </a:r>
            <a:r>
              <a:rPr lang="en-ZA" dirty="0"/>
              <a:t>is additionally used to calculate the company’s revenues and expenses and to match them in a given period. </a:t>
            </a:r>
            <a:endParaRPr lang="en-ZA" dirty="0" smtClean="0"/>
          </a:p>
          <a:p>
            <a:r>
              <a:rPr lang="en-ZA" dirty="0" smtClean="0"/>
              <a:t>It </a:t>
            </a:r>
            <a:r>
              <a:rPr lang="en-ZA" dirty="0"/>
              <a:t>is also used to calculate cash flows that are the input and output without including transactions that do not affect cash. </a:t>
            </a:r>
            <a:endParaRPr lang="en-ZA" dirty="0" smtClean="0"/>
          </a:p>
          <a:p>
            <a:r>
              <a:rPr lang="en-ZA" dirty="0" smtClean="0"/>
              <a:t>The </a:t>
            </a:r>
            <a:r>
              <a:rPr lang="en-ZA" dirty="0"/>
              <a:t>main purposes of this statement are generalized into three bases. </a:t>
            </a:r>
            <a:endParaRPr lang="en-ZA" dirty="0" smtClean="0"/>
          </a:p>
          <a:p>
            <a:r>
              <a:rPr lang="en-ZA" dirty="0" smtClean="0"/>
              <a:t>It </a:t>
            </a:r>
            <a:r>
              <a:rPr lang="en-ZA" dirty="0"/>
              <a:t>is used to calculate the operating activities, investing activities and financing activities </a:t>
            </a:r>
            <a:endParaRPr lang="en-ZA" dirty="0"/>
          </a:p>
        </p:txBody>
      </p:sp>
    </p:spTree>
    <p:extLst>
      <p:ext uri="{BB962C8B-B14F-4D97-AF65-F5344CB8AC3E}">
        <p14:creationId xmlns:p14="http://schemas.microsoft.com/office/powerpoint/2010/main" val="156069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b="1" dirty="0"/>
              <a:t>Who in the health care environment utilizes each report and to make what decisions?</a:t>
            </a:r>
            <a:r>
              <a:rPr lang="en-ZA" dirty="0"/>
              <a:t/>
            </a:r>
            <a:br>
              <a:rPr lang="en-ZA" dirty="0"/>
            </a:br>
            <a:endParaRPr lang="en-ZA" dirty="0"/>
          </a:p>
        </p:txBody>
      </p:sp>
      <p:sp>
        <p:nvSpPr>
          <p:cNvPr id="3" name="Content Placeholder 2"/>
          <p:cNvSpPr>
            <a:spLocks noGrp="1"/>
          </p:cNvSpPr>
          <p:nvPr>
            <p:ph idx="1"/>
          </p:nvPr>
        </p:nvSpPr>
        <p:spPr/>
        <p:txBody>
          <a:bodyPr>
            <a:normAutofit fontScale="85000" lnSpcReduction="20000"/>
          </a:bodyPr>
          <a:lstStyle/>
          <a:p>
            <a:pPr marL="0" indent="0">
              <a:buNone/>
            </a:pPr>
            <a:r>
              <a:rPr lang="en-ZA" b="1" dirty="0"/>
              <a:t>Statement of cash flow</a:t>
            </a:r>
            <a:endParaRPr lang="en-ZA" dirty="0"/>
          </a:p>
          <a:p>
            <a:r>
              <a:rPr lang="en-ZA" dirty="0"/>
              <a:t>In the health care industry, the statement of cash flow is utilized by the managers of the health institutions to make fundamental financial health care decisions regarding the amount of resources that the business has. </a:t>
            </a:r>
            <a:endParaRPr lang="en-ZA" dirty="0" smtClean="0"/>
          </a:p>
          <a:p>
            <a:r>
              <a:rPr lang="en-ZA" dirty="0" smtClean="0"/>
              <a:t>The </a:t>
            </a:r>
            <a:r>
              <a:rPr lang="en-ZA" dirty="0"/>
              <a:t>document is further used to make decisions in the health care environment that affects the continued operations of the hospital in a given period. </a:t>
            </a:r>
            <a:endParaRPr lang="en-ZA" dirty="0" smtClean="0"/>
          </a:p>
          <a:p>
            <a:r>
              <a:rPr lang="en-ZA" dirty="0" smtClean="0"/>
              <a:t>The </a:t>
            </a:r>
            <a:r>
              <a:rPr lang="en-ZA" dirty="0"/>
              <a:t>statement is further used by financial analysts in order to give out financial details of health care institutions that can be used to present a clearer understanding of the needed goals. </a:t>
            </a:r>
            <a:endParaRPr lang="en-ZA" dirty="0" smtClean="0"/>
          </a:p>
          <a:p>
            <a:r>
              <a:rPr lang="en-ZA" dirty="0" smtClean="0"/>
              <a:t>The </a:t>
            </a:r>
            <a:r>
              <a:rPr lang="en-ZA" dirty="0"/>
              <a:t>management of private healthcare institutions additionally use the details provided by the statement of cash flow to report to the stakeholders </a:t>
            </a:r>
            <a:endParaRPr lang="en-ZA" dirty="0" smtClean="0"/>
          </a:p>
          <a:p>
            <a:r>
              <a:rPr lang="en-ZA" dirty="0" smtClean="0"/>
              <a:t>The </a:t>
            </a:r>
            <a:r>
              <a:rPr lang="en-ZA" dirty="0"/>
              <a:t>statement is additionally used by the health care practitioners to make a collective bargaining power since they have an adequate knowledge of the institutions financial position</a:t>
            </a:r>
            <a:endParaRPr lang="en-ZA" dirty="0"/>
          </a:p>
        </p:txBody>
      </p:sp>
    </p:spTree>
    <p:extLst>
      <p:ext uri="{BB962C8B-B14F-4D97-AF65-F5344CB8AC3E}">
        <p14:creationId xmlns:p14="http://schemas.microsoft.com/office/powerpoint/2010/main" val="430931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ZA" b="1" dirty="0"/>
              <a:t>Statement of changes of equity</a:t>
            </a:r>
          </a:p>
          <a:p>
            <a:r>
              <a:rPr lang="en-US" dirty="0"/>
              <a:t>The statement of changes of equity is used by the financers who want to lend credit to mainly private healthcare institutions to make out the financial credit worthiness of the business. </a:t>
            </a:r>
            <a:endParaRPr lang="en-US" dirty="0" smtClean="0"/>
          </a:p>
          <a:p>
            <a:r>
              <a:rPr lang="en-US" dirty="0" smtClean="0"/>
              <a:t>The </a:t>
            </a:r>
            <a:r>
              <a:rPr lang="en-US" dirty="0"/>
              <a:t>report is further used to by the media to give out the financial position of any health care institution for the view of the public to enhance any interest that it has </a:t>
            </a:r>
            <a:endParaRPr lang="en-ZA" dirty="0"/>
          </a:p>
        </p:txBody>
      </p:sp>
    </p:spTree>
    <p:extLst>
      <p:ext uri="{BB962C8B-B14F-4D97-AF65-F5344CB8AC3E}">
        <p14:creationId xmlns:p14="http://schemas.microsoft.com/office/powerpoint/2010/main" val="34943961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ZA" b="1" dirty="0"/>
              <a:t>Statement of comprehensive income</a:t>
            </a:r>
          </a:p>
          <a:p>
            <a:r>
              <a:rPr lang="en-ZA" dirty="0"/>
              <a:t>This financial statement is used in the health care environment to give out the financial position of the business so that financial institutions can use it to decide whether it can lend out credit to them </a:t>
            </a:r>
            <a:endParaRPr lang="en-ZA" dirty="0" smtClean="0"/>
          </a:p>
          <a:p>
            <a:r>
              <a:rPr lang="en-ZA" dirty="0" smtClean="0"/>
              <a:t>It </a:t>
            </a:r>
            <a:r>
              <a:rPr lang="en-ZA" dirty="0"/>
              <a:t>is further used by insurance companies in deciding whether it can lend insurance options to the health care institution. </a:t>
            </a:r>
            <a:endParaRPr lang="en-ZA" dirty="0" smtClean="0"/>
          </a:p>
          <a:p>
            <a:r>
              <a:rPr lang="en-ZA" dirty="0" smtClean="0"/>
              <a:t>The </a:t>
            </a:r>
            <a:r>
              <a:rPr lang="en-ZA" dirty="0"/>
              <a:t>government uses it to tax the health care institution.</a:t>
            </a:r>
          </a:p>
        </p:txBody>
      </p:sp>
    </p:spTree>
    <p:extLst>
      <p:ext uri="{BB962C8B-B14F-4D97-AF65-F5344CB8AC3E}">
        <p14:creationId xmlns:p14="http://schemas.microsoft.com/office/powerpoint/2010/main" val="39132783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ZA" b="1" dirty="0"/>
              <a:t>Balance sheet</a:t>
            </a:r>
          </a:p>
          <a:p>
            <a:r>
              <a:rPr lang="en-ZA" dirty="0"/>
              <a:t>Prospective investors especially in health care institutions use this statement to assess the financial position of the business so that they can know whether they can invest in it </a:t>
            </a:r>
            <a:endParaRPr lang="en-ZA" dirty="0" smtClean="0"/>
          </a:p>
          <a:p>
            <a:r>
              <a:rPr lang="en-ZA" dirty="0" smtClean="0"/>
              <a:t>Financial </a:t>
            </a:r>
            <a:r>
              <a:rPr lang="en-ZA" dirty="0"/>
              <a:t>analysts also use this statement to calculate the future of any health care institution.</a:t>
            </a:r>
          </a:p>
          <a:p>
            <a:endParaRPr lang="en-ZA" dirty="0"/>
          </a:p>
        </p:txBody>
      </p:sp>
    </p:spTree>
    <p:extLst>
      <p:ext uri="{BB962C8B-B14F-4D97-AF65-F5344CB8AC3E}">
        <p14:creationId xmlns:p14="http://schemas.microsoft.com/office/powerpoint/2010/main" val="4269621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GB" sz="4800" dirty="0"/>
              <a:t>Financial reporting and analysis </a:t>
            </a:r>
            <a:r>
              <a:rPr lang="en-ZA" dirty="0" smtClean="0">
                <a:effectLst/>
              </a:rPr>
              <a:t/>
            </a:r>
            <a:br>
              <a:rPr lang="en-ZA" dirty="0" smtClean="0">
                <a:effectLst/>
              </a:rPr>
            </a:br>
            <a:endParaRPr lang="en-ZA" dirty="0"/>
          </a:p>
        </p:txBody>
      </p:sp>
      <p:sp>
        <p:nvSpPr>
          <p:cNvPr id="3" name="Content Placeholder 2"/>
          <p:cNvSpPr>
            <a:spLocks noGrp="1"/>
          </p:cNvSpPr>
          <p:nvPr>
            <p:ph idx="1"/>
          </p:nvPr>
        </p:nvSpPr>
        <p:spPr/>
        <p:txBody>
          <a:bodyPr>
            <a:normAutofit fontScale="62500" lnSpcReduction="20000"/>
          </a:bodyPr>
          <a:lstStyle/>
          <a:p>
            <a:r>
              <a:rPr lang="en-US" dirty="0"/>
              <a:t>Financial analysts compile financial accounting reporting and financial analysis reports as part of their sector and company research. </a:t>
            </a:r>
            <a:endParaRPr lang="en-US" dirty="0" smtClean="0"/>
          </a:p>
          <a:p>
            <a:r>
              <a:rPr lang="en-US" dirty="0" smtClean="0"/>
              <a:t>Usually </a:t>
            </a:r>
            <a:r>
              <a:rPr lang="en-US" dirty="0"/>
              <a:t>with the intent of recommending stocks to investors. </a:t>
            </a:r>
            <a:endParaRPr lang="en-US" dirty="0" smtClean="0"/>
          </a:p>
          <a:p>
            <a:r>
              <a:rPr lang="en-US" dirty="0" smtClean="0"/>
              <a:t>Their </a:t>
            </a:r>
            <a:r>
              <a:rPr lang="en-US" dirty="0"/>
              <a:t>financial analysis reports aim to ensure that potential investors have an in-depth understanding of the business, its competitive advantages and why it is a good investment</a:t>
            </a:r>
            <a:r>
              <a:rPr lang="en-US" dirty="0" smtClean="0"/>
              <a:t>.</a:t>
            </a:r>
          </a:p>
          <a:p>
            <a:pPr fontAlgn="base"/>
            <a:r>
              <a:rPr lang="en-ZA" dirty="0"/>
              <a:t>Financial analysis reports are a key driver of investor decision-making. Normally, they will include:</a:t>
            </a:r>
          </a:p>
          <a:p>
            <a:pPr fontAlgn="base"/>
            <a:r>
              <a:rPr lang="en-ZA" b="1" dirty="0"/>
              <a:t>Company Overview:</a:t>
            </a:r>
            <a:r>
              <a:rPr lang="en-ZA" dirty="0"/>
              <a:t> a description of what the company does, the industry sector and any competitive advantages.</a:t>
            </a:r>
          </a:p>
          <a:p>
            <a:pPr fontAlgn="base"/>
            <a:r>
              <a:rPr lang="en-ZA" b="1" dirty="0"/>
              <a:t>Investment Essentials:</a:t>
            </a:r>
            <a:r>
              <a:rPr lang="en-ZA" dirty="0"/>
              <a:t> this round-up of the pros and cons of investing in the company and will detail cash flow, liquidity, debt levels and future projections.</a:t>
            </a:r>
          </a:p>
          <a:p>
            <a:pPr fontAlgn="base"/>
            <a:r>
              <a:rPr lang="en-ZA" b="1" dirty="0"/>
              <a:t>Valuation:</a:t>
            </a:r>
            <a:r>
              <a:rPr lang="en-ZA" dirty="0"/>
              <a:t> a calculation of how much the stock is worth.</a:t>
            </a:r>
          </a:p>
          <a:p>
            <a:pPr fontAlgn="base"/>
            <a:r>
              <a:rPr lang="en-ZA" b="1" dirty="0"/>
              <a:t>Risk Analysis:</a:t>
            </a:r>
            <a:r>
              <a:rPr lang="en-ZA" dirty="0"/>
              <a:t> identifying any risks likely to keep the company from achieving the valuation.</a:t>
            </a:r>
          </a:p>
          <a:p>
            <a:pPr fontAlgn="base"/>
            <a:r>
              <a:rPr lang="en-ZA" b="1" dirty="0"/>
              <a:t>Detailed Results:</a:t>
            </a:r>
            <a:r>
              <a:rPr lang="en-ZA" dirty="0"/>
              <a:t> a summary and interpretation of the company's financial statements.</a:t>
            </a:r>
          </a:p>
          <a:p>
            <a:pPr fontAlgn="base"/>
            <a:r>
              <a:rPr lang="en-ZA" b="1" dirty="0"/>
              <a:t>Recommendation:</a:t>
            </a:r>
            <a:r>
              <a:rPr lang="en-ZA" dirty="0"/>
              <a:t> a brief recap of the points in favour and against the company with a buy, sell or hold recommendation.</a:t>
            </a:r>
          </a:p>
          <a:p>
            <a:endParaRPr lang="en-ZA" dirty="0"/>
          </a:p>
          <a:p>
            <a:endParaRPr lang="en-ZA" dirty="0"/>
          </a:p>
        </p:txBody>
      </p:sp>
    </p:spTree>
    <p:extLst>
      <p:ext uri="{BB962C8B-B14F-4D97-AF65-F5344CB8AC3E}">
        <p14:creationId xmlns:p14="http://schemas.microsoft.com/office/powerpoint/2010/main" val="3588303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fontAlgn="base">
              <a:buNone/>
            </a:pPr>
            <a:r>
              <a:rPr lang="en-US" b="1" dirty="0"/>
              <a:t>Who uses financial reporting and analysis? </a:t>
            </a:r>
            <a:endParaRPr lang="en-ZA" b="1" dirty="0"/>
          </a:p>
          <a:p>
            <a:pPr fontAlgn="base"/>
            <a:r>
              <a:rPr lang="en-ZA" dirty="0"/>
              <a:t>Financial analysis and reporting has three key roles and three main audiences:</a:t>
            </a:r>
          </a:p>
          <a:p>
            <a:pPr lvl="0" fontAlgn="base"/>
            <a:r>
              <a:rPr lang="en-US" dirty="0"/>
              <a:t>It is required by law for tax purposes</a:t>
            </a:r>
            <a:endParaRPr lang="en-ZA" dirty="0"/>
          </a:p>
          <a:p>
            <a:pPr lvl="0" fontAlgn="base"/>
            <a:r>
              <a:rPr lang="en-US" dirty="0"/>
              <a:t>Investors and shareholders consider financial analysis reports as a key source of reliable information and knowledgeable insight</a:t>
            </a:r>
            <a:endParaRPr lang="en-ZA" dirty="0"/>
          </a:p>
          <a:p>
            <a:r>
              <a:rPr lang="en-US" dirty="0"/>
              <a:t>Management teams rely on it for vital information to make better business decisions.  </a:t>
            </a:r>
            <a:endParaRPr lang="en-ZA" dirty="0"/>
          </a:p>
        </p:txBody>
      </p:sp>
    </p:spTree>
    <p:extLst>
      <p:ext uri="{BB962C8B-B14F-4D97-AF65-F5344CB8AC3E}">
        <p14:creationId xmlns:p14="http://schemas.microsoft.com/office/powerpoint/2010/main" val="20491033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fontAlgn="base">
              <a:buNone/>
            </a:pPr>
            <a:r>
              <a:rPr lang="en-US" b="1" dirty="0"/>
              <a:t>What are the benefits of financial analysis?</a:t>
            </a:r>
            <a:endParaRPr lang="en-ZA" b="1" dirty="0"/>
          </a:p>
          <a:p>
            <a:pPr marL="0" indent="0" fontAlgn="base">
              <a:buNone/>
            </a:pPr>
            <a:r>
              <a:rPr lang="en-ZA" dirty="0"/>
              <a:t>Internal decision making </a:t>
            </a:r>
            <a:endParaRPr lang="en-ZA" b="1" dirty="0"/>
          </a:p>
          <a:p>
            <a:pPr fontAlgn="base"/>
            <a:r>
              <a:rPr lang="en-ZA" dirty="0"/>
              <a:t>Accurate financial reports, combined with other management reports, enable evidence-based decision-making by management teams across the business. This is likely to include budgeting, sales forecasting, cost analysis and resourcing. Analysis of key operational metrics is essential to make decisions and take informed action to drive efficiencies across the business.</a:t>
            </a:r>
          </a:p>
          <a:p>
            <a:pPr marL="0" indent="0" fontAlgn="base">
              <a:buNone/>
            </a:pPr>
            <a:r>
              <a:rPr lang="en-ZA" dirty="0"/>
              <a:t>Building strategy </a:t>
            </a:r>
            <a:endParaRPr lang="en-ZA" b="1" dirty="0"/>
          </a:p>
          <a:p>
            <a:pPr fontAlgn="base"/>
            <a:r>
              <a:rPr lang="en-ZA" dirty="0"/>
              <a:t>Financial analysis and reporting are critical to building informed strategies and ensuring the business is profitable and sustainable. Business leaders also need to identify effective ways to grow, diversify and remain competitive in rapidly changing markets. As well as monitoring income and expenses to ensure efficient allocation of resources, </a:t>
            </a:r>
            <a:r>
              <a:rPr lang="en-ZA" u="sng" dirty="0">
                <a:hlinkClick r:id="rId2" tooltip="financial reporting software"/>
              </a:rPr>
              <a:t>financial reporting software</a:t>
            </a:r>
            <a:r>
              <a:rPr lang="en-ZA" dirty="0"/>
              <a:t> can help business leaders identify trends and patterns in real-time.</a:t>
            </a:r>
          </a:p>
          <a:p>
            <a:pPr marL="0" indent="0" fontAlgn="base">
              <a:buNone/>
            </a:pPr>
            <a:r>
              <a:rPr lang="en-ZA" dirty="0"/>
              <a:t>Managing financial ratios/debt management</a:t>
            </a:r>
            <a:endParaRPr lang="en-ZA" b="1" dirty="0"/>
          </a:p>
          <a:p>
            <a:pPr fontAlgn="base"/>
            <a:r>
              <a:rPr lang="en-ZA" dirty="0"/>
              <a:t>Financial ratios can help investors compare complex financial data sets across different reporting periods. At-a-glance performance information, such as working capital ratio or return on equity ratio, can be invaluable tools for accurate benchmarking and real-time decision-making</a:t>
            </a:r>
            <a:r>
              <a:rPr lang="en-ZA" dirty="0" smtClean="0"/>
              <a:t>.</a:t>
            </a:r>
            <a:endParaRPr lang="en-ZA" dirty="0"/>
          </a:p>
        </p:txBody>
      </p:sp>
    </p:spTree>
    <p:extLst>
      <p:ext uri="{BB962C8B-B14F-4D97-AF65-F5344CB8AC3E}">
        <p14:creationId xmlns:p14="http://schemas.microsoft.com/office/powerpoint/2010/main" val="22992355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fontAlgn="base">
              <a:buNone/>
            </a:pPr>
            <a:r>
              <a:rPr lang="en-ZA" dirty="0"/>
              <a:t>Transparency across the company </a:t>
            </a:r>
            <a:endParaRPr lang="en-ZA" b="1" dirty="0"/>
          </a:p>
          <a:p>
            <a:pPr fontAlgn="base"/>
            <a:r>
              <a:rPr lang="en-ZA" dirty="0"/>
              <a:t>Financial analysis and reporting helps organisations to clearly communicate how well they are doing financially. This, in turn, builds trusted relationships with investors, shareholders, employees, and customers. For example, non-profits or public sector bodies need to be accountable for the way they spend the money they have received from donors or taxpayers.</a:t>
            </a:r>
          </a:p>
          <a:p>
            <a:pPr fontAlgn="base"/>
            <a:r>
              <a:rPr lang="en-ZA" dirty="0"/>
              <a:t>Even in the private sector, shareholders and customers are becoming more involved and critical of the way companies make business decisions. Transparent financial reporting enables companies to demonstrate their beneficial social and environmental impact. Potential customers, particularly in the B2B sector, will also want the reassurance that the company has a strong financial base and long-term future.  </a:t>
            </a:r>
          </a:p>
          <a:p>
            <a:pPr marL="0" indent="0" fontAlgn="base">
              <a:buNone/>
            </a:pPr>
            <a:r>
              <a:rPr lang="en-ZA" dirty="0"/>
              <a:t>Reducing risks</a:t>
            </a:r>
            <a:endParaRPr lang="en-ZA" b="1" dirty="0"/>
          </a:p>
          <a:p>
            <a:pPr fontAlgn="base"/>
            <a:r>
              <a:rPr lang="en-ZA" dirty="0"/>
              <a:t>Accurate and comprehensive financial reporting and analysis can significantly mitigate financial risk. Monitoring KPIs enables management teams to identify performance dips or potentially negative patterns and take pre-emptive action.</a:t>
            </a:r>
          </a:p>
          <a:p>
            <a:pPr fontAlgn="base"/>
            <a:r>
              <a:rPr lang="en-ZA" dirty="0"/>
              <a:t>Read our article to find out more about </a:t>
            </a:r>
            <a:r>
              <a:rPr lang="en-ZA" u="sng" dirty="0">
                <a:hlinkClick r:id="rId2" tooltip="Risk Management in Accounting"/>
              </a:rPr>
              <a:t>Risk Management in Accounting.</a:t>
            </a:r>
            <a:endParaRPr lang="en-ZA" dirty="0"/>
          </a:p>
          <a:p>
            <a:endParaRPr lang="en-ZA" dirty="0"/>
          </a:p>
          <a:p>
            <a:endParaRPr lang="en-ZA" dirty="0"/>
          </a:p>
        </p:txBody>
      </p:sp>
    </p:spTree>
    <p:extLst>
      <p:ext uri="{BB962C8B-B14F-4D97-AF65-F5344CB8AC3E}">
        <p14:creationId xmlns:p14="http://schemas.microsoft.com/office/powerpoint/2010/main" val="3898411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7500" lnSpcReduction="20000"/>
          </a:bodyPr>
          <a:lstStyle/>
          <a:p>
            <a:pPr marL="0" indent="0" fontAlgn="base">
              <a:buNone/>
            </a:pPr>
            <a:r>
              <a:rPr lang="en-US" b="1" dirty="0"/>
              <a:t>What can a business consider from financial reports and analysis? </a:t>
            </a:r>
            <a:endParaRPr lang="en-ZA" b="1" dirty="0"/>
          </a:p>
          <a:p>
            <a:pPr fontAlgn="base"/>
            <a:r>
              <a:rPr lang="en-ZA" dirty="0"/>
              <a:t>Financial reporting analysis can help companies and investors to answer crucial questions about future prospects and direction. Examples include:</a:t>
            </a:r>
          </a:p>
          <a:p>
            <a:pPr lvl="0" fontAlgn="base"/>
            <a:r>
              <a:rPr lang="en-US" b="1" dirty="0"/>
              <a:t>Can or should we invest further?</a:t>
            </a:r>
            <a:r>
              <a:rPr lang="en-US" dirty="0"/>
              <a:t> Financial analysis is an essential component of due diligence and gives insight into whether a company is under-or overpriced in the stock market.</a:t>
            </a:r>
            <a:endParaRPr lang="en-ZA" dirty="0"/>
          </a:p>
          <a:p>
            <a:pPr lvl="0" fontAlgn="base"/>
            <a:r>
              <a:rPr lang="en-US" b="1" dirty="0"/>
              <a:t>How much profit can we expect?</a:t>
            </a:r>
            <a:r>
              <a:rPr lang="en-US" dirty="0"/>
              <a:t> This crucial information is impossible to determine without financial statements.</a:t>
            </a:r>
            <a:endParaRPr lang="en-ZA" dirty="0"/>
          </a:p>
          <a:p>
            <a:pPr lvl="0" fontAlgn="base"/>
            <a:r>
              <a:rPr lang="en-US" b="1" dirty="0"/>
              <a:t>Do we have the capital to expand?</a:t>
            </a:r>
            <a:r>
              <a:rPr lang="en-US" dirty="0"/>
              <a:t> Companies need know how to balance investing for long-term competitive advantage with short-term cash flow and financial solvency. </a:t>
            </a:r>
            <a:endParaRPr lang="en-ZA" dirty="0"/>
          </a:p>
          <a:p>
            <a:r>
              <a:rPr lang="en-US" dirty="0"/>
              <a:t>In summary, financial analysis and reporting are versatile tools for </a:t>
            </a:r>
            <a:r>
              <a:rPr lang="en-US" dirty="0" err="1"/>
              <a:t>organisations</a:t>
            </a:r>
            <a:r>
              <a:rPr lang="en-US" dirty="0"/>
              <a:t> of all sizes and in all sectors. They ensure companies stay compliant. However, they also help management teams, investors, shareholders and customers review financial performance and stay informed and connected.</a:t>
            </a:r>
            <a:endParaRPr lang="en-ZA" dirty="0"/>
          </a:p>
        </p:txBody>
      </p:sp>
    </p:spTree>
    <p:extLst>
      <p:ext uri="{BB962C8B-B14F-4D97-AF65-F5344CB8AC3E}">
        <p14:creationId xmlns:p14="http://schemas.microsoft.com/office/powerpoint/2010/main" val="2431944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en-GB" sz="4800" dirty="0">
                <a:latin typeface="+mn-lt"/>
                <a:cs typeface="Times New Roman" panose="02020603050405020304" pitchFamily="18" charset="0"/>
              </a:rPr>
              <a:t>Principles and practice of financial accounting</a:t>
            </a:r>
            <a:r>
              <a:rPr lang="en-ZA" sz="4800" dirty="0" smtClean="0">
                <a:effectLst/>
                <a:latin typeface="+mn-lt"/>
                <a:cs typeface="Times New Roman" panose="02020603050405020304" pitchFamily="18" charset="0"/>
              </a:rPr>
              <a:t/>
            </a:r>
            <a:br>
              <a:rPr lang="en-ZA" sz="4800" dirty="0" smtClean="0">
                <a:effectLst/>
                <a:latin typeface="+mn-lt"/>
                <a:cs typeface="Times New Roman" panose="02020603050405020304" pitchFamily="18" charset="0"/>
              </a:rPr>
            </a:br>
            <a:endParaRPr lang="en-ZA" sz="4800" dirty="0">
              <a:latin typeface="+mn-lt"/>
              <a:cs typeface="Times New Roman" panose="02020603050405020304" pitchFamily="18" charset="0"/>
            </a:endParaRPr>
          </a:p>
        </p:txBody>
      </p:sp>
      <p:sp>
        <p:nvSpPr>
          <p:cNvPr id="3" name="Content Placeholder 2"/>
          <p:cNvSpPr>
            <a:spLocks noGrp="1"/>
          </p:cNvSpPr>
          <p:nvPr>
            <p:ph idx="1"/>
          </p:nvPr>
        </p:nvSpPr>
        <p:spPr/>
        <p:txBody>
          <a:bodyPr>
            <a:normAutofit fontScale="70000" lnSpcReduction="20000"/>
          </a:bodyPr>
          <a:lstStyle/>
          <a:p>
            <a:r>
              <a:rPr lang="en-US" dirty="0"/>
              <a:t>Business is exchange of goods and services for profit. </a:t>
            </a:r>
            <a:endParaRPr lang="en-US" dirty="0" smtClean="0"/>
          </a:p>
          <a:p>
            <a:r>
              <a:rPr lang="en-US" dirty="0" smtClean="0"/>
              <a:t>Profit </a:t>
            </a:r>
            <a:r>
              <a:rPr lang="en-US" dirty="0"/>
              <a:t>is a function of revenue and expenses. </a:t>
            </a:r>
            <a:endParaRPr lang="en-US" dirty="0" smtClean="0"/>
          </a:p>
          <a:p>
            <a:r>
              <a:rPr lang="en-US" dirty="0" smtClean="0"/>
              <a:t>Business </a:t>
            </a:r>
            <a:r>
              <a:rPr lang="en-US" dirty="0"/>
              <a:t>earns revenue only when goods and services are delivered to customer where, when and how he wants. </a:t>
            </a:r>
            <a:endParaRPr lang="en-US" dirty="0" smtClean="0"/>
          </a:p>
          <a:p>
            <a:r>
              <a:rPr lang="en-US" dirty="0" smtClean="0"/>
              <a:t>Thus </a:t>
            </a:r>
            <a:r>
              <a:rPr lang="en-US" dirty="0"/>
              <a:t>unless expenses are incurred first by business it cannot earn profits. </a:t>
            </a:r>
            <a:endParaRPr lang="en-US" dirty="0" smtClean="0"/>
          </a:p>
          <a:p>
            <a:r>
              <a:rPr lang="en-US" dirty="0" smtClean="0"/>
              <a:t>Finance </a:t>
            </a:r>
            <a:r>
              <a:rPr lang="en-US" dirty="0"/>
              <a:t>function deals with organizing funds required for these expenses. </a:t>
            </a:r>
            <a:endParaRPr lang="en-US" dirty="0" smtClean="0"/>
          </a:p>
          <a:p>
            <a:r>
              <a:rPr lang="en-US" dirty="0" smtClean="0"/>
              <a:t>Finance </a:t>
            </a:r>
            <a:r>
              <a:rPr lang="en-US" dirty="0"/>
              <a:t>function permeates throughout the organization. </a:t>
            </a:r>
            <a:endParaRPr lang="en-US" dirty="0" smtClean="0"/>
          </a:p>
          <a:p>
            <a:r>
              <a:rPr lang="en-US" dirty="0" smtClean="0"/>
              <a:t>No </a:t>
            </a:r>
            <a:r>
              <a:rPr lang="en-US" dirty="0"/>
              <a:t>activity in business can be effectively and efficiently carried out without proper support of finance function.  </a:t>
            </a:r>
            <a:endParaRPr lang="en-US" dirty="0" smtClean="0"/>
          </a:p>
          <a:p>
            <a:r>
              <a:rPr lang="en-US" dirty="0" smtClean="0"/>
              <a:t>Even </a:t>
            </a:r>
            <a:r>
              <a:rPr lang="en-US" dirty="0"/>
              <a:t>for non-profit making organizations, it is a necessary function.  </a:t>
            </a:r>
            <a:endParaRPr lang="en-US" dirty="0" smtClean="0"/>
          </a:p>
          <a:p>
            <a:r>
              <a:rPr lang="en-US" dirty="0" smtClean="0"/>
              <a:t>Finance </a:t>
            </a:r>
            <a:r>
              <a:rPr lang="en-US" dirty="0"/>
              <a:t>function is fundamental to every business and is foundation of any commercial activity. It is necessary for survival and success of any business. </a:t>
            </a:r>
            <a:endParaRPr lang="en-US" dirty="0" smtClean="0"/>
          </a:p>
          <a:p>
            <a:r>
              <a:rPr lang="en-US" dirty="0" smtClean="0"/>
              <a:t>Finance </a:t>
            </a:r>
            <a:r>
              <a:rPr lang="en-US" dirty="0"/>
              <a:t>is a service function and it must give proper support to all functions in an organization which is useful for decision-making and control throughout the organization. </a:t>
            </a:r>
            <a:endParaRPr lang="en-ZA" dirty="0"/>
          </a:p>
          <a:p>
            <a:endParaRPr lang="en-ZA" dirty="0"/>
          </a:p>
        </p:txBody>
      </p:sp>
    </p:spTree>
    <p:extLst>
      <p:ext uri="{BB962C8B-B14F-4D97-AF65-F5344CB8AC3E}">
        <p14:creationId xmlns:p14="http://schemas.microsoft.com/office/powerpoint/2010/main" val="39089966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l" rtl="0">
              <a:lnSpc>
                <a:spcPct val="90000"/>
              </a:lnSpc>
              <a:spcBef>
                <a:spcPct val="0"/>
              </a:spcBef>
            </a:pPr>
            <a:r>
              <a:rPr lang="en-GB" sz="4800" dirty="0"/>
              <a:t>Internal control methods</a:t>
            </a:r>
            <a:r>
              <a:rPr lang="en-ZA" dirty="0" smtClean="0">
                <a:effectLst/>
              </a:rPr>
              <a:t/>
            </a:r>
            <a:br>
              <a:rPr lang="en-ZA" dirty="0" smtClean="0">
                <a:effectLst/>
              </a:rPr>
            </a:br>
            <a:endParaRPr lang="en-ZA" dirty="0"/>
          </a:p>
        </p:txBody>
      </p:sp>
      <p:sp>
        <p:nvSpPr>
          <p:cNvPr id="3" name="Content Placeholder 2"/>
          <p:cNvSpPr>
            <a:spLocks noGrp="1"/>
          </p:cNvSpPr>
          <p:nvPr>
            <p:ph idx="1"/>
          </p:nvPr>
        </p:nvSpPr>
        <p:spPr/>
        <p:txBody>
          <a:bodyPr/>
          <a:lstStyle/>
          <a:p>
            <a:r>
              <a:rPr lang="en-ZA" dirty="0"/>
              <a:t>Internal controls are accounting and auditing processes used in a company's finance department that ensure the integrity of financial reporting and regulatory compliance.</a:t>
            </a:r>
          </a:p>
          <a:p>
            <a:r>
              <a:rPr lang="en-ZA" dirty="0"/>
              <a:t>Internal controls help companies to comply with laws and regulations, and prevent fraud. </a:t>
            </a:r>
            <a:endParaRPr lang="en-ZA" dirty="0" smtClean="0"/>
          </a:p>
          <a:p>
            <a:r>
              <a:rPr lang="en-ZA" dirty="0" smtClean="0"/>
              <a:t>They </a:t>
            </a:r>
            <a:r>
              <a:rPr lang="en-ZA" dirty="0"/>
              <a:t>also can help </a:t>
            </a:r>
            <a:r>
              <a:rPr lang="en-ZA" u="sng" dirty="0">
                <a:hlinkClick r:id="rId2"/>
              </a:rPr>
              <a:t>improve operational efficiency</a:t>
            </a:r>
            <a:r>
              <a:rPr lang="en-ZA" dirty="0"/>
              <a:t> by ensuring that budgets are adhered to, policies are followed, capital shortages are identified, and accurate reports are generated for leadership.</a:t>
            </a:r>
          </a:p>
          <a:p>
            <a:endParaRPr lang="en-ZA" dirty="0"/>
          </a:p>
        </p:txBody>
      </p:sp>
    </p:spTree>
    <p:extLst>
      <p:ext uri="{BB962C8B-B14F-4D97-AF65-F5344CB8AC3E}">
        <p14:creationId xmlns:p14="http://schemas.microsoft.com/office/powerpoint/2010/main" val="14773012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Understanding Internal </a:t>
            </a:r>
            <a:r>
              <a:rPr lang="en-US" b="1" dirty="0" smtClean="0"/>
              <a:t>Controls- the US example</a:t>
            </a:r>
            <a:endParaRPr lang="en-ZA" b="1" dirty="0"/>
          </a:p>
          <a:p>
            <a:r>
              <a:rPr lang="en-ZA" dirty="0"/>
              <a:t>Internal controls have become a key business function for every U.S. company since the accounting scandals of the early 2000s. In the wake of such corporate misconduct, the </a:t>
            </a:r>
            <a:r>
              <a:rPr lang="en-ZA" u="sng" dirty="0">
                <a:hlinkClick r:id="rId2"/>
              </a:rPr>
              <a:t>Sarbanes-Oxley Act of 2002</a:t>
            </a:r>
            <a:r>
              <a:rPr lang="en-ZA" dirty="0"/>
              <a:t> was enacted to protect investors from fraudulent accounting activities and to improve the accuracy and reliability of corporate disclosures.</a:t>
            </a:r>
          </a:p>
          <a:p>
            <a:r>
              <a:rPr lang="en-ZA" dirty="0"/>
              <a:t>This had a profound effect on corporate governance. The legislation made managers responsible for financial reporting and creating an </a:t>
            </a:r>
            <a:r>
              <a:rPr lang="en-ZA" u="sng" dirty="0">
                <a:hlinkClick r:id="rId3"/>
              </a:rPr>
              <a:t>audit trail.</a:t>
            </a:r>
            <a:r>
              <a:rPr lang="en-ZA" dirty="0"/>
              <a:t> Managers found guilty of not properly establishing and managing internal controls face serious criminal penalties.1</a:t>
            </a:r>
          </a:p>
          <a:p>
            <a:r>
              <a:rPr lang="en-ZA" dirty="0"/>
              <a:t>The </a:t>
            </a:r>
            <a:r>
              <a:rPr lang="en-ZA" u="sng" dirty="0">
                <a:hlinkClick r:id="rId4"/>
              </a:rPr>
              <a:t>auditor’s</a:t>
            </a:r>
            <a:r>
              <a:rPr lang="en-ZA" dirty="0"/>
              <a:t> opinion that accompanies financial statements is based on an audit of the procedures and records used to produce them. As part of an audit, external auditors will test a company’s accounting processes and internal controls and provide an opinion as to their effectiveness.</a:t>
            </a:r>
          </a:p>
          <a:p>
            <a:endParaRPr lang="en-ZA" dirty="0"/>
          </a:p>
        </p:txBody>
      </p:sp>
    </p:spTree>
    <p:extLst>
      <p:ext uri="{BB962C8B-B14F-4D97-AF65-F5344CB8AC3E}">
        <p14:creationId xmlns:p14="http://schemas.microsoft.com/office/powerpoint/2010/main" val="674376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Importance of Internal Controls</a:t>
            </a:r>
            <a:endParaRPr lang="en-ZA" b="1" dirty="0"/>
          </a:p>
          <a:p>
            <a:r>
              <a:rPr lang="en-ZA" u="sng" dirty="0">
                <a:hlinkClick r:id="rId2"/>
              </a:rPr>
              <a:t>Internal audits</a:t>
            </a:r>
            <a:r>
              <a:rPr lang="en-ZA" dirty="0"/>
              <a:t> evaluate a company’s internal controls, including its corporate governance and accounting processes. These internal controls can ensure compliance with laws and regulations as well as accurate and timely financial reporting and data collection. They help to maintain operational efficiency by identifying problems and correcting lapses before they are discovered in an external audit.</a:t>
            </a:r>
          </a:p>
          <a:p>
            <a:r>
              <a:rPr lang="en-ZA" dirty="0"/>
              <a:t>Internal audits play a critical role in a company’s operations and corporate governance, now that the Sarbanes-Oxley Act of 2002 has made managers legally responsible for the accuracy of its financial statements.1</a:t>
            </a:r>
          </a:p>
          <a:p>
            <a:r>
              <a:rPr lang="en-ZA" dirty="0"/>
              <a:t>No two systems of internal controls are identical, but many core philosophies regarding financial integrity and accounting practices have become standard management practices. While they can be expensive, properly implemented internal controls can help streamline operations and increase operational efficiency, in addition to preventing fraud.</a:t>
            </a:r>
          </a:p>
        </p:txBody>
      </p:sp>
    </p:spTree>
    <p:extLst>
      <p:ext uri="{BB962C8B-B14F-4D97-AF65-F5344CB8AC3E}">
        <p14:creationId xmlns:p14="http://schemas.microsoft.com/office/powerpoint/2010/main" val="27746733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Components of Internal Controls</a:t>
            </a:r>
            <a:endParaRPr lang="en-ZA" b="1" dirty="0"/>
          </a:p>
          <a:p>
            <a:r>
              <a:rPr lang="en-ZA" dirty="0"/>
              <a:t>A company's internal controls system should include the following components:</a:t>
            </a:r>
          </a:p>
          <a:p>
            <a:pPr lvl="0"/>
            <a:r>
              <a:rPr lang="en-US" b="1" dirty="0"/>
              <a:t>Control environment</a:t>
            </a:r>
            <a:r>
              <a:rPr lang="en-US" dirty="0"/>
              <a:t>: A control environment establishes for all employees the importance of integrity and a commitment to revealing and rooting out improprieties, including fraud. A board of directors and management create this environment and lead by example. Management must put into place the internal systems and personnel to facilitate the goals of internal controls.</a:t>
            </a:r>
            <a:endParaRPr lang="en-ZA" dirty="0"/>
          </a:p>
          <a:p>
            <a:pPr lvl="0"/>
            <a:r>
              <a:rPr lang="en-US" b="1" dirty="0"/>
              <a:t>Risk Assessment:</a:t>
            </a:r>
            <a:r>
              <a:rPr lang="en-US" dirty="0"/>
              <a:t> A company must regularly assess and identify the potential for, or existence of, risk or loss. Based on the findings of such assessments, added focus and levels of control might be implemented to ensure the containment of risk or to watch for risk in related areas.</a:t>
            </a:r>
            <a:endParaRPr lang="en-ZA" dirty="0"/>
          </a:p>
          <a:p>
            <a:pPr lvl="0"/>
            <a:r>
              <a:rPr lang="en-US" b="1" dirty="0"/>
              <a:t>Monitor:</a:t>
            </a:r>
            <a:r>
              <a:rPr lang="en-US" dirty="0"/>
              <a:t> A company must monitor its system of internal controls for ongoing viability. By doing so, it can ensure, whether through system updates, adding employees, or necessary employee training, the continued ability of internal controls to function as needed.</a:t>
            </a:r>
            <a:endParaRPr lang="en-ZA" dirty="0"/>
          </a:p>
          <a:p>
            <a:pPr lvl="0"/>
            <a:r>
              <a:rPr lang="en-US" b="1" dirty="0"/>
              <a:t>Information/Communication:</a:t>
            </a:r>
            <a:r>
              <a:rPr lang="en-US" dirty="0"/>
              <a:t> Solid information and consistent communication are important on two fronts. First, clarity of purpose and roles can set the stage for successful internal controls. Second, facilitating the understanding of and commitment to steps to take can help employees do their job most effectively</a:t>
            </a:r>
            <a:r>
              <a:rPr lang="en-US" dirty="0" smtClean="0"/>
              <a:t>.</a:t>
            </a:r>
            <a:endParaRPr lang="en-ZA" dirty="0"/>
          </a:p>
        </p:txBody>
      </p:sp>
    </p:spTree>
    <p:extLst>
      <p:ext uri="{BB962C8B-B14F-4D97-AF65-F5344CB8AC3E}">
        <p14:creationId xmlns:p14="http://schemas.microsoft.com/office/powerpoint/2010/main" val="15353298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85000" lnSpcReduction="10000"/>
          </a:bodyPr>
          <a:lstStyle/>
          <a:p>
            <a:pPr lvl="0"/>
            <a:r>
              <a:rPr lang="en-US" b="1" dirty="0"/>
              <a:t>Control Activities:</a:t>
            </a:r>
            <a:r>
              <a:rPr lang="en-US" dirty="0"/>
              <a:t> These pertain to the processes, policies, and other courses of action that maintain the integrity of internal controls and regulatory compliance. They involve preventative and detective activities.</a:t>
            </a:r>
            <a:endParaRPr lang="en-ZA" dirty="0"/>
          </a:p>
          <a:p>
            <a:pPr lvl="0"/>
            <a:r>
              <a:rPr lang="en-US" b="1" dirty="0"/>
              <a:t>Compliance with Laws and Regulations</a:t>
            </a:r>
            <a:r>
              <a:rPr lang="en-US" dirty="0"/>
              <a:t>: An organization's financial activities must adhere to all relevant laws, regulations, and standards. This involves keeping up-to-date with changes in financial regulations and implementing measures to ensure compliance.</a:t>
            </a:r>
            <a:endParaRPr lang="en-ZA" dirty="0"/>
          </a:p>
          <a:p>
            <a:pPr lvl="0"/>
            <a:r>
              <a:rPr lang="en-US" b="1" dirty="0"/>
              <a:t>Separation of Duties</a:t>
            </a:r>
            <a:r>
              <a:rPr lang="en-US" dirty="0"/>
              <a:t>: Distributing responsibilities among different people reduces the risk of error or inappropriate actions. This includes separating authorization, custody, and record-keeping roles to prevent fraud and errors.</a:t>
            </a:r>
            <a:endParaRPr lang="en-ZA" dirty="0"/>
          </a:p>
          <a:p>
            <a:pPr lvl="0"/>
            <a:r>
              <a:rPr lang="en-US" b="1" dirty="0"/>
              <a:t>Physical Controls</a:t>
            </a:r>
            <a:r>
              <a:rPr lang="en-US" dirty="0"/>
              <a:t>: A business must implement security measures to protect its assets, including cash, inventory, and equipment. This could involve secure storage facilities, access controls, and surveillance systems.</a:t>
            </a:r>
            <a:endParaRPr lang="en-ZA" dirty="0"/>
          </a:p>
          <a:p>
            <a:endParaRPr lang="en-ZA" dirty="0"/>
          </a:p>
        </p:txBody>
      </p:sp>
    </p:spTree>
    <p:extLst>
      <p:ext uri="{BB962C8B-B14F-4D97-AF65-F5344CB8AC3E}">
        <p14:creationId xmlns:p14="http://schemas.microsoft.com/office/powerpoint/2010/main" val="2844211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Preventative vs. Detective Controls</a:t>
            </a:r>
            <a:endParaRPr lang="en-ZA" b="1" dirty="0"/>
          </a:p>
          <a:p>
            <a:r>
              <a:rPr lang="en-ZA" dirty="0"/>
              <a:t>Internal controls are typically comprised of control activities such as authorization, documentation, reconciliation, security, and the separation of duties. They are broadly divided into preventative and detective activities.</a:t>
            </a:r>
          </a:p>
          <a:p>
            <a:r>
              <a:rPr lang="en-ZA" dirty="0"/>
              <a:t>Preventative control activities aim to deter errors or fraud from happening in the first place and include thorough documentation and authorization practices. Separation of duties, a key part of this process, ensures that no single individual is in a position to authorize, record, and be in the custody of a financial transaction and the resulting asset. Authorization of invoices and verification of expenses are internal controls.</a:t>
            </a:r>
          </a:p>
          <a:p>
            <a:r>
              <a:rPr lang="en-ZA" dirty="0"/>
              <a:t>In addition, preventative internal controls include limiting physical access to equipment, inventory, cash, and other assets.</a:t>
            </a:r>
          </a:p>
          <a:p>
            <a:r>
              <a:rPr lang="en-ZA" u="sng" dirty="0">
                <a:hlinkClick r:id="rId2"/>
              </a:rPr>
              <a:t>Detective controls</a:t>
            </a:r>
            <a:r>
              <a:rPr lang="en-ZA" dirty="0"/>
              <a:t> are backup procedures that are designed to catch items or events that have been missed by the first line of </a:t>
            </a:r>
            <a:r>
              <a:rPr lang="en-ZA" dirty="0" err="1"/>
              <a:t>defense</a:t>
            </a:r>
            <a:r>
              <a:rPr lang="en-ZA" dirty="0"/>
              <a:t>. Here, the most important activity is reconciliation, which is used to compare data sets. Corrective action is taken upon finding material differences. Other detective controls include external audits from accounting firms and internal audits of assets such as inventory.</a:t>
            </a:r>
          </a:p>
          <a:p>
            <a:endParaRPr lang="en-ZA" dirty="0"/>
          </a:p>
        </p:txBody>
      </p:sp>
    </p:spTree>
    <p:extLst>
      <p:ext uri="{BB962C8B-B14F-4D97-AF65-F5344CB8AC3E}">
        <p14:creationId xmlns:p14="http://schemas.microsoft.com/office/powerpoint/2010/main" val="12989171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a:bodyPr>
          <a:lstStyle/>
          <a:p>
            <a:pPr marL="0" indent="0">
              <a:buNone/>
            </a:pPr>
            <a:r>
              <a:rPr lang="en-US" b="1" dirty="0"/>
              <a:t>Limitations of Internal Controls</a:t>
            </a:r>
            <a:endParaRPr lang="en-ZA" b="1" dirty="0"/>
          </a:p>
          <a:p>
            <a:r>
              <a:rPr lang="en-ZA" dirty="0"/>
              <a:t>Regardless of the policies and procedures established by an organization, internal controls can only provide reasonable assurance that a company's financial information is correct.</a:t>
            </a:r>
          </a:p>
          <a:p>
            <a:r>
              <a:rPr lang="en-ZA" dirty="0"/>
              <a:t>The effectiveness of internal controls can be limited by human judgment. </a:t>
            </a:r>
            <a:endParaRPr lang="en-ZA" dirty="0" smtClean="0"/>
          </a:p>
          <a:p>
            <a:r>
              <a:rPr lang="en-ZA" dirty="0" smtClean="0"/>
              <a:t>For </a:t>
            </a:r>
            <a:r>
              <a:rPr lang="en-ZA" dirty="0"/>
              <a:t>example, a business may give high-level personnel the ability to override internal controls for operational efficiency reasons.</a:t>
            </a:r>
          </a:p>
          <a:p>
            <a:r>
              <a:rPr lang="en-ZA" dirty="0"/>
              <a:t>What's more, internal controls can be circumvented through collusion, where employees whose work activities are normally separated by internal controls, work together in secret to conceal fraud or other misconduct.</a:t>
            </a:r>
          </a:p>
        </p:txBody>
      </p:sp>
    </p:spTree>
    <p:extLst>
      <p:ext uri="{BB962C8B-B14F-4D97-AF65-F5344CB8AC3E}">
        <p14:creationId xmlns:p14="http://schemas.microsoft.com/office/powerpoint/2010/main" val="11894645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Why Are Internal Controls Important?</a:t>
            </a:r>
            <a:endParaRPr lang="en-ZA" b="1" dirty="0"/>
          </a:p>
          <a:p>
            <a:r>
              <a:rPr lang="en-ZA" dirty="0"/>
              <a:t>Internal controls are the mechanisms, rules, and procedures implemented by a company to ensure the integrity of financial and accounting information, promote accountability, and prevent fraud. </a:t>
            </a:r>
            <a:endParaRPr lang="en-ZA" dirty="0" smtClean="0"/>
          </a:p>
          <a:p>
            <a:r>
              <a:rPr lang="en-ZA" dirty="0" smtClean="0"/>
              <a:t>Besides </a:t>
            </a:r>
            <a:r>
              <a:rPr lang="en-ZA" dirty="0"/>
              <a:t>complying with laws and regulations and preventing employees from stealing assets or committing fraud, internal controls can help improve operational efficiency by improving the accuracy and timeliness of financial reporting.</a:t>
            </a:r>
          </a:p>
          <a:p>
            <a:r>
              <a:rPr lang="en-ZA" dirty="0"/>
              <a:t>The Sarbanes-Oxley Act of 2002, enacted in the wake of the accounting scandals in the early 2000s, seeks to protect investors from fraudulent accounting activities and improve the accuracy and reliability of corporate disclosures</a:t>
            </a:r>
            <a:r>
              <a:rPr lang="en-ZA" dirty="0" smtClean="0"/>
              <a:t>.</a:t>
            </a:r>
            <a:endParaRPr lang="en-ZA" dirty="0"/>
          </a:p>
          <a:p>
            <a:endParaRPr lang="en-ZA" dirty="0"/>
          </a:p>
        </p:txBody>
      </p:sp>
    </p:spTree>
    <p:extLst>
      <p:ext uri="{BB962C8B-B14F-4D97-AF65-F5344CB8AC3E}">
        <p14:creationId xmlns:p14="http://schemas.microsoft.com/office/powerpoint/2010/main" val="318931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55000" lnSpcReduction="20000"/>
          </a:bodyPr>
          <a:lstStyle/>
          <a:p>
            <a:pPr marL="0" indent="0">
              <a:buNone/>
            </a:pPr>
            <a:r>
              <a:rPr lang="en-US" b="1" dirty="0"/>
              <a:t>What Are the 2 Types of Internal Controls?</a:t>
            </a:r>
            <a:endParaRPr lang="en-ZA" b="1" dirty="0"/>
          </a:p>
          <a:p>
            <a:r>
              <a:rPr lang="en-ZA" dirty="0"/>
              <a:t>Internal controls are broadly divided into preventative and detective activities</a:t>
            </a:r>
            <a:r>
              <a:rPr lang="en-ZA" dirty="0" smtClean="0"/>
              <a:t>.</a:t>
            </a:r>
          </a:p>
          <a:p>
            <a:r>
              <a:rPr lang="en-ZA" dirty="0" smtClean="0"/>
              <a:t>Preventative </a:t>
            </a:r>
            <a:r>
              <a:rPr lang="en-ZA" dirty="0"/>
              <a:t>control activities aim to deter errors or fraud from happening in the first place and include thorough documentation and authorization practices. </a:t>
            </a:r>
            <a:endParaRPr lang="en-ZA" dirty="0" smtClean="0"/>
          </a:p>
          <a:p>
            <a:r>
              <a:rPr lang="en-ZA" dirty="0" smtClean="0"/>
              <a:t>Detective </a:t>
            </a:r>
            <a:r>
              <a:rPr lang="en-ZA" dirty="0"/>
              <a:t>controls are backup procedures that are designed to catch items or events that have been missed by the first line of </a:t>
            </a:r>
            <a:r>
              <a:rPr lang="en-ZA" dirty="0" err="1"/>
              <a:t>defense</a:t>
            </a:r>
            <a:r>
              <a:rPr lang="en-ZA" dirty="0"/>
              <a:t>. </a:t>
            </a:r>
          </a:p>
          <a:p>
            <a:pPr marL="0" indent="0">
              <a:buNone/>
            </a:pPr>
            <a:r>
              <a:rPr lang="en-ZA" b="1" dirty="0"/>
              <a:t>What Are Some Preventative Internal Controls?</a:t>
            </a:r>
          </a:p>
          <a:p>
            <a:r>
              <a:rPr lang="en-ZA" dirty="0"/>
              <a:t>Separation of duties, a key part of the preventative internal control process, ensures that no single individual is in a position to authorize, record, and be in the custody of a financial transaction and the resulting asset. </a:t>
            </a:r>
            <a:endParaRPr lang="en-ZA" dirty="0" smtClean="0"/>
          </a:p>
          <a:p>
            <a:r>
              <a:rPr lang="en-ZA" dirty="0" smtClean="0"/>
              <a:t>Authorization </a:t>
            </a:r>
            <a:r>
              <a:rPr lang="en-ZA" dirty="0"/>
              <a:t>of invoices, verification of expenses, limiting physical access to equipment, inventory, cash, and other assets are examples of preventative internal controls.</a:t>
            </a:r>
          </a:p>
          <a:p>
            <a:pPr marL="0" indent="0">
              <a:buNone/>
            </a:pPr>
            <a:r>
              <a:rPr lang="en-ZA" b="1" dirty="0"/>
              <a:t>What Are Detective Internal Controls?</a:t>
            </a:r>
          </a:p>
          <a:p>
            <a:r>
              <a:rPr lang="en-US" dirty="0"/>
              <a:t>Detective internal controls attempt to find problems within a company's processes once they have occurred. </a:t>
            </a:r>
            <a:endParaRPr lang="en-US" dirty="0" smtClean="0"/>
          </a:p>
          <a:p>
            <a:r>
              <a:rPr lang="en-US" dirty="0" smtClean="0"/>
              <a:t>They </a:t>
            </a:r>
            <a:r>
              <a:rPr lang="en-US" dirty="0"/>
              <a:t>may be employed in accordance with many different goals, such as quality control, fraud prevention, and legal compliance. </a:t>
            </a:r>
            <a:endParaRPr lang="en-US" dirty="0" smtClean="0"/>
          </a:p>
          <a:p>
            <a:r>
              <a:rPr lang="en-US" dirty="0" smtClean="0"/>
              <a:t>Here</a:t>
            </a:r>
            <a:r>
              <a:rPr lang="en-US" dirty="0"/>
              <a:t>, the most important activity is reconciliation, which compares data sets. Other detective controls include internal and external audits.</a:t>
            </a:r>
            <a:endParaRPr lang="en-ZA" dirty="0"/>
          </a:p>
        </p:txBody>
      </p:sp>
    </p:spTree>
    <p:extLst>
      <p:ext uri="{BB962C8B-B14F-4D97-AF65-F5344CB8AC3E}">
        <p14:creationId xmlns:p14="http://schemas.microsoft.com/office/powerpoint/2010/main" val="14203279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lstStyle/>
          <a:p>
            <a:pPr marL="0" indent="0">
              <a:buNone/>
            </a:pPr>
            <a:r>
              <a:rPr lang="en-US" b="1" dirty="0"/>
              <a:t>The Bottom Line</a:t>
            </a:r>
            <a:endParaRPr lang="en-ZA" b="1" dirty="0"/>
          </a:p>
          <a:p>
            <a:r>
              <a:rPr lang="en-ZA" dirty="0"/>
              <a:t>Internal controls are vital to ensuring the integrity of companies' operations and the trustworthiness of the financial information they report. </a:t>
            </a:r>
            <a:endParaRPr lang="en-ZA" dirty="0" smtClean="0"/>
          </a:p>
          <a:p>
            <a:r>
              <a:rPr lang="en-ZA" dirty="0" smtClean="0"/>
              <a:t>The </a:t>
            </a:r>
            <a:r>
              <a:rPr lang="en-ZA" dirty="0"/>
              <a:t>Sarbanes-Oxley Act of 2002 spurred internal controls in the aftermath of such scandals as those involving Enron and WorldCom to protect investors from corporate accounting fraud.</a:t>
            </a:r>
          </a:p>
          <a:p>
            <a:r>
              <a:rPr lang="en-ZA" dirty="0"/>
              <a:t>The success of internal controls can be limited by personnel who cut control activity corners for the sake of operational efficiency and by those employees who work together to conceal fraud.</a:t>
            </a:r>
          </a:p>
          <a:p>
            <a:endParaRPr lang="en-ZA" dirty="0"/>
          </a:p>
        </p:txBody>
      </p:sp>
    </p:spTree>
    <p:extLst>
      <p:ext uri="{BB962C8B-B14F-4D97-AF65-F5344CB8AC3E}">
        <p14:creationId xmlns:p14="http://schemas.microsoft.com/office/powerpoint/2010/main" val="3406013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47500" lnSpcReduction="20000"/>
          </a:bodyPr>
          <a:lstStyle/>
          <a:p>
            <a:pPr marL="0" indent="0">
              <a:buNone/>
            </a:pPr>
            <a:r>
              <a:rPr lang="en-US" dirty="0"/>
              <a:t>Scope of finance function extends to following three areas namely </a:t>
            </a:r>
            <a:endParaRPr lang="en-ZA" dirty="0"/>
          </a:p>
          <a:p>
            <a:pPr marL="514350" indent="-514350">
              <a:buAutoNum type="alphaLcParenBoth"/>
            </a:pPr>
            <a:r>
              <a:rPr lang="en-US" dirty="0" smtClean="0"/>
              <a:t>Procurement </a:t>
            </a:r>
            <a:r>
              <a:rPr lang="en-US" dirty="0"/>
              <a:t>of funds (Financing decisions) </a:t>
            </a:r>
            <a:endParaRPr lang="en-US" dirty="0" smtClean="0"/>
          </a:p>
          <a:p>
            <a:pPr marL="514350" indent="-514350">
              <a:buAutoNum type="arabicParenR"/>
            </a:pPr>
            <a:r>
              <a:rPr lang="en-US" dirty="0" smtClean="0"/>
              <a:t>Prime </a:t>
            </a:r>
            <a:r>
              <a:rPr lang="en-US" dirty="0"/>
              <a:t>responsibility of finance management is to ensure that sufficient amount of funds is made available to all business activities all the times. </a:t>
            </a:r>
            <a:endParaRPr lang="en-US" dirty="0" smtClean="0"/>
          </a:p>
          <a:p>
            <a:pPr marL="0" indent="0">
              <a:buNone/>
            </a:pPr>
            <a:r>
              <a:rPr lang="en-US" dirty="0" smtClean="0"/>
              <a:t>2</a:t>
            </a:r>
            <a:r>
              <a:rPr lang="en-US" dirty="0"/>
              <a:t>) </a:t>
            </a:r>
            <a:r>
              <a:rPr lang="en-US" dirty="0" smtClean="0"/>
              <a:t>The </a:t>
            </a:r>
            <a:r>
              <a:rPr lang="en-US" dirty="0"/>
              <a:t>quantum of funds required by business depends upon goal of business and plans of management to achieve this goal. 3) Finance management has to assess volume of funds required, when they are required and locate sources from which these funds can be procured. </a:t>
            </a:r>
            <a:endParaRPr lang="en-US" dirty="0" smtClean="0"/>
          </a:p>
          <a:p>
            <a:pPr marL="0" indent="0">
              <a:buNone/>
            </a:pPr>
            <a:r>
              <a:rPr lang="en-US" dirty="0" smtClean="0"/>
              <a:t>4</a:t>
            </a:r>
            <a:r>
              <a:rPr lang="en-US" dirty="0"/>
              <a:t>) Company has following sources available for procuring funds: Ÿ Share Capital Ÿ Debenture Capital Ÿ Loan Capital </a:t>
            </a:r>
            <a:endParaRPr lang="en-US" dirty="0" smtClean="0"/>
          </a:p>
          <a:p>
            <a:pPr marL="0" indent="0">
              <a:buNone/>
            </a:pPr>
            <a:r>
              <a:rPr lang="en-US" dirty="0" smtClean="0"/>
              <a:t>5</a:t>
            </a:r>
            <a:r>
              <a:rPr lang="en-US" dirty="0"/>
              <a:t>) Funds are required for two main purposes. Long-term funds are required for creating infrastructure and building production capacity as well as for developing sales network required to achieve the desired goal. Short-term funds are required for meeting day-to-day fund requirements of the organization</a:t>
            </a:r>
            <a:r>
              <a:rPr lang="en-US" dirty="0" smtClean="0"/>
              <a:t>.</a:t>
            </a:r>
          </a:p>
          <a:p>
            <a:pPr marL="0" indent="0">
              <a:buNone/>
            </a:pPr>
            <a:r>
              <a:rPr lang="en-US" dirty="0" smtClean="0"/>
              <a:t> </a:t>
            </a:r>
            <a:r>
              <a:rPr lang="en-US" dirty="0"/>
              <a:t>6) Long-term requirements are met by issuing share capital, debenture capital or by taking long-term loan. Short-term requirements can be met by taking short-term loans known as working capital loans from banks or financial institutions. </a:t>
            </a:r>
            <a:endParaRPr lang="en-US" dirty="0" smtClean="0"/>
          </a:p>
          <a:p>
            <a:pPr marL="0" indent="0">
              <a:buNone/>
            </a:pPr>
            <a:r>
              <a:rPr lang="en-US" dirty="0" smtClean="0"/>
              <a:t>7</a:t>
            </a:r>
            <a:r>
              <a:rPr lang="en-US" dirty="0"/>
              <a:t>) While deciding a particular source of finance following factors need consideration Ÿ Cost of funds, i.e. interest and other costs Ÿ Convenience of organization Ÿ Risks involved </a:t>
            </a:r>
            <a:endParaRPr lang="en-US" dirty="0" smtClean="0"/>
          </a:p>
          <a:p>
            <a:pPr marL="0" indent="0">
              <a:buNone/>
            </a:pPr>
            <a:r>
              <a:rPr lang="en-US" dirty="0" smtClean="0"/>
              <a:t>8</a:t>
            </a:r>
            <a:r>
              <a:rPr lang="en-US" dirty="0"/>
              <a:t>) Interest charged by banks depends on percentage of Cash Reserve Ratio( C.R.R) and Statutory Liquidity Ratio (S.L.R) to be maintained by banks. Banks have been given powers to negotiate interest rates within certain limits. Finance manager must keep in mind the changes in C.R.R. and S.L.R. and try to negotiate with banks for lower rate of interest</a:t>
            </a:r>
            <a:r>
              <a:rPr lang="en-US" dirty="0" smtClean="0"/>
              <a:t>.</a:t>
            </a:r>
          </a:p>
          <a:p>
            <a:pPr marL="0" indent="0">
              <a:buNone/>
            </a:pPr>
            <a:r>
              <a:rPr lang="en-US" dirty="0" smtClean="0"/>
              <a:t> </a:t>
            </a:r>
            <a:r>
              <a:rPr lang="en-US" dirty="0"/>
              <a:t>9) Funds are also available at cheaper rates from many foreign sources. M</a:t>
            </a:r>
            <a:r>
              <a:rPr lang="en-US" dirty="0" smtClean="0"/>
              <a:t>anager </a:t>
            </a:r>
            <a:r>
              <a:rPr lang="en-US" dirty="0"/>
              <a:t>must take advantage of these opportunities so that interest cost would come down and it would be useful for reducing product cost, which is very much essential for competitive advantage of the firm.</a:t>
            </a:r>
            <a:endParaRPr lang="en-ZA" dirty="0"/>
          </a:p>
          <a:p>
            <a:endParaRPr lang="en-ZA" dirty="0"/>
          </a:p>
        </p:txBody>
      </p:sp>
    </p:spTree>
    <p:extLst>
      <p:ext uri="{BB962C8B-B14F-4D97-AF65-F5344CB8AC3E}">
        <p14:creationId xmlns:p14="http://schemas.microsoft.com/office/powerpoint/2010/main" val="3235104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a:t>
            </a:r>
            <a:r>
              <a:rPr lang="en-US" dirty="0"/>
              <a:t>b) Utilization of funds (Investment decisions) Funds procured are to be properly deployed in the business and finance manager has to ensure that funds deployed in various areas of business are properly utilized. For this, he should initiate following actions: </a:t>
            </a:r>
            <a:endParaRPr lang="en-US" dirty="0" smtClean="0"/>
          </a:p>
          <a:p>
            <a:pPr marL="514350" indent="-514350">
              <a:buAutoNum type="arabicParenR"/>
            </a:pPr>
            <a:r>
              <a:rPr lang="en-US" dirty="0" smtClean="0"/>
              <a:t>Assess </a:t>
            </a:r>
            <a:r>
              <a:rPr lang="en-US" dirty="0"/>
              <a:t>exact finance requirements of various divisions. </a:t>
            </a:r>
            <a:endParaRPr lang="en-US" dirty="0" smtClean="0"/>
          </a:p>
          <a:p>
            <a:pPr marL="514350" indent="-514350">
              <a:buAutoNum type="arabicParenR"/>
            </a:pPr>
            <a:r>
              <a:rPr lang="en-US" dirty="0" smtClean="0"/>
              <a:t>Deploy </a:t>
            </a:r>
            <a:r>
              <a:rPr lang="en-US" dirty="0"/>
              <a:t>funds only which are required and only when they are required. </a:t>
            </a:r>
            <a:endParaRPr lang="en-US" dirty="0" smtClean="0"/>
          </a:p>
          <a:p>
            <a:pPr marL="514350" indent="-514350">
              <a:buAutoNum type="arabicParenR"/>
            </a:pPr>
            <a:r>
              <a:rPr lang="en-US" dirty="0" smtClean="0"/>
              <a:t> </a:t>
            </a:r>
            <a:r>
              <a:rPr lang="en-US" dirty="0"/>
              <a:t>Ensure that funds are utilized for the purposes as desired by Board of Directors . </a:t>
            </a:r>
          </a:p>
          <a:p>
            <a:pPr marL="514350" indent="-514350">
              <a:buAutoNum type="arabicParenR"/>
            </a:pPr>
            <a:r>
              <a:rPr lang="en-US" dirty="0" smtClean="0"/>
              <a:t>Employ </a:t>
            </a:r>
            <a:r>
              <a:rPr lang="en-US" dirty="0"/>
              <a:t>various techniques such as budgets, standards, plans, MIS, cost reduction etc. to ensure that funds are efficiently used by all divisions of company</a:t>
            </a:r>
            <a:r>
              <a:rPr lang="en-US" dirty="0" smtClean="0"/>
              <a:t>.</a:t>
            </a:r>
          </a:p>
          <a:p>
            <a:pPr marL="514350" indent="-514350">
              <a:buAutoNum type="arabicParenR"/>
            </a:pPr>
            <a:r>
              <a:rPr lang="en-US" dirty="0" err="1" smtClean="0"/>
              <a:t>Analyse</a:t>
            </a:r>
            <a:r>
              <a:rPr lang="en-US" dirty="0" smtClean="0"/>
              <a:t> </a:t>
            </a:r>
            <a:r>
              <a:rPr lang="en-US" dirty="0"/>
              <a:t>financial performance of organization and periodically perform top management regarding utility of funds and profitability of various divisions and organization on a whole. </a:t>
            </a:r>
            <a:endParaRPr lang="en-US" dirty="0" smtClean="0"/>
          </a:p>
          <a:p>
            <a:pPr marL="514350" indent="-514350">
              <a:buAutoNum type="arabicParenR"/>
            </a:pPr>
            <a:r>
              <a:rPr lang="en-US" dirty="0" smtClean="0"/>
              <a:t>Initiate </a:t>
            </a:r>
            <a:r>
              <a:rPr lang="en-US" dirty="0"/>
              <a:t>various actions to correct the situations wherever there is deviation from predetermined level of fund utilization and analyze its effect. </a:t>
            </a:r>
            <a:endParaRPr lang="en-US" dirty="0" smtClean="0"/>
          </a:p>
          <a:p>
            <a:pPr marL="514350" indent="-514350">
              <a:buAutoNum type="arabicParenR"/>
            </a:pPr>
            <a:r>
              <a:rPr lang="en-US" dirty="0" smtClean="0"/>
              <a:t>Finance </a:t>
            </a:r>
            <a:r>
              <a:rPr lang="en-US" dirty="0"/>
              <a:t>manager has to ensure top management that required Returns on Investment (R.O.I) would be available to shareholders of company</a:t>
            </a:r>
            <a:r>
              <a:rPr lang="en-US" dirty="0" smtClean="0"/>
              <a:t>.</a:t>
            </a:r>
          </a:p>
          <a:p>
            <a:pPr marL="0" indent="0">
              <a:buNone/>
            </a:pPr>
            <a:r>
              <a:rPr lang="en-US" dirty="0" smtClean="0"/>
              <a:t> </a:t>
            </a:r>
            <a:endParaRPr lang="en-ZA" dirty="0"/>
          </a:p>
        </p:txBody>
      </p:sp>
    </p:spTree>
    <p:extLst>
      <p:ext uri="{BB962C8B-B14F-4D97-AF65-F5344CB8AC3E}">
        <p14:creationId xmlns:p14="http://schemas.microsoft.com/office/powerpoint/2010/main" val="2764331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(c) Distribution of Funds (Dividend Decisions) Providers of equity funds expect returns on their investments and providers of loan funds expect repayment of their interest and principal. Following points are therefore worth noting: </a:t>
            </a:r>
          </a:p>
          <a:p>
            <a:pPr marL="514350" indent="-514350">
              <a:buAutoNum type="arabicParenR"/>
            </a:pPr>
            <a:r>
              <a:rPr lang="en-US" dirty="0" smtClean="0"/>
              <a:t>Earning Before Interest and Tax (EBIT) should be sufficient to pay interest burden of organization. This can be achieved by better operational profits through improved operational efficiency and better fund management. </a:t>
            </a:r>
          </a:p>
          <a:p>
            <a:pPr marL="514350" indent="-514350">
              <a:buAutoNum type="arabicParenR"/>
            </a:pPr>
            <a:r>
              <a:rPr lang="en-US" dirty="0" smtClean="0"/>
              <a:t>Earnings After Tax (EAT) should be sufficient to pay dividend to preference shareholders. 3) Amount remaining after payment of preference dividend is available to equity shareholders and this decides Earning Per Share (EPS). </a:t>
            </a:r>
          </a:p>
          <a:p>
            <a:pPr marL="514350" indent="-514350">
              <a:buAutoNum type="arabicParenR"/>
            </a:pPr>
            <a:r>
              <a:rPr lang="en-US" dirty="0" smtClean="0"/>
              <a:t>Of the total amount available to equity shareholders, certain percentage is retained by management as retained earnings. Remaining amount is distributed as divided on equity shares. </a:t>
            </a:r>
          </a:p>
          <a:p>
            <a:pPr marL="514350" indent="-514350">
              <a:buAutoNum type="arabicParenR"/>
            </a:pPr>
            <a:r>
              <a:rPr lang="en-US" dirty="0" smtClean="0"/>
              <a:t>Finance manager has to assist Board of Directors for taking decision on dividend percentage and percentage of earnings to be retained. For this, following factors need consideration: Ÿ Future growth and expansion plan of organization Ÿ Future financial needs of organization Ÿ Expectations of equity Shareholders Ÿ Goodwill and image of organization Ÿ Stability of dividend Ÿ Attitude of management Ÿ Legal requirements Ÿ Effect on market value of company's shares Ÿ Effect on liquidity of firm Ÿ Cash dividends versus bonus shares</a:t>
            </a:r>
            <a:endParaRPr lang="en-ZA" dirty="0" smtClean="0"/>
          </a:p>
          <a:p>
            <a:endParaRPr lang="en-ZA" dirty="0"/>
          </a:p>
        </p:txBody>
      </p:sp>
    </p:spTree>
    <p:extLst>
      <p:ext uri="{BB962C8B-B14F-4D97-AF65-F5344CB8AC3E}">
        <p14:creationId xmlns:p14="http://schemas.microsoft.com/office/powerpoint/2010/main" val="3689511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lnSpc>
                <a:spcPct val="90000"/>
              </a:lnSpc>
              <a:spcBef>
                <a:spcPct val="0"/>
              </a:spcBef>
            </a:pPr>
            <a:r>
              <a:rPr lang="en-GB" sz="4800" dirty="0"/>
              <a:t>International procedures governing financial accounting </a:t>
            </a:r>
            <a:r>
              <a:rPr lang="en-ZA" sz="4800" dirty="0" smtClean="0">
                <a:effectLst/>
              </a:rPr>
              <a:t/>
            </a:r>
            <a:br>
              <a:rPr lang="en-ZA" sz="4800" dirty="0" smtClean="0">
                <a:effectLst/>
              </a:rPr>
            </a:br>
            <a:endParaRPr lang="en-ZA" sz="4800" dirty="0"/>
          </a:p>
        </p:txBody>
      </p:sp>
      <p:sp>
        <p:nvSpPr>
          <p:cNvPr id="3" name="Content Placeholder 2"/>
          <p:cNvSpPr>
            <a:spLocks noGrp="1"/>
          </p:cNvSpPr>
          <p:nvPr>
            <p:ph idx="1"/>
          </p:nvPr>
        </p:nvSpPr>
        <p:spPr/>
        <p:txBody>
          <a:bodyPr/>
          <a:lstStyle/>
          <a:p>
            <a:pPr marL="0" indent="0">
              <a:buNone/>
            </a:pPr>
            <a:r>
              <a:rPr lang="en-ZA" dirty="0" smtClean="0"/>
              <a:t>Specific accounting procedures regarding finance</a:t>
            </a:r>
          </a:p>
          <a:p>
            <a:r>
              <a:rPr lang="en-ZA" dirty="0" smtClean="0"/>
              <a:t>Public funds</a:t>
            </a:r>
          </a:p>
          <a:p>
            <a:endParaRPr lang="en-ZA" dirty="0" smtClean="0"/>
          </a:p>
          <a:p>
            <a:r>
              <a:rPr lang="en-ZA" dirty="0" smtClean="0"/>
              <a:t>Donors</a:t>
            </a:r>
          </a:p>
          <a:p>
            <a:pPr marL="0" indent="0">
              <a:buNone/>
            </a:pPr>
            <a:endParaRPr lang="en-ZA" dirty="0"/>
          </a:p>
        </p:txBody>
      </p:sp>
    </p:spTree>
    <p:extLst>
      <p:ext uri="{BB962C8B-B14F-4D97-AF65-F5344CB8AC3E}">
        <p14:creationId xmlns:p14="http://schemas.microsoft.com/office/powerpoint/2010/main" val="3889489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lnSpc>
                <a:spcPct val="90000"/>
              </a:lnSpc>
              <a:spcBef>
                <a:spcPct val="0"/>
              </a:spcBef>
            </a:pPr>
            <a:r>
              <a:rPr lang="en-GB" sz="4800" dirty="0"/>
              <a:t>Basic accounting concepts and procedures </a:t>
            </a:r>
            <a:r>
              <a:rPr lang="en-ZA" dirty="0" smtClean="0">
                <a:effectLst/>
              </a:rPr>
              <a:t/>
            </a:r>
            <a:br>
              <a:rPr lang="en-ZA" dirty="0" smtClean="0">
                <a:effectLst/>
              </a:rPr>
            </a:br>
            <a:endParaRPr lang="en-ZA" dirty="0"/>
          </a:p>
        </p:txBody>
      </p:sp>
      <p:sp>
        <p:nvSpPr>
          <p:cNvPr id="3" name="Content Placeholder 2"/>
          <p:cNvSpPr>
            <a:spLocks noGrp="1"/>
          </p:cNvSpPr>
          <p:nvPr>
            <p:ph idx="1"/>
          </p:nvPr>
        </p:nvSpPr>
        <p:spPr/>
        <p:txBody>
          <a:bodyPr>
            <a:normAutofit fontScale="62500" lnSpcReduction="20000"/>
          </a:bodyPr>
          <a:lstStyle/>
          <a:p>
            <a:r>
              <a:rPr lang="en-US" dirty="0"/>
              <a:t>1. Separate Entity I) Business is to be treated </a:t>
            </a:r>
            <a:r>
              <a:rPr lang="en-US" dirty="0" err="1"/>
              <a:t>seperate</a:t>
            </a:r>
            <a:r>
              <a:rPr lang="en-US" dirty="0"/>
              <a:t> from its owners. II) Distinction must be made between personal &amp; business transactions III) Assets &amp; liabilities of business are different from that of owners. IV) Applicable to all types of organization Examples: (a) Money provided by owners is to be treated as capital of owners and regarded as liability of firm. (b) Drawings by owners are recorded by business i.e. capital withdrawn from business. </a:t>
            </a:r>
            <a:endParaRPr lang="en-ZA" dirty="0" smtClean="0">
              <a:effectLst/>
            </a:endParaRPr>
          </a:p>
          <a:p>
            <a:r>
              <a:rPr lang="en-US" dirty="0"/>
              <a:t>2. Going Concern </a:t>
            </a:r>
            <a:r>
              <a:rPr lang="en-US" dirty="0" err="1"/>
              <a:t>i</a:t>
            </a:r>
            <a:r>
              <a:rPr lang="en-US" dirty="0"/>
              <a:t>) Business entity has a continuity of life for indefinitely long period. ii) Concept recognizes value of the assets and liabilities of the business on the basis of their productivity and not on the basis of their current realizable value. iv) Concept helps other business units to make contracts with our business units for business dealings in future. v) Ex: prepaid expenses are recognized as assets since benefits will be utilized in future, when business will continue. </a:t>
            </a:r>
            <a:endParaRPr lang="en-ZA" dirty="0" smtClean="0">
              <a:effectLst/>
            </a:endParaRPr>
          </a:p>
          <a:p>
            <a:r>
              <a:rPr lang="en-US" dirty="0"/>
              <a:t>3. Money Measurement </a:t>
            </a:r>
            <a:r>
              <a:rPr lang="en-US" dirty="0" err="1"/>
              <a:t>i</a:t>
            </a:r>
            <a:r>
              <a:rPr lang="en-US" dirty="0"/>
              <a:t>) In accounting all transactions are expressed and interpreted in terms of money ii) Helps to express heterogeneous economic activities in terms of money iii) Fact or event which cannot be expressed in money is not recorded in books of accounts iv) As per this concept fixed assets like land, machinery, and furniture are expressed in terms of money and not in terms of area or quantity. </a:t>
            </a:r>
            <a:endParaRPr lang="en-ZA" dirty="0" smtClean="0">
              <a:effectLst/>
            </a:endParaRPr>
          </a:p>
          <a:p>
            <a:r>
              <a:rPr lang="en-US" dirty="0"/>
              <a:t>4. Cost Concept </a:t>
            </a:r>
            <a:r>
              <a:rPr lang="en-US" dirty="0" err="1"/>
              <a:t>i</a:t>
            </a:r>
            <a:r>
              <a:rPr lang="en-US" dirty="0"/>
              <a:t>) Asset is recorded at its cost in the books of accounts i.e. price which is paid at the time of acquiring it. ii) Asset when acquired is recorded at its cost price and gradually reduced by way of depreciation. iii) Amount of depreciation is to be calculated on the basis of cost price and the effective life of the asset. iv) The market value of the asset is not to be taken into account for the purpose of valuation or depreciation of the asset. v) This method is closely related to the going concern concept method. </a:t>
            </a:r>
            <a:endParaRPr lang="en-ZA" dirty="0" smtClean="0">
              <a:effectLst/>
            </a:endParaRPr>
          </a:p>
        </p:txBody>
      </p:sp>
    </p:spTree>
    <p:extLst>
      <p:ext uri="{BB962C8B-B14F-4D97-AF65-F5344CB8AC3E}">
        <p14:creationId xmlns:p14="http://schemas.microsoft.com/office/powerpoint/2010/main" val="82308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sp>
        <p:nvSpPr>
          <p:cNvPr id="3" name="Content Placeholder 2"/>
          <p:cNvSpPr>
            <a:spLocks noGrp="1"/>
          </p:cNvSpPr>
          <p:nvPr>
            <p:ph idx="1"/>
          </p:nvPr>
        </p:nvSpPr>
        <p:spPr/>
        <p:txBody>
          <a:bodyPr>
            <a:normAutofit fontScale="70000" lnSpcReduction="20000"/>
          </a:bodyPr>
          <a:lstStyle/>
          <a:p>
            <a:r>
              <a:rPr lang="en-US" dirty="0" smtClean="0"/>
              <a:t>5. Accounting Period </a:t>
            </a:r>
          </a:p>
          <a:p>
            <a:r>
              <a:rPr lang="en-US" dirty="0" err="1" smtClean="0"/>
              <a:t>i</a:t>
            </a:r>
            <a:r>
              <a:rPr lang="en-US" dirty="0" smtClean="0"/>
              <a:t>) Business is assumed to continue indefinitely as per going concern concept </a:t>
            </a:r>
          </a:p>
          <a:p>
            <a:r>
              <a:rPr lang="en-US" dirty="0" smtClean="0"/>
              <a:t>ii) Business has to choose intervals for ascertaining financial position and the operational results at each such interval, known as accounting period, which is generally one year.</a:t>
            </a:r>
          </a:p>
          <a:p>
            <a:r>
              <a:rPr lang="en-US" dirty="0" smtClean="0"/>
              <a:t> iii) Interested parties such as investors, creditors, shareholders etc. need periodical reports to judge business performance and for decision making. </a:t>
            </a:r>
          </a:p>
          <a:p>
            <a:r>
              <a:rPr lang="en-US" dirty="0" smtClean="0"/>
              <a:t>6. Dual Aspect </a:t>
            </a:r>
            <a:r>
              <a:rPr lang="en-US" dirty="0" err="1" smtClean="0"/>
              <a:t>i</a:t>
            </a:r>
            <a:r>
              <a:rPr lang="en-US" dirty="0" smtClean="0"/>
              <a:t>) Every transaction has double effect – Receiving benefit and giving benefit ii) Thus there will be double entry for each transaction i.e. To every debit, there must </a:t>
            </a:r>
            <a:r>
              <a:rPr lang="en-US" dirty="0" err="1" smtClean="0"/>
              <a:t>becredit</a:t>
            </a:r>
            <a:r>
              <a:rPr lang="en-US" dirty="0" smtClean="0"/>
              <a:t> iii) Accounting equation: Assets = Capital +Liabilities is based on this concept </a:t>
            </a:r>
          </a:p>
          <a:p>
            <a:r>
              <a:rPr lang="en-US" dirty="0" smtClean="0"/>
              <a:t>7. Accrual Concept </a:t>
            </a:r>
            <a:r>
              <a:rPr lang="en-US" dirty="0" err="1" smtClean="0"/>
              <a:t>i</a:t>
            </a:r>
            <a:r>
              <a:rPr lang="en-US" dirty="0" smtClean="0"/>
              <a:t>) Incomes and expenses should be recognized as and when they are earned or incurred, irrespective of whether money is received or paid for any transaction8 Matching Concept </a:t>
            </a:r>
            <a:r>
              <a:rPr lang="en-US" dirty="0" err="1" smtClean="0"/>
              <a:t>i</a:t>
            </a:r>
            <a:r>
              <a:rPr lang="en-US" dirty="0" smtClean="0"/>
              <a:t>) Revenue earned in an accounting year is matched with all expenses incurred during same period to generate that revenue. ii) Examples: (a) Depreciation for the year is the cost of asset to earn revenue for same year. (b) Prepaid expenses are excluded to decide income of year (c) Outstanding expenses are added to decide income of year </a:t>
            </a:r>
            <a:endParaRPr lang="en-ZA" dirty="0" smtClean="0">
              <a:effectLst/>
            </a:endParaRPr>
          </a:p>
          <a:p>
            <a:endParaRPr lang="en-ZA" dirty="0" smtClean="0">
              <a:effectLst/>
            </a:endParaRPr>
          </a:p>
          <a:p>
            <a:endParaRPr lang="en-ZA" dirty="0" smtClean="0"/>
          </a:p>
          <a:p>
            <a:endParaRPr lang="en-ZA" dirty="0"/>
          </a:p>
        </p:txBody>
      </p:sp>
    </p:spTree>
    <p:extLst>
      <p:ext uri="{BB962C8B-B14F-4D97-AF65-F5344CB8AC3E}">
        <p14:creationId xmlns:p14="http://schemas.microsoft.com/office/powerpoint/2010/main" val="1507703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1720</TotalTime>
  <Words>4771</Words>
  <Application>Microsoft Office PowerPoint</Application>
  <PresentationFormat>Widescreen</PresentationFormat>
  <Paragraphs>249</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Times New Roman</vt:lpstr>
      <vt:lpstr>Office Theme</vt:lpstr>
      <vt:lpstr>Introduction to Financial Accounting  </vt:lpstr>
      <vt:lpstr>Introduction</vt:lpstr>
      <vt:lpstr>Principles and practice of financial accounting </vt:lpstr>
      <vt:lpstr>PowerPoint Presentation</vt:lpstr>
      <vt:lpstr>PowerPoint Presentation</vt:lpstr>
      <vt:lpstr>PowerPoint Presentation</vt:lpstr>
      <vt:lpstr>International procedures governing financial accounting  </vt:lpstr>
      <vt:lpstr>Basic accounting concepts and procedures  </vt:lpstr>
      <vt:lpstr>PowerPoint Presentation</vt:lpstr>
      <vt:lpstr>PowerPoint Presentation</vt:lpstr>
      <vt:lpstr>General accounting terms</vt:lpstr>
      <vt:lpstr>PowerPoint Presentation</vt:lpstr>
      <vt:lpstr>Assets and liabilities  </vt:lpstr>
      <vt:lpstr>PowerPoint Presentation</vt:lpstr>
      <vt:lpstr>PowerPoint Presentation</vt:lpstr>
      <vt:lpstr>Basic financial statements for healthcare organisations  </vt:lpstr>
      <vt:lpstr>PowerPoint Presentation</vt:lpstr>
      <vt:lpstr>Statement of comprehensive income </vt:lpstr>
      <vt:lpstr>Statement of changes of equity </vt:lpstr>
      <vt:lpstr>Statement of cash flow</vt:lpstr>
      <vt:lpstr>Who in the health care environment utilizes each report and to make what decisions? </vt:lpstr>
      <vt:lpstr>PowerPoint Presentation</vt:lpstr>
      <vt:lpstr>PowerPoint Presentation</vt:lpstr>
      <vt:lpstr>PowerPoint Presentation</vt:lpstr>
      <vt:lpstr>Financial reporting and analysis  </vt:lpstr>
      <vt:lpstr>PowerPoint Presentation</vt:lpstr>
      <vt:lpstr>PowerPoint Presentation</vt:lpstr>
      <vt:lpstr>PowerPoint Presentation</vt:lpstr>
      <vt:lpstr>PowerPoint Presentation</vt:lpstr>
      <vt:lpstr>Internal control methods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Accounting  </dc:title>
  <dc:creator>User</dc:creator>
  <cp:lastModifiedBy>User</cp:lastModifiedBy>
  <cp:revision>19</cp:revision>
  <dcterms:created xsi:type="dcterms:W3CDTF">2024-04-21T18:26:38Z</dcterms:created>
  <dcterms:modified xsi:type="dcterms:W3CDTF">2024-05-08T20:43:52Z</dcterms:modified>
</cp:coreProperties>
</file>