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5" r:id="rId4"/>
    <p:sldId id="266" r:id="rId5"/>
    <p:sldId id="267" r:id="rId6"/>
    <p:sldId id="268" r:id="rId7"/>
    <p:sldId id="269" r:id="rId8"/>
    <p:sldId id="258" r:id="rId9"/>
    <p:sldId id="270" r:id="rId10"/>
    <p:sldId id="271" r:id="rId11"/>
    <p:sldId id="272" r:id="rId12"/>
    <p:sldId id="273" r:id="rId13"/>
    <p:sldId id="274" r:id="rId14"/>
    <p:sldId id="275" r:id="rId15"/>
    <p:sldId id="276" r:id="rId16"/>
    <p:sldId id="259" r:id="rId17"/>
    <p:sldId id="277" r:id="rId18"/>
    <p:sldId id="260" r:id="rId19"/>
    <p:sldId id="278" r:id="rId20"/>
    <p:sldId id="279" r:id="rId21"/>
    <p:sldId id="280" r:id="rId22"/>
    <p:sldId id="261" r:id="rId23"/>
    <p:sldId id="287" r:id="rId24"/>
    <p:sldId id="281" r:id="rId25"/>
    <p:sldId id="282" r:id="rId26"/>
    <p:sldId id="283" r:id="rId27"/>
    <p:sldId id="284" r:id="rId28"/>
    <p:sldId id="285" r:id="rId29"/>
    <p:sldId id="286" r:id="rId30"/>
    <p:sldId id="262" r:id="rId31"/>
    <p:sldId id="288" r:id="rId32"/>
    <p:sldId id="292" r:id="rId33"/>
    <p:sldId id="293" r:id="rId34"/>
    <p:sldId id="294" r:id="rId35"/>
    <p:sldId id="289" r:id="rId36"/>
    <p:sldId id="290" r:id="rId37"/>
    <p:sldId id="291" r:id="rId38"/>
    <p:sldId id="263" r:id="rId39"/>
    <p:sldId id="295" r:id="rId40"/>
    <p:sldId id="296" r:id="rId41"/>
    <p:sldId id="297" r:id="rId42"/>
    <p:sldId id="298" r:id="rId43"/>
    <p:sldId id="299" r:id="rId44"/>
    <p:sldId id="300" r:id="rId45"/>
    <p:sldId id="301" r:id="rId46"/>
    <p:sldId id="302" r:id="rId47"/>
    <p:sldId id="303" r:id="rId48"/>
    <p:sldId id="304" r:id="rId49"/>
    <p:sldId id="305" r:id="rId50"/>
    <p:sldId id="306" r:id="rId51"/>
    <p:sldId id="307" r:id="rId52"/>
    <p:sldId id="308" r:id="rId53"/>
    <p:sldId id="309" r:id="rId54"/>
    <p:sldId id="310" r:id="rId55"/>
    <p:sldId id="264" r:id="rId5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7" d="100"/>
          <a:sy n="77"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ZA"/>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ZA"/>
          </a:p>
        </p:txBody>
      </p:sp>
      <p:sp>
        <p:nvSpPr>
          <p:cNvPr id="4" name="Date Placeholder 3"/>
          <p:cNvSpPr>
            <a:spLocks noGrp="1"/>
          </p:cNvSpPr>
          <p:nvPr>
            <p:ph type="dt" sz="half" idx="10"/>
          </p:nvPr>
        </p:nvSpPr>
        <p:spPr/>
        <p:txBody>
          <a:bodyPr/>
          <a:lstStyle/>
          <a:p>
            <a:fld id="{7C42B9CD-EB95-43E2-BFD9-374D706CCDB0}" type="datetimeFigureOut">
              <a:rPr lang="en-ZA" smtClean="0"/>
              <a:t>2025/07/20</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77D7B276-03D1-40F9-A8D8-B41EBBFB29B6}" type="slidenum">
              <a:rPr lang="en-ZA" smtClean="0"/>
              <a:t>‹#›</a:t>
            </a:fld>
            <a:endParaRPr lang="en-ZA"/>
          </a:p>
        </p:txBody>
      </p:sp>
    </p:spTree>
    <p:extLst>
      <p:ext uri="{BB962C8B-B14F-4D97-AF65-F5344CB8AC3E}">
        <p14:creationId xmlns:p14="http://schemas.microsoft.com/office/powerpoint/2010/main" val="22899991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p:cNvSpPr>
            <a:spLocks noGrp="1"/>
          </p:cNvSpPr>
          <p:nvPr>
            <p:ph type="dt" sz="half" idx="10"/>
          </p:nvPr>
        </p:nvSpPr>
        <p:spPr/>
        <p:txBody>
          <a:bodyPr/>
          <a:lstStyle/>
          <a:p>
            <a:fld id="{7C42B9CD-EB95-43E2-BFD9-374D706CCDB0}" type="datetimeFigureOut">
              <a:rPr lang="en-ZA" smtClean="0"/>
              <a:t>2025/07/20</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77D7B276-03D1-40F9-A8D8-B41EBBFB29B6}" type="slidenum">
              <a:rPr lang="en-ZA" smtClean="0"/>
              <a:t>‹#›</a:t>
            </a:fld>
            <a:endParaRPr lang="en-ZA"/>
          </a:p>
        </p:txBody>
      </p:sp>
    </p:spTree>
    <p:extLst>
      <p:ext uri="{BB962C8B-B14F-4D97-AF65-F5344CB8AC3E}">
        <p14:creationId xmlns:p14="http://schemas.microsoft.com/office/powerpoint/2010/main" val="30644209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ZA"/>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p:cNvSpPr>
            <a:spLocks noGrp="1"/>
          </p:cNvSpPr>
          <p:nvPr>
            <p:ph type="dt" sz="half" idx="10"/>
          </p:nvPr>
        </p:nvSpPr>
        <p:spPr/>
        <p:txBody>
          <a:bodyPr/>
          <a:lstStyle/>
          <a:p>
            <a:fld id="{7C42B9CD-EB95-43E2-BFD9-374D706CCDB0}" type="datetimeFigureOut">
              <a:rPr lang="en-ZA" smtClean="0"/>
              <a:t>2025/07/20</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77D7B276-03D1-40F9-A8D8-B41EBBFB29B6}" type="slidenum">
              <a:rPr lang="en-ZA" smtClean="0"/>
              <a:t>‹#›</a:t>
            </a:fld>
            <a:endParaRPr lang="en-ZA"/>
          </a:p>
        </p:txBody>
      </p:sp>
    </p:spTree>
    <p:extLst>
      <p:ext uri="{BB962C8B-B14F-4D97-AF65-F5344CB8AC3E}">
        <p14:creationId xmlns:p14="http://schemas.microsoft.com/office/powerpoint/2010/main" val="16402686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p:cNvSpPr>
            <a:spLocks noGrp="1"/>
          </p:cNvSpPr>
          <p:nvPr>
            <p:ph type="dt" sz="half" idx="10"/>
          </p:nvPr>
        </p:nvSpPr>
        <p:spPr/>
        <p:txBody>
          <a:bodyPr/>
          <a:lstStyle/>
          <a:p>
            <a:fld id="{7C42B9CD-EB95-43E2-BFD9-374D706CCDB0}" type="datetimeFigureOut">
              <a:rPr lang="en-ZA" smtClean="0"/>
              <a:t>2025/07/20</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77D7B276-03D1-40F9-A8D8-B41EBBFB29B6}" type="slidenum">
              <a:rPr lang="en-ZA" smtClean="0"/>
              <a:t>‹#›</a:t>
            </a:fld>
            <a:endParaRPr lang="en-ZA"/>
          </a:p>
        </p:txBody>
      </p:sp>
    </p:spTree>
    <p:extLst>
      <p:ext uri="{BB962C8B-B14F-4D97-AF65-F5344CB8AC3E}">
        <p14:creationId xmlns:p14="http://schemas.microsoft.com/office/powerpoint/2010/main" val="17424589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ZA"/>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C42B9CD-EB95-43E2-BFD9-374D706CCDB0}" type="datetimeFigureOut">
              <a:rPr lang="en-ZA" smtClean="0"/>
              <a:t>2025/07/20</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77D7B276-03D1-40F9-A8D8-B41EBBFB29B6}" type="slidenum">
              <a:rPr lang="en-ZA" smtClean="0"/>
              <a:t>‹#›</a:t>
            </a:fld>
            <a:endParaRPr lang="en-ZA"/>
          </a:p>
        </p:txBody>
      </p:sp>
    </p:spTree>
    <p:extLst>
      <p:ext uri="{BB962C8B-B14F-4D97-AF65-F5344CB8AC3E}">
        <p14:creationId xmlns:p14="http://schemas.microsoft.com/office/powerpoint/2010/main" val="19349542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Date Placeholder 4"/>
          <p:cNvSpPr>
            <a:spLocks noGrp="1"/>
          </p:cNvSpPr>
          <p:nvPr>
            <p:ph type="dt" sz="half" idx="10"/>
          </p:nvPr>
        </p:nvSpPr>
        <p:spPr/>
        <p:txBody>
          <a:bodyPr/>
          <a:lstStyle/>
          <a:p>
            <a:fld id="{7C42B9CD-EB95-43E2-BFD9-374D706CCDB0}" type="datetimeFigureOut">
              <a:rPr lang="en-ZA" smtClean="0"/>
              <a:t>2025/07/20</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77D7B276-03D1-40F9-A8D8-B41EBBFB29B6}" type="slidenum">
              <a:rPr lang="en-ZA" smtClean="0"/>
              <a:t>‹#›</a:t>
            </a:fld>
            <a:endParaRPr lang="en-ZA"/>
          </a:p>
        </p:txBody>
      </p:sp>
    </p:spTree>
    <p:extLst>
      <p:ext uri="{BB962C8B-B14F-4D97-AF65-F5344CB8AC3E}">
        <p14:creationId xmlns:p14="http://schemas.microsoft.com/office/powerpoint/2010/main" val="12334031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ZA"/>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7" name="Date Placeholder 6"/>
          <p:cNvSpPr>
            <a:spLocks noGrp="1"/>
          </p:cNvSpPr>
          <p:nvPr>
            <p:ph type="dt" sz="half" idx="10"/>
          </p:nvPr>
        </p:nvSpPr>
        <p:spPr/>
        <p:txBody>
          <a:bodyPr/>
          <a:lstStyle/>
          <a:p>
            <a:fld id="{7C42B9CD-EB95-43E2-BFD9-374D706CCDB0}" type="datetimeFigureOut">
              <a:rPr lang="en-ZA" smtClean="0"/>
              <a:t>2025/07/20</a:t>
            </a:fld>
            <a:endParaRPr lang="en-ZA"/>
          </a:p>
        </p:txBody>
      </p:sp>
      <p:sp>
        <p:nvSpPr>
          <p:cNvPr id="8" name="Footer Placeholder 7"/>
          <p:cNvSpPr>
            <a:spLocks noGrp="1"/>
          </p:cNvSpPr>
          <p:nvPr>
            <p:ph type="ftr" sz="quarter" idx="11"/>
          </p:nvPr>
        </p:nvSpPr>
        <p:spPr/>
        <p:txBody>
          <a:bodyPr/>
          <a:lstStyle/>
          <a:p>
            <a:endParaRPr lang="en-ZA"/>
          </a:p>
        </p:txBody>
      </p:sp>
      <p:sp>
        <p:nvSpPr>
          <p:cNvPr id="9" name="Slide Number Placeholder 8"/>
          <p:cNvSpPr>
            <a:spLocks noGrp="1"/>
          </p:cNvSpPr>
          <p:nvPr>
            <p:ph type="sldNum" sz="quarter" idx="12"/>
          </p:nvPr>
        </p:nvSpPr>
        <p:spPr/>
        <p:txBody>
          <a:bodyPr/>
          <a:lstStyle/>
          <a:p>
            <a:fld id="{77D7B276-03D1-40F9-A8D8-B41EBBFB29B6}" type="slidenum">
              <a:rPr lang="en-ZA" smtClean="0"/>
              <a:t>‹#›</a:t>
            </a:fld>
            <a:endParaRPr lang="en-ZA"/>
          </a:p>
        </p:txBody>
      </p:sp>
    </p:spTree>
    <p:extLst>
      <p:ext uri="{BB962C8B-B14F-4D97-AF65-F5344CB8AC3E}">
        <p14:creationId xmlns:p14="http://schemas.microsoft.com/office/powerpoint/2010/main" val="35872178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Date Placeholder 2"/>
          <p:cNvSpPr>
            <a:spLocks noGrp="1"/>
          </p:cNvSpPr>
          <p:nvPr>
            <p:ph type="dt" sz="half" idx="10"/>
          </p:nvPr>
        </p:nvSpPr>
        <p:spPr/>
        <p:txBody>
          <a:bodyPr/>
          <a:lstStyle/>
          <a:p>
            <a:fld id="{7C42B9CD-EB95-43E2-BFD9-374D706CCDB0}" type="datetimeFigureOut">
              <a:rPr lang="en-ZA" smtClean="0"/>
              <a:t>2025/07/20</a:t>
            </a:fld>
            <a:endParaRPr lang="en-ZA"/>
          </a:p>
        </p:txBody>
      </p:sp>
      <p:sp>
        <p:nvSpPr>
          <p:cNvPr id="4" name="Footer Placeholder 3"/>
          <p:cNvSpPr>
            <a:spLocks noGrp="1"/>
          </p:cNvSpPr>
          <p:nvPr>
            <p:ph type="ftr" sz="quarter" idx="11"/>
          </p:nvPr>
        </p:nvSpPr>
        <p:spPr/>
        <p:txBody>
          <a:bodyPr/>
          <a:lstStyle/>
          <a:p>
            <a:endParaRPr lang="en-ZA"/>
          </a:p>
        </p:txBody>
      </p:sp>
      <p:sp>
        <p:nvSpPr>
          <p:cNvPr id="5" name="Slide Number Placeholder 4"/>
          <p:cNvSpPr>
            <a:spLocks noGrp="1"/>
          </p:cNvSpPr>
          <p:nvPr>
            <p:ph type="sldNum" sz="quarter" idx="12"/>
          </p:nvPr>
        </p:nvSpPr>
        <p:spPr/>
        <p:txBody>
          <a:bodyPr/>
          <a:lstStyle/>
          <a:p>
            <a:fld id="{77D7B276-03D1-40F9-A8D8-B41EBBFB29B6}" type="slidenum">
              <a:rPr lang="en-ZA" smtClean="0"/>
              <a:t>‹#›</a:t>
            </a:fld>
            <a:endParaRPr lang="en-ZA"/>
          </a:p>
        </p:txBody>
      </p:sp>
    </p:spTree>
    <p:extLst>
      <p:ext uri="{BB962C8B-B14F-4D97-AF65-F5344CB8AC3E}">
        <p14:creationId xmlns:p14="http://schemas.microsoft.com/office/powerpoint/2010/main" val="3454657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42B9CD-EB95-43E2-BFD9-374D706CCDB0}" type="datetimeFigureOut">
              <a:rPr lang="en-ZA" smtClean="0"/>
              <a:t>2025/07/20</a:t>
            </a:fld>
            <a:endParaRPr lang="en-ZA"/>
          </a:p>
        </p:txBody>
      </p:sp>
      <p:sp>
        <p:nvSpPr>
          <p:cNvPr id="3" name="Footer Placeholder 2"/>
          <p:cNvSpPr>
            <a:spLocks noGrp="1"/>
          </p:cNvSpPr>
          <p:nvPr>
            <p:ph type="ftr" sz="quarter" idx="11"/>
          </p:nvPr>
        </p:nvSpPr>
        <p:spPr/>
        <p:txBody>
          <a:bodyPr/>
          <a:lstStyle/>
          <a:p>
            <a:endParaRPr lang="en-ZA"/>
          </a:p>
        </p:txBody>
      </p:sp>
      <p:sp>
        <p:nvSpPr>
          <p:cNvPr id="4" name="Slide Number Placeholder 3"/>
          <p:cNvSpPr>
            <a:spLocks noGrp="1"/>
          </p:cNvSpPr>
          <p:nvPr>
            <p:ph type="sldNum" sz="quarter" idx="12"/>
          </p:nvPr>
        </p:nvSpPr>
        <p:spPr/>
        <p:txBody>
          <a:bodyPr/>
          <a:lstStyle/>
          <a:p>
            <a:fld id="{77D7B276-03D1-40F9-A8D8-B41EBBFB29B6}" type="slidenum">
              <a:rPr lang="en-ZA" smtClean="0"/>
              <a:t>‹#›</a:t>
            </a:fld>
            <a:endParaRPr lang="en-ZA"/>
          </a:p>
        </p:txBody>
      </p:sp>
    </p:spTree>
    <p:extLst>
      <p:ext uri="{BB962C8B-B14F-4D97-AF65-F5344CB8AC3E}">
        <p14:creationId xmlns:p14="http://schemas.microsoft.com/office/powerpoint/2010/main" val="7585293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ZA"/>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7C42B9CD-EB95-43E2-BFD9-374D706CCDB0}" type="datetimeFigureOut">
              <a:rPr lang="en-ZA" smtClean="0"/>
              <a:t>2025/07/20</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77D7B276-03D1-40F9-A8D8-B41EBBFB29B6}" type="slidenum">
              <a:rPr lang="en-ZA" smtClean="0"/>
              <a:t>‹#›</a:t>
            </a:fld>
            <a:endParaRPr lang="en-ZA"/>
          </a:p>
        </p:txBody>
      </p:sp>
    </p:spTree>
    <p:extLst>
      <p:ext uri="{BB962C8B-B14F-4D97-AF65-F5344CB8AC3E}">
        <p14:creationId xmlns:p14="http://schemas.microsoft.com/office/powerpoint/2010/main" val="9770769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ZA"/>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7C42B9CD-EB95-43E2-BFD9-374D706CCDB0}" type="datetimeFigureOut">
              <a:rPr lang="en-ZA" smtClean="0"/>
              <a:t>2025/07/20</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77D7B276-03D1-40F9-A8D8-B41EBBFB29B6}" type="slidenum">
              <a:rPr lang="en-ZA" smtClean="0"/>
              <a:t>‹#›</a:t>
            </a:fld>
            <a:endParaRPr lang="en-ZA"/>
          </a:p>
        </p:txBody>
      </p:sp>
    </p:spTree>
    <p:extLst>
      <p:ext uri="{BB962C8B-B14F-4D97-AF65-F5344CB8AC3E}">
        <p14:creationId xmlns:p14="http://schemas.microsoft.com/office/powerpoint/2010/main" val="15627833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ZA"/>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C42B9CD-EB95-43E2-BFD9-374D706CCDB0}" type="datetimeFigureOut">
              <a:rPr lang="en-ZA" smtClean="0"/>
              <a:t>2025/07/20</a:t>
            </a:fld>
            <a:endParaRPr lang="en-ZA"/>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ZA"/>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7D7B276-03D1-40F9-A8D8-B41EBBFB29B6}" type="slidenum">
              <a:rPr lang="en-ZA" smtClean="0"/>
              <a:t>‹#›</a:t>
            </a:fld>
            <a:endParaRPr lang="en-ZA"/>
          </a:p>
        </p:txBody>
      </p:sp>
    </p:spTree>
    <p:extLst>
      <p:ext uri="{BB962C8B-B14F-4D97-AF65-F5344CB8AC3E}">
        <p14:creationId xmlns:p14="http://schemas.microsoft.com/office/powerpoint/2010/main" val="10270014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lvl="0"/>
            <a:r>
              <a:rPr lang="en-ZA" dirty="0">
                <a:effectLst/>
              </a:rPr>
              <a:t>Unit 3</a:t>
            </a:r>
            <a:br>
              <a:rPr lang="en-ZA" dirty="0">
                <a:effectLst/>
              </a:rPr>
            </a:br>
            <a:endParaRPr lang="en-ZA" dirty="0"/>
          </a:p>
        </p:txBody>
      </p:sp>
      <p:sp>
        <p:nvSpPr>
          <p:cNvPr id="3" name="Subtitle 2"/>
          <p:cNvSpPr>
            <a:spLocks noGrp="1"/>
          </p:cNvSpPr>
          <p:nvPr>
            <p:ph type="subTitle" idx="1"/>
          </p:nvPr>
        </p:nvSpPr>
        <p:spPr/>
        <p:txBody>
          <a:bodyPr>
            <a:normAutofit/>
          </a:bodyPr>
          <a:lstStyle/>
          <a:p>
            <a:r>
              <a:rPr lang="en-ZA" sz="4400" b="1" dirty="0"/>
              <a:t>Financial Management</a:t>
            </a:r>
            <a:endParaRPr lang="en-ZA" sz="4400" dirty="0"/>
          </a:p>
        </p:txBody>
      </p:sp>
    </p:spTree>
    <p:extLst>
      <p:ext uri="{BB962C8B-B14F-4D97-AF65-F5344CB8AC3E}">
        <p14:creationId xmlns:p14="http://schemas.microsoft.com/office/powerpoint/2010/main" val="41838868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Techniques of Financial Statements Analysis</a:t>
            </a:r>
            <a:endParaRPr lang="en-ZA" dirty="0"/>
          </a:p>
        </p:txBody>
      </p:sp>
      <p:sp>
        <p:nvSpPr>
          <p:cNvPr id="3" name="Content Placeholder 2"/>
          <p:cNvSpPr>
            <a:spLocks noGrp="1"/>
          </p:cNvSpPr>
          <p:nvPr>
            <p:ph idx="1"/>
          </p:nvPr>
        </p:nvSpPr>
        <p:spPr/>
        <p:txBody>
          <a:bodyPr>
            <a:normAutofit fontScale="77500" lnSpcReduction="20000"/>
          </a:bodyPr>
          <a:lstStyle/>
          <a:p>
            <a:pPr marL="0" indent="0">
              <a:buNone/>
            </a:pPr>
            <a:r>
              <a:rPr lang="en-GB" dirty="0"/>
              <a:t>a) Ratio Analysis </a:t>
            </a:r>
          </a:p>
          <a:p>
            <a:r>
              <a:rPr lang="en-GB" dirty="0"/>
              <a:t>Financial ratios are useful indicators of a firm's performance and financial position. </a:t>
            </a:r>
          </a:p>
          <a:p>
            <a:r>
              <a:rPr lang="en-GB" dirty="0"/>
              <a:t>Financial ratios can be used to </a:t>
            </a:r>
            <a:r>
              <a:rPr lang="en-GB" dirty="0" err="1"/>
              <a:t>analyze</a:t>
            </a:r>
            <a:r>
              <a:rPr lang="en-GB" dirty="0"/>
              <a:t> trends and to compare the firm's financials to those of other similar firms. </a:t>
            </a:r>
          </a:p>
          <a:p>
            <a:r>
              <a:rPr lang="en-GB" dirty="0"/>
              <a:t>Financial ratio analysis is the calculation and comparison of ratios which are derived from the information in a company's financial statements. </a:t>
            </a:r>
          </a:p>
          <a:p>
            <a:r>
              <a:rPr lang="en-GB" dirty="0"/>
              <a:t>Financial ratios are usually expressed as a percent or as times per period.</a:t>
            </a:r>
          </a:p>
          <a:p>
            <a:r>
              <a:rPr lang="en-GB" dirty="0"/>
              <a:t> Ratio analysis is a widely used tool of financial analysis. It is defined as the systematic use of ratios to interpret the financial statements so that, the strength and weaknesses of a firm as well as, its historical performance and current financial condition can be determined. </a:t>
            </a:r>
          </a:p>
          <a:p>
            <a:r>
              <a:rPr lang="en-GB" dirty="0"/>
              <a:t>Financial ratios may be divided into five main categories. These are:  Profitability ratios  Liquidity ratios  Gearing ratios  Activity (Operating) ratios  Investors’ ratios </a:t>
            </a:r>
            <a:endParaRPr lang="en-ZA" dirty="0"/>
          </a:p>
        </p:txBody>
      </p:sp>
    </p:spTree>
    <p:extLst>
      <p:ext uri="{BB962C8B-B14F-4D97-AF65-F5344CB8AC3E}">
        <p14:creationId xmlns:p14="http://schemas.microsoft.com/office/powerpoint/2010/main" val="24186921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ZA"/>
          </a:p>
        </p:txBody>
      </p:sp>
      <p:sp>
        <p:nvSpPr>
          <p:cNvPr id="3" name="Content Placeholder 2"/>
          <p:cNvSpPr>
            <a:spLocks noGrp="1"/>
          </p:cNvSpPr>
          <p:nvPr>
            <p:ph idx="1"/>
          </p:nvPr>
        </p:nvSpPr>
        <p:spPr/>
        <p:txBody>
          <a:bodyPr>
            <a:normAutofit/>
          </a:bodyPr>
          <a:lstStyle/>
          <a:p>
            <a:pPr marL="0" indent="0">
              <a:buNone/>
            </a:pPr>
            <a:r>
              <a:rPr lang="en-GB" dirty="0"/>
              <a:t>Profitability </a:t>
            </a:r>
          </a:p>
          <a:p>
            <a:r>
              <a:rPr lang="en-GB" dirty="0"/>
              <a:t>The key issue here is the amount of profit the business is making. </a:t>
            </a:r>
          </a:p>
          <a:p>
            <a:r>
              <a:rPr lang="en-GB" dirty="0"/>
              <a:t>Is it enough considering the volume of goods sold? </a:t>
            </a:r>
          </a:p>
          <a:p>
            <a:r>
              <a:rPr lang="en-GB" dirty="0"/>
              <a:t>Is it enough to justify the amount of capital invested in the business? </a:t>
            </a:r>
          </a:p>
          <a:p>
            <a:r>
              <a:rPr lang="en-GB" dirty="0"/>
              <a:t>How does it compare with prior periods? </a:t>
            </a:r>
          </a:p>
          <a:p>
            <a:r>
              <a:rPr lang="en-GB" dirty="0"/>
              <a:t>How does it compare with other firms in the same industry? </a:t>
            </a:r>
          </a:p>
          <a:p>
            <a:r>
              <a:rPr lang="en-GB" dirty="0"/>
              <a:t>There are several measures of profit used in analysis. It is important to be intelligent in your choice of measure. </a:t>
            </a:r>
            <a:endParaRPr lang="en-ZA" dirty="0"/>
          </a:p>
        </p:txBody>
      </p:sp>
    </p:spTree>
    <p:extLst>
      <p:ext uri="{BB962C8B-B14F-4D97-AF65-F5344CB8AC3E}">
        <p14:creationId xmlns:p14="http://schemas.microsoft.com/office/powerpoint/2010/main" val="30307708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ZA"/>
          </a:p>
        </p:txBody>
      </p:sp>
      <p:sp>
        <p:nvSpPr>
          <p:cNvPr id="3" name="Content Placeholder 2"/>
          <p:cNvSpPr>
            <a:spLocks noGrp="1"/>
          </p:cNvSpPr>
          <p:nvPr>
            <p:ph idx="1"/>
          </p:nvPr>
        </p:nvSpPr>
        <p:spPr/>
        <p:txBody>
          <a:bodyPr>
            <a:normAutofit fontScale="92500" lnSpcReduction="20000"/>
          </a:bodyPr>
          <a:lstStyle/>
          <a:p>
            <a:pPr marL="0" indent="0">
              <a:buNone/>
            </a:pPr>
            <a:r>
              <a:rPr lang="en-GB" dirty="0"/>
              <a:t>Liquidity </a:t>
            </a:r>
          </a:p>
          <a:p>
            <a:r>
              <a:rPr lang="en-GB" dirty="0"/>
              <a:t>In business, the word liquidity relates to the amount of cash available to the business. </a:t>
            </a:r>
          </a:p>
          <a:p>
            <a:r>
              <a:rPr lang="en-GB" dirty="0"/>
              <a:t>To assess liquidity we usually look at the cash position of the firm. </a:t>
            </a:r>
          </a:p>
          <a:p>
            <a:r>
              <a:rPr lang="en-GB" dirty="0"/>
              <a:t>In addition we look at the likely future cash position by comparing short term assets (which should translate into cash relatively soon) with short term liabilities (which will require cash to settle them relatively soon)</a:t>
            </a:r>
          </a:p>
          <a:p>
            <a:pPr marL="0" indent="0">
              <a:buNone/>
            </a:pPr>
            <a:r>
              <a:rPr lang="en-GB" dirty="0"/>
              <a:t>Gearing </a:t>
            </a:r>
          </a:p>
          <a:p>
            <a:r>
              <a:rPr lang="en-GB" dirty="0"/>
              <a:t>Gearing refers to the way the company is financed. </a:t>
            </a:r>
          </a:p>
          <a:p>
            <a:r>
              <a:rPr lang="en-GB" dirty="0"/>
              <a:t>It is concerned with two types of financing, namely Debt (borrowings) and Equity (shareholders’ funds). </a:t>
            </a:r>
          </a:p>
          <a:p>
            <a:r>
              <a:rPr lang="en-GB" dirty="0"/>
              <a:t>Gearing can be understood as long term liquidity.</a:t>
            </a:r>
            <a:endParaRPr lang="en-ZA" dirty="0"/>
          </a:p>
        </p:txBody>
      </p:sp>
    </p:spTree>
    <p:extLst>
      <p:ext uri="{BB962C8B-B14F-4D97-AF65-F5344CB8AC3E}">
        <p14:creationId xmlns:p14="http://schemas.microsoft.com/office/powerpoint/2010/main" val="20449954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ZA"/>
          </a:p>
        </p:txBody>
      </p:sp>
      <p:sp>
        <p:nvSpPr>
          <p:cNvPr id="3" name="Content Placeholder 2"/>
          <p:cNvSpPr>
            <a:spLocks noGrp="1"/>
          </p:cNvSpPr>
          <p:nvPr>
            <p:ph idx="1"/>
          </p:nvPr>
        </p:nvSpPr>
        <p:spPr/>
        <p:txBody>
          <a:bodyPr/>
          <a:lstStyle/>
          <a:p>
            <a:pPr marL="0" indent="0">
              <a:buNone/>
            </a:pPr>
            <a:r>
              <a:rPr lang="en-GB" dirty="0"/>
              <a:t>Activity / Efficiency </a:t>
            </a:r>
          </a:p>
          <a:p>
            <a:r>
              <a:rPr lang="en-GB" dirty="0"/>
              <a:t>Activity ratios try to assess how well the business utilizes the resources at its disposal. </a:t>
            </a:r>
          </a:p>
          <a:p>
            <a:pPr marL="0" indent="0">
              <a:buNone/>
            </a:pPr>
            <a:r>
              <a:rPr lang="en-GB" dirty="0"/>
              <a:t>Investor’s Ratios </a:t>
            </a:r>
          </a:p>
          <a:p>
            <a:r>
              <a:rPr lang="en-GB" dirty="0"/>
              <a:t>These ratios are especially relevant to investors, especially in listed companies which have a verifiable share value. T</a:t>
            </a:r>
            <a:endParaRPr lang="en-ZA" dirty="0"/>
          </a:p>
        </p:txBody>
      </p:sp>
    </p:spTree>
    <p:extLst>
      <p:ext uri="{BB962C8B-B14F-4D97-AF65-F5344CB8AC3E}">
        <p14:creationId xmlns:p14="http://schemas.microsoft.com/office/powerpoint/2010/main" val="14753881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ZA"/>
          </a:p>
        </p:txBody>
      </p:sp>
      <p:sp>
        <p:nvSpPr>
          <p:cNvPr id="3" name="Content Placeholder 2"/>
          <p:cNvSpPr>
            <a:spLocks noGrp="1"/>
          </p:cNvSpPr>
          <p:nvPr>
            <p:ph idx="1"/>
          </p:nvPr>
        </p:nvSpPr>
        <p:spPr/>
        <p:txBody>
          <a:bodyPr>
            <a:normAutofit lnSpcReduction="10000"/>
          </a:bodyPr>
          <a:lstStyle/>
          <a:p>
            <a:pPr marL="0" indent="0">
              <a:buNone/>
            </a:pPr>
            <a:r>
              <a:rPr lang="en-GB" dirty="0"/>
              <a:t>b) Horizontal Analysis </a:t>
            </a:r>
          </a:p>
          <a:p>
            <a:r>
              <a:rPr lang="en-GB" dirty="0"/>
              <a:t>Horizontal analysis is a financial statement analysis technique that, shows changes in the amounts of corresponding financial statement items over a period of time. </a:t>
            </a:r>
          </a:p>
          <a:p>
            <a:r>
              <a:rPr lang="en-GB" dirty="0"/>
              <a:t>It is a useful tool to evaluate the trend situations. </a:t>
            </a:r>
          </a:p>
          <a:p>
            <a:r>
              <a:rPr lang="en-GB" dirty="0"/>
              <a:t>The statements for two or more periods are used in horizontal analysis. </a:t>
            </a:r>
          </a:p>
          <a:p>
            <a:r>
              <a:rPr lang="en-GB" dirty="0"/>
              <a:t>The earliest period is usually used as the base period and the items on the statements for all later periods are compared with items on the statements of the base period.</a:t>
            </a:r>
            <a:endParaRPr lang="en-ZA" dirty="0"/>
          </a:p>
        </p:txBody>
      </p:sp>
    </p:spTree>
    <p:extLst>
      <p:ext uri="{BB962C8B-B14F-4D97-AF65-F5344CB8AC3E}">
        <p14:creationId xmlns:p14="http://schemas.microsoft.com/office/powerpoint/2010/main" val="42661917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ZA"/>
          </a:p>
        </p:txBody>
      </p:sp>
      <p:sp>
        <p:nvSpPr>
          <p:cNvPr id="3" name="Content Placeholder 2"/>
          <p:cNvSpPr>
            <a:spLocks noGrp="1"/>
          </p:cNvSpPr>
          <p:nvPr>
            <p:ph idx="1"/>
          </p:nvPr>
        </p:nvSpPr>
        <p:spPr/>
        <p:txBody>
          <a:bodyPr>
            <a:normAutofit fontScale="85000" lnSpcReduction="20000"/>
          </a:bodyPr>
          <a:lstStyle/>
          <a:p>
            <a:pPr marL="0" indent="0">
              <a:buNone/>
            </a:pPr>
            <a:r>
              <a:rPr lang="en-GB" dirty="0"/>
              <a:t>c) Vertical Analysis </a:t>
            </a:r>
          </a:p>
          <a:p>
            <a:pPr marL="0" indent="0">
              <a:buNone/>
            </a:pPr>
            <a:r>
              <a:rPr lang="en-GB" dirty="0"/>
              <a:t>Vertical analysis is a popular method of financial statement analysis that shows each item on a statement as a percentage of a base figure within the statement. </a:t>
            </a:r>
          </a:p>
          <a:p>
            <a:pPr marL="0" indent="0">
              <a:buNone/>
            </a:pPr>
            <a:r>
              <a:rPr lang="en-GB" dirty="0"/>
              <a:t>To conduct a vertical analysis of statement of financial position, the total of assets and the total of liabilities and shareholders’ equity are generally used as base figures. </a:t>
            </a:r>
          </a:p>
          <a:p>
            <a:pPr marL="0" indent="0">
              <a:buNone/>
            </a:pPr>
            <a:r>
              <a:rPr lang="en-GB" dirty="0"/>
              <a:t>All individual assets (or groups of assets if condensed form statement of financial position is used) are shown as a percentage of total assets. </a:t>
            </a:r>
          </a:p>
          <a:p>
            <a:pPr marL="0" indent="0">
              <a:buNone/>
            </a:pPr>
            <a:r>
              <a:rPr lang="en-GB" dirty="0"/>
              <a:t>The current liabilities, long term debts and equities are shown as a percentage of the total liabilities and stockholders’ equity. </a:t>
            </a:r>
          </a:p>
          <a:p>
            <a:pPr marL="0" indent="0">
              <a:buNone/>
            </a:pPr>
            <a:r>
              <a:rPr lang="en-GB" dirty="0"/>
              <a:t>To conduct a vertical analysis of income statement, sales figure is generally used as the base and all other components of income statement like cost of sales, gross profit, operating expenses, income tax, and net income etc. are shown as a percentage of sales</a:t>
            </a:r>
            <a:endParaRPr lang="en-ZA" dirty="0"/>
          </a:p>
        </p:txBody>
      </p:sp>
    </p:spTree>
    <p:extLst>
      <p:ext uri="{BB962C8B-B14F-4D97-AF65-F5344CB8AC3E}">
        <p14:creationId xmlns:p14="http://schemas.microsoft.com/office/powerpoint/2010/main" val="6098868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1"/>
            <a:r>
              <a:rPr lang="en-US" sz="2800" dirty="0"/>
              <a:t>Fundamentals of revenue cycle management </a:t>
            </a:r>
            <a:br>
              <a:rPr lang="en-ZA" sz="2800" dirty="0">
                <a:effectLst/>
              </a:rPr>
            </a:br>
            <a:endParaRPr lang="en-ZA" sz="2800" dirty="0"/>
          </a:p>
        </p:txBody>
      </p:sp>
      <p:sp>
        <p:nvSpPr>
          <p:cNvPr id="3" name="Content Placeholder 2"/>
          <p:cNvSpPr>
            <a:spLocks noGrp="1"/>
          </p:cNvSpPr>
          <p:nvPr>
            <p:ph idx="1"/>
          </p:nvPr>
        </p:nvSpPr>
        <p:spPr/>
        <p:txBody>
          <a:bodyPr>
            <a:normAutofit fontScale="92500"/>
          </a:bodyPr>
          <a:lstStyle/>
          <a:p>
            <a:r>
              <a:rPr lang="en-GB" dirty="0"/>
              <a:t>Apart from saving lives, healthcare organization needs to develop successful processes and policies for staying financially healthy. That is where healthcare revenue cycle management comes in.</a:t>
            </a:r>
          </a:p>
          <a:p>
            <a:r>
              <a:rPr lang="en-GB" dirty="0"/>
              <a:t>Healthcare revenue cycle management is the financial process facilities use to manage the administrative and clinical functions associated with claims processing, payment, and revenue generation. The process consists of identifying, managing, and collecting patient service revenue.</a:t>
            </a:r>
          </a:p>
          <a:p>
            <a:r>
              <a:rPr lang="en-GB" dirty="0"/>
              <a:t>The financial process is crucial to ensuring healthcare organizations stay in operation to treat patients. Facilities use healthcare revenue cycle management to collect profits and subsequently keep up with expenses.</a:t>
            </a:r>
          </a:p>
          <a:p>
            <a:endParaRPr lang="en-ZA" dirty="0"/>
          </a:p>
        </p:txBody>
      </p:sp>
    </p:spTree>
    <p:extLst>
      <p:ext uri="{BB962C8B-B14F-4D97-AF65-F5344CB8AC3E}">
        <p14:creationId xmlns:p14="http://schemas.microsoft.com/office/powerpoint/2010/main" val="42669564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ZA"/>
          </a:p>
        </p:txBody>
      </p:sp>
      <p:sp>
        <p:nvSpPr>
          <p:cNvPr id="3" name="Content Placeholder 2"/>
          <p:cNvSpPr>
            <a:spLocks noGrp="1"/>
          </p:cNvSpPr>
          <p:nvPr>
            <p:ph idx="1"/>
          </p:nvPr>
        </p:nvSpPr>
        <p:spPr/>
        <p:txBody>
          <a:bodyPr/>
          <a:lstStyle/>
          <a:p>
            <a:r>
              <a:rPr lang="en-GB" dirty="0"/>
              <a:t>Revenue cycle starts with the appointment or hospital visit and ends when the provider or hospital gets paid fully for the services provided.</a:t>
            </a:r>
          </a:p>
          <a:p>
            <a:r>
              <a:rPr lang="en-GB" dirty="0"/>
              <a:t>The seven steps of revenue cycle include preregistration, registration, charge capture, claim submission, remittance processing, insurance follow-up and patient collections. </a:t>
            </a:r>
            <a:endParaRPr lang="en-ZA" dirty="0"/>
          </a:p>
        </p:txBody>
      </p:sp>
    </p:spTree>
    <p:extLst>
      <p:ext uri="{BB962C8B-B14F-4D97-AF65-F5344CB8AC3E}">
        <p14:creationId xmlns:p14="http://schemas.microsoft.com/office/powerpoint/2010/main" val="9298126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1"/>
            <a:r>
              <a:rPr lang="en-US" dirty="0"/>
              <a:t>Beak-even analysis </a:t>
            </a:r>
            <a:endParaRPr lang="en-ZA" dirty="0">
              <a:effectLst/>
            </a:endParaRPr>
          </a:p>
        </p:txBody>
      </p:sp>
      <p:sp>
        <p:nvSpPr>
          <p:cNvPr id="3" name="Content Placeholder 2"/>
          <p:cNvSpPr>
            <a:spLocks noGrp="1"/>
          </p:cNvSpPr>
          <p:nvPr>
            <p:ph idx="1"/>
          </p:nvPr>
        </p:nvSpPr>
        <p:spPr/>
        <p:txBody>
          <a:bodyPr>
            <a:normAutofit fontScale="70000" lnSpcReduction="20000"/>
          </a:bodyPr>
          <a:lstStyle/>
          <a:p>
            <a:r>
              <a:rPr lang="en-GB" dirty="0"/>
              <a:t>The break-even point is the point at which total revenue and total cost are equal.</a:t>
            </a:r>
          </a:p>
          <a:p>
            <a:r>
              <a:rPr lang="en-GB" dirty="0"/>
              <a:t>At the break-even point, you aren’t losing or making any money, but all the costs associated with your business will have been covered. After breaking even, the sales made by your business are pure profit.</a:t>
            </a:r>
          </a:p>
          <a:p>
            <a:r>
              <a:rPr lang="en-GB" dirty="0"/>
              <a:t>Break-even analysis seeks to investigate the in­terrelationships among a firm’s sales revenue or to­tal turnover, cost, and profits as they relate to al­ternate levels of output. </a:t>
            </a:r>
          </a:p>
          <a:p>
            <a:r>
              <a:rPr lang="en-GB" dirty="0"/>
              <a:t>A profit-maximizing firm’s initial objective is to cover all costs, and thus to reach the break-even point, and make net profit thereafter.</a:t>
            </a:r>
          </a:p>
          <a:p>
            <a:r>
              <a:rPr lang="en-GB" dirty="0"/>
              <a:t>The break-even point refers to the level of output at which total revenue equals total cost. Management is no doubt interested in this level of output. </a:t>
            </a:r>
          </a:p>
          <a:p>
            <a:r>
              <a:rPr lang="en-GB" dirty="0"/>
              <a:t>How­ever, it is much more interested in the broad question of what happens to profits (or losses) at various rates of output.</a:t>
            </a:r>
          </a:p>
          <a:p>
            <a:r>
              <a:rPr lang="en-GB" dirty="0"/>
              <a:t>Therefore, the primary objective of using break-even charts as an analytical device is to study the effects of changes in output and sales on total revenue, total cost, and ultimately on total profit. Break-even analysis is a very generalized ap­proach for dealing with a wide variety of questions associated with profit planning and forecasting.</a:t>
            </a:r>
          </a:p>
          <a:p>
            <a:endParaRPr lang="en-ZA" dirty="0"/>
          </a:p>
        </p:txBody>
      </p:sp>
    </p:spTree>
    <p:extLst>
      <p:ext uri="{BB962C8B-B14F-4D97-AF65-F5344CB8AC3E}">
        <p14:creationId xmlns:p14="http://schemas.microsoft.com/office/powerpoint/2010/main" val="33048159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ZA"/>
          </a:p>
        </p:txBody>
      </p:sp>
      <p:sp>
        <p:nvSpPr>
          <p:cNvPr id="3" name="Content Placeholder 2"/>
          <p:cNvSpPr>
            <a:spLocks noGrp="1"/>
          </p:cNvSpPr>
          <p:nvPr>
            <p:ph idx="1"/>
          </p:nvPr>
        </p:nvSpPr>
        <p:spPr/>
        <p:txBody>
          <a:bodyPr>
            <a:normAutofit fontScale="92500" lnSpcReduction="10000"/>
          </a:bodyPr>
          <a:lstStyle/>
          <a:p>
            <a:r>
              <a:rPr lang="en-GB" dirty="0"/>
              <a:t>The figure presents the simplest and most com­mon graphical representation of break-even analysis. </a:t>
            </a:r>
          </a:p>
          <a:p>
            <a:r>
              <a:rPr lang="en-GB" dirty="0"/>
              <a:t>The horizontal axis measures the rate of output, and revenues and costs, measured in rupees, are shown on the vertical axis. </a:t>
            </a:r>
          </a:p>
          <a:p>
            <a:r>
              <a:rPr lang="en-GB" dirty="0"/>
              <a:t>The figure  combines an in­verted U-shaped total revenue (TR) curve and the familiar S-shaped short run total cost curve (TC).</a:t>
            </a:r>
          </a:p>
          <a:p>
            <a:r>
              <a:rPr lang="en-GB" dirty="0"/>
              <a:t>The curvi­linear shape of the total revenue curve follows from the assumption that the firm faces a downward-slop­ing demand curve and must reduce its price to be able to sell more. </a:t>
            </a:r>
          </a:p>
          <a:p>
            <a:r>
              <a:rPr lang="en-GB" dirty="0"/>
              <a:t>The law of diminishing returns accounts for the curvilinear shape of the total cost curve.</a:t>
            </a:r>
          </a:p>
          <a:p>
            <a:endParaRPr lang="en-ZA" dirty="0"/>
          </a:p>
        </p:txBody>
      </p:sp>
    </p:spTree>
    <p:extLst>
      <p:ext uri="{BB962C8B-B14F-4D97-AF65-F5344CB8AC3E}">
        <p14:creationId xmlns:p14="http://schemas.microsoft.com/office/powerpoint/2010/main" val="10482992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1" algn="l" rtl="0">
              <a:lnSpc>
                <a:spcPct val="90000"/>
              </a:lnSpc>
              <a:spcBef>
                <a:spcPct val="0"/>
              </a:spcBef>
            </a:pPr>
            <a:r>
              <a:rPr lang="en-ZA" sz="2800" dirty="0"/>
              <a:t>3.1 Introduction to financial management in healthcare organisations</a:t>
            </a:r>
            <a:br>
              <a:rPr lang="en-ZA" sz="2800" dirty="0">
                <a:effectLst/>
              </a:rPr>
            </a:br>
            <a:endParaRPr lang="en-ZA" sz="2800" dirty="0"/>
          </a:p>
        </p:txBody>
      </p:sp>
      <p:sp>
        <p:nvSpPr>
          <p:cNvPr id="3" name="Content Placeholder 2"/>
          <p:cNvSpPr>
            <a:spLocks noGrp="1"/>
          </p:cNvSpPr>
          <p:nvPr>
            <p:ph idx="1"/>
          </p:nvPr>
        </p:nvSpPr>
        <p:spPr/>
        <p:txBody>
          <a:bodyPr/>
          <a:lstStyle/>
          <a:p>
            <a:r>
              <a:rPr lang="en-ZA" dirty="0"/>
              <a:t>Finances are an important factor today in healthcare</a:t>
            </a:r>
          </a:p>
          <a:p>
            <a:r>
              <a:rPr lang="en-ZA" dirty="0"/>
              <a:t>Financial decisions made in healthcare have greater impacts in service delivery and quality of services </a:t>
            </a:r>
          </a:p>
          <a:p>
            <a:r>
              <a:rPr lang="en-US" dirty="0"/>
              <a:t>Financial management is a decision science. </a:t>
            </a:r>
          </a:p>
          <a:p>
            <a:r>
              <a:rPr lang="en-US" dirty="0"/>
              <a:t>Accounting provides decision makers with a rational means by which to budget for and measure a business’s financial performance, financial management provides the theory, concepts, and tools necessary to make better decisions. </a:t>
            </a:r>
            <a:endParaRPr lang="en-ZA" dirty="0"/>
          </a:p>
          <a:p>
            <a:endParaRPr lang="en-ZA" dirty="0"/>
          </a:p>
        </p:txBody>
      </p:sp>
    </p:spTree>
    <p:extLst>
      <p:ext uri="{BB962C8B-B14F-4D97-AF65-F5344CB8AC3E}">
        <p14:creationId xmlns:p14="http://schemas.microsoft.com/office/powerpoint/2010/main" val="20806024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ZA"/>
          </a:p>
        </p:txBody>
      </p:sp>
      <p:pic>
        <p:nvPicPr>
          <p:cNvPr id="1026" name="Picture 2" descr="https://www.economicsdiscussion.net/wp-content/uploads/2016/04/clip_image002-26.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915478" y="2927039"/>
            <a:ext cx="6891131" cy="32749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220528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ZA"/>
          </a:p>
        </p:txBody>
      </p:sp>
      <p:sp>
        <p:nvSpPr>
          <p:cNvPr id="3" name="Content Placeholder 2"/>
          <p:cNvSpPr>
            <a:spLocks noGrp="1"/>
          </p:cNvSpPr>
          <p:nvPr>
            <p:ph idx="1"/>
          </p:nvPr>
        </p:nvSpPr>
        <p:spPr/>
        <p:txBody>
          <a:bodyPr/>
          <a:lstStyle/>
          <a:p>
            <a:r>
              <a:rPr lang="en-GB" dirty="0"/>
              <a:t>The vertical distance between TR and TC mea­sures the profit or loss associated with any specific level of output. </a:t>
            </a:r>
          </a:p>
          <a:p>
            <a:r>
              <a:rPr lang="en-GB" dirty="0"/>
              <a:t>To the left of </a:t>
            </a:r>
            <a:r>
              <a:rPr lang="en-GB" dirty="0" err="1"/>
              <a:t>Q</a:t>
            </a:r>
            <a:r>
              <a:rPr lang="en-GB" baseline="-25000" dirty="0" err="1"/>
              <a:t>a</a:t>
            </a:r>
            <a:r>
              <a:rPr lang="en-GB" dirty="0"/>
              <a:t> and to the right of </a:t>
            </a:r>
            <a:r>
              <a:rPr lang="en-GB" dirty="0" err="1"/>
              <a:t>Q</a:t>
            </a:r>
            <a:r>
              <a:rPr lang="en-GB" baseline="-25000" dirty="0" err="1"/>
              <a:t>b</a:t>
            </a:r>
            <a:r>
              <a:rPr lang="en-GB" dirty="0"/>
              <a:t> total costs exceed total revenues, and there are losses.</a:t>
            </a:r>
          </a:p>
          <a:p>
            <a:r>
              <a:rPr lang="en-GB" dirty="0"/>
              <a:t>So there are two break-even points. Between these two points, profits are positive because TR ex­ceeds TC. </a:t>
            </a:r>
          </a:p>
          <a:p>
            <a:r>
              <a:rPr lang="en-GB" dirty="0"/>
              <a:t>The point at which profits are maximized (that is, the point at which the vertical distance be­tween TR and TC is the largest) is shown as Q</a:t>
            </a:r>
            <a:r>
              <a:rPr lang="en-GB" baseline="-25000" dirty="0"/>
              <a:t>c</a:t>
            </a:r>
            <a:r>
              <a:rPr lang="en-GB" dirty="0"/>
              <a:t>.</a:t>
            </a:r>
          </a:p>
          <a:p>
            <a:endParaRPr lang="en-ZA" dirty="0"/>
          </a:p>
        </p:txBody>
      </p:sp>
    </p:spTree>
    <p:extLst>
      <p:ext uri="{BB962C8B-B14F-4D97-AF65-F5344CB8AC3E}">
        <p14:creationId xmlns:p14="http://schemas.microsoft.com/office/powerpoint/2010/main" val="22568748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1" algn="l" rtl="0">
              <a:lnSpc>
                <a:spcPct val="90000"/>
              </a:lnSpc>
              <a:spcBef>
                <a:spcPct val="0"/>
              </a:spcBef>
            </a:pPr>
            <a:r>
              <a:rPr lang="en-US" sz="2800" dirty="0"/>
              <a:t>Financial instruments </a:t>
            </a:r>
            <a:br>
              <a:rPr lang="en-ZA" sz="2800" dirty="0">
                <a:effectLst/>
              </a:rPr>
            </a:br>
            <a:endParaRPr lang="en-ZA" sz="2800" dirty="0"/>
          </a:p>
        </p:txBody>
      </p:sp>
      <p:sp>
        <p:nvSpPr>
          <p:cNvPr id="3" name="Content Placeholder 2"/>
          <p:cNvSpPr>
            <a:spLocks noGrp="1"/>
          </p:cNvSpPr>
          <p:nvPr>
            <p:ph idx="1"/>
          </p:nvPr>
        </p:nvSpPr>
        <p:spPr/>
        <p:txBody>
          <a:bodyPr>
            <a:normAutofit fontScale="55000" lnSpcReduction="20000"/>
          </a:bodyPr>
          <a:lstStyle/>
          <a:p>
            <a:r>
              <a:rPr lang="en-GB" dirty="0"/>
              <a:t>financial instruments are assets that can be traded or used for investment purposes. </a:t>
            </a:r>
          </a:p>
          <a:p>
            <a:r>
              <a:rPr lang="en-GB" dirty="0"/>
              <a:t>It can be broadly categorized into;</a:t>
            </a:r>
          </a:p>
          <a:p>
            <a:pPr marL="0" indent="0">
              <a:buNone/>
            </a:pPr>
            <a:r>
              <a:rPr lang="en-GB" dirty="0"/>
              <a:t> </a:t>
            </a:r>
            <a:r>
              <a:rPr lang="en-GB" b="1" dirty="0"/>
              <a:t>Equity-based</a:t>
            </a:r>
            <a:r>
              <a:rPr lang="en-GB" dirty="0"/>
              <a:t> (stocks, representing ownership in a company) </a:t>
            </a:r>
          </a:p>
          <a:p>
            <a:pPr marL="0" indent="0">
              <a:buNone/>
            </a:pPr>
            <a:r>
              <a:rPr lang="en-GB" b="1" dirty="0"/>
              <a:t> Debt-based</a:t>
            </a:r>
            <a:r>
              <a:rPr lang="en-GB" dirty="0"/>
              <a:t> (bonds, loans, representing a loan made by an investor to a borrower) securities. </a:t>
            </a:r>
          </a:p>
          <a:p>
            <a:pPr marL="0" indent="0">
              <a:buNone/>
            </a:pPr>
            <a:r>
              <a:rPr lang="en-GB" dirty="0"/>
              <a:t>They also include Derivatives, Money Market Instruments, Mutual Funds, ETFs, Foreign Exchange and Commodities. </a:t>
            </a:r>
          </a:p>
          <a:p>
            <a:r>
              <a:rPr lang="en-GB" dirty="0"/>
              <a:t>Financial instruments play a crucial role in the global economy. It enables investors to allocate their funds, manage risk, and speculate on market movements. </a:t>
            </a:r>
          </a:p>
          <a:p>
            <a:r>
              <a:rPr lang="en-GB" dirty="0"/>
              <a:t>They are bought and sold on various financial exchanges and over-the-counter markets. It contributes to the overall efficiency and liquidity of financial markets. </a:t>
            </a:r>
          </a:p>
          <a:p>
            <a:r>
              <a:rPr lang="en-GB" dirty="0"/>
              <a:t>It’s important to note that investing in financial instruments involves risks, and individuals should thoroughly understand these risks before participating in the markets. If you’re considering investing, consulting with a financial advisor to make informed decisions based on your financial goals and risk tolerance is a good idea.</a:t>
            </a:r>
          </a:p>
          <a:p>
            <a:r>
              <a:rPr lang="en-GB" dirty="0"/>
              <a:t>Financial instruments can be classified on various basis such as maturity period, issuer, asset class, return characteristics, etc. </a:t>
            </a:r>
          </a:p>
          <a:p>
            <a:pPr marL="0" indent="0">
              <a:buNone/>
            </a:pPr>
            <a:br>
              <a:rPr lang="en-GB" dirty="0"/>
            </a:br>
            <a:endParaRPr lang="en-ZA" dirty="0"/>
          </a:p>
        </p:txBody>
      </p:sp>
    </p:spTree>
    <p:extLst>
      <p:ext uri="{BB962C8B-B14F-4D97-AF65-F5344CB8AC3E}">
        <p14:creationId xmlns:p14="http://schemas.microsoft.com/office/powerpoint/2010/main" val="344177607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ZA"/>
          </a:p>
        </p:txBody>
      </p:sp>
      <p:sp>
        <p:nvSpPr>
          <p:cNvPr id="3" name="Content Placeholder 2"/>
          <p:cNvSpPr>
            <a:spLocks noGrp="1"/>
          </p:cNvSpPr>
          <p:nvPr>
            <p:ph idx="1"/>
          </p:nvPr>
        </p:nvSpPr>
        <p:spPr/>
        <p:txBody>
          <a:bodyPr>
            <a:normAutofit fontScale="92500" lnSpcReduction="20000"/>
          </a:bodyPr>
          <a:lstStyle/>
          <a:p>
            <a:r>
              <a:rPr lang="en-GB" dirty="0"/>
              <a:t>Understanding the various types of financial instruments is crucial for navigating the complex landscape of modern finance. </a:t>
            </a:r>
          </a:p>
          <a:p>
            <a:r>
              <a:rPr lang="en-GB" dirty="0"/>
              <a:t>From stocks and bonds to derivatives and commodities, each instrument serves a unique purpose and carries its own level of risk and potential return. </a:t>
            </a:r>
          </a:p>
          <a:p>
            <a:r>
              <a:rPr lang="en-GB" dirty="0"/>
              <a:t>Diversification, risk management, and aligning investments with one’s financial goals are paramount. </a:t>
            </a:r>
          </a:p>
          <a:p>
            <a:r>
              <a:rPr lang="en-GB" dirty="0"/>
              <a:t>As investors, having a comprehensive grasp of these instruments empowers us to make informed decisions, optimize portfolios, and adapt to changing market conditions. </a:t>
            </a:r>
          </a:p>
          <a:p>
            <a:r>
              <a:rPr lang="en-GB" dirty="0"/>
              <a:t>In a world of evolving financial opportunities, knowledge about these instruments paves the way for sound financial strategies and informed investment choices.</a:t>
            </a:r>
          </a:p>
        </p:txBody>
      </p:sp>
    </p:spTree>
    <p:extLst>
      <p:ext uri="{BB962C8B-B14F-4D97-AF65-F5344CB8AC3E}">
        <p14:creationId xmlns:p14="http://schemas.microsoft.com/office/powerpoint/2010/main" val="426721323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a:t>Types of financial instruments</a:t>
            </a:r>
          </a:p>
        </p:txBody>
      </p:sp>
      <p:sp>
        <p:nvSpPr>
          <p:cNvPr id="3" name="Content Placeholder 2"/>
          <p:cNvSpPr>
            <a:spLocks noGrp="1"/>
          </p:cNvSpPr>
          <p:nvPr>
            <p:ph idx="1"/>
          </p:nvPr>
        </p:nvSpPr>
        <p:spPr/>
        <p:txBody>
          <a:bodyPr>
            <a:normAutofit fontScale="70000" lnSpcReduction="20000"/>
          </a:bodyPr>
          <a:lstStyle/>
          <a:p>
            <a:pPr marL="0" indent="0">
              <a:buNone/>
            </a:pPr>
            <a:r>
              <a:rPr lang="en-GB" b="1" dirty="0"/>
              <a:t>1. Equity Instruments (Stocks)</a:t>
            </a:r>
          </a:p>
          <a:p>
            <a:r>
              <a:rPr lang="en-GB" dirty="0"/>
              <a:t>What are they? Stocks are shares of a company. When you purchase a stock, you’re buying a piece of that company, making you a shareholder. This means you own a fraction of the company’s assets and earnings.</a:t>
            </a:r>
          </a:p>
          <a:p>
            <a:r>
              <a:rPr lang="en-GB" b="1" dirty="0"/>
              <a:t>Types:</a:t>
            </a:r>
            <a:endParaRPr lang="en-GB" dirty="0"/>
          </a:p>
          <a:p>
            <a:r>
              <a:rPr lang="en-GB" b="1" dirty="0"/>
              <a:t>Common Stocks:</a:t>
            </a:r>
            <a:r>
              <a:rPr lang="en-GB" dirty="0"/>
              <a:t> Holders of common stocks have the right to vote on company matters, such as electing the board of directors. However, in the event of liquidation, they are the last to receive any remaining company assets.</a:t>
            </a:r>
          </a:p>
          <a:p>
            <a:r>
              <a:rPr lang="en-GB" b="1" dirty="0"/>
              <a:t>Preferred Stocks:</a:t>
            </a:r>
            <a:r>
              <a:rPr lang="en-GB" dirty="0"/>
              <a:t> These stockholders typically don’t have voting rights. However, they receive dividends (a portion of the company’s profits) before common stockholders and have a priority claim on assets if the company goes under.</a:t>
            </a:r>
          </a:p>
          <a:p>
            <a:r>
              <a:rPr lang="en-GB" b="1" dirty="0"/>
              <a:t>Benefits:</a:t>
            </a:r>
            <a:r>
              <a:rPr lang="en-GB" dirty="0"/>
              <a:t> Stocks offer the potential for significant returns, especially if the company thrives and grows. They also provide a way for investors to have a stake in a company’s success.</a:t>
            </a:r>
          </a:p>
          <a:p>
            <a:r>
              <a:rPr lang="en-GB" b="1" dirty="0"/>
              <a:t>Risks:</a:t>
            </a:r>
            <a:r>
              <a:rPr lang="en-GB" dirty="0"/>
              <a:t> The stock market is known for its volatility. Stock prices can fluctuate dramatically based on company performance, market trends, and global economic factors.</a:t>
            </a:r>
          </a:p>
          <a:p>
            <a:pPr marL="0" indent="0">
              <a:buNone/>
            </a:pPr>
            <a:endParaRPr lang="en-ZA" dirty="0"/>
          </a:p>
        </p:txBody>
      </p:sp>
    </p:spTree>
    <p:extLst>
      <p:ext uri="{BB962C8B-B14F-4D97-AF65-F5344CB8AC3E}">
        <p14:creationId xmlns:p14="http://schemas.microsoft.com/office/powerpoint/2010/main" val="333809662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ZA"/>
          </a:p>
        </p:txBody>
      </p:sp>
      <p:sp>
        <p:nvSpPr>
          <p:cNvPr id="3" name="Content Placeholder 2"/>
          <p:cNvSpPr>
            <a:spLocks noGrp="1"/>
          </p:cNvSpPr>
          <p:nvPr>
            <p:ph idx="1"/>
          </p:nvPr>
        </p:nvSpPr>
        <p:spPr/>
        <p:txBody>
          <a:bodyPr>
            <a:normAutofit fontScale="70000" lnSpcReduction="20000"/>
          </a:bodyPr>
          <a:lstStyle/>
          <a:p>
            <a:pPr marL="0" indent="0">
              <a:buNone/>
            </a:pPr>
            <a:r>
              <a:rPr lang="en-GB" b="1" dirty="0"/>
              <a:t>2. Debt Instruments (Bonds)</a:t>
            </a:r>
          </a:p>
          <a:p>
            <a:r>
              <a:rPr lang="en-GB" dirty="0"/>
              <a:t>What are they? Bonds are like IOUs. When you purchase a bond, you’re lending money to the issuer. In return, the issuer promises to pay you periodic interest and return the principal amount at maturity.</a:t>
            </a:r>
          </a:p>
          <a:p>
            <a:r>
              <a:rPr lang="en-GB" b="1" dirty="0"/>
              <a:t>Types:</a:t>
            </a:r>
            <a:endParaRPr lang="en-GB" dirty="0"/>
          </a:p>
          <a:p>
            <a:r>
              <a:rPr lang="en-GB" b="1" dirty="0"/>
              <a:t>Government Bonds: </a:t>
            </a:r>
            <a:r>
              <a:rPr lang="en-GB" dirty="0"/>
              <a:t>These are issued by national governments and are often seen as a safe investment because they are backed by the full faith and credit of the government.</a:t>
            </a:r>
          </a:p>
          <a:p>
            <a:r>
              <a:rPr lang="en-GB" b="1" dirty="0"/>
              <a:t>Corporate Bonds:</a:t>
            </a:r>
            <a:r>
              <a:rPr lang="en-GB" dirty="0"/>
              <a:t> These are issued by businesses. Their risk varies based on the company’s financial health and the terms of the bond.</a:t>
            </a:r>
          </a:p>
          <a:p>
            <a:r>
              <a:rPr lang="en-GB" b="1" dirty="0"/>
              <a:t>Municipal Bonds: </a:t>
            </a:r>
            <a:r>
              <a:rPr lang="en-GB" dirty="0"/>
              <a:t>These are issued by local governments or municipalities. They often fund public projects like schools or infrastructure.</a:t>
            </a:r>
          </a:p>
          <a:p>
            <a:r>
              <a:rPr lang="en-GB" b="1" dirty="0"/>
              <a:t>Benefits: </a:t>
            </a:r>
            <a:r>
              <a:rPr lang="en-GB" dirty="0"/>
              <a:t>Bonds provide regular interest income and are generally less volatile than stocks. They can be a stable addition to an investment portfolio.</a:t>
            </a:r>
          </a:p>
          <a:p>
            <a:r>
              <a:rPr lang="en-GB" b="1" dirty="0"/>
              <a:t>Risks: </a:t>
            </a:r>
            <a:r>
              <a:rPr lang="en-GB" dirty="0"/>
              <a:t>The main risk is if the issuer defaults and can’t pay back the bond. The bond’s value can also decrease if interest rates rise.</a:t>
            </a:r>
          </a:p>
          <a:p>
            <a:pPr marL="0" indent="0">
              <a:buNone/>
            </a:pPr>
            <a:endParaRPr lang="en-GB" b="1" dirty="0"/>
          </a:p>
          <a:p>
            <a:endParaRPr lang="en-ZA" dirty="0"/>
          </a:p>
        </p:txBody>
      </p:sp>
    </p:spTree>
    <p:extLst>
      <p:ext uri="{BB962C8B-B14F-4D97-AF65-F5344CB8AC3E}">
        <p14:creationId xmlns:p14="http://schemas.microsoft.com/office/powerpoint/2010/main" val="125607780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ZA"/>
          </a:p>
        </p:txBody>
      </p:sp>
      <p:sp>
        <p:nvSpPr>
          <p:cNvPr id="3" name="Content Placeholder 2"/>
          <p:cNvSpPr>
            <a:spLocks noGrp="1"/>
          </p:cNvSpPr>
          <p:nvPr>
            <p:ph idx="1"/>
          </p:nvPr>
        </p:nvSpPr>
        <p:spPr/>
        <p:txBody>
          <a:bodyPr>
            <a:normAutofit fontScale="70000" lnSpcReduction="20000"/>
          </a:bodyPr>
          <a:lstStyle/>
          <a:p>
            <a:pPr marL="0" indent="0">
              <a:buNone/>
            </a:pPr>
            <a:r>
              <a:rPr lang="en-GB" b="1" dirty="0"/>
              <a:t>3. Derivatives</a:t>
            </a:r>
          </a:p>
          <a:p>
            <a:r>
              <a:rPr lang="en-GB" dirty="0"/>
              <a:t>What are they? Derivatives are financial contracts whose value is tied to the performance of an underlying asset, like stocks, bonds, or commodities. They can be used for hedging (protection) or speculation (profit-making).</a:t>
            </a:r>
          </a:p>
          <a:p>
            <a:r>
              <a:rPr lang="en-GB" b="1" dirty="0"/>
              <a:t>Types:</a:t>
            </a:r>
            <a:endParaRPr lang="en-GB" dirty="0"/>
          </a:p>
          <a:p>
            <a:r>
              <a:rPr lang="en-GB" b="1" dirty="0"/>
              <a:t>Options: </a:t>
            </a:r>
            <a:r>
              <a:rPr lang="en-GB" dirty="0"/>
              <a:t>These contracts give the holder the right (but not the obligation) to buy or sell an asset at a predetermined price within a specific timeframe.</a:t>
            </a:r>
          </a:p>
          <a:p>
            <a:r>
              <a:rPr lang="en-GB" b="1" dirty="0"/>
              <a:t>Futures: </a:t>
            </a:r>
            <a:r>
              <a:rPr lang="en-GB" dirty="0"/>
              <a:t>These are agreements to buy or sell an asset at a set price on a specific future date, regardless of the market price.</a:t>
            </a:r>
          </a:p>
          <a:p>
            <a:r>
              <a:rPr lang="en-GB" b="1" dirty="0"/>
              <a:t>Swaps: </a:t>
            </a:r>
            <a:r>
              <a:rPr lang="en-GB" dirty="0"/>
              <a:t>These involve exchanging cash flows or other financial variables between two parties based on certain conditions or assets.</a:t>
            </a:r>
          </a:p>
          <a:p>
            <a:r>
              <a:rPr lang="en-GB" b="1" dirty="0"/>
              <a:t>Benefits: </a:t>
            </a:r>
            <a:r>
              <a:rPr lang="en-GB" dirty="0"/>
              <a:t>Derivatives can help investors manage risk, as they can be tailored to specific needs. They also offer opportunities for high returns.</a:t>
            </a:r>
          </a:p>
          <a:p>
            <a:r>
              <a:rPr lang="en-GB" b="1" dirty="0"/>
              <a:t>Risks:</a:t>
            </a:r>
            <a:r>
              <a:rPr lang="en-GB" dirty="0"/>
              <a:t> They are complex and can be speculative. Incorrect predictions can lead to substantial losses.</a:t>
            </a:r>
          </a:p>
          <a:p>
            <a:endParaRPr lang="en-ZA" dirty="0"/>
          </a:p>
        </p:txBody>
      </p:sp>
    </p:spTree>
    <p:extLst>
      <p:ext uri="{BB962C8B-B14F-4D97-AF65-F5344CB8AC3E}">
        <p14:creationId xmlns:p14="http://schemas.microsoft.com/office/powerpoint/2010/main" val="385833999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ZA"/>
          </a:p>
        </p:txBody>
      </p:sp>
      <p:sp>
        <p:nvSpPr>
          <p:cNvPr id="3" name="Content Placeholder 2"/>
          <p:cNvSpPr>
            <a:spLocks noGrp="1"/>
          </p:cNvSpPr>
          <p:nvPr>
            <p:ph idx="1"/>
          </p:nvPr>
        </p:nvSpPr>
        <p:spPr/>
        <p:txBody>
          <a:bodyPr>
            <a:normAutofit fontScale="70000" lnSpcReduction="20000"/>
          </a:bodyPr>
          <a:lstStyle/>
          <a:p>
            <a:pPr marL="0" indent="0">
              <a:buNone/>
            </a:pPr>
            <a:r>
              <a:rPr lang="en-GB" b="1" dirty="0"/>
              <a:t>Money Market Instruments</a:t>
            </a:r>
          </a:p>
          <a:p>
            <a:r>
              <a:rPr lang="en-GB" dirty="0"/>
              <a:t>What are they? These are short-term financial instruments, typically with maturities of less than a year. They are often used by companies and governments to meet short-term liquidity needs.</a:t>
            </a:r>
          </a:p>
          <a:p>
            <a:r>
              <a:rPr lang="en-GB" b="1" dirty="0"/>
              <a:t>Types:</a:t>
            </a:r>
          </a:p>
          <a:p>
            <a:r>
              <a:rPr lang="en-GB" b="1" dirty="0"/>
              <a:t>Treasury Bills: Treasury bills</a:t>
            </a:r>
            <a:r>
              <a:rPr lang="en-GB" dirty="0"/>
              <a:t> are issued by national governments. These are short-term debt obligations backed by the government’s credit.</a:t>
            </a:r>
          </a:p>
          <a:p>
            <a:r>
              <a:rPr lang="en-GB" b="1" dirty="0"/>
              <a:t>Commercial Paper: </a:t>
            </a:r>
            <a:r>
              <a:rPr lang="en-GB" dirty="0"/>
              <a:t>Commercial paper are short-term unsecured loans issued by corporations, typically to finance day-to-day operations.</a:t>
            </a:r>
          </a:p>
          <a:p>
            <a:r>
              <a:rPr lang="en-GB" b="1" dirty="0"/>
              <a:t>Certificates of Deposit (CDs): </a:t>
            </a:r>
            <a:r>
              <a:rPr lang="en-GB" dirty="0"/>
              <a:t>Offered by banks, these are time-bound deposits that pay interest and return the principal at maturity.</a:t>
            </a:r>
          </a:p>
          <a:p>
            <a:r>
              <a:rPr lang="en-GB" b="1" dirty="0"/>
              <a:t>Benefits: </a:t>
            </a:r>
            <a:r>
              <a:rPr lang="en-GB" dirty="0"/>
              <a:t>They are generally low-risk and provide a safe place to park funds for a short duration.</a:t>
            </a:r>
          </a:p>
          <a:p>
            <a:r>
              <a:rPr lang="en-GB" b="1" dirty="0"/>
              <a:t>Risks: </a:t>
            </a:r>
            <a:r>
              <a:rPr lang="en-GB" dirty="0"/>
              <a:t>The returns are typically lower than long-term investments, and interest rate fluctuations are risky.</a:t>
            </a:r>
          </a:p>
          <a:p>
            <a:pPr marL="0" indent="0">
              <a:buNone/>
            </a:pPr>
            <a:endParaRPr lang="en-ZA" dirty="0"/>
          </a:p>
        </p:txBody>
      </p:sp>
    </p:spTree>
    <p:extLst>
      <p:ext uri="{BB962C8B-B14F-4D97-AF65-F5344CB8AC3E}">
        <p14:creationId xmlns:p14="http://schemas.microsoft.com/office/powerpoint/2010/main" val="336566269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ZA"/>
          </a:p>
        </p:txBody>
      </p:sp>
      <p:sp>
        <p:nvSpPr>
          <p:cNvPr id="3" name="Content Placeholder 2"/>
          <p:cNvSpPr>
            <a:spLocks noGrp="1"/>
          </p:cNvSpPr>
          <p:nvPr>
            <p:ph idx="1"/>
          </p:nvPr>
        </p:nvSpPr>
        <p:spPr/>
        <p:txBody>
          <a:bodyPr>
            <a:normAutofit fontScale="70000" lnSpcReduction="20000"/>
          </a:bodyPr>
          <a:lstStyle/>
          <a:p>
            <a:pPr marL="0" indent="0">
              <a:buNone/>
            </a:pPr>
            <a:r>
              <a:rPr lang="en-GB" b="1" dirty="0"/>
              <a:t>5. Mutual Funds</a:t>
            </a:r>
          </a:p>
          <a:p>
            <a:r>
              <a:rPr lang="en-GB" dirty="0"/>
              <a:t>What are they? Mutual funds pool money from multiple investors to invest in a diversified portfolio of stocks, bonds, or other assets. Professional fund managers manage them.</a:t>
            </a:r>
          </a:p>
          <a:p>
            <a:r>
              <a:rPr lang="en-GB" b="1" dirty="0"/>
              <a:t>Benefits: </a:t>
            </a:r>
            <a:r>
              <a:rPr lang="en-GB" dirty="0"/>
              <a:t>They offer diversification, reducing the risk associated with individual securities. Investors also benefit from professional management and research.</a:t>
            </a:r>
          </a:p>
          <a:p>
            <a:r>
              <a:rPr lang="en-GB" b="1" dirty="0"/>
              <a:t>Risks:</a:t>
            </a:r>
            <a:r>
              <a:rPr lang="en-GB" dirty="0"/>
              <a:t> Returns can vary based on the fund’s performance. There are also management fees and other expenses to consider.</a:t>
            </a:r>
          </a:p>
          <a:p>
            <a:pPr marL="0" indent="0">
              <a:buNone/>
            </a:pPr>
            <a:r>
              <a:rPr lang="en-GB" b="1" dirty="0"/>
              <a:t>6. Exchange-Traded Funds (ETFs)</a:t>
            </a:r>
          </a:p>
          <a:p>
            <a:r>
              <a:rPr lang="en-GB" dirty="0"/>
              <a:t>What are they? ETFs are similar to mutual funds but are traded on stock exchanges. They track indexes, sectors, or commodities.</a:t>
            </a:r>
          </a:p>
          <a:p>
            <a:r>
              <a:rPr lang="en-GB" b="1" dirty="0"/>
              <a:t>Benefits: </a:t>
            </a:r>
            <a:r>
              <a:rPr lang="en-GB" dirty="0"/>
              <a:t>They offer diversification and are more liquid than mutual funds, allowing for intra-day trading. They also typically have lower fees.</a:t>
            </a:r>
          </a:p>
          <a:p>
            <a:r>
              <a:rPr lang="en-GB" b="1" dirty="0"/>
              <a:t>Risks: </a:t>
            </a:r>
            <a:r>
              <a:rPr lang="en-GB" dirty="0"/>
              <a:t>The market price of an ETF might not always align with the net asset value of its underlying assets.</a:t>
            </a:r>
          </a:p>
          <a:p>
            <a:pPr marL="0" indent="0">
              <a:buNone/>
            </a:pPr>
            <a:endParaRPr lang="en-ZA" dirty="0"/>
          </a:p>
        </p:txBody>
      </p:sp>
    </p:spTree>
    <p:extLst>
      <p:ext uri="{BB962C8B-B14F-4D97-AF65-F5344CB8AC3E}">
        <p14:creationId xmlns:p14="http://schemas.microsoft.com/office/powerpoint/2010/main" val="217485999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ZA"/>
          </a:p>
        </p:txBody>
      </p:sp>
      <p:sp>
        <p:nvSpPr>
          <p:cNvPr id="3" name="Content Placeholder 2"/>
          <p:cNvSpPr>
            <a:spLocks noGrp="1"/>
          </p:cNvSpPr>
          <p:nvPr>
            <p:ph idx="1"/>
          </p:nvPr>
        </p:nvSpPr>
        <p:spPr/>
        <p:txBody>
          <a:bodyPr>
            <a:normAutofit fontScale="62500" lnSpcReduction="20000"/>
          </a:bodyPr>
          <a:lstStyle/>
          <a:p>
            <a:pPr marL="0" indent="0">
              <a:buNone/>
            </a:pPr>
            <a:r>
              <a:rPr lang="en-GB" b="1" dirty="0"/>
              <a:t>Foreign Exchange (Forex)</a:t>
            </a:r>
          </a:p>
          <a:p>
            <a:r>
              <a:rPr lang="en-GB" dirty="0"/>
              <a:t>What is it? The forex market is where currencies are traded. It’s the largest financial market in the world.</a:t>
            </a:r>
          </a:p>
          <a:p>
            <a:r>
              <a:rPr lang="en-GB" b="1" dirty="0"/>
              <a:t>Benefits: </a:t>
            </a:r>
            <a:r>
              <a:rPr lang="en-GB" dirty="0"/>
              <a:t>It offers opportunities to profit from currency fluctuations and operates 24 hours a day during weekdays, providing flexibility.</a:t>
            </a:r>
          </a:p>
          <a:p>
            <a:r>
              <a:rPr lang="en-GB" b="1" dirty="0"/>
              <a:t>Risks:</a:t>
            </a:r>
            <a:r>
              <a:rPr lang="en-GB" dirty="0"/>
              <a:t> The forex market is influenced by geopolitical events, interest rates, and economic indicators, making it highly volatile.</a:t>
            </a:r>
          </a:p>
          <a:p>
            <a:pPr marL="0" indent="0">
              <a:buNone/>
            </a:pPr>
            <a:r>
              <a:rPr lang="en-GB" b="1" dirty="0"/>
              <a:t>8. Commodities</a:t>
            </a:r>
          </a:p>
          <a:p>
            <a:r>
              <a:rPr lang="en-GB" dirty="0"/>
              <a:t>What are they? Commodities are basic goods, either raw materials like metals or agricultural products like grains.</a:t>
            </a:r>
          </a:p>
          <a:p>
            <a:r>
              <a:rPr lang="en-GB" b="1" dirty="0"/>
              <a:t>Types:</a:t>
            </a:r>
            <a:endParaRPr lang="en-GB" dirty="0"/>
          </a:p>
          <a:p>
            <a:r>
              <a:rPr lang="en-GB" b="1" dirty="0"/>
              <a:t>Hard:</a:t>
            </a:r>
            <a:r>
              <a:rPr lang="en-GB" dirty="0"/>
              <a:t> These include metals like gold and energy sources like oil.</a:t>
            </a:r>
          </a:p>
          <a:p>
            <a:r>
              <a:rPr lang="en-GB" b="1" dirty="0"/>
              <a:t>Soft: </a:t>
            </a:r>
            <a:r>
              <a:rPr lang="en-GB" dirty="0"/>
              <a:t>These are agricultural products like coffee, sugar, and wheat.</a:t>
            </a:r>
          </a:p>
          <a:p>
            <a:r>
              <a:rPr lang="en-GB" b="1" dirty="0"/>
              <a:t>Benefits:</a:t>
            </a:r>
            <a:r>
              <a:rPr lang="en-GB" dirty="0"/>
              <a:t> Investing in commodities can provide a hedge against inflation and diversify a portfolio.</a:t>
            </a:r>
          </a:p>
          <a:p>
            <a:r>
              <a:rPr lang="en-GB" b="1" dirty="0"/>
              <a:t>Risks:</a:t>
            </a:r>
            <a:r>
              <a:rPr lang="en-GB" dirty="0"/>
              <a:t> Commodity prices are influenced by global supply and demand, weather patterns, and geopolitical events, leading to volatility.</a:t>
            </a:r>
          </a:p>
          <a:p>
            <a:endParaRPr lang="en-ZA" dirty="0"/>
          </a:p>
        </p:txBody>
      </p:sp>
    </p:spTree>
    <p:extLst>
      <p:ext uri="{BB962C8B-B14F-4D97-AF65-F5344CB8AC3E}">
        <p14:creationId xmlns:p14="http://schemas.microsoft.com/office/powerpoint/2010/main" val="23779095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ZA"/>
          </a:p>
        </p:txBody>
      </p:sp>
      <p:sp>
        <p:nvSpPr>
          <p:cNvPr id="3" name="Content Placeholder 2"/>
          <p:cNvSpPr>
            <a:spLocks noGrp="1"/>
          </p:cNvSpPr>
          <p:nvPr>
            <p:ph idx="1"/>
          </p:nvPr>
        </p:nvSpPr>
        <p:spPr/>
        <p:txBody>
          <a:bodyPr>
            <a:normAutofit fontScale="92500" lnSpcReduction="20000"/>
          </a:bodyPr>
          <a:lstStyle/>
          <a:p>
            <a:r>
              <a:rPr lang="en-US" dirty="0"/>
              <a:t>Financial management plays a much larger role in the overall management of a business. </a:t>
            </a:r>
          </a:p>
          <a:p>
            <a:r>
              <a:rPr lang="en-US" dirty="0"/>
              <a:t>The primary role of financial management is to plan for, acquire, and utilize funds (capital) to maximize the efficiency and value of the enterprise. </a:t>
            </a:r>
          </a:p>
          <a:p>
            <a:r>
              <a:rPr lang="en-US" dirty="0"/>
              <a:t>Because of this role, financial management is known also as capital finance. The specific goals of financial management depend on the nature of the business, hence, healthcare is special. </a:t>
            </a:r>
          </a:p>
          <a:p>
            <a:r>
              <a:rPr lang="en-US" dirty="0"/>
              <a:t>In larger organizations, financial management and accounting are separate functions, although the accounting function typically is carried out under the direction of the organization’s chief financial officer (CFO) and hence falls under the overall category of “finance.”</a:t>
            </a:r>
            <a:endParaRPr lang="en-ZA" dirty="0"/>
          </a:p>
          <a:p>
            <a:r>
              <a:rPr lang="en-US" dirty="0"/>
              <a:t> </a:t>
            </a:r>
            <a:endParaRPr lang="en-ZA" dirty="0"/>
          </a:p>
          <a:p>
            <a:endParaRPr lang="en-ZA" dirty="0"/>
          </a:p>
        </p:txBody>
      </p:sp>
    </p:spTree>
    <p:extLst>
      <p:ext uri="{BB962C8B-B14F-4D97-AF65-F5344CB8AC3E}">
        <p14:creationId xmlns:p14="http://schemas.microsoft.com/office/powerpoint/2010/main" val="137662099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1" algn="l" rtl="0">
              <a:lnSpc>
                <a:spcPct val="90000"/>
              </a:lnSpc>
              <a:spcBef>
                <a:spcPct val="0"/>
              </a:spcBef>
            </a:pPr>
            <a:r>
              <a:rPr lang="en-US" sz="2800" dirty="0"/>
              <a:t>Capital structure and working capital management </a:t>
            </a:r>
            <a:br>
              <a:rPr lang="en-ZA" sz="2800" dirty="0">
                <a:effectLst/>
              </a:rPr>
            </a:br>
            <a:endParaRPr lang="en-ZA" sz="2800" dirty="0"/>
          </a:p>
        </p:txBody>
      </p:sp>
      <p:sp>
        <p:nvSpPr>
          <p:cNvPr id="3" name="Content Placeholder 2"/>
          <p:cNvSpPr>
            <a:spLocks noGrp="1"/>
          </p:cNvSpPr>
          <p:nvPr>
            <p:ph idx="1"/>
          </p:nvPr>
        </p:nvSpPr>
        <p:spPr/>
        <p:txBody>
          <a:bodyPr>
            <a:normAutofit fontScale="85000" lnSpcReduction="20000"/>
          </a:bodyPr>
          <a:lstStyle/>
          <a:p>
            <a:pPr fontAlgn="base"/>
            <a:r>
              <a:rPr lang="en-GB" dirty="0"/>
              <a:t>Capital structure refers to the way it finances its operations and growth through a combination of debt and equity. </a:t>
            </a:r>
          </a:p>
          <a:p>
            <a:pPr fontAlgn="base"/>
            <a:r>
              <a:rPr lang="en-GB" dirty="0"/>
              <a:t>Equity capital represents individual ownership shares in the company and the rights to its future cash flows and profits.  </a:t>
            </a:r>
          </a:p>
          <a:p>
            <a:pPr fontAlgn="base"/>
            <a:r>
              <a:rPr lang="en-GB" dirty="0"/>
              <a:t>Debt can be in the form of bonds or loans, while equity can be preferred stock, common stock, or retained earnings. </a:t>
            </a:r>
          </a:p>
          <a:p>
            <a:pPr fontAlgn="base"/>
            <a:r>
              <a:rPr lang="en-GB" dirty="0"/>
              <a:t>Capital structure also includes short-term debt.</a:t>
            </a:r>
          </a:p>
          <a:p>
            <a:pPr fontAlgn="base"/>
            <a:r>
              <a:rPr lang="en-GB" dirty="0"/>
              <a:t>Different companies in various industries choose different ways to finance their operations based on their specific business type. </a:t>
            </a:r>
          </a:p>
          <a:p>
            <a:pPr fontAlgn="base"/>
            <a:r>
              <a:rPr lang="en-GB" dirty="0"/>
              <a:t>Industries like auto manufacturing that require significant capital investments often rely more on borrowing money. </a:t>
            </a:r>
          </a:p>
          <a:p>
            <a:pPr fontAlgn="base"/>
            <a:r>
              <a:rPr lang="en-GB" dirty="0"/>
              <a:t>On the other hand, </a:t>
            </a:r>
            <a:r>
              <a:rPr lang="en-GB" dirty="0" err="1"/>
              <a:t>labor-intensive</a:t>
            </a:r>
            <a:r>
              <a:rPr lang="en-GB" dirty="0"/>
              <a:t> or service-oriented companies like software firms may prefer to raise capital by selling ownership shares.</a:t>
            </a:r>
          </a:p>
          <a:p>
            <a:endParaRPr lang="en-ZA" dirty="0"/>
          </a:p>
        </p:txBody>
      </p:sp>
    </p:spTree>
    <p:extLst>
      <p:ext uri="{BB962C8B-B14F-4D97-AF65-F5344CB8AC3E}">
        <p14:creationId xmlns:p14="http://schemas.microsoft.com/office/powerpoint/2010/main" val="407616532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ZA"/>
          </a:p>
        </p:txBody>
      </p:sp>
      <p:sp>
        <p:nvSpPr>
          <p:cNvPr id="3" name="Content Placeholder 2"/>
          <p:cNvSpPr>
            <a:spLocks noGrp="1"/>
          </p:cNvSpPr>
          <p:nvPr>
            <p:ph idx="1"/>
          </p:nvPr>
        </p:nvSpPr>
        <p:spPr/>
        <p:txBody>
          <a:bodyPr>
            <a:normAutofit lnSpcReduction="10000"/>
          </a:bodyPr>
          <a:lstStyle/>
          <a:p>
            <a:pPr fontAlgn="base"/>
            <a:r>
              <a:rPr lang="en-ZA" dirty="0"/>
              <a:t>I</a:t>
            </a:r>
            <a:r>
              <a:rPr lang="en-GB" dirty="0"/>
              <a:t>f a company has a lot of debt, it can be seen as a risky investment. </a:t>
            </a:r>
          </a:p>
          <a:p>
            <a:pPr fontAlgn="base"/>
            <a:r>
              <a:rPr lang="en-GB" dirty="0"/>
              <a:t>On the other hand, if it has too much equity, it means it's not taking advantage of opportunities to grow or it's paying more than necessary for funding (as equity is more expensive than debt).</a:t>
            </a:r>
          </a:p>
          <a:p>
            <a:pPr fontAlgn="base"/>
            <a:r>
              <a:rPr lang="en-GB" dirty="0"/>
              <a:t>But, there is no specific formula that tells us the perfect amount of debt or equity a company should have. </a:t>
            </a:r>
          </a:p>
          <a:p>
            <a:pPr fontAlgn="base"/>
            <a:r>
              <a:rPr lang="en-GB" dirty="0"/>
              <a:t>The right balance depends on things like the industry the company is in and how established it is. </a:t>
            </a:r>
          </a:p>
          <a:p>
            <a:pPr fontAlgn="base"/>
            <a:r>
              <a:rPr lang="en-GB" dirty="0"/>
              <a:t>It can also change over time because of things like interest rates and rules and regulations.</a:t>
            </a:r>
          </a:p>
          <a:p>
            <a:endParaRPr lang="en-ZA" dirty="0"/>
          </a:p>
        </p:txBody>
      </p:sp>
    </p:spTree>
    <p:extLst>
      <p:ext uri="{BB962C8B-B14F-4D97-AF65-F5344CB8AC3E}">
        <p14:creationId xmlns:p14="http://schemas.microsoft.com/office/powerpoint/2010/main" val="189460184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a:t>Types of working capital</a:t>
            </a:r>
          </a:p>
        </p:txBody>
      </p:sp>
      <p:sp>
        <p:nvSpPr>
          <p:cNvPr id="3" name="Content Placeholder 2"/>
          <p:cNvSpPr>
            <a:spLocks noGrp="1"/>
          </p:cNvSpPr>
          <p:nvPr>
            <p:ph idx="1"/>
          </p:nvPr>
        </p:nvSpPr>
        <p:spPr/>
        <p:txBody>
          <a:bodyPr>
            <a:normAutofit fontScale="77500" lnSpcReduction="20000"/>
          </a:bodyPr>
          <a:lstStyle/>
          <a:p>
            <a:pPr fontAlgn="base"/>
            <a:r>
              <a:rPr lang="en-GB" dirty="0"/>
              <a:t>Working capital is the amount of resources a company needs to run its business smoothly. There are different types of working capital that are important for understanding a company's short-term needs.</a:t>
            </a:r>
          </a:p>
          <a:p>
            <a:pPr fontAlgn="base"/>
            <a:r>
              <a:rPr lang="en-GB" b="1" dirty="0"/>
              <a:t>Permanent Working Capital</a:t>
            </a:r>
            <a:r>
              <a:rPr lang="en-GB" dirty="0"/>
              <a:t>: This is the minimum amount of resources necessary for day-to-day operations without interruption.</a:t>
            </a:r>
          </a:p>
          <a:p>
            <a:pPr fontAlgn="base"/>
            <a:r>
              <a:rPr lang="en-GB" b="1" dirty="0"/>
              <a:t>Regular Working Capital:</a:t>
            </a:r>
            <a:r>
              <a:rPr lang="en-GB" dirty="0"/>
              <a:t> It is a part of permanent working capital and covers the most essential needs for day-to-day operations.</a:t>
            </a:r>
          </a:p>
          <a:p>
            <a:pPr fontAlgn="base"/>
            <a:r>
              <a:rPr lang="en-GB" b="1" dirty="0"/>
              <a:t>Reserve Working Capital</a:t>
            </a:r>
            <a:r>
              <a:rPr lang="en-GB" dirty="0"/>
              <a:t>: Companies may need additional working capital for emergencies or unpredictable events.</a:t>
            </a:r>
          </a:p>
          <a:p>
            <a:pPr fontAlgn="base"/>
            <a:r>
              <a:rPr lang="en-GB" b="1" dirty="0"/>
              <a:t>Fluctuating Working Capital</a:t>
            </a:r>
            <a:r>
              <a:rPr lang="en-GB" dirty="0"/>
              <a:t>: This considers the variable liabilities that the company has control over.</a:t>
            </a:r>
          </a:p>
          <a:p>
            <a:pPr fontAlgn="base"/>
            <a:r>
              <a:rPr lang="en-GB" b="1" dirty="0"/>
              <a:t>Gross Working Capital</a:t>
            </a:r>
            <a:r>
              <a:rPr lang="en-GB" dirty="0"/>
              <a:t>: It is the total value of a company's current assets without considering short-term liabilities.</a:t>
            </a:r>
          </a:p>
          <a:p>
            <a:pPr fontAlgn="base"/>
            <a:r>
              <a:rPr lang="en-GB" b="1" dirty="0"/>
              <a:t>Net Working Capital:</a:t>
            </a:r>
            <a:r>
              <a:rPr lang="en-GB" dirty="0"/>
              <a:t> This is the difference between current assets and current liabilities.</a:t>
            </a:r>
          </a:p>
          <a:p>
            <a:endParaRPr lang="en-ZA" dirty="0"/>
          </a:p>
        </p:txBody>
      </p:sp>
    </p:spTree>
    <p:extLst>
      <p:ext uri="{BB962C8B-B14F-4D97-AF65-F5344CB8AC3E}">
        <p14:creationId xmlns:p14="http://schemas.microsoft.com/office/powerpoint/2010/main" val="371249127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a:t>Importance of working capital</a:t>
            </a:r>
          </a:p>
        </p:txBody>
      </p:sp>
      <p:sp>
        <p:nvSpPr>
          <p:cNvPr id="3" name="Content Placeholder 2"/>
          <p:cNvSpPr>
            <a:spLocks noGrp="1"/>
          </p:cNvSpPr>
          <p:nvPr>
            <p:ph idx="1"/>
          </p:nvPr>
        </p:nvSpPr>
        <p:spPr/>
        <p:txBody>
          <a:bodyPr>
            <a:normAutofit fontScale="85000" lnSpcReduction="20000"/>
          </a:bodyPr>
          <a:lstStyle/>
          <a:p>
            <a:pPr fontAlgn="base"/>
            <a:r>
              <a:rPr lang="en-GB" dirty="0"/>
              <a:t>A company needs working capital to cover short-term expenses. If a company is waiting for payment but needs cash immediately, it can struggle to pay its bills on time. In these cases, the company has to borrow money or sell things to cover costs, leading to extra expenses and financial instability.</a:t>
            </a:r>
          </a:p>
          <a:p>
            <a:pPr fontAlgn="base"/>
            <a:r>
              <a:rPr lang="en-GB" dirty="0"/>
              <a:t>A company with strong working capital can easily pay short-term debts without depending on external sources of money. This gives them more flexibility in managing their cash flow and investments. It also acts as a safety net in case of unexpected expenses or economic downturns.</a:t>
            </a:r>
          </a:p>
          <a:p>
            <a:pPr fontAlgn="base"/>
            <a:r>
              <a:rPr lang="en-GB" dirty="0"/>
              <a:t>Working capital is also important for assessing a company's financial health. Having enough working capital shows that a company is effectively managing its assets and debts, leading to better profitability and overall financial performance. On the other hand, low or negative working capital may indicate issues like slow-paying customers or excessive inventory, which can affect a company's ability to make profits and grow in the long term.</a:t>
            </a:r>
          </a:p>
          <a:p>
            <a:endParaRPr lang="en-ZA" dirty="0"/>
          </a:p>
        </p:txBody>
      </p:sp>
    </p:spTree>
    <p:extLst>
      <p:ext uri="{BB962C8B-B14F-4D97-AF65-F5344CB8AC3E}">
        <p14:creationId xmlns:p14="http://schemas.microsoft.com/office/powerpoint/2010/main" val="422416447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a:t>Evaluating working capital</a:t>
            </a:r>
          </a:p>
        </p:txBody>
      </p:sp>
      <p:sp>
        <p:nvSpPr>
          <p:cNvPr id="3" name="Content Placeholder 2"/>
          <p:cNvSpPr>
            <a:spLocks noGrp="1"/>
          </p:cNvSpPr>
          <p:nvPr>
            <p:ph idx="1"/>
          </p:nvPr>
        </p:nvSpPr>
        <p:spPr/>
        <p:txBody>
          <a:bodyPr/>
          <a:lstStyle/>
          <a:p>
            <a:pPr fontAlgn="base"/>
            <a:r>
              <a:rPr lang="en-GB" dirty="0"/>
              <a:t>Working capital is measured in financial </a:t>
            </a:r>
            <a:r>
              <a:rPr lang="en-GB" dirty="0" err="1"/>
              <a:t>mgt</a:t>
            </a:r>
            <a:r>
              <a:rPr lang="en-GB" dirty="0"/>
              <a:t> as the difference between the current assets and current liabilities. It reflects the short-term financial health and operational efficiency of a company.</a:t>
            </a:r>
          </a:p>
          <a:p>
            <a:pPr fontAlgn="base"/>
            <a:r>
              <a:rPr lang="en-GB" dirty="0"/>
              <a:t>A positive working capital means the company has enough assets to cover its short-term liabilities, while a negative value might signify potential financial trouble.</a:t>
            </a:r>
          </a:p>
          <a:p>
            <a:pPr fontAlgn="base"/>
            <a:r>
              <a:rPr lang="en-GB" dirty="0"/>
              <a:t>The formula for calculating working capital is:</a:t>
            </a:r>
          </a:p>
          <a:p>
            <a:endParaRPr lang="en-ZA" dirty="0"/>
          </a:p>
        </p:txBody>
      </p:sp>
      <p:graphicFrame>
        <p:nvGraphicFramePr>
          <p:cNvPr id="4" name="Table 3"/>
          <p:cNvGraphicFramePr>
            <a:graphicFrameLocks noGrp="1"/>
          </p:cNvGraphicFramePr>
          <p:nvPr>
            <p:extLst>
              <p:ext uri="{D42A27DB-BD31-4B8C-83A1-F6EECF244321}">
                <p14:modId xmlns:p14="http://schemas.microsoft.com/office/powerpoint/2010/main" val="543685829"/>
              </p:ext>
            </p:extLst>
          </p:nvPr>
        </p:nvGraphicFramePr>
        <p:xfrm>
          <a:off x="838200" y="5791200"/>
          <a:ext cx="10515600" cy="385762"/>
        </p:xfrm>
        <a:graphic>
          <a:graphicData uri="http://schemas.openxmlformats.org/drawingml/2006/table">
            <a:tbl>
              <a:tblPr/>
              <a:tblGrid>
                <a:gridCol w="10515600">
                  <a:extLst>
                    <a:ext uri="{9D8B030D-6E8A-4147-A177-3AD203B41FA5}">
                      <a16:colId xmlns:a16="http://schemas.microsoft.com/office/drawing/2014/main" val="1909665056"/>
                    </a:ext>
                  </a:extLst>
                </a:gridCol>
              </a:tblGrid>
              <a:tr h="385762">
                <a:tc>
                  <a:txBody>
                    <a:bodyPr/>
                    <a:lstStyle/>
                    <a:p>
                      <a:pPr algn="l" fontAlgn="base"/>
                      <a:r>
                        <a:rPr lang="en-GB" b="0" dirty="0">
                          <a:effectLst/>
                          <a:latin typeface="inherit"/>
                        </a:rPr>
                        <a:t>Working Capital = Current Assets - Current Liabilities</a:t>
                      </a:r>
                    </a:p>
                  </a:txBody>
                  <a:tcPr anchor="ctr">
                    <a:lnL w="9525" cap="flat" cmpd="sng" algn="ctr">
                      <a:solidFill>
                        <a:srgbClr val="999999"/>
                      </a:solidFill>
                      <a:prstDash val="solid"/>
                      <a:round/>
                      <a:headEnd type="none" w="med" len="med"/>
                      <a:tailEnd type="none" w="med" len="med"/>
                    </a:lnL>
                    <a:lnR w="9525" cap="flat" cmpd="sng" algn="ctr">
                      <a:solidFill>
                        <a:srgbClr val="999999"/>
                      </a:solidFill>
                      <a:prstDash val="solid"/>
                      <a:round/>
                      <a:headEnd type="none" w="med" len="med"/>
                      <a:tailEnd type="none" w="med" len="med"/>
                    </a:lnR>
                    <a:lnT w="9525" cap="flat" cmpd="sng" algn="ctr">
                      <a:solidFill>
                        <a:srgbClr val="999999"/>
                      </a:solidFill>
                      <a:prstDash val="solid"/>
                      <a:round/>
                      <a:headEnd type="none" w="med" len="med"/>
                      <a:tailEnd type="none" w="med" len="med"/>
                    </a:lnT>
                    <a:lnB w="9525" cap="flat" cmpd="sng" algn="ctr">
                      <a:solidFill>
                        <a:srgbClr val="999999"/>
                      </a:solidFill>
                      <a:prstDash val="solid"/>
                      <a:round/>
                      <a:headEnd type="none" w="med" len="med"/>
                      <a:tailEnd type="none" w="med" len="med"/>
                    </a:lnB>
                  </a:tcPr>
                </a:tc>
                <a:extLst>
                  <a:ext uri="{0D108BD9-81ED-4DB2-BD59-A6C34878D82A}">
                    <a16:rowId xmlns:a16="http://schemas.microsoft.com/office/drawing/2014/main" val="681096496"/>
                  </a:ext>
                </a:extLst>
              </a:tr>
            </a:tbl>
          </a:graphicData>
        </a:graphic>
      </p:graphicFrame>
    </p:spTree>
    <p:extLst>
      <p:ext uri="{BB962C8B-B14F-4D97-AF65-F5344CB8AC3E}">
        <p14:creationId xmlns:p14="http://schemas.microsoft.com/office/powerpoint/2010/main" val="68732203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a:t>Evaluation of capital structure</a:t>
            </a:r>
          </a:p>
        </p:txBody>
      </p:sp>
      <p:sp>
        <p:nvSpPr>
          <p:cNvPr id="3" name="Content Placeholder 2"/>
          <p:cNvSpPr>
            <a:spLocks noGrp="1"/>
          </p:cNvSpPr>
          <p:nvPr>
            <p:ph idx="1"/>
          </p:nvPr>
        </p:nvSpPr>
        <p:spPr/>
        <p:txBody>
          <a:bodyPr/>
          <a:lstStyle/>
          <a:p>
            <a:pPr fontAlgn="base"/>
            <a:r>
              <a:rPr lang="en-GB" dirty="0"/>
              <a:t>A company's capital structure is measured using the Debt-to-Equity Ratio (D/E). It measures the relative proportion of the equity and debt used to finance the company's assets. </a:t>
            </a:r>
          </a:p>
          <a:p>
            <a:pPr fontAlgn="base"/>
            <a:r>
              <a:rPr lang="en-GB" dirty="0"/>
              <a:t>This ratio provides insights into the company's leverage and the degree of financial risk it may face. A higher ratio indicates a company is more heavily financed by debt, which could entail higher risk, while a lower ratio suggests the opposite. However, a 'healthy' D/E ratio may vary widely across different industries.</a:t>
            </a:r>
          </a:p>
          <a:p>
            <a:pPr fontAlgn="base"/>
            <a:r>
              <a:rPr lang="en-GB" dirty="0"/>
              <a:t>The formula for the D/E ratio is as follows:</a:t>
            </a:r>
          </a:p>
          <a:p>
            <a:endParaRPr lang="en-ZA" dirty="0"/>
          </a:p>
        </p:txBody>
      </p:sp>
      <p:graphicFrame>
        <p:nvGraphicFramePr>
          <p:cNvPr id="6" name="Table 5"/>
          <p:cNvGraphicFramePr>
            <a:graphicFrameLocks noGrp="1"/>
          </p:cNvGraphicFramePr>
          <p:nvPr>
            <p:extLst>
              <p:ext uri="{D42A27DB-BD31-4B8C-83A1-F6EECF244321}">
                <p14:modId xmlns:p14="http://schemas.microsoft.com/office/powerpoint/2010/main" val="196656555"/>
              </p:ext>
            </p:extLst>
          </p:nvPr>
        </p:nvGraphicFramePr>
        <p:xfrm>
          <a:off x="838200" y="5777948"/>
          <a:ext cx="10515600" cy="533952"/>
        </p:xfrm>
        <a:graphic>
          <a:graphicData uri="http://schemas.openxmlformats.org/drawingml/2006/table">
            <a:tbl>
              <a:tblPr/>
              <a:tblGrid>
                <a:gridCol w="10515600">
                  <a:extLst>
                    <a:ext uri="{9D8B030D-6E8A-4147-A177-3AD203B41FA5}">
                      <a16:colId xmlns:a16="http://schemas.microsoft.com/office/drawing/2014/main" val="303842436"/>
                    </a:ext>
                  </a:extLst>
                </a:gridCol>
              </a:tblGrid>
              <a:tr h="533952">
                <a:tc>
                  <a:txBody>
                    <a:bodyPr/>
                    <a:lstStyle/>
                    <a:p>
                      <a:pPr algn="l" fontAlgn="base"/>
                      <a:r>
                        <a:rPr lang="en-GB" b="0" dirty="0">
                          <a:effectLst/>
                          <a:latin typeface="inherit"/>
                        </a:rPr>
                        <a:t>Debt-to-Equity Ratio (D/E) = Total Debt / Total Shareholders' Equity</a:t>
                      </a:r>
                    </a:p>
                  </a:txBody>
                  <a:tcPr anchor="ctr">
                    <a:lnL w="9525" cap="flat" cmpd="sng" algn="ctr">
                      <a:solidFill>
                        <a:srgbClr val="999999"/>
                      </a:solidFill>
                      <a:prstDash val="solid"/>
                      <a:round/>
                      <a:headEnd type="none" w="med" len="med"/>
                      <a:tailEnd type="none" w="med" len="med"/>
                    </a:lnL>
                    <a:lnR w="9525" cap="flat" cmpd="sng" algn="ctr">
                      <a:solidFill>
                        <a:srgbClr val="999999"/>
                      </a:solidFill>
                      <a:prstDash val="solid"/>
                      <a:round/>
                      <a:headEnd type="none" w="med" len="med"/>
                      <a:tailEnd type="none" w="med" len="med"/>
                    </a:lnR>
                    <a:lnT w="9525" cap="flat" cmpd="sng" algn="ctr">
                      <a:solidFill>
                        <a:srgbClr val="999999"/>
                      </a:solidFill>
                      <a:prstDash val="solid"/>
                      <a:round/>
                      <a:headEnd type="none" w="med" len="med"/>
                      <a:tailEnd type="none" w="med" len="med"/>
                    </a:lnT>
                    <a:lnB w="9525" cap="flat" cmpd="sng" algn="ctr">
                      <a:solidFill>
                        <a:srgbClr val="999999"/>
                      </a:solidFill>
                      <a:prstDash val="solid"/>
                      <a:round/>
                      <a:headEnd type="none" w="med" len="med"/>
                      <a:tailEnd type="none" w="med" len="med"/>
                    </a:lnB>
                    <a:solidFill>
                      <a:srgbClr val="FFFFFF"/>
                    </a:solidFill>
                  </a:tcPr>
                </a:tc>
                <a:extLst>
                  <a:ext uri="{0D108BD9-81ED-4DB2-BD59-A6C34878D82A}">
                    <a16:rowId xmlns:a16="http://schemas.microsoft.com/office/drawing/2014/main" val="1493764926"/>
                  </a:ext>
                </a:extLst>
              </a:tr>
            </a:tbl>
          </a:graphicData>
        </a:graphic>
      </p:graphicFrame>
    </p:spTree>
    <p:extLst>
      <p:ext uri="{BB962C8B-B14F-4D97-AF65-F5344CB8AC3E}">
        <p14:creationId xmlns:p14="http://schemas.microsoft.com/office/powerpoint/2010/main" val="251497997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a:t>Working capital management</a:t>
            </a:r>
          </a:p>
        </p:txBody>
      </p:sp>
      <p:sp>
        <p:nvSpPr>
          <p:cNvPr id="3" name="Content Placeholder 2"/>
          <p:cNvSpPr>
            <a:spLocks noGrp="1"/>
          </p:cNvSpPr>
          <p:nvPr>
            <p:ph idx="1"/>
          </p:nvPr>
        </p:nvSpPr>
        <p:spPr/>
        <p:txBody>
          <a:bodyPr>
            <a:normAutofit fontScale="92500" lnSpcReduction="10000"/>
          </a:bodyPr>
          <a:lstStyle/>
          <a:p>
            <a:pPr fontAlgn="base"/>
            <a:r>
              <a:rPr lang="en-GB" dirty="0"/>
              <a:t>Working capital management for businesses ensures enough cash flow to cover short-term operating costs and debt obligations. </a:t>
            </a:r>
          </a:p>
          <a:p>
            <a:pPr fontAlgn="base"/>
            <a:r>
              <a:rPr lang="en-GB" dirty="0"/>
              <a:t>A company's working capital is determined by subtracting the current liabilities from current assets.</a:t>
            </a:r>
          </a:p>
          <a:p>
            <a:pPr fontAlgn="base"/>
            <a:r>
              <a:rPr lang="en-GB" dirty="0"/>
              <a:t>Current assets refer to assets that can be easily converted into cash within a year. </a:t>
            </a:r>
          </a:p>
          <a:p>
            <a:pPr fontAlgn="base"/>
            <a:r>
              <a:rPr lang="en-GB" dirty="0"/>
              <a:t>They include accounts receivable, cash, inventory, and short-term investments. </a:t>
            </a:r>
          </a:p>
          <a:p>
            <a:pPr fontAlgn="base"/>
            <a:r>
              <a:rPr lang="en-GB" dirty="0"/>
              <a:t>On the other hand, current liabilities are comprised of obligations that are due within the next 12 months, such as operating expenses and short-term debt payments.</a:t>
            </a:r>
          </a:p>
          <a:p>
            <a:endParaRPr lang="en-ZA" dirty="0"/>
          </a:p>
        </p:txBody>
      </p:sp>
    </p:spTree>
    <p:extLst>
      <p:ext uri="{BB962C8B-B14F-4D97-AF65-F5344CB8AC3E}">
        <p14:creationId xmlns:p14="http://schemas.microsoft.com/office/powerpoint/2010/main" val="22416215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GB" dirty="0"/>
              <a:t>Relationship Between Capital Structure and Working Capital Management</a:t>
            </a:r>
            <a:endParaRPr lang="en-GB" b="1" dirty="0"/>
          </a:p>
        </p:txBody>
      </p:sp>
      <p:sp>
        <p:nvSpPr>
          <p:cNvPr id="3" name="Content Placeholder 2"/>
          <p:cNvSpPr>
            <a:spLocks noGrp="1"/>
          </p:cNvSpPr>
          <p:nvPr>
            <p:ph idx="1"/>
          </p:nvPr>
        </p:nvSpPr>
        <p:spPr/>
        <p:txBody>
          <a:bodyPr>
            <a:normAutofit fontScale="92500" lnSpcReduction="10000"/>
          </a:bodyPr>
          <a:lstStyle/>
          <a:p>
            <a:pPr fontAlgn="base"/>
            <a:r>
              <a:rPr lang="en-GB" dirty="0"/>
              <a:t>It's crucial for businesses to understand how capital structure and working capital management relate to each other. </a:t>
            </a:r>
          </a:p>
          <a:p>
            <a:pPr fontAlgn="base"/>
            <a:r>
              <a:rPr lang="en-GB" dirty="0"/>
              <a:t>Capital structure refers to the combination of debt and equity that a company uses to fund its operations and growth.</a:t>
            </a:r>
          </a:p>
          <a:p>
            <a:pPr fontAlgn="base"/>
            <a:r>
              <a:rPr lang="en-GB" dirty="0"/>
              <a:t>On the other hand, working capital management involves handling short-term assets and liabilities to ensure that a company has enough cash flow to cover its everyday expenses and short-term debts.</a:t>
            </a:r>
          </a:p>
          <a:p>
            <a:pPr fontAlgn="base"/>
            <a:r>
              <a:rPr lang="en-GB" dirty="0"/>
              <a:t>Having a well-balanced capital structure provides the financial stability needed for efficient working capital management. </a:t>
            </a:r>
          </a:p>
          <a:p>
            <a:pPr fontAlgn="base"/>
            <a:r>
              <a:rPr lang="en-GB" dirty="0"/>
              <a:t>At the same time, effective working capital management can help reduce the risks associated with debt in the capital structure.</a:t>
            </a:r>
          </a:p>
          <a:p>
            <a:endParaRPr lang="en-ZA" dirty="0"/>
          </a:p>
        </p:txBody>
      </p:sp>
    </p:spTree>
    <p:extLst>
      <p:ext uri="{BB962C8B-B14F-4D97-AF65-F5344CB8AC3E}">
        <p14:creationId xmlns:p14="http://schemas.microsoft.com/office/powerpoint/2010/main" val="396450881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1" algn="l" rtl="0">
              <a:lnSpc>
                <a:spcPct val="90000"/>
              </a:lnSpc>
              <a:spcBef>
                <a:spcPct val="0"/>
              </a:spcBef>
            </a:pPr>
            <a:r>
              <a:rPr lang="en-US" sz="2800" dirty="0"/>
              <a:t>Inventory management: tools and techniques, key processes</a:t>
            </a:r>
            <a:br>
              <a:rPr lang="en-ZA" sz="2800" dirty="0">
                <a:effectLst/>
              </a:rPr>
            </a:br>
            <a:endParaRPr lang="en-ZA" sz="2800" dirty="0"/>
          </a:p>
        </p:txBody>
      </p:sp>
      <p:sp>
        <p:nvSpPr>
          <p:cNvPr id="3" name="Content Placeholder 2"/>
          <p:cNvSpPr>
            <a:spLocks noGrp="1"/>
          </p:cNvSpPr>
          <p:nvPr>
            <p:ph idx="1"/>
          </p:nvPr>
        </p:nvSpPr>
        <p:spPr/>
        <p:txBody>
          <a:bodyPr/>
          <a:lstStyle/>
          <a:p>
            <a:pPr fontAlgn="base"/>
            <a:r>
              <a:rPr lang="en-GB" dirty="0"/>
              <a:t>Inventory management is the process of tracking the goods and materials used by a business to produce or sell products. </a:t>
            </a:r>
          </a:p>
          <a:p>
            <a:pPr fontAlgn="base"/>
            <a:r>
              <a:rPr lang="en-GB" dirty="0"/>
              <a:t>The goal of inventory management is to ensure there’s always enough stock available to fulfil customer orders while minimising the risks and costs of holding inventory.</a:t>
            </a:r>
          </a:p>
          <a:p>
            <a:pPr fontAlgn="base"/>
            <a:r>
              <a:rPr lang="en-GB" dirty="0"/>
              <a:t>Efficient inventory management and regular inventory audits ensure you always have the right quantities of items in the right place ready to meet demand.</a:t>
            </a:r>
          </a:p>
          <a:p>
            <a:endParaRPr lang="en-ZA" dirty="0"/>
          </a:p>
        </p:txBody>
      </p:sp>
    </p:spTree>
    <p:extLst>
      <p:ext uri="{BB962C8B-B14F-4D97-AF65-F5344CB8AC3E}">
        <p14:creationId xmlns:p14="http://schemas.microsoft.com/office/powerpoint/2010/main" val="131983446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ZA"/>
          </a:p>
        </p:txBody>
      </p:sp>
      <p:sp>
        <p:nvSpPr>
          <p:cNvPr id="3" name="Content Placeholder 2"/>
          <p:cNvSpPr>
            <a:spLocks noGrp="1"/>
          </p:cNvSpPr>
          <p:nvPr>
            <p:ph idx="1"/>
          </p:nvPr>
        </p:nvSpPr>
        <p:spPr/>
        <p:txBody>
          <a:bodyPr>
            <a:normAutofit fontScale="77500" lnSpcReduction="20000"/>
          </a:bodyPr>
          <a:lstStyle/>
          <a:p>
            <a:pPr marL="0" indent="0" fontAlgn="base">
              <a:buNone/>
            </a:pPr>
            <a:r>
              <a:rPr lang="en-GB" b="1" dirty="0"/>
              <a:t>Inventory management in the supply chain</a:t>
            </a:r>
          </a:p>
          <a:p>
            <a:pPr fontAlgn="base"/>
            <a:r>
              <a:rPr lang="en-GB" dirty="0"/>
              <a:t>Inventory management is one of the key pillars of effective supply chain management.</a:t>
            </a:r>
          </a:p>
          <a:p>
            <a:pPr fontAlgn="base"/>
            <a:r>
              <a:rPr lang="en-GB" dirty="0"/>
              <a:t>When an optimised and holistic inventory management plan is successfully executed, supply chain efficiency increases – and your inventory carrying costs plummet. It is the role of your supply chain management team to ensure an efficient inventory system is in place.</a:t>
            </a:r>
          </a:p>
          <a:p>
            <a:pPr fontAlgn="base"/>
            <a:r>
              <a:rPr lang="en-GB" dirty="0"/>
              <a:t>Ultimately, how you manage inventory affects how much cash flow your business has to operate with.</a:t>
            </a:r>
          </a:p>
          <a:p>
            <a:pPr fontAlgn="base"/>
            <a:r>
              <a:rPr lang="en-GB" b="1" dirty="0"/>
              <a:t>Inventory management in accounting </a:t>
            </a:r>
          </a:p>
          <a:p>
            <a:pPr marL="0" indent="0" fontAlgn="base">
              <a:buNone/>
            </a:pPr>
            <a:r>
              <a:rPr lang="en-GB" dirty="0"/>
              <a:t> Inventory accounting deals with valuing and accounting for changes in assets.</a:t>
            </a:r>
          </a:p>
          <a:p>
            <a:pPr fontAlgn="base"/>
            <a:r>
              <a:rPr lang="en-GB" dirty="0"/>
              <a:t>In accounting, inventory includes goods in three stages of production: raw materials, in-progress goods, and finished goods.</a:t>
            </a:r>
          </a:p>
          <a:p>
            <a:pPr fontAlgn="base"/>
            <a:r>
              <a:rPr lang="en-GB" dirty="0"/>
              <a:t>An accurate inventory accounting system keeps track of changes to inventory at all three stages and adjusts asset values and costs accordingly.</a:t>
            </a:r>
          </a:p>
          <a:p>
            <a:endParaRPr lang="en-ZA" dirty="0"/>
          </a:p>
        </p:txBody>
      </p:sp>
    </p:spTree>
    <p:extLst>
      <p:ext uri="{BB962C8B-B14F-4D97-AF65-F5344CB8AC3E}">
        <p14:creationId xmlns:p14="http://schemas.microsoft.com/office/powerpoint/2010/main" val="1783579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ZA"/>
          </a:p>
        </p:txBody>
      </p:sp>
      <p:sp>
        <p:nvSpPr>
          <p:cNvPr id="3" name="Content Placeholder 2"/>
          <p:cNvSpPr>
            <a:spLocks noGrp="1"/>
          </p:cNvSpPr>
          <p:nvPr>
            <p:ph idx="1"/>
          </p:nvPr>
        </p:nvSpPr>
        <p:spPr/>
        <p:txBody>
          <a:bodyPr>
            <a:normAutofit fontScale="55000" lnSpcReduction="20000"/>
          </a:bodyPr>
          <a:lstStyle/>
          <a:p>
            <a:r>
              <a:rPr lang="en-US" dirty="0"/>
              <a:t>In general, the financial management function includes the following activities:</a:t>
            </a:r>
            <a:endParaRPr lang="en-ZA" dirty="0"/>
          </a:p>
          <a:p>
            <a:r>
              <a:rPr lang="en-US" b="1" dirty="0"/>
              <a:t>Evaluation and planning:</a:t>
            </a:r>
            <a:r>
              <a:rPr lang="en-US" dirty="0"/>
              <a:t> First and foremost, financial management involves evaluating the financial effectiveness of current operations and planning for the future.</a:t>
            </a:r>
            <a:endParaRPr lang="en-ZA" dirty="0"/>
          </a:p>
          <a:p>
            <a:r>
              <a:rPr lang="en-US" dirty="0"/>
              <a:t> </a:t>
            </a:r>
            <a:r>
              <a:rPr lang="en-US" b="1" dirty="0"/>
              <a:t>Long-term investment decisions:</a:t>
            </a:r>
            <a:r>
              <a:rPr lang="en-US" dirty="0"/>
              <a:t> Although these decisions are more important to senior management, managers at all levels must be concerned with the capital investment decision process. Such decisions focus on the acquisition of new facilities and equipment (fixed assets) and are the primary means by which businesses implement strategic plans; hence, they play a key role in a business’s financial future.</a:t>
            </a:r>
            <a:endParaRPr lang="en-ZA" dirty="0"/>
          </a:p>
          <a:p>
            <a:r>
              <a:rPr lang="en-US" b="1" dirty="0"/>
              <a:t>Financing decisions:</a:t>
            </a:r>
            <a:r>
              <a:rPr lang="en-US" dirty="0"/>
              <a:t> All organizations must raise funds to buy the assets necessary to support operations. Such decisions involve the choice between the use of internal versus external funds, the use of debt versus equity capital, and the use of long-term versus short-term debt. Although senior managers typically make financing decisions, these choices have ramifications for managers at all levels.</a:t>
            </a:r>
            <a:endParaRPr lang="en-ZA" dirty="0"/>
          </a:p>
          <a:p>
            <a:r>
              <a:rPr lang="en-US" b="1" dirty="0"/>
              <a:t>Working capital management:</a:t>
            </a:r>
            <a:r>
              <a:rPr lang="en-US" dirty="0"/>
              <a:t> An organization’s current, or short term, assets, such as cash, marketable securities, receivables, and inventories, must be properly managed to ensure operational effectiveness and reduce costs. Generally, managers at all levels are involved, to some extent, in short-term asset management, which is often called working capital management.</a:t>
            </a:r>
            <a:endParaRPr lang="en-ZA" dirty="0"/>
          </a:p>
          <a:p>
            <a:r>
              <a:rPr lang="en-US" b="1" dirty="0"/>
              <a:t>Contract management:</a:t>
            </a:r>
            <a:r>
              <a:rPr lang="en-US" dirty="0"/>
              <a:t> Health services organizations must negotiate, sign, and monitor contracts with managed care organizations and </a:t>
            </a:r>
            <a:r>
              <a:rPr lang="en-US" dirty="0" err="1"/>
              <a:t>thirdparty</a:t>
            </a:r>
            <a:r>
              <a:rPr lang="en-US" dirty="0"/>
              <a:t> payers. The financial staff typically has primary responsibility for these tasks, but managers at all levels are involved in these activities and must be aware of their effect on operating decisions.</a:t>
            </a:r>
            <a:endParaRPr lang="en-ZA" dirty="0"/>
          </a:p>
          <a:p>
            <a:r>
              <a:rPr lang="en-US" b="1" dirty="0"/>
              <a:t>Financial risk management:</a:t>
            </a:r>
            <a:r>
              <a:rPr lang="en-US" dirty="0"/>
              <a:t> Many financial transactions that take place to support the operations of a business can increase a business’s risk. Thus, an important financial management activity is to control financial risk.</a:t>
            </a:r>
            <a:endParaRPr lang="en-ZA" dirty="0"/>
          </a:p>
          <a:p>
            <a:endParaRPr lang="en-ZA" dirty="0"/>
          </a:p>
        </p:txBody>
      </p:sp>
    </p:spTree>
    <p:extLst>
      <p:ext uri="{BB962C8B-B14F-4D97-AF65-F5344CB8AC3E}">
        <p14:creationId xmlns:p14="http://schemas.microsoft.com/office/powerpoint/2010/main" val="323820011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ZA"/>
          </a:p>
        </p:txBody>
      </p:sp>
      <p:sp>
        <p:nvSpPr>
          <p:cNvPr id="3" name="Content Placeholder 2"/>
          <p:cNvSpPr>
            <a:spLocks noGrp="1"/>
          </p:cNvSpPr>
          <p:nvPr>
            <p:ph idx="1"/>
          </p:nvPr>
        </p:nvSpPr>
        <p:spPr/>
        <p:txBody>
          <a:bodyPr/>
          <a:lstStyle/>
          <a:p>
            <a:r>
              <a:rPr lang="en-GB" dirty="0"/>
              <a:t>Inventory management is important because it directly impacts how profitably a business operates on any given day.</a:t>
            </a:r>
          </a:p>
          <a:p>
            <a:r>
              <a:rPr lang="en-GB" dirty="0"/>
              <a:t>Effective inventory management prevents overstocking of unsold products, freeing up capital and resources better allocated to growth activities.</a:t>
            </a:r>
          </a:p>
          <a:p>
            <a:endParaRPr lang="en-ZA" dirty="0"/>
          </a:p>
        </p:txBody>
      </p:sp>
    </p:spTree>
    <p:extLst>
      <p:ext uri="{BB962C8B-B14F-4D97-AF65-F5344CB8AC3E}">
        <p14:creationId xmlns:p14="http://schemas.microsoft.com/office/powerpoint/2010/main" val="384132547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a:t>Benefits of inventory management</a:t>
            </a:r>
          </a:p>
        </p:txBody>
      </p:sp>
      <p:sp>
        <p:nvSpPr>
          <p:cNvPr id="3" name="Content Placeholder 2"/>
          <p:cNvSpPr>
            <a:spLocks noGrp="1"/>
          </p:cNvSpPr>
          <p:nvPr>
            <p:ph idx="1"/>
          </p:nvPr>
        </p:nvSpPr>
        <p:spPr/>
        <p:txBody>
          <a:bodyPr>
            <a:normAutofit fontScale="77500" lnSpcReduction="20000"/>
          </a:bodyPr>
          <a:lstStyle/>
          <a:p>
            <a:pPr fontAlgn="base"/>
            <a:r>
              <a:rPr lang="en-GB" b="1" dirty="0"/>
              <a:t>1. Increased customer satisfaction</a:t>
            </a:r>
          </a:p>
          <a:p>
            <a:pPr fontAlgn="base"/>
            <a:r>
              <a:rPr lang="en-GB" dirty="0"/>
              <a:t>How you manage inventory on a day-to-day basis can grow or diminish your customer satisfaction levels. For a consumer, a late delivery can be an inconvenience.</a:t>
            </a:r>
          </a:p>
          <a:p>
            <a:pPr fontAlgn="base"/>
            <a:r>
              <a:rPr lang="en-GB" dirty="0"/>
              <a:t>For a business, it can mean lost sales and profits.</a:t>
            </a:r>
          </a:p>
          <a:p>
            <a:pPr fontAlgn="base"/>
            <a:r>
              <a:rPr lang="en-GB" dirty="0"/>
              <a:t>Nobody wants to receive incorrect orders or late deliveries. But most consumers </a:t>
            </a:r>
            <a:r>
              <a:rPr lang="en-GB" i="1" dirty="0"/>
              <a:t>are </a:t>
            </a:r>
            <a:r>
              <a:rPr lang="en-GB" dirty="0"/>
              <a:t>grateful for fast, accurate order management.</a:t>
            </a:r>
          </a:p>
          <a:p>
            <a:pPr fontAlgn="base"/>
            <a:r>
              <a:rPr lang="en-GB" b="1" dirty="0"/>
              <a:t>Inventory management dictates: </a:t>
            </a:r>
            <a:endParaRPr lang="en-GB" dirty="0"/>
          </a:p>
          <a:p>
            <a:pPr fontAlgn="base"/>
            <a:r>
              <a:rPr lang="en-GB" dirty="0"/>
              <a:t>How quickly you get your products to your customers </a:t>
            </a:r>
          </a:p>
          <a:p>
            <a:pPr fontAlgn="base"/>
            <a:r>
              <a:rPr lang="en-GB" dirty="0"/>
              <a:t>How reliably you can fulfil orders</a:t>
            </a:r>
          </a:p>
          <a:p>
            <a:pPr fontAlgn="base"/>
            <a:r>
              <a:rPr lang="en-GB" dirty="0"/>
              <a:t>How much visibility you can give your customers </a:t>
            </a:r>
          </a:p>
          <a:p>
            <a:pPr fontAlgn="base"/>
            <a:r>
              <a:rPr lang="en-GB" dirty="0"/>
              <a:t>Your customers will be much more likely to come back for more if they know your organisation can consistently deliver orders on time and let them know what’s available. This is especially true for business-to-business transactions.  </a:t>
            </a:r>
          </a:p>
        </p:txBody>
      </p:sp>
    </p:spTree>
    <p:extLst>
      <p:ext uri="{BB962C8B-B14F-4D97-AF65-F5344CB8AC3E}">
        <p14:creationId xmlns:p14="http://schemas.microsoft.com/office/powerpoint/2010/main" val="233630431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ZA"/>
          </a:p>
        </p:txBody>
      </p:sp>
      <p:sp>
        <p:nvSpPr>
          <p:cNvPr id="3" name="Content Placeholder 2"/>
          <p:cNvSpPr>
            <a:spLocks noGrp="1"/>
          </p:cNvSpPr>
          <p:nvPr>
            <p:ph idx="1"/>
          </p:nvPr>
        </p:nvSpPr>
        <p:spPr/>
        <p:txBody>
          <a:bodyPr>
            <a:normAutofit fontScale="62500" lnSpcReduction="20000"/>
          </a:bodyPr>
          <a:lstStyle/>
          <a:p>
            <a:pPr fontAlgn="base"/>
            <a:r>
              <a:rPr lang="en-GB" b="1" dirty="0"/>
              <a:t>2. Faster business growth</a:t>
            </a:r>
          </a:p>
          <a:p>
            <a:pPr fontAlgn="base"/>
            <a:r>
              <a:rPr lang="en-GB" dirty="0"/>
              <a:t>As businesses scale in complexity, their inventory management requirements get more complex as well. New product lines, new staff, new production facilities, and new customers mean new challenges to managing inventory. </a:t>
            </a:r>
          </a:p>
          <a:p>
            <a:pPr fontAlgn="base"/>
            <a:r>
              <a:rPr lang="en-GB" dirty="0"/>
              <a:t>The solution is to </a:t>
            </a:r>
            <a:r>
              <a:rPr lang="en-GB" b="1" dirty="0"/>
              <a:t>be proactive</a:t>
            </a:r>
            <a:r>
              <a:rPr lang="en-GB" dirty="0"/>
              <a:t>. </a:t>
            </a:r>
          </a:p>
          <a:p>
            <a:pPr fontAlgn="base"/>
            <a:r>
              <a:rPr lang="en-GB" dirty="0"/>
              <a:t>Putting an effective stock system in place early is key. The later you leave it, the longer it will take and the more it will cost — and the less time you’ll have to do it.</a:t>
            </a:r>
          </a:p>
          <a:p>
            <a:pPr fontAlgn="base"/>
            <a:r>
              <a:rPr lang="en-GB" b="1" dirty="0"/>
              <a:t>3. Increased profit margins</a:t>
            </a:r>
          </a:p>
          <a:p>
            <a:pPr fontAlgn="base"/>
            <a:r>
              <a:rPr lang="en-GB" dirty="0"/>
              <a:t>Inventory management can also bring several direct benefits to your business’s bottom line. </a:t>
            </a:r>
          </a:p>
          <a:p>
            <a:pPr fontAlgn="base"/>
            <a:r>
              <a:rPr lang="en-GB" dirty="0"/>
              <a:t>For starters, you can analyse performance and empower salespeople with up-to-date product information. It also eliminates the inefficiencies that lead to lost stock, overstocking, and </a:t>
            </a:r>
            <a:r>
              <a:rPr lang="en-GB" dirty="0" err="1"/>
              <a:t>stockouts</a:t>
            </a:r>
            <a:r>
              <a:rPr lang="en-GB" dirty="0"/>
              <a:t> — reducing inventory costs and growing margins.</a:t>
            </a:r>
          </a:p>
          <a:p>
            <a:pPr fontAlgn="base"/>
            <a:r>
              <a:rPr lang="en-GB" dirty="0"/>
              <a:t>Inventory management works alongside purchasing and supply chain management to lower the cost and effort required to prepare goods for sale. It minimises the time and labour ordinarily spent on inventory admin.</a:t>
            </a:r>
          </a:p>
          <a:p>
            <a:pPr fontAlgn="base"/>
            <a:r>
              <a:rPr lang="en-GB" dirty="0"/>
              <a:t>Effective inventory management will mean you’re paying less for goods and making more profit selling them.</a:t>
            </a:r>
          </a:p>
        </p:txBody>
      </p:sp>
    </p:spTree>
    <p:extLst>
      <p:ext uri="{BB962C8B-B14F-4D97-AF65-F5344CB8AC3E}">
        <p14:creationId xmlns:p14="http://schemas.microsoft.com/office/powerpoint/2010/main" val="323545890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a:t>inventory management process</a:t>
            </a:r>
            <a:br>
              <a:rPr lang="en-ZA" b="1" dirty="0"/>
            </a:br>
            <a:endParaRPr lang="en-ZA" dirty="0"/>
          </a:p>
        </p:txBody>
      </p:sp>
      <p:sp>
        <p:nvSpPr>
          <p:cNvPr id="3" name="Content Placeholder 2"/>
          <p:cNvSpPr>
            <a:spLocks noGrp="1"/>
          </p:cNvSpPr>
          <p:nvPr>
            <p:ph idx="1"/>
          </p:nvPr>
        </p:nvSpPr>
        <p:spPr/>
        <p:txBody>
          <a:bodyPr/>
          <a:lstStyle/>
          <a:p>
            <a:pPr fontAlgn="base"/>
            <a:r>
              <a:rPr lang="en-GB" dirty="0"/>
              <a:t>The inventory management process involves tracking and controlling stock as it moves from your suppliers to your warehouse to your customers.</a:t>
            </a:r>
          </a:p>
          <a:p>
            <a:pPr fontAlgn="base"/>
            <a:r>
              <a:rPr lang="en-GB" b="1" dirty="0"/>
              <a:t>The inventory management process can be divided into five stages:</a:t>
            </a:r>
            <a:endParaRPr lang="en-GB" dirty="0"/>
          </a:p>
          <a:p>
            <a:pPr fontAlgn="base"/>
            <a:r>
              <a:rPr lang="en-GB" dirty="0"/>
              <a:t>Purchasing</a:t>
            </a:r>
          </a:p>
          <a:p>
            <a:pPr fontAlgn="base"/>
            <a:r>
              <a:rPr lang="en-GB" dirty="0"/>
              <a:t>Production</a:t>
            </a:r>
          </a:p>
          <a:p>
            <a:pPr fontAlgn="base"/>
            <a:r>
              <a:rPr lang="en-GB" dirty="0"/>
              <a:t>Stock control</a:t>
            </a:r>
          </a:p>
          <a:p>
            <a:pPr fontAlgn="base"/>
            <a:r>
              <a:rPr lang="en-GB" dirty="0"/>
              <a:t>Order management</a:t>
            </a:r>
          </a:p>
          <a:p>
            <a:pPr fontAlgn="base"/>
            <a:r>
              <a:rPr lang="en-GB" dirty="0"/>
              <a:t>Reporting</a:t>
            </a:r>
          </a:p>
          <a:p>
            <a:endParaRPr lang="en-ZA" dirty="0"/>
          </a:p>
        </p:txBody>
      </p:sp>
    </p:spTree>
    <p:extLst>
      <p:ext uri="{BB962C8B-B14F-4D97-AF65-F5344CB8AC3E}">
        <p14:creationId xmlns:p14="http://schemas.microsoft.com/office/powerpoint/2010/main" val="68098374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endParaRPr lang="en-ZA"/>
          </a:p>
        </p:txBody>
      </p:sp>
      <p:sp>
        <p:nvSpPr>
          <p:cNvPr id="3" name="Content Placeholder 2"/>
          <p:cNvSpPr>
            <a:spLocks noGrp="1"/>
          </p:cNvSpPr>
          <p:nvPr>
            <p:ph idx="1"/>
          </p:nvPr>
        </p:nvSpPr>
        <p:spPr/>
        <p:txBody>
          <a:bodyPr>
            <a:normAutofit fontScale="55000" lnSpcReduction="20000"/>
          </a:bodyPr>
          <a:lstStyle/>
          <a:p>
            <a:r>
              <a:rPr lang="en-GB" dirty="0"/>
              <a:t>Stage 1: Purchasing </a:t>
            </a:r>
          </a:p>
          <a:p>
            <a:r>
              <a:rPr lang="en-GB" dirty="0"/>
              <a:t>Purchasing is the process of sourcing and buying the goods, materials, equipment, and services required to produce and sell products.  </a:t>
            </a:r>
          </a:p>
          <a:p>
            <a:r>
              <a:rPr lang="en-GB" dirty="0"/>
              <a:t>The purchasing manager or purchasing team raises a purchase </a:t>
            </a:r>
            <a:r>
              <a:rPr lang="en-GB" dirty="0" err="1"/>
              <a:t>oder</a:t>
            </a:r>
            <a:r>
              <a:rPr lang="en-GB" dirty="0"/>
              <a:t> – a legally binding document outlining what the purchasing business needs – which is sent to a supplier. The supplier fulfils the order and delivers the goods or service on the agreed due date. </a:t>
            </a:r>
          </a:p>
          <a:p>
            <a:r>
              <a:rPr lang="en-GB" dirty="0"/>
              <a:t>Inventory management informs how much inventory should be ordered, when to order it, and where costs can be saved. </a:t>
            </a:r>
          </a:p>
          <a:p>
            <a:r>
              <a:rPr lang="en-GB" dirty="0"/>
              <a:t>Stage 2 (optional): Production </a:t>
            </a:r>
          </a:p>
          <a:p>
            <a:r>
              <a:rPr lang="en-GB" dirty="0"/>
              <a:t>Production or manufacturing is the process in which your finished product is created from its constituent parts. Not every company will get involved in manufacturing — wholesalers, for instance, might skip this step entirely.</a:t>
            </a:r>
          </a:p>
          <a:p>
            <a:r>
              <a:rPr lang="en-GB" dirty="0"/>
              <a:t>All of the parts, materials, sub-assemblies, and components used to produce a product must be tracked, typically via a document called a bill of materials, so that a business has an accurate understanding of production capacity and costs. </a:t>
            </a:r>
          </a:p>
          <a:p>
            <a:r>
              <a:rPr lang="en-GB" dirty="0"/>
              <a:t>Stage 3: Stock control </a:t>
            </a:r>
          </a:p>
          <a:p>
            <a:r>
              <a:rPr lang="en-GB" dirty="0"/>
              <a:t>Stock of control is the step in inventory management that deals with goods and raw materials once they’ve been purchased or made by a business before they’re sold. It involves organising where and how inventory is stored and keeping each product line within its minimum and maximum levels.</a:t>
            </a:r>
          </a:p>
          <a:p>
            <a:r>
              <a:rPr lang="en-GB" dirty="0"/>
              <a:t>This part of the inventory management process requires effective auditing of stock levels and warehouse optimisation. The goal of stock control is to ensure the right quantities of goods are stored in the right location to facilitate efficient order fulfilment. </a:t>
            </a:r>
          </a:p>
        </p:txBody>
      </p:sp>
    </p:spTree>
    <p:extLst>
      <p:ext uri="{BB962C8B-B14F-4D97-AF65-F5344CB8AC3E}">
        <p14:creationId xmlns:p14="http://schemas.microsoft.com/office/powerpoint/2010/main" val="153349463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ZA"/>
          </a:p>
        </p:txBody>
      </p:sp>
      <p:sp>
        <p:nvSpPr>
          <p:cNvPr id="3" name="Content Placeholder 2"/>
          <p:cNvSpPr>
            <a:spLocks noGrp="1"/>
          </p:cNvSpPr>
          <p:nvPr>
            <p:ph idx="1"/>
          </p:nvPr>
        </p:nvSpPr>
        <p:spPr/>
        <p:txBody>
          <a:bodyPr>
            <a:normAutofit fontScale="55000" lnSpcReduction="20000"/>
          </a:bodyPr>
          <a:lstStyle/>
          <a:p>
            <a:pPr fontAlgn="base"/>
            <a:r>
              <a:rPr lang="en-GB" b="1" dirty="0"/>
              <a:t>Stage 4: Order management </a:t>
            </a:r>
          </a:p>
          <a:p>
            <a:pPr fontAlgn="base"/>
            <a:r>
              <a:rPr lang="en-GB" dirty="0"/>
              <a:t>Inventory management also crosses wires with sales in a process called order management. Order management refers to the processing and fulfilment of customer orders. </a:t>
            </a:r>
          </a:p>
          <a:p>
            <a:pPr fontAlgn="base"/>
            <a:r>
              <a:rPr lang="en-GB" b="1" dirty="0"/>
              <a:t>There are several steps in the order management process, including: </a:t>
            </a:r>
            <a:endParaRPr lang="en-GB" dirty="0"/>
          </a:p>
          <a:p>
            <a:pPr fontAlgn="base"/>
            <a:r>
              <a:rPr lang="en-GB" dirty="0"/>
              <a:t>Order picking </a:t>
            </a:r>
          </a:p>
          <a:p>
            <a:pPr fontAlgn="base"/>
            <a:r>
              <a:rPr lang="en-GB" dirty="0"/>
              <a:t>Packing </a:t>
            </a:r>
          </a:p>
          <a:p>
            <a:pPr fontAlgn="base"/>
            <a:r>
              <a:rPr lang="en-GB" dirty="0"/>
              <a:t>Shipping</a:t>
            </a:r>
          </a:p>
          <a:p>
            <a:pPr fontAlgn="base"/>
            <a:r>
              <a:rPr lang="en-GB" dirty="0"/>
              <a:t>Returns </a:t>
            </a:r>
            <a:r>
              <a:rPr lang="en-GB" dirty="0" err="1"/>
              <a:t>mgt</a:t>
            </a:r>
            <a:r>
              <a:rPr lang="en-GB" dirty="0"/>
              <a:t>  </a:t>
            </a:r>
          </a:p>
          <a:p>
            <a:pPr fontAlgn="base"/>
            <a:r>
              <a:rPr lang="en-GB" dirty="0"/>
              <a:t>Customer service</a:t>
            </a:r>
          </a:p>
          <a:p>
            <a:pPr fontAlgn="base"/>
            <a:r>
              <a:rPr lang="en-GB" dirty="0"/>
              <a:t>Ware house </a:t>
            </a:r>
            <a:r>
              <a:rPr lang="en-GB" dirty="0" err="1"/>
              <a:t>mgt</a:t>
            </a:r>
            <a:endParaRPr lang="en-GB" dirty="0"/>
          </a:p>
          <a:p>
            <a:pPr fontAlgn="base"/>
            <a:r>
              <a:rPr lang="en-GB" dirty="0"/>
              <a:t>Because customer satisfaction is a major factor in the success of any business, order management plays a critical role in inventory management and should be frequently optimised for efficiency. </a:t>
            </a:r>
          </a:p>
          <a:p>
            <a:pPr fontAlgn="base"/>
            <a:r>
              <a:rPr lang="en-GB" b="1" dirty="0"/>
              <a:t>Stage 5: Inventory reporting </a:t>
            </a:r>
          </a:p>
          <a:p>
            <a:pPr fontAlgn="base"/>
            <a:r>
              <a:rPr lang="en-GB" b="1" dirty="0"/>
              <a:t>It</a:t>
            </a:r>
            <a:r>
              <a:rPr lang="en-GB" dirty="0"/>
              <a:t> is the recording and analysis of key sales and inventory data to make the best decisions at any given time. It involves tracking multiple inventory metrics to accurately understand the costs that go in and out of a business.</a:t>
            </a:r>
          </a:p>
          <a:p>
            <a:pPr fontAlgn="base"/>
            <a:r>
              <a:rPr lang="en-GB" dirty="0"/>
              <a:t>Reporting feeds directly into important inventory </a:t>
            </a:r>
            <a:r>
              <a:rPr lang="en-GB" dirty="0" err="1"/>
              <a:t>optimisatisation</a:t>
            </a:r>
            <a:r>
              <a:rPr lang="en-GB" dirty="0"/>
              <a:t> processes, such as demand forecasting and inventory planning, to enable a business to ensure the right budget allocation and systems are in place for maximum success. </a:t>
            </a:r>
          </a:p>
          <a:p>
            <a:endParaRPr lang="en-ZA" dirty="0"/>
          </a:p>
          <a:p>
            <a:endParaRPr lang="en-ZA" dirty="0"/>
          </a:p>
        </p:txBody>
      </p:sp>
    </p:spTree>
    <p:extLst>
      <p:ext uri="{BB962C8B-B14F-4D97-AF65-F5344CB8AC3E}">
        <p14:creationId xmlns:p14="http://schemas.microsoft.com/office/powerpoint/2010/main" val="410606439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ZA" b="1" dirty="0"/>
              <a:t>Inventory management techniques </a:t>
            </a:r>
          </a:p>
        </p:txBody>
      </p:sp>
      <p:sp>
        <p:nvSpPr>
          <p:cNvPr id="3" name="Content Placeholder 2"/>
          <p:cNvSpPr>
            <a:spLocks noGrp="1"/>
          </p:cNvSpPr>
          <p:nvPr>
            <p:ph idx="1"/>
          </p:nvPr>
        </p:nvSpPr>
        <p:spPr/>
        <p:txBody>
          <a:bodyPr>
            <a:normAutofit fontScale="40000" lnSpcReduction="20000"/>
          </a:bodyPr>
          <a:lstStyle/>
          <a:p>
            <a:pPr marL="0" indent="0" fontAlgn="base">
              <a:buNone/>
            </a:pPr>
            <a:r>
              <a:rPr lang="en-GB" b="1" dirty="0"/>
              <a:t>Just-in-time inventory </a:t>
            </a:r>
          </a:p>
          <a:p>
            <a:pPr fontAlgn="base"/>
            <a:r>
              <a:rPr lang="en-GB" b="1" dirty="0"/>
              <a:t>Just-in-time( JIT) inventory</a:t>
            </a:r>
            <a:r>
              <a:rPr lang="en-GB" dirty="0"/>
              <a:t> involves holding as little stock as possible, negating the costs and risks involved with keeping a large amount of stock on hand. The premise is that goods and materials are ordered and used only when they are needed. </a:t>
            </a:r>
          </a:p>
          <a:p>
            <a:pPr fontAlgn="base"/>
            <a:r>
              <a:rPr lang="en-GB" dirty="0"/>
              <a:t>While this technique works well in minimising waste and reducing inventory carrying costs, it can lead to painful understocking problems if not managed carefully. </a:t>
            </a:r>
          </a:p>
          <a:p>
            <a:pPr marL="0" indent="0" fontAlgn="base">
              <a:buNone/>
            </a:pPr>
            <a:r>
              <a:rPr lang="en-GB" b="1" dirty="0"/>
              <a:t>Just-in-case stock control </a:t>
            </a:r>
          </a:p>
          <a:p>
            <a:pPr fontAlgn="base"/>
            <a:r>
              <a:rPr lang="en-GB" b="1" dirty="0"/>
              <a:t>Just-in-case (JIC) stock control</a:t>
            </a:r>
            <a:r>
              <a:rPr lang="en-GB" dirty="0"/>
              <a:t> is an inventory management technique deployed to protect against unexpected demand surges and supply chain disruptions. It enables businesses to reduce the risk of </a:t>
            </a:r>
            <a:r>
              <a:rPr lang="en-GB" dirty="0" err="1"/>
              <a:t>stockouts</a:t>
            </a:r>
            <a:r>
              <a:rPr lang="en-GB" dirty="0"/>
              <a:t> – and the lost sales that come with them – as well as negotiate fairer prices with suppliers. </a:t>
            </a:r>
          </a:p>
          <a:p>
            <a:pPr fontAlgn="base"/>
            <a:r>
              <a:rPr lang="en-GB" dirty="0"/>
              <a:t>The major downside of the inventory technique is that it can result in serious cash flow issues as a business’s capital becomes tied up in unsold inventory. </a:t>
            </a:r>
          </a:p>
          <a:p>
            <a:pPr marL="0" indent="0" fontAlgn="base">
              <a:buNone/>
            </a:pPr>
            <a:r>
              <a:rPr lang="en-GB" b="1" dirty="0"/>
              <a:t>ABC inventory management </a:t>
            </a:r>
          </a:p>
          <a:p>
            <a:pPr fontAlgn="base"/>
            <a:r>
              <a:rPr lang="en-GB" b="1" dirty="0"/>
              <a:t>ABC inventory analysis</a:t>
            </a:r>
            <a:r>
              <a:rPr lang="en-GB" dirty="0"/>
              <a:t> aims to identify the inventory that is earning you profit by classifying goods into different tiers. It’s loosely based on the Pareto principle – the concept that the majority of successes come from a minority of efforts. </a:t>
            </a:r>
          </a:p>
          <a:p>
            <a:pPr fontAlgn="base"/>
            <a:r>
              <a:rPr lang="en-GB" dirty="0"/>
              <a:t>This inventory management technique enables you to make informed decisions around budget allocation, marketing, and purchasing at the product level.</a:t>
            </a:r>
          </a:p>
          <a:p>
            <a:pPr marL="0" indent="0" fontAlgn="base">
              <a:buNone/>
            </a:pPr>
            <a:r>
              <a:rPr lang="en-GB" b="1" dirty="0"/>
              <a:t>First in, First out (FIFO) </a:t>
            </a:r>
          </a:p>
          <a:p>
            <a:pPr fontAlgn="base"/>
            <a:r>
              <a:rPr lang="en-GB" b="1" dirty="0"/>
              <a:t>First in, First out (FIFO)</a:t>
            </a:r>
            <a:r>
              <a:rPr lang="en-GB" dirty="0"/>
              <a:t>is an inventory costing technique used to measure the value of inventory stock. In FIFO, the items purchased or produced first in a specific product line are the first to be sold to customers. </a:t>
            </a:r>
          </a:p>
          <a:p>
            <a:pPr fontAlgn="base"/>
            <a:r>
              <a:rPr lang="en-GB" dirty="0"/>
              <a:t>This technique facilitates easy inventory accounting and ensures you are assigning the correct value when calculating the cost of goods sold (COGS). However, it can be unsuitable for volatile pricing and is more complex than other inventory management techniques. </a:t>
            </a:r>
          </a:p>
        </p:txBody>
      </p:sp>
    </p:spTree>
    <p:extLst>
      <p:ext uri="{BB962C8B-B14F-4D97-AF65-F5344CB8AC3E}">
        <p14:creationId xmlns:p14="http://schemas.microsoft.com/office/powerpoint/2010/main" val="45483151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ZA"/>
          </a:p>
        </p:txBody>
      </p:sp>
      <p:sp>
        <p:nvSpPr>
          <p:cNvPr id="3" name="Content Placeholder 2"/>
          <p:cNvSpPr>
            <a:spLocks noGrp="1"/>
          </p:cNvSpPr>
          <p:nvPr>
            <p:ph idx="1"/>
          </p:nvPr>
        </p:nvSpPr>
        <p:spPr/>
        <p:txBody>
          <a:bodyPr>
            <a:normAutofit fontScale="55000" lnSpcReduction="20000"/>
          </a:bodyPr>
          <a:lstStyle/>
          <a:p>
            <a:pPr fontAlgn="base"/>
            <a:r>
              <a:rPr lang="en-GB" b="1" dirty="0"/>
              <a:t>Last in, First out (LIFO) </a:t>
            </a:r>
          </a:p>
          <a:p>
            <a:pPr fontAlgn="base"/>
            <a:r>
              <a:rPr lang="en-GB" b="1" dirty="0"/>
              <a:t>Last in, First out</a:t>
            </a:r>
            <a:r>
              <a:rPr lang="en-GB" dirty="0"/>
              <a:t> is an inventory costing technique that, unlike FIFO, involves selling the most recently purchased or produced items first and retaining older items until newer ones have been sold. </a:t>
            </a:r>
          </a:p>
          <a:p>
            <a:pPr fontAlgn="base"/>
            <a:r>
              <a:rPr lang="en-GB" dirty="0"/>
              <a:t>There are several downsides to this technique: namely, it gives an inaccurate picture of the value of inventory in a business and is not accepted under the </a:t>
            </a:r>
            <a:r>
              <a:rPr lang="en-GB" b="1" dirty="0"/>
              <a:t>International Financial Reporting Standards</a:t>
            </a:r>
            <a:r>
              <a:rPr lang="en-GB" dirty="0"/>
              <a:t> or the tax laws of many countries. </a:t>
            </a:r>
          </a:p>
          <a:p>
            <a:pPr fontAlgn="base"/>
            <a:r>
              <a:rPr lang="en-GB" b="1" dirty="0" err="1"/>
              <a:t>Dropshipping</a:t>
            </a:r>
            <a:r>
              <a:rPr lang="en-GB" b="1" dirty="0"/>
              <a:t> </a:t>
            </a:r>
          </a:p>
          <a:p>
            <a:pPr fontAlgn="base"/>
            <a:r>
              <a:rPr lang="en-GB" dirty="0"/>
              <a:t>Businesses that use </a:t>
            </a:r>
            <a:r>
              <a:rPr lang="en-GB" b="1" dirty="0" err="1"/>
              <a:t>dropshipping</a:t>
            </a:r>
            <a:r>
              <a:rPr lang="en-GB" dirty="0"/>
              <a:t> essentially outsource all aspects of managing stock. Products are stored and managed by your supplier until they’re sold: when a customer places an order with you, you pass that order on to your supplier and they ship the goods directly to your customer. </a:t>
            </a:r>
          </a:p>
          <a:p>
            <a:pPr fontAlgn="base"/>
            <a:r>
              <a:rPr lang="en-GB" dirty="0"/>
              <a:t>While </a:t>
            </a:r>
            <a:r>
              <a:rPr lang="en-GB" dirty="0" err="1"/>
              <a:t>dropshipping</a:t>
            </a:r>
            <a:r>
              <a:rPr lang="en-GB" dirty="0"/>
              <a:t> means you save on overheads and carrying costs, the major downside of this technique is that it often gives customers a poor experience and leaves no room for quality control before items are shipped. </a:t>
            </a:r>
          </a:p>
          <a:p>
            <a:pPr fontAlgn="base"/>
            <a:r>
              <a:rPr lang="en-GB" b="1" dirty="0"/>
              <a:t>Vendor-managed inventory </a:t>
            </a:r>
          </a:p>
          <a:p>
            <a:pPr fontAlgn="base"/>
            <a:r>
              <a:rPr lang="en-GB" dirty="0"/>
              <a:t>Vendor-managed inventory, or the </a:t>
            </a:r>
            <a:r>
              <a:rPr lang="en-GB" b="1" dirty="0"/>
              <a:t>consignment inventory management</a:t>
            </a:r>
            <a:r>
              <a:rPr lang="en-GB" dirty="0"/>
              <a:t> technique, allows a consignor, usually a wholesaler, to give their goods to a consignee, usually a retailer, without the consignee paying for the goods upfront. </a:t>
            </a:r>
          </a:p>
          <a:p>
            <a:pPr fontAlgn="base"/>
            <a:r>
              <a:rPr lang="en-GB" dirty="0"/>
              <a:t>The consignor still owns the goods, and the consignee pays for the goods only when they actually sell. </a:t>
            </a:r>
          </a:p>
        </p:txBody>
      </p:sp>
    </p:spTree>
    <p:extLst>
      <p:ext uri="{BB962C8B-B14F-4D97-AF65-F5344CB8AC3E}">
        <p14:creationId xmlns:p14="http://schemas.microsoft.com/office/powerpoint/2010/main" val="330732504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ZA"/>
          </a:p>
        </p:txBody>
      </p:sp>
      <p:sp>
        <p:nvSpPr>
          <p:cNvPr id="3" name="Content Placeholder 2"/>
          <p:cNvSpPr>
            <a:spLocks noGrp="1"/>
          </p:cNvSpPr>
          <p:nvPr>
            <p:ph idx="1"/>
          </p:nvPr>
        </p:nvSpPr>
        <p:spPr/>
        <p:txBody>
          <a:bodyPr>
            <a:normAutofit fontScale="70000" lnSpcReduction="20000"/>
          </a:bodyPr>
          <a:lstStyle/>
          <a:p>
            <a:pPr fontAlgn="base"/>
            <a:r>
              <a:rPr lang="en-GB" b="1" dirty="0"/>
              <a:t>Cross-docking </a:t>
            </a:r>
          </a:p>
          <a:p>
            <a:pPr fontAlgn="base"/>
            <a:r>
              <a:rPr lang="en-GB" b="1" dirty="0"/>
              <a:t>Cross-docking</a:t>
            </a:r>
            <a:r>
              <a:rPr lang="en-GB" dirty="0"/>
              <a:t> is an inventory management technique that virtually eliminates the need to hold inventory.  </a:t>
            </a:r>
          </a:p>
          <a:p>
            <a:pPr fontAlgn="base"/>
            <a:r>
              <a:rPr lang="en-GB" dirty="0"/>
              <a:t>Products are delivered to a warehouse where they are sorted and prepared for shipment immediately. They’re usually then reloaded into other trucks at the same warehouse and sent out for delivery immediately. </a:t>
            </a:r>
          </a:p>
          <a:p>
            <a:pPr fontAlgn="base"/>
            <a:r>
              <a:rPr lang="en-GB" b="1" dirty="0"/>
              <a:t>Cycle counting </a:t>
            </a:r>
          </a:p>
          <a:p>
            <a:pPr fontAlgn="base"/>
            <a:r>
              <a:rPr lang="en-GB" dirty="0"/>
              <a:t>The </a:t>
            </a:r>
            <a:r>
              <a:rPr lang="en-GB" b="1" dirty="0"/>
              <a:t>inventory cycle count</a:t>
            </a:r>
            <a:r>
              <a:rPr lang="en-GB" dirty="0"/>
              <a:t> technique involves counting a small amount of inventory on a specific day without doing an entire stocktake. This method helps your business regularly validate accurate inventory levels in your inventory management software. </a:t>
            </a:r>
          </a:p>
          <a:p>
            <a:pPr fontAlgn="base"/>
            <a:r>
              <a:rPr lang="en-GB" b="1" dirty="0"/>
              <a:t>Economic order quantity (EOQ) </a:t>
            </a:r>
          </a:p>
          <a:p>
            <a:pPr fontAlgn="base"/>
            <a:r>
              <a:rPr lang="en-GB" dirty="0"/>
              <a:t>The </a:t>
            </a:r>
            <a:r>
              <a:rPr lang="en-GB" b="1" dirty="0"/>
              <a:t>economic order quantity</a:t>
            </a:r>
            <a:r>
              <a:rPr lang="en-GB" dirty="0"/>
              <a:t> is the optimal order quantity at any given point in time. An optimal EOQ minimises total holding and ordering costs. As an inventory management technique, EOQ involves using a specific formula to calculate ideal </a:t>
            </a:r>
            <a:r>
              <a:rPr lang="en-GB" b="1" dirty="0"/>
              <a:t>reorder quantities for each SKU</a:t>
            </a:r>
            <a:r>
              <a:rPr lang="en-GB" dirty="0"/>
              <a:t>. In doing so, you can ensure the efficiency of your replenishment process.</a:t>
            </a:r>
          </a:p>
          <a:p>
            <a:endParaRPr lang="en-ZA" dirty="0"/>
          </a:p>
        </p:txBody>
      </p:sp>
    </p:spTree>
    <p:extLst>
      <p:ext uri="{BB962C8B-B14F-4D97-AF65-F5344CB8AC3E}">
        <p14:creationId xmlns:p14="http://schemas.microsoft.com/office/powerpoint/2010/main" val="413846028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a:t>Inventory management methods </a:t>
            </a:r>
            <a:br>
              <a:rPr lang="en-ZA" b="1" dirty="0"/>
            </a:br>
            <a:endParaRPr lang="en-ZA" dirty="0"/>
          </a:p>
        </p:txBody>
      </p:sp>
      <p:sp>
        <p:nvSpPr>
          <p:cNvPr id="3" name="Content Placeholder 2"/>
          <p:cNvSpPr>
            <a:spLocks noGrp="1"/>
          </p:cNvSpPr>
          <p:nvPr>
            <p:ph idx="1"/>
          </p:nvPr>
        </p:nvSpPr>
        <p:spPr/>
        <p:txBody>
          <a:bodyPr>
            <a:normAutofit fontScale="70000" lnSpcReduction="20000"/>
          </a:bodyPr>
          <a:lstStyle/>
          <a:p>
            <a:pPr fontAlgn="base"/>
            <a:r>
              <a:rPr lang="en-GB" b="1" dirty="0"/>
              <a:t>Periodic inventory management</a:t>
            </a:r>
          </a:p>
          <a:p>
            <a:pPr fontAlgn="base"/>
            <a:r>
              <a:rPr lang="en-GB" b="1" dirty="0"/>
              <a:t>Periodic inventory management</a:t>
            </a:r>
            <a:r>
              <a:rPr lang="en-GB" dirty="0"/>
              <a:t> is an inventory and accounting methodology where inventory and its value are measured at set intervals.</a:t>
            </a:r>
          </a:p>
          <a:p>
            <a:pPr fontAlgn="base"/>
            <a:r>
              <a:rPr lang="en-GB" dirty="0"/>
              <a:t>In periodic inventory management staff physically count every item in stock at the end of a set time – typically once per accounting period. This provides an ending inventory balance, which can be compared to the </a:t>
            </a:r>
            <a:r>
              <a:rPr lang="en-GB" b="1" dirty="0"/>
              <a:t>opening inventory</a:t>
            </a:r>
            <a:r>
              <a:rPr lang="en-GB" dirty="0"/>
              <a:t> balance to calculate an average inventory figure.</a:t>
            </a:r>
          </a:p>
          <a:p>
            <a:pPr fontAlgn="base"/>
            <a:r>
              <a:rPr lang="en-GB" dirty="0"/>
              <a:t>The average inventory can then be used in conjunction with inventory accounting metrics such as Cost of Goods Sold (COGS) to calculate figures such as the </a:t>
            </a:r>
            <a:r>
              <a:rPr lang="en-GB" b="1" dirty="0"/>
              <a:t>inventory turnover ratio</a:t>
            </a:r>
            <a:r>
              <a:rPr lang="en-GB" dirty="0"/>
              <a:t>.</a:t>
            </a:r>
          </a:p>
          <a:p>
            <a:pPr fontAlgn="base"/>
            <a:r>
              <a:rPr lang="en-GB" b="1" dirty="0"/>
              <a:t>Perpetual inventory management </a:t>
            </a:r>
          </a:p>
          <a:p>
            <a:pPr fontAlgn="base"/>
            <a:r>
              <a:rPr lang="en-GB" b="1" dirty="0"/>
              <a:t>Perpetual inventory management</a:t>
            </a:r>
            <a:r>
              <a:rPr lang="en-GB" dirty="0"/>
              <a:t> is an inventory and accounting methodology where inventory and its value are measured continuously.</a:t>
            </a:r>
          </a:p>
          <a:p>
            <a:pPr fontAlgn="base"/>
            <a:r>
              <a:rPr lang="en-GB" dirty="0"/>
              <a:t>In perpetual inventory systems, the number (or volume) of goods is tracked in near-real time.</a:t>
            </a:r>
          </a:p>
          <a:p>
            <a:pPr fontAlgn="base"/>
            <a:r>
              <a:rPr lang="en-GB" dirty="0"/>
              <a:t>Stock-on-hand values are also updated live.</a:t>
            </a:r>
          </a:p>
          <a:p>
            <a:pPr fontAlgn="base"/>
            <a:r>
              <a:rPr lang="en-GB" dirty="0"/>
              <a:t>COGS is often calculated according to the average landed cost methodology, which takes a weighted average of the different prices paid for goods to calculate their value.</a:t>
            </a:r>
          </a:p>
          <a:p>
            <a:endParaRPr lang="en-ZA" dirty="0"/>
          </a:p>
        </p:txBody>
      </p:sp>
    </p:spTree>
    <p:extLst>
      <p:ext uri="{BB962C8B-B14F-4D97-AF65-F5344CB8AC3E}">
        <p14:creationId xmlns:p14="http://schemas.microsoft.com/office/powerpoint/2010/main" val="5210191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ZA"/>
          </a:p>
        </p:txBody>
      </p:sp>
      <p:sp>
        <p:nvSpPr>
          <p:cNvPr id="3" name="Content Placeholder 2"/>
          <p:cNvSpPr>
            <a:spLocks noGrp="1"/>
          </p:cNvSpPr>
          <p:nvPr>
            <p:ph idx="1"/>
          </p:nvPr>
        </p:nvSpPr>
        <p:spPr/>
        <p:txBody>
          <a:bodyPr>
            <a:normAutofit fontScale="55000" lnSpcReduction="20000"/>
          </a:bodyPr>
          <a:lstStyle/>
          <a:p>
            <a:r>
              <a:rPr lang="en-US" dirty="0"/>
              <a:t>In times of high profitability and abundant financial resources, the finance function tends to decline in importance, however, healthcare providers are facing an increasingly hostile financial environment, and any business that ignores the finance function runs the risk of financial deterioration, which ultimately can lead to bankruptcy and closure.</a:t>
            </a:r>
            <a:endParaRPr lang="en-ZA" dirty="0"/>
          </a:p>
          <a:p>
            <a:r>
              <a:rPr lang="en-US" dirty="0"/>
              <a:t>In recent years, providers have been redesigning their finance functions to recognize the changes that have been occurring in the health services industry. </a:t>
            </a:r>
          </a:p>
          <a:p>
            <a:r>
              <a:rPr lang="en-US" dirty="0"/>
              <a:t>Historically, the practice of finance had been driven by the Medicare program, which demanded that providers (primarily hospitals) churn out a multitude of reports to comply with regulations and maximize Medicare revenues. </a:t>
            </a:r>
          </a:p>
          <a:p>
            <a:r>
              <a:rPr lang="en-US" dirty="0"/>
              <a:t>Third-party reimbursement complexities meant that a large amount of time had to be spent on cumbersome accounting, billing, and collection procedures. Thus, instead of focusing on value-adding activities, most finance work focused on bureaucratic functions. </a:t>
            </a:r>
          </a:p>
          <a:p>
            <a:r>
              <a:rPr lang="en-US" dirty="0"/>
              <a:t>Today, to be of maximum value to the enterprise, the finance function must support cost-containment efforts, managed care and other payer contract negotiations, joint venture decisions, and integrated delivery system participation. Finance must help lead organizations into the future rather than merely record what has happened in the past. </a:t>
            </a:r>
            <a:endParaRPr lang="en-ZA" dirty="0"/>
          </a:p>
          <a:p>
            <a:r>
              <a:rPr lang="en-US" dirty="0"/>
              <a:t>All business decisions have financial implications, so all managers—whether in operations, marketing, personnel, or facilities—must know enough about financial management to incorporate financial implications in decisions about their own specialized areas. An understanding of the theory and principles of financial management will make them even more effective at their own specialized work.</a:t>
            </a:r>
            <a:endParaRPr lang="en-ZA" dirty="0"/>
          </a:p>
          <a:p>
            <a:r>
              <a:rPr lang="en-US" dirty="0"/>
              <a:t> </a:t>
            </a:r>
            <a:endParaRPr lang="en-ZA" dirty="0"/>
          </a:p>
          <a:p>
            <a:endParaRPr lang="en-ZA" dirty="0"/>
          </a:p>
        </p:txBody>
      </p:sp>
    </p:spTree>
    <p:extLst>
      <p:ext uri="{BB962C8B-B14F-4D97-AF65-F5344CB8AC3E}">
        <p14:creationId xmlns:p14="http://schemas.microsoft.com/office/powerpoint/2010/main" val="286170385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a:t>Inventory management strategies</a:t>
            </a:r>
            <a:br>
              <a:rPr lang="en-ZA" b="1" dirty="0"/>
            </a:br>
            <a:endParaRPr lang="en-ZA" dirty="0"/>
          </a:p>
        </p:txBody>
      </p:sp>
      <p:sp>
        <p:nvSpPr>
          <p:cNvPr id="3" name="Content Placeholder 2"/>
          <p:cNvSpPr>
            <a:spLocks noGrp="1"/>
          </p:cNvSpPr>
          <p:nvPr>
            <p:ph idx="1"/>
          </p:nvPr>
        </p:nvSpPr>
        <p:spPr/>
        <p:txBody>
          <a:bodyPr>
            <a:normAutofit fontScale="62500" lnSpcReduction="20000"/>
          </a:bodyPr>
          <a:lstStyle/>
          <a:p>
            <a:pPr fontAlgn="base"/>
            <a:r>
              <a:rPr lang="en-GB" b="1" dirty="0"/>
              <a:t>Demand planning </a:t>
            </a:r>
          </a:p>
          <a:p>
            <a:pPr fontAlgn="base"/>
            <a:r>
              <a:rPr lang="en-GB" b="1" dirty="0"/>
              <a:t>Demand planning</a:t>
            </a:r>
            <a:r>
              <a:rPr lang="en-GB" dirty="0"/>
              <a:t> is when a business attempts to predict what future customer demand will be for each product they sell. This strategy enables businesses to better allocate their spending and resources and understand upcoming storage requirements.</a:t>
            </a:r>
          </a:p>
          <a:p>
            <a:pPr fontAlgn="base"/>
            <a:r>
              <a:rPr lang="en-GB" dirty="0"/>
              <a:t>Planning begins with data analysis, which feeds into forecasting – predicting demand based on historical data and market trends – and extends to procuring the right suppliers and organising the warehouse (or investing in a new one).</a:t>
            </a:r>
          </a:p>
          <a:p>
            <a:pPr fontAlgn="base"/>
            <a:r>
              <a:rPr lang="en-GB" b="1" dirty="0"/>
              <a:t>Inventory optimisation </a:t>
            </a:r>
          </a:p>
          <a:p>
            <a:pPr fontAlgn="base"/>
            <a:r>
              <a:rPr lang="en-GB" b="1" dirty="0"/>
              <a:t>Inventory optimisation</a:t>
            </a:r>
            <a:r>
              <a:rPr lang="en-GB" dirty="0"/>
              <a:t> is applying a calculated approach to inventory management to keep costs and excess inventory low while improving customer satisfaction and fulfilment times. It also focuses on ensuring there is enough capital available in a business to facilitate healthy growth.</a:t>
            </a:r>
          </a:p>
          <a:p>
            <a:pPr fontAlgn="base"/>
            <a:r>
              <a:rPr lang="en-GB" dirty="0"/>
              <a:t>If inventory management is the tracking and organisation of inventory within a business, inventory optimisation is the strategy used to audit how efficiently those processes are being carried out.</a:t>
            </a:r>
          </a:p>
          <a:p>
            <a:pPr fontAlgn="base"/>
            <a:r>
              <a:rPr lang="en-GB" b="1" dirty="0"/>
              <a:t>Warehouse optimisation </a:t>
            </a:r>
          </a:p>
          <a:p>
            <a:pPr fontAlgn="base"/>
            <a:r>
              <a:rPr lang="en-GB" b="1" dirty="0"/>
              <a:t>Warehouse management</a:t>
            </a:r>
            <a:r>
              <a:rPr lang="en-GB" dirty="0"/>
              <a:t> plays a critical role in managing inventory effectively. By optimising your warehouse layout, processes, and staff training you can minimise the time and cost of labour efforts required to manage inventory.</a:t>
            </a:r>
          </a:p>
        </p:txBody>
      </p:sp>
    </p:spTree>
    <p:extLst>
      <p:ext uri="{BB962C8B-B14F-4D97-AF65-F5344CB8AC3E}">
        <p14:creationId xmlns:p14="http://schemas.microsoft.com/office/powerpoint/2010/main" val="39942070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ZA" b="1" dirty="0"/>
              <a:t>inventory management practices</a:t>
            </a:r>
          </a:p>
        </p:txBody>
      </p:sp>
      <p:sp>
        <p:nvSpPr>
          <p:cNvPr id="3" name="Content Placeholder 2"/>
          <p:cNvSpPr>
            <a:spLocks noGrp="1"/>
          </p:cNvSpPr>
          <p:nvPr>
            <p:ph idx="1"/>
          </p:nvPr>
        </p:nvSpPr>
        <p:spPr/>
        <p:txBody>
          <a:bodyPr>
            <a:normAutofit fontScale="85000" lnSpcReduction="20000"/>
          </a:bodyPr>
          <a:lstStyle/>
          <a:p>
            <a:pPr fontAlgn="base"/>
            <a:r>
              <a:rPr lang="en-ZA" dirty="0"/>
              <a:t>1</a:t>
            </a:r>
            <a:r>
              <a:rPr lang="en-GB" b="1" dirty="0"/>
              <a:t>0 key inventory management best practices: </a:t>
            </a:r>
            <a:endParaRPr lang="en-GB" dirty="0"/>
          </a:p>
          <a:p>
            <a:pPr fontAlgn="base"/>
            <a:r>
              <a:rPr lang="en-GB" dirty="0"/>
              <a:t>Correctly categorise your inventory.</a:t>
            </a:r>
          </a:p>
          <a:p>
            <a:pPr fontAlgn="base"/>
            <a:r>
              <a:rPr lang="en-GB" dirty="0"/>
              <a:t>Implement perpetual inventory management software.</a:t>
            </a:r>
          </a:p>
          <a:p>
            <a:pPr fontAlgn="base"/>
            <a:r>
              <a:rPr lang="en-GB" dirty="0"/>
              <a:t>Set optimal safety stock levels.</a:t>
            </a:r>
          </a:p>
          <a:p>
            <a:pPr fontAlgn="base"/>
            <a:r>
              <a:rPr lang="en-GB" dirty="0"/>
              <a:t>Perform regular stock takes.</a:t>
            </a:r>
          </a:p>
          <a:p>
            <a:pPr fontAlgn="base"/>
            <a:r>
              <a:rPr lang="en-GB" dirty="0"/>
              <a:t>Convert historical data into business intelligence.</a:t>
            </a:r>
          </a:p>
          <a:p>
            <a:pPr fontAlgn="base"/>
            <a:r>
              <a:rPr lang="en-GB" dirty="0"/>
              <a:t>Avoid unreliable spreadsheet-based inventory systems.</a:t>
            </a:r>
          </a:p>
          <a:p>
            <a:pPr fontAlgn="base"/>
            <a:r>
              <a:rPr lang="en-GB" dirty="0"/>
              <a:t>Determine and maintain the smallest inventory levels required to meet demand.</a:t>
            </a:r>
          </a:p>
          <a:p>
            <a:pPr fontAlgn="base"/>
            <a:r>
              <a:rPr lang="en-GB" dirty="0"/>
              <a:t>Mitigate supply chain risks by prioritising supplier management.</a:t>
            </a:r>
          </a:p>
          <a:p>
            <a:pPr fontAlgn="base"/>
            <a:r>
              <a:rPr lang="en-GB" dirty="0"/>
              <a:t>Track (and improve) the velocity of your goods.</a:t>
            </a:r>
          </a:p>
          <a:p>
            <a:pPr fontAlgn="base"/>
            <a:r>
              <a:rPr lang="en-GB" dirty="0"/>
              <a:t>Optimise your warehouse layout to facilitate faster fulfilment.</a:t>
            </a:r>
          </a:p>
          <a:p>
            <a:endParaRPr lang="en-ZA" dirty="0"/>
          </a:p>
        </p:txBody>
      </p:sp>
    </p:spTree>
    <p:extLst>
      <p:ext uri="{BB962C8B-B14F-4D97-AF65-F5344CB8AC3E}">
        <p14:creationId xmlns:p14="http://schemas.microsoft.com/office/powerpoint/2010/main" val="68697245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a:t>Inventory management systems</a:t>
            </a:r>
            <a:br>
              <a:rPr lang="en-ZA" b="1" dirty="0"/>
            </a:br>
            <a:endParaRPr lang="en-ZA" dirty="0"/>
          </a:p>
        </p:txBody>
      </p:sp>
      <p:sp>
        <p:nvSpPr>
          <p:cNvPr id="3" name="Content Placeholder 2"/>
          <p:cNvSpPr>
            <a:spLocks noGrp="1"/>
          </p:cNvSpPr>
          <p:nvPr>
            <p:ph idx="1"/>
          </p:nvPr>
        </p:nvSpPr>
        <p:spPr/>
        <p:txBody>
          <a:bodyPr/>
          <a:lstStyle/>
          <a:p>
            <a:pPr fontAlgn="base"/>
            <a:r>
              <a:rPr lang="en-GB" dirty="0"/>
              <a:t>A manual inventory management system is one where data must be updated and exported manually. Examples of this might be a pen and paper tracking system or an Excel spreadsheet.</a:t>
            </a:r>
          </a:p>
          <a:p>
            <a:pPr fontAlgn="base"/>
            <a:r>
              <a:rPr lang="en-GB" dirty="0"/>
              <a:t>An automated inventory management system – also called an automated inventory system – streamlines common inventory processes such as demand forecasting, stock control, order fulfilment, and production.</a:t>
            </a:r>
          </a:p>
          <a:p>
            <a:endParaRPr lang="en-ZA" dirty="0"/>
          </a:p>
        </p:txBody>
      </p:sp>
    </p:spTree>
    <p:extLst>
      <p:ext uri="{BB962C8B-B14F-4D97-AF65-F5344CB8AC3E}">
        <p14:creationId xmlns:p14="http://schemas.microsoft.com/office/powerpoint/2010/main" val="147043364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a:t>Inventory management tools </a:t>
            </a:r>
            <a:br>
              <a:rPr lang="en-ZA" b="1" dirty="0"/>
            </a:br>
            <a:endParaRPr lang="en-ZA" dirty="0"/>
          </a:p>
        </p:txBody>
      </p:sp>
      <p:sp>
        <p:nvSpPr>
          <p:cNvPr id="3" name="Content Placeholder 2"/>
          <p:cNvSpPr>
            <a:spLocks noGrp="1"/>
          </p:cNvSpPr>
          <p:nvPr>
            <p:ph idx="1"/>
          </p:nvPr>
        </p:nvSpPr>
        <p:spPr/>
        <p:txBody>
          <a:bodyPr>
            <a:normAutofit fontScale="85000" lnSpcReduction="10000"/>
          </a:bodyPr>
          <a:lstStyle/>
          <a:p>
            <a:pPr fontAlgn="base"/>
            <a:r>
              <a:rPr lang="en-GB" b="1" dirty="0"/>
              <a:t>Barcode scanners: </a:t>
            </a:r>
            <a:r>
              <a:rPr lang="en-GB" dirty="0"/>
              <a:t>Handheld devices used to quickly scan the barcodes of products and improve total inventory accuracy within a warehouse.</a:t>
            </a:r>
          </a:p>
          <a:p>
            <a:pPr fontAlgn="base"/>
            <a:r>
              <a:rPr lang="en-GB" b="1" dirty="0"/>
              <a:t>Label printers: </a:t>
            </a:r>
            <a:r>
              <a:rPr lang="en-GB" dirty="0"/>
              <a:t>Machines that print courier labels and custom stickers for faster shipping processes and better identification of goods within a warehouse.</a:t>
            </a:r>
          </a:p>
          <a:p>
            <a:pPr fontAlgn="base"/>
            <a:r>
              <a:rPr lang="en-GB" b="1" dirty="0"/>
              <a:t>Shelving, racks, bins: </a:t>
            </a:r>
            <a:r>
              <a:rPr lang="en-GB" dirty="0"/>
              <a:t>Items used to better store and categorise goods within a warehouse.</a:t>
            </a:r>
          </a:p>
          <a:p>
            <a:pPr fontAlgn="base"/>
            <a:r>
              <a:rPr lang="en-GB" b="1" dirty="0"/>
              <a:t>RFID scanners: </a:t>
            </a:r>
            <a:r>
              <a:rPr lang="en-GB" dirty="0"/>
              <a:t>Handheld devices used to digitally track products within a warehouse and, in some cases, throughout the entire supply chain. </a:t>
            </a:r>
          </a:p>
          <a:p>
            <a:pPr fontAlgn="base"/>
            <a:r>
              <a:rPr lang="en-GB" b="1" dirty="0"/>
              <a:t>Forklifts, pallet trucks, scissor lifts: </a:t>
            </a:r>
            <a:r>
              <a:rPr lang="en-GB" dirty="0"/>
              <a:t>Warehousing equipment that makes it easier and faster to retrieve, relocate, store, and manage inventory inside a warehouse.</a:t>
            </a:r>
          </a:p>
          <a:p>
            <a:pPr fontAlgn="base"/>
            <a:r>
              <a:rPr lang="en-GB" b="1" dirty="0"/>
              <a:t>Warehouse robotics: </a:t>
            </a:r>
            <a:r>
              <a:rPr lang="en-GB" dirty="0"/>
              <a:t>Technology systems designed for automating various warehouse processes. For example, the picking and packing process.</a:t>
            </a:r>
          </a:p>
          <a:p>
            <a:endParaRPr lang="en-ZA" dirty="0"/>
          </a:p>
        </p:txBody>
      </p:sp>
    </p:spTree>
    <p:extLst>
      <p:ext uri="{BB962C8B-B14F-4D97-AF65-F5344CB8AC3E}">
        <p14:creationId xmlns:p14="http://schemas.microsoft.com/office/powerpoint/2010/main" val="171041754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 types of inventory management </a:t>
            </a:r>
            <a:br>
              <a:rPr lang="en-GB" b="1" dirty="0"/>
            </a:br>
            <a:endParaRPr lang="en-ZA" dirty="0"/>
          </a:p>
        </p:txBody>
      </p:sp>
      <p:sp>
        <p:nvSpPr>
          <p:cNvPr id="3" name="Content Placeholder 2"/>
          <p:cNvSpPr>
            <a:spLocks noGrp="1"/>
          </p:cNvSpPr>
          <p:nvPr>
            <p:ph idx="1"/>
          </p:nvPr>
        </p:nvSpPr>
        <p:spPr/>
        <p:txBody>
          <a:bodyPr>
            <a:normAutofit fontScale="55000" lnSpcReduction="20000"/>
          </a:bodyPr>
          <a:lstStyle/>
          <a:p>
            <a:pPr fontAlgn="base"/>
            <a:r>
              <a:rPr lang="en-GB" dirty="0"/>
              <a:t>Inventory management must be flexible to work inside so many different business models. As a result, it comes in all shapes and sizes.</a:t>
            </a:r>
          </a:p>
          <a:p>
            <a:pPr marL="0" indent="0" fontAlgn="base">
              <a:buNone/>
            </a:pPr>
            <a:r>
              <a:rPr lang="en-GB" b="1" dirty="0"/>
              <a:t>1. Traditional inventory management</a:t>
            </a:r>
          </a:p>
          <a:p>
            <a:pPr fontAlgn="base"/>
            <a:r>
              <a:rPr lang="en-GB" dirty="0"/>
              <a:t>Traditional inventory management refers to paper- or spreadsheet-based systems where inventory is managed manually. This type of inventory management is best suited to very small businesses with fewer materials and products to manage.</a:t>
            </a:r>
          </a:p>
          <a:p>
            <a:pPr marL="0" indent="0" fontAlgn="base">
              <a:buNone/>
            </a:pPr>
            <a:r>
              <a:rPr lang="en-GB" b="1" dirty="0"/>
              <a:t>2. Automated inventory management</a:t>
            </a:r>
          </a:p>
          <a:p>
            <a:pPr fontAlgn="base"/>
            <a:r>
              <a:rPr lang="en-GB" b="1" dirty="0"/>
              <a:t>Automated inventory management</a:t>
            </a:r>
            <a:r>
              <a:rPr lang="en-GB" dirty="0"/>
              <a:t> involves the use of modern inventory systems, such as software and barcode scanners, to streamline or eliminate the tedious manual processes involved with managing goods.</a:t>
            </a:r>
          </a:p>
          <a:p>
            <a:pPr marL="0" indent="0" fontAlgn="base">
              <a:buNone/>
            </a:pPr>
            <a:r>
              <a:rPr lang="en-GB" b="1" dirty="0"/>
              <a:t>3. Consignment inventory management</a:t>
            </a:r>
          </a:p>
          <a:p>
            <a:pPr fontAlgn="base"/>
            <a:r>
              <a:rPr lang="en-GB" dirty="0"/>
              <a:t>Consignment stock is goods held by one business but owned by another – typically the wholesaler or manufacturer – and management of this inventory, therefore, requires special considerations.</a:t>
            </a:r>
          </a:p>
          <a:p>
            <a:pPr marL="0" indent="0" fontAlgn="base">
              <a:buNone/>
            </a:pPr>
            <a:r>
              <a:rPr lang="en-GB" b="1" dirty="0"/>
              <a:t>4. ERP inventory management</a:t>
            </a:r>
          </a:p>
          <a:p>
            <a:pPr fontAlgn="base"/>
            <a:r>
              <a:rPr lang="en-GB" dirty="0"/>
              <a:t>An expensive alternative to inventory software, </a:t>
            </a:r>
            <a:r>
              <a:rPr lang="en-GB" b="1" dirty="0"/>
              <a:t>ERP systems</a:t>
            </a:r>
            <a:r>
              <a:rPr lang="en-GB" dirty="0"/>
              <a:t> are a type of software platform that integrates inventory management with finance, logistics, accounting, planning, and other key business functions.</a:t>
            </a:r>
          </a:p>
          <a:p>
            <a:pPr marL="0" indent="0" fontAlgn="base">
              <a:buNone/>
            </a:pPr>
            <a:r>
              <a:rPr lang="en-GB" b="1" dirty="0"/>
              <a:t>5. 3PL inventory management</a:t>
            </a:r>
          </a:p>
          <a:p>
            <a:pPr fontAlgn="base"/>
            <a:r>
              <a:rPr lang="en-GB" b="1" dirty="0"/>
              <a:t>Third-party logistics (3PL)</a:t>
            </a:r>
            <a:r>
              <a:rPr lang="en-GB" dirty="0"/>
              <a:t>inventory management is a type of inventory control that enables a business to track and manage stock held by a fulfilment service provider – often across multiple 3PL warehouses. </a:t>
            </a:r>
          </a:p>
          <a:p>
            <a:endParaRPr lang="en-ZA" dirty="0"/>
          </a:p>
        </p:txBody>
      </p:sp>
    </p:spTree>
    <p:extLst>
      <p:ext uri="{BB962C8B-B14F-4D97-AF65-F5344CB8AC3E}">
        <p14:creationId xmlns:p14="http://schemas.microsoft.com/office/powerpoint/2010/main" val="175151460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1"/>
            <a:r>
              <a:rPr lang="en-US" dirty="0"/>
              <a:t>Public procurement procedures: supply chain management</a:t>
            </a:r>
            <a:br>
              <a:rPr lang="en-ZA" dirty="0">
                <a:effectLst/>
              </a:rPr>
            </a:br>
            <a:br>
              <a:rPr lang="en-ZA" dirty="0"/>
            </a:br>
            <a:endParaRPr lang="en-ZA" dirty="0"/>
          </a:p>
        </p:txBody>
      </p:sp>
      <p:sp>
        <p:nvSpPr>
          <p:cNvPr id="3" name="Content Placeholder 2"/>
          <p:cNvSpPr>
            <a:spLocks noGrp="1"/>
          </p:cNvSpPr>
          <p:nvPr>
            <p:ph idx="1"/>
          </p:nvPr>
        </p:nvSpPr>
        <p:spPr/>
        <p:txBody>
          <a:bodyPr/>
          <a:lstStyle/>
          <a:p>
            <a:pPr marL="0" indent="0">
              <a:buNone/>
            </a:pPr>
            <a:r>
              <a:rPr lang="en-ZA" dirty="0"/>
              <a:t>Group work</a:t>
            </a:r>
          </a:p>
        </p:txBody>
      </p:sp>
    </p:spTree>
    <p:extLst>
      <p:ext uri="{BB962C8B-B14F-4D97-AF65-F5344CB8AC3E}">
        <p14:creationId xmlns:p14="http://schemas.microsoft.com/office/powerpoint/2010/main" val="5694441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a:t>Important actions for financial managers</a:t>
            </a:r>
          </a:p>
        </p:txBody>
      </p:sp>
      <p:sp>
        <p:nvSpPr>
          <p:cNvPr id="3" name="Content Placeholder 2"/>
          <p:cNvSpPr>
            <a:spLocks noGrp="1"/>
          </p:cNvSpPr>
          <p:nvPr>
            <p:ph idx="1"/>
          </p:nvPr>
        </p:nvSpPr>
        <p:spPr/>
        <p:txBody>
          <a:bodyPr>
            <a:normAutofit fontScale="70000" lnSpcReduction="20000"/>
          </a:bodyPr>
          <a:lstStyle/>
          <a:p>
            <a:r>
              <a:rPr lang="en-US" dirty="0"/>
              <a:t> Develop a long-term business plan for physician integration.</a:t>
            </a:r>
            <a:endParaRPr lang="en-ZA" dirty="0"/>
          </a:p>
          <a:p>
            <a:r>
              <a:rPr lang="en-US" dirty="0"/>
              <a:t>  Implement substantial and sustainable cost-containment strategies.</a:t>
            </a:r>
            <a:endParaRPr lang="en-ZA" dirty="0"/>
          </a:p>
          <a:p>
            <a:r>
              <a:rPr lang="en-US" dirty="0"/>
              <a:t>  Amend strategic and capital plans to account for potential shifts in revenue.</a:t>
            </a:r>
            <a:endParaRPr lang="en-ZA" dirty="0"/>
          </a:p>
          <a:p>
            <a:r>
              <a:rPr lang="en-US" dirty="0"/>
              <a:t>  Develop a strategic plan for recruitment, retention, and training.</a:t>
            </a:r>
            <a:endParaRPr lang="en-ZA" dirty="0"/>
          </a:p>
          <a:p>
            <a:r>
              <a:rPr lang="en-US" dirty="0"/>
              <a:t>  Develop strategies to align information technology with transformations in payment and care delivery structures.</a:t>
            </a:r>
            <a:endParaRPr lang="en-ZA" dirty="0"/>
          </a:p>
          <a:p>
            <a:r>
              <a:rPr lang="en-US" dirty="0"/>
              <a:t>  Redesign care processes and delivery systems to better integrate professional and facility components of care.</a:t>
            </a:r>
            <a:endParaRPr lang="en-ZA" dirty="0"/>
          </a:p>
          <a:p>
            <a:r>
              <a:rPr lang="en-US" dirty="0"/>
              <a:t>  Forge innovative alliances with other service providers and explore such pursuits as regional health initiatives, micro financing approaches, and employer relationships.</a:t>
            </a:r>
            <a:endParaRPr lang="en-ZA" dirty="0"/>
          </a:p>
          <a:p>
            <a:r>
              <a:rPr lang="en-US" dirty="0"/>
              <a:t>  Ensure that online customer service capabilities keep pace with consumer expectations.</a:t>
            </a:r>
            <a:endParaRPr lang="en-ZA" dirty="0"/>
          </a:p>
          <a:p>
            <a:r>
              <a:rPr lang="en-US" dirty="0"/>
              <a:t>  Significantly increase resources/planning for services delivered outside the traditional hospital setting.</a:t>
            </a:r>
            <a:endParaRPr lang="en-ZA" dirty="0"/>
          </a:p>
          <a:p>
            <a:r>
              <a:rPr lang="en-US" dirty="0"/>
              <a:t>Seek merger partner(s) to gain efficiencies of increased size and access to capital.</a:t>
            </a:r>
            <a:endParaRPr lang="en-ZA" dirty="0"/>
          </a:p>
          <a:p>
            <a:pPr marL="0" indent="0">
              <a:buNone/>
            </a:pPr>
            <a:endParaRPr lang="en-ZA" dirty="0"/>
          </a:p>
          <a:p>
            <a:endParaRPr lang="en-ZA" dirty="0"/>
          </a:p>
        </p:txBody>
      </p:sp>
    </p:spTree>
    <p:extLst>
      <p:ext uri="{BB962C8B-B14F-4D97-AF65-F5344CB8AC3E}">
        <p14:creationId xmlns:p14="http://schemas.microsoft.com/office/powerpoint/2010/main" val="18136905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ZA"/>
          </a:p>
        </p:txBody>
      </p:sp>
      <p:sp>
        <p:nvSpPr>
          <p:cNvPr id="3" name="Content Placeholder 2"/>
          <p:cNvSpPr>
            <a:spLocks noGrp="1"/>
          </p:cNvSpPr>
          <p:nvPr>
            <p:ph idx="1"/>
          </p:nvPr>
        </p:nvSpPr>
        <p:spPr/>
        <p:txBody>
          <a:bodyPr/>
          <a:lstStyle/>
          <a:p>
            <a:pPr marL="0" indent="0">
              <a:buNone/>
            </a:pPr>
            <a:r>
              <a:rPr lang="en-ZA" dirty="0"/>
              <a:t>Two factors are of paramount importance to financial managers namely;</a:t>
            </a:r>
          </a:p>
          <a:p>
            <a:r>
              <a:rPr lang="en-ZA" dirty="0"/>
              <a:t>Tax</a:t>
            </a:r>
          </a:p>
          <a:p>
            <a:r>
              <a:rPr lang="en-ZA" dirty="0"/>
              <a:t>Depreciation</a:t>
            </a:r>
          </a:p>
        </p:txBody>
      </p:sp>
    </p:spTree>
    <p:extLst>
      <p:ext uri="{BB962C8B-B14F-4D97-AF65-F5344CB8AC3E}">
        <p14:creationId xmlns:p14="http://schemas.microsoft.com/office/powerpoint/2010/main" val="11928118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1" algn="l" rtl="0">
              <a:lnSpc>
                <a:spcPct val="90000"/>
              </a:lnSpc>
              <a:spcBef>
                <a:spcPct val="0"/>
              </a:spcBef>
            </a:pPr>
            <a:r>
              <a:rPr lang="en-US" sz="1800" dirty="0"/>
              <a:t>3.2 Interpreting financial reporting instruments</a:t>
            </a:r>
            <a:br>
              <a:rPr lang="en-ZA" dirty="0">
                <a:effectLst/>
              </a:rPr>
            </a:br>
            <a:endParaRPr lang="en-ZA" dirty="0"/>
          </a:p>
        </p:txBody>
      </p:sp>
      <p:sp>
        <p:nvSpPr>
          <p:cNvPr id="3" name="Content Placeholder 2"/>
          <p:cNvSpPr>
            <a:spLocks noGrp="1"/>
          </p:cNvSpPr>
          <p:nvPr>
            <p:ph idx="1"/>
          </p:nvPr>
        </p:nvSpPr>
        <p:spPr/>
        <p:txBody>
          <a:bodyPr/>
          <a:lstStyle/>
          <a:p>
            <a:r>
              <a:rPr lang="en-GB" dirty="0"/>
              <a:t>The term financial analysis includes both analysis and interpretation. </a:t>
            </a:r>
          </a:p>
          <a:p>
            <a:r>
              <a:rPr lang="en-GB" dirty="0"/>
              <a:t>The term analysis means simplification of financial data by methodical classification given in the financial statements. </a:t>
            </a:r>
          </a:p>
          <a:p>
            <a:r>
              <a:rPr lang="en-GB" dirty="0"/>
              <a:t>Interpretation means explaining the meaning and significance of the data. </a:t>
            </a:r>
          </a:p>
          <a:p>
            <a:r>
              <a:rPr lang="en-GB" dirty="0"/>
              <a:t>These two are complimentary to each other. Analysis is useless without interpretation, and interpretation without analysis is difficult or even impossible.</a:t>
            </a:r>
            <a:endParaRPr lang="en-ZA" dirty="0"/>
          </a:p>
        </p:txBody>
      </p:sp>
    </p:spTree>
    <p:extLst>
      <p:ext uri="{BB962C8B-B14F-4D97-AF65-F5344CB8AC3E}">
        <p14:creationId xmlns:p14="http://schemas.microsoft.com/office/powerpoint/2010/main" val="26451664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Objectives of Financial Statements Analysis </a:t>
            </a:r>
            <a:br>
              <a:rPr lang="en-GB" dirty="0"/>
            </a:br>
            <a:endParaRPr lang="en-ZA" dirty="0"/>
          </a:p>
        </p:txBody>
      </p:sp>
      <p:sp>
        <p:nvSpPr>
          <p:cNvPr id="3" name="Content Placeholder 2"/>
          <p:cNvSpPr>
            <a:spLocks noGrp="1"/>
          </p:cNvSpPr>
          <p:nvPr>
            <p:ph idx="1"/>
          </p:nvPr>
        </p:nvSpPr>
        <p:spPr/>
        <p:txBody>
          <a:bodyPr/>
          <a:lstStyle/>
          <a:p>
            <a:r>
              <a:rPr lang="en-GB" dirty="0"/>
              <a:t>to assess the current profitability and operational efficiency of the firm as a whole as well as its different departments so as to judge the financial health of the firm. </a:t>
            </a:r>
          </a:p>
          <a:p>
            <a:r>
              <a:rPr lang="en-GB" dirty="0"/>
              <a:t>to ascertain the relative importance of different components of the financial position of the firm. </a:t>
            </a:r>
          </a:p>
          <a:p>
            <a:r>
              <a:rPr lang="en-GB" dirty="0"/>
              <a:t> to identify the reasons for change in the profitability/financial position of the firm. </a:t>
            </a:r>
          </a:p>
          <a:p>
            <a:r>
              <a:rPr lang="en-GB" dirty="0"/>
              <a:t> to judge the ability of the firm to repay its debt and assessing the short-term as well as the long-term liquidity position of the firm.</a:t>
            </a:r>
            <a:endParaRPr lang="en-ZA" dirty="0"/>
          </a:p>
        </p:txBody>
      </p:sp>
    </p:spTree>
    <p:extLst>
      <p:ext uri="{BB962C8B-B14F-4D97-AF65-F5344CB8AC3E}">
        <p14:creationId xmlns:p14="http://schemas.microsoft.com/office/powerpoint/2010/main" val="40203472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2526</TotalTime>
  <Words>7431</Words>
  <Application>Microsoft Office PowerPoint</Application>
  <PresentationFormat>Widescreen</PresentationFormat>
  <Paragraphs>373</Paragraphs>
  <Slides>55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55</vt:i4>
      </vt:variant>
    </vt:vector>
  </HeadingPairs>
  <TitlesOfParts>
    <vt:vector size="60" baseType="lpstr">
      <vt:lpstr>Arial</vt:lpstr>
      <vt:lpstr>Calibri</vt:lpstr>
      <vt:lpstr>Calibri Light</vt:lpstr>
      <vt:lpstr>inherit</vt:lpstr>
      <vt:lpstr>Office Theme</vt:lpstr>
      <vt:lpstr>Unit 3 </vt:lpstr>
      <vt:lpstr>3.1 Introduction to financial management in healthcare organisations </vt:lpstr>
      <vt:lpstr>PowerPoint Presentation</vt:lpstr>
      <vt:lpstr>PowerPoint Presentation</vt:lpstr>
      <vt:lpstr>PowerPoint Presentation</vt:lpstr>
      <vt:lpstr>Important actions for financial managers</vt:lpstr>
      <vt:lpstr>PowerPoint Presentation</vt:lpstr>
      <vt:lpstr>3.2 Interpreting financial reporting instruments </vt:lpstr>
      <vt:lpstr>Objectives of Financial Statements Analysis  </vt:lpstr>
      <vt:lpstr>Techniques of Financial Statements Analysis</vt:lpstr>
      <vt:lpstr>PowerPoint Presentation</vt:lpstr>
      <vt:lpstr>PowerPoint Presentation</vt:lpstr>
      <vt:lpstr>PowerPoint Presentation</vt:lpstr>
      <vt:lpstr>PowerPoint Presentation</vt:lpstr>
      <vt:lpstr>PowerPoint Presentation</vt:lpstr>
      <vt:lpstr>Fundamentals of revenue cycle management  </vt:lpstr>
      <vt:lpstr>PowerPoint Presentation</vt:lpstr>
      <vt:lpstr>Beak-even analysis </vt:lpstr>
      <vt:lpstr>PowerPoint Presentation</vt:lpstr>
      <vt:lpstr>PowerPoint Presentation</vt:lpstr>
      <vt:lpstr>PowerPoint Presentation</vt:lpstr>
      <vt:lpstr>Financial instruments  </vt:lpstr>
      <vt:lpstr>PowerPoint Presentation</vt:lpstr>
      <vt:lpstr>Types of financial instruments</vt:lpstr>
      <vt:lpstr>PowerPoint Presentation</vt:lpstr>
      <vt:lpstr>PowerPoint Presentation</vt:lpstr>
      <vt:lpstr>PowerPoint Presentation</vt:lpstr>
      <vt:lpstr>PowerPoint Presentation</vt:lpstr>
      <vt:lpstr>PowerPoint Presentation</vt:lpstr>
      <vt:lpstr>Capital structure and working capital management  </vt:lpstr>
      <vt:lpstr>PowerPoint Presentation</vt:lpstr>
      <vt:lpstr>Types of working capital</vt:lpstr>
      <vt:lpstr>Importance of working capital</vt:lpstr>
      <vt:lpstr>Evaluating working capital</vt:lpstr>
      <vt:lpstr>Evaluation of capital structure</vt:lpstr>
      <vt:lpstr>Working capital management</vt:lpstr>
      <vt:lpstr>Relationship Between Capital Structure and Working Capital Management</vt:lpstr>
      <vt:lpstr>Inventory management: tools and techniques, key processes </vt:lpstr>
      <vt:lpstr>PowerPoint Presentation</vt:lpstr>
      <vt:lpstr>PowerPoint Presentation</vt:lpstr>
      <vt:lpstr>Benefits of inventory management</vt:lpstr>
      <vt:lpstr>PowerPoint Presentation</vt:lpstr>
      <vt:lpstr>inventory management process </vt:lpstr>
      <vt:lpstr>PowerPoint Presentation</vt:lpstr>
      <vt:lpstr>PowerPoint Presentation</vt:lpstr>
      <vt:lpstr>Inventory management techniques </vt:lpstr>
      <vt:lpstr>PowerPoint Presentation</vt:lpstr>
      <vt:lpstr>PowerPoint Presentation</vt:lpstr>
      <vt:lpstr>Inventory management methods  </vt:lpstr>
      <vt:lpstr>Inventory management strategies </vt:lpstr>
      <vt:lpstr>inventory management practices</vt:lpstr>
      <vt:lpstr>Inventory management systems </vt:lpstr>
      <vt:lpstr>Inventory management tools  </vt:lpstr>
      <vt:lpstr> types of inventory management  </vt:lpstr>
      <vt:lpstr>Public procurement procedures: supply chain management  </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3</dc:title>
  <dc:creator>User</dc:creator>
  <cp:lastModifiedBy>chinyama Sakuwaha</cp:lastModifiedBy>
  <cp:revision>27</cp:revision>
  <dcterms:created xsi:type="dcterms:W3CDTF">2024-05-27T20:15:25Z</dcterms:created>
  <dcterms:modified xsi:type="dcterms:W3CDTF">2025-07-20T16:41:52Z</dcterms:modified>
</cp:coreProperties>
</file>