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92" r:id="rId3"/>
    <p:sldId id="296" r:id="rId4"/>
    <p:sldId id="257" r:id="rId5"/>
    <p:sldId id="270" r:id="rId6"/>
    <p:sldId id="271" r:id="rId7"/>
    <p:sldId id="258" r:id="rId8"/>
    <p:sldId id="284" r:id="rId9"/>
    <p:sldId id="263" r:id="rId10"/>
    <p:sldId id="262" r:id="rId11"/>
    <p:sldId id="297" r:id="rId12"/>
    <p:sldId id="285" r:id="rId13"/>
    <p:sldId id="289" r:id="rId14"/>
    <p:sldId id="286" r:id="rId15"/>
    <p:sldId id="264" r:id="rId16"/>
    <p:sldId id="266" r:id="rId17"/>
    <p:sldId id="288" r:id="rId18"/>
    <p:sldId id="29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y zulu" userId="a88c850a6dd0038c" providerId="LiveId" clId="{E17B7E67-0A0F-4E22-B9D2-9079F0589EC6}"/>
    <pc:docChg chg="custSel modSld">
      <pc:chgData name="davy zulu" userId="a88c850a6dd0038c" providerId="LiveId" clId="{E17B7E67-0A0F-4E22-B9D2-9079F0589EC6}" dt="2025-03-26T13:24:36.882" v="74" actId="27636"/>
      <pc:docMkLst>
        <pc:docMk/>
      </pc:docMkLst>
      <pc:sldChg chg="modSp mod">
        <pc:chgData name="davy zulu" userId="a88c850a6dd0038c" providerId="LiveId" clId="{E17B7E67-0A0F-4E22-B9D2-9079F0589EC6}" dt="2025-03-26T13:24:36.882" v="74" actId="27636"/>
        <pc:sldMkLst>
          <pc:docMk/>
          <pc:sldMk cId="0" sldId="256"/>
        </pc:sldMkLst>
        <pc:spChg chg="mod">
          <ac:chgData name="davy zulu" userId="a88c850a6dd0038c" providerId="LiveId" clId="{E17B7E67-0A0F-4E22-B9D2-9079F0589EC6}" dt="2025-03-26T13:23:26.182" v="15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davy zulu" userId="a88c850a6dd0038c" providerId="LiveId" clId="{E17B7E67-0A0F-4E22-B9D2-9079F0589EC6}" dt="2025-03-26T13:24:36.882" v="74" actId="27636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00736-B37D-411D-9A1F-3EF758FFC254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A954A-4271-4F07-91FA-845DD81FB7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923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A954A-4271-4F07-91FA-845DD81FB75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792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F27E-6C81-47DD-B7B2-0722893F528F}" type="datetimeFigureOut">
              <a:rPr lang="en-ZW" smtClean="0"/>
              <a:pPr/>
              <a:t>26/3/2025</a:t>
            </a:fld>
            <a:endParaRPr lang="en-Z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4037-876C-4645-90C6-73330A3709CF}" type="slidenum">
              <a:rPr lang="en-ZW" smtClean="0"/>
              <a:pPr/>
              <a:t>‹#›</a:t>
            </a:fld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F27E-6C81-47DD-B7B2-0722893F528F}" type="datetimeFigureOut">
              <a:rPr lang="en-ZW" smtClean="0"/>
              <a:pPr/>
              <a:t>26/3/2025</a:t>
            </a:fld>
            <a:endParaRPr lang="en-Z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4037-876C-4645-90C6-73330A3709CF}" type="slidenum">
              <a:rPr lang="en-ZW" smtClean="0"/>
              <a:pPr/>
              <a:t>‹#›</a:t>
            </a:fld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F27E-6C81-47DD-B7B2-0722893F528F}" type="datetimeFigureOut">
              <a:rPr lang="en-ZW" smtClean="0"/>
              <a:pPr/>
              <a:t>26/3/2025</a:t>
            </a:fld>
            <a:endParaRPr lang="en-Z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4037-876C-4645-90C6-73330A3709CF}" type="slidenum">
              <a:rPr lang="en-ZW" smtClean="0"/>
              <a:pPr/>
              <a:t>‹#›</a:t>
            </a:fld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F27E-6C81-47DD-B7B2-0722893F528F}" type="datetimeFigureOut">
              <a:rPr lang="en-ZW" smtClean="0"/>
              <a:pPr/>
              <a:t>26/3/2025</a:t>
            </a:fld>
            <a:endParaRPr lang="en-Z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4037-876C-4645-90C6-73330A3709CF}" type="slidenum">
              <a:rPr lang="en-ZW" smtClean="0"/>
              <a:pPr/>
              <a:t>‹#›</a:t>
            </a:fld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F27E-6C81-47DD-B7B2-0722893F528F}" type="datetimeFigureOut">
              <a:rPr lang="en-ZW" smtClean="0"/>
              <a:pPr/>
              <a:t>26/3/2025</a:t>
            </a:fld>
            <a:endParaRPr lang="en-Z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4037-876C-4645-90C6-73330A3709CF}" type="slidenum">
              <a:rPr lang="en-ZW" smtClean="0"/>
              <a:pPr/>
              <a:t>‹#›</a:t>
            </a:fld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F27E-6C81-47DD-B7B2-0722893F528F}" type="datetimeFigureOut">
              <a:rPr lang="en-ZW" smtClean="0"/>
              <a:pPr/>
              <a:t>26/3/2025</a:t>
            </a:fld>
            <a:endParaRPr lang="en-Z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4037-876C-4645-90C6-73330A3709CF}" type="slidenum">
              <a:rPr lang="en-ZW" smtClean="0"/>
              <a:pPr/>
              <a:t>‹#›</a:t>
            </a:fld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F27E-6C81-47DD-B7B2-0722893F528F}" type="datetimeFigureOut">
              <a:rPr lang="en-ZW" smtClean="0"/>
              <a:pPr/>
              <a:t>26/3/2025</a:t>
            </a:fld>
            <a:endParaRPr lang="en-Z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4037-876C-4645-90C6-73330A3709CF}" type="slidenum">
              <a:rPr lang="en-ZW" smtClean="0"/>
              <a:pPr/>
              <a:t>‹#›</a:t>
            </a:fld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F27E-6C81-47DD-B7B2-0722893F528F}" type="datetimeFigureOut">
              <a:rPr lang="en-ZW" smtClean="0"/>
              <a:pPr/>
              <a:t>26/3/2025</a:t>
            </a:fld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4037-876C-4645-90C6-73330A3709CF}" type="slidenum">
              <a:rPr lang="en-ZW" smtClean="0"/>
              <a:pPr/>
              <a:t>‹#›</a:t>
            </a:fld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F27E-6C81-47DD-B7B2-0722893F528F}" type="datetimeFigureOut">
              <a:rPr lang="en-ZW" smtClean="0"/>
              <a:pPr/>
              <a:t>26/3/2025</a:t>
            </a:fld>
            <a:endParaRPr lang="en-ZW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4037-876C-4645-90C6-73330A3709CF}" type="slidenum">
              <a:rPr lang="en-ZW" smtClean="0"/>
              <a:pPr/>
              <a:t>‹#›</a:t>
            </a:fld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F27E-6C81-47DD-B7B2-0722893F528F}" type="datetimeFigureOut">
              <a:rPr lang="en-ZW" smtClean="0"/>
              <a:pPr/>
              <a:t>26/3/2025</a:t>
            </a:fld>
            <a:endParaRPr lang="en-Z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4037-876C-4645-90C6-73330A3709CF}" type="slidenum">
              <a:rPr lang="en-ZW" smtClean="0"/>
              <a:pPr/>
              <a:t>‹#›</a:t>
            </a:fld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EF27E-6C81-47DD-B7B2-0722893F528F}" type="datetimeFigureOut">
              <a:rPr lang="en-ZW" smtClean="0"/>
              <a:pPr/>
              <a:t>26/3/2025</a:t>
            </a:fld>
            <a:endParaRPr lang="en-Z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4037-876C-4645-90C6-73330A3709CF}" type="slidenum">
              <a:rPr lang="en-ZW" smtClean="0"/>
              <a:pPr/>
              <a:t>‹#›</a:t>
            </a:fld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EF27E-6C81-47DD-B7B2-0722893F528F}" type="datetimeFigureOut">
              <a:rPr lang="en-ZW" smtClean="0"/>
              <a:pPr/>
              <a:t>26/3/2025</a:t>
            </a:fld>
            <a:endParaRPr lang="en-Z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04037-876C-4645-90C6-73330A3709CF}" type="slidenum">
              <a:rPr lang="en-ZW" smtClean="0"/>
              <a:pPr/>
              <a:t>‹#›</a:t>
            </a:fld>
            <a:endParaRPr lang="en-Z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ZW" sz="3200" dirty="0">
                <a:latin typeface="Arial" pitchFamily="34" charset="0"/>
                <a:cs typeface="Arial" pitchFamily="34" charset="0"/>
              </a:rPr>
              <a:t>LITERATURE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3860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ZW" dirty="0"/>
              <a:t>Presented by: </a:t>
            </a:r>
          </a:p>
          <a:p>
            <a:r>
              <a:rPr lang="en-ZW" dirty="0"/>
              <a:t>Dr. Zulu Davy Wadula</a:t>
            </a:r>
          </a:p>
          <a:p>
            <a:r>
              <a:rPr lang="en-ZW" dirty="0"/>
              <a:t>Prepared by: </a:t>
            </a:r>
          </a:p>
          <a:p>
            <a:r>
              <a:rPr lang="en-ZW" dirty="0"/>
              <a:t>CELINE MALUMA MWAFULILWA</a:t>
            </a:r>
          </a:p>
          <a:p>
            <a:r>
              <a:rPr lang="en-ZW" dirty="0"/>
              <a:t>M.L.I.S.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Benefits of 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Information seeking skills: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An ability to scan the literature efficiently; using manual or computerised  methods; identify a set of useful articles and books.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out what is out there!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your question/topic: what are the key concepts; compile a list of key words and describe them.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by defining your topic or research project.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your information sources</a:t>
            </a:r>
          </a:p>
        </p:txBody>
      </p:sp>
    </p:spTree>
    <p:extLst>
      <p:ext uri="{BB962C8B-B14F-4D97-AF65-F5344CB8AC3E}">
        <p14:creationId xmlns:p14="http://schemas.microsoft.com/office/powerpoint/2010/main" val="23209055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of information in Lit. rev.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ZW" sz="2400" b="1" dirty="0">
                <a:latin typeface="Times New Roman" pitchFamily="18" charset="0"/>
                <a:cs typeface="Times New Roman" pitchFamily="18" charset="0"/>
              </a:rPr>
              <a:t>Primary</a:t>
            </a:r>
            <a:r>
              <a:rPr lang="en-ZW" sz="2400" dirty="0">
                <a:latin typeface="Times New Roman" pitchFamily="18" charset="0"/>
                <a:cs typeface="Times New Roman" pitchFamily="18" charset="0"/>
              </a:rPr>
              <a:t> : Autobiographies; research findings such as census statistical data. Surveys; interviews; diaries, dissertations/theses.</a:t>
            </a:r>
          </a:p>
          <a:p>
            <a:r>
              <a:rPr lang="en-ZW" sz="2400" b="1" dirty="0">
                <a:latin typeface="Times New Roman" pitchFamily="18" charset="0"/>
                <a:cs typeface="Times New Roman" pitchFamily="18" charset="0"/>
              </a:rPr>
              <a:t>Secondary</a:t>
            </a:r>
            <a:r>
              <a:rPr lang="en-ZW" sz="2400" dirty="0">
                <a:latin typeface="Times New Roman" pitchFamily="18" charset="0"/>
                <a:cs typeface="Times New Roman" pitchFamily="18" charset="0"/>
              </a:rPr>
              <a:t> : textbooks; reference books; Indexes; abstracts; journal articles etc.</a:t>
            </a:r>
          </a:p>
          <a:p>
            <a:r>
              <a:rPr lang="en-ZW" sz="2400" b="1" dirty="0">
                <a:latin typeface="Times New Roman" pitchFamily="18" charset="0"/>
                <a:cs typeface="Times New Roman" pitchFamily="18" charset="0"/>
              </a:rPr>
              <a:t>Tertiary </a:t>
            </a:r>
            <a:r>
              <a:rPr lang="en-ZW" sz="2400" dirty="0">
                <a:latin typeface="Times New Roman" pitchFamily="18" charset="0"/>
                <a:cs typeface="Times New Roman" pitchFamily="18" charset="0"/>
              </a:rPr>
              <a:t>: Dictionaries, encyclopaedias, reviews </a:t>
            </a:r>
            <a:r>
              <a:rPr lang="en-ZW" sz="2400" dirty="0" err="1">
                <a:latin typeface="Times New Roman" pitchFamily="18" charset="0"/>
                <a:cs typeface="Times New Roman" pitchFamily="18" charset="0"/>
              </a:rPr>
              <a:t>etc</a:t>
            </a:r>
            <a:endParaRPr lang="en-ZW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ZW" sz="2400" b="1" dirty="0">
                <a:latin typeface="Times New Roman" pitchFamily="18" charset="0"/>
                <a:cs typeface="Times New Roman" pitchFamily="18" charset="0"/>
              </a:rPr>
              <a:t>Institutional</a:t>
            </a:r>
            <a:r>
              <a:rPr lang="en-ZW" sz="2400" dirty="0">
                <a:latin typeface="Times New Roman" pitchFamily="18" charset="0"/>
                <a:cs typeface="Times New Roman" pitchFamily="18" charset="0"/>
              </a:rPr>
              <a:t>: Public institutions, e.g. Government documents and any other publications from ministries etc.</a:t>
            </a:r>
          </a:p>
          <a:p>
            <a:r>
              <a:rPr lang="en-ZW" sz="2400" b="1" dirty="0">
                <a:latin typeface="Times New Roman" pitchFamily="18" charset="0"/>
                <a:cs typeface="Times New Roman" pitchFamily="18" charset="0"/>
              </a:rPr>
              <a:t>IERs: </a:t>
            </a:r>
            <a:r>
              <a:rPr lang="en-ZW" sz="2400" dirty="0">
                <a:latin typeface="Times New Roman" pitchFamily="18" charset="0"/>
                <a:cs typeface="Times New Roman" pitchFamily="18" charset="0"/>
              </a:rPr>
              <a:t>electronic journals; Institutional Repositories; books etc.</a:t>
            </a:r>
          </a:p>
          <a:p>
            <a:pPr>
              <a:buNone/>
            </a:pPr>
            <a:endParaRPr lang="en-ZW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 data bases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Healthy related databases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Cochrane library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HINARI 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http://www.who.int/hinari/en/ Username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ZAM001 - Password: 3786P7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 MED: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https://preview.ncbi.nlm.nih.gov/pubmed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OARE 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http://www.oaresciences.org Username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ZAM512 – Password: 63425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 direct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sources in the library.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Search engines: Google; Google scholar etc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W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 keeping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Keep a record of literature accessed:</a:t>
            </a:r>
          </a:p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i.e. Write/record a full bibliographic record of each reviewed article.</a:t>
            </a:r>
          </a:p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E-resources? Copy and paste the </a:t>
            </a:r>
            <a:r>
              <a:rPr lang="en-ZW" sz="2800">
                <a:latin typeface="Times New Roman" pitchFamily="18" charset="0"/>
                <a:cs typeface="Times New Roman" pitchFamily="18" charset="0"/>
              </a:rPr>
              <a:t>URL (</a:t>
            </a:r>
            <a:r>
              <a:rPr lang="en-ZW" sz="1600">
                <a:latin typeface="Times New Roman" pitchFamily="18" charset="0"/>
                <a:cs typeface="Times New Roman" pitchFamily="18" charset="0"/>
              </a:rPr>
              <a:t>Uniform Resource </a:t>
            </a:r>
            <a:r>
              <a:rPr lang="en-ZW" sz="16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ZW" sz="1600">
                <a:latin typeface="Times New Roman" pitchFamily="18" charset="0"/>
                <a:cs typeface="Times New Roman" pitchFamily="18" charset="0"/>
              </a:rPr>
              <a:t>ocator</a:t>
            </a:r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) address, and date accessed.</a:t>
            </a:r>
          </a:p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Or simply write down the URL address from which a document was retrieved and date.</a:t>
            </a:r>
          </a:p>
          <a:p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Writing</a:t>
            </a:r>
            <a:r>
              <a:rPr lang="en-US" sz="4000" dirty="0"/>
              <a:t> the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An /overview: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provides the reader with the structure of review. Should serve as a road map. State explicitly what will and will not be cover.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Explain the organization/sequence of the review.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 main body: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Organize literature according to common themes.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Should be in line with your study objectives and study questions.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Should be evaluative and not just descriptive.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Should have subheadings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Any limitations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?: Are there any unanswered questions/gaps.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Summary: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Sum up the main findings. Are they related to the study you are about to undertake? Do they answer your study questions?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Outline areas for future study.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Remember to use reporting language. Use Past tense because the surveys; your information sources are all from previous findings!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Steps to consider in lit.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Decide on a topic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literature that you will review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Analyze the literature by: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Grouping the articles into categories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Overview the articles: record the notes on cards /or word processing document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key terms, look for different definitions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key statistics.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 useful quotes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 emphases, strengths &amp; weaknesses: different research studies focus on different aspects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Steps cont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gaps in the literature, reflect on why these exist;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gaps will be important for you to address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relationships among studies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your review focused on your topic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your references for currency and coverage</a:t>
            </a:r>
          </a:p>
          <a:p>
            <a:pPr>
              <a:buFont typeface="Wingdings" pitchFamily="2" charset="2"/>
              <a:buChar char="Ø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Synthesize the literature prior to writing your review i.e. develop an outline of your review.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 to cite all relevant sources!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summary for YOUR findings from the literature review.</a:t>
            </a:r>
          </a:p>
          <a:p>
            <a:r>
              <a:rPr lang="en-GB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 credit to those who have already contributed but still give the space to make your own contribution. </a:t>
            </a:r>
          </a:p>
          <a:p>
            <a:pPr marL="0" indent="0">
              <a:buNone/>
            </a:pPr>
            <a:endParaRPr lang="en-GB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47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the best!</a:t>
            </a:r>
            <a:endParaRPr lang="en-GB" sz="4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48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8832519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reviewing literature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survey the literature in your chosen area of study</a:t>
            </a:r>
          </a:p>
          <a:p>
            <a:pPr lvl="0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synthesize the information in that literature into a summary</a:t>
            </a:r>
          </a:p>
          <a:p>
            <a:pPr marL="0" lv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critically analyse the information gathered by identifying gaps in the current knowledge; by showing limitations of points of view; formulating areas for further research  and reviewing areas of controversy. </a:t>
            </a:r>
          </a:p>
          <a:p>
            <a:pPr marL="0" indent="0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present the literature findings in an organised way</a:t>
            </a:r>
          </a:p>
          <a:p>
            <a:pPr marL="0" indent="0"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 Explained.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means you are familiar with the body of knowledge and this establishes the credibility of your work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review summarizes prior research. Is your project is linked to 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7128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ZW" sz="4000" dirty="0">
                <a:latin typeface="Times New Roman" panose="02020603050405020304" pitchFamily="18" charset="0"/>
                <a:cs typeface="Times New Roman" pitchFamily="18" charset="0"/>
              </a:rPr>
              <a:t>What is 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comprehensive search that gives an in depth review of the subject you are writing on.</a:t>
            </a:r>
          </a:p>
          <a:p>
            <a:pPr marL="0" indent="0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ZW" sz="2400" dirty="0">
                <a:latin typeface="Times New Roman" pitchFamily="18" charset="0"/>
                <a:cs typeface="Times New Roman" pitchFamily="18" charset="0"/>
              </a:rPr>
              <a:t>An account, a review of what has been written,</a:t>
            </a:r>
          </a:p>
          <a:p>
            <a:pPr>
              <a:buNone/>
            </a:pPr>
            <a:r>
              <a:rPr lang="en-ZW" sz="2400" dirty="0">
                <a:latin typeface="Times New Roman" pitchFamily="18" charset="0"/>
                <a:cs typeface="Times New Roman" pitchFamily="18" charset="0"/>
              </a:rPr>
              <a:t>     published /unpublished by other accredited scholars and researchers </a:t>
            </a:r>
            <a:r>
              <a:rPr lang="en-ZW" sz="2400" b="1" dirty="0">
                <a:latin typeface="Times New Roman" pitchFamily="18" charset="0"/>
                <a:cs typeface="Times New Roman" pitchFamily="18" charset="0"/>
              </a:rPr>
              <a:t>relevant to your research topic</a:t>
            </a:r>
            <a:endParaRPr lang="en-US" sz="2400" i="1" dirty="0"/>
          </a:p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Literature review chapter consists only of past scholars'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works or findings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sz="2400" i="1" dirty="0"/>
          </a:p>
          <a:p>
            <a:r>
              <a:rPr lang="en-ZW" sz="2400" dirty="0">
                <a:latin typeface="Times New Roman" pitchFamily="18" charset="0"/>
                <a:cs typeface="Times New Roman" pitchFamily="18" charset="0"/>
              </a:rPr>
              <a:t>A critical analysis and effective evaluation of previous research. </a:t>
            </a:r>
          </a:p>
          <a:p>
            <a:r>
              <a:rPr lang="en-ZW" sz="2400" dirty="0">
                <a:latin typeface="Times New Roman" pitchFamily="18" charset="0"/>
                <a:cs typeface="Times New Roman" pitchFamily="18" charset="0"/>
              </a:rPr>
              <a:t>Can be a background to a larger work/research or can stand on its own. </a:t>
            </a:r>
          </a:p>
          <a:p>
            <a:r>
              <a:rPr lang="en-ZW" sz="2400" dirty="0">
                <a:latin typeface="Times New Roman" pitchFamily="18" charset="0"/>
                <a:cs typeface="Times New Roman" pitchFamily="18" charset="0"/>
              </a:rPr>
              <a:t>It comes as chapter 2 in research report, or thesis/dissertation writing.</a:t>
            </a:r>
          </a:p>
          <a:p>
            <a:endParaRPr lang="en-ZW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ZW" sz="3000" dirty="0">
              <a:latin typeface="Times New Roman" pitchFamily="18" charset="0"/>
              <a:cs typeface="Times New Roman" pitchFamily="18" charset="0"/>
            </a:endParaRPr>
          </a:p>
          <a:p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W" sz="4000" dirty="0">
                <a:latin typeface="Times New Roman" pitchFamily="18" charset="0"/>
                <a:cs typeface="Times New Roman" pitchFamily="18" charset="0"/>
              </a:rPr>
              <a:t>Purpose for a 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876800"/>
          </a:xfrm>
        </p:spPr>
        <p:txBody>
          <a:bodyPr>
            <a:normAutofit fontScale="70000" lnSpcReduction="20000"/>
          </a:bodyPr>
          <a:lstStyle/>
          <a:p>
            <a:endParaRPr lang="en-ZW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ZW" dirty="0">
                <a:latin typeface="Times New Roman" pitchFamily="18" charset="0"/>
                <a:cs typeface="Times New Roman" pitchFamily="18" charset="0"/>
              </a:rPr>
              <a:t>It should justify your research. Supports or elaborates on the research problem by showing  the gaps in the existing knowledge or research.</a:t>
            </a:r>
          </a:p>
          <a:p>
            <a:pPr marL="0" indent="0">
              <a:buNone/>
            </a:pPr>
            <a:endParaRPr lang="en-ZW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ZW" dirty="0">
                <a:latin typeface="Times New Roman" pitchFamily="18" charset="0"/>
                <a:cs typeface="Times New Roman" pitchFamily="18" charset="0"/>
              </a:rPr>
              <a:t>It must illustrate how the subject has been studied by previous scholars; learn from them and bring out strengths and weaknesses of previous works.</a:t>
            </a:r>
          </a:p>
          <a:p>
            <a:endParaRPr lang="en-ZW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ZW" dirty="0">
                <a:latin typeface="Times New Roman" pitchFamily="18" charset="0"/>
                <a:cs typeface="Times New Roman" pitchFamily="18" charset="0"/>
              </a:rPr>
              <a:t>Help the researcher to rephrase or reconstruct the study questions.</a:t>
            </a:r>
          </a:p>
          <a:p>
            <a:endParaRPr lang="en-ZW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r>
              <a:rPr lang="en-ZW" dirty="0">
                <a:latin typeface="Times New Roman" pitchFamily="18" charset="0"/>
                <a:cs typeface="Times New Roman" pitchFamily="18" charset="0"/>
              </a:rPr>
              <a:t>It helps determine where your current research fits into the existing body of knowledge. </a:t>
            </a:r>
          </a:p>
          <a:p>
            <a:pPr>
              <a:lnSpc>
                <a:spcPct val="110000"/>
              </a:lnSpc>
            </a:pPr>
            <a:r>
              <a:rPr lang="en-ZW" dirty="0">
                <a:latin typeface="Times New Roman" pitchFamily="18" charset="0"/>
                <a:cs typeface="Times New Roman" pitchFamily="18" charset="0"/>
              </a:rPr>
              <a:t>Allows you to establish your theoretical framework.</a:t>
            </a:r>
          </a:p>
          <a:p>
            <a:pPr>
              <a:lnSpc>
                <a:spcPct val="110000"/>
              </a:lnSpc>
            </a:pPr>
            <a:r>
              <a:rPr lang="en-ZW" dirty="0">
                <a:latin typeface="Times New Roman" pitchFamily="18" charset="0"/>
                <a:cs typeface="Times New Roman" pitchFamily="18" charset="0"/>
              </a:rPr>
              <a:t>It becomes a springboard for the whole research.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000" dirty="0">
                <a:latin typeface="Times New Roman" pitchFamily="18" charset="0"/>
                <a:cs typeface="Times New Roman" pitchFamily="18" charset="0"/>
              </a:rPr>
              <a:t>Importance of a 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lvl="0"/>
            <a:endParaRPr lang="en-ZW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It appraises, compares and contrasts, and correlates various scholarly books, research articles, and other relevant sources that are directly related to your current research.</a:t>
            </a:r>
          </a:p>
          <a:p>
            <a:endParaRPr lang="en-ZW" sz="9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Helps you create a rapport with your audience, literature review, tells the audience that you know what you are talking about</a:t>
            </a:r>
            <a:r>
              <a:rPr lang="en-US" sz="9600" b="1" dirty="0"/>
              <a:t>. </a:t>
            </a:r>
          </a:p>
          <a:p>
            <a:pPr marL="0" lvl="0" indent="0">
              <a:buNone/>
            </a:pPr>
            <a:endParaRPr lang="en-US" sz="9600" b="1" dirty="0"/>
          </a:p>
          <a:p>
            <a:r>
              <a:rPr lang="en-ZW" sz="9600" dirty="0">
                <a:latin typeface="Times New Roman" pitchFamily="18" charset="0"/>
                <a:cs typeface="Times New Roman" pitchFamily="18" charset="0"/>
              </a:rPr>
              <a:t>Ensures that the research has not been done before. It is not a duplication. Avoid the risk of plagiarism.</a:t>
            </a:r>
            <a:endParaRPr lang="en-US" sz="9600" b="1" dirty="0"/>
          </a:p>
          <a:p>
            <a:pPr lvl="0"/>
            <a:endParaRPr lang="en-US" sz="9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ZW" sz="9600" dirty="0">
                <a:latin typeface="Times New Roman" pitchFamily="18" charset="0"/>
                <a:cs typeface="Times New Roman" pitchFamily="18" charset="0"/>
              </a:rPr>
              <a:t>Helps researcher justify decisions regarding methodologies and techniques used in the study.</a:t>
            </a:r>
          </a:p>
          <a:p>
            <a:pPr marL="0" indent="0">
              <a:buNone/>
            </a:pPr>
            <a:endParaRPr lang="en-ZW" sz="9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ZW" sz="9600" dirty="0">
                <a:latin typeface="Times New Roman" pitchFamily="18" charset="0"/>
                <a:cs typeface="Times New Roman" pitchFamily="18" charset="0"/>
              </a:rPr>
              <a:t>Keeps your research on track. It sharpens your research focus</a:t>
            </a:r>
          </a:p>
          <a:p>
            <a:pPr>
              <a:buNone/>
            </a:pPr>
            <a:r>
              <a:rPr lang="en-ZW" sz="96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000" dirty="0">
                <a:latin typeface="Times New Roman" pitchFamily="18" charset="0"/>
                <a:cs typeface="Times New Roman" pitchFamily="18" charset="0"/>
              </a:rPr>
              <a:t>Good 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Is a synthesis of available research, i.e. not just summaries of articles.</a:t>
            </a:r>
            <a:r>
              <a:rPr lang="en-ZW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Is a critical evaluation of available research. Is the source authentic?</a:t>
            </a:r>
          </a:p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Has clarity and conciseness </a:t>
            </a:r>
            <a:r>
              <a:rPr lang="en-ZW" sz="2800" dirty="0" err="1"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 clear and efficient.</a:t>
            </a:r>
            <a:endParaRPr lang="en-ZW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Uses rigorous and consistent methods.</a:t>
            </a:r>
          </a:p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Cites all ideas, opinions, arguments, views etc.</a:t>
            </a:r>
          </a:p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Must be consistent in citation and referencing style. </a:t>
            </a:r>
          </a:p>
          <a:p>
            <a:endParaRPr lang="en-ZW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ZW" dirty="0">
              <a:latin typeface="Arial" pitchFamily="34" charset="0"/>
              <a:cs typeface="Arial" pitchFamily="34" charset="0"/>
            </a:endParaRPr>
          </a:p>
          <a:p>
            <a:endParaRPr lang="en-ZW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ZW" sz="4000" dirty="0"/>
              <a:t>Good literature rev. Cont.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Avoids biasness i.e.:</a:t>
            </a:r>
          </a:p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Bring out both positive and negative arguments/views/findings/opinions etc. of  case studies; surveys; evidence based findings etc for and against]</a:t>
            </a:r>
          </a:p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Should not impress the importance of a particular research.</a:t>
            </a:r>
          </a:p>
          <a:p>
            <a:r>
              <a:rPr lang="en-ZW" sz="2800" dirty="0">
                <a:latin typeface="Times New Roman" pitchFamily="18" charset="0"/>
                <a:cs typeface="Times New Roman" pitchFamily="18" charset="0"/>
              </a:rPr>
              <a:t>Presents and evaluates all evidence from all differing points of </a:t>
            </a:r>
            <a:r>
              <a:rPr lang="en-ZW" sz="2800">
                <a:latin typeface="Times New Roman" pitchFamily="18" charset="0"/>
                <a:cs typeface="Times New Roman" pitchFamily="18" charset="0"/>
              </a:rPr>
              <a:t>view.</a:t>
            </a:r>
          </a:p>
          <a:p>
            <a:endParaRPr lang="en-ZW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Poor 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rmAutofit lnSpcReduction="10000"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merely an annotated bibliography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Confined to descriptions.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Narrow and shallow and is confined to positive previous findings only.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Avoids negative views/opinions.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Confusing and longwinded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Not consistent in construction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retelling of previous research findings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8193</TotalTime>
  <Words>1230</Words>
  <Application>Microsoft Office PowerPoint</Application>
  <PresentationFormat>On-screen Show (4:3)</PresentationFormat>
  <Paragraphs>146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Office Theme</vt:lpstr>
      <vt:lpstr>LITERATURE REVIEW</vt:lpstr>
      <vt:lpstr>Objectives of reviewing literature </vt:lpstr>
      <vt:lpstr>Objectives Explained.</vt:lpstr>
      <vt:lpstr>What is literature review</vt:lpstr>
      <vt:lpstr>Purpose for a literature review</vt:lpstr>
      <vt:lpstr>Importance of a literature review</vt:lpstr>
      <vt:lpstr>Good literature review</vt:lpstr>
      <vt:lpstr>Good literature rev. Cont. </vt:lpstr>
      <vt:lpstr>Poor literature review</vt:lpstr>
      <vt:lpstr>Benefits of literature review</vt:lpstr>
      <vt:lpstr>Literature search</vt:lpstr>
      <vt:lpstr>Sources of information in Lit. rev.</vt:lpstr>
      <vt:lpstr>Useful data bases  </vt:lpstr>
      <vt:lpstr>Record keeping</vt:lpstr>
      <vt:lpstr>Writing the review</vt:lpstr>
      <vt:lpstr>Steps to consider in lit. review</vt:lpstr>
      <vt:lpstr>Steps cont. 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LITERATURE REVIEW PRESENTATION</dc:title>
  <dc:creator>user</dc:creator>
  <cp:lastModifiedBy>davy zulu</cp:lastModifiedBy>
  <cp:revision>815</cp:revision>
  <dcterms:created xsi:type="dcterms:W3CDTF">2012-12-20T13:01:24Z</dcterms:created>
  <dcterms:modified xsi:type="dcterms:W3CDTF">2025-03-26T13:25:48Z</dcterms:modified>
</cp:coreProperties>
</file>