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7" r:id="rId3"/>
    <p:sldId id="278" r:id="rId4"/>
    <p:sldId id="257" r:id="rId5"/>
    <p:sldId id="258" r:id="rId6"/>
    <p:sldId id="268" r:id="rId7"/>
    <p:sldId id="269" r:id="rId8"/>
    <p:sldId id="270" r:id="rId9"/>
    <p:sldId id="275" r:id="rId10"/>
    <p:sldId id="276" r:id="rId11"/>
    <p:sldId id="272" r:id="rId12"/>
    <p:sldId id="273" r:id="rId13"/>
    <p:sldId id="274"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7" d="100"/>
          <a:sy n="67" d="100"/>
        </p:scale>
        <p:origin x="85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y zulu" userId="a88c850a6dd0038c" providerId="LiveId" clId="{D83AAA05-1B97-4E07-9AE8-397A47FEC75F}"/>
    <pc:docChg chg="undo custSel addSld modSld sldOrd">
      <pc:chgData name="davy zulu" userId="a88c850a6dd0038c" providerId="LiveId" clId="{D83AAA05-1B97-4E07-9AE8-397A47FEC75F}" dt="2025-03-25T12:56:35.617" v="1924" actId="20577"/>
      <pc:docMkLst>
        <pc:docMk/>
      </pc:docMkLst>
      <pc:sldChg chg="modSp new mod ord">
        <pc:chgData name="davy zulu" userId="a88c850a6dd0038c" providerId="LiveId" clId="{D83AAA05-1B97-4E07-9AE8-397A47FEC75F}" dt="2025-03-24T11:05:09.439" v="988" actId="2710"/>
        <pc:sldMkLst>
          <pc:docMk/>
          <pc:sldMk cId="792689095" sldId="269"/>
        </pc:sldMkLst>
        <pc:spChg chg="mod">
          <ac:chgData name="davy zulu" userId="a88c850a6dd0038c" providerId="LiveId" clId="{D83AAA05-1B97-4E07-9AE8-397A47FEC75F}" dt="2025-03-24T09:49:45.311" v="33" actId="20577"/>
          <ac:spMkLst>
            <pc:docMk/>
            <pc:sldMk cId="792689095" sldId="269"/>
            <ac:spMk id="2" creationId="{2B931961-B13F-403E-4CDE-D49E8DB32F2E}"/>
          </ac:spMkLst>
        </pc:spChg>
        <pc:spChg chg="mod">
          <ac:chgData name="davy zulu" userId="a88c850a6dd0038c" providerId="LiveId" clId="{D83AAA05-1B97-4E07-9AE8-397A47FEC75F}" dt="2025-03-24T11:05:09.439" v="988" actId="2710"/>
          <ac:spMkLst>
            <pc:docMk/>
            <pc:sldMk cId="792689095" sldId="269"/>
            <ac:spMk id="3" creationId="{DF0E4B84-B837-4812-4E4A-F26554CEB30D}"/>
          </ac:spMkLst>
        </pc:spChg>
      </pc:sldChg>
      <pc:sldChg chg="modSp new mod">
        <pc:chgData name="davy zulu" userId="a88c850a6dd0038c" providerId="LiveId" clId="{D83AAA05-1B97-4E07-9AE8-397A47FEC75F}" dt="2025-03-24T11:06:49.199" v="1000" actId="14100"/>
        <pc:sldMkLst>
          <pc:docMk/>
          <pc:sldMk cId="1507118563" sldId="270"/>
        </pc:sldMkLst>
        <pc:spChg chg="mod">
          <ac:chgData name="davy zulu" userId="a88c850a6dd0038c" providerId="LiveId" clId="{D83AAA05-1B97-4E07-9AE8-397A47FEC75F}" dt="2025-03-24T10:00:54.423" v="431" actId="1076"/>
          <ac:spMkLst>
            <pc:docMk/>
            <pc:sldMk cId="1507118563" sldId="270"/>
            <ac:spMk id="2" creationId="{8E4577E3-0CB9-82D0-9050-CE6D50FDA413}"/>
          </ac:spMkLst>
        </pc:spChg>
        <pc:spChg chg="mod">
          <ac:chgData name="davy zulu" userId="a88c850a6dd0038c" providerId="LiveId" clId="{D83AAA05-1B97-4E07-9AE8-397A47FEC75F}" dt="2025-03-24T11:06:49.199" v="1000" actId="14100"/>
          <ac:spMkLst>
            <pc:docMk/>
            <pc:sldMk cId="1507118563" sldId="270"/>
            <ac:spMk id="3" creationId="{EB8F1288-647A-18EB-8591-50D1B2B86DD3}"/>
          </ac:spMkLst>
        </pc:spChg>
      </pc:sldChg>
      <pc:sldChg chg="addSp delSp modSp new mod">
        <pc:chgData name="davy zulu" userId="a88c850a6dd0038c" providerId="LiveId" clId="{D83AAA05-1B97-4E07-9AE8-397A47FEC75F}" dt="2025-03-24T10:04:07.392" v="489" actId="688"/>
        <pc:sldMkLst>
          <pc:docMk/>
          <pc:sldMk cId="4240182244" sldId="271"/>
        </pc:sldMkLst>
        <pc:spChg chg="mod">
          <ac:chgData name="davy zulu" userId="a88c850a6dd0038c" providerId="LiveId" clId="{D83AAA05-1B97-4E07-9AE8-397A47FEC75F}" dt="2025-03-24T10:04:07.392" v="489" actId="688"/>
          <ac:spMkLst>
            <pc:docMk/>
            <pc:sldMk cId="4240182244" sldId="271"/>
            <ac:spMk id="2" creationId="{A48A162C-D954-AC53-F483-9F9E41BDB333}"/>
          </ac:spMkLst>
        </pc:spChg>
        <pc:spChg chg="del">
          <ac:chgData name="davy zulu" userId="a88c850a6dd0038c" providerId="LiveId" clId="{D83AAA05-1B97-4E07-9AE8-397A47FEC75F}" dt="2025-03-24T10:02:30.950" v="481" actId="478"/>
          <ac:spMkLst>
            <pc:docMk/>
            <pc:sldMk cId="4240182244" sldId="271"/>
            <ac:spMk id="3" creationId="{6432F6B4-A4AB-0AC4-35AB-77EB951D5545}"/>
          </ac:spMkLst>
        </pc:spChg>
        <pc:spChg chg="add del mod">
          <ac:chgData name="davy zulu" userId="a88c850a6dd0038c" providerId="LiveId" clId="{D83AAA05-1B97-4E07-9AE8-397A47FEC75F}" dt="2025-03-24T10:03:10.948" v="487" actId="478"/>
          <ac:spMkLst>
            <pc:docMk/>
            <pc:sldMk cId="4240182244" sldId="271"/>
            <ac:spMk id="4" creationId="{44A67CC9-641A-ED3A-FF33-B7711FD2F6C4}"/>
          </ac:spMkLst>
        </pc:spChg>
      </pc:sldChg>
      <pc:sldChg chg="modSp new mod ord">
        <pc:chgData name="davy zulu" userId="a88c850a6dd0038c" providerId="LiveId" clId="{D83AAA05-1B97-4E07-9AE8-397A47FEC75F}" dt="2025-03-24T12:36:45.101" v="1128" actId="27636"/>
        <pc:sldMkLst>
          <pc:docMk/>
          <pc:sldMk cId="1397515333" sldId="272"/>
        </pc:sldMkLst>
        <pc:spChg chg="mod">
          <ac:chgData name="davy zulu" userId="a88c850a6dd0038c" providerId="LiveId" clId="{D83AAA05-1B97-4E07-9AE8-397A47FEC75F}" dt="2025-03-24T10:58:28.617" v="794" actId="1076"/>
          <ac:spMkLst>
            <pc:docMk/>
            <pc:sldMk cId="1397515333" sldId="272"/>
            <ac:spMk id="2" creationId="{B0DE0DC3-2132-7553-80AE-5D938BDFBD3F}"/>
          </ac:spMkLst>
        </pc:spChg>
        <pc:spChg chg="mod">
          <ac:chgData name="davy zulu" userId="a88c850a6dd0038c" providerId="LiveId" clId="{D83AAA05-1B97-4E07-9AE8-397A47FEC75F}" dt="2025-03-24T12:36:45.101" v="1128" actId="27636"/>
          <ac:spMkLst>
            <pc:docMk/>
            <pc:sldMk cId="1397515333" sldId="272"/>
            <ac:spMk id="3" creationId="{3766F4E0-80A8-29B3-205A-732C77C46CBC}"/>
          </ac:spMkLst>
        </pc:spChg>
      </pc:sldChg>
      <pc:sldChg chg="modSp new mod ord">
        <pc:chgData name="davy zulu" userId="a88c850a6dd0038c" providerId="LiveId" clId="{D83AAA05-1B97-4E07-9AE8-397A47FEC75F}" dt="2025-03-24T12:37:45.552" v="1132" actId="404"/>
        <pc:sldMkLst>
          <pc:docMk/>
          <pc:sldMk cId="1013579577" sldId="273"/>
        </pc:sldMkLst>
        <pc:spChg chg="mod">
          <ac:chgData name="davy zulu" userId="a88c850a6dd0038c" providerId="LiveId" clId="{D83AAA05-1B97-4E07-9AE8-397A47FEC75F}" dt="2025-03-24T10:56:48.507" v="742" actId="1076"/>
          <ac:spMkLst>
            <pc:docMk/>
            <pc:sldMk cId="1013579577" sldId="273"/>
            <ac:spMk id="2" creationId="{05D4F147-057C-44FC-7217-348F166AF058}"/>
          </ac:spMkLst>
        </pc:spChg>
        <pc:spChg chg="mod">
          <ac:chgData name="davy zulu" userId="a88c850a6dd0038c" providerId="LiveId" clId="{D83AAA05-1B97-4E07-9AE8-397A47FEC75F}" dt="2025-03-24T12:37:45.552" v="1132" actId="404"/>
          <ac:spMkLst>
            <pc:docMk/>
            <pc:sldMk cId="1013579577" sldId="273"/>
            <ac:spMk id="3" creationId="{CB57FE7B-2AC2-2B45-1C2B-6F6E97AF73B2}"/>
          </ac:spMkLst>
        </pc:spChg>
      </pc:sldChg>
      <pc:sldChg chg="modSp add mod">
        <pc:chgData name="davy zulu" userId="a88c850a6dd0038c" providerId="LiveId" clId="{D83AAA05-1B97-4E07-9AE8-397A47FEC75F}" dt="2025-03-24T11:04:42.978" v="987" actId="20577"/>
        <pc:sldMkLst>
          <pc:docMk/>
          <pc:sldMk cId="1039166527" sldId="274"/>
        </pc:sldMkLst>
        <pc:spChg chg="mod">
          <ac:chgData name="davy zulu" userId="a88c850a6dd0038c" providerId="LiveId" clId="{D83AAA05-1B97-4E07-9AE8-397A47FEC75F}" dt="2025-03-24T11:04:42.978" v="987" actId="20577"/>
          <ac:spMkLst>
            <pc:docMk/>
            <pc:sldMk cId="1039166527" sldId="274"/>
            <ac:spMk id="3" creationId="{635D0EB3-35ED-F3B9-9B8B-D2867B1B67E1}"/>
          </ac:spMkLst>
        </pc:spChg>
      </pc:sldChg>
      <pc:sldChg chg="modSp new mod">
        <pc:chgData name="davy zulu" userId="a88c850a6dd0038c" providerId="LiveId" clId="{D83AAA05-1B97-4E07-9AE8-397A47FEC75F}" dt="2025-03-24T12:31:44.264" v="1027" actId="20577"/>
        <pc:sldMkLst>
          <pc:docMk/>
          <pc:sldMk cId="1413248862" sldId="275"/>
        </pc:sldMkLst>
        <pc:spChg chg="mod">
          <ac:chgData name="davy zulu" userId="a88c850a6dd0038c" providerId="LiveId" clId="{D83AAA05-1B97-4E07-9AE8-397A47FEC75F}" dt="2025-03-24T12:30:28.215" v="1006" actId="1076"/>
          <ac:spMkLst>
            <pc:docMk/>
            <pc:sldMk cId="1413248862" sldId="275"/>
            <ac:spMk id="2" creationId="{66199EEF-C480-0CA0-E517-69CEA4E7D9FD}"/>
          </ac:spMkLst>
        </pc:spChg>
        <pc:spChg chg="mod">
          <ac:chgData name="davy zulu" userId="a88c850a6dd0038c" providerId="LiveId" clId="{D83AAA05-1B97-4E07-9AE8-397A47FEC75F}" dt="2025-03-24T12:31:44.264" v="1027" actId="20577"/>
          <ac:spMkLst>
            <pc:docMk/>
            <pc:sldMk cId="1413248862" sldId="275"/>
            <ac:spMk id="3" creationId="{B9C33734-ED16-6837-D933-5C62A940F284}"/>
          </ac:spMkLst>
        </pc:spChg>
      </pc:sldChg>
      <pc:sldChg chg="modSp new mod">
        <pc:chgData name="davy zulu" userId="a88c850a6dd0038c" providerId="LiveId" clId="{D83AAA05-1B97-4E07-9AE8-397A47FEC75F}" dt="2025-03-24T12:34:38.173" v="1051" actId="27636"/>
        <pc:sldMkLst>
          <pc:docMk/>
          <pc:sldMk cId="357118207" sldId="276"/>
        </pc:sldMkLst>
        <pc:spChg chg="mod">
          <ac:chgData name="davy zulu" userId="a88c850a6dd0038c" providerId="LiveId" clId="{D83AAA05-1B97-4E07-9AE8-397A47FEC75F}" dt="2025-03-24T12:32:46.570" v="1033" actId="1076"/>
          <ac:spMkLst>
            <pc:docMk/>
            <pc:sldMk cId="357118207" sldId="276"/>
            <ac:spMk id="2" creationId="{60D3CA6C-FDA0-1798-D654-9939BA6522F1}"/>
          </ac:spMkLst>
        </pc:spChg>
        <pc:spChg chg="mod">
          <ac:chgData name="davy zulu" userId="a88c850a6dd0038c" providerId="LiveId" clId="{D83AAA05-1B97-4E07-9AE8-397A47FEC75F}" dt="2025-03-24T12:34:38.173" v="1051" actId="27636"/>
          <ac:spMkLst>
            <pc:docMk/>
            <pc:sldMk cId="357118207" sldId="276"/>
            <ac:spMk id="3" creationId="{3FB6CC61-F1E8-5AB0-24D6-24A4CADF1279}"/>
          </ac:spMkLst>
        </pc:spChg>
      </pc:sldChg>
      <pc:sldChg chg="modSp new mod">
        <pc:chgData name="davy zulu" userId="a88c850a6dd0038c" providerId="LiveId" clId="{D83AAA05-1B97-4E07-9AE8-397A47FEC75F}" dt="2025-03-25T12:51:32.474" v="1469" actId="2710"/>
        <pc:sldMkLst>
          <pc:docMk/>
          <pc:sldMk cId="594216013" sldId="277"/>
        </pc:sldMkLst>
        <pc:spChg chg="mod">
          <ac:chgData name="davy zulu" userId="a88c850a6dd0038c" providerId="LiveId" clId="{D83AAA05-1B97-4E07-9AE8-397A47FEC75F}" dt="2025-03-25T12:46:41.223" v="1158" actId="20577"/>
          <ac:spMkLst>
            <pc:docMk/>
            <pc:sldMk cId="594216013" sldId="277"/>
            <ac:spMk id="2" creationId="{16A0C1AB-4024-C63A-ED90-1D098E084DED}"/>
          </ac:spMkLst>
        </pc:spChg>
        <pc:spChg chg="mod">
          <ac:chgData name="davy zulu" userId="a88c850a6dd0038c" providerId="LiveId" clId="{D83AAA05-1B97-4E07-9AE8-397A47FEC75F}" dt="2025-03-25T12:51:32.474" v="1469" actId="2710"/>
          <ac:spMkLst>
            <pc:docMk/>
            <pc:sldMk cId="594216013" sldId="277"/>
            <ac:spMk id="3" creationId="{98560951-D37C-E808-89D4-7181D023643C}"/>
          </ac:spMkLst>
        </pc:spChg>
      </pc:sldChg>
      <pc:sldChg chg="modSp new mod">
        <pc:chgData name="davy zulu" userId="a88c850a6dd0038c" providerId="LiveId" clId="{D83AAA05-1B97-4E07-9AE8-397A47FEC75F}" dt="2025-03-25T12:56:35.617" v="1924" actId="20577"/>
        <pc:sldMkLst>
          <pc:docMk/>
          <pc:sldMk cId="956831519" sldId="278"/>
        </pc:sldMkLst>
        <pc:spChg chg="mod">
          <ac:chgData name="davy zulu" userId="a88c850a6dd0038c" providerId="LiveId" clId="{D83AAA05-1B97-4E07-9AE8-397A47FEC75F}" dt="2025-03-25T12:52:02.846" v="1527" actId="20577"/>
          <ac:spMkLst>
            <pc:docMk/>
            <pc:sldMk cId="956831519" sldId="278"/>
            <ac:spMk id="2" creationId="{A12B209C-64BF-0E1A-3406-118142D6827C}"/>
          </ac:spMkLst>
        </pc:spChg>
        <pc:spChg chg="mod">
          <ac:chgData name="davy zulu" userId="a88c850a6dd0038c" providerId="LiveId" clId="{D83AAA05-1B97-4E07-9AE8-397A47FEC75F}" dt="2025-03-25T12:56:35.617" v="1924" actId="20577"/>
          <ac:spMkLst>
            <pc:docMk/>
            <pc:sldMk cId="956831519" sldId="278"/>
            <ac:spMk id="3" creationId="{AB7A4EEF-06EA-FF80-C0CA-2DFE4A76080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5C420-E1BE-BA65-6F06-81ED7FF4E2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15457FA-B9A3-7BAA-D97F-B34CD4BE53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84B5875-13CC-A9FE-738C-422B33642DCA}"/>
              </a:ext>
            </a:extLst>
          </p:cNvPr>
          <p:cNvSpPr>
            <a:spLocks noGrp="1"/>
          </p:cNvSpPr>
          <p:nvPr>
            <p:ph type="dt" sz="half" idx="10"/>
          </p:nvPr>
        </p:nvSpPr>
        <p:spPr/>
        <p:txBody>
          <a:bodyPr/>
          <a:lstStyle/>
          <a:p>
            <a:fld id="{0D9C7753-71DB-435E-B5E4-1CB332E0F40E}" type="datetimeFigureOut">
              <a:rPr lang="en-US" smtClean="0"/>
              <a:t>3/25/2025</a:t>
            </a:fld>
            <a:endParaRPr lang="en-US"/>
          </a:p>
        </p:txBody>
      </p:sp>
      <p:sp>
        <p:nvSpPr>
          <p:cNvPr id="5" name="Footer Placeholder 4">
            <a:extLst>
              <a:ext uri="{FF2B5EF4-FFF2-40B4-BE49-F238E27FC236}">
                <a16:creationId xmlns:a16="http://schemas.microsoft.com/office/drawing/2014/main" id="{5E9E4B60-4AD7-7C0B-8EB2-1700A11D77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F3A9A9-C4E4-7952-4A23-075E793F7D2A}"/>
              </a:ext>
            </a:extLst>
          </p:cNvPr>
          <p:cNvSpPr>
            <a:spLocks noGrp="1"/>
          </p:cNvSpPr>
          <p:nvPr>
            <p:ph type="sldNum" sz="quarter" idx="12"/>
          </p:nvPr>
        </p:nvSpPr>
        <p:spPr/>
        <p:txBody>
          <a:bodyPr/>
          <a:lstStyle/>
          <a:p>
            <a:fld id="{D0427F15-1309-49EB-98F7-D6259495153A}" type="slidenum">
              <a:rPr lang="en-US" smtClean="0"/>
              <a:t>‹#›</a:t>
            </a:fld>
            <a:endParaRPr lang="en-US"/>
          </a:p>
        </p:txBody>
      </p:sp>
    </p:spTree>
    <p:extLst>
      <p:ext uri="{BB962C8B-B14F-4D97-AF65-F5344CB8AC3E}">
        <p14:creationId xmlns:p14="http://schemas.microsoft.com/office/powerpoint/2010/main" val="413626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9487F-EAF5-8229-91D4-25EAC19772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68C7D51-AF44-A47E-4B22-38CAEC46D82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06DD1C-E245-3A7F-70D0-4BB67199D868}"/>
              </a:ext>
            </a:extLst>
          </p:cNvPr>
          <p:cNvSpPr>
            <a:spLocks noGrp="1"/>
          </p:cNvSpPr>
          <p:nvPr>
            <p:ph type="dt" sz="half" idx="10"/>
          </p:nvPr>
        </p:nvSpPr>
        <p:spPr/>
        <p:txBody>
          <a:bodyPr/>
          <a:lstStyle/>
          <a:p>
            <a:fld id="{0D9C7753-71DB-435E-B5E4-1CB332E0F40E}" type="datetimeFigureOut">
              <a:rPr lang="en-US" smtClean="0"/>
              <a:t>3/25/2025</a:t>
            </a:fld>
            <a:endParaRPr lang="en-US"/>
          </a:p>
        </p:txBody>
      </p:sp>
      <p:sp>
        <p:nvSpPr>
          <p:cNvPr id="5" name="Footer Placeholder 4">
            <a:extLst>
              <a:ext uri="{FF2B5EF4-FFF2-40B4-BE49-F238E27FC236}">
                <a16:creationId xmlns:a16="http://schemas.microsoft.com/office/drawing/2014/main" id="{FEE361BE-2D42-E0F9-FB46-81A1BBAE51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CADDC4-49A6-F726-7254-65F06FEAF460}"/>
              </a:ext>
            </a:extLst>
          </p:cNvPr>
          <p:cNvSpPr>
            <a:spLocks noGrp="1"/>
          </p:cNvSpPr>
          <p:nvPr>
            <p:ph type="sldNum" sz="quarter" idx="12"/>
          </p:nvPr>
        </p:nvSpPr>
        <p:spPr/>
        <p:txBody>
          <a:bodyPr/>
          <a:lstStyle/>
          <a:p>
            <a:fld id="{D0427F15-1309-49EB-98F7-D6259495153A}" type="slidenum">
              <a:rPr lang="en-US" smtClean="0"/>
              <a:t>‹#›</a:t>
            </a:fld>
            <a:endParaRPr lang="en-US"/>
          </a:p>
        </p:txBody>
      </p:sp>
    </p:spTree>
    <p:extLst>
      <p:ext uri="{BB962C8B-B14F-4D97-AF65-F5344CB8AC3E}">
        <p14:creationId xmlns:p14="http://schemas.microsoft.com/office/powerpoint/2010/main" val="2301305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B8515B-83EA-608D-D143-CE31544EB4B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8D53C41-7FE0-E6B9-22D8-F16889901A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79F0B7-1183-AC8C-BEEC-67343444A1B7}"/>
              </a:ext>
            </a:extLst>
          </p:cNvPr>
          <p:cNvSpPr>
            <a:spLocks noGrp="1"/>
          </p:cNvSpPr>
          <p:nvPr>
            <p:ph type="dt" sz="half" idx="10"/>
          </p:nvPr>
        </p:nvSpPr>
        <p:spPr/>
        <p:txBody>
          <a:bodyPr/>
          <a:lstStyle/>
          <a:p>
            <a:fld id="{0D9C7753-71DB-435E-B5E4-1CB332E0F40E}" type="datetimeFigureOut">
              <a:rPr lang="en-US" smtClean="0"/>
              <a:t>3/25/2025</a:t>
            </a:fld>
            <a:endParaRPr lang="en-US"/>
          </a:p>
        </p:txBody>
      </p:sp>
      <p:sp>
        <p:nvSpPr>
          <p:cNvPr id="5" name="Footer Placeholder 4">
            <a:extLst>
              <a:ext uri="{FF2B5EF4-FFF2-40B4-BE49-F238E27FC236}">
                <a16:creationId xmlns:a16="http://schemas.microsoft.com/office/drawing/2014/main" id="{83B173E5-7AA6-09D5-C665-7DE5560F20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344EB0-938E-89A9-03E2-5C2F55AD3E79}"/>
              </a:ext>
            </a:extLst>
          </p:cNvPr>
          <p:cNvSpPr>
            <a:spLocks noGrp="1"/>
          </p:cNvSpPr>
          <p:nvPr>
            <p:ph type="sldNum" sz="quarter" idx="12"/>
          </p:nvPr>
        </p:nvSpPr>
        <p:spPr/>
        <p:txBody>
          <a:bodyPr/>
          <a:lstStyle/>
          <a:p>
            <a:fld id="{D0427F15-1309-49EB-98F7-D6259495153A}" type="slidenum">
              <a:rPr lang="en-US" smtClean="0"/>
              <a:t>‹#›</a:t>
            </a:fld>
            <a:endParaRPr lang="en-US"/>
          </a:p>
        </p:txBody>
      </p:sp>
    </p:spTree>
    <p:extLst>
      <p:ext uri="{BB962C8B-B14F-4D97-AF65-F5344CB8AC3E}">
        <p14:creationId xmlns:p14="http://schemas.microsoft.com/office/powerpoint/2010/main" val="2144597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6B17C-1B97-27DD-FB5F-9372034BD8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A7A366-2596-CAF3-8B68-D34506F9C41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DE03C4-635C-3B0B-9E08-F8391EE0DCE2}"/>
              </a:ext>
            </a:extLst>
          </p:cNvPr>
          <p:cNvSpPr>
            <a:spLocks noGrp="1"/>
          </p:cNvSpPr>
          <p:nvPr>
            <p:ph type="dt" sz="half" idx="10"/>
          </p:nvPr>
        </p:nvSpPr>
        <p:spPr/>
        <p:txBody>
          <a:bodyPr/>
          <a:lstStyle/>
          <a:p>
            <a:fld id="{0D9C7753-71DB-435E-B5E4-1CB332E0F40E}" type="datetimeFigureOut">
              <a:rPr lang="en-US" smtClean="0"/>
              <a:t>3/25/2025</a:t>
            </a:fld>
            <a:endParaRPr lang="en-US"/>
          </a:p>
        </p:txBody>
      </p:sp>
      <p:sp>
        <p:nvSpPr>
          <p:cNvPr id="5" name="Footer Placeholder 4">
            <a:extLst>
              <a:ext uri="{FF2B5EF4-FFF2-40B4-BE49-F238E27FC236}">
                <a16:creationId xmlns:a16="http://schemas.microsoft.com/office/drawing/2014/main" id="{71746592-F059-6880-E58F-C6D3E8F69E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BA4F29-C7BB-0591-BD74-006569BC969D}"/>
              </a:ext>
            </a:extLst>
          </p:cNvPr>
          <p:cNvSpPr>
            <a:spLocks noGrp="1"/>
          </p:cNvSpPr>
          <p:nvPr>
            <p:ph type="sldNum" sz="quarter" idx="12"/>
          </p:nvPr>
        </p:nvSpPr>
        <p:spPr/>
        <p:txBody>
          <a:bodyPr/>
          <a:lstStyle/>
          <a:p>
            <a:fld id="{D0427F15-1309-49EB-98F7-D6259495153A}" type="slidenum">
              <a:rPr lang="en-US" smtClean="0"/>
              <a:t>‹#›</a:t>
            </a:fld>
            <a:endParaRPr lang="en-US"/>
          </a:p>
        </p:txBody>
      </p:sp>
    </p:spTree>
    <p:extLst>
      <p:ext uri="{BB962C8B-B14F-4D97-AF65-F5344CB8AC3E}">
        <p14:creationId xmlns:p14="http://schemas.microsoft.com/office/powerpoint/2010/main" val="3193781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6BB35-E7CC-9B45-76EF-502901C6C51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851AEDA-103D-A24A-6519-B1DD1A8164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D79E33C-E27D-9358-F9AE-1A9E32796190}"/>
              </a:ext>
            </a:extLst>
          </p:cNvPr>
          <p:cNvSpPr>
            <a:spLocks noGrp="1"/>
          </p:cNvSpPr>
          <p:nvPr>
            <p:ph type="dt" sz="half" idx="10"/>
          </p:nvPr>
        </p:nvSpPr>
        <p:spPr/>
        <p:txBody>
          <a:bodyPr/>
          <a:lstStyle/>
          <a:p>
            <a:fld id="{0D9C7753-71DB-435E-B5E4-1CB332E0F40E}" type="datetimeFigureOut">
              <a:rPr lang="en-US" smtClean="0"/>
              <a:t>3/25/2025</a:t>
            </a:fld>
            <a:endParaRPr lang="en-US"/>
          </a:p>
        </p:txBody>
      </p:sp>
      <p:sp>
        <p:nvSpPr>
          <p:cNvPr id="5" name="Footer Placeholder 4">
            <a:extLst>
              <a:ext uri="{FF2B5EF4-FFF2-40B4-BE49-F238E27FC236}">
                <a16:creationId xmlns:a16="http://schemas.microsoft.com/office/drawing/2014/main" id="{DBB2905E-49A3-FBDF-40AA-0009FF7A8B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AF6ECD-D277-6038-1A96-24467A45CD31}"/>
              </a:ext>
            </a:extLst>
          </p:cNvPr>
          <p:cNvSpPr>
            <a:spLocks noGrp="1"/>
          </p:cNvSpPr>
          <p:nvPr>
            <p:ph type="sldNum" sz="quarter" idx="12"/>
          </p:nvPr>
        </p:nvSpPr>
        <p:spPr/>
        <p:txBody>
          <a:bodyPr/>
          <a:lstStyle/>
          <a:p>
            <a:fld id="{D0427F15-1309-49EB-98F7-D6259495153A}" type="slidenum">
              <a:rPr lang="en-US" smtClean="0"/>
              <a:t>‹#›</a:t>
            </a:fld>
            <a:endParaRPr lang="en-US"/>
          </a:p>
        </p:txBody>
      </p:sp>
    </p:spTree>
    <p:extLst>
      <p:ext uri="{BB962C8B-B14F-4D97-AF65-F5344CB8AC3E}">
        <p14:creationId xmlns:p14="http://schemas.microsoft.com/office/powerpoint/2010/main" val="2178220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EB4B7-9022-8823-A894-2421C7D055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3D5FD1-F90E-3C93-003D-1D5C554D25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C9A3D55-4957-18F5-2EAF-F15BF1D0CBC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70E940-27E7-BE06-C030-7A3CBB6930C1}"/>
              </a:ext>
            </a:extLst>
          </p:cNvPr>
          <p:cNvSpPr>
            <a:spLocks noGrp="1"/>
          </p:cNvSpPr>
          <p:nvPr>
            <p:ph type="dt" sz="half" idx="10"/>
          </p:nvPr>
        </p:nvSpPr>
        <p:spPr/>
        <p:txBody>
          <a:bodyPr/>
          <a:lstStyle/>
          <a:p>
            <a:fld id="{0D9C7753-71DB-435E-B5E4-1CB332E0F40E}" type="datetimeFigureOut">
              <a:rPr lang="en-US" smtClean="0"/>
              <a:t>3/25/2025</a:t>
            </a:fld>
            <a:endParaRPr lang="en-US"/>
          </a:p>
        </p:txBody>
      </p:sp>
      <p:sp>
        <p:nvSpPr>
          <p:cNvPr id="6" name="Footer Placeholder 5">
            <a:extLst>
              <a:ext uri="{FF2B5EF4-FFF2-40B4-BE49-F238E27FC236}">
                <a16:creationId xmlns:a16="http://schemas.microsoft.com/office/drawing/2014/main" id="{6D9BC83E-8845-1B2F-C760-45C3234485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3331B9-E41A-1947-86F9-C0D15BBEB1CB}"/>
              </a:ext>
            </a:extLst>
          </p:cNvPr>
          <p:cNvSpPr>
            <a:spLocks noGrp="1"/>
          </p:cNvSpPr>
          <p:nvPr>
            <p:ph type="sldNum" sz="quarter" idx="12"/>
          </p:nvPr>
        </p:nvSpPr>
        <p:spPr/>
        <p:txBody>
          <a:bodyPr/>
          <a:lstStyle/>
          <a:p>
            <a:fld id="{D0427F15-1309-49EB-98F7-D6259495153A}" type="slidenum">
              <a:rPr lang="en-US" smtClean="0"/>
              <a:t>‹#›</a:t>
            </a:fld>
            <a:endParaRPr lang="en-US"/>
          </a:p>
        </p:txBody>
      </p:sp>
    </p:spTree>
    <p:extLst>
      <p:ext uri="{BB962C8B-B14F-4D97-AF65-F5344CB8AC3E}">
        <p14:creationId xmlns:p14="http://schemas.microsoft.com/office/powerpoint/2010/main" val="2719087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7099C-B4D0-81EF-7D9E-84C4EBF2F6F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9F41DFB-5A4A-4B37-A88D-26DA758524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DA1600-6F90-20E0-B968-6EB6FEB6D05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DA7FBE6-3B88-B6C9-74D7-34000699C8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86FF8EA-080A-0528-A588-5B3E547337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19E009F-E9F7-28ED-C308-74B40D755FFD}"/>
              </a:ext>
            </a:extLst>
          </p:cNvPr>
          <p:cNvSpPr>
            <a:spLocks noGrp="1"/>
          </p:cNvSpPr>
          <p:nvPr>
            <p:ph type="dt" sz="half" idx="10"/>
          </p:nvPr>
        </p:nvSpPr>
        <p:spPr/>
        <p:txBody>
          <a:bodyPr/>
          <a:lstStyle/>
          <a:p>
            <a:fld id="{0D9C7753-71DB-435E-B5E4-1CB332E0F40E}" type="datetimeFigureOut">
              <a:rPr lang="en-US" smtClean="0"/>
              <a:t>3/25/2025</a:t>
            </a:fld>
            <a:endParaRPr lang="en-US"/>
          </a:p>
        </p:txBody>
      </p:sp>
      <p:sp>
        <p:nvSpPr>
          <p:cNvPr id="8" name="Footer Placeholder 7">
            <a:extLst>
              <a:ext uri="{FF2B5EF4-FFF2-40B4-BE49-F238E27FC236}">
                <a16:creationId xmlns:a16="http://schemas.microsoft.com/office/drawing/2014/main" id="{3376049D-B087-4E64-46C4-2C0C5B910F4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F0C5B1C-59C6-9C0A-C940-E7E8A0EB3BDC}"/>
              </a:ext>
            </a:extLst>
          </p:cNvPr>
          <p:cNvSpPr>
            <a:spLocks noGrp="1"/>
          </p:cNvSpPr>
          <p:nvPr>
            <p:ph type="sldNum" sz="quarter" idx="12"/>
          </p:nvPr>
        </p:nvSpPr>
        <p:spPr/>
        <p:txBody>
          <a:bodyPr/>
          <a:lstStyle/>
          <a:p>
            <a:fld id="{D0427F15-1309-49EB-98F7-D6259495153A}" type="slidenum">
              <a:rPr lang="en-US" smtClean="0"/>
              <a:t>‹#›</a:t>
            </a:fld>
            <a:endParaRPr lang="en-US"/>
          </a:p>
        </p:txBody>
      </p:sp>
    </p:spTree>
    <p:extLst>
      <p:ext uri="{BB962C8B-B14F-4D97-AF65-F5344CB8AC3E}">
        <p14:creationId xmlns:p14="http://schemas.microsoft.com/office/powerpoint/2010/main" val="4194943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97ED0-43D0-BBF6-95BD-F03ABB537DA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0C2E72A-520F-5809-F4E9-F6BBBD8518E8}"/>
              </a:ext>
            </a:extLst>
          </p:cNvPr>
          <p:cNvSpPr>
            <a:spLocks noGrp="1"/>
          </p:cNvSpPr>
          <p:nvPr>
            <p:ph type="dt" sz="half" idx="10"/>
          </p:nvPr>
        </p:nvSpPr>
        <p:spPr/>
        <p:txBody>
          <a:bodyPr/>
          <a:lstStyle/>
          <a:p>
            <a:fld id="{0D9C7753-71DB-435E-B5E4-1CB332E0F40E}" type="datetimeFigureOut">
              <a:rPr lang="en-US" smtClean="0"/>
              <a:t>3/25/2025</a:t>
            </a:fld>
            <a:endParaRPr lang="en-US"/>
          </a:p>
        </p:txBody>
      </p:sp>
      <p:sp>
        <p:nvSpPr>
          <p:cNvPr id="4" name="Footer Placeholder 3">
            <a:extLst>
              <a:ext uri="{FF2B5EF4-FFF2-40B4-BE49-F238E27FC236}">
                <a16:creationId xmlns:a16="http://schemas.microsoft.com/office/drawing/2014/main" id="{7631931E-2DFD-126E-4B09-01F05CA3785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2440D69-E5D9-2116-843A-0F5B4AAE622F}"/>
              </a:ext>
            </a:extLst>
          </p:cNvPr>
          <p:cNvSpPr>
            <a:spLocks noGrp="1"/>
          </p:cNvSpPr>
          <p:nvPr>
            <p:ph type="sldNum" sz="quarter" idx="12"/>
          </p:nvPr>
        </p:nvSpPr>
        <p:spPr/>
        <p:txBody>
          <a:bodyPr/>
          <a:lstStyle/>
          <a:p>
            <a:fld id="{D0427F15-1309-49EB-98F7-D6259495153A}" type="slidenum">
              <a:rPr lang="en-US" smtClean="0"/>
              <a:t>‹#›</a:t>
            </a:fld>
            <a:endParaRPr lang="en-US"/>
          </a:p>
        </p:txBody>
      </p:sp>
    </p:spTree>
    <p:extLst>
      <p:ext uri="{BB962C8B-B14F-4D97-AF65-F5344CB8AC3E}">
        <p14:creationId xmlns:p14="http://schemas.microsoft.com/office/powerpoint/2010/main" val="1477931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73F36D-C897-8714-76A4-C211F35B011D}"/>
              </a:ext>
            </a:extLst>
          </p:cNvPr>
          <p:cNvSpPr>
            <a:spLocks noGrp="1"/>
          </p:cNvSpPr>
          <p:nvPr>
            <p:ph type="dt" sz="half" idx="10"/>
          </p:nvPr>
        </p:nvSpPr>
        <p:spPr/>
        <p:txBody>
          <a:bodyPr/>
          <a:lstStyle/>
          <a:p>
            <a:fld id="{0D9C7753-71DB-435E-B5E4-1CB332E0F40E}" type="datetimeFigureOut">
              <a:rPr lang="en-US" smtClean="0"/>
              <a:t>3/25/2025</a:t>
            </a:fld>
            <a:endParaRPr lang="en-US"/>
          </a:p>
        </p:txBody>
      </p:sp>
      <p:sp>
        <p:nvSpPr>
          <p:cNvPr id="3" name="Footer Placeholder 2">
            <a:extLst>
              <a:ext uri="{FF2B5EF4-FFF2-40B4-BE49-F238E27FC236}">
                <a16:creationId xmlns:a16="http://schemas.microsoft.com/office/drawing/2014/main" id="{31882562-801B-67E3-ED41-01BC2363D26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5AB7BCC-09B8-FE68-5239-B8F91C435A3B}"/>
              </a:ext>
            </a:extLst>
          </p:cNvPr>
          <p:cNvSpPr>
            <a:spLocks noGrp="1"/>
          </p:cNvSpPr>
          <p:nvPr>
            <p:ph type="sldNum" sz="quarter" idx="12"/>
          </p:nvPr>
        </p:nvSpPr>
        <p:spPr/>
        <p:txBody>
          <a:bodyPr/>
          <a:lstStyle/>
          <a:p>
            <a:fld id="{D0427F15-1309-49EB-98F7-D6259495153A}" type="slidenum">
              <a:rPr lang="en-US" smtClean="0"/>
              <a:t>‹#›</a:t>
            </a:fld>
            <a:endParaRPr lang="en-US"/>
          </a:p>
        </p:txBody>
      </p:sp>
    </p:spTree>
    <p:extLst>
      <p:ext uri="{BB962C8B-B14F-4D97-AF65-F5344CB8AC3E}">
        <p14:creationId xmlns:p14="http://schemas.microsoft.com/office/powerpoint/2010/main" val="1401010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8E73A4-4091-B1E9-3BA4-2E4EF78C8D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A91EF47-53BC-3603-DC8E-8F03CE4CC19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3C0FE7A-7100-79DD-534B-16686BE7F2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398977-C410-2E9D-283A-82E8E11084C0}"/>
              </a:ext>
            </a:extLst>
          </p:cNvPr>
          <p:cNvSpPr>
            <a:spLocks noGrp="1"/>
          </p:cNvSpPr>
          <p:nvPr>
            <p:ph type="dt" sz="half" idx="10"/>
          </p:nvPr>
        </p:nvSpPr>
        <p:spPr/>
        <p:txBody>
          <a:bodyPr/>
          <a:lstStyle/>
          <a:p>
            <a:fld id="{0D9C7753-71DB-435E-B5E4-1CB332E0F40E}" type="datetimeFigureOut">
              <a:rPr lang="en-US" smtClean="0"/>
              <a:t>3/25/2025</a:t>
            </a:fld>
            <a:endParaRPr lang="en-US"/>
          </a:p>
        </p:txBody>
      </p:sp>
      <p:sp>
        <p:nvSpPr>
          <p:cNvPr id="6" name="Footer Placeholder 5">
            <a:extLst>
              <a:ext uri="{FF2B5EF4-FFF2-40B4-BE49-F238E27FC236}">
                <a16:creationId xmlns:a16="http://schemas.microsoft.com/office/drawing/2014/main" id="{2C0477FA-E8FC-AECC-D2E9-5C5390B5A5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F70755-0CCB-1784-B5EC-1C5F4E682582}"/>
              </a:ext>
            </a:extLst>
          </p:cNvPr>
          <p:cNvSpPr>
            <a:spLocks noGrp="1"/>
          </p:cNvSpPr>
          <p:nvPr>
            <p:ph type="sldNum" sz="quarter" idx="12"/>
          </p:nvPr>
        </p:nvSpPr>
        <p:spPr/>
        <p:txBody>
          <a:bodyPr/>
          <a:lstStyle/>
          <a:p>
            <a:fld id="{D0427F15-1309-49EB-98F7-D6259495153A}" type="slidenum">
              <a:rPr lang="en-US" smtClean="0"/>
              <a:t>‹#›</a:t>
            </a:fld>
            <a:endParaRPr lang="en-US"/>
          </a:p>
        </p:txBody>
      </p:sp>
    </p:spTree>
    <p:extLst>
      <p:ext uri="{BB962C8B-B14F-4D97-AF65-F5344CB8AC3E}">
        <p14:creationId xmlns:p14="http://schemas.microsoft.com/office/powerpoint/2010/main" val="2058717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F929E-6BCD-88C1-9883-5B27DCBA0C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B844312-A736-D492-A75B-2E27C5B51A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AEF3DFE-2D9C-C535-9ADE-A4EC9EAB69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F2B970-F8D9-CD13-50F1-178104EB7F55}"/>
              </a:ext>
            </a:extLst>
          </p:cNvPr>
          <p:cNvSpPr>
            <a:spLocks noGrp="1"/>
          </p:cNvSpPr>
          <p:nvPr>
            <p:ph type="dt" sz="half" idx="10"/>
          </p:nvPr>
        </p:nvSpPr>
        <p:spPr/>
        <p:txBody>
          <a:bodyPr/>
          <a:lstStyle/>
          <a:p>
            <a:fld id="{0D9C7753-71DB-435E-B5E4-1CB332E0F40E}" type="datetimeFigureOut">
              <a:rPr lang="en-US" smtClean="0"/>
              <a:t>3/25/2025</a:t>
            </a:fld>
            <a:endParaRPr lang="en-US"/>
          </a:p>
        </p:txBody>
      </p:sp>
      <p:sp>
        <p:nvSpPr>
          <p:cNvPr id="6" name="Footer Placeholder 5">
            <a:extLst>
              <a:ext uri="{FF2B5EF4-FFF2-40B4-BE49-F238E27FC236}">
                <a16:creationId xmlns:a16="http://schemas.microsoft.com/office/drawing/2014/main" id="{F0362D74-18BE-0CDA-B392-D99FF68DE9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3EEE8E-97BA-BA19-8884-F0E7381931A9}"/>
              </a:ext>
            </a:extLst>
          </p:cNvPr>
          <p:cNvSpPr>
            <a:spLocks noGrp="1"/>
          </p:cNvSpPr>
          <p:nvPr>
            <p:ph type="sldNum" sz="quarter" idx="12"/>
          </p:nvPr>
        </p:nvSpPr>
        <p:spPr/>
        <p:txBody>
          <a:bodyPr/>
          <a:lstStyle/>
          <a:p>
            <a:fld id="{D0427F15-1309-49EB-98F7-D6259495153A}" type="slidenum">
              <a:rPr lang="en-US" smtClean="0"/>
              <a:t>‹#›</a:t>
            </a:fld>
            <a:endParaRPr lang="en-US"/>
          </a:p>
        </p:txBody>
      </p:sp>
    </p:spTree>
    <p:extLst>
      <p:ext uri="{BB962C8B-B14F-4D97-AF65-F5344CB8AC3E}">
        <p14:creationId xmlns:p14="http://schemas.microsoft.com/office/powerpoint/2010/main" val="296488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076CB39-5AC6-C5D5-1E9D-C88AD42626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361447C-9880-7262-1D93-CCD9A932D1E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9AF582-80B4-BA46-535E-AE873B42B2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9C7753-71DB-435E-B5E4-1CB332E0F40E}" type="datetimeFigureOut">
              <a:rPr lang="en-US" smtClean="0"/>
              <a:t>3/25/2025</a:t>
            </a:fld>
            <a:endParaRPr lang="en-US"/>
          </a:p>
        </p:txBody>
      </p:sp>
      <p:sp>
        <p:nvSpPr>
          <p:cNvPr id="5" name="Footer Placeholder 4">
            <a:extLst>
              <a:ext uri="{FF2B5EF4-FFF2-40B4-BE49-F238E27FC236}">
                <a16:creationId xmlns:a16="http://schemas.microsoft.com/office/drawing/2014/main" id="{F7CCECFF-9D63-9207-9839-4A5A0A0444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AD703BD-1E79-47F2-4A96-C9CB2560F8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427F15-1309-49EB-98F7-D6259495153A}" type="slidenum">
              <a:rPr lang="en-US" smtClean="0"/>
              <a:t>‹#›</a:t>
            </a:fld>
            <a:endParaRPr lang="en-US"/>
          </a:p>
        </p:txBody>
      </p:sp>
    </p:spTree>
    <p:extLst>
      <p:ext uri="{BB962C8B-B14F-4D97-AF65-F5344CB8AC3E}">
        <p14:creationId xmlns:p14="http://schemas.microsoft.com/office/powerpoint/2010/main" val="39401195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A7585-8848-F1A8-1155-1B8B46C18AF8}"/>
              </a:ext>
            </a:extLst>
          </p:cNvPr>
          <p:cNvSpPr>
            <a:spLocks noGrp="1"/>
          </p:cNvSpPr>
          <p:nvPr>
            <p:ph type="ctrTitle"/>
          </p:nvPr>
        </p:nvSpPr>
        <p:spPr>
          <a:xfrm>
            <a:off x="1524000" y="615951"/>
            <a:ext cx="9144000" cy="1655762"/>
          </a:xfrm>
        </p:spPr>
        <p:txBody>
          <a:bodyPr>
            <a:normAutofit fontScale="90000"/>
          </a:bodyPr>
          <a:lstStyle/>
          <a:p>
            <a:r>
              <a:rPr lang="en-US" dirty="0"/>
              <a:t>Choosing a Research Topic</a:t>
            </a:r>
            <a:br>
              <a:rPr lang="en-US" dirty="0"/>
            </a:br>
            <a:r>
              <a:rPr lang="en-US" dirty="0"/>
              <a:t>HSMP 4330</a:t>
            </a:r>
          </a:p>
        </p:txBody>
      </p:sp>
      <p:sp>
        <p:nvSpPr>
          <p:cNvPr id="3" name="Subtitle 2">
            <a:extLst>
              <a:ext uri="{FF2B5EF4-FFF2-40B4-BE49-F238E27FC236}">
                <a16:creationId xmlns:a16="http://schemas.microsoft.com/office/drawing/2014/main" id="{12C1E6F6-E774-3391-0F11-D6CCC63D94C7}"/>
              </a:ext>
            </a:extLst>
          </p:cNvPr>
          <p:cNvSpPr>
            <a:spLocks noGrp="1"/>
          </p:cNvSpPr>
          <p:nvPr>
            <p:ph type="subTitle" idx="1"/>
          </p:nvPr>
        </p:nvSpPr>
        <p:spPr/>
        <p:txBody>
          <a:bodyPr/>
          <a:lstStyle/>
          <a:p>
            <a:r>
              <a:rPr lang="en-US" dirty="0"/>
              <a:t>Dr. Zulu Davy Wadula</a:t>
            </a:r>
          </a:p>
        </p:txBody>
      </p:sp>
    </p:spTree>
    <p:extLst>
      <p:ext uri="{BB962C8B-B14F-4D97-AF65-F5344CB8AC3E}">
        <p14:creationId xmlns:p14="http://schemas.microsoft.com/office/powerpoint/2010/main" val="1854163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3CA6C-FDA0-1798-D654-9939BA6522F1}"/>
              </a:ext>
            </a:extLst>
          </p:cNvPr>
          <p:cNvSpPr>
            <a:spLocks noGrp="1"/>
          </p:cNvSpPr>
          <p:nvPr>
            <p:ph type="title"/>
          </p:nvPr>
        </p:nvSpPr>
        <p:spPr>
          <a:xfrm>
            <a:off x="838200" y="199230"/>
            <a:ext cx="10515600" cy="963613"/>
          </a:xfrm>
        </p:spPr>
        <p:txBody>
          <a:bodyPr/>
          <a:lstStyle/>
          <a:p>
            <a:r>
              <a:rPr lang="en-US" b="0" i="0" dirty="0">
                <a:solidFill>
                  <a:srgbClr val="111111"/>
                </a:solidFill>
                <a:effectLst/>
                <a:latin typeface="Helvetica" panose="020B0604020202020204" pitchFamily="34" charset="0"/>
              </a:rPr>
              <a:t>Not finding enough information?  </a:t>
            </a:r>
            <a:endParaRPr lang="en-US" dirty="0"/>
          </a:p>
        </p:txBody>
      </p:sp>
      <p:sp>
        <p:nvSpPr>
          <p:cNvPr id="3" name="Content Placeholder 2">
            <a:extLst>
              <a:ext uri="{FF2B5EF4-FFF2-40B4-BE49-F238E27FC236}">
                <a16:creationId xmlns:a16="http://schemas.microsoft.com/office/drawing/2014/main" id="{3FB6CC61-F1E8-5AB0-24D6-24A4CADF1279}"/>
              </a:ext>
            </a:extLst>
          </p:cNvPr>
          <p:cNvSpPr>
            <a:spLocks noGrp="1"/>
          </p:cNvSpPr>
          <p:nvPr>
            <p:ph idx="1"/>
          </p:nvPr>
        </p:nvSpPr>
        <p:spPr>
          <a:xfrm>
            <a:off x="838200" y="1162842"/>
            <a:ext cx="10515600" cy="5495927"/>
          </a:xfrm>
        </p:spPr>
        <p:txBody>
          <a:bodyPr>
            <a:normAutofit lnSpcReduction="10000"/>
          </a:bodyPr>
          <a:lstStyle/>
          <a:p>
            <a:pPr algn="l">
              <a:spcAft>
                <a:spcPts val="1800"/>
              </a:spcAft>
              <a:buNone/>
            </a:pPr>
            <a:r>
              <a:rPr lang="en-US" b="0" i="0" dirty="0">
                <a:solidFill>
                  <a:srgbClr val="111111"/>
                </a:solidFill>
                <a:effectLst/>
                <a:latin typeface="Helvetica" panose="020B0604020202020204" pitchFamily="34" charset="0"/>
              </a:rPr>
              <a:t>You may not be finding enough information for several reasons, including:</a:t>
            </a:r>
          </a:p>
          <a:p>
            <a:pPr algn="l">
              <a:spcAft>
                <a:spcPts val="1800"/>
              </a:spcAft>
              <a:buFont typeface="Arial" panose="020B0604020202020204" pitchFamily="34" charset="0"/>
              <a:buChar char="•"/>
            </a:pPr>
            <a:r>
              <a:rPr lang="en-US" b="1" i="0" dirty="0">
                <a:solidFill>
                  <a:srgbClr val="111111"/>
                </a:solidFill>
                <a:effectLst/>
                <a:latin typeface="Helvetica" panose="020B0604020202020204" pitchFamily="34" charset="0"/>
              </a:rPr>
              <a:t>Your topic is too specific</a:t>
            </a:r>
            <a:r>
              <a:rPr lang="en-US" b="0" i="0" dirty="0">
                <a:solidFill>
                  <a:srgbClr val="111111"/>
                </a:solidFill>
                <a:effectLst/>
                <a:latin typeface="Helvetica" panose="020B0604020202020204" pitchFamily="34" charset="0"/>
              </a:rPr>
              <a:t>.  Generalize what you are looking for. </a:t>
            </a:r>
          </a:p>
          <a:p>
            <a:pPr algn="l">
              <a:spcAft>
                <a:spcPts val="1800"/>
              </a:spcAft>
              <a:buFont typeface="Arial" panose="020B0604020202020204" pitchFamily="34" charset="0"/>
              <a:buChar char="•"/>
            </a:pPr>
            <a:r>
              <a:rPr lang="en-US" b="1" i="0" dirty="0">
                <a:solidFill>
                  <a:srgbClr val="111111"/>
                </a:solidFill>
                <a:effectLst/>
                <a:latin typeface="Helvetica" panose="020B0604020202020204" pitchFamily="34" charset="0"/>
              </a:rPr>
              <a:t>Your topic is too new</a:t>
            </a:r>
            <a:r>
              <a:rPr lang="en-US" b="0" i="0" dirty="0">
                <a:solidFill>
                  <a:srgbClr val="111111"/>
                </a:solidFill>
                <a:effectLst/>
                <a:latin typeface="Helvetica" panose="020B0604020202020204" pitchFamily="34" charset="0"/>
              </a:rPr>
              <a:t> for anything substantive to have been written. </a:t>
            </a:r>
          </a:p>
          <a:p>
            <a:pPr algn="l">
              <a:spcAft>
                <a:spcPts val="1800"/>
              </a:spcAft>
              <a:buFont typeface="Arial" panose="020B0604020202020204" pitchFamily="34" charset="0"/>
              <a:buChar char="•"/>
            </a:pPr>
            <a:r>
              <a:rPr lang="en-US" b="1" i="0" dirty="0">
                <a:solidFill>
                  <a:srgbClr val="111111"/>
                </a:solidFill>
                <a:effectLst/>
                <a:latin typeface="Helvetica" panose="020B0604020202020204" pitchFamily="34" charset="0"/>
              </a:rPr>
              <a:t>You have not checked enough databases for information</a:t>
            </a:r>
            <a:r>
              <a:rPr lang="en-US" b="0" i="0" dirty="0">
                <a:solidFill>
                  <a:srgbClr val="111111"/>
                </a:solidFill>
                <a:effectLst/>
                <a:latin typeface="Helvetica" panose="020B0604020202020204" pitchFamily="34" charset="0"/>
              </a:rPr>
              <a:t>.  </a:t>
            </a:r>
          </a:p>
          <a:p>
            <a:pPr algn="l">
              <a:spcAft>
                <a:spcPts val="1800"/>
              </a:spcAft>
              <a:buFont typeface="Arial" panose="020B0604020202020204" pitchFamily="34" charset="0"/>
              <a:buChar char="•"/>
            </a:pPr>
            <a:r>
              <a:rPr lang="en-US" b="1" i="0" dirty="0">
                <a:solidFill>
                  <a:srgbClr val="111111"/>
                </a:solidFill>
                <a:effectLst/>
                <a:latin typeface="Helvetica" panose="020B0604020202020204" pitchFamily="34" charset="0"/>
              </a:rPr>
              <a:t>You are using less common words or too much jargon</a:t>
            </a:r>
            <a:r>
              <a:rPr lang="en-US" b="0" i="0" dirty="0">
                <a:solidFill>
                  <a:srgbClr val="111111"/>
                </a:solidFill>
                <a:effectLst/>
                <a:latin typeface="Helvetica" panose="020B0604020202020204" pitchFamily="34" charset="0"/>
              </a:rPr>
              <a:t> to describe your topic.  Use a thesaurus to find other terms to represent your topic. field</a:t>
            </a:r>
          </a:p>
          <a:p>
            <a:pPr>
              <a:spcAft>
                <a:spcPts val="1800"/>
              </a:spcAft>
            </a:pPr>
            <a:endParaRPr lang="en-US" dirty="0"/>
          </a:p>
        </p:txBody>
      </p:sp>
    </p:spTree>
    <p:extLst>
      <p:ext uri="{BB962C8B-B14F-4D97-AF65-F5344CB8AC3E}">
        <p14:creationId xmlns:p14="http://schemas.microsoft.com/office/powerpoint/2010/main" val="3571182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E0DC3-2132-7553-80AE-5D938BDFBD3F}"/>
              </a:ext>
            </a:extLst>
          </p:cNvPr>
          <p:cNvSpPr>
            <a:spLocks noGrp="1"/>
          </p:cNvSpPr>
          <p:nvPr>
            <p:ph type="title"/>
          </p:nvPr>
        </p:nvSpPr>
        <p:spPr>
          <a:xfrm>
            <a:off x="838200" y="150813"/>
            <a:ext cx="10515600" cy="792163"/>
          </a:xfrm>
        </p:spPr>
        <p:txBody>
          <a:bodyPr/>
          <a:lstStyle/>
          <a:p>
            <a:r>
              <a:rPr lang="en-US" dirty="0"/>
              <a:t>How can I remain interested in my research? </a:t>
            </a:r>
          </a:p>
        </p:txBody>
      </p:sp>
      <p:sp>
        <p:nvSpPr>
          <p:cNvPr id="3" name="Content Placeholder 2">
            <a:extLst>
              <a:ext uri="{FF2B5EF4-FFF2-40B4-BE49-F238E27FC236}">
                <a16:creationId xmlns:a16="http://schemas.microsoft.com/office/drawing/2014/main" id="{3766F4E0-80A8-29B3-205A-732C77C46CBC}"/>
              </a:ext>
            </a:extLst>
          </p:cNvPr>
          <p:cNvSpPr>
            <a:spLocks noGrp="1"/>
          </p:cNvSpPr>
          <p:nvPr>
            <p:ph idx="1"/>
          </p:nvPr>
        </p:nvSpPr>
        <p:spPr>
          <a:xfrm>
            <a:off x="428625" y="942976"/>
            <a:ext cx="11415713" cy="5915024"/>
          </a:xfrm>
        </p:spPr>
        <p:txBody>
          <a:bodyPr>
            <a:normAutofit lnSpcReduction="10000"/>
          </a:bodyPr>
          <a:lstStyle/>
          <a:p>
            <a:pPr>
              <a:spcAft>
                <a:spcPts val="1200"/>
              </a:spcAft>
            </a:pPr>
            <a:r>
              <a:rPr lang="en-US" dirty="0"/>
              <a:t>Choose a topic that interests you– be creative and think about something that will fascinate you. </a:t>
            </a:r>
          </a:p>
          <a:p>
            <a:pPr>
              <a:spcAft>
                <a:spcPts val="1200"/>
              </a:spcAft>
            </a:pPr>
            <a:r>
              <a:rPr lang="en-US" dirty="0"/>
              <a:t>Try a research method that interests you. </a:t>
            </a:r>
          </a:p>
          <a:p>
            <a:pPr>
              <a:spcAft>
                <a:spcPts val="1200"/>
              </a:spcAft>
            </a:pPr>
            <a:r>
              <a:rPr lang="en-US" dirty="0"/>
              <a:t>The following questions will help you to start to think about these issues: </a:t>
            </a:r>
          </a:p>
          <a:p>
            <a:pPr>
              <a:spcAft>
                <a:spcPts val="1200"/>
              </a:spcAft>
            </a:pPr>
            <a:r>
              <a:rPr lang="en-US" dirty="0"/>
              <a:t>Did you enjoy mathematics at school? </a:t>
            </a:r>
          </a:p>
          <a:p>
            <a:pPr>
              <a:spcAft>
                <a:spcPts val="1200"/>
              </a:spcAft>
            </a:pPr>
            <a:r>
              <a:rPr lang="en-US" dirty="0"/>
              <a:t>Have you ever participated in a focus group or been interviewed by a market researcher? Would you find it interesting to conduct your own focus groups or interviews? </a:t>
            </a:r>
          </a:p>
          <a:p>
            <a:pPr>
              <a:spcAft>
                <a:spcPts val="1200"/>
              </a:spcAft>
            </a:pPr>
            <a:r>
              <a:rPr lang="en-US" dirty="0"/>
              <a:t>Have you been fascinated by a particular group of people? Would you like to immerse yourself in their culture and learn more? </a:t>
            </a:r>
          </a:p>
          <a:p>
            <a:pPr>
              <a:spcAft>
                <a:spcPts val="1200"/>
              </a:spcAft>
            </a:pPr>
            <a:r>
              <a:rPr lang="en-US" dirty="0"/>
              <a:t>Do you enjoy filling in questionnaires? Would you like to design your own questionnaire and perhaps conduct a postal or internet survey? </a:t>
            </a:r>
          </a:p>
        </p:txBody>
      </p:sp>
    </p:spTree>
    <p:extLst>
      <p:ext uri="{BB962C8B-B14F-4D97-AF65-F5344CB8AC3E}">
        <p14:creationId xmlns:p14="http://schemas.microsoft.com/office/powerpoint/2010/main" val="13975153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4F147-057C-44FC-7217-348F166AF058}"/>
              </a:ext>
            </a:extLst>
          </p:cNvPr>
          <p:cNvSpPr>
            <a:spLocks noGrp="1"/>
          </p:cNvSpPr>
          <p:nvPr>
            <p:ph type="title"/>
          </p:nvPr>
        </p:nvSpPr>
        <p:spPr>
          <a:xfrm>
            <a:off x="838200" y="165101"/>
            <a:ext cx="10515600" cy="763588"/>
          </a:xfrm>
        </p:spPr>
        <p:txBody>
          <a:bodyPr/>
          <a:lstStyle/>
          <a:p>
            <a:r>
              <a:rPr lang="en-US" dirty="0"/>
              <a:t>What do I bring to the research?</a:t>
            </a:r>
          </a:p>
        </p:txBody>
      </p:sp>
      <p:sp>
        <p:nvSpPr>
          <p:cNvPr id="3" name="Content Placeholder 2">
            <a:extLst>
              <a:ext uri="{FF2B5EF4-FFF2-40B4-BE49-F238E27FC236}">
                <a16:creationId xmlns:a16="http://schemas.microsoft.com/office/drawing/2014/main" id="{CB57FE7B-2AC2-2B45-1C2B-6F6E97AF73B2}"/>
              </a:ext>
            </a:extLst>
          </p:cNvPr>
          <p:cNvSpPr>
            <a:spLocks noGrp="1"/>
          </p:cNvSpPr>
          <p:nvPr>
            <p:ph idx="1"/>
          </p:nvPr>
        </p:nvSpPr>
        <p:spPr>
          <a:xfrm>
            <a:off x="373856" y="963612"/>
            <a:ext cx="11444287" cy="5729287"/>
          </a:xfrm>
        </p:spPr>
        <p:txBody>
          <a:bodyPr>
            <a:noAutofit/>
          </a:bodyPr>
          <a:lstStyle/>
          <a:p>
            <a:pPr>
              <a:spcAft>
                <a:spcPts val="600"/>
              </a:spcAft>
            </a:pPr>
            <a:r>
              <a:rPr lang="en-US" sz="2400" dirty="0"/>
              <a:t>What personal characteristics do I have that might help me to complete my research? </a:t>
            </a:r>
          </a:p>
          <a:p>
            <a:pPr>
              <a:spcAft>
                <a:spcPts val="600"/>
              </a:spcAft>
            </a:pPr>
            <a:r>
              <a:rPr lang="en-US" sz="2400" dirty="0"/>
              <a:t>Think about your characteristics, likes and dislikes, strengths, and weaknesses when planning your research.</a:t>
            </a:r>
          </a:p>
          <a:p>
            <a:pPr>
              <a:spcAft>
                <a:spcPts val="600"/>
              </a:spcAft>
            </a:pPr>
            <a:r>
              <a:rPr lang="en-US" sz="2400" dirty="0"/>
              <a:t>The following questions will help you to do this: </a:t>
            </a:r>
          </a:p>
          <a:p>
            <a:pPr lvl="1">
              <a:spcAft>
                <a:spcPts val="600"/>
              </a:spcAft>
            </a:pPr>
            <a:r>
              <a:rPr lang="en-US" dirty="0"/>
              <a:t>Are you good with people? </a:t>
            </a:r>
          </a:p>
          <a:p>
            <a:pPr lvl="1">
              <a:spcAft>
                <a:spcPts val="600"/>
              </a:spcAft>
            </a:pPr>
            <a:r>
              <a:rPr lang="en-US" dirty="0"/>
              <a:t>Do you prefer written communication or face-to-face interaction? </a:t>
            </a:r>
          </a:p>
          <a:p>
            <a:pPr lvl="1">
              <a:spcAft>
                <a:spcPts val="600"/>
              </a:spcAft>
            </a:pPr>
            <a:r>
              <a:rPr lang="en-US" dirty="0"/>
              <a:t>Do you love or loathe mathematics and statistics? </a:t>
            </a:r>
          </a:p>
          <a:p>
            <a:pPr lvl="1">
              <a:spcAft>
                <a:spcPts val="600"/>
              </a:spcAft>
            </a:pPr>
            <a:r>
              <a:rPr lang="en-US" dirty="0"/>
              <a:t>Do people feel at ease with you and are willing to confide in you? </a:t>
            </a:r>
          </a:p>
          <a:p>
            <a:pPr lvl="1">
              <a:spcAft>
                <a:spcPts val="600"/>
              </a:spcAft>
            </a:pPr>
            <a:r>
              <a:rPr lang="en-US" dirty="0"/>
              <a:t>Do you like to number crunch? </a:t>
            </a:r>
          </a:p>
          <a:p>
            <a:pPr lvl="1">
              <a:spcAft>
                <a:spcPts val="600"/>
              </a:spcAft>
            </a:pPr>
            <a:r>
              <a:rPr lang="en-US" dirty="0"/>
              <a:t>Do you like to conduct research over the Internet? </a:t>
            </a:r>
          </a:p>
          <a:p>
            <a:pPr lvl="1">
              <a:spcAft>
                <a:spcPts val="600"/>
              </a:spcAft>
            </a:pPr>
            <a:r>
              <a:rPr lang="en-US" dirty="0"/>
              <a:t>What skills and experience do I have which might help in my research? </a:t>
            </a:r>
          </a:p>
        </p:txBody>
      </p:sp>
    </p:spTree>
    <p:extLst>
      <p:ext uri="{BB962C8B-B14F-4D97-AF65-F5344CB8AC3E}">
        <p14:creationId xmlns:p14="http://schemas.microsoft.com/office/powerpoint/2010/main" val="10135795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A06411-5733-7A7B-40F1-012BAB31D0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E6C8C0-FA05-104B-C98D-4BD1FB1C215B}"/>
              </a:ext>
            </a:extLst>
          </p:cNvPr>
          <p:cNvSpPr>
            <a:spLocks noGrp="1"/>
          </p:cNvSpPr>
          <p:nvPr>
            <p:ph type="title"/>
          </p:nvPr>
        </p:nvSpPr>
        <p:spPr>
          <a:xfrm>
            <a:off x="838200" y="165101"/>
            <a:ext cx="10515600" cy="763588"/>
          </a:xfrm>
        </p:spPr>
        <p:txBody>
          <a:bodyPr/>
          <a:lstStyle/>
          <a:p>
            <a:r>
              <a:rPr lang="en-US" dirty="0"/>
              <a:t>What do I bring to the research?</a:t>
            </a:r>
          </a:p>
        </p:txBody>
      </p:sp>
      <p:sp>
        <p:nvSpPr>
          <p:cNvPr id="3" name="Content Placeholder 2">
            <a:extLst>
              <a:ext uri="{FF2B5EF4-FFF2-40B4-BE49-F238E27FC236}">
                <a16:creationId xmlns:a16="http://schemas.microsoft.com/office/drawing/2014/main" id="{635D0EB3-35ED-F3B9-9B8B-D2867B1B67E1}"/>
              </a:ext>
            </a:extLst>
          </p:cNvPr>
          <p:cNvSpPr>
            <a:spLocks noGrp="1"/>
          </p:cNvSpPr>
          <p:nvPr>
            <p:ph idx="1"/>
          </p:nvPr>
        </p:nvSpPr>
        <p:spPr>
          <a:xfrm>
            <a:off x="471488" y="1128713"/>
            <a:ext cx="10882312" cy="5564186"/>
          </a:xfrm>
        </p:spPr>
        <p:txBody>
          <a:bodyPr>
            <a:normAutofit fontScale="92500" lnSpcReduction="10000"/>
          </a:bodyPr>
          <a:lstStyle/>
          <a:p>
            <a:pPr marL="0" indent="0">
              <a:buNone/>
            </a:pPr>
            <a:r>
              <a:rPr lang="en-US" dirty="0"/>
              <a:t>It is important to think about your existing skills in your proposed project as it will help you to think about whether your knowledge, experience, and skills will help you to address the problem you have identified.</a:t>
            </a:r>
          </a:p>
          <a:p>
            <a:pPr marL="0" indent="0">
              <a:buNone/>
            </a:pPr>
            <a:endParaRPr lang="en-US" dirty="0"/>
          </a:p>
          <a:p>
            <a:r>
              <a:rPr lang="en-US" dirty="0"/>
              <a:t>Your work experience will be useful when conducting your research project. This is a valid experience and you should make the most of it when planning your research. </a:t>
            </a:r>
          </a:p>
          <a:p>
            <a:endParaRPr lang="en-US" dirty="0"/>
          </a:p>
          <a:p>
            <a:r>
              <a:rPr lang="en-US" dirty="0"/>
              <a:t>Other skills and experience will help. For example, if you have been a student for three years, you will have developed good literature search skills which will be very useful in the research process. </a:t>
            </a:r>
          </a:p>
          <a:p>
            <a:endParaRPr lang="en-US" dirty="0"/>
          </a:p>
          <a:p>
            <a:r>
              <a:rPr lang="en-US" dirty="0"/>
              <a:t>Committee, organization skills, and time management expertise will be useful in your research. </a:t>
            </a:r>
          </a:p>
        </p:txBody>
      </p:sp>
    </p:spTree>
    <p:extLst>
      <p:ext uri="{BB962C8B-B14F-4D97-AF65-F5344CB8AC3E}">
        <p14:creationId xmlns:p14="http://schemas.microsoft.com/office/powerpoint/2010/main" val="10391665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A162C-D954-AC53-F483-9F9E41BDB333}"/>
              </a:ext>
            </a:extLst>
          </p:cNvPr>
          <p:cNvSpPr>
            <a:spLocks noGrp="1"/>
          </p:cNvSpPr>
          <p:nvPr>
            <p:ph type="title"/>
          </p:nvPr>
        </p:nvSpPr>
        <p:spPr>
          <a:xfrm rot="20477374">
            <a:off x="723900" y="2522538"/>
            <a:ext cx="10515600" cy="1325563"/>
          </a:xfrm>
        </p:spPr>
        <p:txBody>
          <a:bodyPr/>
          <a:lstStyle/>
          <a:p>
            <a:r>
              <a:rPr lang="en-US"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rPr>
              <a:t>TIME TO COME UP WITH OUR OWN TOPICS!!!</a:t>
            </a:r>
          </a:p>
        </p:txBody>
      </p:sp>
    </p:spTree>
    <p:extLst>
      <p:ext uri="{BB962C8B-B14F-4D97-AF65-F5344CB8AC3E}">
        <p14:creationId xmlns:p14="http://schemas.microsoft.com/office/powerpoint/2010/main" val="4240182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0C1AB-4024-C63A-ED90-1D098E084DED}"/>
              </a:ext>
            </a:extLst>
          </p:cNvPr>
          <p:cNvSpPr>
            <a:spLocks noGrp="1"/>
          </p:cNvSpPr>
          <p:nvPr>
            <p:ph type="title"/>
          </p:nvPr>
        </p:nvSpPr>
        <p:spPr/>
        <p:txBody>
          <a:bodyPr/>
          <a:lstStyle/>
          <a:p>
            <a:r>
              <a:rPr lang="en-US" dirty="0"/>
              <a:t>What is a research topic?</a:t>
            </a:r>
          </a:p>
        </p:txBody>
      </p:sp>
      <p:sp>
        <p:nvSpPr>
          <p:cNvPr id="3" name="Content Placeholder 2">
            <a:extLst>
              <a:ext uri="{FF2B5EF4-FFF2-40B4-BE49-F238E27FC236}">
                <a16:creationId xmlns:a16="http://schemas.microsoft.com/office/drawing/2014/main" id="{98560951-D37C-E808-89D4-7181D023643C}"/>
              </a:ext>
            </a:extLst>
          </p:cNvPr>
          <p:cNvSpPr>
            <a:spLocks noGrp="1"/>
          </p:cNvSpPr>
          <p:nvPr>
            <p:ph idx="1"/>
          </p:nvPr>
        </p:nvSpPr>
        <p:spPr/>
        <p:txBody>
          <a:bodyPr/>
          <a:lstStyle/>
          <a:p>
            <a:pPr>
              <a:lnSpc>
                <a:spcPct val="250000"/>
              </a:lnSpc>
            </a:pPr>
            <a:r>
              <a:rPr lang="en-US" dirty="0"/>
              <a:t>It is the central theme or primary focus of a research project.</a:t>
            </a:r>
          </a:p>
          <a:p>
            <a:pPr>
              <a:lnSpc>
                <a:spcPct val="250000"/>
              </a:lnSpc>
            </a:pPr>
            <a:r>
              <a:rPr lang="en-US" dirty="0"/>
              <a:t>It defines the scope and impact of the research</a:t>
            </a:r>
          </a:p>
          <a:p>
            <a:pPr>
              <a:lnSpc>
                <a:spcPct val="250000"/>
              </a:lnSpc>
            </a:pPr>
            <a:r>
              <a:rPr lang="en-US" dirty="0"/>
              <a:t>It provides direction through the entire research process</a:t>
            </a:r>
          </a:p>
          <a:p>
            <a:pPr>
              <a:lnSpc>
                <a:spcPct val="250000"/>
              </a:lnSpc>
            </a:pPr>
            <a:endParaRPr lang="en-US" dirty="0"/>
          </a:p>
        </p:txBody>
      </p:sp>
    </p:spTree>
    <p:extLst>
      <p:ext uri="{BB962C8B-B14F-4D97-AF65-F5344CB8AC3E}">
        <p14:creationId xmlns:p14="http://schemas.microsoft.com/office/powerpoint/2010/main" val="594216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B209C-64BF-0E1A-3406-118142D6827C}"/>
              </a:ext>
            </a:extLst>
          </p:cNvPr>
          <p:cNvSpPr>
            <a:spLocks noGrp="1"/>
          </p:cNvSpPr>
          <p:nvPr>
            <p:ph type="title"/>
          </p:nvPr>
        </p:nvSpPr>
        <p:spPr/>
        <p:txBody>
          <a:bodyPr/>
          <a:lstStyle/>
          <a:p>
            <a:r>
              <a:rPr lang="en-US" dirty="0"/>
              <a:t>Key characteristics of a research topic</a:t>
            </a:r>
          </a:p>
        </p:txBody>
      </p:sp>
      <p:sp>
        <p:nvSpPr>
          <p:cNvPr id="3" name="Content Placeholder 2">
            <a:extLst>
              <a:ext uri="{FF2B5EF4-FFF2-40B4-BE49-F238E27FC236}">
                <a16:creationId xmlns:a16="http://schemas.microsoft.com/office/drawing/2014/main" id="{AB7A4EEF-06EA-FF80-C0CA-2DFE4A760807}"/>
              </a:ext>
            </a:extLst>
          </p:cNvPr>
          <p:cNvSpPr>
            <a:spLocks noGrp="1"/>
          </p:cNvSpPr>
          <p:nvPr>
            <p:ph idx="1"/>
          </p:nvPr>
        </p:nvSpPr>
        <p:spPr/>
        <p:txBody>
          <a:bodyPr/>
          <a:lstStyle/>
          <a:p>
            <a:r>
              <a:rPr lang="en-US" sz="3200" b="1" dirty="0"/>
              <a:t>Specific</a:t>
            </a:r>
            <a:r>
              <a:rPr lang="en-US" dirty="0"/>
              <a:t>-focused and narrow enough to allow for in-depth investigation</a:t>
            </a:r>
          </a:p>
          <a:p>
            <a:r>
              <a:rPr lang="en-US" sz="3200" b="1" dirty="0"/>
              <a:t>Relevant-</a:t>
            </a:r>
            <a:r>
              <a:rPr lang="en-US" dirty="0"/>
              <a:t> important and contribute to the advancement of knowledge in a particular field</a:t>
            </a:r>
          </a:p>
          <a:p>
            <a:r>
              <a:rPr lang="en-US" sz="3200" b="1" dirty="0"/>
              <a:t>Feasible-</a:t>
            </a:r>
            <a:r>
              <a:rPr lang="en-US" dirty="0"/>
              <a:t> manageable and achievable within available resources and time constraints</a:t>
            </a:r>
          </a:p>
          <a:p>
            <a:r>
              <a:rPr lang="en-US" dirty="0"/>
              <a:t>Interesting- the researcher should be genuinely interested in the topic to maintain motivation and engagement</a:t>
            </a:r>
          </a:p>
        </p:txBody>
      </p:sp>
    </p:spTree>
    <p:extLst>
      <p:ext uri="{BB962C8B-B14F-4D97-AF65-F5344CB8AC3E}">
        <p14:creationId xmlns:p14="http://schemas.microsoft.com/office/powerpoint/2010/main" val="956831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BE6C59-E9F9-FF8F-F4BA-10F53EF1669D}"/>
              </a:ext>
            </a:extLst>
          </p:cNvPr>
          <p:cNvSpPr>
            <a:spLocks noGrp="1"/>
          </p:cNvSpPr>
          <p:nvPr>
            <p:ph type="title"/>
          </p:nvPr>
        </p:nvSpPr>
        <p:spPr>
          <a:xfrm>
            <a:off x="838199" y="2"/>
            <a:ext cx="11134725" cy="681036"/>
          </a:xfrm>
        </p:spPr>
        <p:txBody>
          <a:bodyPr>
            <a:normAutofit fontScale="90000"/>
          </a:bodyPr>
          <a:lstStyle/>
          <a:p>
            <a:r>
              <a:rPr lang="en-US" dirty="0">
                <a:solidFill>
                  <a:srgbClr val="111111"/>
                </a:solidFill>
                <a:latin typeface="Helvetica" panose="020B0604020202020204" pitchFamily="34" charset="0"/>
              </a:rPr>
              <a:t>T</a:t>
            </a:r>
            <a:r>
              <a:rPr lang="en-US" b="0" i="0" dirty="0">
                <a:solidFill>
                  <a:srgbClr val="111111"/>
                </a:solidFill>
                <a:effectLst/>
                <a:latin typeface="Helvetica" panose="020B0604020202020204" pitchFamily="34" charset="0"/>
              </a:rPr>
              <a:t>ips</a:t>
            </a:r>
            <a:r>
              <a:rPr lang="en-US" dirty="0">
                <a:solidFill>
                  <a:srgbClr val="111111"/>
                </a:solidFill>
                <a:latin typeface="Helvetica" panose="020B0604020202020204" pitchFamily="34" charset="0"/>
              </a:rPr>
              <a:t> on </a:t>
            </a:r>
            <a:r>
              <a:rPr lang="en-US" b="0" i="0" dirty="0">
                <a:solidFill>
                  <a:srgbClr val="111111"/>
                </a:solidFill>
                <a:effectLst/>
                <a:latin typeface="Helvetica" panose="020B0604020202020204" pitchFamily="34" charset="0"/>
              </a:rPr>
              <a:t>Choosing an interesting research topic. </a:t>
            </a:r>
            <a:endParaRPr lang="en-US" dirty="0"/>
          </a:p>
        </p:txBody>
      </p:sp>
      <p:sp>
        <p:nvSpPr>
          <p:cNvPr id="3" name="Content Placeholder 2">
            <a:extLst>
              <a:ext uri="{FF2B5EF4-FFF2-40B4-BE49-F238E27FC236}">
                <a16:creationId xmlns:a16="http://schemas.microsoft.com/office/drawing/2014/main" id="{FE3CBC65-EB28-3B86-6703-C2662357042B}"/>
              </a:ext>
            </a:extLst>
          </p:cNvPr>
          <p:cNvSpPr>
            <a:spLocks noGrp="1"/>
          </p:cNvSpPr>
          <p:nvPr>
            <p:ph idx="1"/>
          </p:nvPr>
        </p:nvSpPr>
        <p:spPr>
          <a:xfrm>
            <a:off x="371475" y="957262"/>
            <a:ext cx="11601449" cy="5900738"/>
          </a:xfrm>
        </p:spPr>
        <p:txBody>
          <a:bodyPr>
            <a:normAutofit fontScale="85000" lnSpcReduction="20000"/>
          </a:bodyPr>
          <a:lstStyle/>
          <a:p>
            <a:pPr algn="l">
              <a:spcAft>
                <a:spcPts val="2400"/>
              </a:spcAft>
              <a:buFont typeface="Arial" panose="020B0604020202020204" pitchFamily="34" charset="0"/>
              <a:buChar char="•"/>
            </a:pPr>
            <a:r>
              <a:rPr lang="en-US" b="0" i="0" dirty="0">
                <a:solidFill>
                  <a:srgbClr val="111111"/>
                </a:solidFill>
                <a:effectLst/>
                <a:latin typeface="Helvetica" panose="020B0604020202020204" pitchFamily="34" charset="0"/>
              </a:rPr>
              <a:t>Choose a topic that you are interested in! The research process is more relevant if you care about your topic.</a:t>
            </a:r>
          </a:p>
          <a:p>
            <a:pPr algn="l">
              <a:spcAft>
                <a:spcPts val="2400"/>
              </a:spcAft>
              <a:buFont typeface="Arial" panose="020B0604020202020204" pitchFamily="34" charset="0"/>
              <a:buChar char="•"/>
            </a:pPr>
            <a:r>
              <a:rPr lang="en-US" b="0" i="0" dirty="0">
                <a:solidFill>
                  <a:srgbClr val="111111"/>
                </a:solidFill>
                <a:effectLst/>
                <a:latin typeface="Helvetica" panose="020B0604020202020204" pitchFamily="34" charset="0"/>
              </a:rPr>
              <a:t>Narrow your topic to something manageable.</a:t>
            </a:r>
          </a:p>
          <a:p>
            <a:pPr marL="742950" lvl="1" indent="-285750" algn="l">
              <a:spcAft>
                <a:spcPts val="2400"/>
              </a:spcAft>
              <a:buFont typeface="Arial" panose="020B0604020202020204" pitchFamily="34" charset="0"/>
              <a:buChar char="•"/>
            </a:pPr>
            <a:r>
              <a:rPr lang="en-US" b="0" i="0" dirty="0">
                <a:solidFill>
                  <a:srgbClr val="111111"/>
                </a:solidFill>
                <a:effectLst/>
                <a:latin typeface="Helvetica" panose="020B0604020202020204" pitchFamily="34" charset="0"/>
              </a:rPr>
              <a:t>If your topic is too broad, you will find too much information and be unable to focus.</a:t>
            </a:r>
          </a:p>
          <a:p>
            <a:pPr marL="742950" lvl="1" indent="-285750" algn="l">
              <a:spcAft>
                <a:spcPts val="2400"/>
              </a:spcAft>
              <a:buFont typeface="Arial" panose="020B0604020202020204" pitchFamily="34" charset="0"/>
              <a:buChar char="•"/>
            </a:pPr>
            <a:r>
              <a:rPr lang="en-US" b="0" i="0" dirty="0">
                <a:solidFill>
                  <a:srgbClr val="111111"/>
                </a:solidFill>
                <a:effectLst/>
                <a:latin typeface="Helvetica" panose="020B0604020202020204" pitchFamily="34" charset="0"/>
              </a:rPr>
              <a:t>Background reading can help you choose and limit the scope of your topic. </a:t>
            </a:r>
          </a:p>
          <a:p>
            <a:pPr algn="l">
              <a:spcAft>
                <a:spcPts val="2400"/>
              </a:spcAft>
              <a:buFont typeface="Arial" panose="020B0604020202020204" pitchFamily="34" charset="0"/>
              <a:buChar char="•"/>
            </a:pPr>
            <a:r>
              <a:rPr lang="en-US" b="0" i="0" dirty="0">
                <a:solidFill>
                  <a:srgbClr val="111111"/>
                </a:solidFill>
                <a:effectLst/>
                <a:latin typeface="Helvetica" panose="020B0604020202020204" pitchFamily="34" charset="0"/>
              </a:rPr>
              <a:t>Review the guidelines on topic selection outlined in your assignment.  Ask your professor or TA for suggestions.</a:t>
            </a:r>
          </a:p>
          <a:p>
            <a:pPr algn="l">
              <a:spcAft>
                <a:spcPts val="2400"/>
              </a:spcAft>
              <a:buFont typeface="Arial" panose="020B0604020202020204" pitchFamily="34" charset="0"/>
              <a:buChar char="•"/>
            </a:pPr>
            <a:r>
              <a:rPr lang="en-US" b="0" i="0" dirty="0">
                <a:solidFill>
                  <a:srgbClr val="111111"/>
                </a:solidFill>
                <a:effectLst/>
                <a:latin typeface="Helvetica" panose="020B0604020202020204" pitchFamily="34" charset="0"/>
              </a:rPr>
              <a:t>Refer to lecture notes and required texts to refresh your knowledge of the course and assignment.</a:t>
            </a:r>
          </a:p>
          <a:p>
            <a:pPr algn="l">
              <a:spcAft>
                <a:spcPts val="2400"/>
              </a:spcAft>
              <a:buFont typeface="Arial" panose="020B0604020202020204" pitchFamily="34" charset="0"/>
              <a:buChar char="•"/>
            </a:pPr>
            <a:r>
              <a:rPr lang="en-US" b="0" i="0" dirty="0">
                <a:solidFill>
                  <a:srgbClr val="111111"/>
                </a:solidFill>
                <a:effectLst/>
                <a:latin typeface="Helvetica" panose="020B0604020202020204" pitchFamily="34" charset="0"/>
              </a:rPr>
              <a:t>Talk about research ideas with a friend.  S/he may be able to help focus your topic by discussing issues that didn't occur to you at first.</a:t>
            </a:r>
          </a:p>
          <a:p>
            <a:pPr>
              <a:spcAft>
                <a:spcPts val="2400"/>
              </a:spcAft>
            </a:pPr>
            <a:endParaRPr lang="en-US" dirty="0"/>
          </a:p>
        </p:txBody>
      </p:sp>
    </p:spTree>
    <p:extLst>
      <p:ext uri="{BB962C8B-B14F-4D97-AF65-F5344CB8AC3E}">
        <p14:creationId xmlns:p14="http://schemas.microsoft.com/office/powerpoint/2010/main" val="1951771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FDD41-2F52-713B-B08C-362F070B1CEA}"/>
              </a:ext>
            </a:extLst>
          </p:cNvPr>
          <p:cNvSpPr>
            <a:spLocks noGrp="1"/>
          </p:cNvSpPr>
          <p:nvPr>
            <p:ph type="title"/>
          </p:nvPr>
        </p:nvSpPr>
        <p:spPr>
          <a:xfrm>
            <a:off x="838200" y="327818"/>
            <a:ext cx="10515600" cy="706438"/>
          </a:xfrm>
        </p:spPr>
        <p:txBody>
          <a:bodyPr/>
          <a:lstStyle/>
          <a:p>
            <a:r>
              <a:rPr lang="en-US" b="1" dirty="0"/>
              <a:t>The 5Ws</a:t>
            </a:r>
          </a:p>
        </p:txBody>
      </p:sp>
      <p:sp>
        <p:nvSpPr>
          <p:cNvPr id="3" name="Content Placeholder 2">
            <a:extLst>
              <a:ext uri="{FF2B5EF4-FFF2-40B4-BE49-F238E27FC236}">
                <a16:creationId xmlns:a16="http://schemas.microsoft.com/office/drawing/2014/main" id="{1F9DA888-33E4-D630-9EC1-91BC29EC2DFE}"/>
              </a:ext>
            </a:extLst>
          </p:cNvPr>
          <p:cNvSpPr>
            <a:spLocks noGrp="1"/>
          </p:cNvSpPr>
          <p:nvPr>
            <p:ph idx="1"/>
          </p:nvPr>
        </p:nvSpPr>
        <p:spPr>
          <a:xfrm>
            <a:off x="214313" y="1185862"/>
            <a:ext cx="11587161" cy="5672137"/>
          </a:xfrm>
        </p:spPr>
        <p:txBody>
          <a:bodyPr>
            <a:normAutofit fontScale="92500" lnSpcReduction="10000"/>
          </a:bodyPr>
          <a:lstStyle/>
          <a:p>
            <a:pPr algn="just">
              <a:spcAft>
                <a:spcPts val="2400"/>
              </a:spcAft>
              <a:buFont typeface="Arial" panose="020B0604020202020204" pitchFamily="34" charset="0"/>
              <a:buChar char="•"/>
            </a:pPr>
            <a:r>
              <a:rPr lang="en-US" b="0" i="0" dirty="0">
                <a:solidFill>
                  <a:srgbClr val="111111"/>
                </a:solidFill>
                <a:effectLst/>
                <a:latin typeface="Helvetica" panose="020B0604020202020204" pitchFamily="34" charset="0"/>
              </a:rPr>
              <a:t>Think of the who, what, when, where and why questions:</a:t>
            </a:r>
          </a:p>
          <a:p>
            <a:pPr marL="742950" lvl="1" indent="-285750" algn="just">
              <a:spcAft>
                <a:spcPts val="2400"/>
              </a:spcAft>
              <a:buFont typeface="Arial" panose="020B0604020202020204" pitchFamily="34" charset="0"/>
              <a:buChar char="•"/>
            </a:pPr>
            <a:r>
              <a:rPr lang="en-US" b="1" i="0" dirty="0">
                <a:solidFill>
                  <a:srgbClr val="111111"/>
                </a:solidFill>
                <a:effectLst/>
                <a:latin typeface="Helvetica" panose="020B0604020202020204" pitchFamily="34" charset="0"/>
              </a:rPr>
              <a:t>WHY</a:t>
            </a:r>
            <a:r>
              <a:rPr lang="en-US" b="0" i="0" dirty="0">
                <a:solidFill>
                  <a:srgbClr val="111111"/>
                </a:solidFill>
                <a:effectLst/>
                <a:latin typeface="Helvetica" panose="020B0604020202020204" pitchFamily="34" charset="0"/>
              </a:rPr>
              <a:t> did you choose the topic?  What interests you about it?  Do you have an opinion about the issues involved?</a:t>
            </a:r>
          </a:p>
          <a:p>
            <a:pPr marL="742950" lvl="1" indent="-285750" algn="just">
              <a:spcAft>
                <a:spcPts val="2400"/>
              </a:spcAft>
              <a:buFont typeface="Arial" panose="020B0604020202020204" pitchFamily="34" charset="0"/>
              <a:buChar char="•"/>
            </a:pPr>
            <a:r>
              <a:rPr lang="en-US" b="1" i="0" dirty="0">
                <a:solidFill>
                  <a:srgbClr val="111111"/>
                </a:solidFill>
                <a:effectLst/>
                <a:latin typeface="Helvetica" panose="020B0604020202020204" pitchFamily="34" charset="0"/>
              </a:rPr>
              <a:t>WHO</a:t>
            </a:r>
            <a:r>
              <a:rPr lang="en-US" b="0" i="0" dirty="0">
                <a:solidFill>
                  <a:srgbClr val="111111"/>
                </a:solidFill>
                <a:effectLst/>
                <a:latin typeface="Helvetica" panose="020B0604020202020204" pitchFamily="34" charset="0"/>
              </a:rPr>
              <a:t> are the information providers on this topic?  Who might publish information about it?  Who is affected by the topic?  Do you know of organizations or institutions affiliated with the topic?</a:t>
            </a:r>
          </a:p>
          <a:p>
            <a:pPr marL="742950" lvl="1" indent="-285750" algn="just">
              <a:spcAft>
                <a:spcPts val="2400"/>
              </a:spcAft>
              <a:buFont typeface="Arial" panose="020B0604020202020204" pitchFamily="34" charset="0"/>
              <a:buChar char="•"/>
            </a:pPr>
            <a:r>
              <a:rPr lang="en-US" b="1" i="0" dirty="0">
                <a:solidFill>
                  <a:srgbClr val="111111"/>
                </a:solidFill>
                <a:effectLst/>
                <a:latin typeface="Helvetica" panose="020B0604020202020204" pitchFamily="34" charset="0"/>
              </a:rPr>
              <a:t>WHAT</a:t>
            </a:r>
            <a:r>
              <a:rPr lang="en-US" b="0" i="0" dirty="0">
                <a:solidFill>
                  <a:srgbClr val="111111"/>
                </a:solidFill>
                <a:effectLst/>
                <a:latin typeface="Helvetica" panose="020B0604020202020204" pitchFamily="34" charset="0"/>
              </a:rPr>
              <a:t> are the major questions for this topic?  Is there a debate about the topic?  Are there a range of issues and viewpoints to consider?</a:t>
            </a:r>
          </a:p>
          <a:p>
            <a:pPr marL="742950" lvl="1" indent="-285750" algn="just">
              <a:spcAft>
                <a:spcPts val="2400"/>
              </a:spcAft>
              <a:buFont typeface="Arial" panose="020B0604020202020204" pitchFamily="34" charset="0"/>
              <a:buChar char="•"/>
            </a:pPr>
            <a:r>
              <a:rPr lang="en-US" b="1" i="0" dirty="0">
                <a:solidFill>
                  <a:srgbClr val="111111"/>
                </a:solidFill>
                <a:effectLst/>
                <a:latin typeface="Helvetica" panose="020B0604020202020204" pitchFamily="34" charset="0"/>
              </a:rPr>
              <a:t>WHERE</a:t>
            </a:r>
            <a:r>
              <a:rPr lang="en-US" b="0" i="0" dirty="0">
                <a:solidFill>
                  <a:srgbClr val="111111"/>
                </a:solidFill>
                <a:effectLst/>
                <a:latin typeface="Helvetica" panose="020B0604020202020204" pitchFamily="34" charset="0"/>
              </a:rPr>
              <a:t> is your topic important: at the local, national or international level?  Are there specific places affected by the topic?</a:t>
            </a:r>
          </a:p>
          <a:p>
            <a:pPr marL="742950" lvl="1" indent="-285750" algn="just">
              <a:spcAft>
                <a:spcPts val="2400"/>
              </a:spcAft>
              <a:buFont typeface="Arial" panose="020B0604020202020204" pitchFamily="34" charset="0"/>
              <a:buChar char="•"/>
            </a:pPr>
            <a:r>
              <a:rPr lang="en-US" b="1" i="0" dirty="0">
                <a:solidFill>
                  <a:srgbClr val="111111"/>
                </a:solidFill>
                <a:effectLst/>
                <a:latin typeface="Helvetica" panose="020B0604020202020204" pitchFamily="34" charset="0"/>
              </a:rPr>
              <a:t>WHEN</a:t>
            </a:r>
            <a:r>
              <a:rPr lang="en-US" b="0" i="0" dirty="0">
                <a:solidFill>
                  <a:srgbClr val="111111"/>
                </a:solidFill>
                <a:effectLst/>
                <a:latin typeface="Helvetica" panose="020B0604020202020204" pitchFamily="34" charset="0"/>
              </a:rPr>
              <a:t> is/was your topic important?  Is it a current event or an historical issue?  Do you want to compare your topic by time periods?</a:t>
            </a:r>
          </a:p>
          <a:p>
            <a:pPr algn="just">
              <a:spcAft>
                <a:spcPts val="2400"/>
              </a:spcAft>
            </a:pPr>
            <a:endParaRPr lang="en-US" dirty="0"/>
          </a:p>
        </p:txBody>
      </p:sp>
    </p:spTree>
    <p:extLst>
      <p:ext uri="{BB962C8B-B14F-4D97-AF65-F5344CB8AC3E}">
        <p14:creationId xmlns:p14="http://schemas.microsoft.com/office/powerpoint/2010/main" val="1937873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36972F8F-1D7D-0643-A829-B4B5549D6ABE}"/>
              </a:ext>
            </a:extLst>
          </p:cNvPr>
          <p:cNvSpPr>
            <a:spLocks noGrp="1" noChangeArrowheads="1"/>
          </p:cNvSpPr>
          <p:nvPr>
            <p:ph type="title"/>
          </p:nvPr>
        </p:nvSpPr>
        <p:spPr>
          <a:xfrm>
            <a:off x="838200" y="252412"/>
            <a:ext cx="10515600" cy="949325"/>
          </a:xfrm>
        </p:spPr>
        <p:txBody>
          <a:bodyPr/>
          <a:lstStyle/>
          <a:p>
            <a:pPr eaLnBrk="1" hangingPunct="1"/>
            <a:r>
              <a:rPr lang="en-US" altLang="en-US" dirty="0"/>
              <a:t>Identifying the Problem</a:t>
            </a:r>
          </a:p>
        </p:txBody>
      </p:sp>
      <p:sp>
        <p:nvSpPr>
          <p:cNvPr id="12291" name="Rectangle 3">
            <a:extLst>
              <a:ext uri="{FF2B5EF4-FFF2-40B4-BE49-F238E27FC236}">
                <a16:creationId xmlns:a16="http://schemas.microsoft.com/office/drawing/2014/main" id="{D12B691D-0444-D946-56F4-B6640ABA4E6A}"/>
              </a:ext>
            </a:extLst>
          </p:cNvPr>
          <p:cNvSpPr>
            <a:spLocks noGrp="1" noChangeArrowheads="1"/>
          </p:cNvSpPr>
          <p:nvPr>
            <p:ph type="body" idx="1"/>
          </p:nvPr>
        </p:nvSpPr>
        <p:spPr>
          <a:xfrm>
            <a:off x="428625" y="1201737"/>
            <a:ext cx="10701338" cy="5351463"/>
          </a:xfrm>
        </p:spPr>
        <p:txBody>
          <a:bodyPr>
            <a:normAutofit fontScale="92500" lnSpcReduction="10000"/>
          </a:bodyPr>
          <a:lstStyle/>
          <a:p>
            <a:pPr eaLnBrk="1" hangingPunct="1">
              <a:lnSpc>
                <a:spcPct val="90000"/>
              </a:lnSpc>
              <a:spcAft>
                <a:spcPts val="1800"/>
              </a:spcAft>
            </a:pPr>
            <a:r>
              <a:rPr lang="en-US" altLang="en-US" sz="3600" dirty="0"/>
              <a:t>First, and arguably the most important, step</a:t>
            </a:r>
          </a:p>
          <a:p>
            <a:pPr lvl="1" eaLnBrk="1" hangingPunct="1">
              <a:lnSpc>
                <a:spcPct val="90000"/>
              </a:lnSpc>
              <a:spcAft>
                <a:spcPts val="1800"/>
              </a:spcAft>
            </a:pPr>
            <a:r>
              <a:rPr lang="en-US" altLang="en-US" sz="3200" dirty="0"/>
              <a:t>Several sources</a:t>
            </a:r>
          </a:p>
          <a:p>
            <a:pPr lvl="2" eaLnBrk="1" hangingPunct="1">
              <a:lnSpc>
                <a:spcPct val="90000"/>
              </a:lnSpc>
              <a:spcAft>
                <a:spcPts val="1800"/>
              </a:spcAft>
            </a:pPr>
            <a:r>
              <a:rPr lang="en-US" altLang="en-US" sz="2800" dirty="0"/>
              <a:t>Theoretical basis</a:t>
            </a:r>
          </a:p>
          <a:p>
            <a:pPr lvl="2" eaLnBrk="1" hangingPunct="1">
              <a:lnSpc>
                <a:spcPct val="90000"/>
              </a:lnSpc>
              <a:spcAft>
                <a:spcPts val="1800"/>
              </a:spcAft>
            </a:pPr>
            <a:r>
              <a:rPr lang="en-US" altLang="en-US" sz="2800" dirty="0"/>
              <a:t>Professional practice</a:t>
            </a:r>
          </a:p>
          <a:p>
            <a:pPr lvl="2" eaLnBrk="1" hangingPunct="1">
              <a:lnSpc>
                <a:spcPct val="90000"/>
              </a:lnSpc>
              <a:spcAft>
                <a:spcPts val="1800"/>
              </a:spcAft>
            </a:pPr>
            <a:r>
              <a:rPr lang="en-US" altLang="en-US" sz="2800" dirty="0"/>
              <a:t>Personal experience</a:t>
            </a:r>
          </a:p>
          <a:p>
            <a:pPr lvl="2" eaLnBrk="1" hangingPunct="1">
              <a:lnSpc>
                <a:spcPct val="90000"/>
              </a:lnSpc>
              <a:spcAft>
                <a:spcPts val="1800"/>
              </a:spcAft>
            </a:pPr>
            <a:r>
              <a:rPr lang="en-US" altLang="en-US" sz="2800" dirty="0"/>
              <a:t>Shear curiosity</a:t>
            </a:r>
          </a:p>
          <a:p>
            <a:pPr lvl="1" eaLnBrk="1" hangingPunct="1">
              <a:lnSpc>
                <a:spcPct val="90000"/>
              </a:lnSpc>
              <a:spcAft>
                <a:spcPts val="1800"/>
              </a:spcAft>
            </a:pPr>
            <a:r>
              <a:rPr lang="en-US" altLang="en-US" sz="3200" dirty="0"/>
              <a:t>Starts as a broad question that must be narrowed</a:t>
            </a:r>
          </a:p>
          <a:p>
            <a:pPr lvl="1" eaLnBrk="1" hangingPunct="1">
              <a:lnSpc>
                <a:spcPct val="90000"/>
              </a:lnSpc>
              <a:spcAft>
                <a:spcPts val="1800"/>
              </a:spcAft>
            </a:pPr>
            <a:r>
              <a:rPr lang="en-US" altLang="en-US" sz="3200" dirty="0"/>
              <a:t>Problem statement; experimental approach to the problem; etc.</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31961-B13F-403E-4CDE-D49E8DB32F2E}"/>
              </a:ext>
            </a:extLst>
          </p:cNvPr>
          <p:cNvSpPr>
            <a:spLocks noGrp="1"/>
          </p:cNvSpPr>
          <p:nvPr>
            <p:ph type="title"/>
          </p:nvPr>
        </p:nvSpPr>
        <p:spPr/>
        <p:txBody>
          <a:bodyPr/>
          <a:lstStyle/>
          <a:p>
            <a:r>
              <a:rPr lang="en-US" dirty="0"/>
              <a:t>How should my topic read?</a:t>
            </a:r>
          </a:p>
        </p:txBody>
      </p:sp>
      <p:sp>
        <p:nvSpPr>
          <p:cNvPr id="3" name="Content Placeholder 2">
            <a:extLst>
              <a:ext uri="{FF2B5EF4-FFF2-40B4-BE49-F238E27FC236}">
                <a16:creationId xmlns:a16="http://schemas.microsoft.com/office/drawing/2014/main" id="{DF0E4B84-B837-4812-4E4A-F26554CEB30D}"/>
              </a:ext>
            </a:extLst>
          </p:cNvPr>
          <p:cNvSpPr>
            <a:spLocks noGrp="1"/>
          </p:cNvSpPr>
          <p:nvPr>
            <p:ph idx="1"/>
          </p:nvPr>
        </p:nvSpPr>
        <p:spPr/>
        <p:txBody>
          <a:bodyPr/>
          <a:lstStyle/>
          <a:p>
            <a:pPr>
              <a:lnSpc>
                <a:spcPct val="200000"/>
              </a:lnSpc>
            </a:pPr>
            <a:r>
              <a:rPr lang="en-US" dirty="0"/>
              <a:t>Sum up your research project in one sentence. </a:t>
            </a:r>
          </a:p>
          <a:p>
            <a:pPr lvl="1">
              <a:lnSpc>
                <a:spcPct val="200000"/>
              </a:lnSpc>
            </a:pPr>
            <a:r>
              <a:rPr lang="en-US" dirty="0"/>
              <a:t>What? Who? Where? When?</a:t>
            </a:r>
          </a:p>
          <a:p>
            <a:pPr>
              <a:lnSpc>
                <a:spcPct val="200000"/>
              </a:lnSpc>
            </a:pPr>
            <a:r>
              <a:rPr lang="en-US" dirty="0"/>
              <a:t>Discuss your sentence with your tutor or boss and revise if there is any confusion.</a:t>
            </a:r>
          </a:p>
        </p:txBody>
      </p:sp>
    </p:spTree>
    <p:extLst>
      <p:ext uri="{BB962C8B-B14F-4D97-AF65-F5344CB8AC3E}">
        <p14:creationId xmlns:p14="http://schemas.microsoft.com/office/powerpoint/2010/main" val="792689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577E3-0CB9-82D0-9050-CE6D50FDA413}"/>
              </a:ext>
            </a:extLst>
          </p:cNvPr>
          <p:cNvSpPr>
            <a:spLocks noGrp="1"/>
          </p:cNvSpPr>
          <p:nvPr>
            <p:ph type="title"/>
          </p:nvPr>
        </p:nvSpPr>
        <p:spPr>
          <a:xfrm>
            <a:off x="952500" y="150814"/>
            <a:ext cx="10515600" cy="920750"/>
          </a:xfrm>
        </p:spPr>
        <p:txBody>
          <a:bodyPr/>
          <a:lstStyle/>
          <a:p>
            <a:r>
              <a:rPr lang="en-US" dirty="0"/>
              <a:t>How could you modify these topics?</a:t>
            </a:r>
          </a:p>
        </p:txBody>
      </p:sp>
      <p:sp>
        <p:nvSpPr>
          <p:cNvPr id="3" name="Content Placeholder 2">
            <a:extLst>
              <a:ext uri="{FF2B5EF4-FFF2-40B4-BE49-F238E27FC236}">
                <a16:creationId xmlns:a16="http://schemas.microsoft.com/office/drawing/2014/main" id="{EB8F1288-647A-18EB-8591-50D1B2B86DD3}"/>
              </a:ext>
            </a:extLst>
          </p:cNvPr>
          <p:cNvSpPr>
            <a:spLocks noGrp="1"/>
          </p:cNvSpPr>
          <p:nvPr>
            <p:ph idx="1"/>
          </p:nvPr>
        </p:nvSpPr>
        <p:spPr>
          <a:xfrm>
            <a:off x="747712" y="1514475"/>
            <a:ext cx="10515600" cy="4978400"/>
          </a:xfrm>
        </p:spPr>
        <p:txBody>
          <a:bodyPr>
            <a:normAutofit/>
          </a:bodyPr>
          <a:lstStyle/>
          <a:p>
            <a:pPr marL="0" indent="0">
              <a:spcAft>
                <a:spcPts val="1200"/>
              </a:spcAft>
              <a:buNone/>
            </a:pPr>
            <a:r>
              <a:rPr lang="en-US" b="1" dirty="0"/>
              <a:t>Statement1:</a:t>
            </a:r>
            <a:r>
              <a:rPr lang="en-US" dirty="0"/>
              <a:t>This research aims to find out what people think about television. </a:t>
            </a:r>
          </a:p>
          <a:p>
            <a:pPr marL="0" indent="0">
              <a:spcAft>
                <a:spcPts val="1200"/>
              </a:spcAft>
              <a:buNone/>
            </a:pPr>
            <a:endParaRPr lang="en-US" dirty="0"/>
          </a:p>
          <a:p>
            <a:pPr marL="0" indent="0">
              <a:spcAft>
                <a:spcPts val="1200"/>
              </a:spcAft>
              <a:buNone/>
            </a:pPr>
            <a:r>
              <a:rPr lang="en-US" b="1" dirty="0"/>
              <a:t>Statement 2: </a:t>
            </a:r>
            <a:r>
              <a:rPr lang="en-US" dirty="0"/>
              <a:t>My project is to do some research into Alzheimer’s disease, to find out what people do when their relatives have it, what support they can get, and how nurses deal with it. </a:t>
            </a:r>
          </a:p>
          <a:p>
            <a:pPr marL="0" indent="0">
              <a:spcAft>
                <a:spcPts val="1200"/>
              </a:spcAft>
              <a:buNone/>
            </a:pPr>
            <a:endParaRPr lang="en-US" dirty="0"/>
          </a:p>
          <a:p>
            <a:pPr marL="0" indent="0">
              <a:spcAft>
                <a:spcPts val="1200"/>
              </a:spcAft>
              <a:buNone/>
            </a:pPr>
            <a:r>
              <a:rPr lang="en-US" b="1" dirty="0"/>
              <a:t>Statement 3: </a:t>
            </a:r>
            <a:r>
              <a:rPr lang="en-US" dirty="0"/>
              <a:t>We want to find out how many of the local residents are interested in a play scheme for children during the summer holiday.</a:t>
            </a:r>
          </a:p>
        </p:txBody>
      </p:sp>
    </p:spTree>
    <p:extLst>
      <p:ext uri="{BB962C8B-B14F-4D97-AF65-F5344CB8AC3E}">
        <p14:creationId xmlns:p14="http://schemas.microsoft.com/office/powerpoint/2010/main" val="1507118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199EEF-C480-0CA0-E517-69CEA4E7D9FD}"/>
              </a:ext>
            </a:extLst>
          </p:cNvPr>
          <p:cNvSpPr>
            <a:spLocks noGrp="1"/>
          </p:cNvSpPr>
          <p:nvPr>
            <p:ph type="title"/>
          </p:nvPr>
        </p:nvSpPr>
        <p:spPr>
          <a:xfrm>
            <a:off x="838200" y="270668"/>
            <a:ext cx="10515600" cy="820738"/>
          </a:xfrm>
        </p:spPr>
        <p:txBody>
          <a:bodyPr/>
          <a:lstStyle/>
          <a:p>
            <a:r>
              <a:rPr lang="en-US" b="0" i="0" dirty="0">
                <a:solidFill>
                  <a:srgbClr val="111111"/>
                </a:solidFill>
                <a:effectLst/>
                <a:latin typeface="Helvetica" panose="020B0604020202020204" pitchFamily="34" charset="0"/>
              </a:rPr>
              <a:t>Too much information?  </a:t>
            </a:r>
            <a:endParaRPr lang="en-US" dirty="0"/>
          </a:p>
        </p:txBody>
      </p:sp>
      <p:sp>
        <p:nvSpPr>
          <p:cNvPr id="3" name="Content Placeholder 2">
            <a:extLst>
              <a:ext uri="{FF2B5EF4-FFF2-40B4-BE49-F238E27FC236}">
                <a16:creationId xmlns:a16="http://schemas.microsoft.com/office/drawing/2014/main" id="{B9C33734-ED16-6837-D933-5C62A940F284}"/>
              </a:ext>
            </a:extLst>
          </p:cNvPr>
          <p:cNvSpPr>
            <a:spLocks noGrp="1"/>
          </p:cNvSpPr>
          <p:nvPr>
            <p:ph idx="1"/>
          </p:nvPr>
        </p:nvSpPr>
        <p:spPr>
          <a:xfrm>
            <a:off x="471487" y="1257300"/>
            <a:ext cx="11444287" cy="5600700"/>
          </a:xfrm>
        </p:spPr>
        <p:txBody>
          <a:bodyPr>
            <a:normAutofit fontScale="92500" lnSpcReduction="20000"/>
          </a:bodyPr>
          <a:lstStyle/>
          <a:p>
            <a:pPr algn="l" fontAlgn="t">
              <a:spcAft>
                <a:spcPts val="750"/>
              </a:spcAft>
              <a:buNone/>
            </a:pPr>
            <a:r>
              <a:rPr lang="en-US" b="0" i="0" dirty="0">
                <a:solidFill>
                  <a:srgbClr val="111111"/>
                </a:solidFill>
                <a:effectLst/>
                <a:latin typeface="Helvetica" panose="020B0604020202020204" pitchFamily="34" charset="0"/>
              </a:rPr>
              <a:t>Here are some options to consider when narrowing the scope of your paper:</a:t>
            </a:r>
          </a:p>
          <a:p>
            <a:pPr algn="l" fontAlgn="t">
              <a:spcAft>
                <a:spcPts val="750"/>
              </a:spcAft>
              <a:buFont typeface="Arial" panose="020B0604020202020204" pitchFamily="34" charset="0"/>
              <a:buChar char="•"/>
            </a:pPr>
            <a:r>
              <a:rPr lang="en-US" b="1" i="0" dirty="0">
                <a:solidFill>
                  <a:srgbClr val="111111"/>
                </a:solidFill>
                <a:effectLst/>
                <a:latin typeface="Helvetica" panose="020B0604020202020204" pitchFamily="34" charset="0"/>
              </a:rPr>
              <a:t>Theoretical approach</a:t>
            </a:r>
            <a:r>
              <a:rPr lang="en-US" b="0" i="0" dirty="0">
                <a:solidFill>
                  <a:srgbClr val="111111"/>
                </a:solidFill>
                <a:effectLst/>
                <a:latin typeface="Helvetica" panose="020B0604020202020204" pitchFamily="34" charset="0"/>
              </a:rPr>
              <a:t>:  Limit your topic to a particular approach to the issue.  For example, if your topic concerns cloning, examine the theories surrounding the high rate of failures in animal cloning.</a:t>
            </a:r>
          </a:p>
          <a:p>
            <a:pPr algn="l" fontAlgn="t">
              <a:spcAft>
                <a:spcPts val="750"/>
              </a:spcAft>
              <a:buFont typeface="Arial" panose="020B0604020202020204" pitchFamily="34" charset="0"/>
              <a:buChar char="•"/>
            </a:pPr>
            <a:r>
              <a:rPr lang="en-US" b="1" i="0" dirty="0">
                <a:solidFill>
                  <a:srgbClr val="111111"/>
                </a:solidFill>
                <a:effectLst/>
                <a:latin typeface="Helvetica" panose="020B0604020202020204" pitchFamily="34" charset="0"/>
              </a:rPr>
              <a:t>Aspect or sub-area</a:t>
            </a:r>
            <a:r>
              <a:rPr lang="en-US" b="0" i="0" dirty="0">
                <a:solidFill>
                  <a:srgbClr val="111111"/>
                </a:solidFill>
                <a:effectLst/>
                <a:latin typeface="Helvetica" panose="020B0604020202020204" pitchFamily="34" charset="0"/>
              </a:rPr>
              <a:t>:  Consider only one piece of the subject.  For example, if your topic is human cloning, investigate government regulation of cloning.</a:t>
            </a:r>
          </a:p>
          <a:p>
            <a:pPr algn="l" fontAlgn="t">
              <a:spcAft>
                <a:spcPts val="750"/>
              </a:spcAft>
              <a:buFont typeface="Arial" panose="020B0604020202020204" pitchFamily="34" charset="0"/>
              <a:buChar char="•"/>
            </a:pPr>
            <a:r>
              <a:rPr lang="en-US" b="1" i="0" dirty="0">
                <a:solidFill>
                  <a:srgbClr val="111111"/>
                </a:solidFill>
                <a:effectLst/>
                <a:latin typeface="Helvetica" panose="020B0604020202020204" pitchFamily="34" charset="0"/>
              </a:rPr>
              <a:t>Time</a:t>
            </a:r>
            <a:r>
              <a:rPr lang="en-US" b="0" i="0" dirty="0">
                <a:solidFill>
                  <a:srgbClr val="111111"/>
                </a:solidFill>
                <a:effectLst/>
                <a:latin typeface="Helvetica" panose="020B0604020202020204" pitchFamily="34" charset="0"/>
              </a:rPr>
              <a:t>:  Limit the period you examine.  For example, on the topic in genetics, contrast public attitudes in the 1950's versus the 1990's.</a:t>
            </a:r>
          </a:p>
          <a:p>
            <a:pPr algn="l" fontAlgn="t">
              <a:spcAft>
                <a:spcPts val="750"/>
              </a:spcAft>
              <a:buFont typeface="Arial" panose="020B0604020202020204" pitchFamily="34" charset="0"/>
              <a:buChar char="•"/>
            </a:pPr>
            <a:r>
              <a:rPr lang="en-US" b="1" i="0" dirty="0">
                <a:solidFill>
                  <a:srgbClr val="111111"/>
                </a:solidFill>
                <a:effectLst/>
                <a:latin typeface="Helvetica" panose="020B0604020202020204" pitchFamily="34" charset="0"/>
              </a:rPr>
              <a:t>Population group</a:t>
            </a:r>
            <a:r>
              <a:rPr lang="en-US" b="0" i="0" dirty="0">
                <a:solidFill>
                  <a:srgbClr val="111111"/>
                </a:solidFill>
                <a:effectLst/>
                <a:latin typeface="Helvetica" panose="020B0604020202020204" pitchFamily="34" charset="0"/>
              </a:rPr>
              <a:t>:  Limit by age, sex, race, occupation, species or ethnic group.  For example, on a topic in genetics, examine specific traits as they affect women over 40 years of age.</a:t>
            </a:r>
          </a:p>
          <a:p>
            <a:pPr algn="l" fontAlgn="t">
              <a:spcAft>
                <a:spcPts val="750"/>
              </a:spcAft>
              <a:buFont typeface="Arial" panose="020B0604020202020204" pitchFamily="34" charset="0"/>
              <a:buChar char="•"/>
            </a:pPr>
            <a:r>
              <a:rPr lang="en-US" b="1" i="0" dirty="0">
                <a:solidFill>
                  <a:srgbClr val="111111"/>
                </a:solidFill>
                <a:effectLst/>
                <a:latin typeface="Helvetica" panose="020B0604020202020204" pitchFamily="34" charset="0"/>
              </a:rPr>
              <a:t>Geographical location</a:t>
            </a:r>
            <a:r>
              <a:rPr lang="en-US" b="0" i="0" dirty="0">
                <a:solidFill>
                  <a:srgbClr val="111111"/>
                </a:solidFill>
                <a:effectLst/>
                <a:latin typeface="Helvetica" panose="020B0604020202020204" pitchFamily="34" charset="0"/>
              </a:rPr>
              <a:t>:  A geographic analysis can provide a useful means to examine an issue.   For example, if your topic concerns cloning, investigate cloning practices in Europe or the Middle East.</a:t>
            </a:r>
          </a:p>
          <a:p>
            <a:pPr>
              <a:buNone/>
            </a:pPr>
            <a:endParaRPr lang="en-US" dirty="0"/>
          </a:p>
        </p:txBody>
      </p:sp>
    </p:spTree>
    <p:extLst>
      <p:ext uri="{BB962C8B-B14F-4D97-AF65-F5344CB8AC3E}">
        <p14:creationId xmlns:p14="http://schemas.microsoft.com/office/powerpoint/2010/main" val="1413248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TotalTime>
  <Words>1221</Words>
  <Application>Microsoft Office PowerPoint</Application>
  <PresentationFormat>Widescreen</PresentationFormat>
  <Paragraphs>86</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Helvetica</vt:lpstr>
      <vt:lpstr>Office Theme</vt:lpstr>
      <vt:lpstr>Choosing a Research Topic HSMP 4330</vt:lpstr>
      <vt:lpstr>What is a research topic?</vt:lpstr>
      <vt:lpstr>Key characteristics of a research topic</vt:lpstr>
      <vt:lpstr>Tips on Choosing an interesting research topic. </vt:lpstr>
      <vt:lpstr>The 5Ws</vt:lpstr>
      <vt:lpstr>Identifying the Problem</vt:lpstr>
      <vt:lpstr>How should my topic read?</vt:lpstr>
      <vt:lpstr>How could you modify these topics?</vt:lpstr>
      <vt:lpstr>Too much information?  </vt:lpstr>
      <vt:lpstr>Not finding enough information?  </vt:lpstr>
      <vt:lpstr>How can I remain interested in my research? </vt:lpstr>
      <vt:lpstr>What do I bring to the research?</vt:lpstr>
      <vt:lpstr>What do I bring to the research?</vt:lpstr>
      <vt:lpstr>TIME TO COME UP WITH OUR OWN TOPICS!!!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davy zulu</dc:creator>
  <cp:lastModifiedBy>davy zulu</cp:lastModifiedBy>
  <cp:revision>1</cp:revision>
  <dcterms:created xsi:type="dcterms:W3CDTF">2025-03-24T09:31:24Z</dcterms:created>
  <dcterms:modified xsi:type="dcterms:W3CDTF">2025-03-25T12:56:44Z</dcterms:modified>
</cp:coreProperties>
</file>