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2" r:id="rId2"/>
    <p:sldId id="294" r:id="rId3"/>
    <p:sldId id="267" r:id="rId4"/>
    <p:sldId id="265" r:id="rId5"/>
    <p:sldId id="268" r:id="rId6"/>
    <p:sldId id="272" r:id="rId7"/>
    <p:sldId id="273" r:id="rId8"/>
    <p:sldId id="295" r:id="rId9"/>
    <p:sldId id="269" r:id="rId10"/>
    <p:sldId id="275" r:id="rId11"/>
    <p:sldId id="274" r:id="rId12"/>
    <p:sldId id="278" r:id="rId13"/>
    <p:sldId id="276" r:id="rId14"/>
    <p:sldId id="277" r:id="rId15"/>
    <p:sldId id="279" r:id="rId16"/>
    <p:sldId id="280" r:id="rId17"/>
    <p:sldId id="297" r:id="rId18"/>
    <p:sldId id="282" r:id="rId19"/>
    <p:sldId id="298" r:id="rId20"/>
    <p:sldId id="281" r:id="rId21"/>
    <p:sldId id="287" r:id="rId22"/>
    <p:sldId id="296" r:id="rId23"/>
    <p:sldId id="28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D77DDF4-D9DE-4D1A-906E-C0AC33DC2DC1}">
          <p14:sldIdLst>
            <p14:sldId id="292"/>
            <p14:sldId id="294"/>
            <p14:sldId id="267"/>
            <p14:sldId id="265"/>
            <p14:sldId id="268"/>
            <p14:sldId id="272"/>
            <p14:sldId id="273"/>
            <p14:sldId id="295"/>
            <p14:sldId id="269"/>
            <p14:sldId id="275"/>
            <p14:sldId id="274"/>
            <p14:sldId id="278"/>
            <p14:sldId id="276"/>
            <p14:sldId id="277"/>
            <p14:sldId id="279"/>
            <p14:sldId id="280"/>
            <p14:sldId id="297"/>
            <p14:sldId id="282"/>
            <p14:sldId id="298"/>
            <p14:sldId id="281"/>
          </p14:sldIdLst>
        </p14:section>
        <p14:section name="Untitled Section" id="{80EA736B-E046-4B0C-A867-DBF4DA38C460}">
          <p14:sldIdLst>
            <p14:sldId id="287"/>
            <p14:sldId id="296"/>
            <p14:sldId id="28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y zulu" userId="a88c850a6dd0038c" providerId="LiveId" clId="{BF068EE2-A0D0-4B73-AB2A-9B1BA45883FD}"/>
    <pc:docChg chg="modSld">
      <pc:chgData name="davy zulu" userId="a88c850a6dd0038c" providerId="LiveId" clId="{BF068EE2-A0D0-4B73-AB2A-9B1BA45883FD}" dt="2025-03-26T13:25:38.574" v="2" actId="1076"/>
      <pc:docMkLst>
        <pc:docMk/>
      </pc:docMkLst>
      <pc:sldChg chg="modSp mod">
        <pc:chgData name="davy zulu" userId="a88c850a6dd0038c" providerId="LiveId" clId="{BF068EE2-A0D0-4B73-AB2A-9B1BA45883FD}" dt="2025-03-26T13:25:38.574" v="2" actId="1076"/>
        <pc:sldMkLst>
          <pc:docMk/>
          <pc:sldMk cId="0" sldId="292"/>
        </pc:sldMkLst>
        <pc:spChg chg="mod">
          <ac:chgData name="davy zulu" userId="a88c850a6dd0038c" providerId="LiveId" clId="{BF068EE2-A0D0-4B73-AB2A-9B1BA45883FD}" dt="2025-03-26T13:25:38.574" v="2" actId="1076"/>
          <ac:spMkLst>
            <pc:docMk/>
            <pc:sldMk cId="0" sldId="292"/>
            <ac:spMk id="2" creationId="{00000000-0000-0000-0000-000000000000}"/>
          </ac:spMkLst>
        </pc:spChg>
        <pc:spChg chg="mod">
          <ac:chgData name="davy zulu" userId="a88c850a6dd0038c" providerId="LiveId" clId="{BF068EE2-A0D0-4B73-AB2A-9B1BA45883FD}" dt="2025-03-26T13:25:33.777" v="1" actId="14100"/>
          <ac:spMkLst>
            <pc:docMk/>
            <pc:sldMk cId="0" sldId="292"/>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BF0EF27E-6C81-47DD-B7B2-0722893F528F}" type="datetimeFigureOut">
              <a:rPr lang="en-ZW" smtClean="0"/>
              <a:pPr/>
              <a:t>26/3/2025</a:t>
            </a:fld>
            <a:endParaRPr lang="en-ZW" dirty="0"/>
          </a:p>
        </p:txBody>
      </p:sp>
      <p:sp>
        <p:nvSpPr>
          <p:cNvPr id="5" name="Footer Placeholder 4"/>
          <p:cNvSpPr>
            <a:spLocks noGrp="1"/>
          </p:cNvSpPr>
          <p:nvPr>
            <p:ph type="ftr" sz="quarter" idx="11"/>
          </p:nvPr>
        </p:nvSpPr>
        <p:spPr/>
        <p:txBody>
          <a:bodyPr/>
          <a:lstStyle/>
          <a:p>
            <a:endParaRPr lang="en-ZW" dirty="0"/>
          </a:p>
        </p:txBody>
      </p:sp>
      <p:sp>
        <p:nvSpPr>
          <p:cNvPr id="6" name="Slide Number Placeholder 5"/>
          <p:cNvSpPr>
            <a:spLocks noGrp="1"/>
          </p:cNvSpPr>
          <p:nvPr>
            <p:ph type="sldNum" sz="quarter" idx="12"/>
          </p:nvPr>
        </p:nvSpPr>
        <p:spPr/>
        <p:txBody>
          <a:bodyPr/>
          <a:lstStyle/>
          <a:p>
            <a:fld id="{21004037-876C-4645-90C6-73330A3709CF}" type="slidenum">
              <a:rPr lang="en-ZW" smtClean="0"/>
              <a:pPr/>
              <a:t>‹#›</a:t>
            </a:fld>
            <a:endParaRPr lang="en-ZW"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F0EF27E-6C81-47DD-B7B2-0722893F528F}" type="datetimeFigureOut">
              <a:rPr lang="en-ZW" smtClean="0"/>
              <a:pPr/>
              <a:t>26/3/2025</a:t>
            </a:fld>
            <a:endParaRPr lang="en-ZW" dirty="0"/>
          </a:p>
        </p:txBody>
      </p:sp>
      <p:sp>
        <p:nvSpPr>
          <p:cNvPr id="5" name="Footer Placeholder 4"/>
          <p:cNvSpPr>
            <a:spLocks noGrp="1"/>
          </p:cNvSpPr>
          <p:nvPr>
            <p:ph type="ftr" sz="quarter" idx="11"/>
          </p:nvPr>
        </p:nvSpPr>
        <p:spPr/>
        <p:txBody>
          <a:bodyPr/>
          <a:lstStyle/>
          <a:p>
            <a:endParaRPr lang="en-ZW" dirty="0"/>
          </a:p>
        </p:txBody>
      </p:sp>
      <p:sp>
        <p:nvSpPr>
          <p:cNvPr id="6" name="Slide Number Placeholder 5"/>
          <p:cNvSpPr>
            <a:spLocks noGrp="1"/>
          </p:cNvSpPr>
          <p:nvPr>
            <p:ph type="sldNum" sz="quarter" idx="12"/>
          </p:nvPr>
        </p:nvSpPr>
        <p:spPr/>
        <p:txBody>
          <a:bodyPr/>
          <a:lstStyle/>
          <a:p>
            <a:fld id="{21004037-876C-4645-90C6-73330A3709CF}" type="slidenum">
              <a:rPr lang="en-ZW" smtClean="0"/>
              <a:pPr/>
              <a:t>‹#›</a:t>
            </a:fld>
            <a:endParaRPr lang="en-ZW"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F0EF27E-6C81-47DD-B7B2-0722893F528F}" type="datetimeFigureOut">
              <a:rPr lang="en-ZW" smtClean="0"/>
              <a:pPr/>
              <a:t>26/3/2025</a:t>
            </a:fld>
            <a:endParaRPr lang="en-ZW" dirty="0"/>
          </a:p>
        </p:txBody>
      </p:sp>
      <p:sp>
        <p:nvSpPr>
          <p:cNvPr id="5" name="Footer Placeholder 4"/>
          <p:cNvSpPr>
            <a:spLocks noGrp="1"/>
          </p:cNvSpPr>
          <p:nvPr>
            <p:ph type="ftr" sz="quarter" idx="11"/>
          </p:nvPr>
        </p:nvSpPr>
        <p:spPr/>
        <p:txBody>
          <a:bodyPr/>
          <a:lstStyle/>
          <a:p>
            <a:endParaRPr lang="en-ZW" dirty="0"/>
          </a:p>
        </p:txBody>
      </p:sp>
      <p:sp>
        <p:nvSpPr>
          <p:cNvPr id="6" name="Slide Number Placeholder 5"/>
          <p:cNvSpPr>
            <a:spLocks noGrp="1"/>
          </p:cNvSpPr>
          <p:nvPr>
            <p:ph type="sldNum" sz="quarter" idx="12"/>
          </p:nvPr>
        </p:nvSpPr>
        <p:spPr/>
        <p:txBody>
          <a:bodyPr/>
          <a:lstStyle/>
          <a:p>
            <a:fld id="{21004037-876C-4645-90C6-73330A3709CF}" type="slidenum">
              <a:rPr lang="en-ZW" smtClean="0"/>
              <a:pPr/>
              <a:t>‹#›</a:t>
            </a:fld>
            <a:endParaRPr lang="en-ZW"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F0EF27E-6C81-47DD-B7B2-0722893F528F}" type="datetimeFigureOut">
              <a:rPr lang="en-ZW" smtClean="0"/>
              <a:pPr/>
              <a:t>26/3/2025</a:t>
            </a:fld>
            <a:endParaRPr lang="en-ZW" dirty="0"/>
          </a:p>
        </p:txBody>
      </p:sp>
      <p:sp>
        <p:nvSpPr>
          <p:cNvPr id="5" name="Footer Placeholder 4"/>
          <p:cNvSpPr>
            <a:spLocks noGrp="1"/>
          </p:cNvSpPr>
          <p:nvPr>
            <p:ph type="ftr" sz="quarter" idx="11"/>
          </p:nvPr>
        </p:nvSpPr>
        <p:spPr/>
        <p:txBody>
          <a:bodyPr/>
          <a:lstStyle/>
          <a:p>
            <a:endParaRPr lang="en-ZW" dirty="0"/>
          </a:p>
        </p:txBody>
      </p:sp>
      <p:sp>
        <p:nvSpPr>
          <p:cNvPr id="6" name="Slide Number Placeholder 5"/>
          <p:cNvSpPr>
            <a:spLocks noGrp="1"/>
          </p:cNvSpPr>
          <p:nvPr>
            <p:ph type="sldNum" sz="quarter" idx="12"/>
          </p:nvPr>
        </p:nvSpPr>
        <p:spPr/>
        <p:txBody>
          <a:bodyPr/>
          <a:lstStyle/>
          <a:p>
            <a:fld id="{21004037-876C-4645-90C6-73330A3709CF}" type="slidenum">
              <a:rPr lang="en-ZW" smtClean="0"/>
              <a:pPr/>
              <a:t>‹#›</a:t>
            </a:fld>
            <a:endParaRPr lang="en-ZW"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0EF27E-6C81-47DD-B7B2-0722893F528F}" type="datetimeFigureOut">
              <a:rPr lang="en-ZW" smtClean="0"/>
              <a:pPr/>
              <a:t>26/3/2025</a:t>
            </a:fld>
            <a:endParaRPr lang="en-ZW" dirty="0"/>
          </a:p>
        </p:txBody>
      </p:sp>
      <p:sp>
        <p:nvSpPr>
          <p:cNvPr id="5" name="Footer Placeholder 4"/>
          <p:cNvSpPr>
            <a:spLocks noGrp="1"/>
          </p:cNvSpPr>
          <p:nvPr>
            <p:ph type="ftr" sz="quarter" idx="11"/>
          </p:nvPr>
        </p:nvSpPr>
        <p:spPr/>
        <p:txBody>
          <a:bodyPr/>
          <a:lstStyle/>
          <a:p>
            <a:endParaRPr lang="en-ZW" dirty="0"/>
          </a:p>
        </p:txBody>
      </p:sp>
      <p:sp>
        <p:nvSpPr>
          <p:cNvPr id="6" name="Slide Number Placeholder 5"/>
          <p:cNvSpPr>
            <a:spLocks noGrp="1"/>
          </p:cNvSpPr>
          <p:nvPr>
            <p:ph type="sldNum" sz="quarter" idx="12"/>
          </p:nvPr>
        </p:nvSpPr>
        <p:spPr/>
        <p:txBody>
          <a:bodyPr/>
          <a:lstStyle/>
          <a:p>
            <a:fld id="{21004037-876C-4645-90C6-73330A3709CF}" type="slidenum">
              <a:rPr lang="en-ZW" smtClean="0"/>
              <a:pPr/>
              <a:t>‹#›</a:t>
            </a:fld>
            <a:endParaRPr lang="en-ZW"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BF0EF27E-6C81-47DD-B7B2-0722893F528F}" type="datetimeFigureOut">
              <a:rPr lang="en-ZW" smtClean="0"/>
              <a:pPr/>
              <a:t>26/3/2025</a:t>
            </a:fld>
            <a:endParaRPr lang="en-ZW" dirty="0"/>
          </a:p>
        </p:txBody>
      </p:sp>
      <p:sp>
        <p:nvSpPr>
          <p:cNvPr id="6" name="Footer Placeholder 5"/>
          <p:cNvSpPr>
            <a:spLocks noGrp="1"/>
          </p:cNvSpPr>
          <p:nvPr>
            <p:ph type="ftr" sz="quarter" idx="11"/>
          </p:nvPr>
        </p:nvSpPr>
        <p:spPr/>
        <p:txBody>
          <a:bodyPr/>
          <a:lstStyle/>
          <a:p>
            <a:endParaRPr lang="en-ZW" dirty="0"/>
          </a:p>
        </p:txBody>
      </p:sp>
      <p:sp>
        <p:nvSpPr>
          <p:cNvPr id="7" name="Slide Number Placeholder 6"/>
          <p:cNvSpPr>
            <a:spLocks noGrp="1"/>
          </p:cNvSpPr>
          <p:nvPr>
            <p:ph type="sldNum" sz="quarter" idx="12"/>
          </p:nvPr>
        </p:nvSpPr>
        <p:spPr/>
        <p:txBody>
          <a:bodyPr/>
          <a:lstStyle/>
          <a:p>
            <a:fld id="{21004037-876C-4645-90C6-73330A3709CF}" type="slidenum">
              <a:rPr lang="en-ZW" smtClean="0"/>
              <a:pPr/>
              <a:t>‹#›</a:t>
            </a:fld>
            <a:endParaRPr lang="en-ZW"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BF0EF27E-6C81-47DD-B7B2-0722893F528F}" type="datetimeFigureOut">
              <a:rPr lang="en-ZW" smtClean="0"/>
              <a:pPr/>
              <a:t>26/3/2025</a:t>
            </a:fld>
            <a:endParaRPr lang="en-ZW" dirty="0"/>
          </a:p>
        </p:txBody>
      </p:sp>
      <p:sp>
        <p:nvSpPr>
          <p:cNvPr id="8" name="Footer Placeholder 7"/>
          <p:cNvSpPr>
            <a:spLocks noGrp="1"/>
          </p:cNvSpPr>
          <p:nvPr>
            <p:ph type="ftr" sz="quarter" idx="11"/>
          </p:nvPr>
        </p:nvSpPr>
        <p:spPr/>
        <p:txBody>
          <a:bodyPr/>
          <a:lstStyle/>
          <a:p>
            <a:endParaRPr lang="en-ZW" dirty="0"/>
          </a:p>
        </p:txBody>
      </p:sp>
      <p:sp>
        <p:nvSpPr>
          <p:cNvPr id="9" name="Slide Number Placeholder 8"/>
          <p:cNvSpPr>
            <a:spLocks noGrp="1"/>
          </p:cNvSpPr>
          <p:nvPr>
            <p:ph type="sldNum" sz="quarter" idx="12"/>
          </p:nvPr>
        </p:nvSpPr>
        <p:spPr/>
        <p:txBody>
          <a:bodyPr/>
          <a:lstStyle/>
          <a:p>
            <a:fld id="{21004037-876C-4645-90C6-73330A3709CF}" type="slidenum">
              <a:rPr lang="en-ZW" smtClean="0"/>
              <a:pPr/>
              <a:t>‹#›</a:t>
            </a:fld>
            <a:endParaRPr lang="en-ZW"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BF0EF27E-6C81-47DD-B7B2-0722893F528F}" type="datetimeFigureOut">
              <a:rPr lang="en-ZW" smtClean="0"/>
              <a:pPr/>
              <a:t>26/3/2025</a:t>
            </a:fld>
            <a:endParaRPr lang="en-ZW" dirty="0"/>
          </a:p>
        </p:txBody>
      </p:sp>
      <p:sp>
        <p:nvSpPr>
          <p:cNvPr id="4" name="Footer Placeholder 3"/>
          <p:cNvSpPr>
            <a:spLocks noGrp="1"/>
          </p:cNvSpPr>
          <p:nvPr>
            <p:ph type="ftr" sz="quarter" idx="11"/>
          </p:nvPr>
        </p:nvSpPr>
        <p:spPr/>
        <p:txBody>
          <a:bodyPr/>
          <a:lstStyle/>
          <a:p>
            <a:endParaRPr lang="en-ZW" dirty="0"/>
          </a:p>
        </p:txBody>
      </p:sp>
      <p:sp>
        <p:nvSpPr>
          <p:cNvPr id="5" name="Slide Number Placeholder 4"/>
          <p:cNvSpPr>
            <a:spLocks noGrp="1"/>
          </p:cNvSpPr>
          <p:nvPr>
            <p:ph type="sldNum" sz="quarter" idx="12"/>
          </p:nvPr>
        </p:nvSpPr>
        <p:spPr/>
        <p:txBody>
          <a:bodyPr/>
          <a:lstStyle/>
          <a:p>
            <a:fld id="{21004037-876C-4645-90C6-73330A3709CF}" type="slidenum">
              <a:rPr lang="en-ZW" smtClean="0"/>
              <a:pPr/>
              <a:t>‹#›</a:t>
            </a:fld>
            <a:endParaRPr lang="en-ZW"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0EF27E-6C81-47DD-B7B2-0722893F528F}" type="datetimeFigureOut">
              <a:rPr lang="en-ZW" smtClean="0"/>
              <a:pPr/>
              <a:t>26/3/2025</a:t>
            </a:fld>
            <a:endParaRPr lang="en-ZW" dirty="0"/>
          </a:p>
        </p:txBody>
      </p:sp>
      <p:sp>
        <p:nvSpPr>
          <p:cNvPr id="3" name="Footer Placeholder 2"/>
          <p:cNvSpPr>
            <a:spLocks noGrp="1"/>
          </p:cNvSpPr>
          <p:nvPr>
            <p:ph type="ftr" sz="quarter" idx="11"/>
          </p:nvPr>
        </p:nvSpPr>
        <p:spPr/>
        <p:txBody>
          <a:bodyPr/>
          <a:lstStyle/>
          <a:p>
            <a:endParaRPr lang="en-ZW" dirty="0"/>
          </a:p>
        </p:txBody>
      </p:sp>
      <p:sp>
        <p:nvSpPr>
          <p:cNvPr id="4" name="Slide Number Placeholder 3"/>
          <p:cNvSpPr>
            <a:spLocks noGrp="1"/>
          </p:cNvSpPr>
          <p:nvPr>
            <p:ph type="sldNum" sz="quarter" idx="12"/>
          </p:nvPr>
        </p:nvSpPr>
        <p:spPr/>
        <p:txBody>
          <a:bodyPr/>
          <a:lstStyle/>
          <a:p>
            <a:fld id="{21004037-876C-4645-90C6-73330A3709CF}" type="slidenum">
              <a:rPr lang="en-ZW" smtClean="0"/>
              <a:pPr/>
              <a:t>‹#›</a:t>
            </a:fld>
            <a:endParaRPr lang="en-ZW"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0EF27E-6C81-47DD-B7B2-0722893F528F}" type="datetimeFigureOut">
              <a:rPr lang="en-ZW" smtClean="0"/>
              <a:pPr/>
              <a:t>26/3/2025</a:t>
            </a:fld>
            <a:endParaRPr lang="en-ZW" dirty="0"/>
          </a:p>
        </p:txBody>
      </p:sp>
      <p:sp>
        <p:nvSpPr>
          <p:cNvPr id="6" name="Footer Placeholder 5"/>
          <p:cNvSpPr>
            <a:spLocks noGrp="1"/>
          </p:cNvSpPr>
          <p:nvPr>
            <p:ph type="ftr" sz="quarter" idx="11"/>
          </p:nvPr>
        </p:nvSpPr>
        <p:spPr/>
        <p:txBody>
          <a:bodyPr/>
          <a:lstStyle/>
          <a:p>
            <a:endParaRPr lang="en-ZW" dirty="0"/>
          </a:p>
        </p:txBody>
      </p:sp>
      <p:sp>
        <p:nvSpPr>
          <p:cNvPr id="7" name="Slide Number Placeholder 6"/>
          <p:cNvSpPr>
            <a:spLocks noGrp="1"/>
          </p:cNvSpPr>
          <p:nvPr>
            <p:ph type="sldNum" sz="quarter" idx="12"/>
          </p:nvPr>
        </p:nvSpPr>
        <p:spPr/>
        <p:txBody>
          <a:bodyPr/>
          <a:lstStyle/>
          <a:p>
            <a:fld id="{21004037-876C-4645-90C6-73330A3709CF}" type="slidenum">
              <a:rPr lang="en-ZW" smtClean="0"/>
              <a:pPr/>
              <a:t>‹#›</a:t>
            </a:fld>
            <a:endParaRPr lang="en-ZW"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0EF27E-6C81-47DD-B7B2-0722893F528F}" type="datetimeFigureOut">
              <a:rPr lang="en-ZW" smtClean="0"/>
              <a:pPr/>
              <a:t>26/3/2025</a:t>
            </a:fld>
            <a:endParaRPr lang="en-ZW" dirty="0"/>
          </a:p>
        </p:txBody>
      </p:sp>
      <p:sp>
        <p:nvSpPr>
          <p:cNvPr id="6" name="Footer Placeholder 5"/>
          <p:cNvSpPr>
            <a:spLocks noGrp="1"/>
          </p:cNvSpPr>
          <p:nvPr>
            <p:ph type="ftr" sz="quarter" idx="11"/>
          </p:nvPr>
        </p:nvSpPr>
        <p:spPr/>
        <p:txBody>
          <a:bodyPr/>
          <a:lstStyle/>
          <a:p>
            <a:endParaRPr lang="en-ZW" dirty="0"/>
          </a:p>
        </p:txBody>
      </p:sp>
      <p:sp>
        <p:nvSpPr>
          <p:cNvPr id="7" name="Slide Number Placeholder 6"/>
          <p:cNvSpPr>
            <a:spLocks noGrp="1"/>
          </p:cNvSpPr>
          <p:nvPr>
            <p:ph type="sldNum" sz="quarter" idx="12"/>
          </p:nvPr>
        </p:nvSpPr>
        <p:spPr/>
        <p:txBody>
          <a:bodyPr/>
          <a:lstStyle/>
          <a:p>
            <a:fld id="{21004037-876C-4645-90C6-73330A3709CF}" type="slidenum">
              <a:rPr lang="en-ZW" smtClean="0"/>
              <a:pPr/>
              <a:t>‹#›</a:t>
            </a:fld>
            <a:endParaRPr lang="en-ZW"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0EF27E-6C81-47DD-B7B2-0722893F528F}" type="datetimeFigureOut">
              <a:rPr lang="en-ZW" smtClean="0"/>
              <a:pPr/>
              <a:t>26/3/2025</a:t>
            </a:fld>
            <a:endParaRPr lang="en-ZW"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W"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004037-876C-4645-90C6-73330A3709CF}" type="slidenum">
              <a:rPr lang="en-ZW" smtClean="0"/>
              <a:pPr/>
              <a:t>‹#›</a:t>
            </a:fld>
            <a:endParaRPr lang="en-ZW"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ub.es/bid/13froel12.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ebsit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ais.up.ac.za/med/tnm800/tnmwritingliteraturereviewlie.htm" TargetMode="External"/><Relationship Id="rId2" Type="http://schemas.openxmlformats.org/officeDocument/2006/relationships/hyperlink" Target="http://www.writing.utoronto.ca/advice/specific-types-of-writing/literature-review" TargetMode="External"/><Relationship Id="rId1" Type="http://schemas.openxmlformats.org/officeDocument/2006/relationships/slideLayout" Target="../slideLayouts/slideLayout2.xml"/><Relationship Id="rId6" Type="http://schemas.openxmlformats.org/officeDocument/2006/relationships/hyperlink" Target="http://www.duluth.umn.edu/~hrallis/guides/researching/litreview.html" TargetMode="External"/><Relationship Id="rId5" Type="http://schemas.openxmlformats.org/officeDocument/2006/relationships/hyperlink" Target="https://owlcation.com/humanities/literature_review" TargetMode="External"/><Relationship Id="rId4" Type="http://schemas.openxmlformats.org/officeDocument/2006/relationships/hyperlink" Target="http://www.ais.up.ac.za/med/tnm800/tnmwritingliteraturereviewlie.htm.%5b20/02/2013" TargetMode="External"/></Relationships>
</file>

<file path=ppt/slides/_rels/slide22.xml.rels><?xml version="1.0" encoding="UTF-8" standalone="yes"?>
<Relationships xmlns="http://schemas.openxmlformats.org/package/2006/relationships"><Relationship Id="rId2" Type="http://schemas.openxmlformats.org/officeDocument/2006/relationships/hyperlink" Target="https://www.umu.se/en/wCITATIONrite/references/citing-references-harvard"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fontScale="90000"/>
          </a:bodyPr>
          <a:lstStyle/>
          <a:p>
            <a:r>
              <a:rPr lang="en-US" dirty="0">
                <a:latin typeface="Times New Roman" panose="02020603050405020304" pitchFamily="18" charset="0"/>
                <a:cs typeface="Times New Roman" panose="02020603050405020304" pitchFamily="18" charset="0"/>
              </a:rPr>
              <a:t>CITATION AND REFERENCING</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3048000"/>
            <a:ext cx="8229600" cy="3078163"/>
          </a:xfrm>
        </p:spPr>
        <p:txBody>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ZW" sz="2200" b="0" i="0" u="none" strike="noStrike" kern="1200" cap="none" spc="0" normalizeH="0" baseline="0" noProof="0" dirty="0">
                <a:ln>
                  <a:noFill/>
                </a:ln>
                <a:solidFill>
                  <a:prstClr val="black">
                    <a:tint val="75000"/>
                  </a:prstClr>
                </a:solidFill>
                <a:effectLst/>
                <a:uLnTx/>
                <a:uFillTx/>
                <a:latin typeface="Calibri"/>
                <a:ea typeface="+mn-ea"/>
                <a:cs typeface="+mn-cs"/>
              </a:rPr>
              <a:t>Presented by: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ZW" sz="2200" b="0" i="0" u="none" strike="noStrike" kern="1200" cap="none" spc="0" normalizeH="0" baseline="0" noProof="0" dirty="0">
                <a:ln>
                  <a:noFill/>
                </a:ln>
                <a:solidFill>
                  <a:prstClr val="black">
                    <a:tint val="75000"/>
                  </a:prstClr>
                </a:solidFill>
                <a:effectLst/>
                <a:uLnTx/>
                <a:uFillTx/>
                <a:latin typeface="Calibri"/>
                <a:ea typeface="+mn-ea"/>
                <a:cs typeface="+mn-cs"/>
              </a:rPr>
              <a:t>Dr. Zulu Davy Wadula</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ZW" sz="2200" b="0" i="0" u="none" strike="noStrike" kern="1200" cap="none" spc="0" normalizeH="0" baseline="0" noProof="0" dirty="0">
                <a:ln>
                  <a:noFill/>
                </a:ln>
                <a:solidFill>
                  <a:prstClr val="black">
                    <a:tint val="75000"/>
                  </a:prstClr>
                </a:solidFill>
                <a:effectLst/>
                <a:uLnTx/>
                <a:uFillTx/>
                <a:latin typeface="Calibri"/>
                <a:ea typeface="+mn-ea"/>
                <a:cs typeface="+mn-cs"/>
              </a:rPr>
              <a:t>Prepared by: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ZW" sz="2200" b="0" i="0" u="none" strike="noStrike" kern="1200" cap="none" spc="0" normalizeH="0" baseline="0" noProof="0" dirty="0">
                <a:ln>
                  <a:noFill/>
                </a:ln>
                <a:solidFill>
                  <a:prstClr val="black">
                    <a:tint val="75000"/>
                  </a:prstClr>
                </a:solidFill>
                <a:effectLst/>
                <a:uLnTx/>
                <a:uFillTx/>
                <a:latin typeface="Calibri"/>
                <a:ea typeface="+mn-ea"/>
                <a:cs typeface="+mn-cs"/>
              </a:rPr>
              <a:t>CELINE MALUMA MWAFULILWA</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ZW" sz="2200" b="0" i="0" u="none" strike="noStrike" kern="1200" cap="none" spc="0" normalizeH="0" baseline="0" noProof="0" dirty="0">
                <a:ln>
                  <a:noFill/>
                </a:ln>
                <a:solidFill>
                  <a:prstClr val="black">
                    <a:tint val="75000"/>
                  </a:prstClr>
                </a:solidFill>
                <a:effectLst/>
                <a:uLnTx/>
                <a:uFillTx/>
                <a:latin typeface="Calibri"/>
                <a:ea typeface="+mn-ea"/>
                <a:cs typeface="+mn-cs"/>
              </a:rPr>
              <a:t>M.L.I.S.</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Examples cont.</a:t>
            </a:r>
          </a:p>
        </p:txBody>
      </p:sp>
      <p:sp>
        <p:nvSpPr>
          <p:cNvPr id="3" name="Content Placeholder 2"/>
          <p:cNvSpPr>
            <a:spLocks noGrp="1"/>
          </p:cNvSpPr>
          <p:nvPr>
            <p:ph idx="1"/>
          </p:nvPr>
        </p:nvSpPr>
        <p:spPr>
          <a:xfrm>
            <a:off x="457200" y="1143000"/>
            <a:ext cx="8229600" cy="4983163"/>
          </a:xfrm>
        </p:spPr>
        <p:txBody>
          <a:bodyPr>
            <a:normAutofit fontScale="55000" lnSpcReduction="20000"/>
          </a:bodyPr>
          <a:lstStyle/>
          <a:p>
            <a:pPr>
              <a:buFont typeface="Arial" charset="0"/>
              <a:buChar char="•"/>
            </a:pPr>
            <a:endParaRPr lang="en-US" sz="2800" dirty="0">
              <a:latin typeface="Times New Roman" pitchFamily="18" charset="0"/>
              <a:cs typeface="Times New Roman" pitchFamily="18" charset="0"/>
            </a:endParaRPr>
          </a:p>
          <a:p>
            <a:pPr algn="ctr">
              <a:buNone/>
            </a:pPr>
            <a:r>
              <a:rPr lang="en-ZW" sz="3900" dirty="0"/>
              <a:t>Personal communication</a:t>
            </a:r>
            <a:endParaRPr lang="en-US" sz="3900" dirty="0">
              <a:latin typeface="Times New Roman" pitchFamily="18" charset="0"/>
              <a:cs typeface="Times New Roman" pitchFamily="18" charset="0"/>
            </a:endParaRPr>
          </a:p>
          <a:p>
            <a:pPr>
              <a:buFont typeface="Arial" charset="0"/>
              <a:buChar char="•"/>
            </a:pPr>
            <a:endParaRPr lang="en-US" sz="4500" dirty="0">
              <a:latin typeface="Times New Roman" pitchFamily="18" charset="0"/>
              <a:cs typeface="Times New Roman" pitchFamily="18" charset="0"/>
            </a:endParaRPr>
          </a:p>
          <a:p>
            <a:pPr>
              <a:buFont typeface="Wingdings" panose="05000000000000000000" pitchFamily="2" charset="2"/>
              <a:buChar char="Ø"/>
            </a:pPr>
            <a:r>
              <a:rPr lang="en-US" sz="4500" dirty="0">
                <a:latin typeface="Times New Roman" pitchFamily="18" charset="0"/>
                <a:cs typeface="Times New Roman" pitchFamily="18" charset="0"/>
              </a:rPr>
              <a:t>Personal communications such as letters, memos, email msgs:</a:t>
            </a:r>
          </a:p>
          <a:p>
            <a:pPr>
              <a:buFont typeface="Wingdings" panose="05000000000000000000" pitchFamily="2" charset="2"/>
              <a:buChar char="Ø"/>
            </a:pPr>
            <a:r>
              <a:rPr lang="en-US" sz="4500" dirty="0">
                <a:latin typeface="Times New Roman" pitchFamily="18" charset="0"/>
                <a:cs typeface="Times New Roman" pitchFamily="18" charset="0"/>
              </a:rPr>
              <a:t>Lowman, D. (17 January,1990). Pro Cite and Internet. Unpublished letter to Cross, P.</a:t>
            </a:r>
          </a:p>
          <a:p>
            <a:pPr>
              <a:buFont typeface="Wingdings" panose="05000000000000000000" pitchFamily="2" charset="2"/>
              <a:buChar char="Ø"/>
            </a:pPr>
            <a:endParaRPr lang="en-US" sz="4500" dirty="0">
              <a:latin typeface="Times New Roman" pitchFamily="18" charset="0"/>
              <a:cs typeface="Times New Roman" pitchFamily="18" charset="0"/>
            </a:endParaRPr>
          </a:p>
          <a:p>
            <a:pPr>
              <a:buFont typeface="Wingdings" panose="05000000000000000000" pitchFamily="2" charset="2"/>
              <a:buChar char="Ø"/>
            </a:pPr>
            <a:r>
              <a:rPr lang="en-US" sz="4500" dirty="0">
                <a:latin typeface="Times New Roman" pitchFamily="18" charset="0"/>
                <a:cs typeface="Times New Roman" pitchFamily="18" charset="0"/>
              </a:rPr>
              <a:t>Personal discussion or conversation:</a:t>
            </a:r>
          </a:p>
          <a:p>
            <a:pPr>
              <a:buFont typeface="Wingdings" panose="05000000000000000000" pitchFamily="2" charset="2"/>
              <a:buChar char="Ø"/>
            </a:pPr>
            <a:r>
              <a:rPr lang="en-US" sz="4500" dirty="0">
                <a:latin typeface="Times New Roman" pitchFamily="18" charset="0"/>
                <a:cs typeface="Times New Roman" pitchFamily="18" charset="0"/>
              </a:rPr>
              <a:t> Cite as: (T. K. Henderson, personal communication, September 28, 1998). </a:t>
            </a:r>
            <a:r>
              <a:rPr lang="en-US" sz="2200" dirty="0">
                <a:latin typeface="Times New Roman" pitchFamily="18" charset="0"/>
                <a:cs typeface="Times New Roman" pitchFamily="18" charset="0"/>
              </a:rPr>
              <a:t>[ethics: seek permission from the person you want to cite] </a:t>
            </a:r>
          </a:p>
          <a:p>
            <a:pPr>
              <a:buFont typeface="Wingdings" panose="05000000000000000000" pitchFamily="2" charset="2"/>
              <a:buChar char="Ø"/>
            </a:pPr>
            <a:endParaRPr lang="en-US" sz="2200" dirty="0">
              <a:latin typeface="Times New Roman" pitchFamily="18" charset="0"/>
              <a:cs typeface="Times New Roman" pitchFamily="18" charset="0"/>
            </a:endParaRPr>
          </a:p>
          <a:p>
            <a:pPr>
              <a:buNone/>
            </a:pPr>
            <a:r>
              <a:rPr lang="en-US" sz="2800" dirty="0">
                <a:latin typeface="Times New Roman" pitchFamily="18" charset="0"/>
                <a:cs typeface="Times New Roman" pitchFamily="18" charset="0"/>
              </a:rPr>
              <a:t> </a:t>
            </a:r>
          </a:p>
          <a:p>
            <a:pPr>
              <a:buNone/>
            </a:pPr>
            <a:r>
              <a:rPr lang="en-US" sz="2800" dirty="0">
                <a:latin typeface="Times New Roman" pitchFamily="18" charset="0"/>
                <a:cs typeface="Times New Roman" pitchFamily="18" charset="0"/>
              </a:rPr>
              <a:t>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Citing images, tables and diagrams</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ZW" sz="2800" dirty="0">
                <a:latin typeface="Times New Roman" pitchFamily="18" charset="0"/>
                <a:cs typeface="Times New Roman" pitchFamily="18" charset="0"/>
              </a:rPr>
              <a:t>Provide an in text citation at the bottom of the table or diagram taken from someone else's work.</a:t>
            </a:r>
          </a:p>
          <a:p>
            <a:pPr>
              <a:buFont typeface="Wingdings" panose="05000000000000000000" pitchFamily="2" charset="2"/>
              <a:buChar char="Ø"/>
            </a:pPr>
            <a:r>
              <a:rPr lang="en-ZW" sz="2800" dirty="0">
                <a:latin typeface="Times New Roman" pitchFamily="18" charset="0"/>
                <a:cs typeface="Times New Roman" pitchFamily="18" charset="0"/>
              </a:rPr>
              <a:t>Include the author, year and page to enable the reader to identify the source of data</a:t>
            </a:r>
            <a:r>
              <a:rPr lang="en-ZW" dirty="0">
                <a:latin typeface="Times New Roman" pitchFamily="18" charset="0"/>
                <a:cs typeface="Times New Roman" pitchFamily="18" charset="0"/>
              </a:rPr>
              <a:t>[</a:t>
            </a:r>
            <a:r>
              <a:rPr lang="en-ZW" sz="1700" dirty="0">
                <a:latin typeface="Times New Roman" pitchFamily="18" charset="0"/>
                <a:cs typeface="Times New Roman" pitchFamily="18" charset="0"/>
              </a:rPr>
              <a:t>treat as direct quotation; include a caption to describe it</a:t>
            </a:r>
            <a:r>
              <a:rPr lang="en-ZW" sz="2800" dirty="0">
                <a:latin typeface="Times New Roman" pitchFamily="18" charset="0"/>
                <a:cs typeface="Times New Roman" pitchFamily="18" charset="0"/>
              </a:rPr>
              <a:t>]: Skeleton on board (Smith, 2005: 33).</a:t>
            </a:r>
          </a:p>
          <a:p>
            <a:pPr>
              <a:buFont typeface="Wingdings" panose="05000000000000000000" pitchFamily="2" charset="2"/>
              <a:buChar char="Ø"/>
            </a:pPr>
            <a:r>
              <a:rPr lang="en-ZW" sz="2800" dirty="0">
                <a:latin typeface="Times New Roman" pitchFamily="18" charset="0"/>
                <a:cs typeface="Times New Roman" pitchFamily="18" charset="0"/>
              </a:rPr>
              <a:t>If the source of the data is not the author's own, then treat as secondary source, cite e.g.</a:t>
            </a:r>
          </a:p>
          <a:p>
            <a:pPr>
              <a:buFont typeface="Wingdings" panose="05000000000000000000" pitchFamily="2" charset="2"/>
              <a:buChar char="Ø"/>
            </a:pPr>
            <a:r>
              <a:rPr lang="en-ZW" sz="2800" dirty="0">
                <a:latin typeface="Times New Roman" pitchFamily="18" charset="0"/>
                <a:cs typeface="Times New Roman" pitchFamily="18" charset="0"/>
              </a:rPr>
              <a:t> United Nations (1975) cited in Smith (2005: 33)</a:t>
            </a:r>
          </a:p>
          <a:p>
            <a:pPr marL="0" indent="0">
              <a:buNone/>
            </a:pPr>
            <a:endParaRPr lang="en-ZW" sz="2800" dirty="0">
              <a:latin typeface="Times New Roman" pitchFamily="18" charset="0"/>
              <a:cs typeface="Times New Roman"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Quotation more than 40 words</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sz="2800" dirty="0">
                <a:latin typeface="Times New Roman" pitchFamily="18" charset="0"/>
                <a:cs typeface="Times New Roman" pitchFamily="18" charset="0"/>
              </a:rPr>
              <a:t>Direct quotation of more than 40 words, will require you to </a:t>
            </a:r>
          </a:p>
          <a:p>
            <a:pPr>
              <a:buFont typeface="Wingdings" panose="05000000000000000000" pitchFamily="2" charset="2"/>
              <a:buChar char="Ø"/>
            </a:pPr>
            <a:r>
              <a:rPr lang="en-US" sz="2800" dirty="0">
                <a:latin typeface="Times New Roman" pitchFamily="18" charset="0"/>
                <a:cs typeface="Times New Roman" pitchFamily="18" charset="0"/>
              </a:rPr>
              <a:t>indent the passage and cite it e.g.:</a:t>
            </a:r>
          </a:p>
          <a:p>
            <a:pPr>
              <a:buFont typeface="Wingdings" panose="05000000000000000000" pitchFamily="2" charset="2"/>
              <a:buChar char="Ø"/>
            </a:pPr>
            <a:r>
              <a:rPr lang="en-US" sz="2800" dirty="0">
                <a:latin typeface="Times New Roman" pitchFamily="18" charset="0"/>
                <a:cs typeface="Times New Roman" pitchFamily="18" charset="0"/>
              </a:rPr>
              <a:t>Clarke (1996: 58) further argued that </a:t>
            </a:r>
          </a:p>
          <a:p>
            <a:pPr marL="0" indent="0" algn="just">
              <a:buNone/>
            </a:pPr>
            <a:r>
              <a:rPr lang="en-US" sz="1600" dirty="0">
                <a:latin typeface="Times New Roman" pitchFamily="18" charset="0"/>
                <a:cs typeface="Times New Roman" pitchFamily="18" charset="0"/>
              </a:rPr>
              <a:t> 		</a:t>
            </a:r>
            <a:r>
              <a:rPr lang="en-ZW" sz="1200" dirty="0"/>
              <a:t>Mathematics provides a powerful universal language and intellectual toolkit for abstraction, 		generalization and synthesis. It is the language of science and technology. It enables us to probe the 		natural universe and to develop new technologies that have helped us control and master our 		environment, and change societal expectations and standards of living.</a:t>
            </a:r>
            <a:r>
              <a:rPr lang="en-US" sz="1200" dirty="0"/>
              <a:t> </a:t>
            </a:r>
            <a:endParaRPr lang="en-ZW" sz="1200" dirty="0"/>
          </a:p>
          <a:p>
            <a:pPr marL="0" indent="0" algn="just">
              <a:buNone/>
            </a:pPr>
            <a:r>
              <a:rPr lang="en-US" sz="1200" dirty="0"/>
              <a:t> </a:t>
            </a:r>
            <a:endParaRPr lang="en-ZW" sz="1200" dirty="0"/>
          </a:p>
          <a:p>
            <a:pPr marL="0" indent="0" algn="just">
              <a:buNone/>
            </a:pPr>
            <a:r>
              <a:rPr lang="en-US" sz="1200" dirty="0">
                <a:latin typeface="Times New Roman" pitchFamily="18" charset="0"/>
                <a:cs typeface="Times New Roman" pitchFamily="18" charset="0"/>
              </a:rPr>
              <a:t>						</a:t>
            </a:r>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Referencing</a:t>
            </a:r>
            <a:br>
              <a:rPr lang="en-US" sz="4000" dirty="0"/>
            </a:br>
            <a:endParaRPr lang="en-US" sz="4000" dirty="0"/>
          </a:p>
        </p:txBody>
      </p:sp>
      <p:sp>
        <p:nvSpPr>
          <p:cNvPr id="3" name="Content Placeholder 2"/>
          <p:cNvSpPr>
            <a:spLocks noGrp="1"/>
          </p:cNvSpPr>
          <p:nvPr>
            <p:ph idx="1"/>
          </p:nvPr>
        </p:nvSpPr>
        <p:spPr>
          <a:xfrm>
            <a:off x="457200" y="1447800"/>
            <a:ext cx="8229600" cy="5257800"/>
          </a:xfrm>
        </p:spPr>
        <p:txBody>
          <a:bodyPr>
            <a:normAutofit/>
          </a:bodyPr>
          <a:lstStyle/>
          <a:p>
            <a:pPr>
              <a:buFont typeface="Wingdings" panose="05000000000000000000" pitchFamily="2" charset="2"/>
              <a:buChar char="Ø"/>
            </a:pPr>
            <a:r>
              <a:rPr lang="en-US" sz="2600" dirty="0">
                <a:latin typeface="Times New Roman" pitchFamily="18" charset="0"/>
                <a:cs typeface="Times New Roman" pitchFamily="18" charset="0"/>
              </a:rPr>
              <a:t>References is an alphabetical list of works cited in your work. An acknowledgement that you have used ideas, opinions, arguments etc of other scholars.</a:t>
            </a:r>
          </a:p>
          <a:p>
            <a:pPr>
              <a:buFont typeface="Wingdings" panose="05000000000000000000" pitchFamily="2" charset="2"/>
              <a:buChar char="Ø"/>
            </a:pPr>
            <a:r>
              <a:rPr lang="en-US" sz="2600" b="1" dirty="0">
                <a:latin typeface="Times New Roman" pitchFamily="18" charset="0"/>
                <a:cs typeface="Times New Roman" pitchFamily="18" charset="0"/>
              </a:rPr>
              <a:t>Accurate referencing: </a:t>
            </a:r>
            <a:r>
              <a:rPr lang="en-US" sz="2600" dirty="0">
                <a:latin typeface="Times New Roman" pitchFamily="18" charset="0"/>
                <a:cs typeface="Times New Roman" pitchFamily="18" charset="0"/>
              </a:rPr>
              <a:t>is a component to good academic practice; any one reading your work can trace the sources you used.</a:t>
            </a:r>
          </a:p>
          <a:p>
            <a:pPr>
              <a:buFont typeface="Wingdings" panose="05000000000000000000" pitchFamily="2" charset="2"/>
              <a:buChar char="Ø"/>
            </a:pPr>
            <a:r>
              <a:rPr lang="en-US" sz="2600" dirty="0">
                <a:latin typeface="Times New Roman" pitchFamily="18" charset="0"/>
                <a:cs typeface="Times New Roman" pitchFamily="18" charset="0"/>
              </a:rPr>
              <a:t>Avoids plagiarism.</a:t>
            </a:r>
          </a:p>
          <a:p>
            <a:pPr>
              <a:buFont typeface="Wingdings" panose="05000000000000000000" pitchFamily="2" charset="2"/>
              <a:buChar char="Ø"/>
            </a:pPr>
            <a:r>
              <a:rPr lang="en-US" sz="2600" dirty="0">
                <a:latin typeface="Times New Roman" pitchFamily="18" charset="0"/>
                <a:cs typeface="Times New Roman" pitchFamily="18" charset="0"/>
              </a:rPr>
              <a:t> Gives quality and integrity to your work.</a:t>
            </a:r>
          </a:p>
          <a:p>
            <a:pPr>
              <a:buFont typeface="Wingdings" panose="05000000000000000000" pitchFamily="2" charset="2"/>
              <a:buChar char="Ø"/>
            </a:pPr>
            <a:r>
              <a:rPr lang="en-US" sz="2600" dirty="0">
                <a:latin typeface="Times New Roman" pitchFamily="18" charset="0"/>
                <a:cs typeface="Times New Roman" pitchFamily="18" charset="0"/>
              </a:rPr>
              <a:t>Demonstrates you've read relevant literature and can provide authority for statements in your work.</a:t>
            </a:r>
          </a:p>
          <a:p>
            <a:pPr>
              <a:buFont typeface="Wingdings" panose="05000000000000000000" pitchFamily="2" charset="2"/>
              <a:buChar char="Ø"/>
            </a:pPr>
            <a:r>
              <a:rPr lang="en-US" sz="2600" dirty="0">
                <a:latin typeface="Times New Roman" pitchFamily="18" charset="0"/>
                <a:cs typeface="Times New Roman" pitchFamily="18" charset="0"/>
              </a:rPr>
              <a:t>It is  given at the end of your research/dissertation.</a:t>
            </a:r>
          </a:p>
          <a:p>
            <a:endParaRPr lang="en-US" sz="2800" dirty="0">
              <a:latin typeface="Times New Roman" pitchFamily="18" charset="0"/>
              <a:cs typeface="Times New Roman"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Harvard style : examples</a:t>
            </a:r>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Ø"/>
            </a:pPr>
            <a:r>
              <a:rPr lang="en-US" sz="2800" dirty="0" err="1">
                <a:latin typeface="Times New Roman" pitchFamily="18" charset="0"/>
                <a:cs typeface="Times New Roman" pitchFamily="18" charset="0"/>
              </a:rPr>
              <a:t>Alemna</a:t>
            </a:r>
            <a:r>
              <a:rPr lang="en-US" sz="2800" dirty="0">
                <a:latin typeface="Times New Roman" pitchFamily="18" charset="0"/>
                <a:cs typeface="Times New Roman" pitchFamily="18" charset="0"/>
              </a:rPr>
              <a:t>, A. A. (1995). Library associations in Africa: a case of professionalism. 1st ed. London: Longman.</a:t>
            </a:r>
          </a:p>
          <a:p>
            <a:pPr>
              <a:buFont typeface="Wingdings" panose="05000000000000000000" pitchFamily="2" charset="2"/>
              <a:buChar char="Ø"/>
            </a:pPr>
            <a:endParaRPr lang="en-US" sz="2800" dirty="0">
              <a:latin typeface="Times New Roman" pitchFamily="18" charset="0"/>
              <a:cs typeface="Times New Roman" pitchFamily="18" charset="0"/>
            </a:endParaRPr>
          </a:p>
          <a:p>
            <a:pPr>
              <a:buFont typeface="Wingdings" panose="05000000000000000000" pitchFamily="2" charset="2"/>
              <a:buChar char="Ø"/>
            </a:pPr>
            <a:r>
              <a:rPr lang="en-US" sz="2800" dirty="0">
                <a:latin typeface="Times New Roman" pitchFamily="18" charset="0"/>
                <a:cs typeface="Times New Roman" pitchFamily="18" charset="0"/>
              </a:rPr>
              <a:t>Brooks, A., Robinson, R. and Robert, T. M. (2007). Management essentials for physicians. Cambridge: Cambridge University Press</a:t>
            </a:r>
            <a:r>
              <a:rPr lang="en-US" sz="1600" dirty="0">
                <a:latin typeface="Times New Roman" pitchFamily="18" charset="0"/>
                <a:cs typeface="Times New Roman" pitchFamily="18" charset="0"/>
              </a:rPr>
              <a:t>. </a:t>
            </a:r>
          </a:p>
          <a:p>
            <a:pPr>
              <a:buFont typeface="Wingdings" panose="05000000000000000000" pitchFamily="2" charset="2"/>
              <a:buChar char="Ø"/>
            </a:pPr>
            <a:endParaRPr lang="en-US" sz="1600" dirty="0">
              <a:latin typeface="Times New Roman" pitchFamily="18" charset="0"/>
              <a:cs typeface="Times New Roman" pitchFamily="18" charset="0"/>
            </a:endParaRPr>
          </a:p>
          <a:p>
            <a:pPr>
              <a:buFont typeface="Wingdings" panose="05000000000000000000" pitchFamily="2" charset="2"/>
              <a:buChar char="Ø"/>
            </a:pPr>
            <a:endParaRPr lang="en-US" sz="1600" dirty="0">
              <a:latin typeface="Times New Roman" pitchFamily="18" charset="0"/>
              <a:cs typeface="Times New Roman" pitchFamily="18" charset="0"/>
            </a:endParaRPr>
          </a:p>
          <a:p>
            <a:pPr>
              <a:buFont typeface="Wingdings" panose="05000000000000000000" pitchFamily="2" charset="2"/>
              <a:buChar char="Ø"/>
            </a:pPr>
            <a:r>
              <a:rPr lang="en-US" sz="2800" dirty="0">
                <a:latin typeface="Times New Roman" pitchFamily="18" charset="0"/>
                <a:cs typeface="Times New Roman" pitchFamily="18" charset="0"/>
              </a:rPr>
              <a:t>Central Statistics office. (2009). Zambia demographic health survey 2007. Lusaka: Government printers.</a:t>
            </a:r>
          </a:p>
          <a:p>
            <a:pPr>
              <a:buFont typeface="Wingdings" panose="05000000000000000000" pitchFamily="2" charset="2"/>
              <a:buChar char="Ø"/>
            </a:pPr>
            <a:endParaRPr lang="en-US" sz="1600" dirty="0">
              <a:latin typeface="Times New Roman" pitchFamily="18" charset="0"/>
              <a:cs typeface="Times New Roman" pitchFamily="18" charset="0"/>
            </a:endParaRPr>
          </a:p>
          <a:p>
            <a:pPr>
              <a:buFont typeface="Wingdings" panose="05000000000000000000" pitchFamily="2" charset="2"/>
              <a:buChar char="Ø"/>
            </a:pPr>
            <a:r>
              <a:rPr lang="en-US" sz="2800" dirty="0">
                <a:latin typeface="Times New Roman" pitchFamily="18" charset="0"/>
                <a:cs typeface="Times New Roman" pitchFamily="18" charset="0"/>
              </a:rPr>
              <a:t>Clarke, S. (2009). Medical and professional ethics. </a:t>
            </a:r>
            <a:r>
              <a:rPr lang="en-US" sz="2800" b="1" dirty="0">
                <a:latin typeface="Times New Roman" pitchFamily="18" charset="0"/>
                <a:cs typeface="Times New Roman" pitchFamily="18" charset="0"/>
              </a:rPr>
              <a:t>The British Medical Journal. </a:t>
            </a:r>
            <a:r>
              <a:rPr lang="en-US" sz="2800" dirty="0">
                <a:latin typeface="Times New Roman" pitchFamily="18" charset="0"/>
                <a:cs typeface="Times New Roman" pitchFamily="18" charset="0"/>
              </a:rPr>
              <a:t>53 (1), 1-6. </a:t>
            </a:r>
          </a:p>
          <a:p>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examples</a:t>
            </a:r>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Ø"/>
            </a:pPr>
            <a:r>
              <a:rPr lang="en-US" sz="3300" dirty="0">
                <a:latin typeface="Times New Roman" pitchFamily="18" charset="0"/>
                <a:cs typeface="Times New Roman" pitchFamily="18" charset="0"/>
              </a:rPr>
              <a:t>Davis, K. et al. (1990). Management essentials for doctors. Cambridge: Cambridge University Press. </a:t>
            </a:r>
          </a:p>
          <a:p>
            <a:pPr>
              <a:buFont typeface="Wingdings" panose="05000000000000000000" pitchFamily="2" charset="2"/>
              <a:buChar char="Ø"/>
            </a:pPr>
            <a:r>
              <a:rPr lang="en-ZW" dirty="0">
                <a:latin typeface="Times New Roman" pitchFamily="18" charset="0"/>
                <a:cs typeface="Times New Roman" pitchFamily="18" charset="0"/>
              </a:rPr>
              <a:t>Donald, J. J. (1983). The systems view of life. Chapter 9 in </a:t>
            </a:r>
            <a:r>
              <a:rPr lang="en-ZW" i="1" dirty="0">
                <a:latin typeface="Times New Roman" pitchFamily="18" charset="0"/>
                <a:cs typeface="Times New Roman" pitchFamily="18" charset="0"/>
              </a:rPr>
              <a:t>The turning point of</a:t>
            </a:r>
            <a:r>
              <a:rPr lang="en-ZW" dirty="0">
                <a:latin typeface="Times New Roman" pitchFamily="18" charset="0"/>
                <a:cs typeface="Times New Roman" pitchFamily="18" charset="0"/>
              </a:rPr>
              <a:t> </a:t>
            </a:r>
            <a:r>
              <a:rPr lang="en-ZW" i="1" dirty="0">
                <a:latin typeface="Times New Roman" pitchFamily="18" charset="0"/>
                <a:cs typeface="Times New Roman" pitchFamily="18" charset="0"/>
              </a:rPr>
              <a:t>science and culture. </a:t>
            </a:r>
            <a:r>
              <a:rPr lang="en-ZW" dirty="0">
                <a:latin typeface="Times New Roman" pitchFamily="18" charset="0"/>
                <a:cs typeface="Times New Roman" pitchFamily="18" charset="0"/>
              </a:rPr>
              <a:t>London: Fontana Press. </a:t>
            </a:r>
            <a:r>
              <a:rPr lang="en-ZW" sz="1900" dirty="0">
                <a:latin typeface="Times New Roman" pitchFamily="18" charset="0"/>
                <a:cs typeface="Times New Roman" pitchFamily="18" charset="0"/>
              </a:rPr>
              <a:t>[chapter not edited book]</a:t>
            </a:r>
          </a:p>
          <a:p>
            <a:pPr>
              <a:buFont typeface="Wingdings" panose="05000000000000000000" pitchFamily="2" charset="2"/>
              <a:buChar char="Ø"/>
            </a:pPr>
            <a:r>
              <a:rPr lang="en-ZW" dirty="0">
                <a:latin typeface="Times New Roman" pitchFamily="18" charset="0"/>
                <a:cs typeface="Times New Roman" pitchFamily="18" charset="0"/>
              </a:rPr>
              <a:t>Gates, J. K. and Davison, N. (eds.) (2004). Professional duties in National hospitals .  </a:t>
            </a:r>
            <a:r>
              <a:rPr lang="en-ZW" b="1" dirty="0">
                <a:latin typeface="Times New Roman" pitchFamily="18" charset="0"/>
                <a:cs typeface="Times New Roman" pitchFamily="18" charset="0"/>
              </a:rPr>
              <a:t>Annals of Internal Medicine</a:t>
            </a:r>
            <a:r>
              <a:rPr lang="en-ZW" b="1" i="1" dirty="0">
                <a:latin typeface="Times New Roman" pitchFamily="18" charset="0"/>
                <a:cs typeface="Times New Roman" pitchFamily="18" charset="0"/>
              </a:rPr>
              <a:t>. </a:t>
            </a:r>
            <a:r>
              <a:rPr lang="en-ZW" dirty="0">
                <a:latin typeface="Times New Roman" pitchFamily="18" charset="0"/>
                <a:cs typeface="Times New Roman" pitchFamily="18" charset="0"/>
              </a:rPr>
              <a:t>26 (2), 30-123</a:t>
            </a:r>
          </a:p>
          <a:p>
            <a:pPr>
              <a:buFont typeface="Wingdings" panose="05000000000000000000" pitchFamily="2" charset="2"/>
              <a:buChar char="Ø"/>
            </a:pPr>
            <a:r>
              <a:rPr lang="en-US" dirty="0">
                <a:latin typeface="Times New Roman" pitchFamily="18" charset="0"/>
                <a:cs typeface="Times New Roman" pitchFamily="18" charset="0"/>
              </a:rPr>
              <a:t>Harrison, R. B. (editor) (2003) Adult learning. New York: Macmillan</a:t>
            </a:r>
            <a:r>
              <a:rPr lang="en-US" sz="1800" dirty="0">
                <a:latin typeface="Times New Roman" pitchFamily="18" charset="0"/>
                <a:cs typeface="Times New Roman" pitchFamily="18" charset="0"/>
              </a:rPr>
              <a:t>. [Edited works]. </a:t>
            </a:r>
          </a:p>
          <a:p>
            <a:endParaRPr lang="en-ZW" dirty="0"/>
          </a:p>
          <a:p>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Different examples cont.</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sz="2800" dirty="0">
                <a:latin typeface="Times New Roman" pitchFamily="18" charset="0"/>
                <a:cs typeface="Times New Roman" pitchFamily="18" charset="0"/>
              </a:rPr>
              <a:t>Hartley, J. T., Harker, O. J. and Walsh, D. A. (1980). Contemporary issues in adult education. Chapter 3 in</a:t>
            </a:r>
            <a:r>
              <a:rPr lang="en-US" sz="2800" i="1" dirty="0">
                <a:latin typeface="Times New Roman" pitchFamily="18" charset="0"/>
                <a:cs typeface="Times New Roman" pitchFamily="18" charset="0"/>
              </a:rPr>
              <a:t> Aging in the 1980’s: psychological issues. </a:t>
            </a:r>
            <a:r>
              <a:rPr lang="en-US" sz="2800" dirty="0">
                <a:latin typeface="Times New Roman" pitchFamily="18" charset="0"/>
                <a:cs typeface="Times New Roman" pitchFamily="18" charset="0"/>
              </a:rPr>
              <a:t>Edited by Borne, L. W. Washington: Prairie Press</a:t>
            </a:r>
            <a:r>
              <a:rPr lang="en-US" dirty="0">
                <a:latin typeface="Times New Roman" pitchFamily="18" charset="0"/>
                <a:cs typeface="Times New Roman" pitchFamily="18" charset="0"/>
              </a:rPr>
              <a:t>.[</a:t>
            </a:r>
            <a:r>
              <a:rPr lang="en-US" sz="1600" dirty="0">
                <a:latin typeface="Times New Roman" pitchFamily="18" charset="0"/>
                <a:cs typeface="Times New Roman" pitchFamily="18" charset="0"/>
              </a:rPr>
              <a:t>part/chap of an edited book. Note that the title of book is in italics]</a:t>
            </a:r>
          </a:p>
          <a:p>
            <a:pPr marL="0" indent="0">
              <a:buNone/>
            </a:pPr>
            <a:endParaRPr lang="en-US" sz="1600" dirty="0">
              <a:latin typeface="Times New Roman" pitchFamily="18" charset="0"/>
              <a:cs typeface="Times New Roman" pitchFamily="18" charset="0"/>
            </a:endParaRPr>
          </a:p>
          <a:p>
            <a:pPr>
              <a:buFont typeface="Wingdings" panose="05000000000000000000" pitchFamily="2" charset="2"/>
              <a:buChar char="Ø"/>
            </a:pPr>
            <a:r>
              <a:rPr lang="en-US" sz="2800" dirty="0">
                <a:latin typeface="Times New Roman" pitchFamily="18" charset="0"/>
                <a:cs typeface="Times New Roman" pitchFamily="18" charset="0"/>
              </a:rPr>
              <a:t>Johnson, T. (</a:t>
            </a:r>
            <a:r>
              <a:rPr lang="en-US" sz="2800" dirty="0" err="1">
                <a:latin typeface="Times New Roman" pitchFamily="18" charset="0"/>
                <a:cs typeface="Times New Roman" pitchFamily="18" charset="0"/>
              </a:rPr>
              <a:t>n.d</a:t>
            </a:r>
            <a:r>
              <a:rPr lang="en-US" sz="2800" dirty="0">
                <a:latin typeface="Times New Roman" pitchFamily="18" charset="0"/>
                <a:cs typeface="Times New Roman" pitchFamily="18" charset="0"/>
              </a:rPr>
              <a:t>.). A brief history of information ethics. Accessed April 16, 2010, from </a:t>
            </a:r>
            <a:r>
              <a:rPr lang="en-US" sz="2800" dirty="0">
                <a:latin typeface="Times New Roman" pitchFamily="18" charset="0"/>
                <a:cs typeface="Times New Roman" pitchFamily="18" charset="0"/>
                <a:hlinkClick r:id="rId2"/>
              </a:rPr>
              <a:t>http://www.ub.es/bid/13froel12.html</a:t>
            </a:r>
            <a:endParaRPr lang="en-US" sz="2800" dirty="0">
              <a:latin typeface="Times New Roman" pitchFamily="18" charset="0"/>
              <a:cs typeface="Times New Roman" pitchFamily="18" charset="0"/>
            </a:endParaRPr>
          </a:p>
          <a:p>
            <a:pPr>
              <a:buFont typeface="Wingdings" panose="05000000000000000000" pitchFamily="2" charset="2"/>
              <a:buChar char="Ø"/>
            </a:pPr>
            <a:endParaRPr lang="en-US" sz="2800" dirty="0">
              <a:latin typeface="Times New Roman" pitchFamily="18" charset="0"/>
              <a:cs typeface="Times New Roman" pitchFamily="18" charset="0"/>
            </a:endParaRPr>
          </a:p>
          <a:p>
            <a:endParaRPr lang="en-US" sz="1600"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Times New Roman" panose="02020603050405020304" pitchFamily="18" charset="0"/>
                <a:cs typeface="Times New Roman" panose="02020603050405020304" pitchFamily="18" charset="0"/>
              </a:rPr>
              <a:t>Examples Cont.</a:t>
            </a:r>
            <a:endParaRPr lang="en-US" dirty="0"/>
          </a:p>
        </p:txBody>
      </p:sp>
      <p:sp>
        <p:nvSpPr>
          <p:cNvPr id="3" name="Content Placeholder 2"/>
          <p:cNvSpPr>
            <a:spLocks noGrp="1"/>
          </p:cNvSpPr>
          <p:nvPr>
            <p:ph idx="1"/>
          </p:nvPr>
        </p:nvSpPr>
        <p:spPr/>
        <p:txBody>
          <a:bodyPr>
            <a:normAutofit/>
          </a:bodyPr>
          <a:lstStyle/>
          <a:p>
            <a:pPr marL="0" indent="0">
              <a:buNone/>
            </a:pPr>
            <a:r>
              <a:rPr lang="en-GB" sz="2800" b="1" dirty="0">
                <a:latin typeface="Times New Roman" panose="02020603050405020304" pitchFamily="18" charset="0"/>
                <a:cs typeface="Times New Roman" panose="02020603050405020304" pitchFamily="18" charset="0"/>
              </a:rPr>
              <a:t>Choose one version and stick to it!!</a:t>
            </a:r>
            <a:endParaRPr lang="en-US" sz="2800" b="1" dirty="0">
              <a:latin typeface="Times New Roman" panose="02020603050405020304" pitchFamily="18" charset="0"/>
              <a:cs typeface="Times New Roman" panose="02020603050405020304" pitchFamily="18" charset="0"/>
            </a:endParaRPr>
          </a:p>
          <a:p>
            <a:r>
              <a:rPr lang="en-GB" sz="2800" dirty="0">
                <a:latin typeface="Times New Roman" panose="02020603050405020304" pitchFamily="18" charset="0"/>
                <a:cs typeface="Times New Roman" panose="02020603050405020304" pitchFamily="18" charset="0"/>
              </a:rPr>
              <a:t>Banda, A. J. (2017). Blood. </a:t>
            </a:r>
            <a:r>
              <a:rPr lang="en-GB" sz="2800" i="1" dirty="0">
                <a:latin typeface="Times New Roman" panose="02020603050405020304" pitchFamily="18" charset="0"/>
                <a:cs typeface="Times New Roman" panose="02020603050405020304" pitchFamily="18" charset="0"/>
              </a:rPr>
              <a:t>British Medical journal.</a:t>
            </a:r>
            <a:r>
              <a:rPr lang="en-GB" sz="2800" dirty="0">
                <a:latin typeface="Times New Roman" panose="02020603050405020304" pitchFamily="18" charset="0"/>
                <a:cs typeface="Times New Roman" panose="02020603050405020304" pitchFamily="18" charset="0"/>
              </a:rPr>
              <a:t> [online], 48 (4), p. 104-120. Available at </a:t>
            </a:r>
            <a:r>
              <a:rPr lang="en-GB" sz="2800" u="sng" dirty="0">
                <a:latin typeface="Times New Roman" panose="02020603050405020304" pitchFamily="18" charset="0"/>
                <a:cs typeface="Times New Roman" panose="02020603050405020304" pitchFamily="18" charset="0"/>
                <a:hlinkClick r:id="rId2"/>
              </a:rPr>
              <a:t>http://.....(website</a:t>
            </a:r>
            <a:r>
              <a:rPr lang="en-GB" sz="2800" dirty="0">
                <a:latin typeface="Times New Roman" panose="02020603050405020304" pitchFamily="18" charset="0"/>
                <a:cs typeface="Times New Roman" panose="02020603050405020304" pitchFamily="18" charset="0"/>
              </a:rPr>
              <a:t>  . Accessed 14</a:t>
            </a:r>
            <a:r>
              <a:rPr lang="en-GB" sz="2800" baseline="30000" dirty="0">
                <a:latin typeface="Times New Roman" panose="02020603050405020304" pitchFamily="18" charset="0"/>
                <a:cs typeface="Times New Roman" panose="02020603050405020304" pitchFamily="18" charset="0"/>
              </a:rPr>
              <a:t>th</a:t>
            </a:r>
            <a:r>
              <a:rPr lang="en-GB" sz="2800" dirty="0">
                <a:latin typeface="Times New Roman" panose="02020603050405020304" pitchFamily="18" charset="0"/>
                <a:cs typeface="Times New Roman" panose="02020603050405020304" pitchFamily="18" charset="0"/>
              </a:rPr>
              <a:t> May, 2016. </a:t>
            </a:r>
            <a:r>
              <a:rPr lang="en-GB" sz="2800" b="1" dirty="0">
                <a:latin typeface="Times New Roman" panose="02020603050405020304" pitchFamily="18" charset="0"/>
                <a:cs typeface="Times New Roman" panose="02020603050405020304" pitchFamily="18" charset="0"/>
              </a:rPr>
              <a:t>OR </a:t>
            </a:r>
            <a:r>
              <a:rPr lang="en-GB" sz="2800" dirty="0">
                <a:latin typeface="Times New Roman" panose="02020603050405020304" pitchFamily="18" charset="0"/>
                <a:cs typeface="Times New Roman" panose="02020603050405020304" pitchFamily="18" charset="0"/>
              </a:rPr>
              <a:t>Accessed 14/05/2016</a:t>
            </a:r>
            <a:endParaRPr lang="en-US" sz="2800" dirty="0">
              <a:latin typeface="Times New Roman" panose="02020603050405020304" pitchFamily="18" charset="0"/>
              <a:cs typeface="Times New Roman" panose="02020603050405020304" pitchFamily="18" charset="0"/>
            </a:endParaRPr>
          </a:p>
          <a:p>
            <a:r>
              <a:rPr lang="en-GB" sz="2800" b="1" dirty="0">
                <a:latin typeface="Times New Roman" panose="02020603050405020304" pitchFamily="18" charset="0"/>
                <a:cs typeface="Times New Roman" panose="02020603050405020304" pitchFamily="18" charset="0"/>
              </a:rPr>
              <a:t>OR</a:t>
            </a:r>
            <a:endParaRPr lang="en-US" sz="2800" dirty="0">
              <a:latin typeface="Times New Roman" panose="02020603050405020304" pitchFamily="18" charset="0"/>
              <a:cs typeface="Times New Roman" panose="02020603050405020304" pitchFamily="18" charset="0"/>
            </a:endParaRPr>
          </a:p>
          <a:p>
            <a:r>
              <a:rPr lang="en-GB" sz="2800" dirty="0">
                <a:latin typeface="Times New Roman" panose="02020603050405020304" pitchFamily="18" charset="0"/>
                <a:cs typeface="Times New Roman" panose="02020603050405020304" pitchFamily="18" charset="0"/>
              </a:rPr>
              <a:t>Banda, A. J. (2017). Blood. </a:t>
            </a:r>
            <a:r>
              <a:rPr lang="en-GB" sz="2800" b="1" dirty="0">
                <a:latin typeface="Times New Roman" panose="02020603050405020304" pitchFamily="18" charset="0"/>
                <a:cs typeface="Times New Roman" panose="02020603050405020304" pitchFamily="18" charset="0"/>
              </a:rPr>
              <a:t>British Medical journal.</a:t>
            </a:r>
            <a:r>
              <a:rPr lang="en-GB" sz="2800" dirty="0">
                <a:latin typeface="Times New Roman" panose="02020603050405020304" pitchFamily="18" charset="0"/>
                <a:cs typeface="Times New Roman" panose="02020603050405020304" pitchFamily="18" charset="0"/>
              </a:rPr>
              <a:t> 48 (4), 104-120. Accessed 14</a:t>
            </a:r>
            <a:r>
              <a:rPr lang="en-GB" sz="2800" baseline="30000" dirty="0">
                <a:latin typeface="Times New Roman" panose="02020603050405020304" pitchFamily="18" charset="0"/>
                <a:cs typeface="Times New Roman" panose="02020603050405020304" pitchFamily="18" charset="0"/>
              </a:rPr>
              <a:t>th</a:t>
            </a:r>
            <a:r>
              <a:rPr lang="en-GB" sz="2800" dirty="0">
                <a:latin typeface="Times New Roman" panose="02020603050405020304" pitchFamily="18" charset="0"/>
                <a:cs typeface="Times New Roman" panose="02020603050405020304" pitchFamily="18" charset="0"/>
              </a:rPr>
              <a:t> May, 2016 from </a:t>
            </a:r>
            <a:r>
              <a:rPr lang="en-GB" sz="2800" u="sng" dirty="0">
                <a:latin typeface="Times New Roman" panose="02020603050405020304" pitchFamily="18" charset="0"/>
                <a:cs typeface="Times New Roman" panose="02020603050405020304" pitchFamily="18" charset="0"/>
                <a:hlinkClick r:id="rId2"/>
              </a:rPr>
              <a:t>http://.....(website</a:t>
            </a:r>
            <a:r>
              <a:rPr lang="en-GB" sz="2800" dirty="0">
                <a:latin typeface="Times New Roman" panose="02020603050405020304" pitchFamily="18" charset="0"/>
                <a:cs typeface="Times New Roman" panose="02020603050405020304" pitchFamily="18" charset="0"/>
              </a:rPr>
              <a:t>  . </a:t>
            </a: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46586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fontScale="90000"/>
          </a:bodyPr>
          <a:lstStyle/>
          <a:p>
            <a:r>
              <a:rPr lang="en-ZW" dirty="0">
                <a:latin typeface="Times New Roman" pitchFamily="18" charset="0"/>
                <a:cs typeface="Times New Roman" pitchFamily="18" charset="0"/>
              </a:rPr>
              <a:t>News paper, dictionaries and govt doc.</a:t>
            </a:r>
            <a:br>
              <a:rPr lang="en-ZW" dirty="0">
                <a:latin typeface="Times New Roman" pitchFamily="18" charset="0"/>
                <a:cs typeface="Times New Roman" pitchFamily="18" charset="0"/>
              </a:rPr>
            </a:br>
            <a:endParaRPr lang="en-ZW"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a:buFont typeface="Wingdings" panose="05000000000000000000" pitchFamily="2" charset="2"/>
              <a:buChar char="Ø"/>
            </a:pPr>
            <a:r>
              <a:rPr lang="en-US" dirty="0">
                <a:latin typeface="Times New Roman" pitchFamily="18" charset="0"/>
                <a:cs typeface="Times New Roman" pitchFamily="18" charset="0"/>
              </a:rPr>
              <a:t> Lamb, J. (14 January, 2013). The perfect food those wishing to lose weight. The Post, page 4. [</a:t>
            </a:r>
            <a:r>
              <a:rPr lang="en-US" sz="1800" dirty="0">
                <a:latin typeface="Times New Roman" pitchFamily="18" charset="0"/>
                <a:cs typeface="Times New Roman" pitchFamily="18" charset="0"/>
              </a:rPr>
              <a:t>news paper]</a:t>
            </a:r>
          </a:p>
          <a:p>
            <a:pPr>
              <a:buFont typeface="Wingdings" panose="05000000000000000000" pitchFamily="2" charset="2"/>
              <a:buChar char="Ø"/>
            </a:pPr>
            <a:r>
              <a:rPr lang="en-US" sz="2800" i="1" dirty="0">
                <a:latin typeface="Times New Roman" pitchFamily="18" charset="0"/>
                <a:cs typeface="Times New Roman" pitchFamily="18" charset="0"/>
              </a:rPr>
              <a:t>Longmans English Dictionary</a:t>
            </a:r>
            <a:r>
              <a:rPr lang="en-US" sz="2800" dirty="0">
                <a:latin typeface="Times New Roman" pitchFamily="18" charset="0"/>
                <a:cs typeface="Times New Roman" pitchFamily="18" charset="0"/>
              </a:rPr>
              <a:t> (1979). London: </a:t>
            </a:r>
          </a:p>
          <a:p>
            <a:pPr>
              <a:buFont typeface="Wingdings" panose="05000000000000000000" pitchFamily="2" charset="2"/>
              <a:buChar char="Ø"/>
            </a:pPr>
            <a:r>
              <a:rPr lang="en-US" sz="2800" dirty="0">
                <a:latin typeface="Times New Roman" pitchFamily="18" charset="0"/>
                <a:cs typeface="Times New Roman" pitchFamily="18" charset="0"/>
              </a:rPr>
              <a:t>Longmans.</a:t>
            </a:r>
          </a:p>
          <a:p>
            <a:pPr>
              <a:buFont typeface="Wingdings" panose="05000000000000000000" pitchFamily="2" charset="2"/>
              <a:buChar char="Ø"/>
            </a:pPr>
            <a:r>
              <a:rPr lang="en-US" sz="2800" dirty="0">
                <a:latin typeface="Times New Roman" pitchFamily="18" charset="0"/>
                <a:cs typeface="Times New Roman" pitchFamily="18" charset="0"/>
              </a:rPr>
              <a:t>Ministry of Health, department of …(1980). Report of the commission…of 1978. Lusaka: Government printers.</a:t>
            </a:r>
          </a:p>
          <a:p>
            <a:pPr>
              <a:buFont typeface="Wingdings" panose="05000000000000000000" pitchFamily="2" charset="2"/>
              <a:buChar char="Ø"/>
            </a:pPr>
            <a:r>
              <a:rPr lang="en-US" sz="2800" dirty="0">
                <a:latin typeface="Times New Roman" pitchFamily="18" charset="0"/>
                <a:cs typeface="Times New Roman" pitchFamily="18" charset="0"/>
              </a:rPr>
              <a:t>If there are other Ministerial department from other countries other than Zambia, then name of the country becomes the author. </a:t>
            </a:r>
            <a:r>
              <a:rPr lang="en-US" sz="2800" dirty="0" err="1">
                <a:latin typeface="Times New Roman" pitchFamily="18" charset="0"/>
                <a:cs typeface="Times New Roman" pitchFamily="18" charset="0"/>
              </a:rPr>
              <a:t>Eg</a:t>
            </a:r>
            <a:r>
              <a:rPr lang="en-US" sz="2800" dirty="0">
                <a:latin typeface="Times New Roman" pitchFamily="18" charset="0"/>
                <a:cs typeface="Times New Roman" pitchFamily="18" charset="0"/>
              </a:rPr>
              <a:t>,</a:t>
            </a:r>
          </a:p>
          <a:p>
            <a:pPr>
              <a:buFont typeface="Wingdings" panose="05000000000000000000" pitchFamily="2" charset="2"/>
              <a:buChar char="Ø"/>
            </a:pPr>
            <a:r>
              <a:rPr lang="en-US" sz="2800" dirty="0">
                <a:latin typeface="Times New Roman" pitchFamily="18" charset="0"/>
                <a:cs typeface="Times New Roman" pitchFamily="18" charset="0"/>
              </a:rPr>
              <a:t> Zimbabwe. Ministry of Healthy, Department of Health promotion. (2018). Title (in italics). Place: Publisher. (Serial or paper no. in brackets) if available.</a:t>
            </a:r>
          </a:p>
          <a:p>
            <a:pPr>
              <a:buFont typeface="Wingdings" panose="05000000000000000000" pitchFamily="2" charset="2"/>
              <a:buChar char="Ø"/>
            </a:pPr>
            <a:r>
              <a:rPr lang="en-US" sz="2800" dirty="0">
                <a:latin typeface="Times New Roman" pitchFamily="18" charset="0"/>
                <a:cs typeface="Times New Roman" pitchFamily="18" charset="0"/>
              </a:rPr>
              <a:t>Saunders, S. (1997). </a:t>
            </a:r>
            <a:r>
              <a:rPr lang="en-US" sz="2800" i="1" dirty="0">
                <a:latin typeface="Times New Roman" pitchFamily="18" charset="0"/>
                <a:cs typeface="Times New Roman" pitchFamily="18" charset="0"/>
              </a:rPr>
              <a:t>Dorland’s illustrated medical dictionary.</a:t>
            </a:r>
            <a:r>
              <a:rPr lang="en-US" sz="2800" dirty="0">
                <a:latin typeface="Times New Roman" pitchFamily="18" charset="0"/>
                <a:cs typeface="Times New Roman" pitchFamily="18" charset="0"/>
              </a:rPr>
              <a:t> 28</a:t>
            </a:r>
            <a:r>
              <a:rPr lang="en-US" sz="2800" baseline="30000" dirty="0">
                <a:latin typeface="Times New Roman" pitchFamily="18" charset="0"/>
                <a:cs typeface="Times New Roman" pitchFamily="18" charset="0"/>
              </a:rPr>
              <a:t>th</a:t>
            </a:r>
            <a:r>
              <a:rPr lang="en-US" sz="2800" dirty="0">
                <a:latin typeface="Times New Roman" pitchFamily="18" charset="0"/>
                <a:cs typeface="Times New Roman" pitchFamily="18" charset="0"/>
              </a:rPr>
              <a:t> ed. Philadelphia: University press. [titles of dictionaries are in italics]</a:t>
            </a:r>
          </a:p>
          <a:p>
            <a:pPr>
              <a:buFont typeface="Wingdings" panose="05000000000000000000" pitchFamily="2" charset="2"/>
              <a:buChar char="Ø"/>
            </a:pPr>
            <a:endParaRPr lang="en-US" sz="2800" dirty="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a:p>
            <a:endParaRPr lang="en-ZW"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Conference proceedings</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GB" sz="2800" dirty="0">
                <a:latin typeface="Times New Roman" panose="02020603050405020304" pitchFamily="18" charset="0"/>
                <a:cs typeface="Times New Roman" panose="02020603050405020304" pitchFamily="18" charset="0"/>
              </a:rPr>
              <a:t>Riley, D. (1992). 'Industrial relations in Australian </a:t>
            </a:r>
            <a:r>
              <a:rPr lang="en-GB" sz="2800" dirty="0" err="1">
                <a:latin typeface="Times New Roman" panose="02020603050405020304" pitchFamily="18" charset="0"/>
                <a:cs typeface="Times New Roman" panose="02020603050405020304" pitchFamily="18" charset="0"/>
              </a:rPr>
              <a:t>education.’</a:t>
            </a:r>
            <a:r>
              <a:rPr lang="en-GB" sz="2800" i="1" dirty="0" err="1">
                <a:latin typeface="Times New Roman" panose="02020603050405020304" pitchFamily="18" charset="0"/>
                <a:cs typeface="Times New Roman" panose="02020603050405020304" pitchFamily="18" charset="0"/>
              </a:rPr>
              <a:t>Proceedings</a:t>
            </a:r>
            <a:r>
              <a:rPr lang="en-GB" sz="2800" i="1" dirty="0">
                <a:latin typeface="Times New Roman" panose="02020603050405020304" pitchFamily="18" charset="0"/>
                <a:cs typeface="Times New Roman" panose="02020603050405020304" pitchFamily="18" charset="0"/>
              </a:rPr>
              <a:t> of the sixth AIRAANZ conference</a:t>
            </a:r>
            <a:r>
              <a:rPr lang="en-GB" sz="2800" dirty="0">
                <a:latin typeface="Times New Roman" panose="02020603050405020304" pitchFamily="18" charset="0"/>
                <a:cs typeface="Times New Roman" panose="02020603050405020304" pitchFamily="18" charset="0"/>
              </a:rPr>
              <a:t>, ed. D. </a:t>
            </a:r>
            <a:r>
              <a:rPr lang="en-GB" sz="2800" dirty="0" err="1">
                <a:latin typeface="Times New Roman" panose="02020603050405020304" pitchFamily="18" charset="0"/>
                <a:cs typeface="Times New Roman" panose="02020603050405020304" pitchFamily="18" charset="0"/>
              </a:rPr>
              <a:t>Blackmur</a:t>
            </a:r>
            <a:r>
              <a:rPr lang="en-GB" sz="2800" dirty="0">
                <a:latin typeface="Times New Roman" panose="02020603050405020304" pitchFamily="18" charset="0"/>
                <a:cs typeface="Times New Roman" panose="02020603050405020304" pitchFamily="18" charset="0"/>
              </a:rPr>
              <a:t>, AIRAANZ, Sydney, pp. 124-140</a:t>
            </a:r>
          </a:p>
          <a:p>
            <a:pPr>
              <a:buFont typeface="Wingdings" panose="05000000000000000000" pitchFamily="2" charset="2"/>
              <a:buChar char="Ø"/>
            </a:pPr>
            <a:endParaRPr lang="en-GB" sz="2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GB" sz="2800" dirty="0">
                <a:latin typeface="Times New Roman" panose="02020603050405020304" pitchFamily="18" charset="0"/>
                <a:cs typeface="Times New Roman" panose="02020603050405020304" pitchFamily="18" charset="0"/>
              </a:rPr>
              <a:t>Brown, S &amp; Caste, V 2004, 'Integrated obstacle detection framework'</a:t>
            </a:r>
            <a:r>
              <a:rPr lang="en-GB" sz="2800" i="1" dirty="0">
                <a:latin typeface="Times New Roman" panose="02020603050405020304" pitchFamily="18" charset="0"/>
                <a:cs typeface="Times New Roman" panose="02020603050405020304" pitchFamily="18" charset="0"/>
              </a:rPr>
              <a:t>.</a:t>
            </a:r>
            <a:r>
              <a:rPr lang="en-GB" sz="2800" dirty="0">
                <a:latin typeface="Times New Roman" panose="02020603050405020304" pitchFamily="18" charset="0"/>
                <a:cs typeface="Times New Roman" panose="02020603050405020304" pitchFamily="18" charset="0"/>
              </a:rPr>
              <a:t> Paper presented at the </a:t>
            </a:r>
            <a:r>
              <a:rPr lang="en-GB" sz="2800" i="1" dirty="0">
                <a:latin typeface="Times New Roman" panose="02020603050405020304" pitchFamily="18" charset="0"/>
                <a:cs typeface="Times New Roman" panose="02020603050405020304" pitchFamily="18" charset="0"/>
              </a:rPr>
              <a:t>IEEE Intelligent Vehicles Symposium</a:t>
            </a:r>
            <a:r>
              <a:rPr lang="en-GB" sz="2800" dirty="0">
                <a:latin typeface="Times New Roman" panose="02020603050405020304" pitchFamily="18" charset="0"/>
                <a:cs typeface="Times New Roman" panose="02020603050405020304" pitchFamily="18" charset="0"/>
              </a:rPr>
              <a:t>, IEEE, Detroit MI.</a:t>
            </a:r>
          </a:p>
          <a:p>
            <a:pPr>
              <a:buFont typeface="Wingdings" panose="05000000000000000000" pitchFamily="2" charset="2"/>
              <a:buChar char="Ø"/>
            </a:pPr>
            <a:r>
              <a:rPr lang="en-GB" sz="2800" dirty="0">
                <a:latin typeface="Times New Roman" panose="02020603050405020304" pitchFamily="18" charset="0"/>
                <a:cs typeface="Times New Roman" panose="02020603050405020304" pitchFamily="18" charset="0"/>
              </a:rPr>
              <a:t>Provide date if available after location of conference</a:t>
            </a:r>
            <a:endParaRPr lang="en-US" sz="2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923569443"/>
              </p:ext>
            </p:extLst>
          </p:nvPr>
        </p:nvGraphicFramePr>
        <p:xfrm>
          <a:off x="457200" y="5987208"/>
          <a:ext cx="8229600" cy="266700"/>
        </p:xfrm>
        <a:graphic>
          <a:graphicData uri="http://schemas.openxmlformats.org/drawingml/2006/table">
            <a:tbl>
              <a:tblPr firstRow="1" firstCol="1" bandRow="1">
                <a:tableStyleId>{5C22544A-7EE6-4342-B048-85BDC9FD1C3A}</a:tableStyleId>
              </a:tblPr>
              <a:tblGrid>
                <a:gridCol w="27432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0">
                <a:tc>
                  <a:txBody>
                    <a:bodyPr/>
                    <a:lstStyle/>
                    <a:p>
                      <a:pPr>
                        <a:lnSpc>
                          <a:spcPct val="107000"/>
                        </a:lnSpc>
                      </a:pPr>
                      <a:endParaRPr lang="en-US" sz="1100" dirty="0">
                        <a:effectLst/>
                        <a:latin typeface="Calibri" panose="020F0502020204030204" pitchFamily="34" charset="0"/>
                        <a:cs typeface="Times New Roman" panose="02020603050405020304" pitchFamily="18" charset="0"/>
                      </a:endParaRPr>
                    </a:p>
                  </a:txBody>
                  <a:tcPr marL="47625" marR="47625" marT="47625" marB="47625" anchor="ctr"/>
                </a:tc>
                <a:tc>
                  <a:txBody>
                    <a:bodyPr/>
                    <a:lstStyle/>
                    <a:p>
                      <a:pPr>
                        <a:lnSpc>
                          <a:spcPct val="107000"/>
                        </a:lnSpc>
                      </a:pPr>
                      <a:endParaRPr lang="en-US" sz="1100" dirty="0">
                        <a:effectLst/>
                        <a:latin typeface="Calibri" panose="020F0502020204030204" pitchFamily="34" charset="0"/>
                        <a:cs typeface="Times New Roman" panose="02020603050405020304" pitchFamily="18" charset="0"/>
                      </a:endParaRPr>
                    </a:p>
                  </a:txBody>
                  <a:tcPr marL="47625" marR="47625" marT="47625" marB="47625" anchor="ctr"/>
                </a:tc>
                <a:tc>
                  <a:txBody>
                    <a:bodyPr/>
                    <a:lstStyle/>
                    <a:p>
                      <a:pPr marL="0" marR="0">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10000"/>
                  </a:ext>
                </a:extLst>
              </a:tr>
            </a:tbl>
          </a:graphicData>
        </a:graphic>
      </p:graphicFrame>
      <p:sp>
        <p:nvSpPr>
          <p:cNvPr id="5" name="Rectangle 1"/>
          <p:cNvSpPr>
            <a:spLocks noChangeArrowheads="1"/>
          </p:cNvSpPr>
          <p:nvPr/>
        </p:nvSpPr>
        <p:spPr bwMode="auto">
          <a:xfrm>
            <a:off x="457200" y="34242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5112570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Introduction</a:t>
            </a:r>
          </a:p>
        </p:txBody>
      </p:sp>
      <p:sp>
        <p:nvSpPr>
          <p:cNvPr id="3" name="Content Placeholder 2"/>
          <p:cNvSpPr>
            <a:spLocks noGrp="1"/>
          </p:cNvSpPr>
          <p:nvPr>
            <p:ph idx="1"/>
          </p:nvPr>
        </p:nvSpPr>
        <p:spPr/>
        <p:txBody>
          <a:bodyPr/>
          <a:lstStyle/>
          <a:p>
            <a:pPr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Academic writing is about debate. Whatever the subject or topic, you need to read round the subject to research other people's ideas, and, if you use these ideas, give credit to the authors.</a:t>
            </a:r>
          </a:p>
          <a:p>
            <a:pPr marL="0" indent="0" algn="just">
              <a:buNone/>
            </a:pPr>
            <a:endParaRPr lang="en-US"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Citing and Referencing - stating the sources of your ideas, facts and opinions.</a:t>
            </a:r>
          </a:p>
          <a:p>
            <a:pPr>
              <a:buNone/>
            </a:pPr>
            <a:endParaRPr lang="en-US" sz="28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0300327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t>Examples cont.</a:t>
            </a:r>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Ø"/>
            </a:pPr>
            <a:r>
              <a:rPr lang="en-US" sz="2800" dirty="0">
                <a:latin typeface="Times New Roman" pitchFamily="18" charset="0"/>
                <a:cs typeface="Times New Roman" pitchFamily="18" charset="0"/>
              </a:rPr>
              <a:t>Turner, V. M. (2010). Helplessness, depression and mood in the end stage renal disease. Ph. D. </a:t>
            </a:r>
            <a:r>
              <a:rPr lang="en-US" sz="2800">
                <a:latin typeface="Times New Roman" pitchFamily="18" charset="0"/>
                <a:cs typeface="Times New Roman" pitchFamily="18" charset="0"/>
              </a:rPr>
              <a:t>thesis. Montreal</a:t>
            </a:r>
            <a:r>
              <a:rPr lang="en-US" sz="2800" dirty="0">
                <a:latin typeface="Times New Roman" pitchFamily="18" charset="0"/>
                <a:cs typeface="Times New Roman" pitchFamily="18" charset="0"/>
              </a:rPr>
              <a:t>: McGill University press.</a:t>
            </a:r>
          </a:p>
          <a:p>
            <a:pPr>
              <a:buFont typeface="Wingdings" panose="05000000000000000000" pitchFamily="2" charset="2"/>
              <a:buChar char="Ø"/>
            </a:pPr>
            <a:r>
              <a:rPr lang="en-US" sz="2800" dirty="0">
                <a:latin typeface="Times New Roman" pitchFamily="18" charset="0"/>
                <a:cs typeface="Times New Roman" pitchFamily="18" charset="0"/>
              </a:rPr>
              <a:t>Vitalicy, K. C. (2006). Improving health, connecting people: the role of ICT in the health sector. Thesis. The University of Zambia.</a:t>
            </a:r>
          </a:p>
          <a:p>
            <a:pPr>
              <a:buFont typeface="Wingdings" panose="05000000000000000000" pitchFamily="2" charset="2"/>
              <a:buChar char="Ø"/>
            </a:pPr>
            <a:r>
              <a:rPr lang="en-ZW" sz="2800" u="sng" dirty="0"/>
              <a:t>Zulu, J. N. (1977). Skeleton on board.[online image] Available from: http://www.inmagine.com/all-kids,-all-fun-photos/photodisc-pdv205&gt; pdv205.jpg [Accessed July 15 2005].</a:t>
            </a:r>
          </a:p>
          <a:p>
            <a:pPr>
              <a:buFont typeface="Wingdings" panose="05000000000000000000" pitchFamily="2" charset="2"/>
              <a:buChar char="Ø"/>
            </a:pPr>
            <a:r>
              <a:rPr lang="en-ZW" sz="2800" u="sng" dirty="0"/>
              <a:t>What is a bibliography?</a:t>
            </a:r>
            <a:endParaRPr lang="en-ZW" sz="2800" dirty="0"/>
          </a:p>
          <a:p>
            <a:endParaRPr lang="en-US" sz="2800" dirty="0">
              <a:latin typeface="Times New Roman" pitchFamily="18" charset="0"/>
              <a:cs typeface="Times New Roman"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ZW" dirty="0"/>
              <a:t>For more </a:t>
            </a:r>
            <a:r>
              <a:rPr lang="en-ZW" dirty="0" err="1"/>
              <a:t>inform.,visit</a:t>
            </a:r>
            <a:r>
              <a:rPr lang="en-ZW" dirty="0"/>
              <a:t> the following:</a:t>
            </a:r>
          </a:p>
        </p:txBody>
      </p:sp>
      <p:sp>
        <p:nvSpPr>
          <p:cNvPr id="3" name="Content Placeholder 2"/>
          <p:cNvSpPr>
            <a:spLocks noGrp="1"/>
          </p:cNvSpPr>
          <p:nvPr>
            <p:ph idx="1"/>
          </p:nvPr>
        </p:nvSpPr>
        <p:spPr>
          <a:xfrm>
            <a:off x="457200" y="1600200"/>
            <a:ext cx="8229600" cy="4876800"/>
          </a:xfrm>
        </p:spPr>
        <p:txBody>
          <a:bodyPr>
            <a:normAutofit fontScale="25000" lnSpcReduction="20000"/>
          </a:bodyPr>
          <a:lstStyle/>
          <a:p>
            <a:pPr>
              <a:buFont typeface="Wingdings" panose="05000000000000000000" pitchFamily="2" charset="2"/>
              <a:buChar char="Ø"/>
            </a:pPr>
            <a:r>
              <a:rPr lang="en-ZW" sz="7200" dirty="0">
                <a:latin typeface="Times New Roman" pitchFamily="18" charset="0"/>
                <a:cs typeface="Times New Roman" pitchFamily="18" charset="0"/>
              </a:rPr>
              <a:t>Citing and referencing guide: Harvard style  (2003).Accessed 20/02/2013 from: </a:t>
            </a:r>
            <a:r>
              <a:rPr lang="en-ZW" sz="7200" u="sng" dirty="0">
                <a:latin typeface="Times New Roman" pitchFamily="18" charset="0"/>
                <a:cs typeface="Times New Roman" pitchFamily="18" charset="0"/>
              </a:rPr>
              <a:t>http://www.otago.ac.nz/library/pdf/Harvard_referencing.pdf </a:t>
            </a:r>
          </a:p>
          <a:p>
            <a:pPr>
              <a:buFont typeface="Wingdings" panose="05000000000000000000" pitchFamily="2" charset="2"/>
              <a:buChar char="Ø"/>
            </a:pPr>
            <a:endParaRPr lang="en-ZW" sz="7200" dirty="0">
              <a:latin typeface="Times New Roman" pitchFamily="18" charset="0"/>
              <a:cs typeface="Times New Roman" pitchFamily="18" charset="0"/>
            </a:endParaRPr>
          </a:p>
          <a:p>
            <a:pPr>
              <a:buFont typeface="Wingdings" panose="05000000000000000000" pitchFamily="2" charset="2"/>
              <a:buChar char="Ø"/>
            </a:pPr>
            <a:r>
              <a:rPr lang="en-ZW" sz="7200" dirty="0">
                <a:latin typeface="Times New Roman" pitchFamily="18" charset="0"/>
                <a:cs typeface="Times New Roman" pitchFamily="18" charset="0"/>
              </a:rPr>
              <a:t>Dena T. (2004). The Literature Review: A Few Tips On Conducting It. Accessed 20/02/2013 from  </a:t>
            </a:r>
            <a:r>
              <a:rPr lang="en-ZW" sz="7200" u="sng" dirty="0">
                <a:latin typeface="Times New Roman" pitchFamily="18" charset="0"/>
                <a:cs typeface="Times New Roman" pitchFamily="18" charset="0"/>
                <a:hlinkClick r:id="rId2"/>
              </a:rPr>
              <a:t>http://www.writing.utoronto.ca/advice/specific-types-of-writing/literature-review</a:t>
            </a:r>
            <a:r>
              <a:rPr lang="en-ZW" sz="7200" u="sng" dirty="0">
                <a:latin typeface="Times New Roman" pitchFamily="18" charset="0"/>
                <a:cs typeface="Times New Roman" pitchFamily="18" charset="0"/>
              </a:rPr>
              <a:t>. </a:t>
            </a:r>
          </a:p>
          <a:p>
            <a:pPr>
              <a:buFont typeface="Wingdings" panose="05000000000000000000" pitchFamily="2" charset="2"/>
              <a:buChar char="Ø"/>
            </a:pPr>
            <a:r>
              <a:rPr lang="en-ZW" sz="7200" dirty="0">
                <a:latin typeface="Times New Roman" pitchFamily="18" charset="0"/>
                <a:cs typeface="Times New Roman" pitchFamily="18" charset="0"/>
              </a:rPr>
              <a:t>Kim, L. (</a:t>
            </a:r>
            <a:r>
              <a:rPr lang="en-ZW" sz="7200" dirty="0" err="1">
                <a:latin typeface="Times New Roman" pitchFamily="18" charset="0"/>
                <a:cs typeface="Times New Roman" pitchFamily="18" charset="0"/>
              </a:rPr>
              <a:t>nd</a:t>
            </a:r>
            <a:r>
              <a:rPr lang="en-ZW" sz="7200" dirty="0">
                <a:latin typeface="Times New Roman" pitchFamily="18" charset="0"/>
                <a:cs typeface="Times New Roman" pitchFamily="18" charset="0"/>
              </a:rPr>
              <a:t>.). Writing the Literature Review. Accessed 20/2/2013</a:t>
            </a:r>
            <a:endParaRPr lang="en-ZW" sz="7200" u="sng" dirty="0">
              <a:latin typeface="Times New Roman" pitchFamily="18" charset="0"/>
              <a:cs typeface="Times New Roman" pitchFamily="18" charset="0"/>
            </a:endParaRPr>
          </a:p>
          <a:p>
            <a:pPr marL="0" indent="0">
              <a:buNone/>
            </a:pPr>
            <a:r>
              <a:rPr lang="en-ZW" sz="7200" dirty="0">
                <a:latin typeface="Times New Roman" pitchFamily="18" charset="0"/>
                <a:cs typeface="Times New Roman" pitchFamily="18" charset="0"/>
              </a:rPr>
              <a:t>      from</a:t>
            </a:r>
            <a:r>
              <a:rPr lang="en-ZW" sz="7200" b="1" dirty="0">
                <a:latin typeface="Times New Roman" pitchFamily="18" charset="0"/>
                <a:cs typeface="Times New Roman" pitchFamily="18" charset="0"/>
              </a:rPr>
              <a:t> </a:t>
            </a:r>
            <a:r>
              <a:rPr lang="en-ZW" sz="7200" b="1" dirty="0">
                <a:latin typeface="Times New Roman" pitchFamily="18" charset="0"/>
                <a:cs typeface="Times New Roman" pitchFamily="18" charset="0"/>
                <a:hlinkClick r:id="rId3"/>
              </a:rPr>
              <a:t>ht</a:t>
            </a:r>
            <a:r>
              <a:rPr lang="en-ZW" sz="7200" u="sng" dirty="0">
                <a:latin typeface="Times New Roman" pitchFamily="18" charset="0"/>
                <a:cs typeface="Times New Roman" pitchFamily="18" charset="0"/>
                <a:hlinkClick r:id="rId3"/>
              </a:rPr>
              <a:t>tp://www.ais.up.ac.za/med/tnm800/tnmwritingliteraturereviewlie.htm</a:t>
            </a:r>
            <a:r>
              <a:rPr lang="en-ZW" sz="7200" u="sng" dirty="0">
                <a:latin typeface="Times New Roman" pitchFamily="18" charset="0"/>
                <a:cs typeface="Times New Roman" pitchFamily="18" charset="0"/>
                <a:hlinkClick r:id="rId4"/>
              </a:rPr>
              <a:t>.[</a:t>
            </a:r>
            <a:endParaRPr lang="en-ZW" sz="7200" u="sng" dirty="0">
              <a:latin typeface="Times New Roman" pitchFamily="18" charset="0"/>
              <a:cs typeface="Times New Roman" pitchFamily="18" charset="0"/>
            </a:endParaRPr>
          </a:p>
          <a:p>
            <a:pPr marL="0" indent="0">
              <a:buNone/>
            </a:pPr>
            <a:endParaRPr lang="en-ZW" sz="7200" u="sng" dirty="0">
              <a:latin typeface="Times New Roman" pitchFamily="18" charset="0"/>
              <a:cs typeface="Times New Roman" pitchFamily="18" charset="0"/>
            </a:endParaRPr>
          </a:p>
          <a:p>
            <a:pPr>
              <a:buFont typeface="Wingdings" panose="05000000000000000000" pitchFamily="2" charset="2"/>
              <a:buChar char="Ø"/>
            </a:pPr>
            <a:r>
              <a:rPr lang="en-ZW" sz="7200" dirty="0">
                <a:latin typeface="Times New Roman" pitchFamily="18" charset="0"/>
                <a:cs typeface="Times New Roman" pitchFamily="18" charset="0"/>
              </a:rPr>
              <a:t>Kim, Y.S. (2018). The importance of literature review in research writing. Accessed 21/01/2019 from </a:t>
            </a:r>
            <a:r>
              <a:rPr lang="en-ZW" sz="7200" dirty="0">
                <a:latin typeface="Times New Roman" pitchFamily="18" charset="0"/>
                <a:cs typeface="Times New Roman" pitchFamily="18" charset="0"/>
                <a:hlinkClick r:id="rId5"/>
              </a:rPr>
              <a:t>https://owlcation.com/humanities/literature_review</a:t>
            </a:r>
            <a:endParaRPr lang="en-ZW" sz="7200" dirty="0">
              <a:latin typeface="Times New Roman" pitchFamily="18" charset="0"/>
              <a:cs typeface="Times New Roman" pitchFamily="18" charset="0"/>
            </a:endParaRPr>
          </a:p>
          <a:p>
            <a:pPr>
              <a:buFont typeface="Wingdings" panose="05000000000000000000" pitchFamily="2" charset="2"/>
              <a:buChar char="Ø"/>
            </a:pPr>
            <a:endParaRPr lang="en-ZW" sz="7200" dirty="0">
              <a:latin typeface="Times New Roman" pitchFamily="18" charset="0"/>
              <a:cs typeface="Times New Roman" pitchFamily="18" charset="0"/>
            </a:endParaRPr>
          </a:p>
          <a:p>
            <a:pPr>
              <a:buFont typeface="Wingdings" panose="05000000000000000000" pitchFamily="2" charset="2"/>
              <a:buChar char="Ø"/>
            </a:pPr>
            <a:r>
              <a:rPr lang="en-ZW" sz="7200" dirty="0">
                <a:latin typeface="Times New Roman" pitchFamily="18" charset="0"/>
                <a:cs typeface="Times New Roman" pitchFamily="18" charset="0"/>
              </a:rPr>
              <a:t>Cronje, M., Murdoch N. and Smith R. (2003). Reference techniques. Accessed </a:t>
            </a:r>
            <a:r>
              <a:rPr lang="en-ZW" sz="7200" u="sng" dirty="0">
                <a:latin typeface="Times New Roman" pitchFamily="18" charset="0"/>
                <a:cs typeface="Times New Roman" pitchFamily="18" charset="0"/>
              </a:rPr>
              <a:t>20/02/2013 </a:t>
            </a:r>
            <a:r>
              <a:rPr lang="en-ZW" sz="7200" dirty="0">
                <a:latin typeface="Times New Roman" pitchFamily="18" charset="0"/>
                <a:cs typeface="Times New Roman" pitchFamily="18" charset="0"/>
              </a:rPr>
              <a:t>from h</a:t>
            </a:r>
            <a:r>
              <a:rPr lang="en-ZW" sz="7200" u="sng" dirty="0">
                <a:latin typeface="Times New Roman" pitchFamily="18" charset="0"/>
                <a:cs typeface="Times New Roman" pitchFamily="18" charset="0"/>
              </a:rPr>
              <a:t>ttp://www.infosecsa.co.za/pdf. </a:t>
            </a:r>
          </a:p>
          <a:p>
            <a:pPr>
              <a:buFont typeface="Wingdings" panose="05000000000000000000" pitchFamily="2" charset="2"/>
              <a:buChar char="Ø"/>
            </a:pPr>
            <a:endParaRPr lang="en-ZW" sz="7200" dirty="0">
              <a:latin typeface="Times New Roman" pitchFamily="18" charset="0"/>
              <a:cs typeface="Times New Roman" pitchFamily="18" charset="0"/>
            </a:endParaRPr>
          </a:p>
          <a:p>
            <a:pPr>
              <a:buFont typeface="Wingdings" panose="05000000000000000000" pitchFamily="2" charset="2"/>
              <a:buChar char="Ø"/>
            </a:pPr>
            <a:r>
              <a:rPr lang="en-US" sz="7200" dirty="0"/>
              <a:t>Morgan-Rallis , H. (2014). </a:t>
            </a:r>
            <a:r>
              <a:rPr lang="en-US" sz="7200" dirty="0">
                <a:latin typeface="Times New Roman" pitchFamily="18" charset="0"/>
                <a:cs typeface="Times New Roman" pitchFamily="18" charset="0"/>
              </a:rPr>
              <a:t>Guidelines for writing a literature review. Accessed 04/2/2015 from</a:t>
            </a:r>
            <a:r>
              <a:rPr lang="en-ZW" sz="7200" dirty="0">
                <a:latin typeface="Times New Roman" pitchFamily="18" charset="0"/>
                <a:cs typeface="Times New Roman" pitchFamily="18" charset="0"/>
              </a:rPr>
              <a:t>      </a:t>
            </a:r>
            <a:r>
              <a:rPr lang="en-ZW" sz="8600" dirty="0">
                <a:latin typeface="Times New Roman" pitchFamily="18" charset="0"/>
                <a:cs typeface="Times New Roman" pitchFamily="18" charset="0"/>
                <a:hlinkClick r:id="rId6"/>
              </a:rPr>
              <a:t>http://www.duluth.umn.edu/~hrallis/guides/researching/litreview.html</a:t>
            </a:r>
            <a:endParaRPr lang="en-ZW" sz="8600" dirty="0">
              <a:latin typeface="Times New Roman" pitchFamily="18" charset="0"/>
              <a:cs typeface="Times New Roman" pitchFamily="18" charset="0"/>
            </a:endParaRPr>
          </a:p>
          <a:p>
            <a:pPr>
              <a:buFont typeface="Wingdings" panose="05000000000000000000" pitchFamily="2" charset="2"/>
              <a:buChar char="Ø"/>
            </a:pPr>
            <a:endParaRPr lang="en-ZW" sz="8600" dirty="0">
              <a:latin typeface="Times New Roman" pitchFamily="18" charset="0"/>
              <a:cs typeface="Times New Roman" pitchFamily="18" charset="0"/>
            </a:endParaRPr>
          </a:p>
          <a:p>
            <a:pPr marL="0" indent="0">
              <a:buNone/>
            </a:pPr>
            <a:endParaRPr lang="en-ZW" sz="8600" dirty="0">
              <a:latin typeface="Times New Roman" pitchFamily="18" charset="0"/>
              <a:cs typeface="Times New Roman" pitchFamily="18" charset="0"/>
            </a:endParaRPr>
          </a:p>
          <a:p>
            <a:pPr>
              <a:buFont typeface="Wingdings" panose="05000000000000000000" pitchFamily="2" charset="2"/>
              <a:buChar char="Ø"/>
            </a:pPr>
            <a:endParaRPr lang="en-ZW" dirty="0">
              <a:latin typeface="Times New Roman" pitchFamily="18" charset="0"/>
              <a:cs typeface="Times New Roman" pitchFamily="18" charset="0"/>
            </a:endParaRPr>
          </a:p>
          <a:p>
            <a:pPr>
              <a:buFont typeface="Wingdings" panose="05000000000000000000" pitchFamily="2" charset="2"/>
              <a:buChar char="Ø"/>
            </a:pPr>
            <a:r>
              <a:rPr lang="en-ZW" dirty="0">
                <a:latin typeface="Times New Roman" pitchFamily="18" charset="0"/>
                <a:cs typeface="Times New Roman" pitchFamily="18" charset="0"/>
              </a:rPr>
              <a:t> </a:t>
            </a:r>
          </a:p>
          <a:p>
            <a:pPr>
              <a:buNone/>
            </a:pPr>
            <a:endParaRPr lang="en-ZW" dirty="0">
              <a:latin typeface="Times New Roman" pitchFamily="18" charset="0"/>
              <a:cs typeface="Times New Roman"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 more information.. cont.</a:t>
            </a:r>
          </a:p>
        </p:txBody>
      </p:sp>
      <p:sp>
        <p:nvSpPr>
          <p:cNvPr id="3" name="Content Placeholder 2"/>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Umea University Library. (</a:t>
            </a:r>
            <a:r>
              <a:rPr lang="en-US" sz="2000" dirty="0" err="1">
                <a:latin typeface="Times New Roman" panose="02020603050405020304" pitchFamily="18" charset="0"/>
                <a:cs typeface="Times New Roman" panose="02020603050405020304" pitchFamily="18" charset="0"/>
              </a:rPr>
              <a:t>n.d.</a:t>
            </a:r>
            <a:r>
              <a:rPr lang="en-US" sz="2000" dirty="0">
                <a:latin typeface="Times New Roman" panose="02020603050405020304" pitchFamily="18" charset="0"/>
                <a:cs typeface="Times New Roman" panose="02020603050405020304" pitchFamily="18" charset="0"/>
              </a:rPr>
              <a:t>). Citing references- Harvard style. Online. Accessed 31/01/2019 from </a:t>
            </a:r>
            <a:r>
              <a:rPr lang="en-US" sz="2000" dirty="0">
                <a:latin typeface="Times New Roman" panose="02020603050405020304" pitchFamily="18" charset="0"/>
                <a:cs typeface="Times New Roman" panose="02020603050405020304" pitchFamily="18" charset="0"/>
                <a:hlinkClick r:id="rId2"/>
              </a:rPr>
              <a:t>https://www.umu.se/en/wCITATIONrite/references/citing-references-harvard</a:t>
            </a:r>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NOTE</a:t>
            </a:r>
            <a:r>
              <a:rPr lang="en-US" sz="2000" dirty="0">
                <a:latin typeface="Times New Roman" panose="02020603050405020304" pitchFamily="18" charset="0"/>
                <a:cs typeface="Times New Roman" panose="02020603050405020304" pitchFamily="18" charset="0"/>
              </a:rPr>
              <a:t>:   </a:t>
            </a:r>
            <a:r>
              <a:rPr lang="en-US" sz="2000" b="1" i="1" dirty="0">
                <a:latin typeface="Times New Roman" panose="02020603050405020304" pitchFamily="18" charset="0"/>
                <a:cs typeface="Times New Roman" panose="02020603050405020304" pitchFamily="18" charset="0"/>
              </a:rPr>
              <a:t>THAT THERE </a:t>
            </a:r>
            <a:r>
              <a:rPr lang="en-US" sz="2000" b="1" i="1">
                <a:latin typeface="Times New Roman" panose="02020603050405020304" pitchFamily="18" charset="0"/>
                <a:cs typeface="Times New Roman" panose="02020603050405020304" pitchFamily="18" charset="0"/>
              </a:rPr>
              <a:t>ARE  VARIOUS  </a:t>
            </a:r>
            <a:r>
              <a:rPr lang="en-US" sz="2000" b="1" i="1" dirty="0">
                <a:latin typeface="Times New Roman" panose="02020603050405020304" pitchFamily="18" charset="0"/>
                <a:cs typeface="Times New Roman" panose="02020603050405020304" pitchFamily="18" charset="0"/>
              </a:rPr>
              <a:t>VERSIONS OF THE HARVARD STYLE OF CITING AND REFERENCING. BE CONSISTENT BY STICKING TO ONE VERSION!! </a:t>
            </a:r>
          </a:p>
          <a:p>
            <a:endParaRPr lang="en-US" b="1" i="1" dirty="0"/>
          </a:p>
        </p:txBody>
      </p:sp>
    </p:spTree>
    <p:extLst>
      <p:ext uri="{BB962C8B-B14F-4D97-AF65-F5344CB8AC3E}">
        <p14:creationId xmlns:p14="http://schemas.microsoft.com/office/powerpoint/2010/main" val="6570486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dirty="0">
                <a:latin typeface="Times New Roman" pitchFamily="18" charset="0"/>
                <a:cs typeface="Times New Roman" pitchFamily="18" charset="0"/>
              </a:rPr>
              <a:t>THE END</a:t>
            </a:r>
            <a:br>
              <a:rPr lang="en-ZW" dirty="0">
                <a:latin typeface="Times New Roman" pitchFamily="18" charset="0"/>
                <a:cs typeface="Times New Roman" pitchFamily="18" charset="0"/>
              </a:rPr>
            </a:br>
            <a:endParaRPr lang="en-ZW" dirty="0"/>
          </a:p>
        </p:txBody>
      </p:sp>
      <p:sp>
        <p:nvSpPr>
          <p:cNvPr id="3" name="Content Placeholder 2"/>
          <p:cNvSpPr>
            <a:spLocks noGrp="1"/>
          </p:cNvSpPr>
          <p:nvPr>
            <p:ph idx="1"/>
          </p:nvPr>
        </p:nvSpPr>
        <p:spPr/>
        <p:txBody>
          <a:bodyPr>
            <a:normAutofit/>
          </a:bodyPr>
          <a:lstStyle/>
          <a:p>
            <a:pPr algn="ctr">
              <a:buNone/>
            </a:pPr>
            <a:endParaRPr lang="en-ZW" sz="4400" dirty="0">
              <a:latin typeface="Times New Roman" pitchFamily="18" charset="0"/>
              <a:cs typeface="Times New Roman" pitchFamily="18" charset="0"/>
            </a:endParaRPr>
          </a:p>
          <a:p>
            <a:pPr algn="ctr">
              <a:buNone/>
            </a:pPr>
            <a:r>
              <a:rPr lang="en-ZW" sz="4400" dirty="0">
                <a:latin typeface="Times New Roman" pitchFamily="18" charset="0"/>
                <a:cs typeface="Times New Roman" pitchFamily="18" charset="0"/>
              </a:rPr>
              <a:t>ANY QUESTIONS?</a:t>
            </a:r>
          </a:p>
          <a:p>
            <a:pPr algn="ctr"/>
            <a:endParaRPr lang="en-ZW" sz="4400" dirty="0">
              <a:latin typeface="Times New Roman" pitchFamily="18" charset="0"/>
              <a:cs typeface="Times New Roman" pitchFamily="18" charset="0"/>
            </a:endParaRPr>
          </a:p>
          <a:p>
            <a:pPr algn="ctr">
              <a:buNone/>
            </a:pPr>
            <a:r>
              <a:rPr lang="en-ZW" sz="4400" dirty="0">
                <a:latin typeface="Times New Roman" pitchFamily="18" charset="0"/>
                <a:cs typeface="Times New Roman" pitchFamily="18" charset="0"/>
              </a:rPr>
              <a:t>THANK YOU</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CITATIONS AND REFERENCING</a:t>
            </a:r>
          </a:p>
        </p:txBody>
      </p:sp>
      <p:sp>
        <p:nvSpPr>
          <p:cNvPr id="3" name="Content Placeholder 2"/>
          <p:cNvSpPr>
            <a:spLocks noGrp="1"/>
          </p:cNvSpPr>
          <p:nvPr>
            <p:ph idx="1"/>
          </p:nvPr>
        </p:nvSpPr>
        <p:spPr>
          <a:xfrm>
            <a:off x="457200" y="1219200"/>
            <a:ext cx="8229600" cy="4906963"/>
          </a:xfrm>
        </p:spPr>
        <p:txBody>
          <a:bodyPr>
            <a:normAutofit/>
          </a:bodyPr>
          <a:lstStyle/>
          <a:p>
            <a:pPr>
              <a:buFont typeface="Wingdings" panose="05000000000000000000" pitchFamily="2" charset="2"/>
              <a:buChar char="Ø"/>
            </a:pPr>
            <a:r>
              <a:rPr lang="en-US" sz="2800" dirty="0">
                <a:latin typeface="Times New Roman" pitchFamily="18" charset="0"/>
                <a:cs typeface="Times New Roman" pitchFamily="18" charset="0"/>
              </a:rPr>
              <a:t>Why the need for citing and referencing?</a:t>
            </a:r>
          </a:p>
          <a:p>
            <a:pPr marL="0" indent="0">
              <a:buNone/>
            </a:pPr>
            <a:endParaRPr lang="en-US" sz="2800" dirty="0">
              <a:latin typeface="Times New Roman" pitchFamily="18" charset="0"/>
              <a:cs typeface="Times New Roman" pitchFamily="18" charset="0"/>
            </a:endParaRPr>
          </a:p>
          <a:p>
            <a:pPr>
              <a:buFont typeface="Wingdings" panose="05000000000000000000" pitchFamily="2" charset="2"/>
              <a:buChar char="Ø"/>
            </a:pPr>
            <a:r>
              <a:rPr lang="en-US" sz="2800" dirty="0">
                <a:latin typeface="Times New Roman" pitchFamily="18" charset="0"/>
                <a:cs typeface="Times New Roman" pitchFamily="18" charset="0"/>
              </a:rPr>
              <a:t>Research ethics, copyright laws, and courtesy to readers require authors to identify the </a:t>
            </a:r>
            <a:r>
              <a:rPr lang="en-US" sz="2800" i="1" dirty="0">
                <a:latin typeface="Times New Roman" pitchFamily="18" charset="0"/>
                <a:cs typeface="Times New Roman" pitchFamily="18" charset="0"/>
              </a:rPr>
              <a:t>sources</a:t>
            </a:r>
            <a:r>
              <a:rPr lang="en-US" sz="2800" dirty="0">
                <a:latin typeface="Times New Roman" pitchFamily="18" charset="0"/>
                <a:cs typeface="Times New Roman" pitchFamily="18" charset="0"/>
              </a:rPr>
              <a:t> of ideas, direct quotations and of any facts or opinions and arguments in the literature reviewed.</a:t>
            </a:r>
          </a:p>
          <a:p>
            <a:pPr>
              <a:buFont typeface="Wingdings" panose="05000000000000000000" pitchFamily="2" charset="2"/>
              <a:buChar char="Ø"/>
            </a:pPr>
            <a:endParaRPr lang="en-US" sz="2800" dirty="0">
              <a:latin typeface="Times New Roman" pitchFamily="18" charset="0"/>
              <a:cs typeface="Times New Roman" pitchFamily="18" charset="0"/>
            </a:endParaRPr>
          </a:p>
          <a:p>
            <a:pPr>
              <a:buFont typeface="Wingdings" panose="05000000000000000000" pitchFamily="2" charset="2"/>
              <a:buChar char="Ø"/>
            </a:pPr>
            <a:r>
              <a:rPr lang="en-US" sz="2800" dirty="0">
                <a:latin typeface="Times New Roman" pitchFamily="18" charset="0"/>
                <a:cs typeface="Times New Roman" pitchFamily="18" charset="0"/>
              </a:rPr>
              <a:t>Accurate citing and referencing strengthens proves the quality and integrity of your work.</a:t>
            </a:r>
          </a:p>
          <a:p>
            <a:pPr>
              <a:buFont typeface="Wingdings" panose="05000000000000000000" pitchFamily="2" charset="2"/>
              <a:buChar char="Ø"/>
            </a:pPr>
            <a:endParaRPr lang="en-US" sz="2800" dirty="0">
              <a:latin typeface="Times New Roman" pitchFamily="18" charset="0"/>
              <a:cs typeface="Times New Roman"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Times New Roman" pitchFamily="18" charset="0"/>
                <a:cs typeface="Times New Roman" pitchFamily="18" charset="0"/>
              </a:rPr>
              <a:t>CITATIONS</a:t>
            </a:r>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Ø"/>
            </a:pPr>
            <a:r>
              <a:rPr lang="en-US" sz="2800" dirty="0">
                <a:latin typeface="Times New Roman" pitchFamily="18" charset="0"/>
                <a:cs typeface="Times New Roman" pitchFamily="18" charset="0"/>
              </a:rPr>
              <a:t>Citing refers  to works of scholars and researchers whose works have been reviewed or cited in your work.</a:t>
            </a:r>
          </a:p>
          <a:p>
            <a:pPr>
              <a:buFont typeface="Wingdings" panose="05000000000000000000" pitchFamily="2" charset="2"/>
              <a:buChar char="Ø"/>
            </a:pPr>
            <a:r>
              <a:rPr lang="en-US" sz="2800" dirty="0">
                <a:latin typeface="Times New Roman" pitchFamily="18" charset="0"/>
                <a:cs typeface="Times New Roman" pitchFamily="18" charset="0"/>
              </a:rPr>
              <a:t>Citations or in text citations are placed within sentences and paragraphs to indicate the source of information  used. </a:t>
            </a:r>
          </a:p>
          <a:p>
            <a:pPr>
              <a:buFont typeface="Wingdings" panose="05000000000000000000" pitchFamily="2" charset="2"/>
              <a:buChar char="Ø"/>
            </a:pPr>
            <a:r>
              <a:rPr lang="en-US" sz="2800" dirty="0">
                <a:latin typeface="Times New Roman" pitchFamily="18" charset="0"/>
                <a:cs typeface="Times New Roman" pitchFamily="18" charset="0"/>
              </a:rPr>
              <a:t>Many styles exist to convey the same information, but differ in presentation:</a:t>
            </a:r>
          </a:p>
          <a:p>
            <a:pPr>
              <a:buFont typeface="Wingdings" panose="05000000000000000000" pitchFamily="2" charset="2"/>
              <a:buChar char="Ø"/>
            </a:pPr>
            <a:r>
              <a:rPr lang="en-US" sz="2800" dirty="0">
                <a:latin typeface="Times New Roman" pitchFamily="18" charset="0"/>
                <a:cs typeface="Times New Roman" pitchFamily="18" charset="0"/>
              </a:rPr>
              <a:t>   author/date system: Harvard and APA style.</a:t>
            </a:r>
          </a:p>
          <a:p>
            <a:pPr>
              <a:buFont typeface="Wingdings" panose="05000000000000000000" pitchFamily="2" charset="2"/>
              <a:buChar char="Ø"/>
            </a:pPr>
            <a:r>
              <a:rPr lang="en-US" sz="2800" dirty="0">
                <a:latin typeface="Times New Roman" pitchFamily="18" charset="0"/>
                <a:cs typeface="Times New Roman" pitchFamily="18" charset="0"/>
              </a:rPr>
              <a:t>    numeric system: Vancouver style</a:t>
            </a:r>
          </a:p>
          <a:p>
            <a:pPr>
              <a:buFont typeface="Wingdings" panose="05000000000000000000" pitchFamily="2" charset="2"/>
              <a:buChar char="Ø"/>
            </a:pPr>
            <a:r>
              <a:rPr lang="en-US" sz="2800" dirty="0">
                <a:latin typeface="Times New Roman" pitchFamily="18" charset="0"/>
                <a:cs typeface="Times New Roman" pitchFamily="18" charset="0"/>
              </a:rPr>
              <a:t>Whichever system you choose, must be agreed on by your supervisor and maintain consistence.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The </a:t>
            </a:r>
            <a:r>
              <a:rPr lang="en-US" sz="4000" dirty="0">
                <a:latin typeface="Times New Roman" pitchFamily="18" charset="0"/>
                <a:cs typeface="Times New Roman" pitchFamily="18" charset="0"/>
              </a:rPr>
              <a:t>Harvard</a:t>
            </a:r>
            <a:r>
              <a:rPr lang="en-US" sz="4000" dirty="0"/>
              <a:t> citation style</a:t>
            </a:r>
          </a:p>
        </p:txBody>
      </p:sp>
      <p:sp>
        <p:nvSpPr>
          <p:cNvPr id="3" name="Content Placeholder 2"/>
          <p:cNvSpPr>
            <a:spLocks noGrp="1"/>
          </p:cNvSpPr>
          <p:nvPr>
            <p:ph idx="1"/>
          </p:nvPr>
        </p:nvSpPr>
        <p:spPr>
          <a:xfrm>
            <a:off x="457200" y="1219200"/>
            <a:ext cx="8229600" cy="4906963"/>
          </a:xfrm>
        </p:spPr>
        <p:txBody>
          <a:bodyPr>
            <a:normAutofit/>
          </a:bodyPr>
          <a:lstStyle/>
          <a:p>
            <a:pPr>
              <a:buFont typeface="Wingdings" panose="05000000000000000000" pitchFamily="2" charset="2"/>
              <a:buChar char="Ø"/>
            </a:pPr>
            <a:r>
              <a:rPr lang="en-US" sz="2800" dirty="0">
                <a:latin typeface="Times New Roman" pitchFamily="18" charset="0"/>
                <a:cs typeface="Times New Roman" pitchFamily="18" charset="0"/>
              </a:rPr>
              <a:t>The author/date are supplied within the text can easily be checked out in the reference list.</a:t>
            </a:r>
          </a:p>
          <a:p>
            <a:pPr>
              <a:buFont typeface="Wingdings" panose="05000000000000000000" pitchFamily="2" charset="2"/>
              <a:buChar char="Ø"/>
            </a:pPr>
            <a:r>
              <a:rPr lang="en-US" sz="4000" dirty="0">
                <a:latin typeface="Times New Roman" pitchFamily="18" charset="0"/>
                <a:cs typeface="Times New Roman" pitchFamily="18" charset="0"/>
              </a:rPr>
              <a:t>Examples of in-text citations:</a:t>
            </a:r>
          </a:p>
          <a:p>
            <a:pPr>
              <a:buFont typeface="Wingdings" panose="05000000000000000000" pitchFamily="2" charset="2"/>
              <a:buChar char="Ø"/>
            </a:pPr>
            <a:r>
              <a:rPr lang="en-US" sz="3000" dirty="0">
                <a:latin typeface="Times New Roman" pitchFamily="18" charset="0"/>
                <a:cs typeface="Times New Roman" pitchFamily="18" charset="0"/>
              </a:rPr>
              <a:t>Robert Jones Stern, then cite as: </a:t>
            </a:r>
          </a:p>
          <a:p>
            <a:pPr>
              <a:buFont typeface="Wingdings" panose="05000000000000000000" pitchFamily="2" charset="2"/>
              <a:buChar char="Ø"/>
            </a:pPr>
            <a:r>
              <a:rPr lang="en-US" sz="3000" dirty="0">
                <a:latin typeface="Times New Roman" pitchFamily="18" charset="0"/>
                <a:cs typeface="Times New Roman" pitchFamily="18" charset="0"/>
              </a:rPr>
              <a:t>This was recommended in a recent study of inclusive primary education (Stern, 2002). </a:t>
            </a:r>
          </a:p>
          <a:p>
            <a:pPr>
              <a:buFont typeface="Wingdings" panose="05000000000000000000" pitchFamily="2" charset="2"/>
              <a:buChar char="Ø"/>
            </a:pPr>
            <a:r>
              <a:rPr lang="en-US" sz="3000" dirty="0">
                <a:latin typeface="Times New Roman" pitchFamily="18" charset="0"/>
                <a:cs typeface="Times New Roman" pitchFamily="18" charset="0"/>
              </a:rPr>
              <a:t>Part of the statement, cite as: Stern  (2002) did not support inclusive primary education. </a:t>
            </a:r>
          </a:p>
          <a:p>
            <a:pPr>
              <a:buFont typeface="Wingdings" panose="05000000000000000000" pitchFamily="2" charset="2"/>
              <a:buChar char="Ø"/>
            </a:pPr>
            <a:r>
              <a:rPr lang="en-US" sz="3000" dirty="0">
                <a:latin typeface="Times New Roman" pitchFamily="18" charset="0"/>
                <a:cs typeface="Times New Roman" pitchFamily="18" charset="0"/>
              </a:rPr>
              <a:t>According to Stern (2002) health problems in…. </a:t>
            </a:r>
          </a:p>
          <a:p>
            <a:pPr>
              <a:buFont typeface="Wingdings" panose="05000000000000000000" pitchFamily="2" charset="2"/>
              <a:buChar char="Ø"/>
            </a:pPr>
            <a:endParaRPr lang="en-US" sz="3000" dirty="0">
              <a:latin typeface="Times New Roman" pitchFamily="18" charset="0"/>
              <a:cs typeface="Times New Roman" pitchFamily="18" charset="0"/>
            </a:endParaRPr>
          </a:p>
          <a:p>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Harvard examples cont.</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ZW" sz="2800" dirty="0">
                <a:latin typeface="Times New Roman" pitchFamily="18" charset="0"/>
                <a:cs typeface="Times New Roman" pitchFamily="18" charset="0"/>
              </a:rPr>
              <a:t>Two authors: (Brooks and Robinson, 2010)</a:t>
            </a:r>
          </a:p>
          <a:p>
            <a:pPr>
              <a:buFont typeface="Wingdings" panose="05000000000000000000" pitchFamily="2" charset="2"/>
              <a:buChar char="Ø"/>
            </a:pPr>
            <a:r>
              <a:rPr lang="en-ZW" sz="2800" dirty="0">
                <a:latin typeface="Times New Roman" pitchFamily="18" charset="0"/>
                <a:cs typeface="Times New Roman" pitchFamily="18" charset="0"/>
              </a:rPr>
              <a:t>If direct quotation: (Robert, 2002: 97) or (Brooks and Robinson, 2010: 204)</a:t>
            </a:r>
          </a:p>
          <a:p>
            <a:pPr>
              <a:buFont typeface="Wingdings" panose="05000000000000000000" pitchFamily="2" charset="2"/>
              <a:buChar char="Ø"/>
            </a:pPr>
            <a:r>
              <a:rPr lang="en-ZW" sz="2800" dirty="0">
                <a:latin typeface="Times New Roman" pitchFamily="18" charset="0"/>
                <a:cs typeface="Times New Roman" pitchFamily="18" charset="0"/>
              </a:rPr>
              <a:t>More than three authors: (Banda,  et al., 1991) or (Banda, et al., 1991: 78).</a:t>
            </a:r>
          </a:p>
          <a:p>
            <a:pPr>
              <a:buFont typeface="Wingdings" panose="05000000000000000000" pitchFamily="2" charset="2"/>
              <a:buChar char="Ø"/>
            </a:pPr>
            <a:r>
              <a:rPr lang="en-ZW" sz="2800" dirty="0">
                <a:latin typeface="Times New Roman" pitchFamily="18" charset="0"/>
                <a:cs typeface="Times New Roman" pitchFamily="18" charset="0"/>
              </a:rPr>
              <a:t>More than one pub. same author same year: Johnson (1994a). (Johnson, 1994b)</a:t>
            </a:r>
          </a:p>
          <a:p>
            <a:pPr>
              <a:buFont typeface="Wingdings" panose="05000000000000000000" pitchFamily="2" charset="2"/>
              <a:buChar char="Ø"/>
            </a:pPr>
            <a:r>
              <a:rPr lang="en-ZW" sz="2800" dirty="0">
                <a:latin typeface="Times New Roman" pitchFamily="18" charset="0"/>
                <a:cs typeface="Times New Roman" pitchFamily="18" charset="0"/>
              </a:rPr>
              <a:t>Different authors same surname, use initials to differentiate them.</a:t>
            </a:r>
          </a:p>
          <a:p>
            <a:pPr>
              <a:buFont typeface="Wingdings" panose="05000000000000000000" pitchFamily="2" charset="2"/>
              <a:buChar char="Ø"/>
            </a:pPr>
            <a:endParaRPr lang="en-ZW" sz="2800" dirty="0">
              <a:latin typeface="Times New Roman" pitchFamily="18" charset="0"/>
              <a:cs typeface="Times New Roman"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Examples cont.</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ZW" sz="2800" dirty="0">
                <a:latin typeface="Times New Roman" pitchFamily="18" charset="0"/>
                <a:cs typeface="Times New Roman" pitchFamily="18" charset="0"/>
              </a:rPr>
              <a:t>Institution/organisation/association as author, e.g. (University of Zambia [UNZA], 1969). Later cite as: (UNZA, 1975: 55).</a:t>
            </a:r>
          </a:p>
          <a:p>
            <a:pPr>
              <a:buFont typeface="Wingdings" panose="05000000000000000000" pitchFamily="2" charset="2"/>
              <a:buChar char="Ø"/>
            </a:pPr>
            <a:r>
              <a:rPr lang="en-ZW" sz="2800" dirty="0">
                <a:latin typeface="Times New Roman" pitchFamily="18" charset="0"/>
                <a:cs typeface="Times New Roman" pitchFamily="18" charset="0"/>
              </a:rPr>
              <a:t>When a work’s author is designated as “anonymous”, cite in the text the word (Anonymous,  1993) stated that..</a:t>
            </a:r>
          </a:p>
          <a:p>
            <a:pPr>
              <a:buFont typeface="Wingdings" panose="05000000000000000000" pitchFamily="2" charset="2"/>
              <a:buChar char="Ø"/>
            </a:pPr>
            <a:r>
              <a:rPr lang="en-ZW" sz="2800" dirty="0">
                <a:latin typeface="Times New Roman" pitchFamily="18" charset="0"/>
                <a:cs typeface="Times New Roman" pitchFamily="18" charset="0"/>
              </a:rPr>
              <a:t>A book of different chapters written by different authors, cite the author of the chapter. </a:t>
            </a:r>
          </a:p>
          <a:p>
            <a:pPr>
              <a:buFont typeface="Wingdings" panose="05000000000000000000" pitchFamily="2" charset="2"/>
              <a:buChar char="Ø"/>
            </a:pPr>
            <a:endParaRPr lang="en-ZW" dirty="0"/>
          </a:p>
          <a:p>
            <a:endParaRPr lang="en-ZW" dirty="0"/>
          </a:p>
          <a:p>
            <a:endParaRPr lang="en-ZW"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Citing Government pub</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GB" sz="2800" dirty="0">
                <a:latin typeface="Times New Roman" panose="02020603050405020304" pitchFamily="18" charset="0"/>
                <a:cs typeface="Times New Roman" panose="02020603050405020304" pitchFamily="18" charset="0"/>
              </a:rPr>
              <a:t>(Department of Education, Science and Training, 2000)</a:t>
            </a:r>
          </a:p>
          <a:p>
            <a:pPr>
              <a:buFont typeface="Wingdings" panose="05000000000000000000" pitchFamily="2" charset="2"/>
              <a:buChar char="Ø"/>
            </a:pPr>
            <a:r>
              <a:rPr lang="en-US" sz="2800" dirty="0">
                <a:latin typeface="Times New Roman" pitchFamily="18" charset="0"/>
                <a:cs typeface="Times New Roman" pitchFamily="18" charset="0"/>
              </a:rPr>
              <a:t>(Central statistics office, 2009). </a:t>
            </a:r>
          </a:p>
          <a:p>
            <a:pPr>
              <a:buFont typeface="Wingdings" panose="05000000000000000000" pitchFamily="2" charset="2"/>
              <a:buChar char="Ø"/>
            </a:pPr>
            <a:r>
              <a:rPr lang="en-GB" dirty="0"/>
              <a:t>(Zambia. </a:t>
            </a:r>
            <a:r>
              <a:rPr lang="en-GB" sz="2800" dirty="0">
                <a:latin typeface="Times New Roman" panose="02020603050405020304" pitchFamily="18" charset="0"/>
                <a:cs typeface="Times New Roman" panose="02020603050405020304" pitchFamily="18" charset="0"/>
              </a:rPr>
              <a:t>Ministry of Health, 2018)</a:t>
            </a:r>
          </a:p>
          <a:p>
            <a:pPr>
              <a:buFont typeface="Wingdings" panose="05000000000000000000" pitchFamily="2" charset="2"/>
              <a:buChar char="Ø"/>
            </a:pPr>
            <a:r>
              <a:rPr lang="en-GB" sz="2800" dirty="0">
                <a:latin typeface="Times New Roman" panose="02020603050405020304" pitchFamily="18" charset="0"/>
                <a:cs typeface="Times New Roman" panose="02020603050405020304" pitchFamily="18" charset="0"/>
              </a:rPr>
              <a:t>(Zimbabwe. Department Fisheries,  1999)</a:t>
            </a:r>
          </a:p>
          <a:p>
            <a:pPr>
              <a:buFont typeface="Wingdings" panose="05000000000000000000" pitchFamily="2" charset="2"/>
              <a:buChar char="Ø"/>
            </a:pPr>
            <a:r>
              <a:rPr lang="en-GB" sz="2800" dirty="0">
                <a:latin typeface="Times New Roman" panose="02020603050405020304" pitchFamily="18" charset="0"/>
                <a:cs typeface="Times New Roman" panose="02020603050405020304" pitchFamily="18" charset="0"/>
              </a:rPr>
              <a:t>(University Teaching Hospital, Department of Internal medicine, 2016)</a:t>
            </a:r>
          </a:p>
          <a:p>
            <a:pPr>
              <a:buFont typeface="Wingdings" panose="05000000000000000000" pitchFamily="2" charset="2"/>
              <a:buChar char="Ø"/>
            </a:pPr>
            <a:r>
              <a:rPr lang="en-GB" sz="2800" dirty="0">
                <a:latin typeface="Times New Roman" panose="02020603050405020304" pitchFamily="18" charset="0"/>
                <a:cs typeface="Times New Roman" panose="02020603050405020304" pitchFamily="18" charset="0"/>
              </a:rPr>
              <a:t>Conference proceeding paper: Cite author of the paper (Brown and Caste, 1990)</a:t>
            </a:r>
          </a:p>
          <a:p>
            <a:pPr marL="0" indent="0">
              <a:buNone/>
            </a:pPr>
            <a:endParaRPr lang="en-GB" dirty="0"/>
          </a:p>
        </p:txBody>
      </p:sp>
    </p:spTree>
    <p:extLst>
      <p:ext uri="{BB962C8B-B14F-4D97-AF65-F5344CB8AC3E}">
        <p14:creationId xmlns:p14="http://schemas.microsoft.com/office/powerpoint/2010/main" val="26708658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cont.</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sz="2800" dirty="0">
                <a:latin typeface="Times New Roman" pitchFamily="18" charset="0"/>
                <a:cs typeface="Times New Roman" pitchFamily="18" charset="0"/>
              </a:rPr>
              <a:t>No date of publication?  Then use (</a:t>
            </a:r>
            <a:r>
              <a:rPr lang="en-US" sz="2800" dirty="0" err="1">
                <a:latin typeface="Times New Roman" pitchFamily="18" charset="0"/>
                <a:cs typeface="Times New Roman" pitchFamily="18" charset="0"/>
              </a:rPr>
              <a:t>n.d.</a:t>
            </a:r>
            <a:r>
              <a:rPr lang="en-US" sz="2800" dirty="0">
                <a:latin typeface="Times New Roman" pitchFamily="18" charset="0"/>
                <a:cs typeface="Times New Roman" pitchFamily="18" charset="0"/>
              </a:rPr>
              <a:t>) in place of the missing date. </a:t>
            </a:r>
            <a:r>
              <a:rPr lang="en-US" sz="2800">
                <a:latin typeface="Times New Roman" pitchFamily="18" charset="0"/>
                <a:cs typeface="Times New Roman" pitchFamily="18" charset="0"/>
              </a:rPr>
              <a:t>(Hillman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n.d.</a:t>
            </a:r>
            <a:r>
              <a:rPr lang="en-US" sz="2800" dirty="0">
                <a:latin typeface="Times New Roman" pitchFamily="18" charset="0"/>
                <a:cs typeface="Times New Roman" pitchFamily="18" charset="0"/>
              </a:rPr>
              <a:t>)</a:t>
            </a:r>
          </a:p>
          <a:p>
            <a:pPr>
              <a:buFont typeface="Wingdings" panose="05000000000000000000" pitchFamily="2" charset="2"/>
              <a:buChar char="Ø"/>
            </a:pPr>
            <a:r>
              <a:rPr lang="en-US" sz="2800" dirty="0">
                <a:latin typeface="Times New Roman" pitchFamily="18" charset="0"/>
                <a:cs typeface="Times New Roman" pitchFamily="18" charset="0"/>
              </a:rPr>
              <a:t>Edited work? (Smith ed., 1976: 102)</a:t>
            </a:r>
          </a:p>
          <a:p>
            <a:pPr>
              <a:buFont typeface="Wingdings" panose="05000000000000000000" pitchFamily="2" charset="2"/>
              <a:buChar char="Ø"/>
            </a:pPr>
            <a:r>
              <a:rPr lang="en-US" sz="2800" dirty="0">
                <a:latin typeface="Times New Roman" pitchFamily="18" charset="0"/>
                <a:cs typeface="Times New Roman" pitchFamily="18" charset="0"/>
              </a:rPr>
              <a:t>From different sources? Then use the chronological order. (Wallace, 1999) and (Brian, 2000)</a:t>
            </a:r>
          </a:p>
          <a:p>
            <a:pPr>
              <a:buFont typeface="Wingdings" panose="05000000000000000000" pitchFamily="2" charset="2"/>
              <a:buChar char="Ø"/>
            </a:pPr>
            <a:r>
              <a:rPr lang="en-US" sz="2800" dirty="0">
                <a:latin typeface="Times New Roman" pitchFamily="18" charset="0"/>
                <a:cs typeface="Times New Roman" pitchFamily="18" charset="0"/>
              </a:rPr>
              <a:t>Secondary referencing</a:t>
            </a:r>
            <a:r>
              <a:rPr lang="en-US" dirty="0">
                <a:latin typeface="Times New Roman" pitchFamily="18" charset="0"/>
                <a:cs typeface="Times New Roman" pitchFamily="18" charset="0"/>
              </a:rPr>
              <a:t>: </a:t>
            </a:r>
            <a:r>
              <a:rPr lang="en-US" sz="1600" dirty="0">
                <a:latin typeface="Times New Roman" pitchFamily="18" charset="0"/>
                <a:cs typeface="Times New Roman" pitchFamily="18" charset="0"/>
              </a:rPr>
              <a:t>If Jones discusses the work by Smith,</a:t>
            </a:r>
            <a:r>
              <a:rPr lang="en-US" dirty="0">
                <a:latin typeface="Times New Roman" pitchFamily="18" charset="0"/>
                <a:cs typeface="Times New Roman" pitchFamily="18" charset="0"/>
              </a:rPr>
              <a:t> </a:t>
            </a:r>
            <a:r>
              <a:rPr lang="en-US" sz="2800" dirty="0">
                <a:latin typeface="Times New Roman" pitchFamily="18" charset="0"/>
                <a:cs typeface="Times New Roman" pitchFamily="18" charset="0"/>
              </a:rPr>
              <a:t>cite as, Smith (2009) as cited by Jones (2012) </a:t>
            </a:r>
          </a:p>
          <a:p>
            <a:pPr marL="0" indent="0">
              <a:buNone/>
            </a:pPr>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7277</TotalTime>
  <Words>2045</Words>
  <Application>Microsoft Office PowerPoint</Application>
  <PresentationFormat>On-screen Show (4:3)</PresentationFormat>
  <Paragraphs>151</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Times New Roman</vt:lpstr>
      <vt:lpstr>Wingdings</vt:lpstr>
      <vt:lpstr>Office Theme</vt:lpstr>
      <vt:lpstr>CITATION AND REFERENCING </vt:lpstr>
      <vt:lpstr>Introduction</vt:lpstr>
      <vt:lpstr>CITATIONS AND REFERENCING</vt:lpstr>
      <vt:lpstr>CITATIONS</vt:lpstr>
      <vt:lpstr>The Harvard citation style</vt:lpstr>
      <vt:lpstr>Harvard examples cont.</vt:lpstr>
      <vt:lpstr>Examples cont.</vt:lpstr>
      <vt:lpstr>Citing Government pub</vt:lpstr>
      <vt:lpstr>Examples cont.</vt:lpstr>
      <vt:lpstr>Examples cont.</vt:lpstr>
      <vt:lpstr>Citing images, tables and diagrams</vt:lpstr>
      <vt:lpstr>Quotation more than 40 words</vt:lpstr>
      <vt:lpstr>Referencing </vt:lpstr>
      <vt:lpstr>Harvard style : examples</vt:lpstr>
      <vt:lpstr>More examples</vt:lpstr>
      <vt:lpstr>Different examples cont.</vt:lpstr>
      <vt:lpstr>Examples Cont.</vt:lpstr>
      <vt:lpstr>News paper, dictionaries and govt doc. </vt:lpstr>
      <vt:lpstr>Conference proceedings</vt:lpstr>
      <vt:lpstr>Examples cont.</vt:lpstr>
      <vt:lpstr>For more inform.,visit the following:</vt:lpstr>
      <vt:lpstr>For more information.. cont.</vt:lpstr>
      <vt:lpstr>THE END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LITERATURE REVIEW PRESENTATION</dc:title>
  <dc:creator>user</dc:creator>
  <cp:lastModifiedBy>davy zulu</cp:lastModifiedBy>
  <cp:revision>712</cp:revision>
  <dcterms:created xsi:type="dcterms:W3CDTF">2012-12-20T13:01:24Z</dcterms:created>
  <dcterms:modified xsi:type="dcterms:W3CDTF">2025-03-26T13:25:40Z</dcterms:modified>
</cp:coreProperties>
</file>