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75" r:id="rId14"/>
    <p:sldId id="268" r:id="rId15"/>
    <p:sldId id="269" r:id="rId16"/>
    <p:sldId id="270" r:id="rId17"/>
    <p:sldId id="271" r:id="rId18"/>
    <p:sldId id="274" r:id="rId19"/>
    <p:sldId id="272" r:id="rId20"/>
    <p:sldId id="273"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67" d="100"/>
          <a:sy n="67" d="100"/>
        </p:scale>
        <p:origin x="85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563776-AA60-AF38-2EFB-30C575B3EA8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ED1DD17-2E46-502B-521C-2731DAA61D0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6DB609B-55CE-C1DC-E38D-30A05D084B70}"/>
              </a:ext>
            </a:extLst>
          </p:cNvPr>
          <p:cNvSpPr>
            <a:spLocks noGrp="1"/>
          </p:cNvSpPr>
          <p:nvPr>
            <p:ph type="dt" sz="half" idx="10"/>
          </p:nvPr>
        </p:nvSpPr>
        <p:spPr/>
        <p:txBody>
          <a:bodyPr/>
          <a:lstStyle/>
          <a:p>
            <a:fld id="{312F229C-FCEB-4179-94CC-2225215C4471}" type="datetimeFigureOut">
              <a:rPr lang="en-US" smtClean="0"/>
              <a:t>4/2/2025</a:t>
            </a:fld>
            <a:endParaRPr lang="en-US"/>
          </a:p>
        </p:txBody>
      </p:sp>
      <p:sp>
        <p:nvSpPr>
          <p:cNvPr id="5" name="Footer Placeholder 4">
            <a:extLst>
              <a:ext uri="{FF2B5EF4-FFF2-40B4-BE49-F238E27FC236}">
                <a16:creationId xmlns:a16="http://schemas.microsoft.com/office/drawing/2014/main" id="{2134F6A3-E858-2934-469E-78BBAD720F0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17D2A69-8046-0D04-FAC3-31FD9C1DEBCD}"/>
              </a:ext>
            </a:extLst>
          </p:cNvPr>
          <p:cNvSpPr>
            <a:spLocks noGrp="1"/>
          </p:cNvSpPr>
          <p:nvPr>
            <p:ph type="sldNum" sz="quarter" idx="12"/>
          </p:nvPr>
        </p:nvSpPr>
        <p:spPr/>
        <p:txBody>
          <a:bodyPr/>
          <a:lstStyle/>
          <a:p>
            <a:fld id="{9DFC216F-183F-48C7-8E1E-5DCC5B7F1450}" type="slidenum">
              <a:rPr lang="en-US" smtClean="0"/>
              <a:t>‹#›</a:t>
            </a:fld>
            <a:endParaRPr lang="en-US"/>
          </a:p>
        </p:txBody>
      </p:sp>
    </p:spTree>
    <p:extLst>
      <p:ext uri="{BB962C8B-B14F-4D97-AF65-F5344CB8AC3E}">
        <p14:creationId xmlns:p14="http://schemas.microsoft.com/office/powerpoint/2010/main" val="30986505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DAA3AA-3A7B-824F-6D03-86FDEAE1AEA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8C46619-0112-94D3-FACD-D26FFFAB5BF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DCA9A1B-B75A-D0F0-2AD7-A4592F7AE64E}"/>
              </a:ext>
            </a:extLst>
          </p:cNvPr>
          <p:cNvSpPr>
            <a:spLocks noGrp="1"/>
          </p:cNvSpPr>
          <p:nvPr>
            <p:ph type="dt" sz="half" idx="10"/>
          </p:nvPr>
        </p:nvSpPr>
        <p:spPr/>
        <p:txBody>
          <a:bodyPr/>
          <a:lstStyle/>
          <a:p>
            <a:fld id="{312F229C-FCEB-4179-94CC-2225215C4471}" type="datetimeFigureOut">
              <a:rPr lang="en-US" smtClean="0"/>
              <a:t>4/2/2025</a:t>
            </a:fld>
            <a:endParaRPr lang="en-US"/>
          </a:p>
        </p:txBody>
      </p:sp>
      <p:sp>
        <p:nvSpPr>
          <p:cNvPr id="5" name="Footer Placeholder 4">
            <a:extLst>
              <a:ext uri="{FF2B5EF4-FFF2-40B4-BE49-F238E27FC236}">
                <a16:creationId xmlns:a16="http://schemas.microsoft.com/office/drawing/2014/main" id="{BCE3296D-B041-2C50-3F72-891AC9B81DC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8D40CCC-AC42-5CD0-7862-921BD05ED865}"/>
              </a:ext>
            </a:extLst>
          </p:cNvPr>
          <p:cNvSpPr>
            <a:spLocks noGrp="1"/>
          </p:cNvSpPr>
          <p:nvPr>
            <p:ph type="sldNum" sz="quarter" idx="12"/>
          </p:nvPr>
        </p:nvSpPr>
        <p:spPr/>
        <p:txBody>
          <a:bodyPr/>
          <a:lstStyle/>
          <a:p>
            <a:fld id="{9DFC216F-183F-48C7-8E1E-5DCC5B7F1450}" type="slidenum">
              <a:rPr lang="en-US" smtClean="0"/>
              <a:t>‹#›</a:t>
            </a:fld>
            <a:endParaRPr lang="en-US"/>
          </a:p>
        </p:txBody>
      </p:sp>
    </p:spTree>
    <p:extLst>
      <p:ext uri="{BB962C8B-B14F-4D97-AF65-F5344CB8AC3E}">
        <p14:creationId xmlns:p14="http://schemas.microsoft.com/office/powerpoint/2010/main" val="20985060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E752F75-EA39-7CCC-D760-4B49D85EB32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86AEC2A-AEE3-0C8B-02DA-2E810E7CFE0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D139D7C-C6F0-5B9A-499A-80B96D5D4523}"/>
              </a:ext>
            </a:extLst>
          </p:cNvPr>
          <p:cNvSpPr>
            <a:spLocks noGrp="1"/>
          </p:cNvSpPr>
          <p:nvPr>
            <p:ph type="dt" sz="half" idx="10"/>
          </p:nvPr>
        </p:nvSpPr>
        <p:spPr/>
        <p:txBody>
          <a:bodyPr/>
          <a:lstStyle/>
          <a:p>
            <a:fld id="{312F229C-FCEB-4179-94CC-2225215C4471}" type="datetimeFigureOut">
              <a:rPr lang="en-US" smtClean="0"/>
              <a:t>4/2/2025</a:t>
            </a:fld>
            <a:endParaRPr lang="en-US"/>
          </a:p>
        </p:txBody>
      </p:sp>
      <p:sp>
        <p:nvSpPr>
          <p:cNvPr id="5" name="Footer Placeholder 4">
            <a:extLst>
              <a:ext uri="{FF2B5EF4-FFF2-40B4-BE49-F238E27FC236}">
                <a16:creationId xmlns:a16="http://schemas.microsoft.com/office/drawing/2014/main" id="{26A47B19-E1A8-6E39-87A2-4F018550C12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B2199AF-DAC0-E430-15A5-3BE8A9002574}"/>
              </a:ext>
            </a:extLst>
          </p:cNvPr>
          <p:cNvSpPr>
            <a:spLocks noGrp="1"/>
          </p:cNvSpPr>
          <p:nvPr>
            <p:ph type="sldNum" sz="quarter" idx="12"/>
          </p:nvPr>
        </p:nvSpPr>
        <p:spPr/>
        <p:txBody>
          <a:bodyPr/>
          <a:lstStyle/>
          <a:p>
            <a:fld id="{9DFC216F-183F-48C7-8E1E-5DCC5B7F1450}" type="slidenum">
              <a:rPr lang="en-US" smtClean="0"/>
              <a:t>‹#›</a:t>
            </a:fld>
            <a:endParaRPr lang="en-US"/>
          </a:p>
        </p:txBody>
      </p:sp>
    </p:spTree>
    <p:extLst>
      <p:ext uri="{BB962C8B-B14F-4D97-AF65-F5344CB8AC3E}">
        <p14:creationId xmlns:p14="http://schemas.microsoft.com/office/powerpoint/2010/main" val="27905722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3119DE-0568-5DAF-6002-1183BF231E9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68CF569-6B52-8C18-806D-B8C806FD95F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A3B8750-923E-30E3-5C23-519FACF3801B}"/>
              </a:ext>
            </a:extLst>
          </p:cNvPr>
          <p:cNvSpPr>
            <a:spLocks noGrp="1"/>
          </p:cNvSpPr>
          <p:nvPr>
            <p:ph type="dt" sz="half" idx="10"/>
          </p:nvPr>
        </p:nvSpPr>
        <p:spPr/>
        <p:txBody>
          <a:bodyPr/>
          <a:lstStyle/>
          <a:p>
            <a:fld id="{312F229C-FCEB-4179-94CC-2225215C4471}" type="datetimeFigureOut">
              <a:rPr lang="en-US" smtClean="0"/>
              <a:t>4/2/2025</a:t>
            </a:fld>
            <a:endParaRPr lang="en-US"/>
          </a:p>
        </p:txBody>
      </p:sp>
      <p:sp>
        <p:nvSpPr>
          <p:cNvPr id="5" name="Footer Placeholder 4">
            <a:extLst>
              <a:ext uri="{FF2B5EF4-FFF2-40B4-BE49-F238E27FC236}">
                <a16:creationId xmlns:a16="http://schemas.microsoft.com/office/drawing/2014/main" id="{EBBA32D3-2A21-D7AF-E782-FC437ADBC1F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C125D65-ADD4-B14E-F215-3EFC39F2F3AD}"/>
              </a:ext>
            </a:extLst>
          </p:cNvPr>
          <p:cNvSpPr>
            <a:spLocks noGrp="1"/>
          </p:cNvSpPr>
          <p:nvPr>
            <p:ph type="sldNum" sz="quarter" idx="12"/>
          </p:nvPr>
        </p:nvSpPr>
        <p:spPr/>
        <p:txBody>
          <a:bodyPr/>
          <a:lstStyle/>
          <a:p>
            <a:fld id="{9DFC216F-183F-48C7-8E1E-5DCC5B7F1450}" type="slidenum">
              <a:rPr lang="en-US" smtClean="0"/>
              <a:t>‹#›</a:t>
            </a:fld>
            <a:endParaRPr lang="en-US"/>
          </a:p>
        </p:txBody>
      </p:sp>
    </p:spTree>
    <p:extLst>
      <p:ext uri="{BB962C8B-B14F-4D97-AF65-F5344CB8AC3E}">
        <p14:creationId xmlns:p14="http://schemas.microsoft.com/office/powerpoint/2010/main" val="1744449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FFABCE-4807-7511-E744-6AE579364CA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B14A404-5BD1-EB6D-CD9B-28AC0A4E0EC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87920B3-E021-A8E5-5426-AD7F2C7A9379}"/>
              </a:ext>
            </a:extLst>
          </p:cNvPr>
          <p:cNvSpPr>
            <a:spLocks noGrp="1"/>
          </p:cNvSpPr>
          <p:nvPr>
            <p:ph type="dt" sz="half" idx="10"/>
          </p:nvPr>
        </p:nvSpPr>
        <p:spPr/>
        <p:txBody>
          <a:bodyPr/>
          <a:lstStyle/>
          <a:p>
            <a:fld id="{312F229C-FCEB-4179-94CC-2225215C4471}" type="datetimeFigureOut">
              <a:rPr lang="en-US" smtClean="0"/>
              <a:t>4/2/2025</a:t>
            </a:fld>
            <a:endParaRPr lang="en-US"/>
          </a:p>
        </p:txBody>
      </p:sp>
      <p:sp>
        <p:nvSpPr>
          <p:cNvPr id="5" name="Footer Placeholder 4">
            <a:extLst>
              <a:ext uri="{FF2B5EF4-FFF2-40B4-BE49-F238E27FC236}">
                <a16:creationId xmlns:a16="http://schemas.microsoft.com/office/drawing/2014/main" id="{B8BE5389-C6AC-1745-9684-00E9C9C50B4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F06C33C-4ECE-465B-03F4-BDED4BE0DD17}"/>
              </a:ext>
            </a:extLst>
          </p:cNvPr>
          <p:cNvSpPr>
            <a:spLocks noGrp="1"/>
          </p:cNvSpPr>
          <p:nvPr>
            <p:ph type="sldNum" sz="quarter" idx="12"/>
          </p:nvPr>
        </p:nvSpPr>
        <p:spPr/>
        <p:txBody>
          <a:bodyPr/>
          <a:lstStyle/>
          <a:p>
            <a:fld id="{9DFC216F-183F-48C7-8E1E-5DCC5B7F1450}" type="slidenum">
              <a:rPr lang="en-US" smtClean="0"/>
              <a:t>‹#›</a:t>
            </a:fld>
            <a:endParaRPr lang="en-US"/>
          </a:p>
        </p:txBody>
      </p:sp>
    </p:spTree>
    <p:extLst>
      <p:ext uri="{BB962C8B-B14F-4D97-AF65-F5344CB8AC3E}">
        <p14:creationId xmlns:p14="http://schemas.microsoft.com/office/powerpoint/2010/main" val="20197588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E0EDD5-FCEB-C0BC-FF70-E01530C1A07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A9B7559-0759-C558-A512-3B7D8631675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E90F613-A17E-4934-C98D-A4BB974B239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8021090-00B7-58E6-A8B9-5A07A97A98F1}"/>
              </a:ext>
            </a:extLst>
          </p:cNvPr>
          <p:cNvSpPr>
            <a:spLocks noGrp="1"/>
          </p:cNvSpPr>
          <p:nvPr>
            <p:ph type="dt" sz="half" idx="10"/>
          </p:nvPr>
        </p:nvSpPr>
        <p:spPr/>
        <p:txBody>
          <a:bodyPr/>
          <a:lstStyle/>
          <a:p>
            <a:fld id="{312F229C-FCEB-4179-94CC-2225215C4471}" type="datetimeFigureOut">
              <a:rPr lang="en-US" smtClean="0"/>
              <a:t>4/2/2025</a:t>
            </a:fld>
            <a:endParaRPr lang="en-US"/>
          </a:p>
        </p:txBody>
      </p:sp>
      <p:sp>
        <p:nvSpPr>
          <p:cNvPr id="6" name="Footer Placeholder 5">
            <a:extLst>
              <a:ext uri="{FF2B5EF4-FFF2-40B4-BE49-F238E27FC236}">
                <a16:creationId xmlns:a16="http://schemas.microsoft.com/office/drawing/2014/main" id="{A67F1482-1D51-37F4-C352-D708A85403A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5E38B0E-7370-7A51-4CAA-7BF3942EF827}"/>
              </a:ext>
            </a:extLst>
          </p:cNvPr>
          <p:cNvSpPr>
            <a:spLocks noGrp="1"/>
          </p:cNvSpPr>
          <p:nvPr>
            <p:ph type="sldNum" sz="quarter" idx="12"/>
          </p:nvPr>
        </p:nvSpPr>
        <p:spPr/>
        <p:txBody>
          <a:bodyPr/>
          <a:lstStyle/>
          <a:p>
            <a:fld id="{9DFC216F-183F-48C7-8E1E-5DCC5B7F1450}" type="slidenum">
              <a:rPr lang="en-US" smtClean="0"/>
              <a:t>‹#›</a:t>
            </a:fld>
            <a:endParaRPr lang="en-US"/>
          </a:p>
        </p:txBody>
      </p:sp>
    </p:spTree>
    <p:extLst>
      <p:ext uri="{BB962C8B-B14F-4D97-AF65-F5344CB8AC3E}">
        <p14:creationId xmlns:p14="http://schemas.microsoft.com/office/powerpoint/2010/main" val="41137009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204F57-F58C-21A8-A2B5-11520788798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8DCFF4B-F59C-E781-9314-3596A075A2B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9713ABF-5DD3-3600-5C96-6B50779D855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E80504F-AAA7-0F27-B166-96B277C3EFA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2552E86-CC92-7650-9829-377C693B292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BC78A0B-D08E-D51D-51BC-A3A9E05BB49A}"/>
              </a:ext>
            </a:extLst>
          </p:cNvPr>
          <p:cNvSpPr>
            <a:spLocks noGrp="1"/>
          </p:cNvSpPr>
          <p:nvPr>
            <p:ph type="dt" sz="half" idx="10"/>
          </p:nvPr>
        </p:nvSpPr>
        <p:spPr/>
        <p:txBody>
          <a:bodyPr/>
          <a:lstStyle/>
          <a:p>
            <a:fld id="{312F229C-FCEB-4179-94CC-2225215C4471}" type="datetimeFigureOut">
              <a:rPr lang="en-US" smtClean="0"/>
              <a:t>4/2/2025</a:t>
            </a:fld>
            <a:endParaRPr lang="en-US"/>
          </a:p>
        </p:txBody>
      </p:sp>
      <p:sp>
        <p:nvSpPr>
          <p:cNvPr id="8" name="Footer Placeholder 7">
            <a:extLst>
              <a:ext uri="{FF2B5EF4-FFF2-40B4-BE49-F238E27FC236}">
                <a16:creationId xmlns:a16="http://schemas.microsoft.com/office/drawing/2014/main" id="{5917F9D8-F484-82B7-B9BE-A810AF860AD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434A85A-0E2F-3E45-F7B8-D06ABC16B9B1}"/>
              </a:ext>
            </a:extLst>
          </p:cNvPr>
          <p:cNvSpPr>
            <a:spLocks noGrp="1"/>
          </p:cNvSpPr>
          <p:nvPr>
            <p:ph type="sldNum" sz="quarter" idx="12"/>
          </p:nvPr>
        </p:nvSpPr>
        <p:spPr/>
        <p:txBody>
          <a:bodyPr/>
          <a:lstStyle/>
          <a:p>
            <a:fld id="{9DFC216F-183F-48C7-8E1E-5DCC5B7F1450}" type="slidenum">
              <a:rPr lang="en-US" smtClean="0"/>
              <a:t>‹#›</a:t>
            </a:fld>
            <a:endParaRPr lang="en-US"/>
          </a:p>
        </p:txBody>
      </p:sp>
    </p:spTree>
    <p:extLst>
      <p:ext uri="{BB962C8B-B14F-4D97-AF65-F5344CB8AC3E}">
        <p14:creationId xmlns:p14="http://schemas.microsoft.com/office/powerpoint/2010/main" val="37207204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54548E-266E-7B32-32EF-067AD4225B3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DCFA2D4-D27A-A094-9066-012956DA3AE6}"/>
              </a:ext>
            </a:extLst>
          </p:cNvPr>
          <p:cNvSpPr>
            <a:spLocks noGrp="1"/>
          </p:cNvSpPr>
          <p:nvPr>
            <p:ph type="dt" sz="half" idx="10"/>
          </p:nvPr>
        </p:nvSpPr>
        <p:spPr/>
        <p:txBody>
          <a:bodyPr/>
          <a:lstStyle/>
          <a:p>
            <a:fld id="{312F229C-FCEB-4179-94CC-2225215C4471}" type="datetimeFigureOut">
              <a:rPr lang="en-US" smtClean="0"/>
              <a:t>4/2/2025</a:t>
            </a:fld>
            <a:endParaRPr lang="en-US"/>
          </a:p>
        </p:txBody>
      </p:sp>
      <p:sp>
        <p:nvSpPr>
          <p:cNvPr id="4" name="Footer Placeholder 3">
            <a:extLst>
              <a:ext uri="{FF2B5EF4-FFF2-40B4-BE49-F238E27FC236}">
                <a16:creationId xmlns:a16="http://schemas.microsoft.com/office/drawing/2014/main" id="{C172326F-3AEA-1E84-7967-C6C6D4C4AE8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36FF339-C68F-C6FE-8F9D-E31595AEE327}"/>
              </a:ext>
            </a:extLst>
          </p:cNvPr>
          <p:cNvSpPr>
            <a:spLocks noGrp="1"/>
          </p:cNvSpPr>
          <p:nvPr>
            <p:ph type="sldNum" sz="quarter" idx="12"/>
          </p:nvPr>
        </p:nvSpPr>
        <p:spPr/>
        <p:txBody>
          <a:bodyPr/>
          <a:lstStyle/>
          <a:p>
            <a:fld id="{9DFC216F-183F-48C7-8E1E-5DCC5B7F1450}" type="slidenum">
              <a:rPr lang="en-US" smtClean="0"/>
              <a:t>‹#›</a:t>
            </a:fld>
            <a:endParaRPr lang="en-US"/>
          </a:p>
        </p:txBody>
      </p:sp>
    </p:spTree>
    <p:extLst>
      <p:ext uri="{BB962C8B-B14F-4D97-AF65-F5344CB8AC3E}">
        <p14:creationId xmlns:p14="http://schemas.microsoft.com/office/powerpoint/2010/main" val="24454417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197B42D-2DCC-B6F3-93F0-F788DCA90648}"/>
              </a:ext>
            </a:extLst>
          </p:cNvPr>
          <p:cNvSpPr>
            <a:spLocks noGrp="1"/>
          </p:cNvSpPr>
          <p:nvPr>
            <p:ph type="dt" sz="half" idx="10"/>
          </p:nvPr>
        </p:nvSpPr>
        <p:spPr/>
        <p:txBody>
          <a:bodyPr/>
          <a:lstStyle/>
          <a:p>
            <a:fld id="{312F229C-FCEB-4179-94CC-2225215C4471}" type="datetimeFigureOut">
              <a:rPr lang="en-US" smtClean="0"/>
              <a:t>4/2/2025</a:t>
            </a:fld>
            <a:endParaRPr lang="en-US"/>
          </a:p>
        </p:txBody>
      </p:sp>
      <p:sp>
        <p:nvSpPr>
          <p:cNvPr id="3" name="Footer Placeholder 2">
            <a:extLst>
              <a:ext uri="{FF2B5EF4-FFF2-40B4-BE49-F238E27FC236}">
                <a16:creationId xmlns:a16="http://schemas.microsoft.com/office/drawing/2014/main" id="{7AA4E0AD-67AB-781A-913E-CE90D0B8546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471D2C4-1C94-DD90-9B9B-EB9FE4B35647}"/>
              </a:ext>
            </a:extLst>
          </p:cNvPr>
          <p:cNvSpPr>
            <a:spLocks noGrp="1"/>
          </p:cNvSpPr>
          <p:nvPr>
            <p:ph type="sldNum" sz="quarter" idx="12"/>
          </p:nvPr>
        </p:nvSpPr>
        <p:spPr/>
        <p:txBody>
          <a:bodyPr/>
          <a:lstStyle/>
          <a:p>
            <a:fld id="{9DFC216F-183F-48C7-8E1E-5DCC5B7F1450}" type="slidenum">
              <a:rPr lang="en-US" smtClean="0"/>
              <a:t>‹#›</a:t>
            </a:fld>
            <a:endParaRPr lang="en-US"/>
          </a:p>
        </p:txBody>
      </p:sp>
    </p:spTree>
    <p:extLst>
      <p:ext uri="{BB962C8B-B14F-4D97-AF65-F5344CB8AC3E}">
        <p14:creationId xmlns:p14="http://schemas.microsoft.com/office/powerpoint/2010/main" val="28481248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0622F6-1742-35B4-8B0A-98A7867E1FA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7DC8D42-21E7-7FD1-9EC0-04E431E56EB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6BAA9EF-45B0-8F86-9C66-3D76F6D812D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4D2ED06-7FC4-70EF-B7F2-14531AEA0A03}"/>
              </a:ext>
            </a:extLst>
          </p:cNvPr>
          <p:cNvSpPr>
            <a:spLocks noGrp="1"/>
          </p:cNvSpPr>
          <p:nvPr>
            <p:ph type="dt" sz="half" idx="10"/>
          </p:nvPr>
        </p:nvSpPr>
        <p:spPr/>
        <p:txBody>
          <a:bodyPr/>
          <a:lstStyle/>
          <a:p>
            <a:fld id="{312F229C-FCEB-4179-94CC-2225215C4471}" type="datetimeFigureOut">
              <a:rPr lang="en-US" smtClean="0"/>
              <a:t>4/2/2025</a:t>
            </a:fld>
            <a:endParaRPr lang="en-US"/>
          </a:p>
        </p:txBody>
      </p:sp>
      <p:sp>
        <p:nvSpPr>
          <p:cNvPr id="6" name="Footer Placeholder 5">
            <a:extLst>
              <a:ext uri="{FF2B5EF4-FFF2-40B4-BE49-F238E27FC236}">
                <a16:creationId xmlns:a16="http://schemas.microsoft.com/office/drawing/2014/main" id="{E4918C72-EAFD-9048-E3D2-AB8F9EF4CA6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9199CF8-9DBD-9A6A-7637-BEC30D68503F}"/>
              </a:ext>
            </a:extLst>
          </p:cNvPr>
          <p:cNvSpPr>
            <a:spLocks noGrp="1"/>
          </p:cNvSpPr>
          <p:nvPr>
            <p:ph type="sldNum" sz="quarter" idx="12"/>
          </p:nvPr>
        </p:nvSpPr>
        <p:spPr/>
        <p:txBody>
          <a:bodyPr/>
          <a:lstStyle/>
          <a:p>
            <a:fld id="{9DFC216F-183F-48C7-8E1E-5DCC5B7F1450}" type="slidenum">
              <a:rPr lang="en-US" smtClean="0"/>
              <a:t>‹#›</a:t>
            </a:fld>
            <a:endParaRPr lang="en-US"/>
          </a:p>
        </p:txBody>
      </p:sp>
    </p:spTree>
    <p:extLst>
      <p:ext uri="{BB962C8B-B14F-4D97-AF65-F5344CB8AC3E}">
        <p14:creationId xmlns:p14="http://schemas.microsoft.com/office/powerpoint/2010/main" val="40270179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F0FF87-6A36-3279-59C8-657206E8CBE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133FCF7-A707-CCAF-2589-C0B4F8C08C3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BCECA76-A262-3681-CD1F-6BB9C4AC6F0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F572F23-3FA4-131A-DE38-FB3D9ED3D7E9}"/>
              </a:ext>
            </a:extLst>
          </p:cNvPr>
          <p:cNvSpPr>
            <a:spLocks noGrp="1"/>
          </p:cNvSpPr>
          <p:nvPr>
            <p:ph type="dt" sz="half" idx="10"/>
          </p:nvPr>
        </p:nvSpPr>
        <p:spPr/>
        <p:txBody>
          <a:bodyPr/>
          <a:lstStyle/>
          <a:p>
            <a:fld id="{312F229C-FCEB-4179-94CC-2225215C4471}" type="datetimeFigureOut">
              <a:rPr lang="en-US" smtClean="0"/>
              <a:t>4/2/2025</a:t>
            </a:fld>
            <a:endParaRPr lang="en-US"/>
          </a:p>
        </p:txBody>
      </p:sp>
      <p:sp>
        <p:nvSpPr>
          <p:cNvPr id="6" name="Footer Placeholder 5">
            <a:extLst>
              <a:ext uri="{FF2B5EF4-FFF2-40B4-BE49-F238E27FC236}">
                <a16:creationId xmlns:a16="http://schemas.microsoft.com/office/drawing/2014/main" id="{CBD8DD4C-6E30-91A8-2B92-BE74EC2C6C5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EB25068-A726-079A-6142-D094D44EC5F8}"/>
              </a:ext>
            </a:extLst>
          </p:cNvPr>
          <p:cNvSpPr>
            <a:spLocks noGrp="1"/>
          </p:cNvSpPr>
          <p:nvPr>
            <p:ph type="sldNum" sz="quarter" idx="12"/>
          </p:nvPr>
        </p:nvSpPr>
        <p:spPr/>
        <p:txBody>
          <a:bodyPr/>
          <a:lstStyle/>
          <a:p>
            <a:fld id="{9DFC216F-183F-48C7-8E1E-5DCC5B7F1450}" type="slidenum">
              <a:rPr lang="en-US" smtClean="0"/>
              <a:t>‹#›</a:t>
            </a:fld>
            <a:endParaRPr lang="en-US"/>
          </a:p>
        </p:txBody>
      </p:sp>
    </p:spTree>
    <p:extLst>
      <p:ext uri="{BB962C8B-B14F-4D97-AF65-F5344CB8AC3E}">
        <p14:creationId xmlns:p14="http://schemas.microsoft.com/office/powerpoint/2010/main" val="25703547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310F5E9-5E37-F39D-6CC2-C2371C4EF9D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039C5A6-F908-0AA0-6E49-84B719E7EA0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5677788-0F89-AC68-58E5-B34E0A12DE7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2F229C-FCEB-4179-94CC-2225215C4471}" type="datetimeFigureOut">
              <a:rPr lang="en-US" smtClean="0"/>
              <a:t>4/2/2025</a:t>
            </a:fld>
            <a:endParaRPr lang="en-US"/>
          </a:p>
        </p:txBody>
      </p:sp>
      <p:sp>
        <p:nvSpPr>
          <p:cNvPr id="5" name="Footer Placeholder 4">
            <a:extLst>
              <a:ext uri="{FF2B5EF4-FFF2-40B4-BE49-F238E27FC236}">
                <a16:creationId xmlns:a16="http://schemas.microsoft.com/office/drawing/2014/main" id="{1DB14AFA-FF6A-CD02-5C04-BD4DB0F653E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DE7BFFC-A896-3C40-32FB-D54494EA36B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FC216F-183F-48C7-8E1E-5DCC5B7F1450}" type="slidenum">
              <a:rPr lang="en-US" smtClean="0"/>
              <a:t>‹#›</a:t>
            </a:fld>
            <a:endParaRPr lang="en-US"/>
          </a:p>
        </p:txBody>
      </p:sp>
    </p:spTree>
    <p:extLst>
      <p:ext uri="{BB962C8B-B14F-4D97-AF65-F5344CB8AC3E}">
        <p14:creationId xmlns:p14="http://schemas.microsoft.com/office/powerpoint/2010/main" val="35763484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62BBA5-E754-8A15-B778-AD57187452EB}"/>
              </a:ext>
            </a:extLst>
          </p:cNvPr>
          <p:cNvSpPr>
            <a:spLocks noGrp="1"/>
          </p:cNvSpPr>
          <p:nvPr>
            <p:ph type="ctrTitle"/>
          </p:nvPr>
        </p:nvSpPr>
        <p:spPr/>
        <p:txBody>
          <a:bodyPr/>
          <a:lstStyle/>
          <a:p>
            <a:r>
              <a:rPr lang="en-US" dirty="0"/>
              <a:t>Components of a Research Proposal </a:t>
            </a:r>
          </a:p>
        </p:txBody>
      </p:sp>
      <p:sp>
        <p:nvSpPr>
          <p:cNvPr id="3" name="Subtitle 2">
            <a:extLst>
              <a:ext uri="{FF2B5EF4-FFF2-40B4-BE49-F238E27FC236}">
                <a16:creationId xmlns:a16="http://schemas.microsoft.com/office/drawing/2014/main" id="{D0F3376C-A3D6-17C9-53C7-61181912F765}"/>
              </a:ext>
            </a:extLst>
          </p:cNvPr>
          <p:cNvSpPr>
            <a:spLocks noGrp="1"/>
          </p:cNvSpPr>
          <p:nvPr>
            <p:ph type="subTitle" idx="1"/>
          </p:nvPr>
        </p:nvSpPr>
        <p:spPr>
          <a:xfrm>
            <a:off x="1524000" y="3943350"/>
            <a:ext cx="9144000" cy="1314450"/>
          </a:xfrm>
        </p:spPr>
        <p:txBody>
          <a:bodyPr/>
          <a:lstStyle/>
          <a:p>
            <a:r>
              <a:rPr lang="en-US" dirty="0"/>
              <a:t>Dr. Zulu Davy Wadula</a:t>
            </a:r>
          </a:p>
        </p:txBody>
      </p:sp>
    </p:spTree>
    <p:extLst>
      <p:ext uri="{BB962C8B-B14F-4D97-AF65-F5344CB8AC3E}">
        <p14:creationId xmlns:p14="http://schemas.microsoft.com/office/powerpoint/2010/main" val="10740848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5C7271-32D3-38DE-4DEF-70B9AC67E5E0}"/>
              </a:ext>
            </a:extLst>
          </p:cNvPr>
          <p:cNvSpPr>
            <a:spLocks noGrp="1"/>
          </p:cNvSpPr>
          <p:nvPr>
            <p:ph type="title"/>
          </p:nvPr>
        </p:nvSpPr>
        <p:spPr/>
        <p:txBody>
          <a:bodyPr/>
          <a:lstStyle/>
          <a:p>
            <a:r>
              <a:rPr lang="en-US" b="1" kern="100" dirty="0">
                <a:latin typeface="Calibri" panose="020F0502020204030204" pitchFamily="34" charset="0"/>
                <a:ea typeface="Calibri" panose="020F0502020204030204" pitchFamily="34" charset="0"/>
                <a:cs typeface="Times New Roman" panose="02020603050405020304" pitchFamily="18" charset="0"/>
              </a:rPr>
              <a:t>LITERATURE REVIEW </a:t>
            </a:r>
            <a:br>
              <a:rPr lang="en-US" kern="100" dirty="0">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FA542DAA-9D95-B602-C3D3-142E80251A6F}"/>
              </a:ext>
            </a:extLst>
          </p:cNvPr>
          <p:cNvSpPr>
            <a:spLocks noGrp="1"/>
          </p:cNvSpPr>
          <p:nvPr>
            <p:ph idx="1"/>
          </p:nvPr>
        </p:nvSpPr>
        <p:spPr/>
        <p:txBody>
          <a:bodyPr>
            <a:normAutofit fontScale="85000" lnSpcReduction="10000"/>
          </a:bodyPr>
          <a:lstStyle/>
          <a:p>
            <a:pPr marL="0" marR="0">
              <a:lnSpc>
                <a:spcPct val="115000"/>
              </a:lnSpc>
              <a:spcAft>
                <a:spcPts val="800"/>
              </a:spcAft>
              <a:buNone/>
            </a:pPr>
            <a:r>
              <a:rPr lang="en-US" sz="2800" kern="100" dirty="0" err="1">
                <a:effectLst/>
                <a:latin typeface="Calibri" panose="020F0502020204030204" pitchFamily="34" charset="0"/>
                <a:ea typeface="Calibri" panose="020F0502020204030204" pitchFamily="34" charset="0"/>
                <a:cs typeface="Times New Roman" panose="02020603050405020304" pitchFamily="18" charset="0"/>
              </a:rPr>
              <a:t>i</a:t>
            </a: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 This section deals with the analysis of existing literature on the subject with the </a:t>
            </a:r>
          </a:p>
          <a:p>
            <a:pPr marL="0" marR="0">
              <a:lnSpc>
                <a:spcPct val="115000"/>
              </a:lnSpc>
              <a:spcAft>
                <a:spcPts val="800"/>
              </a:spcAft>
              <a:buNone/>
            </a:pP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objective of revealing contributions, weaknesses and gaps. </a:t>
            </a:r>
          </a:p>
          <a:p>
            <a:pPr marL="0" marR="0">
              <a:lnSpc>
                <a:spcPct val="115000"/>
              </a:lnSpc>
              <a:spcAft>
                <a:spcPts val="800"/>
              </a:spcAft>
              <a:buNone/>
            </a:pP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15000"/>
              </a:lnSpc>
              <a:spcAft>
                <a:spcPts val="800"/>
              </a:spcAft>
              <a:buNone/>
            </a:pP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ii. The Literature Review should be according to the themes of the study and should </a:t>
            </a:r>
          </a:p>
          <a:p>
            <a:pPr marL="0" marR="0">
              <a:lnSpc>
                <a:spcPct val="115000"/>
              </a:lnSpc>
              <a:spcAft>
                <a:spcPts val="800"/>
              </a:spcAft>
              <a:buNone/>
            </a:pP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reflect the objectives, Hypotheses, methods and research questions. </a:t>
            </a:r>
          </a:p>
          <a:p>
            <a:pPr marL="0" marR="0">
              <a:lnSpc>
                <a:spcPct val="115000"/>
              </a:lnSpc>
              <a:spcAft>
                <a:spcPts val="800"/>
              </a:spcAft>
              <a:buNone/>
            </a:pP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 </a:t>
            </a:r>
          </a:p>
          <a:p>
            <a:pPr marL="0" marR="0" indent="0">
              <a:lnSpc>
                <a:spcPct val="115000"/>
              </a:lnSpc>
              <a:spcAft>
                <a:spcPts val="800"/>
              </a:spcAft>
              <a:buNone/>
            </a:pP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iii. Citation should be in accordance with approved format. </a:t>
            </a:r>
          </a:p>
          <a:p>
            <a:endParaRPr lang="en-US" dirty="0"/>
          </a:p>
        </p:txBody>
      </p:sp>
    </p:spTree>
    <p:extLst>
      <p:ext uri="{BB962C8B-B14F-4D97-AF65-F5344CB8AC3E}">
        <p14:creationId xmlns:p14="http://schemas.microsoft.com/office/powerpoint/2010/main" val="30418565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E27558-CD53-8919-C93E-3946972FDDA0}"/>
              </a:ext>
            </a:extLst>
          </p:cNvPr>
          <p:cNvSpPr>
            <a:spLocks noGrp="1"/>
          </p:cNvSpPr>
          <p:nvPr>
            <p:ph type="title"/>
          </p:nvPr>
        </p:nvSpPr>
        <p:spPr/>
        <p:txBody>
          <a:bodyPr/>
          <a:lstStyle/>
          <a:p>
            <a:r>
              <a:rPr lang="en-US" sz="4400" b="1" dirty="0">
                <a:effectLst/>
                <a:latin typeface="Calibri" panose="020F0502020204030204" pitchFamily="34" charset="0"/>
                <a:ea typeface="Calibri" panose="020F0502020204030204" pitchFamily="34" charset="0"/>
                <a:cs typeface="Times New Roman" panose="02020603050405020304" pitchFamily="18" charset="0"/>
              </a:rPr>
              <a:t>Hypotheses / Postulates / Research Questions (where applicable) </a:t>
            </a:r>
            <a:endParaRPr lang="en-US" dirty="0"/>
          </a:p>
        </p:txBody>
      </p:sp>
      <p:sp>
        <p:nvSpPr>
          <p:cNvPr id="3" name="Content Placeholder 2">
            <a:extLst>
              <a:ext uri="{FF2B5EF4-FFF2-40B4-BE49-F238E27FC236}">
                <a16:creationId xmlns:a16="http://schemas.microsoft.com/office/drawing/2014/main" id="{0474F9EE-450B-8989-87F4-5BC2696729B9}"/>
              </a:ext>
            </a:extLst>
          </p:cNvPr>
          <p:cNvSpPr>
            <a:spLocks noGrp="1"/>
          </p:cNvSpPr>
          <p:nvPr>
            <p:ph idx="1"/>
          </p:nvPr>
        </p:nvSpPr>
        <p:spPr/>
        <p:txBody>
          <a:bodyPr/>
          <a:lstStyle/>
          <a:p>
            <a:pPr marL="0" marR="0">
              <a:lnSpc>
                <a:spcPct val="115000"/>
              </a:lnSpc>
              <a:spcAft>
                <a:spcPts val="800"/>
              </a:spcAft>
              <a:buNone/>
            </a:pP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These are investigative assumptions, which guide the study. In case of hypotheses, they </a:t>
            </a:r>
          </a:p>
          <a:p>
            <a:pPr marL="0" marR="0">
              <a:lnSpc>
                <a:spcPct val="115000"/>
              </a:lnSpc>
              <a:spcAft>
                <a:spcPts val="800"/>
              </a:spcAft>
              <a:buNone/>
            </a:pP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should be testable. (Hypothesis is usually null or alternate, whichever poses the </a:t>
            </a:r>
          </a:p>
          <a:p>
            <a:pPr marL="0" marR="0">
              <a:lnSpc>
                <a:spcPct val="115000"/>
              </a:lnSpc>
              <a:spcAft>
                <a:spcPts val="800"/>
              </a:spcAft>
              <a:buNone/>
            </a:pP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investigative question). </a:t>
            </a:r>
          </a:p>
          <a:p>
            <a:pPr marL="0" marR="0">
              <a:lnSpc>
                <a:spcPct val="115000"/>
              </a:lnSpc>
              <a:spcAft>
                <a:spcPts val="800"/>
              </a:spcAft>
            </a:pP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N.B. Hypotheses can come immediately after Literature Review or Specific Objectives. </a:t>
            </a:r>
          </a:p>
          <a:p>
            <a:endParaRPr lang="en-US" dirty="0"/>
          </a:p>
        </p:txBody>
      </p:sp>
    </p:spTree>
    <p:extLst>
      <p:ext uri="{BB962C8B-B14F-4D97-AF65-F5344CB8AC3E}">
        <p14:creationId xmlns:p14="http://schemas.microsoft.com/office/powerpoint/2010/main" val="21241701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82886-D96A-7390-F7F7-7B74087858EF}"/>
              </a:ext>
            </a:extLst>
          </p:cNvPr>
          <p:cNvSpPr>
            <a:spLocks noGrp="1"/>
          </p:cNvSpPr>
          <p:nvPr>
            <p:ph type="title"/>
          </p:nvPr>
        </p:nvSpPr>
        <p:spPr>
          <a:xfrm>
            <a:off x="838200" y="307976"/>
            <a:ext cx="10515600" cy="506412"/>
          </a:xfrm>
        </p:spPr>
        <p:txBody>
          <a:bodyPr>
            <a:normAutofit fontScale="90000"/>
          </a:bodyPr>
          <a:lstStyle/>
          <a:p>
            <a:r>
              <a:rPr lang="en-US" b="1" kern="100" dirty="0">
                <a:latin typeface="Calibri" panose="020F0502020204030204" pitchFamily="34" charset="0"/>
                <a:ea typeface="Calibri" panose="020F0502020204030204" pitchFamily="34" charset="0"/>
                <a:cs typeface="Times New Roman" panose="02020603050405020304" pitchFamily="18" charset="0"/>
              </a:rPr>
              <a:t>METHODOLOGY </a:t>
            </a:r>
            <a:endParaRPr lang="en-US" dirty="0"/>
          </a:p>
        </p:txBody>
      </p:sp>
      <p:sp>
        <p:nvSpPr>
          <p:cNvPr id="3" name="Content Placeholder 2">
            <a:extLst>
              <a:ext uri="{FF2B5EF4-FFF2-40B4-BE49-F238E27FC236}">
                <a16:creationId xmlns:a16="http://schemas.microsoft.com/office/drawing/2014/main" id="{D98D9A1F-187F-BF19-D8BF-D855CC2CD68F}"/>
              </a:ext>
            </a:extLst>
          </p:cNvPr>
          <p:cNvSpPr>
            <a:spLocks noGrp="1"/>
          </p:cNvSpPr>
          <p:nvPr>
            <p:ph idx="1"/>
          </p:nvPr>
        </p:nvSpPr>
        <p:spPr>
          <a:xfrm>
            <a:off x="838200" y="814388"/>
            <a:ext cx="10515600" cy="6043612"/>
          </a:xfrm>
        </p:spPr>
        <p:txBody>
          <a:bodyPr>
            <a:normAutofit/>
          </a:bodyPr>
          <a:lstStyle/>
          <a:p>
            <a:pPr marL="0" marR="0">
              <a:lnSpc>
                <a:spcPct val="115000"/>
              </a:lnSpc>
              <a:spcAft>
                <a:spcPts val="800"/>
              </a:spcAft>
              <a:buNone/>
            </a:pP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This is a detailed description of selected methodology and should be presented in unambiguous terms. </a:t>
            </a:r>
          </a:p>
          <a:p>
            <a:pPr marL="0" marR="0">
              <a:lnSpc>
                <a:spcPct val="115000"/>
              </a:lnSpc>
              <a:spcAft>
                <a:spcPts val="800"/>
              </a:spcAft>
              <a:buNone/>
            </a:pP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The section comprises: </a:t>
            </a:r>
          </a:p>
          <a:p>
            <a:pPr marL="0" marR="0">
              <a:lnSpc>
                <a:spcPct val="115000"/>
              </a:lnSpc>
              <a:spcAft>
                <a:spcPts val="800"/>
              </a:spcAft>
              <a:buNone/>
            </a:pP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a:t>
            </a:r>
            <a:r>
              <a:rPr lang="en-US" sz="2800" kern="100" dirty="0" err="1">
                <a:effectLst/>
                <a:latin typeface="Calibri" panose="020F0502020204030204" pitchFamily="34" charset="0"/>
                <a:ea typeface="Calibri" panose="020F0502020204030204" pitchFamily="34" charset="0"/>
                <a:cs typeface="Times New Roman" panose="02020603050405020304" pitchFamily="18" charset="0"/>
              </a:rPr>
              <a:t>i</a:t>
            </a: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 </a:t>
            </a:r>
            <a:r>
              <a:rPr lang="en-US" sz="2800" b="1" kern="100" dirty="0">
                <a:effectLst/>
                <a:latin typeface="Calibri" panose="020F0502020204030204" pitchFamily="34" charset="0"/>
                <a:ea typeface="Calibri" panose="020F0502020204030204" pitchFamily="34" charset="0"/>
                <a:cs typeface="Times New Roman" panose="02020603050405020304" pitchFamily="18" charset="0"/>
              </a:rPr>
              <a:t>Research design</a:t>
            </a: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 - which describes the nature and pattern the research intends to follow e.g. whether it is historical, descriptive survey, experimental or quasi experimental and location (optional), etc. </a:t>
            </a:r>
          </a:p>
          <a:p>
            <a:pPr marL="0" marR="0">
              <a:lnSpc>
                <a:spcPct val="115000"/>
              </a:lnSpc>
              <a:spcAft>
                <a:spcPts val="800"/>
              </a:spcAft>
              <a:buNone/>
            </a:pP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(ii) </a:t>
            </a:r>
            <a:r>
              <a:rPr lang="en-US" sz="2800" b="1" kern="100" dirty="0">
                <a:effectLst/>
                <a:latin typeface="Calibri" panose="020F0502020204030204" pitchFamily="34" charset="0"/>
                <a:ea typeface="Calibri" panose="020F0502020204030204" pitchFamily="34" charset="0"/>
                <a:cs typeface="Times New Roman" panose="02020603050405020304" pitchFamily="18" charset="0"/>
              </a:rPr>
              <a:t>Research approaches</a:t>
            </a: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 – Qualitative/quantitative </a:t>
            </a:r>
          </a:p>
          <a:p>
            <a:pPr marL="0" marR="0">
              <a:lnSpc>
                <a:spcPct val="115000"/>
              </a:lnSpc>
              <a:spcAft>
                <a:spcPts val="800"/>
              </a:spcAft>
              <a:buNone/>
            </a:pP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(iii) Description of the </a:t>
            </a:r>
            <a:r>
              <a:rPr lang="en-US" sz="2800" b="1" kern="100" dirty="0">
                <a:effectLst/>
                <a:latin typeface="Calibri" panose="020F0502020204030204" pitchFamily="34" charset="0"/>
                <a:ea typeface="Calibri" panose="020F0502020204030204" pitchFamily="34" charset="0"/>
                <a:cs typeface="Times New Roman" panose="02020603050405020304" pitchFamily="18" charset="0"/>
              </a:rPr>
              <a:t>geographical area</a:t>
            </a: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 and where population of the study exists </a:t>
            </a:r>
          </a:p>
          <a:p>
            <a:endParaRPr lang="en-US" dirty="0"/>
          </a:p>
        </p:txBody>
      </p:sp>
    </p:spTree>
    <p:extLst>
      <p:ext uri="{BB962C8B-B14F-4D97-AF65-F5344CB8AC3E}">
        <p14:creationId xmlns:p14="http://schemas.microsoft.com/office/powerpoint/2010/main" val="16738398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8CDAB7-0B1C-8173-26CC-30851A5ED61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92DC61E-6B4D-55B9-1F3A-63F7CE45DFAD}"/>
              </a:ext>
            </a:extLst>
          </p:cNvPr>
          <p:cNvSpPr>
            <a:spLocks noGrp="1"/>
          </p:cNvSpPr>
          <p:nvPr>
            <p:ph type="title"/>
          </p:nvPr>
        </p:nvSpPr>
        <p:spPr>
          <a:xfrm>
            <a:off x="838200" y="307976"/>
            <a:ext cx="10515600" cy="506412"/>
          </a:xfrm>
        </p:spPr>
        <p:txBody>
          <a:bodyPr>
            <a:normAutofit fontScale="90000"/>
          </a:bodyPr>
          <a:lstStyle/>
          <a:p>
            <a:r>
              <a:rPr lang="en-US" b="1" kern="100" dirty="0">
                <a:latin typeface="Calibri" panose="020F0502020204030204" pitchFamily="34" charset="0"/>
                <a:ea typeface="Calibri" panose="020F0502020204030204" pitchFamily="34" charset="0"/>
                <a:cs typeface="Times New Roman" panose="02020603050405020304" pitchFamily="18" charset="0"/>
              </a:rPr>
              <a:t>METHODOLOGY </a:t>
            </a:r>
            <a:endParaRPr lang="en-US" dirty="0"/>
          </a:p>
        </p:txBody>
      </p:sp>
      <p:sp>
        <p:nvSpPr>
          <p:cNvPr id="3" name="Content Placeholder 2">
            <a:extLst>
              <a:ext uri="{FF2B5EF4-FFF2-40B4-BE49-F238E27FC236}">
                <a16:creationId xmlns:a16="http://schemas.microsoft.com/office/drawing/2014/main" id="{F7268579-B62C-2165-469E-16961837E563}"/>
              </a:ext>
            </a:extLst>
          </p:cNvPr>
          <p:cNvSpPr>
            <a:spLocks noGrp="1"/>
          </p:cNvSpPr>
          <p:nvPr>
            <p:ph idx="1"/>
          </p:nvPr>
        </p:nvSpPr>
        <p:spPr>
          <a:xfrm>
            <a:off x="428625" y="1157288"/>
            <a:ext cx="11187113" cy="5700712"/>
          </a:xfrm>
        </p:spPr>
        <p:txBody>
          <a:bodyPr>
            <a:normAutofit fontScale="85000" lnSpcReduction="20000"/>
          </a:bodyPr>
          <a:lstStyle/>
          <a:p>
            <a:pPr marL="0" marR="0" algn="just">
              <a:lnSpc>
                <a:spcPct val="115000"/>
              </a:lnSpc>
              <a:spcAft>
                <a:spcPts val="800"/>
              </a:spcAft>
              <a:buNone/>
            </a:pP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(iv) Description of the </a:t>
            </a:r>
            <a:r>
              <a:rPr lang="en-US" sz="2400" b="1" kern="100" dirty="0">
                <a:effectLst/>
                <a:latin typeface="Calibri" panose="020F0502020204030204" pitchFamily="34" charset="0"/>
                <a:ea typeface="Calibri" panose="020F0502020204030204" pitchFamily="34" charset="0"/>
                <a:cs typeface="Times New Roman" panose="02020603050405020304" pitchFamily="18" charset="0"/>
              </a:rPr>
              <a:t>population</a:t>
            </a: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 from which samples will be selected. </a:t>
            </a:r>
          </a:p>
          <a:p>
            <a:pPr marL="0" marR="0" algn="just">
              <a:lnSpc>
                <a:spcPct val="115000"/>
              </a:lnSpc>
              <a:spcAft>
                <a:spcPts val="800"/>
              </a:spcAft>
              <a:buNone/>
            </a:pP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(v) </a:t>
            </a:r>
            <a:r>
              <a:rPr lang="en-US" sz="2400" b="1" kern="100" dirty="0">
                <a:effectLst/>
                <a:latin typeface="Calibri" panose="020F0502020204030204" pitchFamily="34" charset="0"/>
                <a:ea typeface="Calibri" panose="020F0502020204030204" pitchFamily="34" charset="0"/>
                <a:cs typeface="Times New Roman" panose="02020603050405020304" pitchFamily="18" charset="0"/>
              </a:rPr>
              <a:t>Sampling strategies</a:t>
            </a: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 by which the researcher will select representative elements / </a:t>
            </a:r>
          </a:p>
          <a:p>
            <a:pPr marL="0" marR="0" algn="just">
              <a:lnSpc>
                <a:spcPct val="115000"/>
              </a:lnSpc>
              <a:spcAft>
                <a:spcPts val="800"/>
              </a:spcAft>
              <a:buNone/>
            </a:pP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subjects from the population. </a:t>
            </a:r>
          </a:p>
          <a:p>
            <a:pPr marL="0" marR="0" algn="just">
              <a:lnSpc>
                <a:spcPct val="115000"/>
              </a:lnSpc>
              <a:spcAft>
                <a:spcPts val="800"/>
              </a:spcAft>
              <a:buNone/>
            </a:pP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(vi) </a:t>
            </a:r>
            <a:r>
              <a:rPr lang="en-US" sz="2400" b="1" kern="100" dirty="0">
                <a:effectLst/>
                <a:latin typeface="Calibri" panose="020F0502020204030204" pitchFamily="34" charset="0"/>
                <a:ea typeface="Calibri" panose="020F0502020204030204" pitchFamily="34" charset="0"/>
                <a:cs typeface="Times New Roman" panose="02020603050405020304" pitchFamily="18" charset="0"/>
              </a:rPr>
              <a:t>Data collection methods</a:t>
            </a: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 including instruments and procedures to be used in the </a:t>
            </a:r>
          </a:p>
          <a:p>
            <a:pPr marL="0" marR="0" algn="just">
              <a:lnSpc>
                <a:spcPct val="115000"/>
              </a:lnSpc>
              <a:spcAft>
                <a:spcPts val="800"/>
              </a:spcAft>
              <a:buNone/>
            </a:pP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research described. </a:t>
            </a:r>
          </a:p>
          <a:p>
            <a:pPr marL="0" marR="0" algn="just">
              <a:lnSpc>
                <a:spcPct val="115000"/>
              </a:lnSpc>
              <a:spcAft>
                <a:spcPts val="800"/>
              </a:spcAft>
              <a:buNone/>
            </a:pP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(vii) </a:t>
            </a:r>
            <a:r>
              <a:rPr lang="en-US" sz="2400" b="1" kern="100" dirty="0">
                <a:effectLst/>
                <a:latin typeface="Calibri" panose="020F0502020204030204" pitchFamily="34" charset="0"/>
                <a:ea typeface="Calibri" panose="020F0502020204030204" pitchFamily="34" charset="0"/>
                <a:cs typeface="Times New Roman" panose="02020603050405020304" pitchFamily="18" charset="0"/>
              </a:rPr>
              <a:t>Data quality control</a:t>
            </a: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 which refers to the reliability and validity of instruments. </a:t>
            </a:r>
          </a:p>
          <a:p>
            <a:pPr marL="0" marR="0" algn="just">
              <a:lnSpc>
                <a:spcPct val="115000"/>
              </a:lnSpc>
              <a:spcAft>
                <a:spcPts val="800"/>
              </a:spcAft>
              <a:buNone/>
            </a:pP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(viii) Measurements refer to the study’s formulae or scales. </a:t>
            </a:r>
          </a:p>
          <a:p>
            <a:pPr marL="0" marR="0" algn="just">
              <a:lnSpc>
                <a:spcPct val="115000"/>
              </a:lnSpc>
              <a:spcAft>
                <a:spcPts val="800"/>
              </a:spcAft>
              <a:buNone/>
            </a:pP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(ix) </a:t>
            </a:r>
            <a:r>
              <a:rPr lang="en-US" sz="2400" b="1" kern="100" dirty="0">
                <a:effectLst/>
                <a:latin typeface="Calibri" panose="020F0502020204030204" pitchFamily="34" charset="0"/>
                <a:ea typeface="Calibri" panose="020F0502020204030204" pitchFamily="34" charset="0"/>
                <a:cs typeface="Times New Roman" panose="02020603050405020304" pitchFamily="18" charset="0"/>
              </a:rPr>
              <a:t>Data analysis</a:t>
            </a: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 which involves the organization and interpretation of the data generated. </a:t>
            </a:r>
          </a:p>
          <a:p>
            <a:pPr marL="0" marR="0" algn="just">
              <a:lnSpc>
                <a:spcPct val="115000"/>
              </a:lnSpc>
              <a:spcAft>
                <a:spcPts val="800"/>
              </a:spcAft>
              <a:buNone/>
            </a:pP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 </a:t>
            </a:r>
          </a:p>
          <a:p>
            <a:pPr marL="0" marR="0" indent="0" algn="just">
              <a:lnSpc>
                <a:spcPct val="115000"/>
              </a:lnSpc>
              <a:spcAft>
                <a:spcPts val="800"/>
              </a:spcAft>
              <a:buNone/>
            </a:pP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Note: Both raw data and the analyzed form should be kept both electronically and hard copy for further reference </a:t>
            </a:r>
          </a:p>
          <a:p>
            <a:pPr algn="just"/>
            <a:endParaRPr lang="en-US" sz="2400" dirty="0"/>
          </a:p>
        </p:txBody>
      </p:sp>
    </p:spTree>
    <p:extLst>
      <p:ext uri="{BB962C8B-B14F-4D97-AF65-F5344CB8AC3E}">
        <p14:creationId xmlns:p14="http://schemas.microsoft.com/office/powerpoint/2010/main" val="18437689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89AAB6-5684-E466-9513-CDEA80AC0534}"/>
              </a:ext>
            </a:extLst>
          </p:cNvPr>
          <p:cNvSpPr>
            <a:spLocks noGrp="1"/>
          </p:cNvSpPr>
          <p:nvPr>
            <p:ph type="title"/>
          </p:nvPr>
        </p:nvSpPr>
        <p:spPr/>
        <p:txBody>
          <a:bodyPr>
            <a:normAutofit fontScale="90000"/>
          </a:bodyPr>
          <a:lstStyle/>
          <a:p>
            <a:r>
              <a:rPr lang="en-US" kern="100" dirty="0">
                <a:latin typeface="Calibri" panose="020F0502020204030204" pitchFamily="34" charset="0"/>
                <a:ea typeface="Calibri" panose="020F0502020204030204" pitchFamily="34" charset="0"/>
                <a:cs typeface="Times New Roman" panose="02020603050405020304" pitchFamily="18" charset="0"/>
              </a:rPr>
              <a:t>Follow the following steps in preparing data for analysis: </a:t>
            </a:r>
            <a:br>
              <a:rPr lang="en-US" kern="100" dirty="0">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DD514F5E-A89C-9F10-6F5A-47DDE6CE1783}"/>
              </a:ext>
            </a:extLst>
          </p:cNvPr>
          <p:cNvSpPr>
            <a:spLocks noGrp="1"/>
          </p:cNvSpPr>
          <p:nvPr>
            <p:ph idx="1"/>
          </p:nvPr>
        </p:nvSpPr>
        <p:spPr/>
        <p:txBody>
          <a:bodyPr>
            <a:normAutofit/>
          </a:bodyPr>
          <a:lstStyle/>
          <a:p>
            <a:pPr marL="0" marR="0">
              <a:lnSpc>
                <a:spcPct val="115000"/>
              </a:lnSpc>
              <a:spcAft>
                <a:spcPts val="800"/>
              </a:spcAft>
              <a:buNone/>
            </a:pP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a:t>
            </a:r>
            <a:r>
              <a:rPr lang="en-US" sz="2800" kern="100" dirty="0" err="1">
                <a:effectLst/>
                <a:latin typeface="Calibri" panose="020F0502020204030204" pitchFamily="34" charset="0"/>
                <a:ea typeface="Calibri" panose="020F0502020204030204" pitchFamily="34" charset="0"/>
                <a:cs typeface="Times New Roman" panose="02020603050405020304" pitchFamily="18" charset="0"/>
              </a:rPr>
              <a:t>i</a:t>
            </a: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 Receive the raw data sources </a:t>
            </a:r>
          </a:p>
          <a:p>
            <a:pPr marL="0" marR="0">
              <a:lnSpc>
                <a:spcPct val="115000"/>
              </a:lnSpc>
              <a:spcAft>
                <a:spcPts val="800"/>
              </a:spcAft>
              <a:buNone/>
            </a:pP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(ii) Create electronic data base from the raw data sources </a:t>
            </a:r>
          </a:p>
          <a:p>
            <a:pPr marL="0" marR="0">
              <a:lnSpc>
                <a:spcPct val="115000"/>
              </a:lnSpc>
              <a:spcAft>
                <a:spcPts val="800"/>
              </a:spcAft>
              <a:buNone/>
            </a:pP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(iii) Clean/Edit the database </a:t>
            </a:r>
          </a:p>
          <a:p>
            <a:pPr marL="0" marR="0">
              <a:lnSpc>
                <a:spcPct val="115000"/>
              </a:lnSpc>
              <a:spcAft>
                <a:spcPts val="800"/>
              </a:spcAft>
              <a:buNone/>
            </a:pP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(iv) Correct and clarify the raw data sources </a:t>
            </a:r>
          </a:p>
          <a:p>
            <a:pPr marL="0" marR="0">
              <a:lnSpc>
                <a:spcPct val="115000"/>
              </a:lnSpc>
              <a:spcAft>
                <a:spcPts val="800"/>
              </a:spcAft>
              <a:buNone/>
            </a:pP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(v) </a:t>
            </a:r>
            <a:r>
              <a:rPr lang="en-US" sz="2800" kern="100" dirty="0" err="1">
                <a:effectLst/>
                <a:latin typeface="Calibri" panose="020F0502020204030204" pitchFamily="34" charset="0"/>
                <a:ea typeface="Calibri" panose="020F0502020204030204" pitchFamily="34" charset="0"/>
                <a:cs typeface="Times New Roman" panose="02020603050405020304" pitchFamily="18" charset="0"/>
              </a:rPr>
              <a:t>Finalise</a:t>
            </a: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 database </a:t>
            </a:r>
          </a:p>
          <a:p>
            <a:pPr marL="0" marR="0" indent="0">
              <a:lnSpc>
                <a:spcPct val="115000"/>
              </a:lnSpc>
              <a:spcAft>
                <a:spcPts val="800"/>
              </a:spcAft>
              <a:buNone/>
            </a:pP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(vi) Create data files from the data bases </a:t>
            </a:r>
          </a:p>
          <a:p>
            <a:endParaRPr lang="en-US" dirty="0"/>
          </a:p>
        </p:txBody>
      </p:sp>
    </p:spTree>
    <p:extLst>
      <p:ext uri="{BB962C8B-B14F-4D97-AF65-F5344CB8AC3E}">
        <p14:creationId xmlns:p14="http://schemas.microsoft.com/office/powerpoint/2010/main" val="29909670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618FBE-157E-C9A2-FE9F-0557C8508B37}"/>
              </a:ext>
            </a:extLst>
          </p:cNvPr>
          <p:cNvSpPr>
            <a:spLocks noGrp="1"/>
          </p:cNvSpPr>
          <p:nvPr>
            <p:ph type="title"/>
          </p:nvPr>
        </p:nvSpPr>
        <p:spPr/>
        <p:txBody>
          <a:bodyPr/>
          <a:lstStyle/>
          <a:p>
            <a:r>
              <a:rPr lang="en-US" b="1" kern="100" dirty="0">
                <a:latin typeface="Calibri" panose="020F0502020204030204" pitchFamily="34" charset="0"/>
                <a:ea typeface="Calibri" panose="020F0502020204030204" pitchFamily="34" charset="0"/>
                <a:cs typeface="Times New Roman" panose="02020603050405020304" pitchFamily="18" charset="0"/>
              </a:rPr>
              <a:t>Ethical Consideration </a:t>
            </a:r>
            <a:br>
              <a:rPr lang="en-US" kern="100" dirty="0">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65D7C2AB-53E0-D637-E02A-73012460D443}"/>
              </a:ext>
            </a:extLst>
          </p:cNvPr>
          <p:cNvSpPr>
            <a:spLocks noGrp="1"/>
          </p:cNvSpPr>
          <p:nvPr>
            <p:ph idx="1"/>
          </p:nvPr>
        </p:nvSpPr>
        <p:spPr>
          <a:xfrm>
            <a:off x="838200" y="1257300"/>
            <a:ext cx="10515600" cy="4919663"/>
          </a:xfrm>
        </p:spPr>
        <p:txBody>
          <a:bodyPr>
            <a:normAutofit fontScale="85000" lnSpcReduction="20000"/>
          </a:bodyPr>
          <a:lstStyle/>
          <a:p>
            <a:pPr marL="0" marR="0">
              <a:lnSpc>
                <a:spcPct val="115000"/>
              </a:lnSpc>
              <a:spcAft>
                <a:spcPts val="800"/>
              </a:spcAft>
              <a:buNone/>
            </a:pPr>
            <a:r>
              <a:rPr lang="en-US" kern="100" dirty="0">
                <a:effectLst/>
                <a:latin typeface="Calibri" panose="020F0502020204030204" pitchFamily="34" charset="0"/>
                <a:ea typeface="Calibri" panose="020F0502020204030204" pitchFamily="34" charset="0"/>
                <a:cs typeface="Times New Roman" panose="02020603050405020304" pitchFamily="18" charset="0"/>
              </a:rPr>
              <a:t>Ethics of the research here refers to the morals of the investigation or intervention as regards the minimal abuse, disregard, safety, social and psychological well being of the person, community and /or animals i.e. how the principles of consent, beneficence and justice are handled in the study. </a:t>
            </a:r>
          </a:p>
          <a:p>
            <a:pPr marL="0" marR="0">
              <a:lnSpc>
                <a:spcPct val="115000"/>
              </a:lnSpc>
              <a:spcAft>
                <a:spcPts val="800"/>
              </a:spcAft>
              <a:buNone/>
            </a:pPr>
            <a:r>
              <a:rPr lang="en-US" kern="100" dirty="0">
                <a:effectLst/>
                <a:latin typeface="Calibri" panose="020F0502020204030204" pitchFamily="34" charset="0"/>
                <a:ea typeface="Calibri" panose="020F0502020204030204" pitchFamily="34" charset="0"/>
                <a:cs typeface="Times New Roman" panose="02020603050405020304" pitchFamily="18" charset="0"/>
              </a:rPr>
              <a:t>Include a statement of where ethical clearance has been or will be obtained. </a:t>
            </a:r>
          </a:p>
          <a:p>
            <a:pPr marL="0" marR="0">
              <a:lnSpc>
                <a:spcPct val="115000"/>
              </a:lnSpc>
              <a:spcAft>
                <a:spcPts val="800"/>
              </a:spcAft>
              <a:buNone/>
            </a:pPr>
            <a:r>
              <a:rPr lang="en-US" b="1" kern="100" dirty="0">
                <a:effectLst/>
                <a:latin typeface="Calibri" panose="020F0502020204030204" pitchFamily="34" charset="0"/>
                <a:ea typeface="Calibri" panose="020F0502020204030204" pitchFamily="34" charset="0"/>
                <a:cs typeface="Times New Roman" panose="02020603050405020304" pitchFamily="18" charset="0"/>
              </a:rPr>
              <a:t>Environmental Considerations  </a:t>
            </a:r>
            <a:endParaRPr lang="en-US"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Aft>
                <a:spcPts val="800"/>
              </a:spcAft>
              <a:buNone/>
            </a:pPr>
            <a:r>
              <a:rPr lang="en-US" kern="100" dirty="0">
                <a:effectLst/>
                <a:latin typeface="Calibri" panose="020F0502020204030204" pitchFamily="34" charset="0"/>
                <a:ea typeface="Calibri" panose="020F0502020204030204" pitchFamily="34" charset="0"/>
                <a:cs typeface="Times New Roman" panose="02020603050405020304" pitchFamily="18" charset="0"/>
              </a:rPr>
              <a:t>Where applicable, include a statement on environmental concerns </a:t>
            </a:r>
          </a:p>
          <a:p>
            <a:pPr marL="0" marR="0">
              <a:lnSpc>
                <a:spcPct val="115000"/>
              </a:lnSpc>
              <a:spcAft>
                <a:spcPts val="800"/>
              </a:spcAft>
              <a:buNone/>
            </a:pPr>
            <a:r>
              <a:rPr lang="en-US" b="1" kern="100" dirty="0">
                <a:effectLst/>
                <a:latin typeface="Calibri" panose="020F0502020204030204" pitchFamily="34" charset="0"/>
                <a:ea typeface="Calibri" panose="020F0502020204030204" pitchFamily="34" charset="0"/>
                <a:cs typeface="Times New Roman" panose="02020603050405020304" pitchFamily="18" charset="0"/>
              </a:rPr>
              <a:t>Gender Consideration </a:t>
            </a:r>
            <a:endParaRPr lang="en-US"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Aft>
                <a:spcPts val="800"/>
              </a:spcAft>
              <a:buNone/>
            </a:pPr>
            <a:r>
              <a:rPr lang="en-US" kern="100" dirty="0">
                <a:effectLst/>
                <a:latin typeface="Calibri" panose="020F0502020204030204" pitchFamily="34" charset="0"/>
                <a:ea typeface="Calibri" panose="020F0502020204030204" pitchFamily="34" charset="0"/>
                <a:cs typeface="Times New Roman" panose="02020603050405020304" pitchFamily="18" charset="0"/>
              </a:rPr>
              <a:t>The section presents the gender issues addressed by the study and how they will handled in the analysis. </a:t>
            </a:r>
          </a:p>
          <a:p>
            <a:endParaRPr lang="en-US" dirty="0"/>
          </a:p>
        </p:txBody>
      </p:sp>
    </p:spTree>
    <p:extLst>
      <p:ext uri="{BB962C8B-B14F-4D97-AF65-F5344CB8AC3E}">
        <p14:creationId xmlns:p14="http://schemas.microsoft.com/office/powerpoint/2010/main" val="15583818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A9CA8B-742C-753E-C1A0-A53C605E6456}"/>
              </a:ext>
            </a:extLst>
          </p:cNvPr>
          <p:cNvSpPr>
            <a:spLocks noGrp="1"/>
          </p:cNvSpPr>
          <p:nvPr>
            <p:ph type="title"/>
          </p:nvPr>
        </p:nvSpPr>
        <p:spPr>
          <a:xfrm>
            <a:off x="838200" y="365125"/>
            <a:ext cx="10515600" cy="963613"/>
          </a:xfrm>
        </p:spPr>
        <p:txBody>
          <a:bodyPr>
            <a:normAutofit/>
          </a:bodyPr>
          <a:lstStyle/>
          <a:p>
            <a:r>
              <a:rPr lang="en-US" b="1" kern="100" dirty="0">
                <a:latin typeface="Calibri" panose="020F0502020204030204" pitchFamily="34" charset="0"/>
                <a:ea typeface="Calibri" panose="020F0502020204030204" pitchFamily="34" charset="0"/>
                <a:cs typeface="Times New Roman" panose="02020603050405020304" pitchFamily="18" charset="0"/>
              </a:rPr>
              <a:t>Limitations / Anticipated Problems </a:t>
            </a:r>
            <a:endParaRPr lang="en-US" dirty="0"/>
          </a:p>
        </p:txBody>
      </p:sp>
      <p:sp>
        <p:nvSpPr>
          <p:cNvPr id="3" name="Content Placeholder 2">
            <a:extLst>
              <a:ext uri="{FF2B5EF4-FFF2-40B4-BE49-F238E27FC236}">
                <a16:creationId xmlns:a16="http://schemas.microsoft.com/office/drawing/2014/main" id="{9D4EC065-724F-AE21-D715-E8AC3E71DA13}"/>
              </a:ext>
            </a:extLst>
          </p:cNvPr>
          <p:cNvSpPr>
            <a:spLocks noGrp="1"/>
          </p:cNvSpPr>
          <p:nvPr>
            <p:ph idx="1"/>
          </p:nvPr>
        </p:nvSpPr>
        <p:spPr>
          <a:xfrm>
            <a:off x="838200" y="1328738"/>
            <a:ext cx="10515600" cy="4848225"/>
          </a:xfrm>
        </p:spPr>
        <p:txBody>
          <a:bodyPr>
            <a:normAutofit/>
          </a:bodyPr>
          <a:lstStyle/>
          <a:p>
            <a:pPr marL="0" marR="0" algn="just">
              <a:lnSpc>
                <a:spcPct val="115000"/>
              </a:lnSpc>
              <a:spcAft>
                <a:spcPts val="800"/>
              </a:spcAft>
              <a:buNone/>
            </a:pP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This refers to anticipated constraints imposed by methods/location/situation of research. </a:t>
            </a:r>
          </a:p>
          <a:p>
            <a:pPr marL="0" marR="0" algn="just">
              <a:lnSpc>
                <a:spcPct val="115000"/>
              </a:lnSpc>
              <a:spcAft>
                <a:spcPts val="800"/>
              </a:spcAft>
              <a:buNone/>
            </a:pP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Potential sources of bias in the proposed study are presented here. </a:t>
            </a:r>
          </a:p>
          <a:p>
            <a:pPr marL="0" marR="0" algn="just">
              <a:lnSpc>
                <a:spcPct val="115000"/>
              </a:lnSpc>
              <a:spcAft>
                <a:spcPts val="800"/>
              </a:spcAft>
              <a:buNone/>
            </a:pP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Show how the limitations/bias will be addressed. However, these must not be seen to prevent the study from being carried out, otherwise it will not start. </a:t>
            </a:r>
          </a:p>
          <a:p>
            <a:pPr marL="0" marR="0" algn="just">
              <a:lnSpc>
                <a:spcPct val="115000"/>
              </a:lnSpc>
              <a:spcAft>
                <a:spcPts val="800"/>
              </a:spcAft>
              <a:buNone/>
            </a:pP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The limitations are major considerations before embarking on a study to ascertain the feasibility of accomplishment. </a:t>
            </a:r>
          </a:p>
          <a:p>
            <a:pPr algn="just"/>
            <a:endParaRPr lang="en-US" dirty="0"/>
          </a:p>
        </p:txBody>
      </p:sp>
    </p:spTree>
    <p:extLst>
      <p:ext uri="{BB962C8B-B14F-4D97-AF65-F5344CB8AC3E}">
        <p14:creationId xmlns:p14="http://schemas.microsoft.com/office/powerpoint/2010/main" val="33357787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923C58-6BB6-E8CA-7F9E-7CB0D1B47022}"/>
              </a:ext>
            </a:extLst>
          </p:cNvPr>
          <p:cNvSpPr>
            <a:spLocks noGrp="1"/>
          </p:cNvSpPr>
          <p:nvPr>
            <p:ph type="title"/>
          </p:nvPr>
        </p:nvSpPr>
        <p:spPr/>
        <p:txBody>
          <a:bodyPr/>
          <a:lstStyle/>
          <a:p>
            <a:r>
              <a:rPr lang="en-US" b="1" kern="100" dirty="0">
                <a:latin typeface="Calibri" panose="020F0502020204030204" pitchFamily="34" charset="0"/>
                <a:ea typeface="Calibri" panose="020F0502020204030204" pitchFamily="34" charset="0"/>
                <a:cs typeface="Times New Roman" panose="02020603050405020304" pitchFamily="18" charset="0"/>
              </a:rPr>
              <a:t>References </a:t>
            </a:r>
            <a:endParaRPr lang="en-US" dirty="0"/>
          </a:p>
        </p:txBody>
      </p:sp>
      <p:sp>
        <p:nvSpPr>
          <p:cNvPr id="3" name="Content Placeholder 2">
            <a:extLst>
              <a:ext uri="{FF2B5EF4-FFF2-40B4-BE49-F238E27FC236}">
                <a16:creationId xmlns:a16="http://schemas.microsoft.com/office/drawing/2014/main" id="{424D3E25-EC3B-A6EC-EA1A-5E8DB5F84054}"/>
              </a:ext>
            </a:extLst>
          </p:cNvPr>
          <p:cNvSpPr>
            <a:spLocks noGrp="1"/>
          </p:cNvSpPr>
          <p:nvPr>
            <p:ph idx="1"/>
          </p:nvPr>
        </p:nvSpPr>
        <p:spPr/>
        <p:txBody>
          <a:bodyPr/>
          <a:lstStyle/>
          <a:p>
            <a:pPr marL="0" marR="0">
              <a:lnSpc>
                <a:spcPct val="115000"/>
              </a:lnSpc>
              <a:spcAft>
                <a:spcPts val="800"/>
              </a:spcAft>
              <a:buNone/>
            </a:pP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This is a list of all works cited in the proposal and should be written according to the approved format. </a:t>
            </a:r>
          </a:p>
          <a:p>
            <a:endParaRPr lang="en-US" dirty="0"/>
          </a:p>
        </p:txBody>
      </p:sp>
    </p:spTree>
    <p:extLst>
      <p:ext uri="{BB962C8B-B14F-4D97-AF65-F5344CB8AC3E}">
        <p14:creationId xmlns:p14="http://schemas.microsoft.com/office/powerpoint/2010/main" val="40495212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D6958D-BE2D-1F0F-622A-6CF74FC09B4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B8A6CA-7DC7-9A5C-ADEA-91A968765036}"/>
              </a:ext>
            </a:extLst>
          </p:cNvPr>
          <p:cNvSpPr>
            <a:spLocks noGrp="1"/>
          </p:cNvSpPr>
          <p:nvPr>
            <p:ph type="title"/>
          </p:nvPr>
        </p:nvSpPr>
        <p:spPr>
          <a:xfrm>
            <a:off x="838200" y="365125"/>
            <a:ext cx="10515600" cy="777875"/>
          </a:xfrm>
        </p:spPr>
        <p:txBody>
          <a:bodyPr/>
          <a:lstStyle/>
          <a:p>
            <a:r>
              <a:rPr lang="en-US" b="1" kern="100" dirty="0">
                <a:latin typeface="Calibri" panose="020F0502020204030204" pitchFamily="34" charset="0"/>
                <a:ea typeface="Calibri" panose="020F0502020204030204" pitchFamily="34" charset="0"/>
                <a:cs typeface="Times New Roman" panose="02020603050405020304" pitchFamily="18" charset="0"/>
              </a:rPr>
              <a:t>Appendices  </a:t>
            </a:r>
            <a:endParaRPr lang="en-US" dirty="0"/>
          </a:p>
        </p:txBody>
      </p:sp>
      <p:sp>
        <p:nvSpPr>
          <p:cNvPr id="3" name="Content Placeholder 2">
            <a:extLst>
              <a:ext uri="{FF2B5EF4-FFF2-40B4-BE49-F238E27FC236}">
                <a16:creationId xmlns:a16="http://schemas.microsoft.com/office/drawing/2014/main" id="{A5026976-1CDF-37F5-4B7E-283A77A956A8}"/>
              </a:ext>
            </a:extLst>
          </p:cNvPr>
          <p:cNvSpPr>
            <a:spLocks noGrp="1"/>
          </p:cNvSpPr>
          <p:nvPr>
            <p:ph idx="1"/>
          </p:nvPr>
        </p:nvSpPr>
        <p:spPr>
          <a:xfrm>
            <a:off x="838200" y="1271588"/>
            <a:ext cx="10515600" cy="4905375"/>
          </a:xfrm>
        </p:spPr>
        <p:txBody>
          <a:bodyPr>
            <a:normAutofit fontScale="92500"/>
          </a:bodyPr>
          <a:lstStyle/>
          <a:p>
            <a:pPr marL="0" marR="0">
              <a:lnSpc>
                <a:spcPct val="115000"/>
              </a:lnSpc>
              <a:spcAft>
                <a:spcPts val="800"/>
              </a:spcAft>
              <a:buNone/>
            </a:pP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Comprises of the budget, work plan/time framework, explanatory notes and instruments. </a:t>
            </a:r>
          </a:p>
          <a:p>
            <a:pPr marL="0" marR="0">
              <a:lnSpc>
                <a:spcPct val="115000"/>
              </a:lnSpc>
              <a:spcAft>
                <a:spcPts val="800"/>
              </a:spcAft>
              <a:buNone/>
            </a:pPr>
            <a:r>
              <a:rPr lang="en-US" sz="2800" b="1" kern="100" dirty="0">
                <a:effectLst/>
                <a:latin typeface="Calibri" panose="020F0502020204030204" pitchFamily="34" charset="0"/>
                <a:ea typeface="Calibri" panose="020F0502020204030204" pitchFamily="34" charset="0"/>
                <a:cs typeface="Times New Roman" panose="02020603050405020304" pitchFamily="18" charset="0"/>
              </a:rPr>
              <a:t>(</a:t>
            </a:r>
            <a:r>
              <a:rPr lang="en-US" sz="2800" b="1" kern="100" dirty="0" err="1">
                <a:effectLst/>
                <a:latin typeface="Calibri" panose="020F0502020204030204" pitchFamily="34" charset="0"/>
                <a:ea typeface="Calibri" panose="020F0502020204030204" pitchFamily="34" charset="0"/>
                <a:cs typeface="Times New Roman" panose="02020603050405020304" pitchFamily="18" charset="0"/>
              </a:rPr>
              <a:t>i</a:t>
            </a:r>
            <a:r>
              <a:rPr lang="en-US" sz="2800" b="1" kern="100" dirty="0">
                <a:effectLst/>
                <a:latin typeface="Calibri" panose="020F0502020204030204" pitchFamily="34" charset="0"/>
                <a:ea typeface="Calibri" panose="020F0502020204030204" pitchFamily="34" charset="0"/>
                <a:cs typeface="Times New Roman" panose="02020603050405020304" pitchFamily="18" charset="0"/>
              </a:rPr>
              <a:t>) Budget </a:t>
            </a:r>
            <a:endParaRPr lang="en-US" sz="2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Aft>
                <a:spcPts val="800"/>
              </a:spcAft>
              <a:buNone/>
            </a:pP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This is the financial plan for the implementation of the research. It should be clear, realistic and reasonable (affordable) </a:t>
            </a:r>
          </a:p>
          <a:p>
            <a:pPr marL="0" marR="0">
              <a:lnSpc>
                <a:spcPct val="115000"/>
              </a:lnSpc>
              <a:spcAft>
                <a:spcPts val="800"/>
              </a:spcAft>
              <a:buNone/>
            </a:pP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It should be </a:t>
            </a:r>
            <a:r>
              <a:rPr lang="en-US" sz="2800" kern="100" dirty="0" err="1">
                <a:effectLst/>
                <a:latin typeface="Calibri" panose="020F0502020204030204" pitchFamily="34" charset="0"/>
                <a:ea typeface="Calibri" panose="020F0502020204030204" pitchFamily="34" charset="0"/>
                <a:cs typeface="Times New Roman" panose="02020603050405020304" pitchFamily="18" charset="0"/>
              </a:rPr>
              <a:t>itemised</a:t>
            </a: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 according to the following: - Equipment - Stationery - Materials e.g. nails, wood, chemicals etc. - Travel - Subsistence - Research Assistance - Services (Secretarial, Photocopying, Printing, Binding) - Dissemination (Publishing, Conferences </a:t>
            </a:r>
            <a:r>
              <a:rPr lang="en-US" sz="2800" kern="100" dirty="0" err="1">
                <a:effectLst/>
                <a:latin typeface="Calibri" panose="020F0502020204030204" pitchFamily="34" charset="0"/>
                <a:ea typeface="Calibri" panose="020F0502020204030204" pitchFamily="34" charset="0"/>
                <a:cs typeface="Times New Roman" panose="02020603050405020304" pitchFamily="18" charset="0"/>
              </a:rPr>
              <a:t>etc</a:t>
            </a: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 - Others (Specify) </a:t>
            </a:r>
          </a:p>
        </p:txBody>
      </p:sp>
    </p:spTree>
    <p:extLst>
      <p:ext uri="{BB962C8B-B14F-4D97-AF65-F5344CB8AC3E}">
        <p14:creationId xmlns:p14="http://schemas.microsoft.com/office/powerpoint/2010/main" val="13320938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CEFB2B-6F9D-9527-5A2A-E18ACA611DD7}"/>
              </a:ext>
            </a:extLst>
          </p:cNvPr>
          <p:cNvSpPr>
            <a:spLocks noGrp="1"/>
          </p:cNvSpPr>
          <p:nvPr>
            <p:ph type="title"/>
          </p:nvPr>
        </p:nvSpPr>
        <p:spPr>
          <a:xfrm>
            <a:off x="838200" y="365125"/>
            <a:ext cx="10515600" cy="777875"/>
          </a:xfrm>
        </p:spPr>
        <p:txBody>
          <a:bodyPr/>
          <a:lstStyle/>
          <a:p>
            <a:r>
              <a:rPr lang="en-US" b="1" kern="100" dirty="0">
                <a:latin typeface="Calibri" panose="020F0502020204030204" pitchFamily="34" charset="0"/>
                <a:ea typeface="Calibri" panose="020F0502020204030204" pitchFamily="34" charset="0"/>
                <a:cs typeface="Times New Roman" panose="02020603050405020304" pitchFamily="18" charset="0"/>
              </a:rPr>
              <a:t>Appendices  </a:t>
            </a:r>
            <a:endParaRPr lang="en-US" dirty="0"/>
          </a:p>
        </p:txBody>
      </p:sp>
      <p:sp>
        <p:nvSpPr>
          <p:cNvPr id="3" name="Content Placeholder 2">
            <a:extLst>
              <a:ext uri="{FF2B5EF4-FFF2-40B4-BE49-F238E27FC236}">
                <a16:creationId xmlns:a16="http://schemas.microsoft.com/office/drawing/2014/main" id="{EE021B41-9B5A-DD81-63B6-F94F81DAAD67}"/>
              </a:ext>
            </a:extLst>
          </p:cNvPr>
          <p:cNvSpPr>
            <a:spLocks noGrp="1"/>
          </p:cNvSpPr>
          <p:nvPr>
            <p:ph idx="1"/>
          </p:nvPr>
        </p:nvSpPr>
        <p:spPr>
          <a:xfrm>
            <a:off x="838200" y="1271588"/>
            <a:ext cx="10515600" cy="5221287"/>
          </a:xfrm>
        </p:spPr>
        <p:txBody>
          <a:bodyPr>
            <a:normAutofit lnSpcReduction="10000"/>
          </a:bodyPr>
          <a:lstStyle/>
          <a:p>
            <a:pPr marL="0" marR="0" algn="just">
              <a:lnSpc>
                <a:spcPct val="115000"/>
              </a:lnSpc>
              <a:spcAft>
                <a:spcPts val="800"/>
              </a:spcAft>
              <a:buNone/>
            </a:pP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 </a:t>
            </a:r>
            <a:r>
              <a:rPr lang="en-US" sz="2400" b="1" kern="100" dirty="0">
                <a:effectLst/>
                <a:latin typeface="Calibri" panose="020F0502020204030204" pitchFamily="34" charset="0"/>
                <a:ea typeface="Calibri" panose="020F0502020204030204" pitchFamily="34" charset="0"/>
                <a:cs typeface="Times New Roman" panose="02020603050405020304" pitchFamily="18" charset="0"/>
              </a:rPr>
              <a:t>(ii) Time Framework/Work Plan </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15000"/>
              </a:lnSpc>
              <a:spcAft>
                <a:spcPts val="800"/>
              </a:spcAft>
              <a:buNone/>
            </a:pP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This is the schedule / time-table of activities covering the period over which the research is to be implemented with due regard to budgetary consideration as well. It could be presented in tabular form or in a Gantt chart. It is a valuable guide for evaluation of a research progress. </a:t>
            </a:r>
          </a:p>
          <a:p>
            <a:pPr marL="0" marR="0" algn="just">
              <a:lnSpc>
                <a:spcPct val="115000"/>
              </a:lnSpc>
              <a:spcAft>
                <a:spcPts val="800"/>
              </a:spcAft>
              <a:buNone/>
            </a:pPr>
            <a:r>
              <a:rPr lang="en-US" sz="2400" b="1" kern="100" dirty="0">
                <a:effectLst/>
                <a:latin typeface="Calibri" panose="020F0502020204030204" pitchFamily="34" charset="0"/>
                <a:ea typeface="Calibri" panose="020F0502020204030204" pitchFamily="34" charset="0"/>
                <a:cs typeface="Times New Roman" panose="02020603050405020304" pitchFamily="18" charset="0"/>
              </a:rPr>
              <a:t>(iii) Explanatory Notes </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15000"/>
              </a:lnSpc>
              <a:spcAft>
                <a:spcPts val="800"/>
              </a:spcAft>
              <a:buNone/>
            </a:pP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These include research approval letters, maps, and lists of areas to be visited. </a:t>
            </a:r>
          </a:p>
          <a:p>
            <a:pPr marL="0" marR="0" algn="just">
              <a:lnSpc>
                <a:spcPct val="115000"/>
              </a:lnSpc>
              <a:spcAft>
                <a:spcPts val="800"/>
              </a:spcAft>
              <a:buNone/>
            </a:pPr>
            <a:r>
              <a:rPr lang="en-US" sz="2400" b="1" kern="100" dirty="0">
                <a:effectLst/>
                <a:latin typeface="Calibri" panose="020F0502020204030204" pitchFamily="34" charset="0"/>
                <a:ea typeface="Calibri" panose="020F0502020204030204" pitchFamily="34" charset="0"/>
                <a:cs typeface="Times New Roman" panose="02020603050405020304" pitchFamily="18" charset="0"/>
              </a:rPr>
              <a:t>(iv) Instruments/Tools </a:t>
            </a:r>
            <a:endParaRPr lang="en-US" sz="24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15000"/>
              </a:lnSpc>
              <a:spcAft>
                <a:spcPts val="800"/>
              </a:spcAft>
              <a:buNone/>
            </a:pPr>
            <a:r>
              <a:rPr lang="en-US" sz="2400" kern="100" dirty="0">
                <a:effectLst/>
                <a:latin typeface="Calibri" panose="020F0502020204030204" pitchFamily="34" charset="0"/>
                <a:ea typeface="Calibri" panose="020F0502020204030204" pitchFamily="34" charset="0"/>
                <a:cs typeface="Times New Roman" panose="02020603050405020304" pitchFamily="18" charset="0"/>
              </a:rPr>
              <a:t>These are details of tools used in the research e.g. Equipment, questionnaire, interview schedule, scales and tests etc. </a:t>
            </a:r>
          </a:p>
          <a:p>
            <a:pPr algn="just"/>
            <a:endParaRPr lang="en-US" sz="2400" dirty="0"/>
          </a:p>
        </p:txBody>
      </p:sp>
    </p:spTree>
    <p:extLst>
      <p:ext uri="{BB962C8B-B14F-4D97-AF65-F5344CB8AC3E}">
        <p14:creationId xmlns:p14="http://schemas.microsoft.com/office/powerpoint/2010/main" val="12231226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B23F32-7B5E-161F-1316-7F3542CFADF7}"/>
              </a:ext>
            </a:extLst>
          </p:cNvPr>
          <p:cNvSpPr>
            <a:spLocks noGrp="1"/>
          </p:cNvSpPr>
          <p:nvPr>
            <p:ph type="title"/>
          </p:nvPr>
        </p:nvSpPr>
        <p:spPr/>
        <p:txBody>
          <a:bodyPr/>
          <a:lstStyle/>
          <a:p>
            <a:r>
              <a:rPr lang="en-US" b="1" kern="100" dirty="0">
                <a:latin typeface="Calibri" panose="020F0502020204030204" pitchFamily="34" charset="0"/>
                <a:ea typeface="Calibri" panose="020F0502020204030204" pitchFamily="34" charset="0"/>
                <a:cs typeface="Times New Roman" panose="02020603050405020304" pitchFamily="18" charset="0"/>
              </a:rPr>
              <a:t>Title / Topic </a:t>
            </a:r>
            <a:br>
              <a:rPr lang="en-US" kern="100" dirty="0">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1F2DA0C5-1E7D-0D52-2E0C-722D80FD8FBA}"/>
              </a:ext>
            </a:extLst>
          </p:cNvPr>
          <p:cNvSpPr>
            <a:spLocks noGrp="1"/>
          </p:cNvSpPr>
          <p:nvPr>
            <p:ph idx="1"/>
          </p:nvPr>
        </p:nvSpPr>
        <p:spPr/>
        <p:txBody>
          <a:bodyPr>
            <a:normAutofit/>
          </a:bodyPr>
          <a:lstStyle/>
          <a:p>
            <a:pPr marL="0" marR="0">
              <a:lnSpc>
                <a:spcPct val="115000"/>
              </a:lnSpc>
              <a:spcAft>
                <a:spcPts val="800"/>
              </a:spcAft>
              <a:buNone/>
            </a:pP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The title should accurately reflect the scope and content of the study. In addition, it should </a:t>
            </a:r>
          </a:p>
          <a:p>
            <a:pPr marL="0" marR="0">
              <a:lnSpc>
                <a:spcPct val="115000"/>
              </a:lnSpc>
              <a:spcAft>
                <a:spcPts val="800"/>
              </a:spcAft>
              <a:buNone/>
            </a:pP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be concise, simple and catchy in not more than 20 words. The title should be </a:t>
            </a:r>
          </a:p>
          <a:p>
            <a:pPr marL="0" marR="0">
              <a:lnSpc>
                <a:spcPct val="115000"/>
              </a:lnSpc>
              <a:spcAft>
                <a:spcPts val="800"/>
              </a:spcAft>
              <a:buNone/>
            </a:pP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informative/descriptive yet discrete and contain the keywords of the proposal. Do not use terms like "Research into...", "A Study of...” </a:t>
            </a:r>
            <a:r>
              <a:rPr lang="en-US" sz="2800" kern="100" dirty="0" err="1">
                <a:effectLst/>
                <a:latin typeface="Calibri" panose="020F0502020204030204" pitchFamily="34" charset="0"/>
                <a:ea typeface="Calibri" panose="020F0502020204030204" pitchFamily="34" charset="0"/>
                <a:cs typeface="Times New Roman" panose="02020603050405020304" pitchFamily="18" charset="0"/>
              </a:rPr>
              <a:t>etc</a:t>
            </a: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 </a:t>
            </a:r>
          </a:p>
          <a:p>
            <a:endParaRPr lang="en-US" dirty="0"/>
          </a:p>
        </p:txBody>
      </p:sp>
    </p:spTree>
    <p:extLst>
      <p:ext uri="{BB962C8B-B14F-4D97-AF65-F5344CB8AC3E}">
        <p14:creationId xmlns:p14="http://schemas.microsoft.com/office/powerpoint/2010/main" val="6890660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5DDC18-2904-BA73-8646-59215FD58530}"/>
              </a:ext>
            </a:extLst>
          </p:cNvPr>
          <p:cNvSpPr>
            <a:spLocks noGrp="1"/>
          </p:cNvSpPr>
          <p:nvPr>
            <p:ph type="title"/>
          </p:nvPr>
        </p:nvSpPr>
        <p:spPr/>
        <p:txBody>
          <a:bodyPr/>
          <a:lstStyle/>
          <a:p>
            <a:r>
              <a:rPr lang="en-US" b="1" kern="100" dirty="0">
                <a:latin typeface="Calibri" panose="020F0502020204030204" pitchFamily="34" charset="0"/>
                <a:ea typeface="Calibri" panose="020F0502020204030204" pitchFamily="34" charset="0"/>
                <a:cs typeface="Times New Roman" panose="02020603050405020304" pitchFamily="18" charset="0"/>
              </a:rPr>
              <a:t>Length of Proposals</a:t>
            </a:r>
            <a:endParaRPr lang="en-US" dirty="0"/>
          </a:p>
        </p:txBody>
      </p:sp>
      <p:sp>
        <p:nvSpPr>
          <p:cNvPr id="3" name="Content Placeholder 2">
            <a:extLst>
              <a:ext uri="{FF2B5EF4-FFF2-40B4-BE49-F238E27FC236}">
                <a16:creationId xmlns:a16="http://schemas.microsoft.com/office/drawing/2014/main" id="{FD09F5C8-27FC-1190-B50E-680D50E2ACC0}"/>
              </a:ext>
            </a:extLst>
          </p:cNvPr>
          <p:cNvSpPr>
            <a:spLocks noGrp="1"/>
          </p:cNvSpPr>
          <p:nvPr>
            <p:ph idx="1"/>
          </p:nvPr>
        </p:nvSpPr>
        <p:spPr/>
        <p:txBody>
          <a:bodyPr/>
          <a:lstStyle/>
          <a:p>
            <a:pPr marL="0" marR="0">
              <a:lnSpc>
                <a:spcPct val="115000"/>
              </a:lnSpc>
              <a:spcAft>
                <a:spcPts val="800"/>
              </a:spcAft>
            </a:pP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A proposal for an undergraduate Degree research should be 15 or fewer pages, excluding appendices. </a:t>
            </a:r>
          </a:p>
          <a:p>
            <a:endParaRPr lang="en-US" dirty="0"/>
          </a:p>
        </p:txBody>
      </p:sp>
    </p:spTree>
    <p:extLst>
      <p:ext uri="{BB962C8B-B14F-4D97-AF65-F5344CB8AC3E}">
        <p14:creationId xmlns:p14="http://schemas.microsoft.com/office/powerpoint/2010/main" val="32541612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87CFCC-8A1A-2736-1F43-F4E35DA4A3AA}"/>
              </a:ext>
            </a:extLst>
          </p:cNvPr>
          <p:cNvSpPr>
            <a:spLocks noGrp="1"/>
          </p:cNvSpPr>
          <p:nvPr>
            <p:ph type="title"/>
          </p:nvPr>
        </p:nvSpPr>
        <p:spPr/>
        <p:txBody>
          <a:bodyPr/>
          <a:lstStyle/>
          <a:p>
            <a:r>
              <a:rPr lang="en-US" b="1" kern="100" dirty="0">
                <a:latin typeface="Calibri" panose="020F0502020204030204" pitchFamily="34" charset="0"/>
                <a:ea typeface="Calibri" panose="020F0502020204030204" pitchFamily="34" charset="0"/>
                <a:cs typeface="Times New Roman" panose="02020603050405020304" pitchFamily="18" charset="0"/>
              </a:rPr>
              <a:t>BACKGROUND / INTRODUCTION </a:t>
            </a:r>
            <a:br>
              <a:rPr lang="en-US" kern="100" dirty="0">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B8641E9F-6430-C417-C9D5-ADB307DBA3DF}"/>
              </a:ext>
            </a:extLst>
          </p:cNvPr>
          <p:cNvSpPr>
            <a:spLocks noGrp="1"/>
          </p:cNvSpPr>
          <p:nvPr>
            <p:ph idx="1"/>
          </p:nvPr>
        </p:nvSpPr>
        <p:spPr/>
        <p:txBody>
          <a:bodyPr>
            <a:normAutofit/>
          </a:bodyPr>
          <a:lstStyle/>
          <a:p>
            <a:pPr marL="0" marR="0">
              <a:lnSpc>
                <a:spcPct val="115000"/>
              </a:lnSpc>
              <a:spcAft>
                <a:spcPts val="800"/>
              </a:spcAft>
              <a:buNone/>
            </a:pP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This section provides evidence and conditions of the existing situations highlighting the gap(s) to make the reader feel the urgency of the problem, the need to study it in order to solve the problem or contribute to its solution. (About 600 words, Font type: Times New Roman, Font size 12; 1.5 line spacing) </a:t>
            </a:r>
          </a:p>
          <a:p>
            <a:endParaRPr lang="en-US" dirty="0"/>
          </a:p>
        </p:txBody>
      </p:sp>
    </p:spTree>
    <p:extLst>
      <p:ext uri="{BB962C8B-B14F-4D97-AF65-F5344CB8AC3E}">
        <p14:creationId xmlns:p14="http://schemas.microsoft.com/office/powerpoint/2010/main" val="38076929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3082E2-FC04-9810-D7C3-7D223597B31E}"/>
              </a:ext>
            </a:extLst>
          </p:cNvPr>
          <p:cNvSpPr>
            <a:spLocks noGrp="1"/>
          </p:cNvSpPr>
          <p:nvPr>
            <p:ph type="title"/>
          </p:nvPr>
        </p:nvSpPr>
        <p:spPr>
          <a:xfrm>
            <a:off x="838200" y="190500"/>
            <a:ext cx="10515600" cy="1325563"/>
          </a:xfrm>
        </p:spPr>
        <p:txBody>
          <a:bodyPr>
            <a:normAutofit fontScale="90000"/>
          </a:bodyPr>
          <a:lstStyle/>
          <a:p>
            <a:r>
              <a:rPr lang="en-US" b="1" kern="100" dirty="0">
                <a:latin typeface="Calibri" panose="020F0502020204030204" pitchFamily="34" charset="0"/>
                <a:ea typeface="Calibri" panose="020F0502020204030204" pitchFamily="34" charset="0"/>
                <a:cs typeface="Times New Roman" panose="02020603050405020304" pitchFamily="18" charset="0"/>
              </a:rPr>
              <a:t>Research Problem / Statement of the Problem </a:t>
            </a:r>
            <a:br>
              <a:rPr lang="en-US" kern="100" dirty="0">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CEE23EF9-1FD2-2369-9F1C-2234B0BC3C62}"/>
              </a:ext>
            </a:extLst>
          </p:cNvPr>
          <p:cNvSpPr>
            <a:spLocks noGrp="1"/>
          </p:cNvSpPr>
          <p:nvPr>
            <p:ph idx="1"/>
          </p:nvPr>
        </p:nvSpPr>
        <p:spPr>
          <a:xfrm>
            <a:off x="838200" y="1014413"/>
            <a:ext cx="10515600" cy="5672137"/>
          </a:xfrm>
        </p:spPr>
        <p:txBody>
          <a:bodyPr>
            <a:normAutofit fontScale="85000" lnSpcReduction="20000"/>
          </a:bodyPr>
          <a:lstStyle/>
          <a:p>
            <a:pPr marL="0" marR="0">
              <a:lnSpc>
                <a:spcPct val="115000"/>
              </a:lnSpc>
              <a:spcAft>
                <a:spcPts val="800"/>
              </a:spcAft>
              <a:buNone/>
            </a:pPr>
            <a:r>
              <a:rPr lang="en-US" sz="2800" kern="100" dirty="0" err="1">
                <a:effectLst/>
                <a:latin typeface="Calibri" panose="020F0502020204030204" pitchFamily="34" charset="0"/>
                <a:ea typeface="Calibri" panose="020F0502020204030204" pitchFamily="34" charset="0"/>
                <a:cs typeface="Times New Roman" panose="02020603050405020304" pitchFamily="18" charset="0"/>
              </a:rPr>
              <a:t>i</a:t>
            </a: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 Presents the reason behind the proposal i.e. what will change when this research is done or what would happen if the research is not done </a:t>
            </a:r>
          </a:p>
          <a:p>
            <a:pPr marL="0" marR="0">
              <a:lnSpc>
                <a:spcPct val="115000"/>
              </a:lnSpc>
              <a:spcAft>
                <a:spcPts val="800"/>
              </a:spcAft>
              <a:buNone/>
            </a:pP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ii. Problem is an existing negative state not absence of a solution </a:t>
            </a:r>
          </a:p>
          <a:p>
            <a:pPr marL="0" marR="0">
              <a:lnSpc>
                <a:spcPct val="115000"/>
              </a:lnSpc>
              <a:spcAft>
                <a:spcPts val="800"/>
              </a:spcAft>
              <a:buNone/>
            </a:pP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iii. Refers to what has been detected and needs a solution in the practical or </a:t>
            </a:r>
          </a:p>
          <a:p>
            <a:pPr marL="0" marR="0">
              <a:lnSpc>
                <a:spcPct val="115000"/>
              </a:lnSpc>
              <a:spcAft>
                <a:spcPts val="800"/>
              </a:spcAft>
              <a:buNone/>
            </a:pP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theoretical world. </a:t>
            </a:r>
          </a:p>
          <a:p>
            <a:pPr marL="0" marR="0">
              <a:lnSpc>
                <a:spcPct val="115000"/>
              </a:lnSpc>
              <a:spcAft>
                <a:spcPts val="800"/>
              </a:spcAft>
              <a:buNone/>
            </a:pP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iv. Should clearly state the nature of the problem and its known or estimated </a:t>
            </a:r>
          </a:p>
          <a:p>
            <a:pPr marL="0" marR="0">
              <a:lnSpc>
                <a:spcPct val="115000"/>
              </a:lnSpc>
              <a:spcAft>
                <a:spcPts val="800"/>
              </a:spcAft>
              <a:buNone/>
            </a:pP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magnitude / extent. </a:t>
            </a:r>
          </a:p>
          <a:p>
            <a:pPr marL="0" marR="0">
              <a:lnSpc>
                <a:spcPct val="115000"/>
              </a:lnSpc>
              <a:spcAft>
                <a:spcPts val="800"/>
              </a:spcAft>
              <a:buNone/>
            </a:pP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v. Link the problem to the national development priorities/framework (NDP), the </a:t>
            </a:r>
          </a:p>
          <a:p>
            <a:pPr marL="0" marR="0">
              <a:lnSpc>
                <a:spcPct val="115000"/>
              </a:lnSpc>
              <a:spcAft>
                <a:spcPts val="800"/>
              </a:spcAft>
              <a:buNone/>
            </a:pP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regional (e.g. AU) and the Global Development Agenda (MDGs) </a:t>
            </a:r>
          </a:p>
          <a:p>
            <a:pPr marL="0" marR="0" indent="0">
              <a:lnSpc>
                <a:spcPct val="115000"/>
              </a:lnSpc>
              <a:spcAft>
                <a:spcPts val="800"/>
              </a:spcAft>
              <a:buNone/>
            </a:pP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vi. Should be concise and brief (not more than 1 page) </a:t>
            </a:r>
          </a:p>
          <a:p>
            <a:endParaRPr lang="en-US" dirty="0"/>
          </a:p>
        </p:txBody>
      </p:sp>
    </p:spTree>
    <p:extLst>
      <p:ext uri="{BB962C8B-B14F-4D97-AF65-F5344CB8AC3E}">
        <p14:creationId xmlns:p14="http://schemas.microsoft.com/office/powerpoint/2010/main" val="38905806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0E0336-3354-8200-761B-E6335E1953B2}"/>
              </a:ext>
            </a:extLst>
          </p:cNvPr>
          <p:cNvSpPr>
            <a:spLocks noGrp="1"/>
          </p:cNvSpPr>
          <p:nvPr>
            <p:ph type="title"/>
          </p:nvPr>
        </p:nvSpPr>
        <p:spPr/>
        <p:txBody>
          <a:bodyPr/>
          <a:lstStyle/>
          <a:p>
            <a:r>
              <a:rPr lang="en-US" b="1" kern="100" dirty="0">
                <a:latin typeface="Calibri" panose="020F0502020204030204" pitchFamily="34" charset="0"/>
                <a:ea typeface="Calibri" panose="020F0502020204030204" pitchFamily="34" charset="0"/>
                <a:cs typeface="Times New Roman" panose="02020603050405020304" pitchFamily="18" charset="0"/>
              </a:rPr>
              <a:t>General Objective / Aim / Purpose </a:t>
            </a:r>
            <a:br>
              <a:rPr lang="en-US" kern="100" dirty="0">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622AF952-8715-9E3D-2545-2B07FD885AAB}"/>
              </a:ext>
            </a:extLst>
          </p:cNvPr>
          <p:cNvSpPr>
            <a:spLocks noGrp="1"/>
          </p:cNvSpPr>
          <p:nvPr>
            <p:ph idx="1"/>
          </p:nvPr>
        </p:nvSpPr>
        <p:spPr/>
        <p:txBody>
          <a:bodyPr/>
          <a:lstStyle/>
          <a:p>
            <a:pPr marL="0" marR="0">
              <a:lnSpc>
                <a:spcPct val="115000"/>
              </a:lnSpc>
              <a:spcAft>
                <a:spcPts val="800"/>
              </a:spcAft>
              <a:buNone/>
            </a:pP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Refers to the general intention of the research. </a:t>
            </a:r>
          </a:p>
          <a:p>
            <a:pPr marL="0" marR="0">
              <a:lnSpc>
                <a:spcPct val="115000"/>
              </a:lnSpc>
              <a:spcAft>
                <a:spcPts val="800"/>
              </a:spcAft>
              <a:buNone/>
            </a:pP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It should spell put what the research is supposed to accomplish. </a:t>
            </a:r>
          </a:p>
          <a:p>
            <a:endParaRPr lang="en-US" dirty="0"/>
          </a:p>
        </p:txBody>
      </p:sp>
    </p:spTree>
    <p:extLst>
      <p:ext uri="{BB962C8B-B14F-4D97-AF65-F5344CB8AC3E}">
        <p14:creationId xmlns:p14="http://schemas.microsoft.com/office/powerpoint/2010/main" val="3689792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5EE3E0-57A7-A8AB-7482-CBFF09E0492B}"/>
              </a:ext>
            </a:extLst>
          </p:cNvPr>
          <p:cNvSpPr>
            <a:spLocks noGrp="1"/>
          </p:cNvSpPr>
          <p:nvPr>
            <p:ph type="title"/>
          </p:nvPr>
        </p:nvSpPr>
        <p:spPr/>
        <p:txBody>
          <a:bodyPr/>
          <a:lstStyle/>
          <a:p>
            <a:r>
              <a:rPr lang="en-US" b="1" kern="100" dirty="0">
                <a:latin typeface="Calibri" panose="020F0502020204030204" pitchFamily="34" charset="0"/>
                <a:ea typeface="Calibri" panose="020F0502020204030204" pitchFamily="34" charset="0"/>
                <a:cs typeface="Times New Roman" panose="02020603050405020304" pitchFamily="18" charset="0"/>
              </a:rPr>
              <a:t>Specific Objectives </a:t>
            </a:r>
            <a:br>
              <a:rPr lang="en-US" kern="100" dirty="0">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7A5855B9-0D83-66EF-1E90-6446F7EB78B5}"/>
              </a:ext>
            </a:extLst>
          </p:cNvPr>
          <p:cNvSpPr>
            <a:spLocks noGrp="1"/>
          </p:cNvSpPr>
          <p:nvPr>
            <p:ph idx="1"/>
          </p:nvPr>
        </p:nvSpPr>
        <p:spPr/>
        <p:txBody>
          <a:bodyPr/>
          <a:lstStyle/>
          <a:p>
            <a:pPr marL="0" marR="0">
              <a:lnSpc>
                <a:spcPct val="115000"/>
              </a:lnSpc>
              <a:spcAft>
                <a:spcPts val="800"/>
              </a:spcAft>
              <a:buNone/>
            </a:pP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These are specific aims / objectives arising directly from the general objective / purpose / aim of the study. For each specific objective you must have a method to attempt to achieve it. </a:t>
            </a:r>
          </a:p>
          <a:p>
            <a:endParaRPr lang="en-US" dirty="0"/>
          </a:p>
        </p:txBody>
      </p:sp>
    </p:spTree>
    <p:extLst>
      <p:ext uri="{BB962C8B-B14F-4D97-AF65-F5344CB8AC3E}">
        <p14:creationId xmlns:p14="http://schemas.microsoft.com/office/powerpoint/2010/main" val="38651556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647FF3-A9F8-EF1F-EF14-F787B1749086}"/>
              </a:ext>
            </a:extLst>
          </p:cNvPr>
          <p:cNvSpPr>
            <a:spLocks noGrp="1"/>
          </p:cNvSpPr>
          <p:nvPr>
            <p:ph type="title"/>
          </p:nvPr>
        </p:nvSpPr>
        <p:spPr/>
        <p:txBody>
          <a:bodyPr/>
          <a:lstStyle/>
          <a:p>
            <a:r>
              <a:rPr lang="en-US" b="1" kern="100" dirty="0">
                <a:latin typeface="Calibri" panose="020F0502020204030204" pitchFamily="34" charset="0"/>
                <a:ea typeface="Calibri" panose="020F0502020204030204" pitchFamily="34" charset="0"/>
                <a:cs typeface="Times New Roman" panose="02020603050405020304" pitchFamily="18" charset="0"/>
              </a:rPr>
              <a:t>Significance/Importance/Contribution </a:t>
            </a:r>
            <a:br>
              <a:rPr lang="en-US" kern="100" dirty="0">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E56C72BB-729A-9674-74C9-EB7293BDAA36}"/>
              </a:ext>
            </a:extLst>
          </p:cNvPr>
          <p:cNvSpPr>
            <a:spLocks noGrp="1"/>
          </p:cNvSpPr>
          <p:nvPr>
            <p:ph idx="1"/>
          </p:nvPr>
        </p:nvSpPr>
        <p:spPr/>
        <p:txBody>
          <a:bodyPr/>
          <a:lstStyle/>
          <a:p>
            <a:pPr marL="0" marR="0">
              <a:lnSpc>
                <a:spcPct val="115000"/>
              </a:lnSpc>
              <a:spcAft>
                <a:spcPts val="800"/>
              </a:spcAft>
              <a:buNone/>
            </a:pP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This refers to the relevance of study in terms of academic contributions and practical use that might be made of the findings. It should reflect on knowledge creation, technological or socio-economic value to the community. </a:t>
            </a:r>
          </a:p>
          <a:p>
            <a:endParaRPr lang="en-US" dirty="0"/>
          </a:p>
        </p:txBody>
      </p:sp>
    </p:spTree>
    <p:extLst>
      <p:ext uri="{BB962C8B-B14F-4D97-AF65-F5344CB8AC3E}">
        <p14:creationId xmlns:p14="http://schemas.microsoft.com/office/powerpoint/2010/main" val="41350358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31F4A6-60A6-691D-F795-750DEDACC8AA}"/>
              </a:ext>
            </a:extLst>
          </p:cNvPr>
          <p:cNvSpPr>
            <a:spLocks noGrp="1"/>
          </p:cNvSpPr>
          <p:nvPr>
            <p:ph type="title"/>
          </p:nvPr>
        </p:nvSpPr>
        <p:spPr/>
        <p:txBody>
          <a:bodyPr/>
          <a:lstStyle/>
          <a:p>
            <a:r>
              <a:rPr lang="en-US" b="1" kern="100" dirty="0">
                <a:latin typeface="Calibri" panose="020F0502020204030204" pitchFamily="34" charset="0"/>
                <a:ea typeface="Calibri" panose="020F0502020204030204" pitchFamily="34" charset="0"/>
                <a:cs typeface="Times New Roman" panose="02020603050405020304" pitchFamily="18" charset="0"/>
              </a:rPr>
              <a:t>Justification/Rationale</a:t>
            </a:r>
            <a:r>
              <a:rPr lang="en-US" kern="100" dirty="0">
                <a:latin typeface="Calibri" panose="020F0502020204030204" pitchFamily="34" charset="0"/>
                <a:ea typeface="Calibri" panose="020F0502020204030204" pitchFamily="34" charset="0"/>
                <a:cs typeface="Times New Roman" panose="02020603050405020304" pitchFamily="18" charset="0"/>
              </a:rPr>
              <a:t> </a:t>
            </a:r>
            <a:endParaRPr lang="en-US" dirty="0"/>
          </a:p>
        </p:txBody>
      </p:sp>
      <p:sp>
        <p:nvSpPr>
          <p:cNvPr id="3" name="Content Placeholder 2">
            <a:extLst>
              <a:ext uri="{FF2B5EF4-FFF2-40B4-BE49-F238E27FC236}">
                <a16:creationId xmlns:a16="http://schemas.microsoft.com/office/drawing/2014/main" id="{2553A60F-FFC2-D308-2AEB-3B464B700626}"/>
              </a:ext>
            </a:extLst>
          </p:cNvPr>
          <p:cNvSpPr>
            <a:spLocks noGrp="1"/>
          </p:cNvSpPr>
          <p:nvPr>
            <p:ph idx="1"/>
          </p:nvPr>
        </p:nvSpPr>
        <p:spPr/>
        <p:txBody>
          <a:bodyPr/>
          <a:lstStyle/>
          <a:p>
            <a:pPr marL="0" marR="0">
              <a:lnSpc>
                <a:spcPct val="115000"/>
              </a:lnSpc>
              <a:spcAft>
                <a:spcPts val="800"/>
              </a:spcAft>
              <a:buNone/>
            </a:pP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(Answers the question – Why?) </a:t>
            </a:r>
          </a:p>
          <a:p>
            <a:pPr marL="0" marR="0">
              <a:lnSpc>
                <a:spcPct val="115000"/>
              </a:lnSpc>
              <a:spcAft>
                <a:spcPts val="800"/>
              </a:spcAft>
            </a:pP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Would the world collapse if this work is not done? </a:t>
            </a:r>
          </a:p>
          <a:p>
            <a:endParaRPr lang="en-US" dirty="0"/>
          </a:p>
        </p:txBody>
      </p:sp>
    </p:spTree>
    <p:extLst>
      <p:ext uri="{BB962C8B-B14F-4D97-AF65-F5344CB8AC3E}">
        <p14:creationId xmlns:p14="http://schemas.microsoft.com/office/powerpoint/2010/main" val="5237555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913D3A-F890-D5B8-2E62-E2ABA2861B56}"/>
              </a:ext>
            </a:extLst>
          </p:cNvPr>
          <p:cNvSpPr>
            <a:spLocks noGrp="1"/>
          </p:cNvSpPr>
          <p:nvPr>
            <p:ph type="title"/>
          </p:nvPr>
        </p:nvSpPr>
        <p:spPr/>
        <p:txBody>
          <a:bodyPr/>
          <a:lstStyle/>
          <a:p>
            <a:r>
              <a:rPr lang="en-US" b="1" kern="100" dirty="0">
                <a:latin typeface="Calibri" panose="020F0502020204030204" pitchFamily="34" charset="0"/>
                <a:ea typeface="Calibri" panose="020F0502020204030204" pitchFamily="34" charset="0"/>
                <a:cs typeface="Times New Roman" panose="02020603050405020304" pitchFamily="18" charset="0"/>
              </a:rPr>
              <a:t>Theoretical / Conceptual Framework </a:t>
            </a:r>
            <a:br>
              <a:rPr lang="en-US" kern="100" dirty="0">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C629E4A2-38ED-C1DD-2B73-9D8D6E7FB77B}"/>
              </a:ext>
            </a:extLst>
          </p:cNvPr>
          <p:cNvSpPr>
            <a:spLocks noGrp="1"/>
          </p:cNvSpPr>
          <p:nvPr>
            <p:ph idx="1"/>
          </p:nvPr>
        </p:nvSpPr>
        <p:spPr>
          <a:xfrm>
            <a:off x="838200" y="1157288"/>
            <a:ext cx="10515600" cy="5019675"/>
          </a:xfrm>
        </p:spPr>
        <p:txBody>
          <a:bodyPr>
            <a:normAutofit fontScale="77500" lnSpcReduction="20000"/>
          </a:bodyPr>
          <a:lstStyle/>
          <a:p>
            <a:pPr marL="0" marR="0">
              <a:lnSpc>
                <a:spcPct val="115000"/>
              </a:lnSpc>
              <a:spcAft>
                <a:spcPts val="800"/>
              </a:spcAft>
              <a:buNone/>
            </a:pP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a. </a:t>
            </a:r>
            <a:r>
              <a:rPr lang="en-US" sz="2800" b="1" kern="100" dirty="0">
                <a:effectLst/>
                <a:latin typeface="Calibri" panose="020F0502020204030204" pitchFamily="34" charset="0"/>
                <a:ea typeface="Calibri" panose="020F0502020204030204" pitchFamily="34" charset="0"/>
                <a:cs typeface="Times New Roman" panose="02020603050405020304" pitchFamily="18" charset="0"/>
              </a:rPr>
              <a:t>Theoretical Framework </a:t>
            </a:r>
          </a:p>
          <a:p>
            <a:pPr marL="0" marR="0">
              <a:lnSpc>
                <a:spcPct val="115000"/>
              </a:lnSpc>
              <a:spcAft>
                <a:spcPts val="800"/>
              </a:spcAft>
              <a:buNone/>
            </a:pP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This is an examination of existing or self-formulated theories in relation to the </a:t>
            </a:r>
          </a:p>
          <a:p>
            <a:pPr marL="0" marR="0">
              <a:lnSpc>
                <a:spcPct val="115000"/>
              </a:lnSpc>
              <a:spcAft>
                <a:spcPts val="800"/>
              </a:spcAft>
              <a:buNone/>
            </a:pP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researchers‟ objectives. </a:t>
            </a:r>
          </a:p>
          <a:p>
            <a:pPr marL="0" marR="0">
              <a:lnSpc>
                <a:spcPct val="115000"/>
              </a:lnSpc>
              <a:spcAft>
                <a:spcPts val="800"/>
              </a:spcAft>
              <a:buNone/>
            </a:pP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Or </a:t>
            </a:r>
          </a:p>
          <a:p>
            <a:pPr marL="0" marR="0">
              <a:lnSpc>
                <a:spcPct val="115000"/>
              </a:lnSpc>
              <a:spcAft>
                <a:spcPts val="800"/>
              </a:spcAft>
              <a:buNone/>
            </a:pP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b</a:t>
            </a:r>
            <a:r>
              <a:rPr lang="en-US" sz="2800" b="1" kern="100" dirty="0">
                <a:effectLst/>
                <a:latin typeface="Calibri" panose="020F0502020204030204" pitchFamily="34" charset="0"/>
                <a:ea typeface="Calibri" panose="020F0502020204030204" pitchFamily="34" charset="0"/>
                <a:cs typeface="Times New Roman" panose="02020603050405020304" pitchFamily="18" charset="0"/>
              </a:rPr>
              <a:t>. Conceptual Framework </a:t>
            </a:r>
          </a:p>
          <a:p>
            <a:pPr marL="0" marR="0">
              <a:lnSpc>
                <a:spcPct val="115000"/>
              </a:lnSpc>
              <a:spcAft>
                <a:spcPts val="800"/>
              </a:spcAft>
              <a:buNone/>
            </a:pP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This is a scheme of concepts (variables) which a researcher will </a:t>
            </a:r>
            <a:r>
              <a:rPr lang="en-US" sz="2800" kern="100" dirty="0" err="1">
                <a:effectLst/>
                <a:latin typeface="Calibri" panose="020F0502020204030204" pitchFamily="34" charset="0"/>
                <a:ea typeface="Calibri" panose="020F0502020204030204" pitchFamily="34" charset="0"/>
                <a:cs typeface="Times New Roman" panose="02020603050405020304" pitchFamily="18" charset="0"/>
              </a:rPr>
              <a:t>operationalise</a:t>
            </a: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 in the </a:t>
            </a:r>
          </a:p>
          <a:p>
            <a:pPr marL="0" marR="0">
              <a:lnSpc>
                <a:spcPct val="115000"/>
              </a:lnSpc>
              <a:spcAft>
                <a:spcPts val="800"/>
              </a:spcAft>
              <a:buNone/>
            </a:pP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study in order to achieve the set objectives. The framework is normally presented </a:t>
            </a:r>
          </a:p>
          <a:p>
            <a:pPr marL="0" marR="0">
              <a:lnSpc>
                <a:spcPct val="115000"/>
              </a:lnSpc>
              <a:spcAft>
                <a:spcPts val="800"/>
              </a:spcAft>
              <a:buNone/>
            </a:pP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graphically (diagrammatically) </a:t>
            </a:r>
          </a:p>
          <a:p>
            <a:pPr marL="0" marR="0">
              <a:lnSpc>
                <a:spcPct val="115000"/>
              </a:lnSpc>
              <a:spcAft>
                <a:spcPts val="800"/>
              </a:spcAft>
            </a:pP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N.B.  These are normally requirements for Masters and </a:t>
            </a:r>
            <a:r>
              <a:rPr lang="en-US" sz="2800" kern="100" dirty="0" err="1">
                <a:effectLst/>
                <a:latin typeface="Calibri" panose="020F0502020204030204" pitchFamily="34" charset="0"/>
                <a:ea typeface="Calibri" panose="020F0502020204030204" pitchFamily="34" charset="0"/>
                <a:cs typeface="Times New Roman" panose="02020603050405020304" pitchFamily="18" charset="0"/>
              </a:rPr>
              <a:t>Ph.D</a:t>
            </a: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 Proposals where applicable. </a:t>
            </a:r>
          </a:p>
          <a:p>
            <a:endParaRPr lang="en-US" dirty="0"/>
          </a:p>
        </p:txBody>
      </p:sp>
    </p:spTree>
    <p:extLst>
      <p:ext uri="{BB962C8B-B14F-4D97-AF65-F5344CB8AC3E}">
        <p14:creationId xmlns:p14="http://schemas.microsoft.com/office/powerpoint/2010/main" val="36465763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72</TotalTime>
  <Words>1335</Words>
  <Application>Microsoft Office PowerPoint</Application>
  <PresentationFormat>Widescreen</PresentationFormat>
  <Paragraphs>103</Paragraphs>
  <Slides>20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Calibri Light</vt:lpstr>
      <vt:lpstr>Office Theme</vt:lpstr>
      <vt:lpstr>Components of a Research Proposal </vt:lpstr>
      <vt:lpstr>Title / Topic  </vt:lpstr>
      <vt:lpstr>BACKGROUND / INTRODUCTION  </vt:lpstr>
      <vt:lpstr>Research Problem / Statement of the Problem  </vt:lpstr>
      <vt:lpstr>General Objective / Aim / Purpose  </vt:lpstr>
      <vt:lpstr>Specific Objectives  </vt:lpstr>
      <vt:lpstr>Significance/Importance/Contribution  </vt:lpstr>
      <vt:lpstr>Justification/Rationale </vt:lpstr>
      <vt:lpstr>Theoretical / Conceptual Framework  </vt:lpstr>
      <vt:lpstr>LITERATURE REVIEW  </vt:lpstr>
      <vt:lpstr>Hypotheses / Postulates / Research Questions (where applicable) </vt:lpstr>
      <vt:lpstr>METHODOLOGY </vt:lpstr>
      <vt:lpstr>METHODOLOGY </vt:lpstr>
      <vt:lpstr>Follow the following steps in preparing data for analysis:  </vt:lpstr>
      <vt:lpstr>Ethical Consideration  </vt:lpstr>
      <vt:lpstr>Limitations / Anticipated Problems </vt:lpstr>
      <vt:lpstr>References </vt:lpstr>
      <vt:lpstr>Appendices  </vt:lpstr>
      <vt:lpstr>Appendices  </vt:lpstr>
      <vt:lpstr>Length of Proposals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davy zulu</dc:creator>
  <cp:lastModifiedBy>davy zulu</cp:lastModifiedBy>
  <cp:revision>1</cp:revision>
  <dcterms:created xsi:type="dcterms:W3CDTF">2025-04-02T13:47:53Z</dcterms:created>
  <dcterms:modified xsi:type="dcterms:W3CDTF">2025-04-02T15:00:19Z</dcterms:modified>
</cp:coreProperties>
</file>