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1" r:id="rId5"/>
    <p:sldId id="265" r:id="rId6"/>
    <p:sldId id="264" r:id="rId7"/>
    <p:sldId id="262" r:id="rId8"/>
    <p:sldId id="267" r:id="rId9"/>
    <p:sldId id="268" r:id="rId10"/>
    <p:sldId id="269" r:id="rId11"/>
    <p:sldId id="257" r:id="rId12"/>
    <p:sldId id="258" r:id="rId13"/>
    <p:sldId id="259" r:id="rId14"/>
    <p:sldId id="266" r:id="rId15"/>
    <p:sldId id="271" r:id="rId16"/>
    <p:sldId id="270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726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6227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516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099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ZA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586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923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98279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835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394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5178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9004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AAC9179-9FFB-4F08-B936-B95DA7565F81}" type="datetimeFigureOut">
              <a:rPr lang="en-ZA" smtClean="0"/>
              <a:t>2023/04/11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ZA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F5A1D35-AE29-4CD0-B064-E495520E659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596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8800" dirty="0" smtClean="0"/>
              <a:t>What </a:t>
            </a:r>
            <a:r>
              <a:rPr lang="en-GB" sz="8800" dirty="0"/>
              <a:t>is Health Policy </a:t>
            </a:r>
            <a:r>
              <a:rPr lang="en-GB" sz="8800" dirty="0" smtClean="0"/>
              <a:t>&amp; </a:t>
            </a:r>
            <a:r>
              <a:rPr lang="en-GB" sz="8800" dirty="0"/>
              <a:t>Systems Research?</a:t>
            </a:r>
            <a:endParaRPr lang="en-ZA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Munakampe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854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26609"/>
            <a:ext cx="10058400" cy="1083213"/>
          </a:xfrm>
        </p:spPr>
        <p:txBody>
          <a:bodyPr>
            <a:normAutofit/>
          </a:bodyPr>
          <a:lstStyle/>
          <a:p>
            <a:r>
              <a:rPr lang="en-GB" dirty="0"/>
              <a:t>central elements in HPSR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209822"/>
            <a:ext cx="10058400" cy="4962378"/>
          </a:xfrm>
        </p:spPr>
        <p:txBody>
          <a:bodyPr/>
          <a:lstStyle/>
          <a:p>
            <a:r>
              <a:rPr lang="en-GB" dirty="0"/>
              <a:t>New health policies represent efforts to introduce deliberate and purposeful change within health systems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Ideas and concepts related to </a:t>
            </a:r>
            <a:r>
              <a:rPr lang="en-GB" dirty="0" smtClean="0"/>
              <a:t>policy </a:t>
            </a:r>
            <a:r>
              <a:rPr lang="en-GB" dirty="0"/>
              <a:t>and the analysis of such policy are an important part of HPSR.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seeking </a:t>
            </a:r>
            <a:r>
              <a:rPr lang="en-GB" dirty="0" smtClean="0"/>
              <a:t>to </a:t>
            </a:r>
            <a:r>
              <a:rPr lang="en-GB" dirty="0"/>
              <a:t>support better policy implementation, it is critical that we understand the factors that influence policy </a:t>
            </a:r>
            <a:r>
              <a:rPr lang="en-GB" dirty="0" smtClean="0"/>
              <a:t>outcomes</a:t>
            </a:r>
            <a:r>
              <a:rPr lang="en-GB" dirty="0"/>
              <a:t>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Through </a:t>
            </a:r>
            <a:r>
              <a:rPr lang="en-GB" dirty="0"/>
              <a:t>understanding the nature of policy and the processes of policy change, we gain new </a:t>
            </a:r>
            <a:r>
              <a:rPr lang="en-GB" dirty="0" smtClean="0"/>
              <a:t>insights </a:t>
            </a:r>
            <a:r>
              <a:rPr lang="en-GB" dirty="0"/>
              <a:t>that help to explain how health system actors, </a:t>
            </a:r>
            <a:endParaRPr lang="en-GB" dirty="0" smtClean="0"/>
          </a:p>
          <a:p>
            <a:pPr lvl="2"/>
            <a:r>
              <a:rPr lang="en-GB" dirty="0" smtClean="0"/>
              <a:t>and </a:t>
            </a:r>
            <a:r>
              <a:rPr lang="en-GB" dirty="0"/>
              <a:t>the relationships of power and trust among </a:t>
            </a:r>
            <a:r>
              <a:rPr lang="en-GB" dirty="0" smtClean="0"/>
              <a:t>them, influence </a:t>
            </a:r>
            <a:r>
              <a:rPr lang="en-GB" dirty="0"/>
              <a:t>health system performance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49695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09631"/>
          </a:xfrm>
        </p:spPr>
        <p:txBody>
          <a:bodyPr/>
          <a:lstStyle/>
          <a:p>
            <a:r>
              <a:rPr lang="en-ZA" dirty="0" smtClean="0"/>
              <a:t>The </a:t>
            </a:r>
            <a:r>
              <a:rPr lang="en-ZA" dirty="0"/>
              <a:t>boundaries of HPSR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issues </a:t>
            </a:r>
            <a:r>
              <a:rPr lang="en-GB" dirty="0" smtClean="0"/>
              <a:t>HPSR addresses </a:t>
            </a:r>
            <a:r>
              <a:rPr lang="en-GB" dirty="0"/>
              <a:t>and how it differs from other related areas of health research are not always understood.</a:t>
            </a:r>
          </a:p>
          <a:p>
            <a:r>
              <a:rPr lang="en-GB" dirty="0"/>
              <a:t>The four elements outlined in the previous section – </a:t>
            </a:r>
            <a:endParaRPr lang="en-GB" dirty="0" smtClean="0"/>
          </a:p>
          <a:p>
            <a:endParaRPr lang="en-GB" dirty="0" smtClean="0"/>
          </a:p>
          <a:p>
            <a:pPr lvl="1"/>
            <a:r>
              <a:rPr lang="en-GB" dirty="0" smtClean="0"/>
              <a:t>health </a:t>
            </a:r>
            <a:r>
              <a:rPr lang="en-GB" dirty="0"/>
              <a:t>systems and </a:t>
            </a:r>
            <a:endParaRPr lang="en-GB" dirty="0" smtClean="0"/>
          </a:p>
          <a:p>
            <a:pPr lvl="1"/>
            <a:r>
              <a:rPr lang="en-GB" dirty="0" smtClean="0"/>
              <a:t>their </a:t>
            </a:r>
            <a:r>
              <a:rPr lang="en-GB" dirty="0"/>
              <a:t>development, </a:t>
            </a:r>
            <a:endParaRPr lang="en-GB" dirty="0" smtClean="0"/>
          </a:p>
          <a:p>
            <a:pPr lvl="1"/>
            <a:r>
              <a:rPr lang="en-GB" dirty="0" smtClean="0"/>
              <a:t>health policy and </a:t>
            </a:r>
          </a:p>
          <a:p>
            <a:pPr lvl="1"/>
            <a:r>
              <a:rPr lang="en-GB" dirty="0" smtClean="0"/>
              <a:t>policy analysis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– provide the basis for </a:t>
            </a:r>
            <a:r>
              <a:rPr lang="en-GB" dirty="0" smtClean="0"/>
              <a:t>HSPR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063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84196" y="454903"/>
            <a:ext cx="8809464" cy="587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37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259" y="312234"/>
            <a:ext cx="11106614" cy="6200078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HPSR </a:t>
            </a:r>
            <a:r>
              <a:rPr lang="en-GB" sz="2800" dirty="0" smtClean="0"/>
              <a:t>focuses </a:t>
            </a:r>
            <a:r>
              <a:rPr lang="en-GB" sz="2800" dirty="0"/>
              <a:t>on health policies and health systems – what they </a:t>
            </a:r>
            <a:r>
              <a:rPr lang="en-GB" sz="2800" dirty="0" smtClean="0"/>
              <a:t>are</a:t>
            </a:r>
            <a:r>
              <a:rPr lang="en-GB" sz="2800" dirty="0"/>
              <a:t>; how policies are implemented; how health systems work; </a:t>
            </a:r>
            <a:endParaRPr lang="en-GB" sz="2800" dirty="0" smtClean="0"/>
          </a:p>
          <a:p>
            <a:endParaRPr lang="en-GB" sz="2800" dirty="0" smtClean="0"/>
          </a:p>
          <a:p>
            <a:pPr lvl="2"/>
            <a:r>
              <a:rPr lang="en-GB" sz="2400" dirty="0" smtClean="0"/>
              <a:t>and </a:t>
            </a:r>
            <a:r>
              <a:rPr lang="en-GB" sz="2400" dirty="0"/>
              <a:t>what can be done to improve policy </a:t>
            </a:r>
            <a:r>
              <a:rPr lang="en-GB" sz="2400" dirty="0" smtClean="0"/>
              <a:t>implementation </a:t>
            </a:r>
            <a:r>
              <a:rPr lang="en-GB" sz="2400" dirty="0"/>
              <a:t>and the functioning of health </a:t>
            </a:r>
            <a:r>
              <a:rPr lang="en-GB" sz="2400" dirty="0" smtClean="0"/>
              <a:t>systems.</a:t>
            </a:r>
          </a:p>
          <a:p>
            <a:endParaRPr lang="en-GB" sz="2800" dirty="0"/>
          </a:p>
          <a:p>
            <a:r>
              <a:rPr lang="en-GB" sz="2800" dirty="0"/>
              <a:t>Issues relevant to HPSR are wide ranging, include a variety of actors, and may be studied at local, national </a:t>
            </a:r>
            <a:r>
              <a:rPr lang="en-GB" sz="2800" dirty="0" smtClean="0"/>
              <a:t>and </a:t>
            </a:r>
            <a:r>
              <a:rPr lang="en-GB" sz="2800" dirty="0"/>
              <a:t>global </a:t>
            </a:r>
            <a:r>
              <a:rPr lang="en-GB" sz="2800" dirty="0" smtClean="0"/>
              <a:t>levels.</a:t>
            </a:r>
          </a:p>
          <a:p>
            <a:endParaRPr lang="en-GB" sz="2800" dirty="0"/>
          </a:p>
          <a:p>
            <a:r>
              <a:rPr lang="en-GB" sz="2800" dirty="0"/>
              <a:t>HPSR can be distinguished from research focused on specific health programmes, for example </a:t>
            </a:r>
            <a:endParaRPr lang="en-GB" sz="2800" dirty="0" smtClean="0"/>
          </a:p>
          <a:p>
            <a:endParaRPr lang="en-GB" sz="2800" dirty="0" smtClean="0"/>
          </a:p>
          <a:p>
            <a:pPr lvl="2"/>
            <a:r>
              <a:rPr lang="en-GB" sz="2400" dirty="0" smtClean="0"/>
              <a:t>those </a:t>
            </a:r>
            <a:r>
              <a:rPr lang="en-GB" sz="2400" dirty="0"/>
              <a:t>relating </a:t>
            </a:r>
            <a:r>
              <a:rPr lang="en-GB" sz="2400" dirty="0" smtClean="0"/>
              <a:t>to </a:t>
            </a:r>
            <a:r>
              <a:rPr lang="en-GB" sz="2400" dirty="0"/>
              <a:t>malaria or HIV/AIDS, by its focus on the broader setting in which such programmes are implemented. 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77398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713678"/>
            <a:ext cx="10058400" cy="5458522"/>
          </a:xfrm>
        </p:spPr>
        <p:txBody>
          <a:bodyPr/>
          <a:lstStyle/>
          <a:p>
            <a:endParaRPr lang="en-GB" dirty="0"/>
          </a:p>
          <a:p>
            <a:r>
              <a:rPr lang="en-GB" sz="2800" dirty="0"/>
              <a:t>HPSR includes, for example, work on the financing, human resource or governance elements of the health system that underpin all service provision.</a:t>
            </a:r>
          </a:p>
          <a:p>
            <a:endParaRPr lang="en-GB" sz="2800" dirty="0"/>
          </a:p>
          <a:p>
            <a:r>
              <a:rPr lang="en-GB" sz="2800" dirty="0"/>
              <a:t>However, HPSR has fuzzy boundaries – it has overlaps with health services research and operational research</a:t>
            </a:r>
            <a:r>
              <a:rPr lang="en-GB" sz="2800" dirty="0" smtClean="0"/>
              <a:t>,</a:t>
            </a:r>
          </a:p>
          <a:p>
            <a:pPr marL="0" indent="0">
              <a:buNone/>
            </a:pPr>
            <a:r>
              <a:rPr lang="en-GB" sz="2800" dirty="0" smtClean="0"/>
              <a:t> </a:t>
            </a:r>
          </a:p>
          <a:p>
            <a:pPr lvl="2"/>
            <a:r>
              <a:rPr lang="en-GB" sz="2400" dirty="0" smtClean="0"/>
              <a:t>and </a:t>
            </a:r>
            <a:r>
              <a:rPr lang="en-GB" sz="2400" dirty="0"/>
              <a:t>there are some grey areas between HPSR </a:t>
            </a:r>
            <a:r>
              <a:rPr lang="en-GB" sz="2400" dirty="0" smtClean="0"/>
              <a:t>and </a:t>
            </a:r>
            <a:r>
              <a:rPr lang="en-GB" sz="2400" dirty="0"/>
              <a:t>aspects of management and some discipline-specific research.</a:t>
            </a:r>
            <a:endParaRPr lang="en-ZA" sz="24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47024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683" y="210762"/>
            <a:ext cx="8051180" cy="664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3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190" y="63638"/>
            <a:ext cx="10638264" cy="660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259" y="392138"/>
            <a:ext cx="11017403" cy="601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3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776" y="89208"/>
            <a:ext cx="8028877" cy="663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0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42002"/>
          </a:xfrm>
        </p:spPr>
        <p:txBody>
          <a:bodyPr>
            <a:normAutofit fontScale="90000"/>
          </a:bodyPr>
          <a:lstStyle/>
          <a:p>
            <a:r>
              <a:rPr lang="en-GB" cap="none" dirty="0" smtClean="0"/>
              <a:t>Key Takeaways… </a:t>
            </a:r>
            <a:endParaRPr lang="en-ZA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271238"/>
            <a:ext cx="10058400" cy="5307981"/>
          </a:xfrm>
        </p:spPr>
        <p:txBody>
          <a:bodyPr>
            <a:normAutofit/>
          </a:bodyPr>
          <a:lstStyle/>
          <a:p>
            <a:r>
              <a:rPr lang="en-GB" sz="2800" dirty="0"/>
              <a:t>Features that define HPSR are</a:t>
            </a:r>
            <a:r>
              <a:rPr lang="en-GB" sz="2800" dirty="0" smtClean="0"/>
              <a:t>:  </a:t>
            </a:r>
          </a:p>
          <a:p>
            <a:endParaRPr lang="en-GB" sz="2800" dirty="0" smtClean="0"/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types of issues it addresses </a:t>
            </a:r>
          </a:p>
          <a:p>
            <a:pPr lvl="1"/>
            <a:r>
              <a:rPr lang="en-GB" sz="2400" dirty="0" smtClean="0"/>
              <a:t> </a:t>
            </a:r>
            <a:r>
              <a:rPr lang="en-GB" sz="2400" dirty="0"/>
              <a:t>the fact that it seeks to address real-world situations and issues</a:t>
            </a:r>
          </a:p>
          <a:p>
            <a:pPr lvl="1"/>
            <a:r>
              <a:rPr lang="en-GB" sz="2400" dirty="0" smtClean="0"/>
              <a:t>it </a:t>
            </a:r>
            <a:r>
              <a:rPr lang="en-GB" sz="2400" dirty="0"/>
              <a:t>is multidisciplinary, drawing on methods and perspectives from a range of disciplines</a:t>
            </a:r>
            <a:r>
              <a:rPr lang="en-GB" sz="2400" dirty="0" smtClean="0"/>
              <a:t>.</a:t>
            </a:r>
          </a:p>
          <a:p>
            <a:pPr lvl="1"/>
            <a:endParaRPr lang="en-GB" sz="2400" dirty="0"/>
          </a:p>
          <a:p>
            <a:r>
              <a:rPr lang="en-GB" sz="2800" dirty="0"/>
              <a:t>HPSR investigates issues such as: how health care is </a:t>
            </a:r>
            <a:r>
              <a:rPr lang="en-GB" sz="2800" b="1" dirty="0"/>
              <a:t>financed</a:t>
            </a:r>
            <a:r>
              <a:rPr lang="en-GB" sz="2800" dirty="0"/>
              <a:t>, </a:t>
            </a:r>
            <a:r>
              <a:rPr lang="en-GB" sz="2800" b="1" dirty="0"/>
              <a:t>organized</a:t>
            </a:r>
            <a:r>
              <a:rPr lang="en-GB" sz="2800" dirty="0"/>
              <a:t>, </a:t>
            </a:r>
            <a:r>
              <a:rPr lang="en-GB" sz="2800" b="1" dirty="0"/>
              <a:t>delivered</a:t>
            </a:r>
            <a:r>
              <a:rPr lang="en-GB" sz="2800" dirty="0"/>
              <a:t> and </a:t>
            </a:r>
            <a:r>
              <a:rPr lang="en-GB" sz="2800" b="1" dirty="0"/>
              <a:t>used</a:t>
            </a:r>
            <a:r>
              <a:rPr lang="en-GB" sz="2800" dirty="0"/>
              <a:t>; how health </a:t>
            </a:r>
            <a:r>
              <a:rPr lang="en-GB" sz="2800" dirty="0" smtClean="0"/>
              <a:t>policies </a:t>
            </a:r>
            <a:r>
              <a:rPr lang="en-GB" sz="2800" dirty="0"/>
              <a:t>are </a:t>
            </a:r>
            <a:r>
              <a:rPr lang="en-GB" sz="2800" b="1" dirty="0"/>
              <a:t>prioritized</a:t>
            </a:r>
            <a:r>
              <a:rPr lang="en-GB" sz="2800" dirty="0"/>
              <a:t>, </a:t>
            </a:r>
            <a:r>
              <a:rPr lang="en-GB" sz="2800" b="1" dirty="0"/>
              <a:t>developed</a:t>
            </a:r>
            <a:r>
              <a:rPr lang="en-GB" sz="2800" dirty="0"/>
              <a:t> and </a:t>
            </a:r>
            <a:r>
              <a:rPr lang="en-GB" sz="2800" b="1" dirty="0"/>
              <a:t>implemented</a:t>
            </a:r>
            <a:r>
              <a:rPr lang="en-GB" sz="2800" dirty="0"/>
              <a:t>; and how </a:t>
            </a:r>
            <a:r>
              <a:rPr lang="en-GB" sz="2800" dirty="0" smtClean="0"/>
              <a:t>&amp; </a:t>
            </a:r>
            <a:r>
              <a:rPr lang="en-GB" sz="2800" dirty="0"/>
              <a:t>why health systems do or do not generate </a:t>
            </a:r>
            <a:r>
              <a:rPr lang="en-GB" sz="2800" dirty="0" smtClean="0"/>
              <a:t>health </a:t>
            </a:r>
            <a:r>
              <a:rPr lang="en-GB" sz="2800" dirty="0"/>
              <a:t>and wider social goals</a:t>
            </a:r>
            <a:r>
              <a:rPr lang="en-GB" sz="2800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37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87329"/>
          </a:xfrm>
        </p:spPr>
        <p:txBody>
          <a:bodyPr/>
          <a:lstStyle/>
          <a:p>
            <a:r>
              <a:rPr lang="en-GB" cap="none" dirty="0"/>
              <a:t>Key Takeaways…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672683"/>
            <a:ext cx="10058400" cy="4499517"/>
          </a:xfrm>
        </p:spPr>
        <p:txBody>
          <a:bodyPr/>
          <a:lstStyle/>
          <a:p>
            <a:r>
              <a:rPr lang="en-GB" sz="2800" dirty="0"/>
              <a:t>It brings together health policy and health systems work into one integrated field. This combined focus on health policy and health systems issues provides a strong basis for identifying what can be done to</a:t>
            </a:r>
            <a:r>
              <a:rPr lang="en-GB" sz="2800" dirty="0" smtClean="0"/>
              <a:t>:</a:t>
            </a:r>
          </a:p>
          <a:p>
            <a:endParaRPr lang="en-GB" sz="2800" dirty="0"/>
          </a:p>
          <a:p>
            <a:pPr marL="274320" lvl="1" indent="0">
              <a:buNone/>
            </a:pPr>
            <a:r>
              <a:rPr lang="en-GB" sz="2400" dirty="0"/>
              <a:t>1. strengthen health systems so they can better achieve their health and broader social goals; </a:t>
            </a:r>
            <a:r>
              <a:rPr lang="en-GB" sz="2400" dirty="0" smtClean="0"/>
              <a:t>&amp;</a:t>
            </a:r>
          </a:p>
          <a:p>
            <a:pPr lvl="1"/>
            <a:endParaRPr lang="en-GB" sz="2400" dirty="0"/>
          </a:p>
          <a:p>
            <a:pPr marL="274320" lvl="1" indent="0">
              <a:buNone/>
            </a:pPr>
            <a:r>
              <a:rPr lang="en-GB" sz="2400" dirty="0"/>
              <a:t>2. ensure that the related research is applied research that has the potential to support the implementation of health policies and health system development.</a:t>
            </a:r>
            <a:endParaRPr lang="en-ZA" sz="24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6478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31" y="2157316"/>
            <a:ext cx="10058400" cy="1609344"/>
          </a:xfrm>
        </p:spPr>
        <p:txBody>
          <a:bodyPr/>
          <a:lstStyle/>
          <a:p>
            <a:r>
              <a:rPr lang="en-ZA" dirty="0"/>
              <a:t>Key characteristics of HPSR</a:t>
            </a:r>
          </a:p>
        </p:txBody>
      </p:sp>
    </p:spTree>
    <p:extLst>
      <p:ext uri="{BB962C8B-B14F-4D97-AF65-F5344CB8AC3E}">
        <p14:creationId xmlns:p14="http://schemas.microsoft.com/office/powerpoint/2010/main" val="784051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0890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HPSR </a:t>
            </a:r>
            <a:r>
              <a:rPr lang="en-GB" dirty="0"/>
              <a:t>is </a:t>
            </a:r>
            <a:r>
              <a:rPr lang="en-GB" dirty="0" smtClean="0"/>
              <a:t>defined as </a:t>
            </a:r>
            <a:r>
              <a:rPr lang="en-GB" dirty="0"/>
              <a:t>a field: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293541"/>
            <a:ext cx="10058400" cy="4973444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sz="2800" i="1" dirty="0" smtClean="0"/>
              <a:t>… </a:t>
            </a:r>
            <a:r>
              <a:rPr lang="en-GB" sz="2800" i="1" dirty="0"/>
              <a:t>that seeks to understand and improve </a:t>
            </a:r>
            <a:r>
              <a:rPr lang="en-GB" sz="2800" i="1" dirty="0" smtClean="0"/>
              <a:t>how societies </a:t>
            </a:r>
            <a:r>
              <a:rPr lang="en-GB" sz="2800" i="1" dirty="0"/>
              <a:t>organize themselves in achieving collective </a:t>
            </a:r>
            <a:r>
              <a:rPr lang="en-GB" sz="2800" i="1" dirty="0" smtClean="0"/>
              <a:t>health </a:t>
            </a:r>
            <a:r>
              <a:rPr lang="en-GB" sz="2800" i="1" dirty="0"/>
              <a:t>goals, and how different actors interact </a:t>
            </a:r>
            <a:r>
              <a:rPr lang="en-GB" sz="2800" i="1" dirty="0" smtClean="0"/>
              <a:t>in the </a:t>
            </a:r>
            <a:r>
              <a:rPr lang="en-GB" sz="2800" i="1" dirty="0"/>
              <a:t>policy and implementation processes </a:t>
            </a:r>
            <a:r>
              <a:rPr lang="en-GB" sz="2800" i="1" dirty="0" smtClean="0"/>
              <a:t>to contribute </a:t>
            </a:r>
            <a:r>
              <a:rPr lang="en-GB" sz="2800" i="1" dirty="0"/>
              <a:t>to policy outcomes. By nature, it is </a:t>
            </a:r>
            <a:r>
              <a:rPr lang="en-GB" sz="2800" i="1" dirty="0" smtClean="0"/>
              <a:t>inter-disciplinary</a:t>
            </a:r>
            <a:r>
              <a:rPr lang="en-GB" sz="2800" i="1" dirty="0"/>
              <a:t>, a blend of economics, </a:t>
            </a:r>
            <a:r>
              <a:rPr lang="en-GB" sz="2800" i="1" dirty="0" smtClean="0"/>
              <a:t>sociology, anthropology</a:t>
            </a:r>
            <a:r>
              <a:rPr lang="en-GB" sz="2800" i="1" dirty="0"/>
              <a:t>, political science, public health </a:t>
            </a:r>
            <a:r>
              <a:rPr lang="en-GB" sz="2800" i="1" dirty="0" smtClean="0"/>
              <a:t>and epidemiology </a:t>
            </a:r>
            <a:r>
              <a:rPr lang="en-GB" sz="2800" i="1" dirty="0"/>
              <a:t>that together draw a </a:t>
            </a:r>
            <a:r>
              <a:rPr lang="en-GB" sz="2800" i="1" dirty="0" smtClean="0"/>
              <a:t>comprehensive picture </a:t>
            </a:r>
            <a:r>
              <a:rPr lang="en-GB" sz="2800" i="1" dirty="0"/>
              <a:t>of how health systems respond and </a:t>
            </a:r>
            <a:r>
              <a:rPr lang="en-GB" sz="2800" i="1" dirty="0" smtClean="0"/>
              <a:t>adapt to </a:t>
            </a:r>
            <a:r>
              <a:rPr lang="en-GB" sz="2800" i="1" dirty="0"/>
              <a:t>health policies, and how health policies can shape </a:t>
            </a:r>
            <a:r>
              <a:rPr lang="en-GB" sz="2800" i="1" dirty="0" smtClean="0"/>
              <a:t>- </a:t>
            </a:r>
            <a:r>
              <a:rPr lang="en-GB" sz="2800" i="1" dirty="0"/>
              <a:t>and be shaped by − health systems and </a:t>
            </a:r>
            <a:r>
              <a:rPr lang="en-GB" sz="2800" i="1" dirty="0" smtClean="0"/>
              <a:t>the broader </a:t>
            </a:r>
            <a:r>
              <a:rPr lang="en-GB" sz="2800" i="1" dirty="0"/>
              <a:t>determinants of health. </a:t>
            </a:r>
            <a:endParaRPr lang="en-GB" sz="2800" i="1" dirty="0" smtClean="0"/>
          </a:p>
          <a:p>
            <a:pPr marL="0" indent="0" algn="r">
              <a:buNone/>
            </a:pPr>
            <a:r>
              <a:rPr lang="en-GB" dirty="0" smtClean="0"/>
              <a:t>(</a:t>
            </a:r>
            <a:r>
              <a:rPr lang="en-GB" dirty="0"/>
              <a:t>Alliance for Health </a:t>
            </a:r>
            <a:r>
              <a:rPr lang="en-GB" dirty="0" smtClean="0"/>
              <a:t>Policy </a:t>
            </a:r>
            <a:r>
              <a:rPr lang="en-GB" dirty="0"/>
              <a:t>and Systems Research, </a:t>
            </a:r>
            <a:r>
              <a:rPr lang="en-GB" dirty="0" smtClean="0"/>
              <a:t>2011)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23445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20422"/>
          </a:xfrm>
        </p:spPr>
        <p:txBody>
          <a:bodyPr/>
          <a:lstStyle/>
          <a:p>
            <a:r>
              <a:rPr lang="en-ZA" dirty="0"/>
              <a:t> </a:t>
            </a:r>
            <a:r>
              <a:rPr lang="en-ZA" dirty="0" smtClean="0"/>
              <a:t>key characteristics of hpsr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405054"/>
            <a:ext cx="10058400" cy="4767146"/>
          </a:xfrm>
        </p:spPr>
        <p:txBody>
          <a:bodyPr>
            <a:normAutofit/>
          </a:bodyPr>
          <a:lstStyle/>
          <a:p>
            <a:r>
              <a:rPr lang="en-GB" sz="2400" dirty="0" smtClean="0"/>
              <a:t>HPSR </a:t>
            </a:r>
            <a:r>
              <a:rPr lang="en-GB" sz="2400" dirty="0" smtClean="0"/>
              <a:t>is a </a:t>
            </a:r>
            <a:r>
              <a:rPr lang="en-GB" sz="2400" dirty="0"/>
              <a:t>multidisciplinary research field, distinguished by </a:t>
            </a:r>
            <a:r>
              <a:rPr lang="en-GB" sz="2400" dirty="0" smtClean="0"/>
              <a:t>the </a:t>
            </a:r>
            <a:r>
              <a:rPr lang="en-GB" sz="2400" dirty="0"/>
              <a:t>issues and questions addressed through </a:t>
            </a:r>
            <a:r>
              <a:rPr lang="en-GB" sz="2400" dirty="0" smtClean="0"/>
              <a:t>the research </a:t>
            </a:r>
            <a:r>
              <a:rPr lang="en-GB" sz="2400" dirty="0"/>
              <a:t>rather than by a particular disciplinary base </a:t>
            </a:r>
            <a:r>
              <a:rPr lang="en-GB" sz="2400" dirty="0" smtClean="0"/>
              <a:t>or </a:t>
            </a:r>
            <a:r>
              <a:rPr lang="en-GB" sz="2400" dirty="0"/>
              <a:t>set of methods</a:t>
            </a:r>
            <a:r>
              <a:rPr lang="en-GB" sz="2400" dirty="0" smtClean="0"/>
              <a:t>;</a:t>
            </a:r>
          </a:p>
          <a:p>
            <a:endParaRPr lang="en-GB" sz="2400" dirty="0"/>
          </a:p>
          <a:p>
            <a:r>
              <a:rPr lang="en-GB" sz="2400" dirty="0"/>
              <a:t>HPSR </a:t>
            </a:r>
            <a:r>
              <a:rPr lang="en-GB" sz="2400" dirty="0" smtClean="0"/>
              <a:t>includes </a:t>
            </a:r>
            <a:r>
              <a:rPr lang="en-GB" sz="2400" dirty="0"/>
              <a:t>research that focuses on health services as </a:t>
            </a:r>
            <a:r>
              <a:rPr lang="en-GB" sz="2400" dirty="0" smtClean="0"/>
              <a:t>well </a:t>
            </a:r>
            <a:r>
              <a:rPr lang="en-GB" sz="2400" dirty="0"/>
              <a:t>as on the promotion of health in </a:t>
            </a:r>
            <a:r>
              <a:rPr lang="en-GB" sz="2400" dirty="0" smtClean="0"/>
              <a:t>general; </a:t>
            </a:r>
          </a:p>
          <a:p>
            <a:endParaRPr lang="en-GB" sz="2400" dirty="0"/>
          </a:p>
          <a:p>
            <a:r>
              <a:rPr lang="en-GB" sz="2400" dirty="0" smtClean="0"/>
              <a:t>HPSR includes </a:t>
            </a:r>
            <a:r>
              <a:rPr lang="en-GB" sz="2400" dirty="0"/>
              <a:t>concern for global and international issues </a:t>
            </a:r>
            <a:r>
              <a:rPr lang="en-GB" sz="2400" dirty="0" smtClean="0"/>
              <a:t>as </a:t>
            </a:r>
            <a:r>
              <a:rPr lang="en-GB" sz="2400" dirty="0"/>
              <a:t>well as national and sub-national issues, </a:t>
            </a:r>
            <a:endParaRPr lang="en-GB" sz="2400" dirty="0" smtClean="0"/>
          </a:p>
          <a:p>
            <a:endParaRPr lang="en-GB" sz="2400" dirty="0" smtClean="0"/>
          </a:p>
          <a:p>
            <a:pPr lvl="2"/>
            <a:r>
              <a:rPr lang="en-GB" sz="2000" dirty="0" smtClean="0"/>
              <a:t>as </a:t>
            </a:r>
            <a:r>
              <a:rPr lang="en-GB" sz="2000" dirty="0"/>
              <a:t>global </a:t>
            </a:r>
            <a:r>
              <a:rPr lang="en-GB" sz="2000" dirty="0" smtClean="0"/>
              <a:t>forces </a:t>
            </a:r>
            <a:r>
              <a:rPr lang="en-GB" sz="2000" dirty="0"/>
              <a:t>and agencies have important influences </a:t>
            </a:r>
            <a:r>
              <a:rPr lang="en-GB" sz="2000" dirty="0" smtClean="0"/>
              <a:t>over health </a:t>
            </a:r>
            <a:r>
              <a:rPr lang="en-GB" sz="2000" dirty="0"/>
              <a:t>systems in low- and middle-income countries;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98128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31934"/>
          </a:xfrm>
        </p:spPr>
        <p:txBody>
          <a:bodyPr/>
          <a:lstStyle/>
          <a:p>
            <a:r>
              <a:rPr lang="en-ZA" dirty="0"/>
              <a:t>key characteristics of hpsr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717288"/>
            <a:ext cx="10058400" cy="4454912"/>
          </a:xfrm>
        </p:spPr>
        <p:txBody>
          <a:bodyPr>
            <a:normAutofit/>
          </a:bodyPr>
          <a:lstStyle/>
          <a:p>
            <a:r>
              <a:rPr lang="en-GB" sz="2400" dirty="0"/>
              <a:t>HPSR e</a:t>
            </a:r>
            <a:r>
              <a:rPr lang="en-GB" sz="2400" dirty="0" smtClean="0"/>
              <a:t>ncompasses </a:t>
            </a:r>
            <a:r>
              <a:rPr lang="en-GB" sz="2400" dirty="0"/>
              <a:t>research on or of policy, which means that it is concerned with how policies are developed and implemented and the influence that policy actors have over policy </a:t>
            </a:r>
            <a:r>
              <a:rPr lang="en-GB" sz="2400" dirty="0" smtClean="0"/>
              <a:t>outcomes</a:t>
            </a:r>
          </a:p>
          <a:p>
            <a:endParaRPr lang="en-GB" sz="2400" dirty="0" smtClean="0"/>
          </a:p>
          <a:p>
            <a:pPr marL="274320" lvl="1" indent="0">
              <a:buNone/>
            </a:pPr>
            <a:r>
              <a:rPr lang="en-GB" sz="2200" dirty="0" smtClean="0"/>
              <a:t> </a:t>
            </a:r>
            <a:r>
              <a:rPr lang="en-GB" sz="2200" dirty="0"/>
              <a:t>– it addresses the politics of health systems and health system strengthening; </a:t>
            </a:r>
            <a:endParaRPr lang="en-GB" sz="2200" dirty="0" smtClean="0"/>
          </a:p>
          <a:p>
            <a:endParaRPr lang="en-GB" sz="2400" dirty="0"/>
          </a:p>
          <a:p>
            <a:r>
              <a:rPr lang="en-GB" sz="2400" dirty="0"/>
              <a:t>HPSR </a:t>
            </a:r>
            <a:r>
              <a:rPr lang="en-GB" sz="2400" dirty="0" smtClean="0"/>
              <a:t>promotes </a:t>
            </a:r>
            <a:r>
              <a:rPr lang="en-GB" sz="2400" dirty="0"/>
              <a:t>work that explicitly seeks to influence policy, that is, research for policy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2619198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47820"/>
          </a:xfrm>
        </p:spPr>
        <p:txBody>
          <a:bodyPr>
            <a:normAutofit fontScale="90000"/>
          </a:bodyPr>
          <a:lstStyle/>
          <a:p>
            <a:r>
              <a:rPr lang="en-ZA" dirty="0"/>
              <a:t>An integrated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In practice, therefore, the two apparently different areas 1. Health policies can be seen as the purposeful and</a:t>
            </a:r>
          </a:p>
          <a:p>
            <a:r>
              <a:rPr lang="en-GB" dirty="0"/>
              <a:t>of work – health policy and health systems – overlap.</a:t>
            </a:r>
          </a:p>
          <a:p>
            <a:r>
              <a:rPr lang="en-GB" dirty="0"/>
              <a:t>deliberate actions through which efforts are made to </a:t>
            </a:r>
          </a:p>
          <a:p>
            <a:r>
              <a:rPr lang="en-GB" dirty="0"/>
              <a:t>Together they provide the knowledge base relevant to </a:t>
            </a:r>
          </a:p>
          <a:p>
            <a:r>
              <a:rPr lang="en-GB" dirty="0"/>
              <a:t>strengthen health systems in order to promote</a:t>
            </a:r>
          </a:p>
          <a:p>
            <a:r>
              <a:rPr lang="en-GB" dirty="0"/>
              <a:t>strengthen health systems whilst also showing how</a:t>
            </a:r>
          </a:p>
          <a:p>
            <a:r>
              <a:rPr lang="en-GB" dirty="0"/>
              <a:t>population health.</a:t>
            </a:r>
          </a:p>
          <a:p>
            <a:r>
              <a:rPr lang="en-GB" dirty="0"/>
              <a:t>knowledge and other forms of power together influence </a:t>
            </a:r>
          </a:p>
          <a:p>
            <a:r>
              <a:rPr lang="en-GB" dirty="0"/>
              <a:t>2. Health policy actions must not only be informed by </a:t>
            </a:r>
          </a:p>
          <a:p>
            <a:r>
              <a:rPr lang="en-GB" dirty="0"/>
              <a:t>policy decision-making. In these ways, HPSR work always </a:t>
            </a:r>
          </a:p>
          <a:p>
            <a:r>
              <a:rPr lang="en-GB" dirty="0"/>
              <a:t>an understanding of the current dynamics of health </a:t>
            </a:r>
          </a:p>
          <a:p>
            <a:r>
              <a:rPr lang="en-GB" dirty="0"/>
              <a:t>seeks to be policy relevant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5733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259549"/>
            <a:ext cx="10058400" cy="865866"/>
          </a:xfrm>
        </p:spPr>
        <p:txBody>
          <a:bodyPr/>
          <a:lstStyle/>
          <a:p>
            <a:r>
              <a:rPr lang="en-GB" dirty="0"/>
              <a:t>central elements in HPSR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05243"/>
            <a:ext cx="10058400" cy="4666957"/>
          </a:xfrm>
        </p:spPr>
        <p:txBody>
          <a:bodyPr>
            <a:normAutofit/>
          </a:bodyPr>
          <a:lstStyle/>
          <a:p>
            <a:r>
              <a:rPr lang="en-GB" dirty="0"/>
              <a:t>Four central elements in HPSR are:</a:t>
            </a:r>
          </a:p>
          <a:p>
            <a:pPr lvl="2"/>
            <a:r>
              <a:rPr lang="en-GB" dirty="0" smtClean="0"/>
              <a:t>health </a:t>
            </a:r>
            <a:r>
              <a:rPr lang="en-GB" dirty="0"/>
              <a:t>systems </a:t>
            </a:r>
            <a:endParaRPr lang="en-GB" dirty="0" smtClean="0"/>
          </a:p>
          <a:p>
            <a:pPr lvl="2"/>
            <a:r>
              <a:rPr lang="en-GB" dirty="0" smtClean="0"/>
              <a:t>health </a:t>
            </a:r>
            <a:r>
              <a:rPr lang="en-GB" dirty="0"/>
              <a:t>policy</a:t>
            </a:r>
          </a:p>
          <a:p>
            <a:pPr lvl="2"/>
            <a:r>
              <a:rPr lang="en-GB" dirty="0" smtClean="0"/>
              <a:t>health </a:t>
            </a:r>
            <a:r>
              <a:rPr lang="en-GB" dirty="0"/>
              <a:t>system development or strengthening </a:t>
            </a:r>
          </a:p>
          <a:p>
            <a:pPr lvl="2"/>
            <a:r>
              <a:rPr lang="en-GB" dirty="0" smtClean="0"/>
              <a:t>health </a:t>
            </a:r>
            <a:r>
              <a:rPr lang="en-GB" dirty="0"/>
              <a:t>policy analysis.</a:t>
            </a:r>
          </a:p>
          <a:p>
            <a:r>
              <a:rPr lang="en-GB" dirty="0"/>
              <a:t>The issues related to each of these elements can be understood through a range of definitions, concepts and </a:t>
            </a:r>
            <a:r>
              <a:rPr lang="en-GB" dirty="0" smtClean="0"/>
              <a:t>frameworks</a:t>
            </a:r>
            <a:r>
              <a:rPr lang="en-GB" dirty="0"/>
              <a:t>, which also help to generate relevant and appropriately framed research questions.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Such frameworks </a:t>
            </a:r>
            <a:r>
              <a:rPr lang="en-GB" dirty="0"/>
              <a:t>allow us to understand the various elements, characteristics and dimensions of a health system;</a:t>
            </a:r>
          </a:p>
          <a:p>
            <a:pPr lvl="2"/>
            <a:r>
              <a:rPr lang="en-GB" dirty="0"/>
              <a:t>and to identify the different connections and interrelationships within a health system that need to </a:t>
            </a:r>
            <a:r>
              <a:rPr lang="en-GB" dirty="0" smtClean="0"/>
              <a:t>be considered </a:t>
            </a:r>
            <a:r>
              <a:rPr lang="en-GB" dirty="0"/>
              <a:t>in order to strengthen them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6555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119</TotalTime>
  <Words>968</Words>
  <Application>Microsoft Office PowerPoint</Application>
  <PresentationFormat>Widescreen</PresentationFormat>
  <Paragraphs>93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Rockwell</vt:lpstr>
      <vt:lpstr>Rockwell Condensed</vt:lpstr>
      <vt:lpstr>Wingdings</vt:lpstr>
      <vt:lpstr>Wood Type</vt:lpstr>
      <vt:lpstr>What is Health Policy &amp; Systems Research?</vt:lpstr>
      <vt:lpstr>Key Takeaways… </vt:lpstr>
      <vt:lpstr>Key Takeaways… </vt:lpstr>
      <vt:lpstr>Key characteristics of HPSR</vt:lpstr>
      <vt:lpstr>HPSR is defined as a field:</vt:lpstr>
      <vt:lpstr> key characteristics of hpsr</vt:lpstr>
      <vt:lpstr>key characteristics of hpsr</vt:lpstr>
      <vt:lpstr>An integrated approach</vt:lpstr>
      <vt:lpstr>central elements in HPSR</vt:lpstr>
      <vt:lpstr>central elements in HPSR</vt:lpstr>
      <vt:lpstr>The boundaries of HPSR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Margarate Munakampe</dc:creator>
  <cp:lastModifiedBy>Margarate Munakampe</cp:lastModifiedBy>
  <cp:revision>8</cp:revision>
  <dcterms:created xsi:type="dcterms:W3CDTF">2023-04-06T12:13:45Z</dcterms:created>
  <dcterms:modified xsi:type="dcterms:W3CDTF">2023-04-11T11:32:50Z</dcterms:modified>
</cp:coreProperties>
</file>