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Introduction to Health Systems Thinking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Presented by: </a:t>
            </a:r>
            <a:r>
              <a:rPr lang="en-GB" dirty="0"/>
              <a:t>Atupele Chisiza</a:t>
            </a:r>
            <a:endParaRPr dirty="0"/>
          </a:p>
          <a:p>
            <a:r>
              <a:rPr dirty="0"/>
              <a:t>Course: </a:t>
            </a:r>
            <a:r>
              <a:rPr lang="en-GB" dirty="0"/>
              <a:t>HSM4325</a:t>
            </a:r>
            <a:endParaRPr dirty="0"/>
          </a:p>
          <a:p>
            <a:r>
              <a:rPr dirty="0"/>
              <a:t>University of Zambia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 to Exercise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Inputs: Funding, training, supplements</a:t>
            </a:r>
          </a:p>
          <a:p>
            <a:r>
              <a:rPr dirty="0"/>
              <a:t>Processes: Train CHWs, distribute supplements</a:t>
            </a:r>
          </a:p>
          <a:p>
            <a:r>
              <a:rPr dirty="0"/>
              <a:t>Outputs: Number of CHWs trained, supplements delivered</a:t>
            </a:r>
          </a:p>
          <a:p>
            <a:r>
              <a:rPr dirty="0"/>
              <a:t>Outcomes: Improved child nutrition</a:t>
            </a:r>
          </a:p>
          <a:p>
            <a:r>
              <a:rPr dirty="0"/>
              <a:t>Impact: Reduced under-5 stunting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Political Economy in Health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dirty="0"/>
              <a:t>Refers to how political forces, institutions, and economic systems shape health policy and system development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Health systems are shaped by politics and money.</a:t>
            </a:r>
            <a:endParaRPr dirty="0"/>
          </a:p>
          <a:p>
            <a:endParaRPr dirty="0"/>
          </a:p>
          <a:p>
            <a:r>
              <a:rPr dirty="0"/>
              <a:t>Key Concepts:</a:t>
            </a:r>
          </a:p>
          <a:p>
            <a:r>
              <a:rPr b="1" dirty="0"/>
              <a:t>Power and decision-making</a:t>
            </a:r>
            <a:r>
              <a:rPr lang="en-GB" b="1" dirty="0"/>
              <a:t>:</a:t>
            </a:r>
            <a:r>
              <a:rPr lang="en-GB" dirty="0"/>
              <a:t>Some stakeholders (e.g., ministers) have more say.</a:t>
            </a:r>
            <a:endParaRPr dirty="0"/>
          </a:p>
          <a:p>
            <a:r>
              <a:rPr lang="en-GB" b="1" dirty="0"/>
              <a:t>F</a:t>
            </a:r>
            <a:r>
              <a:rPr b="1" dirty="0" err="1"/>
              <a:t>unding</a:t>
            </a:r>
            <a:r>
              <a:rPr b="1" dirty="0"/>
              <a:t> priorities</a:t>
            </a:r>
            <a:r>
              <a:rPr lang="en-GB" b="1" dirty="0"/>
              <a:t>: </a:t>
            </a:r>
            <a:r>
              <a:rPr lang="en-GB" dirty="0"/>
              <a:t>Often reflect politics (e.g., more clinics during election years).</a:t>
            </a:r>
            <a:endParaRPr dirty="0"/>
          </a:p>
          <a:p>
            <a:r>
              <a:rPr b="1" dirty="0"/>
              <a:t>Stakeholder interests</a:t>
            </a:r>
            <a:r>
              <a:rPr lang="en-GB" b="1" dirty="0"/>
              <a:t>: </a:t>
            </a:r>
            <a:r>
              <a:rPr lang="en-GB" dirty="0"/>
              <a:t>NGOs, donors, communities, all have different priorities.</a:t>
            </a:r>
            <a:endParaRPr dirty="0"/>
          </a:p>
          <a:p>
            <a:endParaRPr dirty="0"/>
          </a:p>
          <a:p>
            <a:r>
              <a:rPr dirty="0"/>
              <a:t>Example: Debate over national health insurance in Zambia</a:t>
            </a:r>
            <a:r>
              <a:rPr lang="en-GB" dirty="0"/>
              <a:t>. Political and economic interests were at play.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 3 - Political Economy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Scenario: The government shifts funding from hospitals to community health programs after an election. What political economy factors may have influenced this decision?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 to Exercise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Political promises to increase community </a:t>
            </a:r>
            <a:r>
              <a:rPr lang="en-GB" dirty="0"/>
              <a:t>ac</a:t>
            </a:r>
            <a:r>
              <a:rPr dirty="0" err="1"/>
              <a:t>cess</a:t>
            </a:r>
            <a:endParaRPr dirty="0"/>
          </a:p>
          <a:p>
            <a:r>
              <a:rPr dirty="0"/>
              <a:t>Donor influence on policy direction</a:t>
            </a:r>
          </a:p>
          <a:p>
            <a:r>
              <a:rPr dirty="0"/>
              <a:t>Public pressure on underserved areas</a:t>
            </a:r>
          </a:p>
          <a:p>
            <a:r>
              <a:rPr dirty="0"/>
              <a:t>New leadership's priorities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Health systems are shaped by multiple forces, not just health needs</a:t>
            </a:r>
          </a:p>
          <a:p>
            <a:r>
              <a:t>- Strengthening models vary: vertical, horizontal, diagonal</a:t>
            </a:r>
          </a:p>
          <a:p>
            <a:r>
              <a:t>- Frameworks simplify complex systems for planning and action</a:t>
            </a:r>
          </a:p>
          <a:p>
            <a:r>
              <a:t>- Political economy shapes what is prioritized in a health system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Reflections &amp; 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What did you find most </a:t>
            </a:r>
            <a:r>
              <a:rPr lang="en-GB" dirty="0"/>
              <a:t>interesting</a:t>
            </a:r>
            <a:r>
              <a:rPr dirty="0"/>
              <a:t>?</a:t>
            </a:r>
          </a:p>
          <a:p>
            <a:r>
              <a:rPr dirty="0"/>
              <a:t>- Any questions before we wrap up?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Session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Understand health system development and the forces that shape it</a:t>
            </a:r>
          </a:p>
          <a:p>
            <a:r>
              <a:rPr dirty="0"/>
              <a:t>Explore models for strengthening health systems</a:t>
            </a:r>
          </a:p>
          <a:p>
            <a:r>
              <a:rPr dirty="0"/>
              <a:t>Introduce key health system and conceptual frameworks</a:t>
            </a:r>
          </a:p>
          <a:p>
            <a:r>
              <a:rPr dirty="0"/>
              <a:t>Discuss the role of political economy in health system development</a:t>
            </a:r>
          </a:p>
          <a:p>
            <a:r>
              <a:rPr dirty="0"/>
              <a:t>Engage in applied examples and exercises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Health System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Health systems change over time, what we see today didn't always exist.</a:t>
            </a:r>
          </a:p>
          <a:p>
            <a:pPr marL="0" indent="0">
              <a:buNone/>
            </a:pPr>
            <a:endParaRPr lang="en-GB" dirty="0"/>
          </a:p>
          <a:p>
            <a:r>
              <a:rPr dirty="0"/>
              <a:t> </a:t>
            </a:r>
            <a:r>
              <a:rPr b="1" dirty="0"/>
              <a:t>Economic growth</a:t>
            </a:r>
            <a:r>
              <a:rPr lang="en-GB" b="1" dirty="0"/>
              <a:t>:</a:t>
            </a:r>
            <a:r>
              <a:rPr lang="en-GB" dirty="0"/>
              <a:t>As a country gets richer, it can spend more on health infrastructure, salaries, and medicines.</a:t>
            </a:r>
            <a:endParaRPr dirty="0"/>
          </a:p>
          <a:p>
            <a:r>
              <a:rPr dirty="0"/>
              <a:t> </a:t>
            </a:r>
            <a:r>
              <a:rPr b="1" dirty="0"/>
              <a:t>Population needs</a:t>
            </a:r>
            <a:r>
              <a:rPr lang="en-GB" b="1" dirty="0"/>
              <a:t>: </a:t>
            </a:r>
            <a:r>
              <a:rPr lang="en-GB" dirty="0"/>
              <a:t>As the population grows or ages, the health needs change—e.g. more maternity services, or more chronic care for older adults.</a:t>
            </a:r>
            <a:endParaRPr dirty="0"/>
          </a:p>
          <a:p>
            <a:r>
              <a:rPr b="1" dirty="0"/>
              <a:t> Technological advances</a:t>
            </a:r>
            <a:r>
              <a:rPr lang="en-GB" b="1" dirty="0"/>
              <a:t>:</a:t>
            </a:r>
            <a:r>
              <a:rPr lang="en-GB" dirty="0"/>
              <a:t>New medical technologies or IT systems (like digital records) can change how health systems operate</a:t>
            </a:r>
            <a:endParaRPr b="1" dirty="0"/>
          </a:p>
          <a:p>
            <a:r>
              <a:rPr dirty="0"/>
              <a:t> </a:t>
            </a:r>
            <a:r>
              <a:rPr b="1" dirty="0"/>
              <a:t>Policy and governance reforms</a:t>
            </a:r>
            <a:r>
              <a:rPr lang="en-GB" b="1" dirty="0"/>
              <a:t>:</a:t>
            </a:r>
            <a:r>
              <a:rPr lang="en-GB" dirty="0"/>
              <a:t>Health systems change when governments change their strategy, e.g., Zambia’s shift to </a:t>
            </a:r>
            <a:r>
              <a:rPr lang="en-GB"/>
              <a:t>decentralization.</a:t>
            </a:r>
            <a:endParaRPr b="1" dirty="0"/>
          </a:p>
          <a:p>
            <a:endParaRPr dirty="0"/>
          </a:p>
          <a:p>
            <a:r>
              <a:rPr dirty="0"/>
              <a:t>Example: Zambia’s transition from mission hospitals to decentralized district health services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Models for Health Systems Strengthening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b="1" dirty="0"/>
              <a:t>Vertical Programs</a:t>
            </a:r>
            <a:r>
              <a:rPr dirty="0"/>
              <a:t>: Target specific diseases (e.g. </a:t>
            </a:r>
            <a:r>
              <a:rPr lang="en-GB" dirty="0"/>
              <a:t>m</a:t>
            </a:r>
            <a:r>
              <a:rPr dirty="0" err="1"/>
              <a:t>alaria</a:t>
            </a:r>
            <a:r>
              <a:rPr dirty="0"/>
              <a:t> control)</a:t>
            </a:r>
          </a:p>
          <a:p>
            <a:r>
              <a:rPr b="1" dirty="0"/>
              <a:t>Horizontal Approaches:</a:t>
            </a:r>
            <a:r>
              <a:rPr dirty="0"/>
              <a:t> Strengthen all aspects of the system (e.g. primary health care)</a:t>
            </a:r>
          </a:p>
          <a:p>
            <a:r>
              <a:rPr b="1" dirty="0"/>
              <a:t>Diagonal Approach: </a:t>
            </a:r>
            <a:r>
              <a:rPr dirty="0"/>
              <a:t>Uses targeted programs to also strengthen system-wide functions</a:t>
            </a:r>
          </a:p>
          <a:p>
            <a:endParaRPr dirty="0"/>
          </a:p>
          <a:p>
            <a:r>
              <a:rPr dirty="0"/>
              <a:t>Example: PEPFAR HIV funding supporting labs and supply chains for other services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1 - Which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Question: A donor provides funding for maternal health and uses the opportunity to train general nurses and improve transport and logistics. What approach is this?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 to Exercise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Diagonal Approach: Targeted focus (maternal health) used to improve overall health system (training + transport)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Health System Frameworks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032"/>
            <a:ext cx="8229600" cy="4897131"/>
          </a:xfrm>
        </p:spPr>
        <p:txBody>
          <a:bodyPr>
            <a:noAutofit/>
          </a:bodyPr>
          <a:lstStyle/>
          <a:p>
            <a:r>
              <a:rPr sz="1800" b="1" dirty="0"/>
              <a:t>WHO Building Blocks </a:t>
            </a:r>
            <a:r>
              <a:rPr sz="1800" dirty="0"/>
              <a:t>Framework</a:t>
            </a:r>
          </a:p>
          <a:p>
            <a:r>
              <a:rPr sz="1800" b="1" dirty="0"/>
              <a:t>Health Systems Dynamics </a:t>
            </a:r>
            <a:r>
              <a:rPr sz="1800" dirty="0"/>
              <a:t>Framework</a:t>
            </a:r>
            <a:endParaRPr lang="en-GB" sz="1800" dirty="0"/>
          </a:p>
          <a:p>
            <a:pPr lvl="1"/>
            <a:r>
              <a:rPr lang="en-GB" sz="1800" dirty="0"/>
              <a:t>Expands the WHO model to include:</a:t>
            </a:r>
          </a:p>
          <a:p>
            <a:pPr lvl="2"/>
            <a:r>
              <a:rPr lang="en-GB" sz="1800" b="1" dirty="0"/>
              <a:t>Context</a:t>
            </a:r>
            <a:r>
              <a:rPr lang="en-GB" sz="1800" dirty="0"/>
              <a:t> (social, political, economic)</a:t>
            </a:r>
          </a:p>
          <a:p>
            <a:pPr lvl="2"/>
            <a:r>
              <a:rPr lang="en-GB" sz="1800" b="1" dirty="0"/>
              <a:t>Population health needs and values</a:t>
            </a:r>
            <a:endParaRPr lang="en-GB" sz="1800" dirty="0"/>
          </a:p>
          <a:p>
            <a:pPr lvl="2"/>
            <a:r>
              <a:rPr lang="en-GB" sz="1800" b="1" dirty="0"/>
              <a:t>Interactions</a:t>
            </a:r>
            <a:r>
              <a:rPr lang="en-GB" sz="1800" dirty="0"/>
              <a:t> between components</a:t>
            </a:r>
          </a:p>
          <a:p>
            <a:pPr lvl="2"/>
            <a:r>
              <a:rPr lang="en-GB" sz="1800" dirty="0"/>
              <a:t>Emphasizes system feedback and adaptation</a:t>
            </a:r>
          </a:p>
          <a:p>
            <a:r>
              <a:rPr sz="1800" b="1" dirty="0"/>
              <a:t>Systems Thinking </a:t>
            </a:r>
            <a:r>
              <a:rPr sz="1800" dirty="0"/>
              <a:t>Framework</a:t>
            </a:r>
            <a:endParaRPr lang="en-GB" sz="1800" dirty="0"/>
          </a:p>
          <a:p>
            <a:pPr lvl="2"/>
            <a:r>
              <a:rPr lang="en-GB" sz="1800" dirty="0"/>
              <a:t>Focuses on:</a:t>
            </a:r>
          </a:p>
          <a:p>
            <a:pPr lvl="2"/>
            <a:r>
              <a:rPr lang="en-GB" sz="1800" dirty="0"/>
              <a:t>Relationships, interdependence, and feedback loops</a:t>
            </a:r>
          </a:p>
          <a:p>
            <a:pPr lvl="2"/>
            <a:r>
              <a:rPr lang="en-GB" sz="1800" dirty="0"/>
              <a:t>Non-linear </a:t>
            </a:r>
            <a:r>
              <a:rPr lang="en-GB" sz="1800" dirty="0" err="1"/>
              <a:t>behavior</a:t>
            </a:r>
            <a:r>
              <a:rPr lang="en-GB" sz="1800" dirty="0"/>
              <a:t> and unintended consequences</a:t>
            </a:r>
          </a:p>
          <a:p>
            <a:pPr lvl="2"/>
            <a:r>
              <a:rPr lang="en-GB" sz="1800" dirty="0"/>
              <a:t>Encourages understanding the “whole” system, not just parts</a:t>
            </a:r>
          </a:p>
          <a:p>
            <a:r>
              <a:rPr lang="en-GB" sz="1800" dirty="0"/>
              <a:t>What happens to service delivery if the workforce is underfunded?”</a:t>
            </a:r>
          </a:p>
          <a:p>
            <a:r>
              <a:rPr sz="1800" b="1" dirty="0"/>
              <a:t>Why they matter</a:t>
            </a:r>
            <a:r>
              <a:rPr lang="en-GB" sz="1800" b="1" dirty="0"/>
              <a:t>?</a:t>
            </a:r>
            <a:r>
              <a:rPr sz="1800" b="1" dirty="0"/>
              <a:t> </a:t>
            </a:r>
            <a:r>
              <a:rPr lang="en-GB" sz="1800" dirty="0"/>
              <a:t>Frameworks help organize thinking and provide a structure for understanding how different health system components interact.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Conceptual Frameworks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4300" dirty="0"/>
              <a:t>These help break complex ideas into understandable pieces.</a:t>
            </a:r>
          </a:p>
          <a:p>
            <a:r>
              <a:rPr sz="4300" b="1" dirty="0"/>
              <a:t>Determinants of Health </a:t>
            </a:r>
            <a:endParaRPr lang="en-GB" sz="4300" b="1" dirty="0"/>
          </a:p>
          <a:p>
            <a:pPr lvl="1"/>
            <a:r>
              <a:rPr lang="en-GB" sz="4300" dirty="0"/>
              <a:t>Identifies the multiple factors influencing health:</a:t>
            </a:r>
          </a:p>
          <a:p>
            <a:pPr lvl="2"/>
            <a:r>
              <a:rPr lang="en-GB" sz="4300" b="1" dirty="0"/>
              <a:t>Social</a:t>
            </a:r>
            <a:r>
              <a:rPr lang="en-GB" sz="4300" dirty="0"/>
              <a:t> (education, income, housing)</a:t>
            </a:r>
          </a:p>
          <a:p>
            <a:pPr lvl="2"/>
            <a:r>
              <a:rPr lang="en-GB" sz="4300" b="1" dirty="0" err="1"/>
              <a:t>Behavioral</a:t>
            </a:r>
            <a:r>
              <a:rPr lang="en-GB" sz="4300" dirty="0"/>
              <a:t> (smoking, exercise)</a:t>
            </a:r>
          </a:p>
          <a:p>
            <a:pPr lvl="2"/>
            <a:r>
              <a:rPr lang="en-GB" sz="4300" b="1" dirty="0"/>
              <a:t>Environmental</a:t>
            </a:r>
            <a:r>
              <a:rPr lang="en-GB" sz="4300" dirty="0"/>
              <a:t> (clean air/water, climate)</a:t>
            </a:r>
          </a:p>
          <a:p>
            <a:pPr lvl="2"/>
            <a:r>
              <a:rPr lang="en-GB" sz="4300" b="1" dirty="0"/>
              <a:t>Health care access and quality</a:t>
            </a:r>
            <a:endParaRPr lang="en-GB" sz="4300" dirty="0"/>
          </a:p>
          <a:p>
            <a:pPr lvl="1"/>
            <a:r>
              <a:rPr lang="en-GB" sz="4300" dirty="0"/>
              <a:t>Often visualized as a layered model or web of causation</a:t>
            </a:r>
            <a:endParaRPr lang="en-GB" sz="4300" b="1" dirty="0"/>
          </a:p>
          <a:p>
            <a:r>
              <a:rPr lang="en-GB" sz="4300" dirty="0"/>
              <a:t>L</a:t>
            </a:r>
            <a:r>
              <a:rPr sz="4300" dirty="0" err="1"/>
              <a:t>ogic</a:t>
            </a:r>
            <a:r>
              <a:rPr sz="4300" dirty="0"/>
              <a:t> models</a:t>
            </a:r>
            <a:endParaRPr lang="en-GB" sz="4300" dirty="0"/>
          </a:p>
          <a:p>
            <a:pPr lvl="1"/>
            <a:r>
              <a:rPr lang="en-GB" sz="4300" dirty="0"/>
              <a:t>A tool for project design and evaluation:</a:t>
            </a:r>
          </a:p>
          <a:p>
            <a:pPr lvl="2"/>
            <a:r>
              <a:rPr lang="en-GB" sz="4300" b="1" dirty="0"/>
              <a:t>Inputs:</a:t>
            </a:r>
            <a:r>
              <a:rPr lang="en-GB" sz="4300" dirty="0"/>
              <a:t> Resources used (staff, funds, supplies)</a:t>
            </a:r>
          </a:p>
          <a:p>
            <a:pPr lvl="2"/>
            <a:r>
              <a:rPr lang="en-GB" sz="4300" b="1" dirty="0"/>
              <a:t>Activities/Processes:</a:t>
            </a:r>
            <a:r>
              <a:rPr lang="en-GB" sz="4300" dirty="0"/>
              <a:t> Actions taken (trainings, outreach)</a:t>
            </a:r>
          </a:p>
          <a:p>
            <a:pPr lvl="2"/>
            <a:r>
              <a:rPr lang="en-GB" sz="4300" b="1" dirty="0"/>
              <a:t>Outputs:</a:t>
            </a:r>
            <a:r>
              <a:rPr lang="en-GB" sz="4300" dirty="0"/>
              <a:t> Direct results (number trained)</a:t>
            </a:r>
          </a:p>
          <a:p>
            <a:pPr lvl="2"/>
            <a:r>
              <a:rPr lang="en-GB" sz="4300" b="1" dirty="0"/>
              <a:t>Outcomes:</a:t>
            </a:r>
            <a:r>
              <a:rPr lang="en-GB" sz="4300" dirty="0"/>
              <a:t> Short-to-medium term changes (e.g. improved knowledge)</a:t>
            </a:r>
          </a:p>
          <a:p>
            <a:pPr lvl="2"/>
            <a:r>
              <a:rPr lang="en-GB" sz="4300" b="1" dirty="0"/>
              <a:t>Impact:</a:t>
            </a:r>
            <a:r>
              <a:rPr lang="en-GB" sz="4300" dirty="0"/>
              <a:t> Long-term goals (e.g. reduced disease burden)</a:t>
            </a:r>
            <a:endParaRPr lang="en-GB" dirty="0"/>
          </a:p>
          <a:p>
            <a:r>
              <a:rPr lang="en-GB" sz="3800" b="1" dirty="0"/>
              <a:t>Frameworks are tools, not perfect, but they help simplify planning and analysis.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2 - Build a Logic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Task: Given this scenario, sketch a simple logic model:</a:t>
            </a:r>
          </a:p>
          <a:p>
            <a:r>
              <a:t>"A nutrition program trains community health workers, distributes supplements, and aims to reduce under-5 stunting."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850</Words>
  <Application>Microsoft Office PowerPoint</Application>
  <PresentationFormat>On-screen Show (4:3)</PresentationFormat>
  <Paragraphs>96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Introduction to Health Systems Thinking</vt:lpstr>
      <vt:lpstr>Session Objectives</vt:lpstr>
      <vt:lpstr>Health System Development</vt:lpstr>
      <vt:lpstr>Models for Health Systems Strengthening</vt:lpstr>
      <vt:lpstr>Exercise 1 - Which Model?</vt:lpstr>
      <vt:lpstr>Answer to Exercise 1</vt:lpstr>
      <vt:lpstr>Health System Frameworks</vt:lpstr>
      <vt:lpstr>Conceptual Frameworks</vt:lpstr>
      <vt:lpstr>Exercise 2 - Build a Logic Model</vt:lpstr>
      <vt:lpstr>Answer to Exercise 2</vt:lpstr>
      <vt:lpstr>Political Economy in Health Systems</vt:lpstr>
      <vt:lpstr>Exercise 3 - Political Economy in Action</vt:lpstr>
      <vt:lpstr>Answer to Exercise 3</vt:lpstr>
      <vt:lpstr>Summary</vt:lpstr>
      <vt:lpstr>Final Reflections &amp; Q&amp;A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Atupele Chisiza</cp:lastModifiedBy>
  <cp:revision>2</cp:revision>
  <dcterms:created xsi:type="dcterms:W3CDTF">2013-01-27T09:14:16Z</dcterms:created>
  <dcterms:modified xsi:type="dcterms:W3CDTF">2025-06-11T09:10:09Z</dcterms:modified>
  <cp:category/>
</cp:coreProperties>
</file>