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0" r:id="rId4"/>
    <p:sldId id="271" r:id="rId5"/>
    <p:sldId id="272" r:id="rId6"/>
    <p:sldId id="258" r:id="rId7"/>
    <p:sldId id="273" r:id="rId8"/>
    <p:sldId id="274" r:id="rId9"/>
    <p:sldId id="259" r:id="rId10"/>
    <p:sldId id="260" r:id="rId11"/>
    <p:sldId id="261" r:id="rId12"/>
    <p:sldId id="275" r:id="rId13"/>
    <p:sldId id="262" r:id="rId14"/>
    <p:sldId id="277" r:id="rId15"/>
    <p:sldId id="278" r:id="rId16"/>
    <p:sldId id="279" r:id="rId17"/>
    <p:sldId id="280" r:id="rId18"/>
    <p:sldId id="263" r:id="rId19"/>
    <p:sldId id="282" r:id="rId20"/>
    <p:sldId id="281" r:id="rId21"/>
    <p:sldId id="264" r:id="rId22"/>
    <p:sldId id="283" r:id="rId23"/>
    <p:sldId id="285" r:id="rId24"/>
    <p:sldId id="284" r:id="rId25"/>
    <p:sldId id="288" r:id="rId26"/>
    <p:sldId id="286" r:id="rId27"/>
    <p:sldId id="287" r:id="rId28"/>
    <p:sldId id="265" r:id="rId29"/>
    <p:sldId id="289" r:id="rId30"/>
    <p:sldId id="290" r:id="rId31"/>
    <p:sldId id="291" r:id="rId32"/>
    <p:sldId id="266" r:id="rId33"/>
    <p:sldId id="267" r:id="rId34"/>
    <p:sldId id="268" r:id="rId35"/>
    <p:sldId id="269" r:id="rId3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D2587-8D76-45D4-9218-4F45409BF444}" type="datetimeFigureOut">
              <a:rPr lang="en-GB" smtClean="0"/>
              <a:t>12/06/2025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2416F14-7F13-49E2-AEBC-2FD7B3273F4B}" type="slidenum">
              <a:rPr lang="en-GB" smtClean="0"/>
              <a:t>‹#›</a:t>
            </a:fld>
            <a:endParaRPr lang="en-GB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3230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D2587-8D76-45D4-9218-4F45409BF444}" type="datetimeFigureOut">
              <a:rPr lang="en-GB" smtClean="0"/>
              <a:t>12/06/2025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16F14-7F13-49E2-AEBC-2FD7B3273F4B}" type="slidenum">
              <a:rPr lang="en-GB" smtClean="0"/>
              <a:t>‹#›</a:t>
            </a:fld>
            <a:endParaRPr lang="en-GB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2681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D2587-8D76-45D4-9218-4F45409BF444}" type="datetimeFigureOut">
              <a:rPr lang="en-GB" smtClean="0"/>
              <a:t>12/06/2025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16F14-7F13-49E2-AEBC-2FD7B3273F4B}" type="slidenum">
              <a:rPr lang="en-GB" smtClean="0"/>
              <a:t>‹#›</a:t>
            </a:fld>
            <a:endParaRPr lang="en-GB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7753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D2587-8D76-45D4-9218-4F45409BF444}" type="datetimeFigureOut">
              <a:rPr lang="en-GB" smtClean="0"/>
              <a:t>12/06/2025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16F14-7F13-49E2-AEBC-2FD7B3273F4B}" type="slidenum">
              <a:rPr lang="en-GB" smtClean="0"/>
              <a:t>‹#›</a:t>
            </a:fld>
            <a:endParaRPr lang="en-GB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5029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D2587-8D76-45D4-9218-4F45409BF444}" type="datetimeFigureOut">
              <a:rPr lang="en-GB" smtClean="0"/>
              <a:t>12/06/2025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16F14-7F13-49E2-AEBC-2FD7B3273F4B}" type="slidenum">
              <a:rPr lang="en-GB" smtClean="0"/>
              <a:t>‹#›</a:t>
            </a:fld>
            <a:endParaRPr lang="en-GB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1998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D2587-8D76-45D4-9218-4F45409BF444}" type="datetimeFigureOut">
              <a:rPr lang="en-GB" smtClean="0"/>
              <a:t>12/06/2025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16F14-7F13-49E2-AEBC-2FD7B3273F4B}" type="slidenum">
              <a:rPr lang="en-GB" smtClean="0"/>
              <a:t>‹#›</a:t>
            </a:fld>
            <a:endParaRPr lang="en-GB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6853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D2587-8D76-45D4-9218-4F45409BF444}" type="datetimeFigureOut">
              <a:rPr lang="en-GB" smtClean="0"/>
              <a:t>12/06/2025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16F14-7F13-49E2-AEBC-2FD7B3273F4B}" type="slidenum">
              <a:rPr lang="en-GB" smtClean="0"/>
              <a:t>‹#›</a:t>
            </a:fld>
            <a:endParaRPr lang="en-GB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7747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D2587-8D76-45D4-9218-4F45409BF444}" type="datetimeFigureOut">
              <a:rPr lang="en-GB" smtClean="0"/>
              <a:t>12/06/2025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16F14-7F13-49E2-AEBC-2FD7B3273F4B}" type="slidenum">
              <a:rPr lang="en-GB" smtClean="0"/>
              <a:t>‹#›</a:t>
            </a:fld>
            <a:endParaRPr lang="en-GB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9762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D2587-8D76-45D4-9218-4F45409BF444}" type="datetimeFigureOut">
              <a:rPr lang="en-GB" smtClean="0"/>
              <a:t>12/06/2025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16F14-7F13-49E2-AEBC-2FD7B3273F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6708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D2587-8D76-45D4-9218-4F45409BF444}" type="datetimeFigureOut">
              <a:rPr lang="en-GB" smtClean="0"/>
              <a:t>12/06/2025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16F14-7F13-49E2-AEBC-2FD7B3273F4B}" type="slidenum">
              <a:rPr lang="en-GB" smtClean="0"/>
              <a:t>‹#›</a:t>
            </a:fld>
            <a:endParaRPr lang="en-GB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9244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852D2587-8D76-45D4-9218-4F45409BF444}" type="datetimeFigureOut">
              <a:rPr lang="en-GB" smtClean="0"/>
              <a:t>12/06/2025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16F14-7F13-49E2-AEBC-2FD7B3273F4B}" type="slidenum">
              <a:rPr lang="en-GB" smtClean="0"/>
              <a:t>‹#›</a:t>
            </a:fld>
            <a:endParaRPr lang="en-GB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2234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2D2587-8D76-45D4-9218-4F45409BF444}" type="datetimeFigureOut">
              <a:rPr lang="en-GB" smtClean="0"/>
              <a:t>12/06/2025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2416F14-7F13-49E2-AEBC-2FD7B3273F4B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7180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DC1C04-6B6A-F046-1353-707CC933FD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17779" y="802299"/>
            <a:ext cx="8637073" cy="1793418"/>
          </a:xfrm>
        </p:spPr>
        <p:txBody>
          <a:bodyPr>
            <a:normAutofit/>
          </a:bodyPr>
          <a:lstStyle/>
          <a:p>
            <a:r>
              <a:rPr lang="en-GB" sz="4800" dirty="0"/>
              <a:t>Power and the Policy Process &amp; Policy Analysis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B22E6EC-BA80-4DD2-4B84-BB8A33E984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17779" y="3657600"/>
            <a:ext cx="8911420" cy="884904"/>
          </a:xfrm>
        </p:spPr>
        <p:txBody>
          <a:bodyPr>
            <a:noAutofit/>
          </a:bodyPr>
          <a:lstStyle/>
          <a:p>
            <a:r>
              <a:rPr lang="en-GB" sz="800" dirty="0"/>
              <a:t>Leah Kamulaza</a:t>
            </a:r>
          </a:p>
          <a:p>
            <a:r>
              <a:rPr lang="en-GB" sz="800" dirty="0"/>
              <a:t>University of Zambia, School of Public Health</a:t>
            </a:r>
          </a:p>
          <a:p>
            <a:r>
              <a:rPr lang="en-GB" sz="800" dirty="0"/>
              <a:t>SOUTHERN AFRICAN INSTITUTE FOR COLLABORATIVE RESEARCH AND INNOVATION ORGANISATION (sai-crio) </a:t>
            </a:r>
          </a:p>
        </p:txBody>
      </p:sp>
      <p:pic>
        <p:nvPicPr>
          <p:cNvPr id="16386" name="Picture 2" descr="Political power hi-res stock photography and images - Alamy">
            <a:extLst>
              <a:ext uri="{FF2B5EF4-FFF2-40B4-BE49-F238E27FC236}">
                <a16:creationId xmlns:a16="http://schemas.microsoft.com/office/drawing/2014/main" id="{FF21CA99-A945-03DC-1A9A-7DE6DF57B8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74221" y="0"/>
            <a:ext cx="19431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166695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B5C639-6C43-E44F-129F-9BBDA0C628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Section 2: Power, Agency, and Mindsets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8C5ABF-5C0E-E652-90C3-965395DA6A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4362" y="1415965"/>
            <a:ext cx="9603275" cy="34506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Understanding Power in Policy:</a:t>
            </a:r>
          </a:p>
          <a:p>
            <a:pPr marL="0" indent="0">
              <a:buNone/>
            </a:pPr>
            <a:r>
              <a:rPr lang="en-GB" dirty="0"/>
              <a:t>Agency and Mindsets;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b="1" dirty="0"/>
              <a:t>Agency:</a:t>
            </a:r>
            <a:r>
              <a:rPr lang="en-GB" dirty="0"/>
              <a:t> The capacity of individuals/groups to act independently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b="1" dirty="0"/>
              <a:t>Mindsets:</a:t>
            </a:r>
            <a:r>
              <a:rPr lang="en-GB" dirty="0"/>
              <a:t> Beliefs, ideologies, narratives that shape perception of problems/solutions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Power is a </a:t>
            </a:r>
            <a:r>
              <a:rPr lang="en-GB" b="1" dirty="0"/>
              <a:t>central but often invisible force</a:t>
            </a:r>
            <a:r>
              <a:rPr lang="en-GB" dirty="0"/>
              <a:t> in the policy process, it shapes who makes decisions, what gets prioritized, and how outcomes are determined. 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74147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DE0E71-2A44-3AE8-21B4-BA0FDD603C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CONTINUATION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715564-01AC-B888-DCB9-E9C41327E2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4362" y="1415965"/>
            <a:ext cx="9603275" cy="3450613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Dimensions of Power: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/>
              <a:t>Visible Power: Decision-making power, government passing laws, approving budgets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/>
              <a:t>Hidden Power: Excluding sexual health education from a school curriculum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/>
              <a:t>Invisible power: Internalized gender roles affecting women's participation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514806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2E69A6-7624-A6DC-6CDE-BF2C4F73DE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Continuation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3E9D81C0-DE91-1346-3DFB-1A86052FDCB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451579" y="1284160"/>
            <a:ext cx="6542046" cy="33303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Power is exercised through:</a:t>
            </a:r>
          </a:p>
          <a:p>
            <a:pPr marR="0" lvl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Resources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(money, information, staff, tools)</a:t>
            </a:r>
          </a:p>
          <a:p>
            <a:pPr marR="0" lvl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Positions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(formal authority or political office)</a:t>
            </a:r>
          </a:p>
          <a:p>
            <a:pPr marR="0" lvl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Networks and Alliances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(coalitions, lobbying)</a:t>
            </a:r>
          </a:p>
          <a:p>
            <a:pPr marR="0" lvl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Narratives and Discourse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(public opinion)</a:t>
            </a:r>
          </a:p>
          <a:p>
            <a:pPr marR="0" lvl="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n-US" altLang="en-US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Technical Expertise</a:t>
            </a: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(control of knowledge and evidence)</a:t>
            </a:r>
          </a:p>
        </p:txBody>
      </p:sp>
    </p:spTree>
    <p:extLst>
      <p:ext uri="{BB962C8B-B14F-4D97-AF65-F5344CB8AC3E}">
        <p14:creationId xmlns:p14="http://schemas.microsoft.com/office/powerpoint/2010/main" val="13299090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16D2E-CD69-4FE5-B38A-D806F572A1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Section 3: Stakeholder Mapping/Analysis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88733B-0995-DEDA-8D6C-94D3F39929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966571"/>
            <a:ext cx="9603275" cy="3450613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What is Stakeholder Analysis?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/>
              <a:t>A process that involves identifying and analysing individuals, groups, or organizations that are affected by, or can affect, a project, policy, or decision.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/>
              <a:t>Identifying all parties with an interest in the policy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/>
              <a:t>Analysing influence, interest, and position</a:t>
            </a:r>
          </a:p>
        </p:txBody>
      </p:sp>
    </p:spTree>
    <p:extLst>
      <p:ext uri="{BB962C8B-B14F-4D97-AF65-F5344CB8AC3E}">
        <p14:creationId xmlns:p14="http://schemas.microsoft.com/office/powerpoint/2010/main" val="5875903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A73AD4-D44F-FBF2-DE00-02AE5888C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Stakeholder Mapping Techniques: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1E05D5-B94C-1F50-A007-A58E950B5F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GB" dirty="0"/>
              <a:t>Power-Interest Grid: a stakeholder analysis tool that categorizes stakeholders based on their power (influence) and interest in a project, helping organizations prioritize engagement strategies.</a:t>
            </a:r>
          </a:p>
          <a:p>
            <a:pPr marL="0" indent="0">
              <a:buNone/>
            </a:pPr>
            <a:endParaRPr lang="en-GB" dirty="0"/>
          </a:p>
          <a:p>
            <a:pPr>
              <a:buFont typeface="Wingdings" panose="05000000000000000000" pitchFamily="2" charset="2"/>
              <a:buChar char="§"/>
            </a:pPr>
            <a:endParaRPr lang="en-GB" dirty="0"/>
          </a:p>
          <a:p>
            <a:pPr>
              <a:buFont typeface="Wingdings" panose="05000000000000000000" pitchFamily="2" charset="2"/>
              <a:buChar char="§"/>
            </a:pPr>
            <a:endParaRPr lang="en-GB" dirty="0"/>
          </a:p>
          <a:p>
            <a:pPr>
              <a:buFont typeface="Wingdings" panose="05000000000000000000" pitchFamily="2" charset="2"/>
              <a:buChar char="§"/>
            </a:pPr>
            <a:endParaRPr lang="en-GB" dirty="0"/>
          </a:p>
          <a:p>
            <a:pPr>
              <a:buFont typeface="Wingdings" panose="05000000000000000000" pitchFamily="2" charset="2"/>
              <a:buChar char="§"/>
            </a:pPr>
            <a:r>
              <a:rPr lang="en-GB" b="1" dirty="0"/>
              <a:t>Purpose:</a:t>
            </a:r>
            <a:r>
              <a:rPr lang="en-GB" dirty="0"/>
              <a:t> Helps prioritize stakeholders for communication and involvement.</a:t>
            </a:r>
          </a:p>
          <a:p>
            <a:pPr>
              <a:buFont typeface="Wingdings" panose="05000000000000000000" pitchFamily="2" charset="2"/>
              <a:buChar char="§"/>
            </a:pPr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BBB185B-7A1D-8473-CA21-1DB815FC27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8113978"/>
              </p:ext>
            </p:extLst>
          </p:nvPr>
        </p:nvGraphicFramePr>
        <p:xfrm>
          <a:off x="1776362" y="3305550"/>
          <a:ext cx="8127999" cy="1651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594654383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3844652534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18670909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Power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Low Power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High Power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34909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High Interest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Keep Informed: Active citizens, patients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Manage Closely: Government, donors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8558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Low Interest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Monitor: General public, media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Keep Satisfied: Professional associations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933896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6800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EAA744-AD51-BB5E-8713-87EE4E823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Techniques continuation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17A14E-508F-121D-345C-D958FFD6E9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GB" dirty="0"/>
              <a:t>Venn Diagrams : Stakeholders are represented as circles of different sizes, Size = influence/power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/>
              <a:t>Influence Mapping:  This focuses on the influence a stakeholder has and the impact the policy has on them.</a:t>
            </a:r>
          </a:p>
          <a:p>
            <a:pPr marL="0" indent="0">
              <a:buNone/>
            </a:pPr>
            <a:r>
              <a:rPr lang="en-GB" sz="1600" b="1" dirty="0"/>
              <a:t>Useful For:</a:t>
            </a:r>
            <a:r>
              <a:rPr lang="en-GB" sz="1600" dirty="0"/>
              <a:t> Understanding who might block or support implementation.</a:t>
            </a:r>
          </a:p>
          <a:p>
            <a:pPr marL="0" indent="0">
              <a:buNone/>
            </a:pPr>
            <a:endParaRPr lang="en-GB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6872104-53B4-1895-9C9D-35870EC6A9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1098975"/>
              </p:ext>
            </p:extLst>
          </p:nvPr>
        </p:nvGraphicFramePr>
        <p:xfrm>
          <a:off x="1550219" y="4190453"/>
          <a:ext cx="8127999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286172837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497126619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8007925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Influence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Low Influence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High Influence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5440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High Impact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Support and impower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Involve actively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75237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Low Impact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Inform occasionally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Consult or monitor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38712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77815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61D90F-069F-8447-3CBF-7EA5BC2D6C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CONTINUATION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05D7E8-910F-45E5-72F5-BC2DB3B8C0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Example: Mapping Stakeholders in a National Health Insurance Policy</a:t>
            </a:r>
          </a:p>
          <a:p>
            <a:pPr marL="0" indent="0">
              <a:buNone/>
            </a:pPr>
            <a:endParaRPr lang="en-GB" dirty="0"/>
          </a:p>
          <a:p>
            <a:pPr lvl="0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</a:pPr>
            <a:r>
              <a:rPr lang="en-US" altLang="en-US" b="1" dirty="0">
                <a:latin typeface="Arial" panose="020B0604020202020204" pitchFamily="34" charset="0"/>
              </a:rPr>
              <a:t>High Power, High Interest:</a:t>
            </a:r>
            <a:r>
              <a:rPr lang="en-US" altLang="en-US" dirty="0">
                <a:latin typeface="Arial" panose="020B0604020202020204" pitchFamily="34" charset="0"/>
              </a:rPr>
              <a:t> Ministry of Finance, Parliament</a:t>
            </a:r>
          </a:p>
          <a:p>
            <a:pPr lvl="0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</a:pPr>
            <a:r>
              <a:rPr lang="en-US" altLang="en-US" b="1" dirty="0">
                <a:latin typeface="Arial" panose="020B0604020202020204" pitchFamily="34" charset="0"/>
              </a:rPr>
              <a:t>High Power, Low Interest:</a:t>
            </a:r>
            <a:r>
              <a:rPr lang="en-US" altLang="en-US" dirty="0">
                <a:latin typeface="Arial" panose="020B0604020202020204" pitchFamily="34" charset="0"/>
              </a:rPr>
              <a:t> Private insurers</a:t>
            </a:r>
          </a:p>
          <a:p>
            <a:pPr lvl="0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</a:pPr>
            <a:r>
              <a:rPr lang="en-US" altLang="en-US" b="1" dirty="0">
                <a:latin typeface="Arial" panose="020B0604020202020204" pitchFamily="34" charset="0"/>
              </a:rPr>
              <a:t>Low Power, High Interest:</a:t>
            </a:r>
            <a:r>
              <a:rPr lang="en-US" altLang="en-US" dirty="0">
                <a:latin typeface="Arial" panose="020B0604020202020204" pitchFamily="34" charset="0"/>
              </a:rPr>
              <a:t> Patients, health workers</a:t>
            </a:r>
          </a:p>
          <a:p>
            <a:pPr lvl="0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</a:pPr>
            <a:r>
              <a:rPr lang="en-US" altLang="en-US" b="1" dirty="0">
                <a:latin typeface="Arial" panose="020B0604020202020204" pitchFamily="34" charset="0"/>
              </a:rPr>
              <a:t>Low Power, Low Interest:</a:t>
            </a:r>
            <a:r>
              <a:rPr lang="en-US" altLang="en-US" dirty="0">
                <a:latin typeface="Arial" panose="020B0604020202020204" pitchFamily="34" charset="0"/>
              </a:rPr>
              <a:t> General public (initially)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213000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BC0ACA-755F-0496-82C2-37B7D4244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CONTINUATION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D217C6-6E21-2037-A21D-D312464850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Tips for Effective Stakeholder Mapping: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/>
              <a:t>Engage stakeholders early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/>
              <a:t>Validate maps through consultation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/>
              <a:t>Consider power dynamics beyond formal roles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/>
              <a:t>Reassess regularly: stakeholder positions can shift</a:t>
            </a:r>
          </a:p>
        </p:txBody>
      </p:sp>
    </p:spTree>
    <p:extLst>
      <p:ext uri="{BB962C8B-B14F-4D97-AF65-F5344CB8AC3E}">
        <p14:creationId xmlns:p14="http://schemas.microsoft.com/office/powerpoint/2010/main" val="42027694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218BCE-1DC4-EEC0-7EAE-54F19AD824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SECTION 4: Health Policy Frameworks (HPF)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D1503E-F5EF-A9E9-C90D-49E8B93CAA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HPF are structured approaches that guide the development, implementation, and evaluation of policies related to health.</a:t>
            </a:r>
          </a:p>
          <a:p>
            <a:pPr marL="0" indent="0">
              <a:buNone/>
            </a:pPr>
            <a:r>
              <a:rPr lang="en-GB" dirty="0"/>
              <a:t>Purpose of Policy Frameworks: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/>
              <a:t>Structure thinking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/>
              <a:t>Identify key elements and relationships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/>
              <a:t>Analyse policy processes and outcomes</a:t>
            </a:r>
          </a:p>
          <a:p>
            <a:pPr>
              <a:buFont typeface="Wingdings" panose="05000000000000000000" pitchFamily="2" charset="2"/>
              <a:buChar char="§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391645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DCA673-2362-029C-181B-1DEBAF0F19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6D2AAC-9175-9911-3F47-C9D1A7AB90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/>
              <a:t>National Health in All Policies Strategic Framework 2017-2021</a:t>
            </a:r>
          </a:p>
          <a:p>
            <a:r>
              <a:rPr lang="en-GB" dirty="0"/>
              <a:t>‘the Government of the Republic of Zambia (GRZ) has prioritized health as a key socio-economic investment in the Seventh National Development Plan 2017-2021.’</a:t>
            </a:r>
          </a:p>
          <a:p>
            <a:r>
              <a:rPr lang="en-GB" dirty="0"/>
              <a:t>In relation to the 2030 Sustainable Development agenda.</a:t>
            </a:r>
          </a:p>
        </p:txBody>
      </p:sp>
    </p:spTree>
    <p:extLst>
      <p:ext uri="{BB962C8B-B14F-4D97-AF65-F5344CB8AC3E}">
        <p14:creationId xmlns:p14="http://schemas.microsoft.com/office/powerpoint/2010/main" val="19580013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3DFDDD-27AA-0529-5F60-B68AE187A7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Lecture Overview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B0390AA6-60E2-42D4-F442-6F861C3E0685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1955221"/>
            <a:ext cx="2996461" cy="40921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3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Agents in Policy Process</a:t>
            </a:r>
          </a:p>
          <a:p>
            <a:pPr marL="0" marR="0" lvl="0" indent="0" algn="l" defTabSz="914400" rtl="0" eaLnBrk="0" fontAlgn="base" latinLnBrk="0" hangingPunct="0">
              <a:lnSpc>
                <a:spcPct val="3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Power, Agency &amp; Mindsets</a:t>
            </a:r>
          </a:p>
          <a:p>
            <a:pPr marL="0" marR="0" lvl="0" indent="0" algn="l" defTabSz="914400" rtl="0" eaLnBrk="0" fontAlgn="base" latinLnBrk="0" hangingPunct="0">
              <a:lnSpc>
                <a:spcPct val="3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Stakeholder Mapping</a:t>
            </a:r>
          </a:p>
          <a:p>
            <a:pPr marL="0" marR="0" lvl="0" indent="0" algn="l" defTabSz="914400" rtl="0" eaLnBrk="0" fontAlgn="base" latinLnBrk="0" hangingPunct="0">
              <a:lnSpc>
                <a:spcPct val="3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Health Policy Frameworks</a:t>
            </a:r>
          </a:p>
          <a:p>
            <a:pPr marL="0" marR="0" lvl="0" indent="0" algn="l" defTabSz="914400" rtl="0" eaLnBrk="0" fontAlgn="base" latinLnBrk="0" hangingPunct="0">
              <a:lnSpc>
                <a:spcPct val="3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Models of Policy Analysis</a:t>
            </a:r>
          </a:p>
        </p:txBody>
      </p:sp>
    </p:spTree>
    <p:extLst>
      <p:ext uri="{BB962C8B-B14F-4D97-AF65-F5344CB8AC3E}">
        <p14:creationId xmlns:p14="http://schemas.microsoft.com/office/powerpoint/2010/main" val="40403277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E6F073-8130-0316-00A3-32456A4988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Key Characteristics of Health Policy Frameworks: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694589-5FA8-4FAE-DB83-A6934C39D6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fontAlgn="ctr"/>
            <a:r>
              <a:rPr lang="en-GB" b="1" dirty="0"/>
              <a:t>Goal-Oriented:</a:t>
            </a:r>
            <a:r>
              <a:rPr lang="en-GB" dirty="0"/>
              <a:t> They define specific health goals and objectives that need to be achieved. </a:t>
            </a:r>
          </a:p>
          <a:p>
            <a:pPr fontAlgn="ctr"/>
            <a:r>
              <a:rPr lang="en-GB" b="1" dirty="0"/>
              <a:t>Evidence-Based:</a:t>
            </a:r>
            <a:r>
              <a:rPr lang="en-GB" dirty="0"/>
              <a:t> They rely on research and data to inform policy decisions. </a:t>
            </a:r>
          </a:p>
          <a:p>
            <a:pPr fontAlgn="ctr"/>
            <a:r>
              <a:rPr lang="en-GB" b="1" dirty="0"/>
              <a:t>Multi-Sectoral:</a:t>
            </a:r>
            <a:r>
              <a:rPr lang="en-GB" dirty="0"/>
              <a:t> They recognize that health is influenced by various sectors (e.g., education, environment, social welfare) and promote collaboration. </a:t>
            </a:r>
          </a:p>
          <a:p>
            <a:pPr fontAlgn="ctr"/>
            <a:r>
              <a:rPr lang="en-GB" b="1" dirty="0"/>
              <a:t>Stakeholder Engagement:</a:t>
            </a:r>
            <a:r>
              <a:rPr lang="en-GB" dirty="0"/>
              <a:t> They involve diverse stakeholders (e.g., government, healthcare providers, communities) in policy development and implementation. </a:t>
            </a:r>
          </a:p>
          <a:p>
            <a:r>
              <a:rPr lang="en-GB" b="1" dirty="0"/>
              <a:t>Monitoring and Evaluation:</a:t>
            </a:r>
            <a:r>
              <a:rPr lang="en-GB" dirty="0"/>
              <a:t> They include mechanisms to track progress, assess impact, and adapt policies as needed. 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609250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CE6898-6AF4-D212-CF3A-DAF6B1B0AA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Common frameworks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1831D8-14EC-C19B-4A36-D8FA05F13B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GB" dirty="0"/>
              <a:t>Walt &amp; Gilson Policy Triangle (Content, Context, Process, Actors): a framework for analysing public policy. 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/>
              <a:t>Kingdon’s Multiple Streams Model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/>
              <a:t>Advocacy Coalition Framework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870936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165DE-EE27-7ABF-45E1-888479A97C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/>
              <a:t>The Walt &amp; Gilson Policy Triangle (1994)</a:t>
            </a:r>
            <a:br>
              <a:rPr lang="en-GB" b="1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F11409-94BC-70BF-C808-72E2D489AD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Key Elements of the Policy Triangle: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b="1" dirty="0"/>
              <a:t>Context:</a:t>
            </a:r>
            <a:r>
              <a:rPr lang="en-GB" dirty="0"/>
              <a:t> The environment in which the policy is being developed, including social, political, economic, and historical factors.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b="1" dirty="0"/>
              <a:t>Actors:</a:t>
            </a:r>
            <a:r>
              <a:rPr lang="en-GB" dirty="0"/>
              <a:t> Individuals or groups who participate in or influence the policy process.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b="1" dirty="0"/>
              <a:t>Content:</a:t>
            </a:r>
            <a:r>
              <a:rPr lang="en-GB" dirty="0"/>
              <a:t> The substance of the policy itself, including its goals, strategies, and intended outcomes.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b="1" dirty="0"/>
              <a:t>Process:</a:t>
            </a:r>
            <a:r>
              <a:rPr lang="en-GB" dirty="0"/>
              <a:t> How the policy is formulated, implemented, and evaluated. 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457523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314D37-7CE5-C6C3-3E30-9C3D413DB4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630122"/>
            <a:ext cx="9603275" cy="285727"/>
          </a:xfrm>
        </p:spPr>
        <p:txBody>
          <a:bodyPr>
            <a:noAutofit/>
          </a:bodyPr>
          <a:lstStyle/>
          <a:p>
            <a:r>
              <a:rPr lang="en-GB" sz="2400" dirty="0"/>
              <a:t>Example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DE79715A-5918-781E-93F0-A7D3CF34123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1774909"/>
              </p:ext>
            </p:extLst>
          </p:nvPr>
        </p:nvGraphicFramePr>
        <p:xfrm>
          <a:off x="1205169" y="1425677"/>
          <a:ext cx="9604374" cy="3664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3606">
                  <a:extLst>
                    <a:ext uri="{9D8B030D-6E8A-4147-A177-3AD203B41FA5}">
                      <a16:colId xmlns:a16="http://schemas.microsoft.com/office/drawing/2014/main" val="3130464766"/>
                    </a:ext>
                  </a:extLst>
                </a:gridCol>
                <a:gridCol w="7220768">
                  <a:extLst>
                    <a:ext uri="{9D8B030D-6E8A-4147-A177-3AD203B41FA5}">
                      <a16:colId xmlns:a16="http://schemas.microsoft.com/office/drawing/2014/main" val="1538957577"/>
                    </a:ext>
                  </a:extLst>
                </a:gridCol>
              </a:tblGrid>
              <a:tr h="381923">
                <a:tc>
                  <a:txBody>
                    <a:bodyPr/>
                    <a:lstStyle/>
                    <a:p>
                      <a:r>
                        <a:rPr lang="en-GB" dirty="0"/>
                        <a:t>Policy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b="0" i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Mental Health in LMCs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9100215"/>
                  </a:ext>
                </a:extLst>
              </a:tr>
              <a:tr h="659209">
                <a:tc>
                  <a:txBody>
                    <a:bodyPr/>
                    <a:lstStyle/>
                    <a:p>
                      <a:r>
                        <a:rPr lang="en-GB" dirty="0"/>
                        <a:t>Context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High burden of mental health problems, limited resources, and cultural stigma.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5564101"/>
                  </a:ext>
                </a:extLst>
              </a:tr>
              <a:tr h="659209">
                <a:tc>
                  <a:txBody>
                    <a:bodyPr/>
                    <a:lstStyle/>
                    <a:p>
                      <a:r>
                        <a:rPr lang="en-GB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Actors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Government officials, NGOs, healthcare providers, and affected communities.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5995227"/>
                  </a:ext>
                </a:extLst>
              </a:tr>
              <a:tr h="941728">
                <a:tc>
                  <a:txBody>
                    <a:bodyPr/>
                    <a:lstStyle/>
                    <a:p>
                      <a:r>
                        <a:rPr lang="en-GB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Content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Address access to care, mental health literacy campaigns, and support for individuals with mental health conditions. 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2878530"/>
                  </a:ext>
                </a:extLst>
              </a:tr>
              <a:tr h="381923">
                <a:tc>
                  <a:txBody>
                    <a:bodyPr/>
                    <a:lstStyle/>
                    <a:p>
                      <a:r>
                        <a:rPr lang="en-GB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process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Advocacy efforts, political decision-making, and implementation of new programs. 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0918046"/>
                  </a:ext>
                </a:extLst>
              </a:tr>
              <a:tr h="381923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84894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551070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EB552F-631A-6270-3BD1-4A760A671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Kingdon’s Multiple Streams Model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8FD9B0-311C-FC48-9ED5-8AF0842F4D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853754"/>
            <a:ext cx="9603275" cy="3789962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GB" sz="2900" dirty="0"/>
              <a:t>Explains </a:t>
            </a:r>
            <a:r>
              <a:rPr lang="en-GB" sz="2900" b="1" dirty="0"/>
              <a:t>how and when policies get on the agenda</a:t>
            </a:r>
            <a:r>
              <a:rPr lang="en-GB" sz="2900" dirty="0"/>
              <a:t>.</a:t>
            </a:r>
          </a:p>
          <a:p>
            <a:pPr>
              <a:spcBef>
                <a:spcPct val="0"/>
              </a:spcBef>
            </a:pPr>
            <a:r>
              <a:rPr lang="en-US" altLang="en-US" sz="2800" b="1" i="1" dirty="0">
                <a:solidFill>
                  <a:srgbClr val="0070C0"/>
                </a:solidFill>
              </a:rPr>
              <a:t>Problem stream</a:t>
            </a:r>
            <a:r>
              <a:rPr lang="en-US" altLang="en-US" sz="2800" dirty="0">
                <a:solidFill>
                  <a:srgbClr val="0070C0"/>
                </a:solidFill>
              </a:rPr>
              <a:t> </a:t>
            </a:r>
            <a:r>
              <a:rPr lang="en-US" altLang="en-US" sz="2800" dirty="0"/>
              <a:t>involves persuading policy makers to pay attention to one problem over others (aka agenda-setting). </a:t>
            </a:r>
          </a:p>
          <a:p>
            <a:pPr lvl="1">
              <a:spcBef>
                <a:spcPts val="600"/>
              </a:spcBef>
              <a:buNone/>
            </a:pPr>
            <a:r>
              <a:rPr lang="en-US" altLang="en-US" sz="2000" dirty="0"/>
              <a:t>     Policy proposals will rise to the top of the agenda when the </a:t>
            </a:r>
            <a:r>
              <a:rPr lang="en-US" altLang="en-US" sz="2000" b="1" dirty="0">
                <a:solidFill>
                  <a:srgbClr val="0070C0"/>
                </a:solidFill>
              </a:rPr>
              <a:t>associated problem</a:t>
            </a:r>
            <a:r>
              <a:rPr lang="en-US" altLang="en-US" sz="2000" dirty="0"/>
              <a:t> is recognized as important. This depends on how it is </a:t>
            </a:r>
            <a:r>
              <a:rPr lang="en-US" altLang="en-US" sz="2000" b="1" dirty="0">
                <a:solidFill>
                  <a:srgbClr val="0070C0"/>
                </a:solidFill>
              </a:rPr>
              <a:t>framed</a:t>
            </a:r>
            <a:r>
              <a:rPr lang="en-US" altLang="en-US" sz="2000" dirty="0"/>
              <a:t> or </a:t>
            </a:r>
            <a:r>
              <a:rPr lang="en-US" altLang="en-US" sz="2000" b="1" dirty="0">
                <a:solidFill>
                  <a:srgbClr val="0070C0"/>
                </a:solidFill>
              </a:rPr>
              <a:t>brought to policy maker’s attention </a:t>
            </a:r>
            <a:r>
              <a:rPr lang="en-US" altLang="en-US" sz="2000" dirty="0"/>
              <a:t>(e.g., through data or focusing events) </a:t>
            </a:r>
            <a:endParaRPr lang="en-US" altLang="en-US" sz="2000" dirty="0">
              <a:solidFill>
                <a:srgbClr val="FF0000"/>
              </a:solidFill>
            </a:endParaRPr>
          </a:p>
          <a:p>
            <a:pPr lvl="1">
              <a:spcBef>
                <a:spcPct val="0"/>
              </a:spcBef>
            </a:pPr>
            <a:endParaRPr lang="en-US" altLang="en-US" sz="2000" dirty="0"/>
          </a:p>
          <a:p>
            <a:pPr>
              <a:spcBef>
                <a:spcPct val="0"/>
              </a:spcBef>
            </a:pPr>
            <a:r>
              <a:rPr lang="en-US" altLang="en-US" sz="2800" b="1" i="1" dirty="0">
                <a:solidFill>
                  <a:srgbClr val="0070C0"/>
                </a:solidFill>
              </a:rPr>
              <a:t>Proposal stream</a:t>
            </a:r>
            <a:r>
              <a:rPr lang="en-US" altLang="en-US" sz="2800" dirty="0">
                <a:solidFill>
                  <a:srgbClr val="0070C0"/>
                </a:solidFill>
              </a:rPr>
              <a:t> </a:t>
            </a:r>
            <a:r>
              <a:rPr lang="en-US" altLang="en-US" sz="2800" dirty="0"/>
              <a:t>is the process by which policy proposals are generated, debated, revised, and put forth for serious consideration (</a:t>
            </a:r>
            <a:r>
              <a:rPr lang="en-US" altLang="en-US" sz="2800" dirty="0">
                <a:solidFill>
                  <a:srgbClr val="FF0000"/>
                </a:solidFill>
              </a:rPr>
              <a:t>meeting</a:t>
            </a:r>
            <a:r>
              <a:rPr lang="en-US" altLang="en-US" sz="2800" dirty="0"/>
              <a:t>s). </a:t>
            </a:r>
          </a:p>
          <a:p>
            <a:pPr lvl="1">
              <a:spcBef>
                <a:spcPct val="0"/>
              </a:spcBef>
              <a:buNone/>
            </a:pPr>
            <a:r>
              <a:rPr lang="en-US" altLang="en-US" sz="2000" dirty="0"/>
              <a:t>    More likely to be successful if perceived as technically feasible, compatible with policymaker’s values, reasonable in cost, and appealing to the public.</a:t>
            </a:r>
          </a:p>
          <a:p>
            <a:pPr lvl="1">
              <a:spcBef>
                <a:spcPct val="0"/>
              </a:spcBef>
            </a:pPr>
            <a:endParaRPr lang="en-US" altLang="en-US" sz="2000" dirty="0"/>
          </a:p>
          <a:p>
            <a:pPr>
              <a:spcBef>
                <a:spcPct val="0"/>
              </a:spcBef>
            </a:pPr>
            <a:r>
              <a:rPr lang="en-US" altLang="en-US" sz="2800" b="1" i="1" dirty="0">
                <a:solidFill>
                  <a:srgbClr val="0070C0"/>
                </a:solidFill>
              </a:rPr>
              <a:t>Politics stream</a:t>
            </a:r>
            <a:r>
              <a:rPr lang="en-US" altLang="en-US" sz="2800" dirty="0"/>
              <a:t> refers to political factors that influence agendas, such as changes in elected officials, political climate or mood, and the voices of advocacy or opposition groups (</a:t>
            </a:r>
            <a:r>
              <a:rPr lang="en-US" altLang="en-US" sz="2800" dirty="0">
                <a:solidFill>
                  <a:srgbClr val="FF0000"/>
                </a:solidFill>
              </a:rPr>
              <a:t>different actors</a:t>
            </a:r>
            <a:r>
              <a:rPr lang="en-US" altLang="en-US" sz="2800" dirty="0"/>
              <a:t>).</a:t>
            </a:r>
          </a:p>
          <a:p>
            <a:pPr marL="0" indent="0">
              <a:buNone/>
            </a:pPr>
            <a:r>
              <a:rPr lang="en-GB" altLang="en-US" dirty="0"/>
              <a:t>Adopted from Dr JMZ 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8413914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5FF254-7387-6E77-F487-70C55FB4D7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Example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DB6E5307-FE9D-B528-221D-FC7CC1A1983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8417406"/>
              </p:ext>
            </p:extLst>
          </p:nvPr>
        </p:nvGraphicFramePr>
        <p:xfrm>
          <a:off x="1450975" y="2016125"/>
          <a:ext cx="9604374" cy="1925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02187">
                  <a:extLst>
                    <a:ext uri="{9D8B030D-6E8A-4147-A177-3AD203B41FA5}">
                      <a16:colId xmlns:a16="http://schemas.microsoft.com/office/drawing/2014/main" val="2685203951"/>
                    </a:ext>
                  </a:extLst>
                </a:gridCol>
                <a:gridCol w="4802187">
                  <a:extLst>
                    <a:ext uri="{9D8B030D-6E8A-4147-A177-3AD203B41FA5}">
                      <a16:colId xmlns:a16="http://schemas.microsoft.com/office/drawing/2014/main" val="42722438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Problem Stream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COVID-19 infectious disease emerges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95546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Policy Stream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Experts study the disease and suggest measures </a:t>
                      </a:r>
                      <a:r>
                        <a:rPr lang="en-GB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(e.g., quarantine, vaccination, contact tracing).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21212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Politics Stream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political climate is receptive to addressing this emerging crisis. Politicians are ready to act on the measures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00867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658634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06755F-ED19-7022-6364-D5ED4BE383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Advocacy Coalition Framework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D6F087-20A3-E609-BBE4-8BD2C46F8E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Focuses on </a:t>
            </a:r>
            <a:r>
              <a:rPr lang="en-GB" b="1" dirty="0"/>
              <a:t>coalitions of actors</a:t>
            </a:r>
            <a:r>
              <a:rPr lang="en-GB" dirty="0"/>
              <a:t> who share beliefs and work overtime to influence policy.</a:t>
            </a:r>
          </a:p>
          <a:p>
            <a:pPr marL="0" indent="0">
              <a:buNone/>
            </a:pPr>
            <a:r>
              <a:rPr lang="en-GB" dirty="0"/>
              <a:t>Key Concepts: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b="1" dirty="0"/>
              <a:t>Belief systems: </a:t>
            </a:r>
            <a:r>
              <a:rPr lang="en-GB" sz="1700" dirty="0"/>
              <a:t>deep core (these regard an actor’s “underlying personal philosophy), policy beliefs (these regard “fundamental policy positions.”), secondary aspects (these relate to the funding, delivery, and implementation of policy goals).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b="1" dirty="0"/>
              <a:t>Policy subsystems:</a:t>
            </a:r>
            <a:r>
              <a:rPr lang="en-GB" dirty="0"/>
              <a:t> </a:t>
            </a:r>
            <a:r>
              <a:rPr lang="en-GB" sz="1700" dirty="0"/>
              <a:t>where advocacy coalitions operate </a:t>
            </a:r>
            <a:r>
              <a:rPr lang="en-GB" sz="1600" dirty="0"/>
              <a:t>like environmental policy or healthcare. 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b="1" dirty="0"/>
              <a:t>External events:</a:t>
            </a:r>
            <a:r>
              <a:rPr lang="en-GB" dirty="0"/>
              <a:t> </a:t>
            </a:r>
            <a:r>
              <a:rPr lang="en-GB" sz="1700" dirty="0"/>
              <a:t>(e.g., crises, changes in government) that open policy change opportunities</a:t>
            </a:r>
          </a:p>
        </p:txBody>
      </p:sp>
    </p:spTree>
    <p:extLst>
      <p:ext uri="{BB962C8B-B14F-4D97-AF65-F5344CB8AC3E}">
        <p14:creationId xmlns:p14="http://schemas.microsoft.com/office/powerpoint/2010/main" val="75475802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41C662-3B02-D6C5-2826-369C7917FF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Examples of ACF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448F23-FC6B-CBE0-974B-FC2CD525F4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/>
              <a:t>Environmental advocacy:</a:t>
            </a:r>
            <a:endParaRPr lang="en-GB" dirty="0"/>
          </a:p>
          <a:p>
            <a:r>
              <a:rPr lang="en-GB" dirty="0"/>
              <a:t>Groups advocating for stricter regulations on pollution or for renewable energy sources.</a:t>
            </a:r>
          </a:p>
          <a:p>
            <a:pPr marL="0" indent="0">
              <a:buNone/>
            </a:pPr>
            <a:r>
              <a:rPr lang="en-GB" b="1" dirty="0"/>
              <a:t>Healthcare advocacy:</a:t>
            </a:r>
            <a:endParaRPr lang="en-GB" dirty="0"/>
          </a:p>
          <a:p>
            <a:r>
              <a:rPr lang="en-GB" dirty="0"/>
              <a:t>Organizations advocating for universal healthcare or for specific treatments or policies.</a:t>
            </a:r>
          </a:p>
          <a:p>
            <a:pPr marL="0" indent="0">
              <a:buNone/>
            </a:pPr>
            <a:r>
              <a:rPr lang="en-GB" b="1" dirty="0"/>
              <a:t>Consumer protection:</a:t>
            </a:r>
            <a:endParaRPr lang="en-GB" dirty="0"/>
          </a:p>
          <a:p>
            <a:r>
              <a:rPr lang="en-GB" dirty="0"/>
              <a:t>Consumer groups working to influence regulations and laws protecting consumers' rights. 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4302665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E39B1-692A-EE88-2935-23435DDC55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Section 5: Models of Policy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7AA179-F67B-B4E4-60E4-1D4EDEB2DA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What is Policy Analysis?</a:t>
            </a:r>
          </a:p>
          <a:p>
            <a:pPr marL="0" indent="0">
              <a:buNone/>
            </a:pPr>
            <a:r>
              <a:rPr lang="en-GB" dirty="0"/>
              <a:t>Policy analysis is a systematic process of examining public policy options to address societal problems or challenges.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/>
              <a:t>Systematic evaluation of policy options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/>
              <a:t>Based on evidence, values, and feasibility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8927817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476F5-E706-CCBD-2D90-C383D7261D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Key aspects of policy analysis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D0CBFE-9B99-CE97-3C88-7F972DBFC9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853754"/>
            <a:ext cx="9603275" cy="3711304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GB" b="1" dirty="0"/>
              <a:t>Problem Definition:</a:t>
            </a:r>
            <a:r>
              <a:rPr lang="en-GB" dirty="0"/>
              <a:t> Clearly outlining the issue or problem that the policy aims to address. 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b="1" dirty="0"/>
              <a:t>Goal Setting</a:t>
            </a:r>
            <a:r>
              <a:rPr lang="en-GB" dirty="0"/>
              <a:t>: Defining the objectives that the policy is expected to achieve. 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/>
              <a:t>I</a:t>
            </a:r>
            <a:r>
              <a:rPr lang="en-GB" b="1" dirty="0"/>
              <a:t>dentifying Policy Options:</a:t>
            </a:r>
            <a:r>
              <a:rPr lang="en-GB" dirty="0"/>
              <a:t> Exploring various potential solutions or interventions to address the problem. 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b="1" dirty="0"/>
              <a:t>Impact Assessment: </a:t>
            </a:r>
            <a:r>
              <a:rPr lang="en-GB" dirty="0"/>
              <a:t>Evaluating the potential benefits and drawbacks of each policy option. 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b="1" dirty="0"/>
              <a:t>Recommendation: </a:t>
            </a:r>
            <a:r>
              <a:rPr lang="en-GB" dirty="0"/>
              <a:t>Recommending the most effective and feasible policy option based on the analysis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b="1" dirty="0"/>
              <a:t>Implementation and Evaluation: </a:t>
            </a:r>
            <a:r>
              <a:rPr lang="en-GB" dirty="0"/>
              <a:t>Monitoring and evaluating the effectiveness of the implemented policy over time. </a:t>
            </a:r>
          </a:p>
          <a:p>
            <a:pPr>
              <a:buFont typeface="Wingdings" panose="05000000000000000000" pitchFamily="2" charset="2"/>
              <a:buChar char="§"/>
            </a:pPr>
            <a:endParaRPr lang="en-GB" dirty="0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C9E44BBC-4858-5BCC-886A-E6FE04EA59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73149"/>
            <a:ext cx="65" cy="74629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6348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93249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75A426-1FCD-8125-086D-4E7E01C00F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SECTION 1: WHAT IS POLICY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3F7FD8-7624-9F9B-B24F-898AC5811A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/>
              <a:t>Policy</a:t>
            </a:r>
            <a:r>
              <a:rPr lang="en-GB" dirty="0"/>
              <a:t> is a </a:t>
            </a:r>
            <a:r>
              <a:rPr lang="en-GB" b="1" dirty="0"/>
              <a:t>deliberate system of principles or course of action</a:t>
            </a:r>
            <a:r>
              <a:rPr lang="en-GB" dirty="0"/>
              <a:t> adopted or followed by an organization, government, or individual to guide decisions and achieve rational outcomes.</a:t>
            </a:r>
          </a:p>
          <a:p>
            <a:r>
              <a:rPr lang="en-ZA" altLang="en-US" dirty="0"/>
              <a:t>Policy is designed to change a given situation and the set of practices within it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9914694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AEC613-F4E6-8557-710F-26543934C9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Tools and methodologies for PA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614259-F45B-C54F-AE5B-FBCE04E0CF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455174"/>
            <a:ext cx="9603275" cy="401117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/>
              <a:t>Policy analysts utilize a variety of tools and methodologies to conduct their analyses:</a:t>
            </a:r>
          </a:p>
          <a:p>
            <a:pPr marL="457200" indent="-457200">
              <a:buAutoNum type="arabicPeriod"/>
            </a:pPr>
            <a:r>
              <a:rPr lang="en-GB" b="1" dirty="0"/>
              <a:t>Data Collection and Analysis Tools: </a:t>
            </a:r>
            <a:r>
              <a:rPr lang="en-GB" dirty="0"/>
              <a:t>Surveys,</a:t>
            </a:r>
            <a:r>
              <a:rPr lang="en-GB" b="1" dirty="0"/>
              <a:t> </a:t>
            </a:r>
            <a:r>
              <a:rPr lang="en-GB" dirty="0"/>
              <a:t>Interviews and Focus Groups, Statistical Analysis Software, Cost-Benefit Analysis (</a:t>
            </a:r>
            <a:r>
              <a:rPr lang="en-GB" sz="1200" dirty="0"/>
              <a:t>A quantitative method that compares the monetary costs of a policy against its benefits to determine its net social value.)</a:t>
            </a:r>
          </a:p>
          <a:p>
            <a:pPr marL="457200" indent="-457200">
              <a:buAutoNum type="arabicPeriod"/>
            </a:pPr>
            <a:r>
              <a:rPr lang="en-GB" b="1" dirty="0"/>
              <a:t> Modelling and Forecasting Tools: </a:t>
            </a:r>
          </a:p>
          <a:p>
            <a:pPr marL="0" indent="0">
              <a:buNone/>
            </a:pPr>
            <a:r>
              <a:rPr lang="en-GB" dirty="0"/>
              <a:t>Economic modelling &gt; </a:t>
            </a:r>
            <a:r>
              <a:rPr lang="en-GB" sz="1200" dirty="0"/>
              <a:t>Utilizes mathematical models to simulate economic systems and predict the impact of policies on key variables like GDP and employment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Policy Simulation Models &gt; </a:t>
            </a:r>
            <a:r>
              <a:rPr lang="en-GB" sz="1200" dirty="0"/>
              <a:t>Computer-based models that simulate the effects of different policy options on specific outcomes, such as health indicators or poverty rates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Forecasting Tools &gt; </a:t>
            </a:r>
            <a:r>
              <a:rPr lang="en-GB" sz="1200" dirty="0"/>
              <a:t>Statistical techniques used to predict future trends relevant to policymaking, including scenario planning that develops alternative future scenarios</a:t>
            </a:r>
            <a:endParaRPr lang="en-GB" dirty="0"/>
          </a:p>
          <a:p>
            <a:pPr marL="0" indent="0">
              <a:buNone/>
            </a:pPr>
            <a:endParaRPr lang="en-GB" b="1" dirty="0"/>
          </a:p>
          <a:p>
            <a:pPr>
              <a:buAutoNum type="arabicPeriod"/>
            </a:pPr>
            <a:endParaRPr lang="en-GB" b="1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3972872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551474-0C02-91E5-82A4-00A5D82DA3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Continuation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CDED61-0582-64BB-928B-D348F49F2F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8" y="2005900"/>
            <a:ext cx="9603275" cy="3450613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3. </a:t>
            </a:r>
            <a:r>
              <a:rPr lang="en-GB" b="1" dirty="0"/>
              <a:t>Decision-Making Tools: </a:t>
            </a:r>
            <a:r>
              <a:rPr lang="en-GB" dirty="0"/>
              <a:t>Decision analysis (systematic approach to evaluate choices), expert panels (experts convening to provide guidance) , Public Consultation Tools (mechanisms for soliciting input from public) </a:t>
            </a:r>
          </a:p>
          <a:p>
            <a:pPr marL="0" indent="0">
              <a:buNone/>
            </a:pPr>
            <a:r>
              <a:rPr lang="en-GB" dirty="0"/>
              <a:t>4. </a:t>
            </a:r>
            <a:r>
              <a:rPr lang="en-GB" b="1" dirty="0"/>
              <a:t>Visualization and Presentation Tools: </a:t>
            </a:r>
            <a:r>
              <a:rPr lang="en-GB" dirty="0"/>
              <a:t>Data Visualization Software (Excel, </a:t>
            </a:r>
            <a:r>
              <a:rPr lang="en-GB" dirty="0" err="1"/>
              <a:t>PowerBi</a:t>
            </a:r>
            <a:r>
              <a:rPr lang="en-GB" dirty="0"/>
              <a:t>) , Presentation Software (PowerPoint) </a:t>
            </a:r>
            <a:endParaRPr lang="en-GB" b="1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911903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79197-FEA1-3BCA-641C-F3A1DF4ADB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Common POLICY ANALYSIS Models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A7ECF0-29B9-E811-CFAA-58F0514E2D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8" y="1853754"/>
            <a:ext cx="9603275" cy="4149212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GB" b="1" dirty="0"/>
              <a:t>Rational Model</a:t>
            </a:r>
            <a:r>
              <a:rPr lang="en-GB" dirty="0"/>
              <a:t>: assumes policymakers act rationally, considering all possible options, weighing them against their goals, and selecting the most efficient solution.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b="1" dirty="0"/>
              <a:t>Incremental Model </a:t>
            </a:r>
            <a:r>
              <a:rPr lang="en-GB" dirty="0"/>
              <a:t>: suggests that policy changes occur gradually, step-by-step, rather than in large, sweeping reforms (e.g. budget constraints)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b="1" dirty="0"/>
              <a:t>Advocacy Coalition Framework: </a:t>
            </a:r>
            <a:r>
              <a:rPr lang="en-GB" dirty="0"/>
              <a:t>emphasizes the role of advocacy coalitions, groups of individuals with shared beliefs and interests, in shaping policy decisions.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b="1" dirty="0"/>
              <a:t>Narrative Frame Analysis: </a:t>
            </a:r>
            <a:r>
              <a:rPr lang="en-GB" dirty="0"/>
              <a:t>focuses on how stories and narratives are used to frame policy issues and persuade policymakers. 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b="1" dirty="0"/>
              <a:t>Elite Groups Model: </a:t>
            </a:r>
            <a:r>
              <a:rPr lang="en-GB" dirty="0"/>
              <a:t>suggests that policy decisions are often made by a small group of powerful individuals or groups</a:t>
            </a:r>
          </a:p>
          <a:p>
            <a:pPr>
              <a:buFont typeface="Wingdings" panose="05000000000000000000" pitchFamily="2" charset="2"/>
              <a:buChar char="§"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3328007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2ED6A7-2E0B-20DF-A338-F2E1BCE19B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Integrating Power into Policy Analysis</a:t>
            </a:r>
            <a:br>
              <a:rPr lang="en-GB" u="sng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4795AD-7D28-8076-DDAA-C7445DF4C6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Importance of understanding who holds power and how it affects: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/>
              <a:t>Evidence use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/>
              <a:t>Decision making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/>
              <a:t>Implementation and sustainability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4670185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EF4F95-0D7C-1DBC-AFC6-135882C669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Summary &amp; Key Takeaways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3BCB381A-A6F9-2669-B257-CC3A590CAAD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1451579" y="2032880"/>
            <a:ext cx="5894819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0" fontAlgn="base" latinLnBrk="0" hangingPunct="0">
              <a:lnSpc>
                <a:spcPct val="3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  <a:tabLst/>
            </a:pPr>
            <a: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Policy is shaped by power dynamics and actors</a:t>
            </a:r>
          </a:p>
          <a:p>
            <a:pPr lvl="0" eaLnBrk="0" fontAlgn="base" hangingPunct="0">
              <a:lnSpc>
                <a:spcPct val="3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</a:pPr>
            <a:r>
              <a:rPr lang="en-US" sz="1800" dirty="0">
                <a:latin typeface="Arial" panose="020B0604020202020204" pitchFamily="34" charset="0"/>
              </a:rPr>
              <a:t>Analytical </a:t>
            </a:r>
            <a:r>
              <a:rPr lang="en-GB" sz="1800" dirty="0"/>
              <a:t>tools and frameworks help unpack complexity</a:t>
            </a:r>
          </a:p>
          <a:p>
            <a:pPr lvl="0" eaLnBrk="0" fontAlgn="base" hangingPunct="0">
              <a:lnSpc>
                <a:spcPct val="3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</a:pPr>
            <a:r>
              <a:rPr lang="en-GB" sz="1800" dirty="0"/>
              <a:t>Effective policy analysis requires multi-dimensional thinking</a:t>
            </a:r>
          </a:p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</a:pPr>
            <a:endParaRPr lang="en-GB" sz="1800" dirty="0"/>
          </a:p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§"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492322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5EE6EF-981E-C89D-3EE6-B749E2EBF8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Questions &amp; Discussion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B72ACD-1324-AD96-C828-BABF5D3A76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GB" dirty="0"/>
              <a:t>Who are the most influential policy actors in your context?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/>
              <a:t>How can we navigate power to promote equitable health policies?</a:t>
            </a:r>
          </a:p>
        </p:txBody>
      </p:sp>
    </p:spTree>
    <p:extLst>
      <p:ext uri="{BB962C8B-B14F-4D97-AF65-F5344CB8AC3E}">
        <p14:creationId xmlns:p14="http://schemas.microsoft.com/office/powerpoint/2010/main" val="8476621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D3DE2F-EC59-A1A8-34C0-4CD993BCE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Continuation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F207C2-E660-F1EE-9036-F4754EFCF6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/>
              <a:t>Key Characteristics of Policy:</a:t>
            </a:r>
          </a:p>
          <a:p>
            <a:r>
              <a:rPr lang="en-GB" b="1" dirty="0"/>
              <a:t>Purposeful</a:t>
            </a:r>
            <a:r>
              <a:rPr lang="en-GB" dirty="0"/>
              <a:t> – Not random; based on identified needs or problems.</a:t>
            </a:r>
          </a:p>
          <a:p>
            <a:r>
              <a:rPr lang="en-GB" b="1" dirty="0"/>
              <a:t>Authoritative</a:t>
            </a:r>
            <a:r>
              <a:rPr lang="en-GB" dirty="0"/>
              <a:t> – Created and enforced by legitimate institutions or leaders.</a:t>
            </a:r>
          </a:p>
          <a:p>
            <a:r>
              <a:rPr lang="en-GB" b="1" dirty="0"/>
              <a:t>Guiding</a:t>
            </a:r>
            <a:r>
              <a:rPr lang="en-GB" dirty="0"/>
              <a:t> – Directs choices, behaviours, and allocation of resources.</a:t>
            </a:r>
          </a:p>
          <a:p>
            <a:r>
              <a:rPr lang="en-GB" b="1" dirty="0"/>
              <a:t>Contextual</a:t>
            </a:r>
            <a:r>
              <a:rPr lang="en-GB" dirty="0"/>
              <a:t> – Influenced by political, economic, and social environments.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40265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EA5AA9-D68B-E546-4DBE-524A4DC313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Continuation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57F731-3CF6-A407-05CA-5C54C72390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/>
              <a:t>Types of Policy:</a:t>
            </a:r>
          </a:p>
          <a:p>
            <a:r>
              <a:rPr lang="en-GB" b="1" dirty="0"/>
              <a:t>Public Policy:</a:t>
            </a:r>
            <a:r>
              <a:rPr lang="en-GB" dirty="0"/>
              <a:t> Developed by governments (e.g., health, education, economic policies)</a:t>
            </a:r>
          </a:p>
          <a:p>
            <a:r>
              <a:rPr lang="en-GB" b="1" dirty="0"/>
              <a:t>Organizational Policy:</a:t>
            </a:r>
            <a:r>
              <a:rPr lang="en-GB" dirty="0"/>
              <a:t> Internal rules within institutions (e.g., workplace safety policy)</a:t>
            </a:r>
          </a:p>
          <a:p>
            <a:r>
              <a:rPr lang="en-GB" b="1" dirty="0"/>
              <a:t>Social Policy:</a:t>
            </a:r>
            <a:r>
              <a:rPr lang="en-GB" dirty="0"/>
              <a:t> Aimed at social welfare and justice (e.g., housing or disability policy)</a:t>
            </a:r>
          </a:p>
          <a:p>
            <a:pPr marL="0" indent="0">
              <a:buNone/>
            </a:pPr>
            <a:r>
              <a:rPr lang="en-GB" dirty="0"/>
              <a:t>Example:  A </a:t>
            </a:r>
            <a:r>
              <a:rPr lang="en-GB" b="1" dirty="0"/>
              <a:t>national health policy</a:t>
            </a:r>
            <a:r>
              <a:rPr lang="en-GB" dirty="0"/>
              <a:t> may outline the government’s plan to achieve universal health coverage, improve access to services, and reduce disease burden.</a:t>
            </a:r>
          </a:p>
        </p:txBody>
      </p:sp>
    </p:spTree>
    <p:extLst>
      <p:ext uri="{BB962C8B-B14F-4D97-AF65-F5344CB8AC3E}">
        <p14:creationId xmlns:p14="http://schemas.microsoft.com/office/powerpoint/2010/main" val="5413663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7ADD9-A697-99E1-C98A-D66C5FF606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Agents in Policy Process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7A65C3-9EF7-38AB-FDE8-064F7DCE70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Who Are the Policy Actors?</a:t>
            </a:r>
          </a:p>
          <a:p>
            <a:pPr marL="0" indent="0">
              <a:buNone/>
            </a:pPr>
            <a:endParaRPr lang="en-GB" dirty="0"/>
          </a:p>
          <a:p>
            <a:pPr>
              <a:buFont typeface="Wingdings" panose="05000000000000000000" pitchFamily="2" charset="2"/>
              <a:buChar char="§"/>
            </a:pPr>
            <a:r>
              <a:rPr lang="en-GB" dirty="0"/>
              <a:t>Politicians, Bureaucrats, NGOs, Donors, Civil Society, Media, Academics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/>
              <a:t>International Organizations (e.g., WHO, World Bank)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/>
              <a:t>Policy agents/actors are individuals or groups that </a:t>
            </a:r>
            <a:r>
              <a:rPr lang="en-GB" b="1" dirty="0"/>
              <a:t>influence</a:t>
            </a:r>
            <a:r>
              <a:rPr lang="en-GB" dirty="0"/>
              <a:t>, </a:t>
            </a:r>
            <a:r>
              <a:rPr lang="en-GB" b="1" dirty="0"/>
              <a:t>shape</a:t>
            </a:r>
            <a:r>
              <a:rPr lang="en-GB" dirty="0"/>
              <a:t>, or </a:t>
            </a:r>
            <a:r>
              <a:rPr lang="en-GB" b="1" dirty="0"/>
              <a:t>implement</a:t>
            </a:r>
            <a:r>
              <a:rPr lang="en-GB" dirty="0"/>
              <a:t> policy decisions. They act within and outside formal structures of governance.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490199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1CE1A8-1B6F-7987-8ABC-11522F7210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CONTINUATION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AEEF05-648E-5433-C643-B94313788F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3809" y="1425796"/>
            <a:ext cx="9603275" cy="4257249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Key categories of Policy Agents</a:t>
            </a:r>
          </a:p>
          <a:p>
            <a:pPr marL="0" indent="0">
              <a:buNone/>
            </a:pPr>
            <a:endParaRPr lang="en-GB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3A69FE7-5CBE-B59C-C8A2-3A37E96FA3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8775818"/>
              </p:ext>
            </p:extLst>
          </p:nvPr>
        </p:nvGraphicFramePr>
        <p:xfrm>
          <a:off x="1313809" y="1946786"/>
          <a:ext cx="8705262" cy="2349913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352631">
                  <a:extLst>
                    <a:ext uri="{9D8B030D-6E8A-4147-A177-3AD203B41FA5}">
                      <a16:colId xmlns:a16="http://schemas.microsoft.com/office/drawing/2014/main" val="3451935846"/>
                    </a:ext>
                  </a:extLst>
                </a:gridCol>
                <a:gridCol w="4352631">
                  <a:extLst>
                    <a:ext uri="{9D8B030D-6E8A-4147-A177-3AD203B41FA5}">
                      <a16:colId xmlns:a16="http://schemas.microsoft.com/office/drawing/2014/main" val="4025534127"/>
                    </a:ext>
                  </a:extLst>
                </a:gridCol>
              </a:tblGrid>
              <a:tr h="514863">
                <a:tc>
                  <a:txBody>
                    <a:bodyPr/>
                    <a:lstStyle/>
                    <a:p>
                      <a:r>
                        <a:rPr lang="en-GB" dirty="0"/>
                        <a:t>Type of Agent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Example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2400561"/>
                  </a:ext>
                </a:extLst>
              </a:tr>
              <a:tr h="367010">
                <a:tc>
                  <a:txBody>
                    <a:bodyPr/>
                    <a:lstStyle/>
                    <a:p>
                      <a:r>
                        <a:rPr lang="en-GB" dirty="0"/>
                        <a:t>Government Actors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Politicians, Ministers, Civil Servants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2293115"/>
                  </a:ext>
                </a:extLst>
              </a:tr>
              <a:tr h="367010">
                <a:tc>
                  <a:txBody>
                    <a:bodyPr/>
                    <a:lstStyle/>
                    <a:p>
                      <a:r>
                        <a:rPr lang="en-GB" dirty="0"/>
                        <a:t>Bureaucracy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Technical officers, program managers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9718713"/>
                  </a:ext>
                </a:extLst>
              </a:tr>
              <a:tr h="367010">
                <a:tc>
                  <a:txBody>
                    <a:bodyPr/>
                    <a:lstStyle/>
                    <a:p>
                      <a:r>
                        <a:rPr lang="en-GB" dirty="0"/>
                        <a:t>Interest Groups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Professional bodies, unions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2192874"/>
                  </a:ext>
                </a:extLst>
              </a:tr>
              <a:tr h="367010">
                <a:tc>
                  <a:txBody>
                    <a:bodyPr/>
                    <a:lstStyle/>
                    <a:p>
                      <a:r>
                        <a:rPr lang="en-GB" dirty="0"/>
                        <a:t>Civil Society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NGOs, CBOs, advocacy groups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1062618"/>
                  </a:ext>
                </a:extLst>
              </a:tr>
              <a:tr h="367010">
                <a:tc>
                  <a:txBody>
                    <a:bodyPr/>
                    <a:lstStyle/>
                    <a:p>
                      <a:r>
                        <a:rPr lang="en-GB" dirty="0"/>
                        <a:t>Academics &amp; Think Tanks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Researchers, policy institutes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2271679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BF94C4F0-A427-1EF6-DC13-2F93DF382B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3319130"/>
              </p:ext>
            </p:extLst>
          </p:nvPr>
        </p:nvGraphicFramePr>
        <p:xfrm>
          <a:off x="1313809" y="4306859"/>
          <a:ext cx="8705262" cy="7315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352631">
                  <a:extLst>
                    <a:ext uri="{9D8B030D-6E8A-4147-A177-3AD203B41FA5}">
                      <a16:colId xmlns:a16="http://schemas.microsoft.com/office/drawing/2014/main" val="232477547"/>
                    </a:ext>
                  </a:extLst>
                </a:gridCol>
                <a:gridCol w="4352631">
                  <a:extLst>
                    <a:ext uri="{9D8B030D-6E8A-4147-A177-3AD203B41FA5}">
                      <a16:colId xmlns:a16="http://schemas.microsoft.com/office/drawing/2014/main" val="1580386206"/>
                    </a:ext>
                  </a:extLst>
                </a:gridCol>
              </a:tblGrid>
              <a:tr h="324324">
                <a:tc>
                  <a:txBody>
                    <a:bodyPr/>
                    <a:lstStyle/>
                    <a:p>
                      <a:r>
                        <a:rPr lang="en-GB" b="1" dirty="0"/>
                        <a:t>Development Partners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WHO, World Bank, bilateral donors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8085651"/>
                  </a:ext>
                </a:extLst>
              </a:tr>
              <a:tr h="324324">
                <a:tc>
                  <a:txBody>
                    <a:bodyPr/>
                    <a:lstStyle/>
                    <a:p>
                      <a:r>
                        <a:rPr lang="en-GB" dirty="0"/>
                        <a:t>Private Sector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Pharmaceutical companies, insurers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45389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42141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BD8C14-9CEA-6E02-F748-7D0C9C5D4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Discussion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06323C-7EA3-68B7-FA3D-053A29E09B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GB" dirty="0"/>
              <a:t>Discuss other policy agents and their roles</a:t>
            </a:r>
          </a:p>
        </p:txBody>
      </p:sp>
    </p:spTree>
    <p:extLst>
      <p:ext uri="{BB962C8B-B14F-4D97-AF65-F5344CB8AC3E}">
        <p14:creationId xmlns:p14="http://schemas.microsoft.com/office/powerpoint/2010/main" val="24060166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98378C-DB94-0EA0-46B7-29C2393A3B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Continuation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7C0D2A-57A7-ADB1-8F20-DFAA92B967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1519458"/>
            <a:ext cx="9603275" cy="410459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/>
              <a:t>Roles of Policy Agents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/>
              <a:t>Agenda Setting: Identify and frame policy issues, influence what gets attention, use research, media, or activism to highlight problems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/>
              <a:t>Policy Formulation:  Provide expertise, evidence, and values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/>
              <a:t>Decision Making: Choose among policy options, may involve political negotiations or consensus building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/>
              <a:t>Implementation: Translate policies into programs or regulations, mobilize resources, develop tools, and build capacity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/>
              <a:t>Evaluation: Monitor policy effectiveness and impact, generative evidence for improvement or reform</a:t>
            </a:r>
          </a:p>
        </p:txBody>
      </p:sp>
    </p:spTree>
    <p:extLst>
      <p:ext uri="{BB962C8B-B14F-4D97-AF65-F5344CB8AC3E}">
        <p14:creationId xmlns:p14="http://schemas.microsoft.com/office/powerpoint/2010/main" val="3590505409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255</TotalTime>
  <Words>2167</Words>
  <Application>Microsoft Office PowerPoint</Application>
  <PresentationFormat>Widescreen</PresentationFormat>
  <Paragraphs>234</Paragraphs>
  <Slides>35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9" baseType="lpstr">
      <vt:lpstr>Arial</vt:lpstr>
      <vt:lpstr>Gill Sans MT</vt:lpstr>
      <vt:lpstr>Wingdings</vt:lpstr>
      <vt:lpstr>Gallery</vt:lpstr>
      <vt:lpstr>Power and the Policy Process &amp; Policy Analysis</vt:lpstr>
      <vt:lpstr>Lecture Overview</vt:lpstr>
      <vt:lpstr>SECTION 1: WHAT IS POLICY</vt:lpstr>
      <vt:lpstr>Continuation</vt:lpstr>
      <vt:lpstr>Continuation</vt:lpstr>
      <vt:lpstr>Agents in Policy Process</vt:lpstr>
      <vt:lpstr>CONTINUATION</vt:lpstr>
      <vt:lpstr>Discussion</vt:lpstr>
      <vt:lpstr>Continuation</vt:lpstr>
      <vt:lpstr>Section 2: Power, Agency, and Mindsets</vt:lpstr>
      <vt:lpstr>CONTINUATION</vt:lpstr>
      <vt:lpstr>Continuation</vt:lpstr>
      <vt:lpstr>Section 3: Stakeholder Mapping/Analysis</vt:lpstr>
      <vt:lpstr>Stakeholder Mapping Techniques: </vt:lpstr>
      <vt:lpstr>Techniques continuation</vt:lpstr>
      <vt:lpstr>CONTINUATION</vt:lpstr>
      <vt:lpstr>CONTINUATION</vt:lpstr>
      <vt:lpstr>SECTION 4: Health Policy Frameworks (HPF)</vt:lpstr>
      <vt:lpstr>Example</vt:lpstr>
      <vt:lpstr>Key Characteristics of Health Policy Frameworks: </vt:lpstr>
      <vt:lpstr>Common frameworks</vt:lpstr>
      <vt:lpstr>The Walt &amp; Gilson Policy Triangle (1994) </vt:lpstr>
      <vt:lpstr>Example</vt:lpstr>
      <vt:lpstr>Kingdon’s Multiple Streams Model </vt:lpstr>
      <vt:lpstr>Example</vt:lpstr>
      <vt:lpstr>Advocacy Coalition Framework </vt:lpstr>
      <vt:lpstr>Examples of ACF </vt:lpstr>
      <vt:lpstr>Section 5: Models of Policy Analysis</vt:lpstr>
      <vt:lpstr>Key aspects of policy analysis </vt:lpstr>
      <vt:lpstr>Tools and methodologies for PA</vt:lpstr>
      <vt:lpstr>Continuation</vt:lpstr>
      <vt:lpstr>Common POLICY ANALYSIS Models</vt:lpstr>
      <vt:lpstr>Integrating Power into Policy Analysis </vt:lpstr>
      <vt:lpstr>Summary &amp; Key Takeaways</vt:lpstr>
      <vt:lpstr>Questions &amp; Discussion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LEAH</dc:creator>
  <cp:lastModifiedBy>LEAH</cp:lastModifiedBy>
  <cp:revision>3</cp:revision>
  <dcterms:created xsi:type="dcterms:W3CDTF">2025-06-12T16:44:26Z</dcterms:created>
  <dcterms:modified xsi:type="dcterms:W3CDTF">2025-06-12T21:00:18Z</dcterms:modified>
</cp:coreProperties>
</file>