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26" r:id="rId3"/>
    <p:sldId id="295" r:id="rId4"/>
    <p:sldId id="285" r:id="rId5"/>
    <p:sldId id="325" r:id="rId6"/>
    <p:sldId id="283" r:id="rId7"/>
    <p:sldId id="284" r:id="rId8"/>
    <p:sldId id="296" r:id="rId9"/>
    <p:sldId id="297" r:id="rId10"/>
    <p:sldId id="289" r:id="rId11"/>
    <p:sldId id="286" r:id="rId12"/>
    <p:sldId id="258" r:id="rId13"/>
    <p:sldId id="334" r:id="rId14"/>
    <p:sldId id="335" r:id="rId15"/>
    <p:sldId id="332" r:id="rId16"/>
    <p:sldId id="333" r:id="rId17"/>
    <p:sldId id="330" r:id="rId18"/>
    <p:sldId id="331" r:id="rId19"/>
    <p:sldId id="336" r:id="rId20"/>
    <p:sldId id="337" r:id="rId21"/>
    <p:sldId id="298" r:id="rId22"/>
    <p:sldId id="299" r:id="rId23"/>
    <p:sldId id="287" r:id="rId24"/>
    <p:sldId id="290" r:id="rId25"/>
    <p:sldId id="291" r:id="rId26"/>
    <p:sldId id="292" r:id="rId27"/>
    <p:sldId id="293" r:id="rId28"/>
    <p:sldId id="294" r:id="rId29"/>
    <p:sldId id="300" r:id="rId30"/>
    <p:sldId id="301" r:id="rId31"/>
    <p:sldId id="288" r:id="rId32"/>
    <p:sldId id="261" r:id="rId33"/>
    <p:sldId id="323" r:id="rId34"/>
    <p:sldId id="324" r:id="rId35"/>
    <p:sldId id="321" r:id="rId36"/>
    <p:sldId id="322" r:id="rId37"/>
    <p:sldId id="266" r:id="rId38"/>
    <p:sldId id="267" r:id="rId39"/>
    <p:sldId id="281" r:id="rId40"/>
    <p:sldId id="269" r:id="rId41"/>
    <p:sldId id="271" r:id="rId42"/>
    <p:sldId id="313" r:id="rId43"/>
    <p:sldId id="314" r:id="rId44"/>
    <p:sldId id="304" r:id="rId45"/>
    <p:sldId id="305" r:id="rId46"/>
    <p:sldId id="272" r:id="rId47"/>
    <p:sldId id="274" r:id="rId48"/>
    <p:sldId id="309" r:id="rId49"/>
    <p:sldId id="310" r:id="rId50"/>
    <p:sldId id="302" r:id="rId51"/>
    <p:sldId id="329" r:id="rId52"/>
    <p:sldId id="307" r:id="rId53"/>
    <p:sldId id="308" r:id="rId54"/>
    <p:sldId id="327" r:id="rId55"/>
    <p:sldId id="311" r:id="rId56"/>
    <p:sldId id="312" r:id="rId57"/>
    <p:sldId id="315" r:id="rId58"/>
    <p:sldId id="316" r:id="rId59"/>
    <p:sldId id="317" r:id="rId60"/>
    <p:sldId id="318" r:id="rId61"/>
    <p:sldId id="319" r:id="rId62"/>
    <p:sldId id="320" r:id="rId63"/>
    <p:sldId id="280" r:id="rId64"/>
    <p:sldId id="328" r:id="rId6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54"/>
    <p:restoredTop sz="94650"/>
  </p:normalViewPr>
  <p:slideViewPr>
    <p:cSldViewPr snapToGrid="0" snapToObjects="1">
      <p:cViewPr varScale="1">
        <p:scale>
          <a:sx n="120" d="100"/>
          <a:sy n="120" d="100"/>
        </p:scale>
        <p:origin x="164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833" y="1562987"/>
            <a:ext cx="7990367" cy="2037464"/>
          </a:xfrm>
        </p:spPr>
        <p:txBody>
          <a:bodyPr>
            <a:normAutofit fontScale="90000"/>
          </a:bodyPr>
          <a:lstStyle/>
          <a:p>
            <a:r>
              <a:rPr lang="en-GB" dirty="0"/>
              <a:t>Foundations and Frameworks: Understanding Public Policy in Zambia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199"/>
            <a:ext cx="6772940" cy="1961707"/>
          </a:xfrm>
        </p:spPr>
        <p:txBody>
          <a:bodyPr>
            <a:normAutofit fontScale="77500" lnSpcReduction="20000"/>
          </a:bodyPr>
          <a:lstStyle/>
          <a:p>
            <a:r>
              <a:rPr dirty="0"/>
              <a:t>Understanding Foundations and Contemporary Challenges</a:t>
            </a:r>
          </a:p>
          <a:p>
            <a:r>
              <a:rPr dirty="0"/>
              <a:t>Course:</a:t>
            </a:r>
            <a:r>
              <a:rPr lang="en-US" dirty="0"/>
              <a:t> Health Policy and Systems research</a:t>
            </a:r>
          </a:p>
          <a:p>
            <a:r>
              <a:rPr lang="en-GB" dirty="0"/>
              <a:t>Presenter: Mpanji Siwingwa (PhD Candidate) </a:t>
            </a:r>
          </a:p>
          <a:p>
            <a:r>
              <a:rPr lang="en-GB" dirty="0"/>
              <a:t>Date: 25</a:t>
            </a:r>
            <a:r>
              <a:rPr lang="en-GB" baseline="30000" dirty="0"/>
              <a:t>th</a:t>
            </a:r>
            <a:r>
              <a:rPr lang="en-GB" dirty="0"/>
              <a:t> April 2025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AAB70-CF51-9D62-E60C-382870CE8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Influence of Global Actors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FF3C5-739F-17A3-4AF6-68B37861B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28" y="1275908"/>
            <a:ext cx="8612372" cy="5486400"/>
          </a:xfrm>
        </p:spPr>
        <p:txBody>
          <a:bodyPr>
            <a:normAutofit fontScale="92500" lnSpcReduction="10000"/>
          </a:bodyPr>
          <a:lstStyle/>
          <a:p>
            <a:r>
              <a:rPr lang="en-GB" sz="2800" b="1" dirty="0"/>
              <a:t>Definition of Global Actors</a:t>
            </a:r>
            <a:endParaRPr lang="en-GB" sz="2800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International entities such as organizations, states, corporations, and non-governmental organizations (NGOs) that impact policymaking.</a:t>
            </a:r>
          </a:p>
          <a:p>
            <a:r>
              <a:rPr lang="en-GB" sz="2800" b="1" dirty="0"/>
              <a:t>Key Global Actors</a:t>
            </a:r>
            <a:endParaRPr lang="en-GB" sz="2800" dirty="0"/>
          </a:p>
          <a:p>
            <a:pPr marL="971550" lvl="1" indent="-514350" algn="just">
              <a:buFont typeface="+mj-lt"/>
              <a:buAutoNum type="arabicPeriod"/>
            </a:pPr>
            <a:r>
              <a:rPr lang="en-GB" b="1" dirty="0"/>
              <a:t>International Organizations</a:t>
            </a:r>
            <a:r>
              <a:rPr lang="en-GB" dirty="0"/>
              <a:t>: United Nations, World Bank, International Monetary Fund (IMF).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en-GB" b="1" dirty="0"/>
              <a:t>Regional Blocs</a:t>
            </a:r>
            <a:r>
              <a:rPr lang="en-GB" dirty="0"/>
              <a:t>: Southern African Development Community (SADC), African Union (AU).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b="1" dirty="0"/>
              <a:t>Multinational Corporations (MNCs)</a:t>
            </a:r>
            <a:r>
              <a:rPr lang="en-GB" dirty="0"/>
              <a:t>: Influence local economies and regulations.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b="1" dirty="0"/>
              <a:t>Non-Governmental Organizations (NGOs)</a:t>
            </a:r>
            <a:r>
              <a:rPr lang="en-GB" dirty="0"/>
              <a:t>: Provide expertise and advocate for policy change.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42390044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8EFF7-49B0-6E4B-F546-99AC73888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Introduction to Theoretical Foundations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E1498-241D-FCB1-D3B4-6362FD322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Purpose of Theories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Explain the dynamics of policymaking.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Guide decision-making and predict policy outcomes.</a:t>
            </a:r>
          </a:p>
          <a:p>
            <a:r>
              <a:rPr lang="en-GB" b="1" dirty="0"/>
              <a:t>Significance</a:t>
            </a:r>
            <a:r>
              <a:rPr lang="en-GB" dirty="0"/>
              <a:t> 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Understanding theoretical foundations helps policymakers create effective and informed strategies to solve societal challenges.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9605098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Theoretical Approaches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428" y="1137684"/>
            <a:ext cx="8612372" cy="5624623"/>
          </a:xfrm>
        </p:spPr>
        <p:txBody>
          <a:bodyPr>
            <a:normAutofit fontScale="92500" lnSpcReduction="10000"/>
          </a:bodyPr>
          <a:lstStyle/>
          <a:p>
            <a:r>
              <a:rPr lang="en-GB" b="1" dirty="0"/>
              <a:t>Institutional Theory</a:t>
            </a:r>
            <a:endParaRPr lang="en-GB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Focuses on how government structures and institutions shape policy decisions.</a:t>
            </a:r>
          </a:p>
          <a:p>
            <a:r>
              <a:rPr lang="en-GB" b="1" dirty="0"/>
              <a:t>Rational Choice Theory</a:t>
            </a:r>
            <a:endParaRPr lang="en-GB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Assumes policymakers act in self-interest, seeking optimal solutions based on costs and benefits.</a:t>
            </a:r>
          </a:p>
          <a:p>
            <a:r>
              <a:rPr lang="en-GB" b="1" dirty="0"/>
              <a:t>Systems Theory</a:t>
            </a:r>
            <a:endParaRPr lang="en-GB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Views policy as part of a larger system interacting with societal inputs and outputs.</a:t>
            </a:r>
          </a:p>
          <a:p>
            <a:r>
              <a:rPr lang="en-GB" b="1" dirty="0"/>
              <a:t>Critical Theory</a:t>
            </a:r>
            <a:endParaRPr lang="en-GB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Examines power dynamics and inequities in policymaking.</a:t>
            </a:r>
          </a:p>
          <a:p>
            <a:pPr lvl="1">
              <a:buFont typeface="Arial" panose="020B0604020202020204" pitchFamily="34" charset="0"/>
              <a:buChar char="•"/>
            </a:pP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9EFB3-CE37-8C8A-F466-20D58328D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Institutional Theory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F13FB-8B8E-1EB1-2A3C-D7FB12049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b="1" dirty="0"/>
              <a:t>Definition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Focuses on how institutions (rules, norms, and routines) shape organizational behaviour and social systems.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Emphasizes the importance of legitimacy, conformity, and shared societal norms.</a:t>
            </a:r>
          </a:p>
          <a:p>
            <a:r>
              <a:rPr lang="en-GB" b="1" dirty="0"/>
              <a:t>Key Concepts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b="1" dirty="0"/>
              <a:t>Institutions</a:t>
            </a:r>
            <a:r>
              <a:rPr lang="en-GB" dirty="0"/>
              <a:t>: Structures that guide behaviour (e.g., laws, traditions, and practices).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b="1" dirty="0"/>
              <a:t>Legitimacy</a:t>
            </a:r>
            <a:r>
              <a:rPr lang="en-GB" dirty="0"/>
              <a:t>: Organizations seek societal approval by aligning with accepted norms.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b="1" dirty="0"/>
              <a:t>Institutional Isomorphism</a:t>
            </a:r>
            <a:r>
              <a:rPr lang="en-GB" dirty="0"/>
              <a:t>: Organizations mimic others to gain credibility.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24020228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2EAA1-D96E-4B13-43B7-B63B8058B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M" dirty="0"/>
              <a:t>Example on </a:t>
            </a:r>
            <a:r>
              <a:rPr lang="en-GB" dirty="0"/>
              <a:t>Institutional Theory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009A37-5EED-C03A-0A41-9F1045789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488" y="1600200"/>
            <a:ext cx="8527312" cy="4983162"/>
          </a:xfrm>
        </p:spPr>
        <p:txBody>
          <a:bodyPr>
            <a:normAutofit/>
          </a:bodyPr>
          <a:lstStyle/>
          <a:p>
            <a:r>
              <a:rPr lang="en-GB" b="1" dirty="0"/>
              <a:t>School Uniform Policy</a:t>
            </a:r>
            <a:r>
              <a:rPr lang="en-GB" dirty="0"/>
              <a:t>:</a:t>
            </a:r>
          </a:p>
          <a:p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i="1" dirty="0"/>
              <a:t>Scenario</a:t>
            </a:r>
            <a:r>
              <a:rPr lang="en-GB" dirty="0"/>
              <a:t>: A new school adopts a uniform policy because all reputable schools in the area have one.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i="1" dirty="0"/>
              <a:t>Reason</a:t>
            </a:r>
            <a:r>
              <a:rPr lang="en-GB" dirty="0"/>
              <a:t>: The uniform policy helps the school gain legitimacy and meet societal expectations, even if it doesn’t directly improve academic performance.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i="1" dirty="0"/>
              <a:t>Outcome</a:t>
            </a:r>
            <a:r>
              <a:rPr lang="en-GB" dirty="0"/>
              <a:t>: The school becomes recognized as credible within the community.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15052848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D6EBA-A672-83AC-0E59-6AF34A24F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Critical Choice Theory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6EF33-A786-5A81-B20D-F8350FE707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488" y="1063256"/>
            <a:ext cx="8527312" cy="5720316"/>
          </a:xfrm>
        </p:spPr>
        <p:txBody>
          <a:bodyPr>
            <a:normAutofit/>
          </a:bodyPr>
          <a:lstStyle/>
          <a:p>
            <a:r>
              <a:rPr lang="en-GB" b="1" dirty="0"/>
              <a:t>Definition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A framework that explains decision-making as a rational process where individuals weigh the costs and benefits to maximize their self-interest.</a:t>
            </a:r>
          </a:p>
          <a:p>
            <a:r>
              <a:rPr lang="en-GB" b="1" dirty="0"/>
              <a:t>Key Principles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b="1" dirty="0"/>
              <a:t>Rationality</a:t>
            </a:r>
            <a:r>
              <a:rPr lang="en-GB" dirty="0"/>
              <a:t>: Individuals make decisions logically based on available information.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b="1" dirty="0"/>
              <a:t>Costs vs. Benefits</a:t>
            </a:r>
            <a:r>
              <a:rPr lang="en-GB" dirty="0"/>
              <a:t>: Choices are made to maximize benefits and minimize costs.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b="1" dirty="0"/>
              <a:t>Self-Interest</a:t>
            </a:r>
            <a:r>
              <a:rPr lang="en-GB" dirty="0"/>
              <a:t>: Decisions prioritize personal goals and outcomes.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18033449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4A5D6-8E6C-8138-5525-CB8683D5A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M" dirty="0"/>
              <a:t>Example on </a:t>
            </a:r>
            <a:r>
              <a:rPr lang="en-GB" dirty="0"/>
              <a:t>Critical Choice Theory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2331DE-E16B-FCF1-16D5-A050619F0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488" y="1600200"/>
            <a:ext cx="8527312" cy="4983162"/>
          </a:xfrm>
        </p:spPr>
        <p:txBody>
          <a:bodyPr>
            <a:normAutofit/>
          </a:bodyPr>
          <a:lstStyle/>
          <a:p>
            <a:r>
              <a:rPr lang="en-GB" b="1" dirty="0"/>
              <a:t>Student’s University Decision</a:t>
            </a:r>
            <a:r>
              <a:rPr lang="en-GB" dirty="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i="1" dirty="0"/>
              <a:t>Scenario</a:t>
            </a:r>
            <a:r>
              <a:rPr lang="en-GB" dirty="0"/>
              <a:t>: A student chooses between a local university and one far away.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i="1" dirty="0"/>
              <a:t>Costs</a:t>
            </a:r>
            <a:r>
              <a:rPr lang="en-GB" dirty="0"/>
              <a:t>: Higher tuition, travel expenses, being away from family.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i="1" dirty="0"/>
              <a:t>Benefits</a:t>
            </a:r>
            <a:r>
              <a:rPr lang="en-GB" dirty="0"/>
              <a:t>: Better education, career opportunities, personal growth.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i="1" dirty="0"/>
              <a:t>Decision</a:t>
            </a:r>
            <a:r>
              <a:rPr lang="en-GB" dirty="0"/>
              <a:t>: If the benefits of the distant university outweigh the costs, the student selects that option, demonstrating rational cost-benefit analysis.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5022350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D8F89-AEA8-9183-76F1-D47D36651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M" dirty="0"/>
              <a:t>System Theory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5CBBF-46B8-902F-D91C-FFFC85887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b="1" dirty="0"/>
              <a:t>Definition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A framework that studies how different parts of a system interact and influence each other to form a cohesive whole.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Emphasizes that the system's behaviour depends on the relationships between its components.</a:t>
            </a:r>
          </a:p>
          <a:p>
            <a:r>
              <a:rPr lang="en-GB" b="1" dirty="0"/>
              <a:t>Key Concepts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b="1" dirty="0"/>
              <a:t>Interconnectedness</a:t>
            </a:r>
            <a:r>
              <a:rPr lang="en-GB" dirty="0"/>
              <a:t>: All parts of the system are linked, and changes in one part affect the whole system.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b="1" dirty="0"/>
              <a:t>Feedback Loops</a:t>
            </a:r>
            <a:r>
              <a:rPr lang="en-GB" dirty="0"/>
              <a:t>: Systems adapt and respond to internal and external changes.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b="1" dirty="0"/>
              <a:t>Holistic Approach</a:t>
            </a:r>
            <a:r>
              <a:rPr lang="en-GB" dirty="0"/>
              <a:t>: The whole system is greater than the sum of its parts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35447264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C96C2-D871-B444-B0BE-DA6C85CAD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M" dirty="0"/>
              <a:t>Example on System Theory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7EFA22-5F14-E24A-5CF3-FBDFFC1DB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507" y="1600200"/>
            <a:ext cx="8325293" cy="4983162"/>
          </a:xfrm>
        </p:spPr>
        <p:txBody>
          <a:bodyPr>
            <a:normAutofit/>
          </a:bodyPr>
          <a:lstStyle/>
          <a:p>
            <a:r>
              <a:rPr lang="en-GB" b="1" dirty="0"/>
              <a:t>Example</a:t>
            </a:r>
          </a:p>
          <a:p>
            <a:r>
              <a:rPr lang="en-GB" b="1" dirty="0"/>
              <a:t>School System</a:t>
            </a:r>
            <a:r>
              <a:rPr lang="en-GB" dirty="0"/>
              <a:t>:</a:t>
            </a:r>
          </a:p>
          <a:p>
            <a:pPr lvl="1"/>
            <a:r>
              <a:rPr lang="en-GB" i="1" dirty="0"/>
              <a:t>Components</a:t>
            </a:r>
            <a:r>
              <a:rPr lang="en-GB" dirty="0"/>
              <a:t>: Teachers, students, administrators, parents, curriculum.</a:t>
            </a:r>
          </a:p>
          <a:p>
            <a:pPr lvl="1"/>
            <a:r>
              <a:rPr lang="en-GB" i="1" dirty="0"/>
              <a:t>Interactions</a:t>
            </a:r>
            <a:r>
              <a:rPr lang="en-GB" dirty="0"/>
              <a:t>: Teachers educate students, administrators manage operations, parents provide support.</a:t>
            </a:r>
          </a:p>
          <a:p>
            <a:pPr lvl="1"/>
            <a:r>
              <a:rPr lang="en-GB" i="1" dirty="0"/>
              <a:t>System Behaviour</a:t>
            </a:r>
            <a:r>
              <a:rPr lang="en-GB" dirty="0"/>
              <a:t>: Well-trained teachers (a change in one part) lead to better student performance, improving the entire school's success.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23685626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E6471-B7C6-0B49-05D0-C64DBA7F7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Critical Theory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45315-4A2A-5BF6-7C66-40D034FB8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917" y="1417638"/>
            <a:ext cx="8452884" cy="5165724"/>
          </a:xfrm>
        </p:spPr>
        <p:txBody>
          <a:bodyPr>
            <a:normAutofit fontScale="92500" lnSpcReduction="20000"/>
          </a:bodyPr>
          <a:lstStyle/>
          <a:p>
            <a:r>
              <a:rPr lang="en-GB" b="1" dirty="0"/>
              <a:t>Definition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A social and philosophical framework that critiques and challenges power structures, oppression, and inequality in society.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Originated from the Frankfurt School, incorporating Marxist, sociological, and psychoanalytic perspectives.</a:t>
            </a:r>
          </a:p>
          <a:p>
            <a:r>
              <a:rPr lang="en-GB" b="1" dirty="0"/>
              <a:t>Key Concepts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b="1" dirty="0"/>
              <a:t>Power Dynamics</a:t>
            </a:r>
            <a:r>
              <a:rPr lang="en-GB" dirty="0"/>
              <a:t>: Examines how dominant groups maintain control over marginalized groups.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b="1" dirty="0"/>
              <a:t>False Consciousness</a:t>
            </a:r>
            <a:r>
              <a:rPr lang="en-GB" dirty="0"/>
              <a:t>: Challenges societal norms that perpetuate inequality.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b="1" dirty="0"/>
              <a:t>Praxis</a:t>
            </a:r>
            <a:r>
              <a:rPr lang="en-GB" dirty="0"/>
              <a:t>: Combines theory with action to drive social change.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1037037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085F6-ED08-60C5-E4C6-97BC5ED30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M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624E1-6F4D-AAA9-69A8-3E27D89DB0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98851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endParaRPr lang="en-GB" sz="2700" dirty="0"/>
          </a:p>
          <a:p>
            <a:pPr marL="514350" indent="-514350">
              <a:buFont typeface="+mj-lt"/>
              <a:buAutoNum type="arabicPeriod"/>
            </a:pPr>
            <a:r>
              <a:rPr lang="en-GB" sz="2700" dirty="0"/>
              <a:t>Learn how policies are formulated, implemented, and evaluated.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700" dirty="0"/>
              <a:t>Learn how policies influence different sectors and communities.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700" dirty="0"/>
              <a:t>Learn the ethical, economic, and social implications of policy decisions.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700" dirty="0"/>
              <a:t>Learn innovative approaches to address societal challenges.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31257530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6C7DD-D8E1-FC35-63C9-0B3E73854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M" dirty="0"/>
              <a:t>Examples on Critical Theory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6D7DD6-5CCB-1A34-E432-AE48CF31B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488" y="1329070"/>
            <a:ext cx="8527312" cy="5380074"/>
          </a:xfrm>
        </p:spPr>
        <p:txBody>
          <a:bodyPr>
            <a:normAutofit/>
          </a:bodyPr>
          <a:lstStyle/>
          <a:p>
            <a:pPr algn="just"/>
            <a:r>
              <a:rPr lang="en-GB" b="1" dirty="0"/>
              <a:t>Media Representation</a:t>
            </a:r>
            <a:r>
              <a:rPr lang="en-GB" dirty="0"/>
              <a:t>: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i="1" dirty="0"/>
              <a:t>Scenario</a:t>
            </a:r>
            <a:r>
              <a:rPr lang="en-GB" dirty="0"/>
              <a:t>: Critical theorists analyze how media portrays certain groups (e.g., women, minorities) in stereotypical ways.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i="1" dirty="0"/>
              <a:t>Impact</a:t>
            </a:r>
            <a:r>
              <a:rPr lang="en-GB" dirty="0"/>
              <a:t>: These portrayals reinforce societal biases and maintain existing power structures.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i="1" dirty="0"/>
              <a:t>Outcome</a:t>
            </a:r>
            <a:r>
              <a:rPr lang="en-GB" dirty="0"/>
              <a:t>: Advocating for diverse and accurate representation in media to challenge stereotypes and promote equality.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12489504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08652-9477-0770-2C5D-0ADC52474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Policy Cycle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D46785-2061-381F-78FF-4257CFBB6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14" y="1244008"/>
            <a:ext cx="8665535" cy="55395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GB" sz="2800" b="1" dirty="0"/>
              <a:t>Definition</a:t>
            </a:r>
            <a:r>
              <a:rPr lang="en-GB" sz="2800" dirty="0"/>
              <a:t> The policy cycle is a systematic framework that outlines the stages involved in the </a:t>
            </a:r>
            <a:r>
              <a:rPr lang="en-GB" sz="2800" b="1" i="1" dirty="0"/>
              <a:t>development</a:t>
            </a:r>
            <a:r>
              <a:rPr lang="en-GB" sz="2800" dirty="0"/>
              <a:t>, </a:t>
            </a:r>
            <a:r>
              <a:rPr lang="en-GB" sz="2800" b="1" i="1" dirty="0"/>
              <a:t>implementation</a:t>
            </a:r>
            <a:r>
              <a:rPr lang="en-GB" sz="2800" dirty="0"/>
              <a:t>, and </a:t>
            </a:r>
            <a:r>
              <a:rPr lang="en-GB" sz="2800" b="1" i="1" dirty="0"/>
              <a:t>evaluation</a:t>
            </a:r>
            <a:r>
              <a:rPr lang="en-GB" sz="2800" dirty="0"/>
              <a:t> of public policies.</a:t>
            </a:r>
          </a:p>
          <a:p>
            <a:r>
              <a:rPr lang="en-GB" sz="2800" b="1" dirty="0"/>
              <a:t>Key Stages</a:t>
            </a:r>
            <a:endParaRPr lang="en-GB" sz="2800" dirty="0"/>
          </a:p>
          <a:p>
            <a:pPr marL="514350" indent="-514350">
              <a:buFont typeface="+mj-lt"/>
              <a:buAutoNum type="arabicPeriod"/>
            </a:pPr>
            <a:r>
              <a:rPr lang="en-GB" sz="2800" b="1" dirty="0"/>
              <a:t>Problem Identification</a:t>
            </a:r>
            <a:endParaRPr lang="en-GB" sz="28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Recognizing societal issues requiring government intervention.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Example: Identifying high unemployment rates.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/>
              <a:t>Agenda Setting</a:t>
            </a:r>
            <a:endParaRPr lang="en-GB" sz="28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Determining which issues get prioritized in the policymaking process.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Example: Debating healthcare reforms at the legislative level.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39332515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8370F-B015-2906-3B5D-DECDFC628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Policy Cycle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1CFEA-87AD-6B93-8EC1-C2EC36481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874" y="1190847"/>
            <a:ext cx="8601740" cy="566715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3700" b="1" dirty="0"/>
              <a:t>3. Policy Formulation</a:t>
            </a:r>
            <a:endParaRPr lang="en-GB" sz="37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3300" dirty="0"/>
              <a:t>Designing and drafting policy options and strategies.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3300" dirty="0"/>
              <a:t>Example: Creating a social welfare program framework.</a:t>
            </a:r>
          </a:p>
          <a:p>
            <a:pPr marL="0" indent="0">
              <a:buNone/>
            </a:pPr>
            <a:r>
              <a:rPr lang="en-GB" b="1" dirty="0"/>
              <a:t>4. </a:t>
            </a:r>
            <a:r>
              <a:rPr lang="en-GB" sz="3700" b="1" dirty="0"/>
              <a:t>Policy Adoption</a:t>
            </a:r>
            <a:endParaRPr lang="en-GB" sz="37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3300" dirty="0"/>
              <a:t>Approval of policies through legislative or executive actions.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3300" dirty="0"/>
              <a:t>Example: Passing a bill in parliament.</a:t>
            </a:r>
          </a:p>
          <a:p>
            <a:pPr marL="0" indent="0">
              <a:buNone/>
            </a:pPr>
            <a:r>
              <a:rPr lang="en-GB" sz="3700" b="1" dirty="0"/>
              <a:t>5. Policy Implementation</a:t>
            </a:r>
            <a:endParaRPr lang="en-GB" sz="3700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3300" dirty="0"/>
              <a:t>Putting policies into action through regulations, programs, or initiatives.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3300" dirty="0"/>
              <a:t>Example: Allocating budgets for education projects.</a:t>
            </a:r>
          </a:p>
          <a:p>
            <a:pPr marL="0" indent="0">
              <a:buNone/>
            </a:pPr>
            <a:r>
              <a:rPr lang="en-GB" b="1" dirty="0"/>
              <a:t>6. Policy Evaluation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3700" dirty="0"/>
              <a:t>Assessing the effectiveness and impacts of policies.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3700" dirty="0"/>
              <a:t>Example: Reviewing outcomes of poverty alleviation programs.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8991258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0DD94-BB75-905D-5076-26DE2D55C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Overview of Zambia's Policy Landscape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110D5-F54A-08B9-2F08-80932C1E2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223" y="1318437"/>
            <a:ext cx="8548578" cy="5422605"/>
          </a:xfrm>
        </p:spPr>
        <p:txBody>
          <a:bodyPr>
            <a:normAutofit fontScale="70000" lnSpcReduction="20000"/>
          </a:bodyPr>
          <a:lstStyle/>
          <a:p>
            <a:r>
              <a:rPr lang="en-GB" b="1" dirty="0"/>
              <a:t>Governance Framework</a:t>
            </a:r>
            <a:endParaRPr lang="en-GB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3700" dirty="0"/>
              <a:t>Zambia operates as a presidential democratic system.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3700" dirty="0"/>
              <a:t>Policies are guided by the national Constitution and long-term development plans.</a:t>
            </a:r>
          </a:p>
          <a:p>
            <a:r>
              <a:rPr lang="en-GB" b="1" dirty="0"/>
              <a:t>Key Development Plans</a:t>
            </a:r>
            <a:endParaRPr lang="en-GB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3300" i="1" dirty="0"/>
              <a:t>Eighth National Development Plan (</a:t>
            </a:r>
            <a:r>
              <a:rPr lang="en-ZM" b="1" dirty="0"/>
              <a:t>2022–2026</a:t>
            </a:r>
            <a:r>
              <a:rPr lang="en-GB" sz="3300" i="1" dirty="0"/>
              <a:t>)</a:t>
            </a:r>
            <a:r>
              <a:rPr lang="en-GB" sz="3300" dirty="0"/>
              <a:t>: Focuses on diversified economy and poverty reduction.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3300" dirty="0"/>
              <a:t>Vision 2030: Aims for Zambia to become a prosperous middle-income nation.</a:t>
            </a:r>
          </a:p>
          <a:p>
            <a:r>
              <a:rPr lang="en-GB" b="1" dirty="0"/>
              <a:t>Sectors of Focus</a:t>
            </a:r>
            <a:endParaRPr lang="en-GB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3300" dirty="0"/>
              <a:t>Economic diversification.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3300" dirty="0"/>
              <a:t>Health and education.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3300" dirty="0"/>
              <a:t>Social welfare and poverty alleviation.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3300" dirty="0"/>
              <a:t>Environmental conservation.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7980235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233A2-0CB3-BCD4-146F-DBF924801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274638"/>
            <a:ext cx="8931349" cy="1143000"/>
          </a:xfrm>
        </p:spPr>
        <p:txBody>
          <a:bodyPr>
            <a:normAutofit fontScale="90000"/>
          </a:bodyPr>
          <a:lstStyle/>
          <a:p>
            <a:r>
              <a:rPr lang="en-GB" dirty="0"/>
              <a:t>Case Study: Zambia’s Social Cash Transfer Program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AB164-B116-364E-3FD8-2B793182F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b="1" dirty="0"/>
              <a:t>Introduction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The Social Cash Transfer (SCT) program is Zambia's flagship initiative aimed at alleviating poverty among vulnerable households.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Established in 2003, the program targets households with extreme poverty and those headed by the elderly or disabled.</a:t>
            </a:r>
          </a:p>
          <a:p>
            <a:r>
              <a:rPr lang="en-GB" b="1" dirty="0"/>
              <a:t>Objectives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Reduce poverty and inequality.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Improve household consumption and access to basic services.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Promote human capital development, especially for children.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3606877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51CC9-9515-1AD4-A42B-255DF354B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(ZSCTP) </a:t>
            </a:r>
            <a:r>
              <a:rPr lang="en-GB" dirty="0"/>
              <a:t>Implementation and Results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2E1419-812B-B9DB-949F-D806DC924C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916" y="1233378"/>
            <a:ext cx="8718698" cy="5443870"/>
          </a:xfrm>
        </p:spPr>
        <p:txBody>
          <a:bodyPr>
            <a:normAutofit fontScale="85000" lnSpcReduction="20000"/>
          </a:bodyPr>
          <a:lstStyle/>
          <a:p>
            <a:r>
              <a:rPr lang="en-GB" b="1" dirty="0"/>
              <a:t>Implementation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Administered by the Ministry of Community Development and Social Services.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Beneficiary selection based on vulnerability assessments at the community level.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Cash transfers provided on a regular basis to eligible households.</a:t>
            </a:r>
          </a:p>
          <a:p>
            <a:r>
              <a:rPr lang="en-GB" b="1" dirty="0"/>
              <a:t>Achievements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Enhanced food security and household income.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Increased school enrolment and attendance rates for children.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Positive impacts on healthcare access among beneficiaries.</a:t>
            </a:r>
          </a:p>
          <a:p>
            <a:r>
              <a:rPr lang="en-GB" b="1" dirty="0"/>
              <a:t>Challenges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Funding constraints and dependence on donor support.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Issues with data accuracy and targeting mechanisms.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Limited administrative capacity in rural areas.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20037670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D301E-E044-F08D-9CB0-AD2A75B63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M" dirty="0"/>
              <a:t>Public policy Innovation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03E4D9-EE52-B238-5FA1-DE2504280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b="1" dirty="0"/>
              <a:t>Definition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Public policy innovation refers to the process of designing and implementing new, creative solutions to address complex societal challenges.</a:t>
            </a:r>
          </a:p>
          <a:p>
            <a:r>
              <a:rPr lang="en-GB" b="1" dirty="0"/>
              <a:t>Characteristics</a:t>
            </a:r>
            <a:endParaRPr lang="en-GB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Driven by technology, research, and collaboration.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Emphasizes adaptability and responsiveness to emerging issues.</a:t>
            </a:r>
          </a:p>
          <a:p>
            <a:r>
              <a:rPr lang="en-GB" b="1" dirty="0"/>
              <a:t>Importance</a:t>
            </a:r>
            <a:endParaRPr lang="en-GB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Enhances efficiency and effectiveness in governance.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Promotes sustainable and inclusive development.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32566875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DAB8B-11C8-0EF2-6DA2-2B84AB2B0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Drivers of PP Innovation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37F07-79AB-C2AA-A200-24444F657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242" y="1307806"/>
            <a:ext cx="8346558" cy="4818358"/>
          </a:xfrm>
        </p:spPr>
        <p:txBody>
          <a:bodyPr>
            <a:normAutofit fontScale="92500" lnSpcReduction="10000"/>
          </a:bodyPr>
          <a:lstStyle/>
          <a:p>
            <a:r>
              <a:rPr lang="en-GB" sz="2900" b="1" dirty="0"/>
              <a:t>Technology</a:t>
            </a:r>
            <a:endParaRPr lang="en-GB" sz="29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Digital transformation in public services, e.g., e-governance platforms.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Use of data analytics for evidence-based policymaking.</a:t>
            </a:r>
          </a:p>
          <a:p>
            <a:r>
              <a:rPr lang="en-GB" sz="2900" b="1" dirty="0"/>
              <a:t>Collaboration</a:t>
            </a:r>
            <a:endParaRPr lang="en-GB" sz="29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Public-private partnerships for shared goals.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Citizen engagement through participatory platforms.</a:t>
            </a:r>
          </a:p>
          <a:p>
            <a:r>
              <a:rPr lang="en-GB" sz="2900" b="1" dirty="0"/>
              <a:t>Global Trends</a:t>
            </a:r>
            <a:endParaRPr lang="en-GB" sz="29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Adoption of best practices from other countries.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Response to global challenges such as climate change or pandemics.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16781455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97BA3-4C87-8B48-760A-1E6EF5A84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Examples of Public Policy Innovation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6AF0A-B14E-9B0A-AC33-004E07F84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b="1" dirty="0"/>
              <a:t>Case Studies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Use of mobile money in Zambia to improve financial inclusion.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Smart city initiatives in Singapore for sustainable urban development.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Conditional cash transfer programs in Latin America to reduce poverty.</a:t>
            </a:r>
          </a:p>
          <a:p>
            <a:r>
              <a:rPr lang="en-GB" b="1" dirty="0"/>
              <a:t>Lessons Learned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Success depends on stakeholder buy-in and robust implementation mechanisms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14258681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8402F-BDBE-8669-7A8C-04D25E849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Public Policy Context for LMICs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C157A-59CA-12EA-2374-0A6AC948B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26" y="1669312"/>
            <a:ext cx="8580474" cy="4914050"/>
          </a:xfrm>
        </p:spPr>
        <p:txBody>
          <a:bodyPr>
            <a:normAutofit/>
          </a:bodyPr>
          <a:lstStyle/>
          <a:p>
            <a:r>
              <a:rPr lang="en-GB" sz="2800" b="1" dirty="0"/>
              <a:t>Challenges Influencing Policy</a:t>
            </a:r>
            <a:endParaRPr lang="en-GB" sz="28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b="1" dirty="0"/>
              <a:t>Economic Constraints</a:t>
            </a:r>
            <a:r>
              <a:rPr lang="en-GB" dirty="0"/>
              <a:t>: Limited budgets, reliance on donor funding, and external debt.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b="1" dirty="0"/>
              <a:t>Social Issues</a:t>
            </a:r>
            <a:r>
              <a:rPr lang="en-GB" dirty="0"/>
              <a:t>: High poverty rates, unemployment, and inequality.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b="1" dirty="0"/>
              <a:t>Weak Institutional Capacity</a:t>
            </a:r>
            <a:r>
              <a:rPr lang="en-GB" dirty="0"/>
              <a:t>: Limited administrative infrastructure and human resources.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b="1" dirty="0"/>
              <a:t>Rapid Urbanization</a:t>
            </a:r>
            <a:r>
              <a:rPr lang="en-GB" dirty="0"/>
              <a:t>: Strain on housing, healthcare, and other public services.</a:t>
            </a:r>
          </a:p>
          <a:p>
            <a:endParaRPr lang="en-ZM" sz="2800" dirty="0"/>
          </a:p>
        </p:txBody>
      </p:sp>
    </p:spTree>
    <p:extLst>
      <p:ext uri="{BB962C8B-B14F-4D97-AF65-F5344CB8AC3E}">
        <p14:creationId xmlns:p14="http://schemas.microsoft.com/office/powerpoint/2010/main" val="4278045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4B3BC-E1D4-EA6C-3A69-2983D8D11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M" dirty="0"/>
              <a:t>Definition of Public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01EADE-0092-C2E4-368A-3ADAD3C0D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b="1" dirty="0"/>
              <a:t>What is Public Policy?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Public policy refers to the strategic actions and decisions taken by a government to address societal challenges, improve the welfare of citizens, and promote development.</a:t>
            </a:r>
          </a:p>
          <a:p>
            <a:r>
              <a:rPr lang="en-GB" b="1" dirty="0"/>
              <a:t>Key Features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Made through legislation, regulations, or initiatives.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Reflects societal values, priorities, and political ideologies.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Dynamic, adapting to changing societal needs and circumstances.</a:t>
            </a:r>
          </a:p>
          <a:p>
            <a:r>
              <a:rPr lang="en-GB" b="1" dirty="0"/>
              <a:t>Significance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Shapes the direction of governance and social progress.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Provides solutions to issues such as poverty, inequality, and education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4965457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7FC45-0AD9-3A80-18A9-342A55946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Public Policy Context for LMICs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F9DEFD-BA2F-232C-0D4C-3C4BC5401A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13" y="1417637"/>
            <a:ext cx="8601739" cy="5302139"/>
          </a:xfrm>
        </p:spPr>
        <p:txBody>
          <a:bodyPr>
            <a:normAutofit fontScale="70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3900" b="1" dirty="0"/>
              <a:t>Opportunities for Policy Innovation</a:t>
            </a:r>
            <a:endParaRPr lang="en-GB" sz="39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3900" b="1" dirty="0"/>
              <a:t>Technology</a:t>
            </a:r>
            <a:r>
              <a:rPr lang="en-GB" sz="3900" dirty="0"/>
              <a:t>: E-governance platforms and mobile money services for inclusive service delivery.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3900" b="1" dirty="0"/>
              <a:t>Natural Resources</a:t>
            </a:r>
            <a:r>
              <a:rPr lang="en-GB" sz="3900" dirty="0"/>
              <a:t>: Utilizing copper and agricultural potential for economic diversification.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3900" b="1" dirty="0"/>
              <a:t>Global Partnerships</a:t>
            </a:r>
            <a:r>
              <a:rPr lang="en-GB" sz="3900" dirty="0"/>
              <a:t>: Leveraging donor support and international best practices.</a:t>
            </a:r>
          </a:p>
          <a:p>
            <a:r>
              <a:rPr lang="en-GB" sz="3900" b="1" dirty="0"/>
              <a:t>Policy Priorities in LMICs</a:t>
            </a:r>
            <a:endParaRPr lang="en-GB" sz="39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3900" dirty="0"/>
              <a:t>Poverty reduction and social protection programs (e.g., Social Cash Transfers).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3900" dirty="0"/>
              <a:t>Investments in health, education, and infrastructure.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3900" dirty="0"/>
              <a:t>Addressing climate change impacts on agriculture and water resources.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32346267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0EE8B-D46A-0F84-3AA7-E7EE77434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8739"/>
          </a:xfrm>
        </p:spPr>
        <p:txBody>
          <a:bodyPr>
            <a:normAutofit fontScale="90000"/>
          </a:bodyPr>
          <a:lstStyle/>
          <a:p>
            <a:r>
              <a:rPr lang="en-GB" dirty="0"/>
              <a:t>Zambia’s Challenges and Opportunities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E7851-B7BD-E607-0EE7-884A3AE85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344" y="1233377"/>
            <a:ext cx="8378456" cy="5209953"/>
          </a:xfrm>
        </p:spPr>
        <p:txBody>
          <a:bodyPr>
            <a:normAutofit fontScale="92500" lnSpcReduction="20000"/>
          </a:bodyPr>
          <a:lstStyle/>
          <a:p>
            <a:r>
              <a:rPr lang="en-GB" b="1" dirty="0"/>
              <a:t>Challenges</a:t>
            </a:r>
            <a:endParaRPr lang="en-GB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High dependency on copper mining.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External debt and fiscal deficits.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Climate change impacts on agriculture.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Youth unemployment and inequality.</a:t>
            </a:r>
          </a:p>
          <a:p>
            <a:r>
              <a:rPr lang="en-GB" b="1" dirty="0"/>
              <a:t>Opportunities</a:t>
            </a:r>
            <a:endParaRPr lang="en-GB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Investments in renewable energy and agriculture.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Regional trade through the Southern African Development Community (SADC).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Leveraging technology for governance and service delivery.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Policy reform initiatives for economic resilience and equity.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41291005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Challenges in </a:t>
            </a:r>
            <a:r>
              <a:rPr lang="en-US" dirty="0"/>
              <a:t>public </a:t>
            </a:r>
            <a:r>
              <a:rPr dirty="0"/>
              <a:t>Policy 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dirty="0"/>
              <a:t>Capacity gaps in civil service</a:t>
            </a: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endParaRPr sz="2000" dirty="0"/>
          </a:p>
          <a:p>
            <a:pPr>
              <a:buFont typeface="Courier New" panose="02070309020205020404" pitchFamily="49" charset="0"/>
              <a:buChar char="o"/>
            </a:pPr>
            <a:r>
              <a:rPr dirty="0"/>
              <a:t>Funding constraints</a:t>
            </a: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endParaRPr sz="2000" dirty="0"/>
          </a:p>
          <a:p>
            <a:pPr>
              <a:buFont typeface="Courier New" panose="02070309020205020404" pitchFamily="49" charset="0"/>
              <a:buChar char="o"/>
            </a:pPr>
            <a:r>
              <a:rPr dirty="0"/>
              <a:t>Political interference</a:t>
            </a: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endParaRPr sz="2000" dirty="0"/>
          </a:p>
          <a:p>
            <a:pPr>
              <a:buFont typeface="Courier New" panose="02070309020205020404" pitchFamily="49" charset="0"/>
              <a:buChar char="o"/>
            </a:pPr>
            <a:r>
              <a:rPr dirty="0"/>
              <a:t>Weak data systems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260F2-3E9E-4910-E14D-B7F96615F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Evidence-Based Public Policy - Overview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02F3A-F6D9-A396-D832-ABE6E0557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958" y="1417638"/>
            <a:ext cx="8569842" cy="5440362"/>
          </a:xfrm>
        </p:spPr>
        <p:txBody>
          <a:bodyPr>
            <a:normAutofit fontScale="85000" lnSpcReduction="20000"/>
          </a:bodyPr>
          <a:lstStyle/>
          <a:p>
            <a:r>
              <a:rPr lang="en-GB" b="1" dirty="0"/>
              <a:t>Definition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Policies informed by rigorous research and credible evidence rather than opinions or intuition.</a:t>
            </a:r>
          </a:p>
          <a:p>
            <a:r>
              <a:rPr lang="en-GB" b="1" dirty="0"/>
              <a:t>Importance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Ensures policies are effective and address actual issues.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Promotes transparency and accountability in decision-making.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Reduces waste by avoiding ineffective or harmful policies.</a:t>
            </a:r>
          </a:p>
          <a:p>
            <a:r>
              <a:rPr lang="en-GB" b="1" dirty="0"/>
              <a:t>Key Components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b="1" dirty="0"/>
              <a:t>Data Collection</a:t>
            </a:r>
            <a:r>
              <a:rPr lang="en-GB" dirty="0"/>
              <a:t>: Gathering accurate and relevant data (e.g., demographic, economic, social).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b="1" dirty="0"/>
              <a:t>Research and Analysis</a:t>
            </a:r>
            <a:r>
              <a:rPr lang="en-GB" dirty="0"/>
              <a:t>: Using studies, evaluations, and case studies to inform policies.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b="1" dirty="0"/>
              <a:t>Stakeholder Input</a:t>
            </a:r>
            <a:r>
              <a:rPr lang="en-GB" dirty="0"/>
              <a:t>: Engaging communities and experts for diverse perspectives.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6475618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E0178-C31D-5EA0-B8AD-39BF5609C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Evidence-Based Public Policy - Zambia Context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05B0A-5320-BC03-BAFA-BE6B294BAB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28" y="1318437"/>
            <a:ext cx="8612372" cy="5539563"/>
          </a:xfrm>
        </p:spPr>
        <p:txBody>
          <a:bodyPr>
            <a:normAutofit fontScale="77500" lnSpcReduction="20000"/>
          </a:bodyPr>
          <a:lstStyle/>
          <a:p>
            <a:r>
              <a:rPr lang="en-GB" sz="3100" b="1" dirty="0"/>
              <a:t>Examples in Zambia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3100" b="1" dirty="0"/>
              <a:t>Health Sector</a:t>
            </a:r>
            <a:r>
              <a:rPr lang="en-GB" sz="3100" dirty="0"/>
              <a:t>: Research on maternal and child health outcomes has informed policies to improve healthcare access in rural areas.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3100" b="1" dirty="0"/>
              <a:t>Agriculture</a:t>
            </a:r>
            <a:r>
              <a:rPr lang="en-GB" sz="3100" dirty="0"/>
              <a:t>: Evidence from studies on soil fertility and crop yields has guided interventions to boost food security.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3100" b="1" dirty="0"/>
              <a:t>Education</a:t>
            </a:r>
            <a:r>
              <a:rPr lang="en-GB" sz="3100" dirty="0"/>
              <a:t>: Data on literacy rates has shaped policies to enhance teacher training and school infrastructure.</a:t>
            </a:r>
          </a:p>
          <a:p>
            <a:pPr lvl="1" algn="just">
              <a:buFont typeface="Courier New" panose="02070309020205020404" pitchFamily="49" charset="0"/>
              <a:buChar char="o"/>
            </a:pPr>
            <a:endParaRPr lang="en-GB" sz="1400" dirty="0"/>
          </a:p>
          <a:p>
            <a:r>
              <a:rPr lang="en-GB" sz="3100" b="1" dirty="0"/>
              <a:t>Promoting Evidence-Based Policy in Zambia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3000" dirty="0"/>
              <a:t>Strengthen institutions like the Zambia Institute for Policy Analysis and Research (ZIPAR) to provide evidence-based advice.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3000" dirty="0"/>
              <a:t>Enhance data collection systems through initiatives like the National Monitoring and Evaluation Policy.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3000" dirty="0"/>
              <a:t>Foster collaboration between government, academia, and civil society for research-driven solutions.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327309157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0374E-4499-E7BF-1E82-460B5D84C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Ethics in Public Policy - Overview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ADF90-5052-301F-CEED-398662115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7" y="1092530"/>
            <a:ext cx="8603673" cy="576547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2800" b="1" dirty="0"/>
              <a:t>Definition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i="1" dirty="0"/>
              <a:t>Ethics</a:t>
            </a:r>
            <a:r>
              <a:rPr lang="en-GB" dirty="0"/>
              <a:t>: Principles guiding right and wrong behaviour.</a:t>
            </a:r>
          </a:p>
          <a:p>
            <a:r>
              <a:rPr lang="en-GB" sz="2800" b="1" dirty="0"/>
              <a:t>Why Ethics Matter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Ensures accountability and integrity.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Promotes public trust and transparency.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Balances conflicting interests and values.</a:t>
            </a:r>
          </a:p>
          <a:p>
            <a:r>
              <a:rPr lang="en-GB" sz="2800" b="1" dirty="0"/>
              <a:t>Key Ethical Principles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b="1" dirty="0"/>
              <a:t>Equity and Justice</a:t>
            </a:r>
            <a:r>
              <a:rPr lang="en-GB" dirty="0"/>
              <a:t>: Fair distribution of resources and opportunities.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b="1" dirty="0"/>
              <a:t>Responsibility</a:t>
            </a:r>
            <a:r>
              <a:rPr lang="en-GB" dirty="0"/>
              <a:t>: Accountability for decisions and their impact.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249777938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42976-FDE2-4EB9-CD9A-0D99F5138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Ethical Promotion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CE2F2-FCB8-3FCD-69A8-25750AB660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Promoting Ethical Public Policy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Implement robust oversight mechanisms.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Foster public engagement and consultation.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Strengthen laws and codes of conduct.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149830212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Conclusion and Key Takeaways-P1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b="1" dirty="0"/>
              <a:t>Summary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Public policies are essential tools for addressing societal challenges and fostering development.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Theories, innovations, and global influences shape the policymaking process.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Case studies like Zambia's Social Cash Transfer Program highlight real-world applications and impacts.</a:t>
            </a:r>
          </a:p>
          <a:p>
            <a:r>
              <a:rPr lang="en-GB" b="1" dirty="0"/>
              <a:t>Final Thought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By understanding public policy foundations, we can contribute to more informed and effective policymaking that benefits society.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Reflections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dirty="0"/>
              <a:t>What makes policy-making in </a:t>
            </a:r>
            <a:r>
              <a:rPr lang="en-US" dirty="0"/>
              <a:t>Zambia</a:t>
            </a:r>
            <a:r>
              <a:rPr dirty="0"/>
              <a:t> uniquely challenging?</a:t>
            </a:r>
            <a:endParaRPr lang="en-US" dirty="0"/>
          </a:p>
          <a:p>
            <a:pPr algn="just"/>
            <a:endParaRPr sz="2000" dirty="0"/>
          </a:p>
          <a:p>
            <a:pPr algn="just"/>
            <a:r>
              <a:rPr dirty="0"/>
              <a:t>How can Zambia improve policy implementation?</a:t>
            </a:r>
            <a:endParaRPr lang="en-US" dirty="0"/>
          </a:p>
          <a:p>
            <a:pPr algn="just"/>
            <a:endParaRPr sz="2000" dirty="0"/>
          </a:p>
          <a:p>
            <a:r>
              <a:rPr dirty="0"/>
              <a:t>Should donors play a larger or smaller role?</a:t>
            </a:r>
          </a:p>
        </p:txBody>
      </p:sp>
    </p:spTree>
    <p:extLst>
      <p:ext uri="{BB962C8B-B14F-4D97-AF65-F5344CB8AC3E}">
        <p14:creationId xmlns:p14="http://schemas.microsoft.com/office/powerpoint/2010/main" val="383140082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2346A-E420-FC4E-C079-75697C99EC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3527" y="1765005"/>
            <a:ext cx="8247964" cy="1835445"/>
          </a:xfrm>
        </p:spPr>
        <p:txBody>
          <a:bodyPr>
            <a:normAutofit fontScale="90000"/>
          </a:bodyPr>
          <a:lstStyle/>
          <a:p>
            <a:r>
              <a:rPr lang="en-GB" dirty="0"/>
              <a:t>Health Policy in LMICs: Foundations, Challenges, and Pathways to Improvement</a:t>
            </a:r>
            <a:endParaRPr lang="en-ZM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55F2C0-9C24-B473-E4D0-7D7499F9FE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M" dirty="0"/>
              <a:t>Session 2</a:t>
            </a:r>
          </a:p>
        </p:txBody>
      </p:sp>
    </p:spTree>
    <p:extLst>
      <p:ext uri="{BB962C8B-B14F-4D97-AF65-F5344CB8AC3E}">
        <p14:creationId xmlns:p14="http://schemas.microsoft.com/office/powerpoint/2010/main" val="1247610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07984-C2D6-DFAD-85B3-70C3D6661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M" dirty="0"/>
              <a:t>Understanding Public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68612-133A-5EAE-208F-392E8460D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b="1" dirty="0"/>
              <a:t>Key Characteristics</a:t>
            </a:r>
            <a:endParaRPr lang="en-GB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Reflects societal values and priorities.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Involves decision-making across different levels of government.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Aims to resolve public issues and promote collective well-being.</a:t>
            </a:r>
          </a:p>
          <a:p>
            <a:r>
              <a:rPr lang="en-GB" b="1" dirty="0"/>
              <a:t>Significance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Shapes the direction of social, economic, and political progress.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Reflects the dynamic relationship between governments and citizens.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378459046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9609" y="1275908"/>
            <a:ext cx="8357191" cy="5209952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dirty="0"/>
              <a:t>Understand the foundations of public policy and health policy.</a:t>
            </a: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endParaRPr lang="en-US" sz="1500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err="1"/>
              <a:t>undestand</a:t>
            </a:r>
            <a:r>
              <a:rPr dirty="0"/>
              <a:t> health system challenges and reforms in Zambia.</a:t>
            </a: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endParaRPr lang="en-US" sz="1500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describe</a:t>
            </a:r>
            <a:r>
              <a:rPr dirty="0"/>
              <a:t> policy development processes and stakeholder roles.</a:t>
            </a: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endParaRPr lang="en-US" sz="1600" dirty="0"/>
          </a:p>
          <a:p>
            <a:pPr>
              <a:buFont typeface="Courier New" panose="02070309020205020404" pitchFamily="49" charset="0"/>
              <a:buChar char="o"/>
            </a:pPr>
            <a:r>
              <a:rPr dirty="0"/>
              <a:t>Identify global health influences on national policy.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Definition of Health Policy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61" y="1127051"/>
            <a:ext cx="8601740" cy="5603357"/>
          </a:xfrm>
        </p:spPr>
        <p:txBody>
          <a:bodyPr>
            <a:normAutofit fontScale="85000" lnSpcReduction="20000"/>
          </a:bodyPr>
          <a:lstStyle/>
          <a:p>
            <a:r>
              <a:rPr lang="en-GB" b="1" dirty="0"/>
              <a:t>What is Health Policy?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Health policy refers to the decisions, plans, and actions undertaken to achieve specific healthcare goals within a society.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It provides a framework for healthcare delivery, regulation, and funding.</a:t>
            </a:r>
          </a:p>
          <a:p>
            <a:r>
              <a:rPr lang="en-GB" b="1" dirty="0"/>
              <a:t>Key Characteristics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Encompasses public and private healthcare systems.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Aligns with national and international health objectives.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Influences access, quality, and affordability of healthcare.</a:t>
            </a:r>
          </a:p>
          <a:p>
            <a:r>
              <a:rPr lang="en-GB" b="1" dirty="0"/>
              <a:t>Significance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Ensures equitable healthcare access for all.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Addresses public health challenges, such as epidemics and non-communicable diseases.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Shapes the overall health and well-being of a population.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287F0-222D-AF35-06E2-CA50BA7FE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M" dirty="0"/>
              <a:t>Role of Key global Influencers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E2F01F-BBC3-51A6-4A21-FD22ACDD4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753" y="1297172"/>
            <a:ext cx="8506047" cy="5286190"/>
          </a:xfrm>
        </p:spPr>
        <p:txBody>
          <a:bodyPr>
            <a:normAutofit fontScale="70000" lnSpcReduction="20000"/>
          </a:bodyPr>
          <a:lstStyle/>
          <a:p>
            <a:r>
              <a:rPr lang="en-GB" b="1" dirty="0"/>
              <a:t>World Health Organization (WHO)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Develops global health standards and provides technical guidance for policymaking.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Coordinates responses to health emergencies.</a:t>
            </a:r>
          </a:p>
          <a:p>
            <a:r>
              <a:rPr lang="en-GB" b="1" dirty="0"/>
              <a:t>United Nations (UN)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Advocates for health as a fundamental human right through initiatives like the Sustainable Development Goals (SDGs).</a:t>
            </a:r>
          </a:p>
          <a:p>
            <a:r>
              <a:rPr lang="en-GB" b="1" dirty="0"/>
              <a:t>International Monetary Fund (IMF) and World Bank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Fund healthcare reforms and provide policy advice, linking health investments to economic development.</a:t>
            </a:r>
          </a:p>
          <a:p>
            <a:r>
              <a:rPr lang="en-GB" b="1" dirty="0"/>
              <a:t>Global Non-Governmental Organizations (NGOs)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Support service delivery in underserved areas (e.g., Médecins Sans Frontières).</a:t>
            </a:r>
          </a:p>
          <a:p>
            <a:r>
              <a:rPr lang="en-GB" b="1" dirty="0"/>
              <a:t>Philanthropic Foundations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Fund research and interventions, such as malaria and HIV/AIDS prevention by organizations like the Bill &amp; Melinda Gates Foundation.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421218980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BA9B9-43B8-1C56-AD97-B986C5733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Mechanisms of Influence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5CDACE-9FA6-3873-1FBB-FE245F9C4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44010"/>
            <a:ext cx="8686800" cy="5518298"/>
          </a:xfrm>
        </p:spPr>
        <p:txBody>
          <a:bodyPr>
            <a:normAutofit fontScale="92500" lnSpcReduction="20000"/>
          </a:bodyPr>
          <a:lstStyle/>
          <a:p>
            <a:r>
              <a:rPr lang="en-GB" b="1" dirty="0"/>
              <a:t>Funding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Directing resources to health priorities, such as vaccination campaigns or disease eradication programs.</a:t>
            </a:r>
          </a:p>
          <a:p>
            <a:r>
              <a:rPr lang="en-GB" b="1" dirty="0"/>
              <a:t>Policy Guidance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Setting international health norms and standards (e.g., guidelines for universal health coverage).</a:t>
            </a:r>
          </a:p>
          <a:p>
            <a:r>
              <a:rPr lang="en-GB" b="1" dirty="0"/>
              <a:t>Advocacy</a:t>
            </a:r>
            <a:endParaRPr lang="en-GB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Raising awareness and pushing for policy reforms in areas such as maternal health or combating pandemics.</a:t>
            </a:r>
          </a:p>
          <a:p>
            <a:r>
              <a:rPr lang="en-GB" b="1" dirty="0"/>
              <a:t>Capacity Building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Strengthening health systems through training, infrastructure, and knowledge sharing at the national level.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235115639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07F9C-3734-648B-59D8-5CBCFA8F7E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Overview of Zambia's Health Policy</a:t>
            </a:r>
            <a:endParaRPr lang="en-ZM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5FAFB0-D200-A968-F7B0-3A2D9E1086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349062481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99407-0FA1-7B21-2A7C-9AA4F1519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Evolution and Key Milestones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844BC-C54B-73AA-2632-F4BBEFCFB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28" y="1148316"/>
            <a:ext cx="8612373" cy="5624624"/>
          </a:xfrm>
        </p:spPr>
        <p:txBody>
          <a:bodyPr>
            <a:normAutofit fontScale="85000" lnSpcReduction="10000"/>
          </a:bodyPr>
          <a:lstStyle/>
          <a:p>
            <a:r>
              <a:rPr lang="en-GB" b="1" dirty="0"/>
              <a:t>Historical Context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Since independence in 1964, Zambia’s health policy has evolved, starting with urban-focused healthcare and expanding to rural areas.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Adoption of the </a:t>
            </a:r>
            <a:r>
              <a:rPr lang="en-GB" b="1" dirty="0"/>
              <a:t>Primary Health Care Approach</a:t>
            </a:r>
            <a:r>
              <a:rPr lang="en-GB" dirty="0"/>
              <a:t> in the 1980s emphasized preventive and community-based care.</a:t>
            </a:r>
          </a:p>
          <a:p>
            <a:r>
              <a:rPr lang="en-GB" b="1" dirty="0"/>
              <a:t>Key Milestones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b="1" dirty="0"/>
              <a:t>1992 Health Reforms</a:t>
            </a:r>
            <a:r>
              <a:rPr lang="en-GB" dirty="0"/>
              <a:t>: Decentralization of healthcare governance.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b="1" dirty="0"/>
              <a:t>National Health Strategic Plans (NHSP)</a:t>
            </a:r>
            <a:r>
              <a:rPr lang="en-GB" dirty="0"/>
              <a:t>: Focused on disease reduction and health system strengthening.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b="1" dirty="0"/>
              <a:t>Vision 2030</a:t>
            </a:r>
            <a:r>
              <a:rPr lang="en-GB" dirty="0"/>
              <a:t>: Aimed at achieving universal health coverage.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b="1" dirty="0"/>
              <a:t>Social Health Insurance Policy (2012)</a:t>
            </a:r>
            <a:r>
              <a:rPr lang="en-GB" dirty="0"/>
              <a:t>: Introduced for financial protection in healthcare.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56995518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Vision and Frameworks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428" y="1190847"/>
            <a:ext cx="8612372" cy="5667153"/>
          </a:xfrm>
        </p:spPr>
        <p:txBody>
          <a:bodyPr>
            <a:normAutofit fontScale="92500" lnSpcReduction="10000"/>
          </a:bodyPr>
          <a:lstStyle/>
          <a:p>
            <a:r>
              <a:rPr lang="en-GB" sz="2800" b="1" dirty="0"/>
              <a:t>Vision and Objectives</a:t>
            </a:r>
            <a:endParaRPr lang="en-GB" sz="2800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Achieve equitable access to quality healthcare for all citizens.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Guided by Zambia's Vision 2030, focusing on health system strengthening and universal health coverage.</a:t>
            </a:r>
          </a:p>
          <a:p>
            <a:r>
              <a:rPr lang="en-GB" sz="2800" b="1" dirty="0"/>
              <a:t>Key Frameworks</a:t>
            </a:r>
            <a:endParaRPr lang="en-GB" sz="2800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b="1" dirty="0"/>
              <a:t>National Health Strategic Plan (NHSP)</a:t>
            </a:r>
            <a:r>
              <a:rPr lang="en-GB" dirty="0"/>
              <a:t>: Focuses on reducing disease burden, improving healthcare delivery, and addressing health disparities.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b="1" dirty="0"/>
              <a:t>Primary Health Approach</a:t>
            </a:r>
            <a:r>
              <a:rPr lang="en-GB" dirty="0"/>
              <a:t>: Emphasizes preventative care and community-based health services.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b="1" dirty="0"/>
              <a:t>Decentralized Health System</a:t>
            </a:r>
            <a:r>
              <a:rPr lang="en-GB" dirty="0"/>
              <a:t>: Implementation through provincial and district health offices.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Case Study – Zambia National Health Policy</a:t>
            </a:r>
            <a:r>
              <a:rPr lang="en-US" dirty="0"/>
              <a:t> (ZNHP)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Vision: “</a:t>
            </a:r>
            <a:r>
              <a:rPr i="1" dirty="0"/>
              <a:t>A nation of healthy and productive people</a:t>
            </a:r>
            <a:r>
              <a:rPr dirty="0"/>
              <a:t>.”</a:t>
            </a:r>
          </a:p>
          <a:p>
            <a:pPr algn="just"/>
            <a:r>
              <a:rPr dirty="0"/>
              <a:t>Focus areas: Universal Health Coverage, human resources for health, health financing</a:t>
            </a:r>
            <a:endParaRPr lang="en-US" dirty="0"/>
          </a:p>
          <a:p>
            <a:pPr algn="just"/>
            <a:endParaRPr dirty="0"/>
          </a:p>
          <a:p>
            <a:pPr algn="just"/>
            <a:r>
              <a:rPr dirty="0"/>
              <a:t>Achievements: Increased immunization coverage, HIV control programs</a:t>
            </a:r>
            <a:r>
              <a:rPr lang="en-US" dirty="0"/>
              <a:t> (UNAIDS goals </a:t>
            </a:r>
            <a:r>
              <a:rPr lang="en-US" b="1" dirty="0"/>
              <a:t>95-95-95</a:t>
            </a:r>
            <a:r>
              <a:rPr lang="en-US" dirty="0"/>
              <a:t>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0910167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79FEC-25FF-2B60-3511-6CEEB172B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Overview and NHP Objectives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528712-3D97-3356-8955-DF2F4664BA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28" y="1417638"/>
            <a:ext cx="8612372" cy="5440362"/>
          </a:xfrm>
        </p:spPr>
        <p:txBody>
          <a:bodyPr>
            <a:normAutofit fontScale="77500" lnSpcReduction="20000"/>
          </a:bodyPr>
          <a:lstStyle/>
          <a:p>
            <a:r>
              <a:rPr lang="en-GB" b="1" dirty="0"/>
              <a:t>Overview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3100" dirty="0"/>
              <a:t>Zambia’s National Health Policy, adopted in 2012, provides a comprehensive framework for addressing the country’s healthcare challenges and improving overall health outcomes.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3100" dirty="0"/>
              <a:t>It is guided by Zambia’s Vision 2030, emphasizing universal health coverage and sustainable health systems.</a:t>
            </a:r>
          </a:p>
          <a:p>
            <a:pPr algn="just"/>
            <a:r>
              <a:rPr lang="en-GB" b="1" dirty="0"/>
              <a:t>Primary Goal</a:t>
            </a:r>
            <a:r>
              <a:rPr lang="en-GB" dirty="0"/>
              <a:t>: To achieve equitable access to quality healthcare services for all citizens.</a:t>
            </a:r>
          </a:p>
          <a:p>
            <a:r>
              <a:rPr lang="en-GB" b="1" dirty="0"/>
              <a:t>Focus Areas</a:t>
            </a:r>
            <a:r>
              <a:rPr lang="en-GB" dirty="0"/>
              <a:t>: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3400" dirty="0"/>
              <a:t>Strengthening healthcare delivery systems.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3400" dirty="0"/>
              <a:t>Promoting preventive care and community involvement.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3400" dirty="0"/>
              <a:t>Improving access to essential medicines and medical supplies.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3400" dirty="0"/>
              <a:t>Advancing health financing to ensure sustainability.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85974606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0A806-4B03-C490-5506-C84E1EC5A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Implementation, Outputs, and Challenges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D46D92-4AAF-B9A5-9704-DE3FAB7183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693" y="1417638"/>
            <a:ext cx="8708064" cy="5165724"/>
          </a:xfrm>
        </p:spPr>
        <p:txBody>
          <a:bodyPr>
            <a:normAutofit fontScale="40000" lnSpcReduction="20000"/>
          </a:bodyPr>
          <a:lstStyle/>
          <a:p>
            <a:r>
              <a:rPr lang="en-GB" sz="5800" b="1" dirty="0"/>
              <a:t>Implementation Process</a:t>
            </a:r>
            <a:endParaRPr lang="en-GB" sz="5800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4800" dirty="0"/>
              <a:t>Collaboration between government agencies, NGOs, and community stakeholders.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4800" dirty="0"/>
              <a:t>Decentralization of healthcare delivery to provincial and district health offices.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4800" dirty="0"/>
              <a:t>Strategic resource allocation and planning to address health disparities.</a:t>
            </a:r>
          </a:p>
          <a:p>
            <a:r>
              <a:rPr lang="en-GB" sz="5300" b="1" dirty="0"/>
              <a:t>Outputs</a:t>
            </a:r>
            <a:endParaRPr lang="en-GB" sz="5300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4800" dirty="0"/>
              <a:t>Improved maternal and child health indicators.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4800" dirty="0"/>
              <a:t>Increased access to healthcare in underserved regions.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4800" dirty="0"/>
              <a:t>Reduction in disease burden from communicable diseases like HIV/AIDS and malaria.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4800" dirty="0"/>
              <a:t>Development of sustainable healthcare financing mechanisms.</a:t>
            </a:r>
          </a:p>
          <a:p>
            <a:r>
              <a:rPr lang="en-GB" sz="5800" b="1" dirty="0"/>
              <a:t>Challenges</a:t>
            </a:r>
            <a:endParaRPr lang="en-GB" sz="58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4900" dirty="0"/>
              <a:t>Reliance on donor funding for health programs.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4900" dirty="0"/>
              <a:t>Human resource shortages, particularly in rural areas.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4900" dirty="0"/>
              <a:t>Disparities in access to healthcare facilities and services.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3451285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C8022-CB46-48E7-362E-04A6BD55A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have Public Policy?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730BA-BF99-67EF-5E05-9934536BF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712" y="1297172"/>
            <a:ext cx="8612372" cy="5422605"/>
          </a:xfrm>
        </p:spPr>
        <p:txBody>
          <a:bodyPr>
            <a:normAutofit fontScale="92500" lnSpcReduction="10000"/>
          </a:bodyPr>
          <a:lstStyle/>
          <a:p>
            <a:r>
              <a:rPr lang="en-GB" sz="2900" b="1" dirty="0"/>
              <a:t>Economic Development</a:t>
            </a:r>
            <a:r>
              <a:rPr lang="en-GB" sz="2900" dirty="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Foster growth, create jobs, and reduce poverty.</a:t>
            </a:r>
          </a:p>
          <a:p>
            <a:r>
              <a:rPr lang="en-GB" sz="2900" b="1" dirty="0"/>
              <a:t>Social Equity</a:t>
            </a:r>
            <a:r>
              <a:rPr lang="en-GB" sz="2900" dirty="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Ensure fairness and equal opportunities for all citizens.</a:t>
            </a:r>
          </a:p>
          <a:p>
            <a:r>
              <a:rPr lang="en-GB" sz="2900" b="1" dirty="0"/>
              <a:t>Environmental Sustainability</a:t>
            </a:r>
            <a:r>
              <a:rPr lang="en-GB" sz="2900" dirty="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Protect natural resources for current and future generations.</a:t>
            </a:r>
          </a:p>
          <a:p>
            <a:r>
              <a:rPr lang="en-GB" sz="2900" b="1" dirty="0"/>
              <a:t>Public Welfare</a:t>
            </a:r>
            <a:r>
              <a:rPr lang="en-GB" sz="2900" dirty="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Improve health, education, and security standards.</a:t>
            </a:r>
          </a:p>
          <a:p>
            <a:r>
              <a:rPr lang="en-GB" sz="2900" b="1" dirty="0"/>
              <a:t>Governance</a:t>
            </a:r>
            <a:r>
              <a:rPr lang="en-GB" sz="2900" dirty="0"/>
              <a:t>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sz="3100" dirty="0"/>
              <a:t>Strengthen institutions, promote transparency, and uphold the rule of law.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110810141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DABA4-FFA0-132E-5A0B-354E9BB5E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Priority Areas and Challenges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5F658-76AF-2435-61FB-9ADB6F161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fontScale="92500" lnSpcReduction="20000"/>
          </a:bodyPr>
          <a:lstStyle/>
          <a:p>
            <a:r>
              <a:rPr lang="en-GB" b="1" dirty="0"/>
              <a:t>Priority Areas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Combating HIV/AIDS, tuberculosis, and malaria.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Addressing maternal and child health.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Improving access to essential medicines and healthcare infrastructure.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Tackling non-communicable diseases (NCDs), such as diabetes and hypertension.</a:t>
            </a:r>
          </a:p>
          <a:p>
            <a:r>
              <a:rPr lang="en-GB" b="1" dirty="0"/>
              <a:t>Challenges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Limited healthcare funding and reliance on donor support.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Shortages of medical staff and essential resources.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Rural-urban disparities in healthcare access.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38361856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F9E8E-8048-0AA9-8C4C-7FAF5021A9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Steps in Health Policy Development</a:t>
            </a:r>
            <a:endParaRPr lang="en-ZM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F1A346-5555-2F05-CAA3-D5345FFAC2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318935733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69C85-AA65-9090-AE87-84930C9C2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Steps in Health Policy Development (Part 1)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A1567-14FF-985F-DD69-873E8F19F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344" y="1417638"/>
            <a:ext cx="8378456" cy="5165724"/>
          </a:xfrm>
        </p:spPr>
        <p:txBody>
          <a:bodyPr>
            <a:normAutofit fontScale="55000" lnSpcReduction="20000"/>
          </a:bodyPr>
          <a:lstStyle/>
          <a:p>
            <a:r>
              <a:rPr lang="en-GB" sz="4900" b="1" dirty="0"/>
              <a:t>Step 1: Identifying Health Needs</a:t>
            </a:r>
            <a:endParaRPr lang="en-GB" sz="4900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4500" dirty="0"/>
              <a:t>Assess health challenges such as disease prevalence, healthcare access gaps, and population needs.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4500" dirty="0"/>
              <a:t>Collaborate with the Ministry of Health, NGOs, and community stakeholders to gather insights.</a:t>
            </a:r>
          </a:p>
          <a:p>
            <a:r>
              <a:rPr lang="en-GB" sz="4900" b="1" dirty="0"/>
              <a:t>Step 2: Policy Formulation</a:t>
            </a:r>
            <a:endParaRPr lang="en-GB" sz="4900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4500" dirty="0"/>
              <a:t>Draft policy frameworks based on identified priorities.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4500" dirty="0"/>
              <a:t>Incorporate input from local experts, communities, and international guidelines (e.g., WHO recommendations).</a:t>
            </a:r>
          </a:p>
          <a:p>
            <a:r>
              <a:rPr lang="en-GB" sz="4900" b="1" dirty="0"/>
              <a:t>Step 3: Policy Adoption</a:t>
            </a:r>
            <a:endParaRPr lang="en-GB" sz="4900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4500" dirty="0"/>
              <a:t>Secure approval from government authorities (Parliament or Cabinet).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4500" dirty="0"/>
              <a:t>Ensure alignment with national development goals, such as Vision 2030.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108441852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221D9-8FC7-DF7D-995F-D577E2A24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Steps in Health Policy Development (Part 2)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A11003-9E4C-B68D-2489-484E4C823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856" y="1600200"/>
            <a:ext cx="8537944" cy="4906926"/>
          </a:xfrm>
        </p:spPr>
        <p:txBody>
          <a:bodyPr>
            <a:normAutofit lnSpcReduction="10000"/>
          </a:bodyPr>
          <a:lstStyle/>
          <a:p>
            <a:r>
              <a:rPr lang="en-GB" b="1" dirty="0"/>
              <a:t>Step 4: Implementation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Execute policies through healthcare programs, resource allocation, and infrastructure development.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Supervise implementation via provincial and district health offices.</a:t>
            </a:r>
          </a:p>
          <a:p>
            <a:r>
              <a:rPr lang="en-GB" b="1" dirty="0"/>
              <a:t>Step 5: Monitoring and Evaluation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Regularly assess policy outcomes, including health indicators and service access.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Use feedback mechanisms to adjust and improve policies for better results.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385833036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F8659-C4B7-3B12-AF40-383813F9CC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Challenges in Health Policy Implementation</a:t>
            </a:r>
            <a:endParaRPr lang="en-ZM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6A387B-887F-4AC2-24AC-C05A93B020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M"/>
          </a:p>
        </p:txBody>
      </p:sp>
    </p:spTree>
    <p:extLst>
      <p:ext uri="{BB962C8B-B14F-4D97-AF65-F5344CB8AC3E}">
        <p14:creationId xmlns:p14="http://schemas.microsoft.com/office/powerpoint/2010/main" val="386078539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4DB3D-B210-81B4-CC61-67965F222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Systemic and Resource Challenges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5CEA4F-42C4-EC4A-D8D7-F8291AC130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772" y="1600200"/>
            <a:ext cx="8304028" cy="4843130"/>
          </a:xfrm>
        </p:spPr>
        <p:txBody>
          <a:bodyPr>
            <a:normAutofit fontScale="70000" lnSpcReduction="20000"/>
          </a:bodyPr>
          <a:lstStyle/>
          <a:p>
            <a:r>
              <a:rPr lang="en-GB" b="1" dirty="0"/>
              <a:t>Political Resistance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Opposition to reforms or prioritization of health policies can slow down progress.</a:t>
            </a:r>
          </a:p>
          <a:p>
            <a:r>
              <a:rPr lang="en-GB" b="1" dirty="0"/>
              <a:t>Lack of Funding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Limited budgets hinder the scalability and sustainability of health programs.</a:t>
            </a:r>
          </a:p>
          <a:p>
            <a:r>
              <a:rPr lang="en-GB" b="1" dirty="0"/>
              <a:t>Inadequate Infrastructure</a:t>
            </a:r>
            <a:endParaRPr lang="en-GB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Shortages of health facilities and outdated equipment impede service delivery.</a:t>
            </a:r>
          </a:p>
          <a:p>
            <a:r>
              <a:rPr lang="en-GB" b="1" dirty="0"/>
              <a:t>Insufficient Workforce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Lack of trained healthcare professionals impacts the quality and accessibility of care.</a:t>
            </a:r>
          </a:p>
          <a:p>
            <a:r>
              <a:rPr lang="en-GB" b="1" dirty="0"/>
              <a:t>Fragmented Health Systems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Poor coordination across healthcare systems reduces efficiency and effectiveness.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409124514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C1CA5-4EC1-963A-5D1B-2AF92E485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Societal and Operational Challenges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71A1C8-8C83-BBF4-12B7-EC4284196E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693" y="1254642"/>
            <a:ext cx="8474149" cy="5603358"/>
          </a:xfrm>
        </p:spPr>
        <p:txBody>
          <a:bodyPr>
            <a:normAutofit fontScale="85000" lnSpcReduction="10000"/>
          </a:bodyPr>
          <a:lstStyle/>
          <a:p>
            <a:r>
              <a:rPr lang="en-GB" b="1" dirty="0"/>
              <a:t>Cultural Barriers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Traditional beliefs and practices may conflict with health policies.</a:t>
            </a:r>
          </a:p>
          <a:p>
            <a:r>
              <a:rPr lang="en-GB" b="1" dirty="0"/>
              <a:t>Poor Data Management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Lack of reliable data undermines evidence-based policymaking.</a:t>
            </a:r>
          </a:p>
          <a:p>
            <a:r>
              <a:rPr lang="en-GB" b="1" dirty="0"/>
              <a:t>Limited Access to Technology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Unequal availability of medical tools and technology affects implementation.</a:t>
            </a:r>
          </a:p>
          <a:p>
            <a:r>
              <a:rPr lang="en-GB" b="1" dirty="0"/>
              <a:t>Ineffective Communication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Poor dissemination of policies can lead to misunderstandings and resistance.</a:t>
            </a:r>
          </a:p>
          <a:p>
            <a:r>
              <a:rPr lang="en-GB" b="1" dirty="0"/>
              <a:t>Regulatory Hurdles</a:t>
            </a:r>
            <a:endParaRPr lang="en-GB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Complex or inconsistent regulations delay policy execution.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290422870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E16A7-17F4-483F-B08C-56CEEEC2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Innovations in Health Policy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8A461C-FC51-21E5-2DE2-FAC68AE2B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856" y="1417638"/>
            <a:ext cx="8537944" cy="5440362"/>
          </a:xfrm>
        </p:spPr>
        <p:txBody>
          <a:bodyPr>
            <a:normAutofit fontScale="92500" lnSpcReduction="20000"/>
          </a:bodyPr>
          <a:lstStyle/>
          <a:p>
            <a:r>
              <a:rPr lang="en-GB" b="1" dirty="0"/>
              <a:t>Community Health Workers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Increased deployment of trained local health workers to expand healthcare access in rural areas.</a:t>
            </a:r>
          </a:p>
          <a:p>
            <a:r>
              <a:rPr lang="en-GB" b="1" dirty="0"/>
              <a:t>E-Health Solutions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Implementation of digital health systems for patient record management and telemedicine services.</a:t>
            </a:r>
          </a:p>
          <a:p>
            <a:r>
              <a:rPr lang="en-GB" b="1" dirty="0"/>
              <a:t>Mobile Health (mHealth)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Use of mobile platforms for health messaging and service delivery, such as vaccination alerts and maternal health support.</a:t>
            </a:r>
          </a:p>
          <a:p>
            <a:r>
              <a:rPr lang="en-GB" b="1" dirty="0"/>
              <a:t>Integrated Health Programs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Combining HIV/AIDS, malaria, and tuberculosis interventions to improve resource efficiency and coverage.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134896252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32139-1CC1-8501-2CA7-0B15F384B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Zambia’s Key Reforms and Impact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4BE46-8F5E-8B00-5823-B5665C265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26" y="1190847"/>
            <a:ext cx="8580474" cy="5582093"/>
          </a:xfrm>
        </p:spPr>
        <p:txBody>
          <a:bodyPr>
            <a:normAutofit fontScale="70000" lnSpcReduction="2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GB" b="1" dirty="0"/>
              <a:t>Decentralization of Healthcare Services</a:t>
            </a:r>
            <a:r>
              <a:rPr lang="en-GB" dirty="0"/>
              <a:t>: Empowering provincial and district offices to manage healthcare delivery and resources.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GB" b="1" dirty="0"/>
              <a:t>Social Health Insurance</a:t>
            </a:r>
            <a:r>
              <a:rPr lang="en-GB" dirty="0"/>
              <a:t>: Introduction of health insurance systems aimed at providing financial protection and improving access to services (NHIMA).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GB" b="1" dirty="0"/>
              <a:t>Strengthened Supply Chains</a:t>
            </a:r>
            <a:r>
              <a:rPr lang="en-GB" dirty="0"/>
              <a:t>: Reforms to ensure timely delivery of essential drugs and medical equipment nationwide.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GB" b="1" dirty="0"/>
              <a:t>Health Financing Reforms</a:t>
            </a:r>
            <a:r>
              <a:rPr lang="en-GB" dirty="0"/>
              <a:t>: Increased government focus on sustainable funding and reducing reliance on donor support.</a:t>
            </a:r>
          </a:p>
          <a:p>
            <a:r>
              <a:rPr lang="en-GB" b="1" dirty="0"/>
              <a:t>Impact on Zambia’s Healthcare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Expanded access to essential health services in underserved regions.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Improved maternal and child health outcomes through targeted interventions.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Enhanced efficiency in addressing disease burdens with integrated programs.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Strengthened resilience of health systems to external challenges like pandemics.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64922884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1BE69-1E26-EF65-BD5A-23D017242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Lessons - Part 1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EEC2A-E063-450A-F40A-98D615DD0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26" y="1233378"/>
            <a:ext cx="8580474" cy="552893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b="1" dirty="0"/>
              <a:t>Community Engagement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Policies should incorporate local insights and ensure active involvement of communities for cultural relevance and acceptance.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GB" b="1" dirty="0"/>
              <a:t>Sustainability Planning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Develop health financing models (e.g., social health insurance) to reduce dependence on donor funding.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/>
              <a:t>Strengthening Human Resources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Invest in training and retaining healthcare professionals, especially in underserved rural areas.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/>
              <a:t>Technology Integration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Leverage e-health and mobile health solutions to bridge access gaps and improve service delivery.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/>
              <a:t>Adaptability to Crises</a:t>
            </a:r>
            <a:endParaRPr lang="en-GB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Design policies with flexible frameworks to effectively respond to health emergencies like pandemics.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3297566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BC129-658C-35AB-55A1-6C97C7DFF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Types of Public Policies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76E932-8A8F-86DA-6BD4-06ABBCB499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GB" b="1" dirty="0"/>
              <a:t>Distributive Policies</a:t>
            </a:r>
            <a:r>
              <a:rPr lang="en-GB" dirty="0"/>
              <a:t>: Focus on the allocation of resources, such as funding public goods like roads or schools.</a:t>
            </a:r>
          </a:p>
          <a:p>
            <a:pPr algn="just"/>
            <a:r>
              <a:rPr lang="en-GB" b="1" dirty="0"/>
              <a:t>Redistributive Policies</a:t>
            </a:r>
            <a:r>
              <a:rPr lang="en-GB" dirty="0"/>
              <a:t>: Aim to reduce inequality by reallocating wealth or resources, such as taxation and welfare programs.</a:t>
            </a:r>
          </a:p>
          <a:p>
            <a:pPr algn="just"/>
            <a:r>
              <a:rPr lang="en-GB" b="1" dirty="0"/>
              <a:t>Regulatory Policies</a:t>
            </a:r>
            <a:r>
              <a:rPr lang="en-GB" dirty="0"/>
              <a:t>: Set rules or standards for behaviour, often addressing issues like environmental protection or consumer rights.</a:t>
            </a:r>
          </a:p>
          <a:p>
            <a:pPr algn="just"/>
            <a:r>
              <a:rPr lang="en-GB" b="1" dirty="0"/>
              <a:t>Constituent Policies</a:t>
            </a:r>
            <a:r>
              <a:rPr lang="en-GB" dirty="0"/>
              <a:t>: Concerned with the structure and functioning of government itself, e.g., constitutional amendments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375149684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5F973-CB58-2867-28A5-0AB218F2C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Lessons - Part 2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09B177-3ACD-862F-3438-A8DDA79413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60" y="1148316"/>
            <a:ext cx="8941982" cy="570968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b="1" dirty="0"/>
              <a:t>6. Multi-Sector Collaboration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Partner with sectors like education, infrastructure, and agriculture to address root causes of health challenges.</a:t>
            </a:r>
          </a:p>
          <a:p>
            <a:pPr marL="0" indent="0">
              <a:buNone/>
            </a:pPr>
            <a:r>
              <a:rPr lang="en-GB" b="1" dirty="0"/>
              <a:t>7. Data-Driven Decision Making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Use reliable data to inform policy priorities, track outcomes, and make adjustments as necessary.</a:t>
            </a:r>
          </a:p>
          <a:p>
            <a:pPr marL="0" indent="0">
              <a:buNone/>
            </a:pPr>
            <a:r>
              <a:rPr lang="en-GB" b="1" dirty="0"/>
              <a:t>8. Equitable Access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Focus on reducing healthcare disparities and ensuring inclusivity in health services.</a:t>
            </a:r>
          </a:p>
          <a:p>
            <a:pPr marL="0" indent="0">
              <a:buNone/>
            </a:pPr>
            <a:r>
              <a:rPr lang="en-GB" b="1" dirty="0"/>
              <a:t>9. Long-Term Vision</a:t>
            </a:r>
            <a:endParaRPr lang="en-GB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Align health policies with broader national goals, such as sustainable development and universal health coverage.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297355087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22BBC-B241-AD14-7BE5-B9DFCDF20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94942"/>
          </a:xfrm>
        </p:spPr>
        <p:txBody>
          <a:bodyPr/>
          <a:lstStyle/>
          <a:p>
            <a:r>
              <a:rPr lang="en-GB" dirty="0"/>
              <a:t>Key Takeaways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B64FD-0A87-4C7B-8131-9003C1AC45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61" y="1169580"/>
            <a:ext cx="8920716" cy="5528932"/>
          </a:xfrm>
        </p:spPr>
        <p:txBody>
          <a:bodyPr>
            <a:normAutofit fontScale="77500" lnSpcReduction="20000"/>
          </a:bodyPr>
          <a:lstStyle/>
          <a:p>
            <a:r>
              <a:rPr lang="en-GB" b="1" dirty="0"/>
              <a:t>Role of Health Policy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Provides a structured framework for improving public health outcomes.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Ensures equitable access to healthcare services while addressing systemic challenges.</a:t>
            </a:r>
          </a:p>
          <a:p>
            <a:r>
              <a:rPr lang="en-GB" b="1" dirty="0"/>
              <a:t>Critical Components</a:t>
            </a:r>
            <a:endParaRPr lang="en-GB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Strong governance and leadership.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Sustainable financing mechanisms.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Community engagement and inclusivity.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/>
              <a:t>Data-driven decision-making for policy development and evaluation.</a:t>
            </a:r>
          </a:p>
          <a:p>
            <a:r>
              <a:rPr lang="en-GB" b="1" dirty="0"/>
              <a:t>Impact of Innovations and Reforms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Integration of technology, decentralization, and targeted health programs drive better outcomes.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Continued focus on universal health coverage (UHC) aligns with global health priorities.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235047100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973D3-9E27-4ACF-E70E-2FCDE5654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Takeaways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304CE6-B7C0-67C7-B14B-D6A4079AF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487" y="1531088"/>
            <a:ext cx="8888819" cy="5188689"/>
          </a:xfrm>
        </p:spPr>
        <p:txBody>
          <a:bodyPr>
            <a:normAutofit fontScale="92500" lnSpcReduction="10000"/>
          </a:bodyPr>
          <a:lstStyle/>
          <a:p>
            <a:r>
              <a:rPr lang="en-GB" b="1" dirty="0"/>
              <a:t>Opportunities for LMICs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Leverage digital solutions to bridge healthcare gaps.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Enhance partnerships with international organizations and private sectors.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Strengthen resilience against global health challenges like pandemics and climate change.</a:t>
            </a:r>
          </a:p>
          <a:p>
            <a:r>
              <a:rPr lang="en-GB" b="1" dirty="0"/>
              <a:t>Call to Action</a:t>
            </a:r>
            <a:endParaRPr lang="en-GB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Collaborative efforts among governments, communities, and global stakeholders are essential to meet health policy goals.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dirty="0"/>
              <a:t>Prioritize long-term vision and inclusivity in policy design and implementation.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387925628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857" y="1329070"/>
            <a:ext cx="8537944" cy="5254292"/>
          </a:xfrm>
        </p:spPr>
        <p:txBody>
          <a:bodyPr>
            <a:normAutofit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GB" dirty="0"/>
              <a:t>Zambia Embassy. 7th National Development Plan (2017–2021).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GB" dirty="0"/>
              <a:t>Zambia Ministry of Finance. 8th National Development Plan (2022–2026).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GB" dirty="0"/>
              <a:t>Dye, T.R. (2013). </a:t>
            </a:r>
            <a:r>
              <a:rPr lang="en-GB" i="1" dirty="0"/>
              <a:t>Understanding Public Policy.</a:t>
            </a:r>
            <a:endParaRPr lang="en-GB" dirty="0"/>
          </a:p>
          <a:p>
            <a:pPr marL="514350" indent="-514350" algn="just">
              <a:buFont typeface="+mj-lt"/>
              <a:buAutoNum type="arabicPeriod"/>
            </a:pPr>
            <a:r>
              <a:rPr lang="en-GB" dirty="0"/>
              <a:t>Howlett, M., &amp; Ramesh, M. (2009). </a:t>
            </a:r>
            <a:r>
              <a:rPr lang="en-GB" i="1" dirty="0"/>
              <a:t>Studying Public Policy: Policy Cycles and Policy Subsystems.</a:t>
            </a:r>
            <a:endParaRPr lang="en-GB" dirty="0"/>
          </a:p>
          <a:p>
            <a:pPr marL="514350" indent="-514350" algn="just">
              <a:buFont typeface="+mj-lt"/>
              <a:buAutoNum type="arabicPeriod"/>
            </a:pPr>
            <a:r>
              <a:rPr lang="en-GB" dirty="0"/>
              <a:t>Bardach, E. (2012). </a:t>
            </a:r>
            <a:r>
              <a:rPr lang="en-GB" i="1" dirty="0"/>
              <a:t>A Practical Guide for Policy Analysis.</a:t>
            </a:r>
            <a:endParaRPr lang="en-GB" dirty="0"/>
          </a:p>
          <a:p>
            <a:endParaRPr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BC5B8-0A3C-E904-12DD-4AE75FAC7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0358AD-4649-4174-26C8-71F05FE948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ZM" sz="7000" dirty="0">
                <a:solidFill>
                  <a:srgbClr val="002060"/>
                </a:solidFill>
              </a:rPr>
              <a:t>THANK YOU !</a:t>
            </a:r>
          </a:p>
        </p:txBody>
      </p:sp>
    </p:spTree>
    <p:extLst>
      <p:ext uri="{BB962C8B-B14F-4D97-AF65-F5344CB8AC3E}">
        <p14:creationId xmlns:p14="http://schemas.microsoft.com/office/powerpoint/2010/main" val="10618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0BCDC-5AAC-0394-420B-E84430340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M" dirty="0"/>
              <a:t>Examples in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BA3726-8BDB-3CD1-F91C-7C479B157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Distributive</a:t>
            </a:r>
            <a:r>
              <a:rPr lang="en-GB" dirty="0"/>
              <a:t>: Infrastructure projects, like road construction in rural areas.</a:t>
            </a:r>
          </a:p>
          <a:p>
            <a:r>
              <a:rPr lang="en-GB" b="1" dirty="0"/>
              <a:t>Redistributive</a:t>
            </a:r>
            <a:r>
              <a:rPr lang="en-GB" dirty="0"/>
              <a:t>: Progressive tax systems and social security programs.</a:t>
            </a:r>
          </a:p>
          <a:p>
            <a:r>
              <a:rPr lang="en-GB" b="1" dirty="0"/>
              <a:t>Regulatory</a:t>
            </a:r>
            <a:r>
              <a:rPr lang="en-GB" dirty="0"/>
              <a:t>: Environmental laws limiting carbon emissions.</a:t>
            </a:r>
          </a:p>
          <a:p>
            <a:r>
              <a:rPr lang="en-GB" b="1" dirty="0"/>
              <a:t>Constituent</a:t>
            </a:r>
            <a:r>
              <a:rPr lang="en-GB" dirty="0"/>
              <a:t>: Reorganization of government agencies (CDF).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1253780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2D286-46B2-4AF9-2D74-B69376691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Actors in Public Policy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1D28C5-50EE-BAE9-5597-595D5E6FF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0847"/>
            <a:ext cx="8686800" cy="5539561"/>
          </a:xfrm>
        </p:spPr>
        <p:txBody>
          <a:bodyPr>
            <a:noAutofit/>
          </a:bodyPr>
          <a:lstStyle/>
          <a:p>
            <a:r>
              <a:rPr lang="en-GB" sz="2600" b="1" dirty="0"/>
              <a:t>Government Officials</a:t>
            </a:r>
            <a:endParaRPr lang="en-GB" sz="2600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2600" dirty="0"/>
              <a:t>Policymakers such as elected representatives, ministers, and bureaucrats play a central role in drafting, implementing, and evaluating policies.</a:t>
            </a:r>
          </a:p>
          <a:p>
            <a:r>
              <a:rPr lang="en-GB" sz="2600" b="1" dirty="0"/>
              <a:t>Interest Groups</a:t>
            </a:r>
            <a:endParaRPr lang="en-GB" sz="2600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2600" dirty="0"/>
              <a:t>Organizations representing specific sectors or causes (e.g., labour unions, business associations) advocate for policies that align with their interests.</a:t>
            </a:r>
          </a:p>
          <a:p>
            <a:r>
              <a:rPr lang="en-GB" sz="2600" b="1" dirty="0"/>
              <a:t>Non-Governmental Organizations (NGOs)</a:t>
            </a:r>
            <a:endParaRPr lang="en-GB" sz="2600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2600" dirty="0"/>
              <a:t>Provide expertise, resources, and advocacy to address societal issues and influence policy agendas.</a:t>
            </a:r>
          </a:p>
          <a:p>
            <a:endParaRPr lang="en-ZM" sz="2000" dirty="0"/>
          </a:p>
        </p:txBody>
      </p:sp>
    </p:spTree>
    <p:extLst>
      <p:ext uri="{BB962C8B-B14F-4D97-AF65-F5344CB8AC3E}">
        <p14:creationId xmlns:p14="http://schemas.microsoft.com/office/powerpoint/2010/main" val="597335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0013A-F860-2883-0E8F-3D59C1233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Actors in Public Policy</a:t>
            </a:r>
            <a:endParaRPr lang="en-ZM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683D6A-A1F8-1BDB-D912-FA932FE2FF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815" y="1325562"/>
            <a:ext cx="8924307" cy="5419622"/>
          </a:xfrm>
        </p:spPr>
        <p:txBody>
          <a:bodyPr>
            <a:normAutofit/>
          </a:bodyPr>
          <a:lstStyle/>
          <a:p>
            <a:r>
              <a:rPr lang="en-GB" sz="2700" b="1" dirty="0"/>
              <a:t>International Actors</a:t>
            </a:r>
            <a:endParaRPr lang="en-GB" sz="2700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2700" dirty="0"/>
              <a:t>Global organizations like the United Nations, World Bank, and IMF shape national policies through funding, treaties, and recommendations.</a:t>
            </a:r>
          </a:p>
          <a:p>
            <a:r>
              <a:rPr lang="en-GB" sz="2700" b="1" dirty="0"/>
              <a:t>Media</a:t>
            </a:r>
            <a:endParaRPr lang="en-GB" sz="2700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n-GB" sz="2700" dirty="0"/>
              <a:t>Shapes public opinion and policy priorities by highlighting key issues and holding policymakers accountable.</a:t>
            </a:r>
          </a:p>
          <a:p>
            <a:r>
              <a:rPr lang="en-GB" sz="2400" b="1" dirty="0"/>
              <a:t>Citizens and Communities</a:t>
            </a:r>
            <a:endParaRPr lang="en-GB" sz="24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2700" dirty="0"/>
              <a:t>Public opinion, activism, and community participation impact policy decisions and implementation.</a:t>
            </a:r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3009807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1548</TotalTime>
  <Words>4232</Words>
  <Application>Microsoft Macintosh PowerPoint</Application>
  <PresentationFormat>On-screen Show (4:3)</PresentationFormat>
  <Paragraphs>512</Paragraphs>
  <Slides>64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64</vt:i4>
      </vt:variant>
    </vt:vector>
  </HeadingPairs>
  <TitlesOfParts>
    <vt:vector size="68" baseType="lpstr">
      <vt:lpstr>Arial</vt:lpstr>
      <vt:lpstr>Calibri</vt:lpstr>
      <vt:lpstr>Courier New</vt:lpstr>
      <vt:lpstr>Office Theme</vt:lpstr>
      <vt:lpstr>Foundations and Frameworks: Understanding Public Policy in Zambia</vt:lpstr>
      <vt:lpstr>Learning Objectives</vt:lpstr>
      <vt:lpstr>Definition of Public policy</vt:lpstr>
      <vt:lpstr>Understanding Public policy</vt:lpstr>
      <vt:lpstr>Why have Public Policy?</vt:lpstr>
      <vt:lpstr>Types of Public Policies</vt:lpstr>
      <vt:lpstr>Examples in practice</vt:lpstr>
      <vt:lpstr>Key Actors in Public Policy</vt:lpstr>
      <vt:lpstr>Key Actors in Public Policy</vt:lpstr>
      <vt:lpstr>Influence of Global Actors</vt:lpstr>
      <vt:lpstr>Introduction to Theoretical Foundations</vt:lpstr>
      <vt:lpstr>Key Theoretical Approaches</vt:lpstr>
      <vt:lpstr>Institutional Theory</vt:lpstr>
      <vt:lpstr>Example on Institutional Theory</vt:lpstr>
      <vt:lpstr>Critical Choice Theory</vt:lpstr>
      <vt:lpstr>Example on Critical Choice Theory</vt:lpstr>
      <vt:lpstr>System Theory</vt:lpstr>
      <vt:lpstr>Example on System Theory</vt:lpstr>
      <vt:lpstr>Critical Theory</vt:lpstr>
      <vt:lpstr>Examples on Critical Theory</vt:lpstr>
      <vt:lpstr>The Policy Cycle</vt:lpstr>
      <vt:lpstr>The Policy Cycle</vt:lpstr>
      <vt:lpstr>Overview of Zambia's Policy Landscape</vt:lpstr>
      <vt:lpstr>Case Study: Zambia’s Social Cash Transfer Program</vt:lpstr>
      <vt:lpstr>(ZSCTP) Implementation and Results</vt:lpstr>
      <vt:lpstr>Public policy Innovation</vt:lpstr>
      <vt:lpstr>Key Drivers of PP Innovation</vt:lpstr>
      <vt:lpstr>Examples of Public Policy Innovation</vt:lpstr>
      <vt:lpstr>Public Policy Context for LMICs</vt:lpstr>
      <vt:lpstr>Public Policy Context for LMICs</vt:lpstr>
      <vt:lpstr>Zambia’s Challenges and Opportunities</vt:lpstr>
      <vt:lpstr>Challenges in public Policy Implementation</vt:lpstr>
      <vt:lpstr>Evidence-Based Public Policy - Overview</vt:lpstr>
      <vt:lpstr>Evidence-Based Public Policy - Zambia Context</vt:lpstr>
      <vt:lpstr>Ethics in Public Policy - Overview</vt:lpstr>
      <vt:lpstr>Ethical Promotion</vt:lpstr>
      <vt:lpstr>Conclusion and Key Takeaways-P1</vt:lpstr>
      <vt:lpstr>Reflections</vt:lpstr>
      <vt:lpstr>Health Policy in LMICs: Foundations, Challenges, and Pathways to Improvement</vt:lpstr>
      <vt:lpstr>Learning Objectives</vt:lpstr>
      <vt:lpstr>Definition of Health Policy</vt:lpstr>
      <vt:lpstr>Role of Key global Influencers</vt:lpstr>
      <vt:lpstr>Mechanisms of Influence</vt:lpstr>
      <vt:lpstr>Overview of Zambia's Health Policy</vt:lpstr>
      <vt:lpstr>Evolution and Key Milestones</vt:lpstr>
      <vt:lpstr>Vision and Frameworks</vt:lpstr>
      <vt:lpstr>Case Study – Zambia National Health Policy (ZNHP)</vt:lpstr>
      <vt:lpstr>Overview and NHP Objectives</vt:lpstr>
      <vt:lpstr>Implementation, Outputs, and Challenges</vt:lpstr>
      <vt:lpstr>Priority Areas and Challenges</vt:lpstr>
      <vt:lpstr>Steps in Health Policy Development</vt:lpstr>
      <vt:lpstr>Steps in Health Policy Development (Part 1)</vt:lpstr>
      <vt:lpstr>Steps in Health Policy Development (Part 2)</vt:lpstr>
      <vt:lpstr>Challenges in Health Policy Implementation</vt:lpstr>
      <vt:lpstr>Systemic and Resource Challenges</vt:lpstr>
      <vt:lpstr>Societal and Operational Challenges</vt:lpstr>
      <vt:lpstr>Innovations in Health Policy</vt:lpstr>
      <vt:lpstr>Zambia’s Key Reforms and Impact</vt:lpstr>
      <vt:lpstr>Key Lessons - Part 1</vt:lpstr>
      <vt:lpstr>Key Lessons - Part 2</vt:lpstr>
      <vt:lpstr>Key Takeaways</vt:lpstr>
      <vt:lpstr>Key Takeaways</vt:lpstr>
      <vt:lpstr>References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Mpanji Siwingwa</cp:lastModifiedBy>
  <cp:revision>5</cp:revision>
  <dcterms:created xsi:type="dcterms:W3CDTF">2013-01-27T09:14:16Z</dcterms:created>
  <dcterms:modified xsi:type="dcterms:W3CDTF">2025-04-25T13:40:06Z</dcterms:modified>
  <cp:category/>
</cp:coreProperties>
</file>