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60" r:id="rId3"/>
    <p:sldId id="261" r:id="rId4"/>
    <p:sldId id="262" r:id="rId5"/>
    <p:sldId id="265" r:id="rId6"/>
    <p:sldId id="266" r:id="rId7"/>
    <p:sldId id="264" r:id="rId8"/>
    <p:sldId id="263" r:id="rId9"/>
    <p:sldId id="257" r:id="rId10"/>
    <p:sldId id="258" r:id="rId11"/>
    <p:sldId id="259"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8493"/>
  </p:normalViewPr>
  <p:slideViewPr>
    <p:cSldViewPr snapToGrid="0">
      <p:cViewPr varScale="1">
        <p:scale>
          <a:sx n="98" d="100"/>
          <a:sy n="98" d="100"/>
        </p:scale>
        <p:origin x="16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3BF42-1AAE-2547-B287-6368E7728622}" type="datetimeFigureOut">
              <a:rPr lang="en-GB" smtClean="0"/>
              <a:t>28/08/2025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A13221-369E-3A41-A85C-6F61F3668CFC}" type="slidenum">
              <a:rPr lang="en-GB" smtClean="0"/>
              <a:t>‹#›</a:t>
            </a:fld>
            <a:endParaRPr lang="en-GB"/>
          </a:p>
        </p:txBody>
      </p:sp>
    </p:spTree>
    <p:extLst>
      <p:ext uri="{BB962C8B-B14F-4D97-AF65-F5344CB8AC3E}">
        <p14:creationId xmlns:p14="http://schemas.microsoft.com/office/powerpoint/2010/main" val="2111005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en.wikipedia.org/wiki/Dimension"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en.wikipedia.org/wiki/Maintainability" TargetMode="External"/><Relationship Id="rId5" Type="http://schemas.openxmlformats.org/officeDocument/2006/relationships/hyperlink" Target="https://en.wikipedia.org/wiki/Reliability_engineering" TargetMode="External"/><Relationship Id="rId4" Type="http://schemas.openxmlformats.org/officeDocument/2006/relationships/hyperlink" Target="https://en.wikipedia.org/wiki/Safety"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task of engineering is to make it work once, while the task of quality assurance is to make it work all the time. </a:t>
            </a:r>
          </a:p>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9</a:t>
            </a:fld>
            <a:endParaRPr lang="en-GB"/>
          </a:p>
        </p:txBody>
      </p:sp>
    </p:spTree>
    <p:extLst>
      <p:ext uri="{BB962C8B-B14F-4D97-AF65-F5344CB8AC3E}">
        <p14:creationId xmlns:p14="http://schemas.microsoft.com/office/powerpoint/2010/main" val="3369639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24</a:t>
            </a:fld>
            <a:endParaRPr lang="en-GB"/>
          </a:p>
        </p:txBody>
      </p:sp>
    </p:spTree>
    <p:extLst>
      <p:ext uri="{BB962C8B-B14F-4D97-AF65-F5344CB8AC3E}">
        <p14:creationId xmlns:p14="http://schemas.microsoft.com/office/powerpoint/2010/main" val="3020869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25</a:t>
            </a:fld>
            <a:endParaRPr lang="en-GB"/>
          </a:p>
        </p:txBody>
      </p:sp>
    </p:spTree>
    <p:extLst>
      <p:ext uri="{BB962C8B-B14F-4D97-AF65-F5344CB8AC3E}">
        <p14:creationId xmlns:p14="http://schemas.microsoft.com/office/powerpoint/2010/main" val="3027286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specification does not reflect the true quality requirements, the product's quality cannot be guaranteed. For instance, the parameters for a pressure vessel should cover not only the material and </a:t>
            </a:r>
            <a:r>
              <a:rPr lang="en-US" sz="1200" u="none" strike="noStrike" kern="1200" dirty="0">
                <a:solidFill>
                  <a:schemeClr val="tx1"/>
                </a:solidFill>
                <a:effectLst/>
                <a:latin typeface="+mn-lt"/>
                <a:ea typeface="+mn-ea"/>
                <a:cs typeface="+mn-cs"/>
                <a:hlinkClick r:id="rId3" tooltip="Dimension"/>
              </a:rPr>
              <a:t>dimensions</a:t>
            </a:r>
            <a:r>
              <a:rPr lang="en-US" sz="1200" kern="1200" dirty="0">
                <a:solidFill>
                  <a:schemeClr val="tx1"/>
                </a:solidFill>
                <a:effectLst/>
                <a:latin typeface="+mn-lt"/>
                <a:ea typeface="+mn-ea"/>
                <a:cs typeface="+mn-cs"/>
              </a:rPr>
              <a:t> but operating, environmental, </a:t>
            </a:r>
            <a:r>
              <a:rPr lang="en-US" sz="1200" u="none" strike="noStrike" kern="1200" dirty="0">
                <a:solidFill>
                  <a:schemeClr val="tx1"/>
                </a:solidFill>
                <a:effectLst/>
                <a:latin typeface="+mn-lt"/>
                <a:ea typeface="+mn-ea"/>
                <a:cs typeface="+mn-cs"/>
                <a:hlinkClick r:id="rId4" tooltip="Safety"/>
              </a:rPr>
              <a:t>safety</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5" tooltip="Reliability engineering"/>
              </a:rPr>
              <a:t>reliability</a:t>
            </a:r>
            <a:r>
              <a:rPr lang="en-US" sz="1200" kern="1200" dirty="0">
                <a:solidFill>
                  <a:schemeClr val="tx1"/>
                </a:solidFill>
                <a:effectLst/>
                <a:latin typeface="+mn-lt"/>
                <a:ea typeface="+mn-ea"/>
                <a:cs typeface="+mn-cs"/>
              </a:rPr>
              <a:t> and </a:t>
            </a:r>
            <a:r>
              <a:rPr lang="en-US" sz="1200" u="none" strike="noStrike" kern="1200" dirty="0">
                <a:solidFill>
                  <a:schemeClr val="tx1"/>
                </a:solidFill>
                <a:effectLst/>
                <a:latin typeface="+mn-lt"/>
                <a:ea typeface="+mn-ea"/>
                <a:cs typeface="+mn-cs"/>
                <a:hlinkClick r:id="rId6" tooltip="Maintainability"/>
              </a:rPr>
              <a:t>maintainability</a:t>
            </a:r>
            <a:r>
              <a:rPr lang="en-US" sz="1200" kern="1200" dirty="0">
                <a:solidFill>
                  <a:schemeClr val="tx1"/>
                </a:solidFill>
                <a:effectLst/>
                <a:latin typeface="+mn-lt"/>
                <a:ea typeface="+mn-ea"/>
                <a:cs typeface="+mn-cs"/>
              </a:rPr>
              <a:t> requirements.</a:t>
            </a:r>
          </a:p>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10</a:t>
            </a:fld>
            <a:endParaRPr lang="en-GB"/>
          </a:p>
        </p:txBody>
      </p:sp>
    </p:spTree>
    <p:extLst>
      <p:ext uri="{BB962C8B-B14F-4D97-AF65-F5344CB8AC3E}">
        <p14:creationId xmlns:p14="http://schemas.microsoft.com/office/powerpoint/2010/main" val="1639856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12</a:t>
            </a:fld>
            <a:endParaRPr lang="en-GB"/>
          </a:p>
        </p:txBody>
      </p:sp>
    </p:spTree>
    <p:extLst>
      <p:ext uri="{BB962C8B-B14F-4D97-AF65-F5344CB8AC3E}">
        <p14:creationId xmlns:p14="http://schemas.microsoft.com/office/powerpoint/2010/main" val="1635524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13</a:t>
            </a:fld>
            <a:endParaRPr lang="en-GB"/>
          </a:p>
        </p:txBody>
      </p:sp>
    </p:spTree>
    <p:extLst>
      <p:ext uri="{BB962C8B-B14F-4D97-AF65-F5344CB8AC3E}">
        <p14:creationId xmlns:p14="http://schemas.microsoft.com/office/powerpoint/2010/main" val="1921005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14</a:t>
            </a:fld>
            <a:endParaRPr lang="en-GB"/>
          </a:p>
        </p:txBody>
      </p:sp>
    </p:spTree>
    <p:extLst>
      <p:ext uri="{BB962C8B-B14F-4D97-AF65-F5344CB8AC3E}">
        <p14:creationId xmlns:p14="http://schemas.microsoft.com/office/powerpoint/2010/main" val="4253726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17</a:t>
            </a:fld>
            <a:endParaRPr lang="en-GB"/>
          </a:p>
        </p:txBody>
      </p:sp>
    </p:spTree>
    <p:extLst>
      <p:ext uri="{BB962C8B-B14F-4D97-AF65-F5344CB8AC3E}">
        <p14:creationId xmlns:p14="http://schemas.microsoft.com/office/powerpoint/2010/main" val="3507570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19</a:t>
            </a:fld>
            <a:endParaRPr lang="en-GB"/>
          </a:p>
        </p:txBody>
      </p:sp>
    </p:spTree>
    <p:extLst>
      <p:ext uri="{BB962C8B-B14F-4D97-AF65-F5344CB8AC3E}">
        <p14:creationId xmlns:p14="http://schemas.microsoft.com/office/powerpoint/2010/main" val="2450484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20</a:t>
            </a:fld>
            <a:endParaRPr lang="en-GB"/>
          </a:p>
        </p:txBody>
      </p:sp>
    </p:spTree>
    <p:extLst>
      <p:ext uri="{BB962C8B-B14F-4D97-AF65-F5344CB8AC3E}">
        <p14:creationId xmlns:p14="http://schemas.microsoft.com/office/powerpoint/2010/main" val="3132508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A13221-369E-3A41-A85C-6F61F3668CFC}" type="slidenum">
              <a:rPr lang="en-GB" smtClean="0"/>
              <a:t>22</a:t>
            </a:fld>
            <a:endParaRPr lang="en-GB"/>
          </a:p>
        </p:txBody>
      </p:sp>
    </p:spTree>
    <p:extLst>
      <p:ext uri="{BB962C8B-B14F-4D97-AF65-F5344CB8AC3E}">
        <p14:creationId xmlns:p14="http://schemas.microsoft.com/office/powerpoint/2010/main" val="429244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B6322-C8EA-521A-0A8C-5BC74F7EF9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B7C2E36-2159-54CE-AB32-41D0A2C805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0B5EC16-D6EF-BDD8-BECC-C46F44BAAC5F}"/>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5" name="Footer Placeholder 4">
            <a:extLst>
              <a:ext uri="{FF2B5EF4-FFF2-40B4-BE49-F238E27FC236}">
                <a16:creationId xmlns:a16="http://schemas.microsoft.com/office/drawing/2014/main" id="{C904992D-B1F4-0EBD-F17B-F466678908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C168BF-1BE3-900D-675F-DCCB70267507}"/>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3067192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9F20F-4E34-B324-31E9-12F749A0D6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3F5E28-5031-5F88-A830-991B176F7F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E294C0-295C-B5F7-FE87-D090F82A1805}"/>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5" name="Footer Placeholder 4">
            <a:extLst>
              <a:ext uri="{FF2B5EF4-FFF2-40B4-BE49-F238E27FC236}">
                <a16:creationId xmlns:a16="http://schemas.microsoft.com/office/drawing/2014/main" id="{27DCEBB4-51C2-4E5B-2F72-4EFC06AC1F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08AFC7-5D74-63F9-B441-83D3102B61C0}"/>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1927390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0919C4-95E8-165E-84A1-1DF9867688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31F4C98-0049-8ECC-066C-422FBB78AD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E1B3C6-8A48-1F90-9E2B-5A65118D2787}"/>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5" name="Footer Placeholder 4">
            <a:extLst>
              <a:ext uri="{FF2B5EF4-FFF2-40B4-BE49-F238E27FC236}">
                <a16:creationId xmlns:a16="http://schemas.microsoft.com/office/drawing/2014/main" id="{2DE81CA7-E3E5-56E6-8123-74539FEB3C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181CB0-E912-0006-3538-38562435B263}"/>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1753404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4DCCE-FC5C-7067-EE3B-E7D50F1CB0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D69684-92F1-9E6D-3C14-4BD28C17A9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E42095-E7EA-F618-BB15-6FA64C8658ED}"/>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5" name="Footer Placeholder 4">
            <a:extLst>
              <a:ext uri="{FF2B5EF4-FFF2-40B4-BE49-F238E27FC236}">
                <a16:creationId xmlns:a16="http://schemas.microsoft.com/office/drawing/2014/main" id="{484AD879-C523-5066-28F6-777CC6EB2C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DC8E44-EBAB-B045-6B83-05EE7C8CC9AD}"/>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173280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2C851-CD63-B6B7-AE8F-05E303E078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9059B37-D155-135F-C266-77F56E057A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560C12-565A-2740-8B8F-3803A7A9C679}"/>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5" name="Footer Placeholder 4">
            <a:extLst>
              <a:ext uri="{FF2B5EF4-FFF2-40B4-BE49-F238E27FC236}">
                <a16:creationId xmlns:a16="http://schemas.microsoft.com/office/drawing/2014/main" id="{7E554938-D8D4-1E71-1D8F-D1AD05185C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C1F736-F640-0AEF-C0F8-47EC5A3D8CB6}"/>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393539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5A929-FA69-F59F-883C-96722FD063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ED4F7D5-2024-1970-4C48-C10256E05C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7977517-4C4B-934D-F0A4-01737512C9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B3EF0E-D0C5-DDC8-64BB-DB1F795E4EB3}"/>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6" name="Footer Placeholder 5">
            <a:extLst>
              <a:ext uri="{FF2B5EF4-FFF2-40B4-BE49-F238E27FC236}">
                <a16:creationId xmlns:a16="http://schemas.microsoft.com/office/drawing/2014/main" id="{A651724B-9120-65EC-B5C4-41D5454170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B6F58C-B78C-2375-5A12-12B353706CA9}"/>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659191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1FFDC-E52C-5425-D99A-ECC4EDBF1E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15FB36-FC8E-D3E1-43D3-980C1C3AF1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2DB251-117C-71F2-3D8C-EE9C630F47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E21AB97-08CB-EFB0-A7B7-516E9A8285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600970-5281-D9B1-D282-DE06CCED94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3A9F11D-6CE5-077F-979F-BB4754666762}"/>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8" name="Footer Placeholder 7">
            <a:extLst>
              <a:ext uri="{FF2B5EF4-FFF2-40B4-BE49-F238E27FC236}">
                <a16:creationId xmlns:a16="http://schemas.microsoft.com/office/drawing/2014/main" id="{D7CC8C58-EF7A-EB37-E8CC-6B645A0ECB1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486728B-9FF2-E19B-A8DE-481B15CF4F08}"/>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1146436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63523-96C7-38C4-74EF-533DF99DB42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AA108C1-ADE6-D68E-B414-42CD48ED2CDD}"/>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4" name="Footer Placeholder 3">
            <a:extLst>
              <a:ext uri="{FF2B5EF4-FFF2-40B4-BE49-F238E27FC236}">
                <a16:creationId xmlns:a16="http://schemas.microsoft.com/office/drawing/2014/main" id="{9E3033B9-B2EA-3B7D-90E6-0C9D935BAC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68BDD8-0AEE-B3C9-9AF0-38A1917E7F2C}"/>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3547587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646EE7-F844-BB7D-35CA-519B625A6C06}"/>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3" name="Footer Placeholder 2">
            <a:extLst>
              <a:ext uri="{FF2B5EF4-FFF2-40B4-BE49-F238E27FC236}">
                <a16:creationId xmlns:a16="http://schemas.microsoft.com/office/drawing/2014/main" id="{97E0BF96-673D-F1AE-8BF2-CF00FC7A8C0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9A8097-FE7C-0F1C-2ABB-E6E7630D208D}"/>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402945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7F017-F02A-45AC-5C65-5A320EAEFC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9980C8E-1785-5C26-232F-AA8F90A9D7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4FFFAD7-73B1-BA62-5CAF-FF04C8F83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66D187-7930-30C6-C2F9-0954E04A0624}"/>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6" name="Footer Placeholder 5">
            <a:extLst>
              <a:ext uri="{FF2B5EF4-FFF2-40B4-BE49-F238E27FC236}">
                <a16:creationId xmlns:a16="http://schemas.microsoft.com/office/drawing/2014/main" id="{81F198A9-3BE0-BA5E-7BCC-06A7E8DD69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874042-9CE2-E30A-841A-E5AEA5CA65AE}"/>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838530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E8F6F-6321-30C1-BFF2-E5F6E3D60A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0686D92-DF01-73AA-62F5-77CEE8D1C6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48BFC94-5C88-D79B-2F08-74313D61B8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B9A593-FC5B-A7AA-628C-A61643006726}"/>
              </a:ext>
            </a:extLst>
          </p:cNvPr>
          <p:cNvSpPr>
            <a:spLocks noGrp="1"/>
          </p:cNvSpPr>
          <p:nvPr>
            <p:ph type="dt" sz="half" idx="10"/>
          </p:nvPr>
        </p:nvSpPr>
        <p:spPr/>
        <p:txBody>
          <a:bodyPr/>
          <a:lstStyle/>
          <a:p>
            <a:fld id="{DE8366C6-11C0-A047-BA97-3257A65D18C5}" type="datetimeFigureOut">
              <a:rPr lang="en-GB" smtClean="0"/>
              <a:t>28/08/2025</a:t>
            </a:fld>
            <a:endParaRPr lang="en-GB"/>
          </a:p>
        </p:txBody>
      </p:sp>
      <p:sp>
        <p:nvSpPr>
          <p:cNvPr id="6" name="Footer Placeholder 5">
            <a:extLst>
              <a:ext uri="{FF2B5EF4-FFF2-40B4-BE49-F238E27FC236}">
                <a16:creationId xmlns:a16="http://schemas.microsoft.com/office/drawing/2014/main" id="{733A08B0-CF22-509C-8B0D-DFF2F871BE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4FE96D-C60C-4CBD-8A04-AC393BB02E26}"/>
              </a:ext>
            </a:extLst>
          </p:cNvPr>
          <p:cNvSpPr>
            <a:spLocks noGrp="1"/>
          </p:cNvSpPr>
          <p:nvPr>
            <p:ph type="sldNum" sz="quarter" idx="12"/>
          </p:nvPr>
        </p:nvSpPr>
        <p:spPr/>
        <p:txBody>
          <a:bodyPr/>
          <a:lstStyle/>
          <a:p>
            <a:fld id="{C7045B4D-A54D-634B-96D6-4A6EA2920218}" type="slidenum">
              <a:rPr lang="en-GB" smtClean="0"/>
              <a:t>‹#›</a:t>
            </a:fld>
            <a:endParaRPr lang="en-GB"/>
          </a:p>
        </p:txBody>
      </p:sp>
    </p:spTree>
    <p:extLst>
      <p:ext uri="{BB962C8B-B14F-4D97-AF65-F5344CB8AC3E}">
        <p14:creationId xmlns:p14="http://schemas.microsoft.com/office/powerpoint/2010/main" val="2882185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5552C2-51F2-939C-ED9B-8A317FE061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A4D1D6-EB75-1174-90CB-A010E4A3B2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0D2B6F-94E7-0A40-2370-6642267A7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8366C6-11C0-A047-BA97-3257A65D18C5}" type="datetimeFigureOut">
              <a:rPr lang="en-GB" smtClean="0"/>
              <a:t>28/08/2025</a:t>
            </a:fld>
            <a:endParaRPr lang="en-GB"/>
          </a:p>
        </p:txBody>
      </p:sp>
      <p:sp>
        <p:nvSpPr>
          <p:cNvPr id="5" name="Footer Placeholder 4">
            <a:extLst>
              <a:ext uri="{FF2B5EF4-FFF2-40B4-BE49-F238E27FC236}">
                <a16:creationId xmlns:a16="http://schemas.microsoft.com/office/drawing/2014/main" id="{057FAA69-1588-1026-4C69-F148B3C22B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6B4D50E-8EAA-92A7-5F64-14F0358527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045B4D-A54D-634B-96D6-4A6EA2920218}" type="slidenum">
              <a:rPr lang="en-GB" smtClean="0"/>
              <a:t>‹#›</a:t>
            </a:fld>
            <a:endParaRPr lang="en-GB"/>
          </a:p>
        </p:txBody>
      </p:sp>
    </p:spTree>
    <p:extLst>
      <p:ext uri="{BB962C8B-B14F-4D97-AF65-F5344CB8AC3E}">
        <p14:creationId xmlns:p14="http://schemas.microsoft.com/office/powerpoint/2010/main" val="1637474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Vibratio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en.wikipedia.org/wiki/Total_quality_management" TargetMode="External"/><Relationship Id="rId5" Type="http://schemas.openxmlformats.org/officeDocument/2006/relationships/hyperlink" Target="https://en.wikipedia.org/wiki/Statistical_process_control" TargetMode="External"/><Relationship Id="rId4" Type="http://schemas.openxmlformats.org/officeDocument/2006/relationships/hyperlink" Target="https://en.wikipedia.org/wiki/Humidity"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Calibration" TargetMode="External"/><Relationship Id="rId2" Type="http://schemas.openxmlformats.org/officeDocument/2006/relationships/hyperlink" Target="https://en.wikipedia.org/wiki/International_standar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Incrementalis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Masaaki_Imai"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Performance_metric" TargetMode="External"/><Relationship Id="rId2" Type="http://schemas.openxmlformats.org/officeDocument/2006/relationships/hyperlink" Target="https://en.wikipedia.org/wiki/Business_process" TargetMode="External"/><Relationship Id="rId1" Type="http://schemas.openxmlformats.org/officeDocument/2006/relationships/slideLayout" Target="../slideLayouts/slideLayout2.xml"/><Relationship Id="rId5" Type="http://schemas.openxmlformats.org/officeDocument/2006/relationships/hyperlink" Target="https://en.wikipedia.org/wiki/Project_management_triangle" TargetMode="External"/><Relationship Id="rId4" Type="http://schemas.openxmlformats.org/officeDocument/2006/relationships/hyperlink" Target="https://en.wikipedia.org/wiki/Best_practice"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en.wikipedia.org/wiki/Questionnaire_construction" TargetMode="External"/><Relationship Id="rId3" Type="http://schemas.openxmlformats.org/officeDocument/2006/relationships/hyperlink" Target="https://en.wikipedia.org/wiki/Qualitative_marketing_research" TargetMode="External"/><Relationship Id="rId7" Type="http://schemas.openxmlformats.org/officeDocument/2006/relationships/hyperlink" Target="https://en.wikipedia.org/wiki/Statistical_surve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en.wikipedia.org/wiki/Quantitative_marketing_research" TargetMode="External"/><Relationship Id="rId5" Type="http://schemas.openxmlformats.org/officeDocument/2006/relationships/hyperlink" Target="https://en.wikipedia.org/wiki/Marketing_research" TargetMode="External"/><Relationship Id="rId4" Type="http://schemas.openxmlformats.org/officeDocument/2006/relationships/hyperlink" Target="https://en.wikipedia.org/wiki/Focus_group"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Integrity" TargetMode="External"/><Relationship Id="rId7" Type="http://schemas.openxmlformats.org/officeDocument/2006/relationships/hyperlink" Target="https://en.wikipedia.org/wiki/Team_spirit" TargetMode="External"/><Relationship Id="rId2" Type="http://schemas.openxmlformats.org/officeDocument/2006/relationships/hyperlink" Target="https://en.wikipedia.org/wiki/ISO_9000" TargetMode="External"/><Relationship Id="rId1" Type="http://schemas.openxmlformats.org/officeDocument/2006/relationships/slideLayout" Target="../slideLayouts/slideLayout2.xml"/><Relationship Id="rId6" Type="http://schemas.openxmlformats.org/officeDocument/2006/relationships/hyperlink" Target="https://en.wikipedia.org/wiki/Motivation" TargetMode="External"/><Relationship Id="rId5" Type="http://schemas.openxmlformats.org/officeDocument/2006/relationships/hyperlink" Target="https://en.wikipedia.org/wiki/Organizational_culture" TargetMode="External"/><Relationship Id="rId4" Type="http://schemas.openxmlformats.org/officeDocument/2006/relationships/hyperlink" Target="https://en.wikipedia.org/wiki/Confidence"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en.wikipedia.org/wiki/Data_envelopment_analysi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en.wikipedia.org/wiki/Regression_analysis"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Product_defect" TargetMode="External"/><Relationship Id="rId7" Type="http://schemas.openxmlformats.org/officeDocument/2006/relationships/hyperlink" Target="https://en.wikipedia.org/wiki/Product_(business)" TargetMode="External"/><Relationship Id="rId2" Type="http://schemas.openxmlformats.org/officeDocument/2006/relationships/hyperlink" Target="https://en.wikipedia.org/wiki/Inspection" TargetMode="External"/><Relationship Id="rId1" Type="http://schemas.openxmlformats.org/officeDocument/2006/relationships/slideLayout" Target="../slideLayouts/slideLayout2.xml"/><Relationship Id="rId6" Type="http://schemas.openxmlformats.org/officeDocument/2006/relationships/hyperlink" Target="https://en.wikipedia.org/wiki/Test_method" TargetMode="External"/><Relationship Id="rId5" Type="http://schemas.openxmlformats.org/officeDocument/2006/relationships/hyperlink" Target="https://en.wiktionary.org/wiki/blemish" TargetMode="External"/><Relationship Id="rId4" Type="http://schemas.openxmlformats.org/officeDocument/2006/relationships/hyperlink" Target="https://en.wikipedia.org/wiki/Fractur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Analysis" TargetMode="External"/><Relationship Id="rId2" Type="http://schemas.openxmlformats.org/officeDocument/2006/relationships/hyperlink" Target="https://en.wikipedia.org/wiki/Laboratory" TargetMode="External"/><Relationship Id="rId1" Type="http://schemas.openxmlformats.org/officeDocument/2006/relationships/slideLayout" Target="../slideLayouts/slideLayout2.xml"/><Relationship Id="rId5" Type="http://schemas.openxmlformats.org/officeDocument/2006/relationships/hyperlink" Target="https://en.wikipedia.org/wiki/Accuracy_and_precision" TargetMode="External"/><Relationship Id="rId4" Type="http://schemas.openxmlformats.org/officeDocument/2006/relationships/hyperlink" Target="https://en.wikipedia.org/wiki/Accuracy"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Quality_control" TargetMode="External"/><Relationship Id="rId2" Type="http://schemas.openxmlformats.org/officeDocument/2006/relationships/hyperlink" Target="https://en.wikipedia.org/wiki/Quality_manage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Quality_control" TargetMode="External"/><Relationship Id="rId2" Type="http://schemas.openxmlformats.org/officeDocument/2006/relationships/hyperlink" Target="https://en.wikipedia.org/wiki/Quality_syste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Quality_(busines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en.wikipedia.org/wiki/Inspection" TargetMode="External"/><Relationship Id="rId4" Type="http://schemas.openxmlformats.org/officeDocument/2006/relationships/hyperlink" Target="https://en.wikipedia.org/wiki/Manage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3B3050-2652-FF6E-24DD-C584AFD5A900}"/>
              </a:ext>
            </a:extLst>
          </p:cNvPr>
          <p:cNvSpPr>
            <a:spLocks noGrp="1"/>
          </p:cNvSpPr>
          <p:nvPr>
            <p:ph type="ctrTitle"/>
          </p:nvPr>
        </p:nvSpPr>
        <p:spPr>
          <a:xfrm>
            <a:off x="1478595" y="1477926"/>
            <a:ext cx="9231410" cy="2041754"/>
          </a:xfrm>
        </p:spPr>
        <p:txBody>
          <a:bodyPr anchor="b">
            <a:normAutofit/>
          </a:bodyPr>
          <a:lstStyle/>
          <a:p>
            <a:r>
              <a:rPr lang="en-GB" dirty="0">
                <a:latin typeface="Candara" panose="020E0502030303020204" pitchFamily="34" charset="0"/>
              </a:rPr>
              <a:t>Quality Control and Assurance in Health Care </a:t>
            </a:r>
          </a:p>
        </p:txBody>
      </p:sp>
      <p:sp>
        <p:nvSpPr>
          <p:cNvPr id="3" name="Subtitle 2">
            <a:extLst>
              <a:ext uri="{FF2B5EF4-FFF2-40B4-BE49-F238E27FC236}">
                <a16:creationId xmlns:a16="http://schemas.microsoft.com/office/drawing/2014/main" id="{F0BE54E2-607B-84E7-CA4C-5F08DA63922E}"/>
              </a:ext>
            </a:extLst>
          </p:cNvPr>
          <p:cNvSpPr>
            <a:spLocks noGrp="1"/>
          </p:cNvSpPr>
          <p:nvPr>
            <p:ph type="subTitle" idx="1"/>
          </p:nvPr>
        </p:nvSpPr>
        <p:spPr>
          <a:xfrm>
            <a:off x="4923510" y="3962988"/>
            <a:ext cx="2341580" cy="411343"/>
          </a:xfrm>
        </p:spPr>
        <p:txBody>
          <a:bodyPr anchor="t">
            <a:normAutofit fontScale="85000" lnSpcReduction="10000"/>
          </a:bodyPr>
          <a:lstStyle/>
          <a:p>
            <a:pPr algn="l"/>
            <a:r>
              <a:rPr lang="en-GB" dirty="0">
                <a:latin typeface="Candara" panose="020E0502030303020204" pitchFamily="34" charset="0"/>
              </a:rPr>
              <a:t>Dr. Adam Silumbwe</a:t>
            </a:r>
          </a:p>
        </p:txBody>
      </p:sp>
    </p:spTree>
    <p:extLst>
      <p:ext uri="{BB962C8B-B14F-4D97-AF65-F5344CB8AC3E}">
        <p14:creationId xmlns:p14="http://schemas.microsoft.com/office/powerpoint/2010/main" val="199882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5CF31-E8AC-46AA-B683-951ADAE84867}"/>
              </a:ext>
            </a:extLst>
          </p:cNvPr>
          <p:cNvSpPr>
            <a:spLocks noGrp="1"/>
          </p:cNvSpPr>
          <p:nvPr>
            <p:ph type="title"/>
          </p:nvPr>
        </p:nvSpPr>
        <p:spPr/>
        <p:txBody>
          <a:bodyPr/>
          <a:lstStyle/>
          <a:p>
            <a:r>
              <a:rPr lang="en-GB" dirty="0"/>
              <a:t>Approaches to Quality Assurance </a:t>
            </a:r>
          </a:p>
        </p:txBody>
      </p:sp>
      <p:sp>
        <p:nvSpPr>
          <p:cNvPr id="3" name="Content Placeholder 2">
            <a:extLst>
              <a:ext uri="{FF2B5EF4-FFF2-40B4-BE49-F238E27FC236}">
                <a16:creationId xmlns:a16="http://schemas.microsoft.com/office/drawing/2014/main" id="{CCAA65CD-E476-001B-E519-D9E7CA447219}"/>
              </a:ext>
            </a:extLst>
          </p:cNvPr>
          <p:cNvSpPr>
            <a:spLocks noGrp="1"/>
          </p:cNvSpPr>
          <p:nvPr>
            <p:ph idx="1"/>
          </p:nvPr>
        </p:nvSpPr>
        <p:spPr/>
        <p:txBody>
          <a:bodyPr>
            <a:normAutofit fontScale="85000" lnSpcReduction="20000"/>
          </a:bodyPr>
          <a:lstStyle/>
          <a:p>
            <a:r>
              <a:rPr lang="en-GB" b="1" dirty="0">
                <a:latin typeface="Candara" panose="020E0502030303020204" pitchFamily="34" charset="0"/>
              </a:rPr>
              <a:t>Failure testing</a:t>
            </a:r>
            <a:r>
              <a:rPr lang="en-GB" dirty="0">
                <a:latin typeface="Candara" panose="020E0502030303020204" pitchFamily="34" charset="0"/>
              </a:rPr>
              <a:t>: </a:t>
            </a:r>
            <a:r>
              <a:rPr lang="en-US" dirty="0">
                <a:latin typeface="Candara" panose="020E0502030303020204" pitchFamily="34" charset="0"/>
              </a:rPr>
              <a:t>In mechanical terms this is the operation of a product until it fails, often under stresses such as increasing </a:t>
            </a:r>
            <a:r>
              <a:rPr lang="en-US" dirty="0">
                <a:latin typeface="Candara" panose="020E0502030303020204" pitchFamily="34" charset="0"/>
                <a:hlinkClick r:id="rId3" tooltip="Vibration"/>
              </a:rPr>
              <a:t>vibration</a:t>
            </a:r>
            <a:r>
              <a:rPr lang="en-US" dirty="0">
                <a:latin typeface="Candara" panose="020E0502030303020204" pitchFamily="34" charset="0"/>
              </a:rPr>
              <a:t>, temperature, and </a:t>
            </a:r>
            <a:r>
              <a:rPr lang="en-US" dirty="0">
                <a:latin typeface="Candara" panose="020E0502030303020204" pitchFamily="34" charset="0"/>
                <a:hlinkClick r:id="rId4" tooltip="Humidity"/>
              </a:rPr>
              <a:t>humidity</a:t>
            </a:r>
            <a:endParaRPr lang="en-US" dirty="0">
              <a:latin typeface="Candara" panose="020E0502030303020204" pitchFamily="34" charset="0"/>
            </a:endParaRPr>
          </a:p>
          <a:p>
            <a:endParaRPr lang="en-US" dirty="0">
              <a:latin typeface="Candara" panose="020E0502030303020204" pitchFamily="34" charset="0"/>
            </a:endParaRPr>
          </a:p>
          <a:p>
            <a:r>
              <a:rPr lang="en-US" b="1" dirty="0">
                <a:latin typeface="Candara" panose="020E0502030303020204" pitchFamily="34" charset="0"/>
              </a:rPr>
              <a:t>Statistical control: </a:t>
            </a:r>
            <a:r>
              <a:rPr lang="en-US" dirty="0">
                <a:latin typeface="Candara" panose="020E0502030303020204" pitchFamily="34" charset="0"/>
              </a:rPr>
              <a:t>Many organizations use </a:t>
            </a:r>
            <a:r>
              <a:rPr lang="en-US" dirty="0">
                <a:latin typeface="Candara" panose="020E0502030303020204" pitchFamily="34" charset="0"/>
                <a:hlinkClick r:id="rId5" tooltip="Statistical process control"/>
              </a:rPr>
              <a:t>statistical process control</a:t>
            </a:r>
            <a:r>
              <a:rPr lang="en-US" dirty="0">
                <a:latin typeface="Candara" panose="020E0502030303020204" pitchFamily="34" charset="0"/>
              </a:rPr>
              <a:t> as a tool in any quality improvement effort to track quality data. Product quality data is statistically charted to distinguish between common cause variation or special cause variation</a:t>
            </a:r>
          </a:p>
          <a:p>
            <a:endParaRPr lang="en-US" dirty="0">
              <a:latin typeface="Candara" panose="020E0502030303020204" pitchFamily="34" charset="0"/>
            </a:endParaRPr>
          </a:p>
          <a:p>
            <a:r>
              <a:rPr lang="en-US" b="1" dirty="0">
                <a:latin typeface="Candara" panose="020E0502030303020204" pitchFamily="34" charset="0"/>
              </a:rPr>
              <a:t>Total quality management: </a:t>
            </a:r>
            <a:r>
              <a:rPr lang="en-US" dirty="0">
                <a:latin typeface="Candara" panose="020E0502030303020204" pitchFamily="34" charset="0"/>
              </a:rPr>
              <a:t>The quality of products is dependent upon that of the participating constituents, some of which are sustainable and effectively controlled while others are not. The process(es) which are managed with QA pertain to </a:t>
            </a:r>
            <a:r>
              <a:rPr lang="en-US" dirty="0">
                <a:latin typeface="Candara" panose="020E0502030303020204" pitchFamily="34" charset="0"/>
                <a:hlinkClick r:id="rId6" tooltip="Total quality management"/>
              </a:rPr>
              <a:t>Total quality management</a:t>
            </a:r>
            <a:endParaRPr lang="en-US" dirty="0">
              <a:latin typeface="Candara" panose="020E0502030303020204" pitchFamily="34" charset="0"/>
            </a:endParaRPr>
          </a:p>
          <a:p>
            <a:endParaRPr lang="en-US" dirty="0"/>
          </a:p>
          <a:p>
            <a:endParaRPr lang="en-US" dirty="0"/>
          </a:p>
          <a:p>
            <a:endParaRPr lang="en-GB" dirty="0"/>
          </a:p>
        </p:txBody>
      </p:sp>
    </p:spTree>
    <p:extLst>
      <p:ext uri="{BB962C8B-B14F-4D97-AF65-F5344CB8AC3E}">
        <p14:creationId xmlns:p14="http://schemas.microsoft.com/office/powerpoint/2010/main" val="2491327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EDCD74-2F6E-4014-3282-916D8BCA19F4}"/>
              </a:ext>
            </a:extLst>
          </p:cNvPr>
          <p:cNvSpPr>
            <a:spLocks noGrp="1"/>
          </p:cNvSpPr>
          <p:nvPr>
            <p:ph idx="1"/>
          </p:nvPr>
        </p:nvSpPr>
        <p:spPr>
          <a:xfrm>
            <a:off x="838200" y="1525179"/>
            <a:ext cx="10515600" cy="4351338"/>
          </a:xfrm>
        </p:spPr>
        <p:txBody>
          <a:bodyPr>
            <a:normAutofit/>
          </a:bodyPr>
          <a:lstStyle/>
          <a:p>
            <a:r>
              <a:rPr lang="en-US" b="1" dirty="0">
                <a:latin typeface="Candara" panose="020E0502030303020204" pitchFamily="34" charset="0"/>
              </a:rPr>
              <a:t>Models and standards: </a:t>
            </a:r>
            <a:r>
              <a:rPr lang="en-US" dirty="0">
                <a:latin typeface="Candara" panose="020E0502030303020204" pitchFamily="34" charset="0"/>
                <a:hlinkClick r:id="rId2" tooltip="International standard"/>
              </a:rPr>
              <a:t>International standard</a:t>
            </a:r>
            <a:r>
              <a:rPr lang="en-US" dirty="0">
                <a:latin typeface="Candara" panose="020E0502030303020204" pitchFamily="34" charset="0"/>
              </a:rPr>
              <a:t> that specifies the general requirements for the competence to carry out tests and or </a:t>
            </a:r>
            <a:r>
              <a:rPr lang="en-US" dirty="0">
                <a:latin typeface="Candara" panose="020E0502030303020204" pitchFamily="34" charset="0"/>
                <a:hlinkClick r:id="rId3" tooltip="Calibration"/>
              </a:rPr>
              <a:t>calibrations</a:t>
            </a:r>
            <a:r>
              <a:rPr lang="en-US" dirty="0">
                <a:latin typeface="Candara" panose="020E0502030303020204" pitchFamily="34" charset="0"/>
              </a:rPr>
              <a:t>. WHO has developed several tools and offers training courses for quality assurance in public health laboratories </a:t>
            </a:r>
          </a:p>
          <a:p>
            <a:endParaRPr lang="en-GB" dirty="0"/>
          </a:p>
        </p:txBody>
      </p:sp>
    </p:spTree>
    <p:extLst>
      <p:ext uri="{BB962C8B-B14F-4D97-AF65-F5344CB8AC3E}">
        <p14:creationId xmlns:p14="http://schemas.microsoft.com/office/powerpoint/2010/main" val="4072448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8F56B-49A0-6312-1AA3-70497FEF863A}"/>
              </a:ext>
            </a:extLst>
          </p:cNvPr>
          <p:cNvSpPr>
            <a:spLocks noGrp="1"/>
          </p:cNvSpPr>
          <p:nvPr>
            <p:ph type="title"/>
          </p:nvPr>
        </p:nvSpPr>
        <p:spPr/>
        <p:txBody>
          <a:bodyPr/>
          <a:lstStyle/>
          <a:p>
            <a:r>
              <a:rPr lang="en-GB" dirty="0">
                <a:latin typeface="Candara" panose="020E0502030303020204" pitchFamily="34" charset="0"/>
              </a:rPr>
              <a:t>The value of QA</a:t>
            </a:r>
          </a:p>
        </p:txBody>
      </p:sp>
      <p:sp>
        <p:nvSpPr>
          <p:cNvPr id="3" name="Content Placeholder 2">
            <a:extLst>
              <a:ext uri="{FF2B5EF4-FFF2-40B4-BE49-F238E27FC236}">
                <a16:creationId xmlns:a16="http://schemas.microsoft.com/office/drawing/2014/main" id="{5A9F5318-6C44-7DDD-DA0B-7134ADEC8ABF}"/>
              </a:ext>
            </a:extLst>
          </p:cNvPr>
          <p:cNvSpPr>
            <a:spLocks noGrp="1"/>
          </p:cNvSpPr>
          <p:nvPr>
            <p:ph idx="1"/>
          </p:nvPr>
        </p:nvSpPr>
        <p:spPr/>
        <p:txBody>
          <a:bodyPr/>
          <a:lstStyle/>
          <a:p>
            <a:r>
              <a:rPr lang="en-US" dirty="0">
                <a:latin typeface="Candara" panose="020E0502030303020204" pitchFamily="34" charset="0"/>
              </a:rPr>
              <a:t>QA is very important in the medical field because it helps to identify the standards of medical equipment and services</a:t>
            </a:r>
          </a:p>
          <a:p>
            <a:endParaRPr lang="en-US" baseline="30000" dirty="0">
              <a:latin typeface="Candara" panose="020E0502030303020204" pitchFamily="34" charset="0"/>
            </a:endParaRPr>
          </a:p>
          <a:p>
            <a:r>
              <a:rPr lang="en-US" dirty="0">
                <a:latin typeface="Candara" panose="020E0502030303020204" pitchFamily="34" charset="0"/>
              </a:rPr>
              <a:t>Hospitals and laboratories make use of external agencies to ensure standards for equipment such as X-ray machines, Diagnostic Radiology and AERB</a:t>
            </a:r>
          </a:p>
          <a:p>
            <a:endParaRPr lang="en-US" dirty="0">
              <a:latin typeface="Candara" panose="020E0502030303020204" pitchFamily="34" charset="0"/>
            </a:endParaRPr>
          </a:p>
          <a:p>
            <a:r>
              <a:rPr lang="en-US" dirty="0">
                <a:latin typeface="Candara" panose="020E0502030303020204" pitchFamily="34" charset="0"/>
              </a:rPr>
              <a:t>QA is particularly applicable throughout the development and introduction of new medicines and medical devices</a:t>
            </a:r>
          </a:p>
          <a:p>
            <a:endParaRPr lang="en-GB" dirty="0"/>
          </a:p>
        </p:txBody>
      </p:sp>
    </p:spTree>
    <p:extLst>
      <p:ext uri="{BB962C8B-B14F-4D97-AF65-F5344CB8AC3E}">
        <p14:creationId xmlns:p14="http://schemas.microsoft.com/office/powerpoint/2010/main" val="1669728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3F53-8A78-DAF3-592C-8F7E65DEE049}"/>
              </a:ext>
            </a:extLst>
          </p:cNvPr>
          <p:cNvSpPr>
            <a:spLocks noGrp="1"/>
          </p:cNvSpPr>
          <p:nvPr>
            <p:ph type="title"/>
          </p:nvPr>
        </p:nvSpPr>
        <p:spPr/>
        <p:txBody>
          <a:bodyPr/>
          <a:lstStyle/>
          <a:p>
            <a:r>
              <a:rPr lang="en-GB" dirty="0">
                <a:latin typeface="Candara" panose="020E0502030303020204" pitchFamily="34" charset="0"/>
              </a:rPr>
              <a:t>Continuous Quality Improvement </a:t>
            </a:r>
          </a:p>
        </p:txBody>
      </p:sp>
      <p:sp>
        <p:nvSpPr>
          <p:cNvPr id="3" name="Content Placeholder 2">
            <a:extLst>
              <a:ext uri="{FF2B5EF4-FFF2-40B4-BE49-F238E27FC236}">
                <a16:creationId xmlns:a16="http://schemas.microsoft.com/office/drawing/2014/main" id="{FB778729-1DF1-4B7E-7FED-49CAEBF4BC0B}"/>
              </a:ext>
            </a:extLst>
          </p:cNvPr>
          <p:cNvSpPr>
            <a:spLocks noGrp="1"/>
          </p:cNvSpPr>
          <p:nvPr>
            <p:ph idx="1"/>
          </p:nvPr>
        </p:nvSpPr>
        <p:spPr/>
        <p:txBody>
          <a:bodyPr>
            <a:normAutofit/>
          </a:bodyPr>
          <a:lstStyle/>
          <a:p>
            <a:r>
              <a:rPr lang="en-US" b="1" dirty="0">
                <a:latin typeface="Candara" panose="020E0502030303020204" pitchFamily="34" charset="0"/>
              </a:rPr>
              <a:t>Continual improvement process</a:t>
            </a:r>
            <a:r>
              <a:rPr lang="en-US" dirty="0">
                <a:latin typeface="Candara" panose="020E0502030303020204" pitchFamily="34" charset="0"/>
              </a:rPr>
              <a:t>, also often called a </a:t>
            </a:r>
            <a:r>
              <a:rPr lang="en-US" b="1" dirty="0">
                <a:latin typeface="Candara" panose="020E0502030303020204" pitchFamily="34" charset="0"/>
              </a:rPr>
              <a:t>continuous improvement process</a:t>
            </a:r>
            <a:r>
              <a:rPr lang="en-US" dirty="0">
                <a:latin typeface="Candara" panose="020E0502030303020204" pitchFamily="34" charset="0"/>
              </a:rPr>
              <a:t> (</a:t>
            </a:r>
            <a:r>
              <a:rPr lang="en-US" b="1" dirty="0">
                <a:latin typeface="Candara" panose="020E0502030303020204" pitchFamily="34" charset="0"/>
              </a:rPr>
              <a:t>CIP</a:t>
            </a:r>
            <a:r>
              <a:rPr lang="en-US" dirty="0">
                <a:latin typeface="Candara" panose="020E0502030303020204" pitchFamily="34" charset="0"/>
              </a:rPr>
              <a:t> or </a:t>
            </a:r>
            <a:r>
              <a:rPr lang="en-US" b="1" dirty="0">
                <a:latin typeface="Candara" panose="020E0502030303020204" pitchFamily="34" charset="0"/>
              </a:rPr>
              <a:t>CI</a:t>
            </a:r>
            <a:r>
              <a:rPr lang="en-US" dirty="0">
                <a:latin typeface="Candara" panose="020E0502030303020204" pitchFamily="34" charset="0"/>
              </a:rPr>
              <a:t>), is an ongoing effort to improve products, services, or processes</a:t>
            </a:r>
          </a:p>
          <a:p>
            <a:r>
              <a:rPr lang="en-US" dirty="0">
                <a:latin typeface="Candara" panose="020E0502030303020204" pitchFamily="34" charset="0"/>
              </a:rPr>
              <a:t>These efforts can seek "</a:t>
            </a:r>
            <a:r>
              <a:rPr lang="en-US" dirty="0">
                <a:latin typeface="Candara" panose="020E0502030303020204" pitchFamily="34" charset="0"/>
                <a:hlinkClick r:id="rId3" tooltip="Incrementalism"/>
              </a:rPr>
              <a:t>incremental</a:t>
            </a:r>
            <a:r>
              <a:rPr lang="en-US" dirty="0">
                <a:latin typeface="Candara" panose="020E0502030303020204" pitchFamily="34" charset="0"/>
              </a:rPr>
              <a:t>" improvement over time or "breakthrough" improvement all at once</a:t>
            </a:r>
          </a:p>
          <a:p>
            <a:r>
              <a:rPr lang="en-US" dirty="0">
                <a:latin typeface="Candara" panose="020E0502030303020204" pitchFamily="34" charset="0"/>
              </a:rPr>
              <a:t>A gradual never-ending change  focused on increasing the effectiveness and efficiency of an organization to fulfil its goals</a:t>
            </a:r>
          </a:p>
          <a:p>
            <a:r>
              <a:rPr lang="en-US" dirty="0">
                <a:latin typeface="Candara" panose="020E0502030303020204" pitchFamily="34" charset="0"/>
              </a:rPr>
              <a:t>Getting better all the time </a:t>
            </a:r>
          </a:p>
          <a:p>
            <a:pPr lvl="1"/>
            <a:r>
              <a:rPr lang="en-US" dirty="0">
                <a:latin typeface="Candara" panose="020E0502030303020204" pitchFamily="34" charset="0"/>
              </a:rPr>
              <a:t>Improvement in strategy, results, customer, employee and supplier relationships can be subject to continual improvement</a:t>
            </a:r>
            <a:endParaRPr lang="en-GB" dirty="0">
              <a:latin typeface="Candara" panose="020E0502030303020204" pitchFamily="34" charset="0"/>
            </a:endParaRPr>
          </a:p>
        </p:txBody>
      </p:sp>
    </p:spTree>
    <p:extLst>
      <p:ext uri="{BB962C8B-B14F-4D97-AF65-F5344CB8AC3E}">
        <p14:creationId xmlns:p14="http://schemas.microsoft.com/office/powerpoint/2010/main" val="715693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2A438-5C62-10A4-E039-CA5F9A75078E}"/>
              </a:ext>
            </a:extLst>
          </p:cNvPr>
          <p:cNvSpPr>
            <a:spLocks noGrp="1"/>
          </p:cNvSpPr>
          <p:nvPr>
            <p:ph type="title"/>
          </p:nvPr>
        </p:nvSpPr>
        <p:spPr/>
        <p:txBody>
          <a:bodyPr/>
          <a:lstStyle/>
          <a:p>
            <a:r>
              <a:rPr lang="en-GB" dirty="0">
                <a:latin typeface="Candara" panose="020E0502030303020204" pitchFamily="34" charset="0"/>
              </a:rPr>
              <a:t>The Kazen Model of CIP </a:t>
            </a:r>
          </a:p>
        </p:txBody>
      </p:sp>
      <p:sp>
        <p:nvSpPr>
          <p:cNvPr id="3" name="Content Placeholder 2">
            <a:extLst>
              <a:ext uri="{FF2B5EF4-FFF2-40B4-BE49-F238E27FC236}">
                <a16:creationId xmlns:a16="http://schemas.microsoft.com/office/drawing/2014/main" id="{9FED5E97-BE0B-F0E7-7241-B82495E8091B}"/>
              </a:ext>
            </a:extLst>
          </p:cNvPr>
          <p:cNvSpPr>
            <a:spLocks noGrp="1"/>
          </p:cNvSpPr>
          <p:nvPr>
            <p:ph idx="1"/>
          </p:nvPr>
        </p:nvSpPr>
        <p:spPr/>
        <p:txBody>
          <a:bodyPr/>
          <a:lstStyle/>
          <a:p>
            <a:r>
              <a:rPr lang="en-US" dirty="0">
                <a:latin typeface="Candara" panose="020E0502030303020204" pitchFamily="34" charset="0"/>
              </a:rPr>
              <a:t>This method became famous from </a:t>
            </a:r>
            <a:r>
              <a:rPr lang="en-US" dirty="0">
                <a:latin typeface="Candara" panose="020E0502030303020204" pitchFamily="34" charset="0"/>
                <a:hlinkClick r:id="rId3" tooltip="Masaaki Imai"/>
              </a:rPr>
              <a:t>Imai</a:t>
            </a:r>
            <a:r>
              <a:rPr lang="en-US" dirty="0">
                <a:latin typeface="Candara" panose="020E0502030303020204" pitchFamily="34" charset="0"/>
              </a:rPr>
              <a:t>'s 1986 book </a:t>
            </a:r>
            <a:r>
              <a:rPr lang="en-US" i="1" dirty="0">
                <a:latin typeface="Candara" panose="020E0502030303020204" pitchFamily="34" charset="0"/>
              </a:rPr>
              <a:t>Kaizen: The Key to Japan's Competitive Success.</a:t>
            </a:r>
            <a:r>
              <a:rPr lang="en-US" dirty="0">
                <a:latin typeface="Candara" panose="020E0502030303020204" pitchFamily="34" charset="0"/>
              </a:rPr>
              <a:t> </a:t>
            </a:r>
          </a:p>
          <a:p>
            <a:endParaRPr lang="en-US" dirty="0">
              <a:latin typeface="Candara" panose="020E0502030303020204" pitchFamily="34" charset="0"/>
            </a:endParaRPr>
          </a:p>
          <a:p>
            <a:pPr lvl="1"/>
            <a:r>
              <a:rPr lang="en-US" b="1" dirty="0">
                <a:latin typeface="Candara" panose="020E0502030303020204" pitchFamily="34" charset="0"/>
              </a:rPr>
              <a:t>Feedback:</a:t>
            </a:r>
            <a:r>
              <a:rPr lang="en-US" dirty="0">
                <a:latin typeface="Candara" panose="020E0502030303020204" pitchFamily="34" charset="0"/>
              </a:rPr>
              <a:t> The core principle of CIP is the (self) reflection of processes</a:t>
            </a:r>
          </a:p>
          <a:p>
            <a:pPr lvl="1"/>
            <a:endParaRPr lang="en-US" dirty="0">
              <a:latin typeface="Candara" panose="020E0502030303020204" pitchFamily="34" charset="0"/>
            </a:endParaRPr>
          </a:p>
          <a:p>
            <a:pPr lvl="1"/>
            <a:r>
              <a:rPr lang="en-US" b="1" dirty="0">
                <a:latin typeface="Candara" panose="020E0502030303020204" pitchFamily="34" charset="0"/>
              </a:rPr>
              <a:t>Efficiency:</a:t>
            </a:r>
            <a:r>
              <a:rPr lang="en-US" dirty="0">
                <a:latin typeface="Candara" panose="020E0502030303020204" pitchFamily="34" charset="0"/>
              </a:rPr>
              <a:t> The purpose of CIP is the identification, reduction, and elimination of suboptimal processes</a:t>
            </a:r>
          </a:p>
          <a:p>
            <a:pPr lvl="1"/>
            <a:endParaRPr lang="en-US" dirty="0">
              <a:latin typeface="Candara" panose="020E0502030303020204" pitchFamily="34" charset="0"/>
            </a:endParaRPr>
          </a:p>
          <a:p>
            <a:pPr lvl="1"/>
            <a:r>
              <a:rPr lang="en-US" b="1" dirty="0">
                <a:latin typeface="Candara" panose="020E0502030303020204" pitchFamily="34" charset="0"/>
              </a:rPr>
              <a:t>Evolution:</a:t>
            </a:r>
            <a:r>
              <a:rPr lang="en-US" dirty="0">
                <a:latin typeface="Candara" panose="020E0502030303020204" pitchFamily="34" charset="0"/>
              </a:rPr>
              <a:t> The emphasis of CIP is on incremental, continual steps rather than giant leaps</a:t>
            </a:r>
          </a:p>
          <a:p>
            <a:endParaRPr lang="en-US" dirty="0"/>
          </a:p>
          <a:p>
            <a:endParaRPr lang="en-GB" dirty="0"/>
          </a:p>
        </p:txBody>
      </p:sp>
    </p:spTree>
    <p:extLst>
      <p:ext uri="{BB962C8B-B14F-4D97-AF65-F5344CB8AC3E}">
        <p14:creationId xmlns:p14="http://schemas.microsoft.com/office/powerpoint/2010/main" val="2591886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98121-3DC9-221D-47F5-F09342B0577E}"/>
              </a:ext>
            </a:extLst>
          </p:cNvPr>
          <p:cNvSpPr>
            <a:spLocks noGrp="1"/>
          </p:cNvSpPr>
          <p:nvPr>
            <p:ph type="title"/>
          </p:nvPr>
        </p:nvSpPr>
        <p:spPr/>
        <p:txBody>
          <a:bodyPr/>
          <a:lstStyle/>
          <a:p>
            <a:r>
              <a:rPr lang="en-GB" dirty="0"/>
              <a:t>Key features of the Kaizen </a:t>
            </a:r>
          </a:p>
        </p:txBody>
      </p:sp>
      <p:sp>
        <p:nvSpPr>
          <p:cNvPr id="3" name="Content Placeholder 2">
            <a:extLst>
              <a:ext uri="{FF2B5EF4-FFF2-40B4-BE49-F238E27FC236}">
                <a16:creationId xmlns:a16="http://schemas.microsoft.com/office/drawing/2014/main" id="{A8049EA7-B80B-72F5-529F-5CF939B8635A}"/>
              </a:ext>
            </a:extLst>
          </p:cNvPr>
          <p:cNvSpPr>
            <a:spLocks noGrp="1"/>
          </p:cNvSpPr>
          <p:nvPr>
            <p:ph idx="1"/>
          </p:nvPr>
        </p:nvSpPr>
        <p:spPr>
          <a:xfrm>
            <a:off x="838199" y="1476103"/>
            <a:ext cx="10813869" cy="5016772"/>
          </a:xfrm>
        </p:spPr>
        <p:txBody>
          <a:bodyPr>
            <a:normAutofit fontScale="92500" lnSpcReduction="10000"/>
          </a:bodyPr>
          <a:lstStyle/>
          <a:p>
            <a:pPr lvl="0"/>
            <a:r>
              <a:rPr lang="en-US" dirty="0">
                <a:latin typeface="Candara" panose="020E0502030303020204" pitchFamily="34" charset="0"/>
              </a:rPr>
              <a:t>Improvements are based on many small changes rather than the radical changes that might arise from Research and Development</a:t>
            </a:r>
          </a:p>
          <a:p>
            <a:pPr lvl="0"/>
            <a:r>
              <a:rPr lang="en-US" dirty="0">
                <a:latin typeface="Candara" panose="020E0502030303020204" pitchFamily="34" charset="0"/>
              </a:rPr>
              <a:t>As the ideas come from the workers themselves, they are less likely to be radically different, and therefore easier to implement</a:t>
            </a:r>
          </a:p>
          <a:p>
            <a:pPr lvl="0"/>
            <a:r>
              <a:rPr lang="en-US" dirty="0">
                <a:latin typeface="Candara" panose="020E0502030303020204" pitchFamily="34" charset="0"/>
              </a:rPr>
              <a:t>Small improvements are less likely to require major capital investment than major process changes</a:t>
            </a:r>
          </a:p>
          <a:p>
            <a:pPr lvl="0"/>
            <a:r>
              <a:rPr lang="en-US" dirty="0">
                <a:latin typeface="Candara" panose="020E0502030303020204" pitchFamily="34" charset="0"/>
              </a:rPr>
              <a:t>The ideas come from the talents of the existing workforce, as opposed to using research, consultants or equipment – any of which could be very expensive</a:t>
            </a:r>
          </a:p>
          <a:p>
            <a:pPr lvl="0"/>
            <a:r>
              <a:rPr lang="en-US" dirty="0">
                <a:latin typeface="Candara" panose="020E0502030303020204" pitchFamily="34" charset="0"/>
              </a:rPr>
              <a:t>All employees should continually be seeking ways to improve their own performance</a:t>
            </a:r>
          </a:p>
          <a:p>
            <a:pPr lvl="0"/>
            <a:r>
              <a:rPr lang="en-US" dirty="0">
                <a:latin typeface="Candara" panose="020E0502030303020204" pitchFamily="34" charset="0"/>
              </a:rPr>
              <a:t>It helps encourage workers to take ownership for their work, and can help reinforce team working, thereby improving worker motivation</a:t>
            </a:r>
          </a:p>
          <a:p>
            <a:endParaRPr lang="en-GB" dirty="0"/>
          </a:p>
        </p:txBody>
      </p:sp>
    </p:spTree>
    <p:extLst>
      <p:ext uri="{BB962C8B-B14F-4D97-AF65-F5344CB8AC3E}">
        <p14:creationId xmlns:p14="http://schemas.microsoft.com/office/powerpoint/2010/main" val="2442324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E9EEF-4F83-F803-1E5C-D669F75E0498}"/>
              </a:ext>
            </a:extLst>
          </p:cNvPr>
          <p:cNvSpPr>
            <a:spLocks noGrp="1"/>
          </p:cNvSpPr>
          <p:nvPr>
            <p:ph type="title"/>
          </p:nvPr>
        </p:nvSpPr>
        <p:spPr/>
        <p:txBody>
          <a:bodyPr/>
          <a:lstStyle/>
          <a:p>
            <a:r>
              <a:rPr lang="en-GB" dirty="0">
                <a:latin typeface="Candara" panose="020E0502030303020204" pitchFamily="34" charset="0"/>
              </a:rPr>
              <a:t>Benchmarking for CIP</a:t>
            </a:r>
          </a:p>
        </p:txBody>
      </p:sp>
      <p:sp>
        <p:nvSpPr>
          <p:cNvPr id="3" name="Content Placeholder 2">
            <a:extLst>
              <a:ext uri="{FF2B5EF4-FFF2-40B4-BE49-F238E27FC236}">
                <a16:creationId xmlns:a16="http://schemas.microsoft.com/office/drawing/2014/main" id="{5647D047-0B47-7099-9CF6-6970FA2296E1}"/>
              </a:ext>
            </a:extLst>
          </p:cNvPr>
          <p:cNvSpPr>
            <a:spLocks noGrp="1"/>
          </p:cNvSpPr>
          <p:nvPr>
            <p:ph idx="1"/>
          </p:nvPr>
        </p:nvSpPr>
        <p:spPr/>
        <p:txBody>
          <a:bodyPr/>
          <a:lstStyle/>
          <a:p>
            <a:r>
              <a:rPr lang="en-US" dirty="0">
                <a:latin typeface="Candara" panose="020E0502030303020204" pitchFamily="34" charset="0"/>
              </a:rPr>
              <a:t>It is the practice of comparing </a:t>
            </a:r>
            <a:r>
              <a:rPr lang="en-US" dirty="0">
                <a:latin typeface="Candara" panose="020E0502030303020204" pitchFamily="34" charset="0"/>
                <a:hlinkClick r:id="rId2" tooltip="Business process"/>
              </a:rPr>
              <a:t>organizational processes</a:t>
            </a:r>
            <a:r>
              <a:rPr lang="en-US" dirty="0">
                <a:latin typeface="Candara" panose="020E0502030303020204" pitchFamily="34" charset="0"/>
              </a:rPr>
              <a:t> and </a:t>
            </a:r>
            <a:r>
              <a:rPr lang="en-US" dirty="0">
                <a:latin typeface="Candara" panose="020E0502030303020204" pitchFamily="34" charset="0"/>
                <a:hlinkClick r:id="rId3" tooltip="Performance metric"/>
              </a:rPr>
              <a:t>performance metrics</a:t>
            </a:r>
            <a:r>
              <a:rPr lang="en-US" dirty="0">
                <a:latin typeface="Candara" panose="020E0502030303020204" pitchFamily="34" charset="0"/>
              </a:rPr>
              <a:t> to industry bests and </a:t>
            </a:r>
            <a:r>
              <a:rPr lang="en-US" dirty="0">
                <a:latin typeface="Candara" panose="020E0502030303020204" pitchFamily="34" charset="0"/>
                <a:hlinkClick r:id="rId4" tooltip="Best practice"/>
              </a:rPr>
              <a:t>best practices</a:t>
            </a:r>
            <a:r>
              <a:rPr lang="en-US" dirty="0">
                <a:latin typeface="Candara" panose="020E0502030303020204" pitchFamily="34" charset="0"/>
              </a:rPr>
              <a:t>. Dimensions typically measured are </a:t>
            </a:r>
            <a:r>
              <a:rPr lang="en-US" dirty="0">
                <a:latin typeface="Candara" panose="020E0502030303020204" pitchFamily="34" charset="0"/>
                <a:hlinkClick r:id="rId5"/>
              </a:rPr>
              <a:t>quality, time and cost</a:t>
            </a:r>
            <a:endParaRPr lang="en-GB" dirty="0">
              <a:latin typeface="Candara" panose="020E0502030303020204" pitchFamily="34" charset="0"/>
            </a:endParaRPr>
          </a:p>
        </p:txBody>
      </p:sp>
    </p:spTree>
    <p:extLst>
      <p:ext uri="{BB962C8B-B14F-4D97-AF65-F5344CB8AC3E}">
        <p14:creationId xmlns:p14="http://schemas.microsoft.com/office/powerpoint/2010/main" val="354194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60302-0579-3712-0592-C2C3F7D5912E}"/>
              </a:ext>
            </a:extLst>
          </p:cNvPr>
          <p:cNvSpPr>
            <a:spLocks noGrp="1"/>
          </p:cNvSpPr>
          <p:nvPr>
            <p:ph type="title"/>
          </p:nvPr>
        </p:nvSpPr>
        <p:spPr/>
        <p:txBody>
          <a:bodyPr/>
          <a:lstStyle/>
          <a:p>
            <a:r>
              <a:rPr lang="en-GB" dirty="0">
                <a:latin typeface="Candara" panose="020E0502030303020204" pitchFamily="34" charset="0"/>
              </a:rPr>
              <a:t>Benchmarking methodology </a:t>
            </a:r>
          </a:p>
        </p:txBody>
      </p:sp>
      <p:sp>
        <p:nvSpPr>
          <p:cNvPr id="3" name="Content Placeholder 2">
            <a:extLst>
              <a:ext uri="{FF2B5EF4-FFF2-40B4-BE49-F238E27FC236}">
                <a16:creationId xmlns:a16="http://schemas.microsoft.com/office/drawing/2014/main" id="{FD41C77E-6157-38C0-AD6E-08C5D32EAEE8}"/>
              </a:ext>
            </a:extLst>
          </p:cNvPr>
          <p:cNvSpPr>
            <a:spLocks noGrp="1"/>
          </p:cNvSpPr>
          <p:nvPr>
            <p:ph idx="1"/>
          </p:nvPr>
        </p:nvSpPr>
        <p:spPr/>
        <p:txBody>
          <a:bodyPr>
            <a:normAutofit fontScale="92500" lnSpcReduction="10000"/>
          </a:bodyPr>
          <a:lstStyle/>
          <a:p>
            <a:r>
              <a:rPr lang="en-US" b="1" dirty="0">
                <a:latin typeface="Candara" panose="020E0502030303020204" pitchFamily="34" charset="0"/>
              </a:rPr>
              <a:t>Identify problem areas</a:t>
            </a:r>
            <a:r>
              <a:rPr lang="en-US" dirty="0">
                <a:latin typeface="Candara" panose="020E0502030303020204" pitchFamily="34" charset="0"/>
              </a:rPr>
              <a:t>: Because benchmarking can be applied to any business process or function, a range of research techniques may be required</a:t>
            </a:r>
          </a:p>
          <a:p>
            <a:endParaRPr lang="en-US" dirty="0">
              <a:latin typeface="Candara" panose="020E0502030303020204" pitchFamily="34" charset="0"/>
            </a:endParaRPr>
          </a:p>
          <a:p>
            <a:pPr lvl="1"/>
            <a:r>
              <a:rPr lang="en-US" dirty="0">
                <a:latin typeface="Candara" panose="020E0502030303020204" pitchFamily="34" charset="0"/>
              </a:rPr>
              <a:t>They include informal conversations with customers, employees, or suppliers; </a:t>
            </a:r>
            <a:r>
              <a:rPr lang="en-US" dirty="0">
                <a:latin typeface="Candara" panose="020E0502030303020204" pitchFamily="34" charset="0"/>
                <a:hlinkClick r:id="rId3" tooltip="Qualitative marketing research"/>
              </a:rPr>
              <a:t>exploratory research</a:t>
            </a:r>
            <a:r>
              <a:rPr lang="en-US" dirty="0">
                <a:latin typeface="Candara" panose="020E0502030303020204" pitchFamily="34" charset="0"/>
              </a:rPr>
              <a:t> techniques such as </a:t>
            </a:r>
            <a:r>
              <a:rPr lang="en-US" dirty="0">
                <a:latin typeface="Candara" panose="020E0502030303020204" pitchFamily="34" charset="0"/>
                <a:hlinkClick r:id="rId4" tooltip="Focus group"/>
              </a:rPr>
              <a:t>focus groups</a:t>
            </a:r>
            <a:r>
              <a:rPr lang="en-US" dirty="0">
                <a:latin typeface="Candara" panose="020E0502030303020204" pitchFamily="34" charset="0"/>
              </a:rPr>
              <a:t>; or in-depth </a:t>
            </a:r>
            <a:r>
              <a:rPr lang="en-US" dirty="0">
                <a:latin typeface="Candara" panose="020E0502030303020204" pitchFamily="34" charset="0"/>
                <a:hlinkClick r:id="rId5" tooltip="Marketing research"/>
              </a:rPr>
              <a:t>marketing research</a:t>
            </a:r>
            <a:r>
              <a:rPr lang="en-US" dirty="0">
                <a:latin typeface="Candara" panose="020E0502030303020204" pitchFamily="34" charset="0"/>
              </a:rPr>
              <a:t>, </a:t>
            </a:r>
            <a:r>
              <a:rPr lang="en-US" dirty="0">
                <a:latin typeface="Candara" panose="020E0502030303020204" pitchFamily="34" charset="0"/>
                <a:hlinkClick r:id="rId6" tooltip="Quantitative marketing research"/>
              </a:rPr>
              <a:t>quantitative research</a:t>
            </a:r>
            <a:r>
              <a:rPr lang="en-US" dirty="0">
                <a:latin typeface="Candara" panose="020E0502030303020204" pitchFamily="34" charset="0"/>
              </a:rPr>
              <a:t>, </a:t>
            </a:r>
            <a:r>
              <a:rPr lang="en-US" dirty="0">
                <a:latin typeface="Candara" panose="020E0502030303020204" pitchFamily="34" charset="0"/>
                <a:hlinkClick r:id="rId7" tooltip="Statistical survey"/>
              </a:rPr>
              <a:t>surveys</a:t>
            </a:r>
            <a:r>
              <a:rPr lang="en-US" dirty="0">
                <a:latin typeface="Candara" panose="020E0502030303020204" pitchFamily="34" charset="0"/>
              </a:rPr>
              <a:t>, </a:t>
            </a:r>
            <a:r>
              <a:rPr lang="en-US" dirty="0">
                <a:latin typeface="Candara" panose="020E0502030303020204" pitchFamily="34" charset="0"/>
                <a:hlinkClick r:id="rId8" tooltip="Questionnaire construction"/>
              </a:rPr>
              <a:t>questionnaires</a:t>
            </a:r>
            <a:r>
              <a:rPr lang="en-US" dirty="0">
                <a:latin typeface="Candara" panose="020E0502030303020204" pitchFamily="34" charset="0"/>
              </a:rPr>
              <a:t>, re-engineering analysis, process mapping, quality control variance reports, financial ratio analysis, or simply reviewing cycle times or other performance indicators</a:t>
            </a:r>
          </a:p>
          <a:p>
            <a:pPr lvl="1"/>
            <a:endParaRPr lang="en-US" dirty="0">
              <a:latin typeface="Candara" panose="020E0502030303020204" pitchFamily="34" charset="0"/>
            </a:endParaRPr>
          </a:p>
          <a:p>
            <a:pPr lvl="1"/>
            <a:r>
              <a:rPr lang="en-US" dirty="0">
                <a:latin typeface="Candara" panose="020E0502030303020204" pitchFamily="34" charset="0"/>
              </a:rPr>
              <a:t>Before embarking on comparison with other organizations it is essential to know the organization's function and processes; base lining performance provides a point against which improvement effort can be measured</a:t>
            </a:r>
          </a:p>
          <a:p>
            <a:endParaRPr lang="en-GB" dirty="0"/>
          </a:p>
        </p:txBody>
      </p:sp>
    </p:spTree>
    <p:extLst>
      <p:ext uri="{BB962C8B-B14F-4D97-AF65-F5344CB8AC3E}">
        <p14:creationId xmlns:p14="http://schemas.microsoft.com/office/powerpoint/2010/main" val="972859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F3D2BC-B423-0439-8D77-834CB65C59A0}"/>
              </a:ext>
            </a:extLst>
          </p:cNvPr>
          <p:cNvSpPr>
            <a:spLocks noGrp="1"/>
          </p:cNvSpPr>
          <p:nvPr>
            <p:ph idx="1"/>
          </p:nvPr>
        </p:nvSpPr>
        <p:spPr>
          <a:xfrm>
            <a:off x="838200" y="1420676"/>
            <a:ext cx="10515600" cy="4351338"/>
          </a:xfrm>
        </p:spPr>
        <p:txBody>
          <a:bodyPr/>
          <a:lstStyle/>
          <a:p>
            <a:r>
              <a:rPr lang="en-US" b="1" dirty="0">
                <a:latin typeface="Candara" panose="020E0502030303020204" pitchFamily="34" charset="0"/>
              </a:rPr>
              <a:t>Identify other industries that have similar processes:</a:t>
            </a:r>
            <a:r>
              <a:rPr lang="en-US" dirty="0">
                <a:latin typeface="Candara" panose="020E0502030303020204" pitchFamily="34" charset="0"/>
              </a:rPr>
              <a:t> For instance, if one were interested in improving hand-offs in addiction treatment one would identify other fields that also have hand-off challenges </a:t>
            </a:r>
          </a:p>
          <a:p>
            <a:endParaRPr lang="en-US" dirty="0">
              <a:latin typeface="Candara" panose="020E0502030303020204" pitchFamily="34" charset="0"/>
            </a:endParaRPr>
          </a:p>
          <a:p>
            <a:pPr lvl="1"/>
            <a:r>
              <a:rPr lang="en-US" dirty="0">
                <a:latin typeface="Candara" panose="020E0502030303020204" pitchFamily="34" charset="0"/>
              </a:rPr>
              <a:t>These could include transfer of patients from surgery to recovery rooms</a:t>
            </a:r>
          </a:p>
          <a:p>
            <a:endParaRPr lang="en-GB" dirty="0"/>
          </a:p>
        </p:txBody>
      </p:sp>
    </p:spTree>
    <p:extLst>
      <p:ext uri="{BB962C8B-B14F-4D97-AF65-F5344CB8AC3E}">
        <p14:creationId xmlns:p14="http://schemas.microsoft.com/office/powerpoint/2010/main" val="929167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8A3AF-5337-1F2D-C0D2-05BE3444F422}"/>
              </a:ext>
            </a:extLst>
          </p:cNvPr>
          <p:cNvSpPr>
            <a:spLocks noGrp="1"/>
          </p:cNvSpPr>
          <p:nvPr>
            <p:ph idx="1"/>
          </p:nvPr>
        </p:nvSpPr>
        <p:spPr>
          <a:xfrm>
            <a:off x="838200" y="1381488"/>
            <a:ext cx="10515600" cy="4351338"/>
          </a:xfrm>
        </p:spPr>
        <p:txBody>
          <a:bodyPr>
            <a:normAutofit/>
          </a:bodyPr>
          <a:lstStyle/>
          <a:p>
            <a:pPr lvl="0"/>
            <a:r>
              <a:rPr lang="en-US" b="1" dirty="0">
                <a:latin typeface="Candara" panose="020E0502030303020204" pitchFamily="34" charset="0"/>
              </a:rPr>
              <a:t>Identify organizations that are leaders in these areas: </a:t>
            </a:r>
            <a:r>
              <a:rPr lang="en-US" dirty="0">
                <a:latin typeface="Candara" panose="020E0502030303020204" pitchFamily="34" charset="0"/>
              </a:rPr>
              <a:t>Look for the very best in any industry by consulting customers, suppliers, financial analysts, associations</a:t>
            </a:r>
          </a:p>
          <a:p>
            <a:pPr lvl="0"/>
            <a:r>
              <a:rPr lang="en-US" dirty="0">
                <a:latin typeface="Candara" panose="020E0502030303020204" pitchFamily="34" charset="0"/>
              </a:rPr>
              <a:t>Survey organization specific processes to identify alternatives processes in leading companies</a:t>
            </a:r>
          </a:p>
          <a:p>
            <a:pPr lvl="0"/>
            <a:r>
              <a:rPr lang="en-US" dirty="0">
                <a:latin typeface="Candara" panose="020E0502030303020204" pitchFamily="34" charset="0"/>
              </a:rPr>
              <a:t>Visit the "best practice" companies to identify leading-edge practices</a:t>
            </a:r>
          </a:p>
          <a:p>
            <a:pPr lvl="0"/>
            <a:r>
              <a:rPr lang="en-US" dirty="0">
                <a:latin typeface="Candara" panose="020E0502030303020204" pitchFamily="34" charset="0"/>
              </a:rPr>
              <a:t>Implement new and improved business practices</a:t>
            </a:r>
          </a:p>
          <a:p>
            <a:pPr lvl="1"/>
            <a:r>
              <a:rPr lang="en-US" dirty="0">
                <a:latin typeface="Candara" panose="020E0502030303020204" pitchFamily="34" charset="0"/>
              </a:rPr>
              <a:t>Take the leading-edge practices and develop implementation plans</a:t>
            </a:r>
            <a:endParaRPr lang="en-GB" dirty="0">
              <a:latin typeface="Candara" panose="020E0502030303020204" pitchFamily="34" charset="0"/>
            </a:endParaRPr>
          </a:p>
        </p:txBody>
      </p:sp>
    </p:spTree>
    <p:extLst>
      <p:ext uri="{BB962C8B-B14F-4D97-AF65-F5344CB8AC3E}">
        <p14:creationId xmlns:p14="http://schemas.microsoft.com/office/powerpoint/2010/main" val="1075065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710B0-E307-0B8E-8C27-FA0F2AC666BD}"/>
              </a:ext>
            </a:extLst>
          </p:cNvPr>
          <p:cNvSpPr>
            <a:spLocks noGrp="1"/>
          </p:cNvSpPr>
          <p:nvPr>
            <p:ph type="title"/>
          </p:nvPr>
        </p:nvSpPr>
        <p:spPr/>
        <p:txBody>
          <a:bodyPr/>
          <a:lstStyle/>
          <a:p>
            <a:r>
              <a:rPr lang="en-GB" dirty="0">
                <a:latin typeface="Candara" panose="020E0502030303020204" pitchFamily="34" charset="0"/>
              </a:rPr>
              <a:t>What is quality control</a:t>
            </a:r>
          </a:p>
        </p:txBody>
      </p:sp>
      <p:sp>
        <p:nvSpPr>
          <p:cNvPr id="3" name="Content Placeholder 2">
            <a:extLst>
              <a:ext uri="{FF2B5EF4-FFF2-40B4-BE49-F238E27FC236}">
                <a16:creationId xmlns:a16="http://schemas.microsoft.com/office/drawing/2014/main" id="{688CD071-4133-D123-7284-1404CA2E8485}"/>
              </a:ext>
            </a:extLst>
          </p:cNvPr>
          <p:cNvSpPr>
            <a:spLocks noGrp="1"/>
          </p:cNvSpPr>
          <p:nvPr>
            <p:ph idx="1"/>
          </p:nvPr>
        </p:nvSpPr>
        <p:spPr/>
        <p:txBody>
          <a:bodyPr>
            <a:normAutofit/>
          </a:bodyPr>
          <a:lstStyle/>
          <a:p>
            <a:r>
              <a:rPr lang="en-US" dirty="0">
                <a:latin typeface="Candara" panose="020E0502030303020204" pitchFamily="34" charset="0"/>
              </a:rPr>
              <a:t>Process by which entities review the quality of all factors involved in production</a:t>
            </a:r>
          </a:p>
          <a:p>
            <a:r>
              <a:rPr lang="en-US" dirty="0">
                <a:latin typeface="Candara" panose="020E0502030303020204" pitchFamily="34" charset="0"/>
                <a:hlinkClick r:id="rId2" tooltip="ISO 9000"/>
              </a:rPr>
              <a:t>ISO 9000</a:t>
            </a:r>
            <a:r>
              <a:rPr lang="en-US" dirty="0">
                <a:latin typeface="Candara" panose="020E0502030303020204" pitchFamily="34" charset="0"/>
              </a:rPr>
              <a:t> defines quality control as "A part of quality management focused on fulfilling quality requirements".</a:t>
            </a:r>
          </a:p>
          <a:p>
            <a:pPr lvl="1"/>
            <a:r>
              <a:rPr lang="en-US" dirty="0">
                <a:latin typeface="Candara" panose="020E0502030303020204" pitchFamily="34" charset="0"/>
              </a:rPr>
              <a:t>This approach places emphasis on three aspects </a:t>
            </a:r>
          </a:p>
          <a:p>
            <a:pPr lvl="2"/>
            <a:r>
              <a:rPr lang="en-US" dirty="0">
                <a:latin typeface="Candara" panose="020E0502030303020204" pitchFamily="34" charset="0"/>
              </a:rPr>
              <a:t>Elements such as controls, job management, defined and well managed processes, performance and integrity criteria, and identification of records</a:t>
            </a:r>
          </a:p>
          <a:p>
            <a:pPr lvl="2"/>
            <a:r>
              <a:rPr lang="en-US" dirty="0">
                <a:latin typeface="Candara" panose="020E0502030303020204" pitchFamily="34" charset="0"/>
              </a:rPr>
              <a:t>Competence, such as knowledge, skills, experience, and qualifications</a:t>
            </a:r>
          </a:p>
          <a:p>
            <a:pPr lvl="2"/>
            <a:r>
              <a:rPr lang="en-US" dirty="0">
                <a:latin typeface="Candara" panose="020E0502030303020204" pitchFamily="34" charset="0"/>
              </a:rPr>
              <a:t>Soft elements, such as personnel, </a:t>
            </a:r>
            <a:r>
              <a:rPr lang="en-US" dirty="0">
                <a:latin typeface="Candara" panose="020E0502030303020204" pitchFamily="34" charset="0"/>
                <a:hlinkClick r:id="rId3" tooltip="Integrity"/>
              </a:rPr>
              <a:t>integrity</a:t>
            </a:r>
            <a:r>
              <a:rPr lang="en-US" dirty="0">
                <a:latin typeface="Candara" panose="020E0502030303020204" pitchFamily="34" charset="0"/>
              </a:rPr>
              <a:t>, </a:t>
            </a:r>
            <a:r>
              <a:rPr lang="en-US" dirty="0">
                <a:latin typeface="Candara" panose="020E0502030303020204" pitchFamily="34" charset="0"/>
                <a:hlinkClick r:id="rId4" tooltip="Confidence"/>
              </a:rPr>
              <a:t>confidence</a:t>
            </a:r>
            <a:r>
              <a:rPr lang="en-US" dirty="0">
                <a:latin typeface="Candara" panose="020E0502030303020204" pitchFamily="34" charset="0"/>
              </a:rPr>
              <a:t>, </a:t>
            </a:r>
            <a:r>
              <a:rPr lang="en-US" dirty="0">
                <a:latin typeface="Candara" panose="020E0502030303020204" pitchFamily="34" charset="0"/>
                <a:hlinkClick r:id="rId5" tooltip="Organizational culture"/>
              </a:rPr>
              <a:t>organizational culture</a:t>
            </a:r>
            <a:r>
              <a:rPr lang="en-US" dirty="0">
                <a:latin typeface="Candara" panose="020E0502030303020204" pitchFamily="34" charset="0"/>
              </a:rPr>
              <a:t>, </a:t>
            </a:r>
            <a:r>
              <a:rPr lang="en-US" dirty="0">
                <a:latin typeface="Candara" panose="020E0502030303020204" pitchFamily="34" charset="0"/>
                <a:hlinkClick r:id="rId6" tooltip="Motivation"/>
              </a:rPr>
              <a:t>motivation</a:t>
            </a:r>
            <a:r>
              <a:rPr lang="en-US" dirty="0">
                <a:latin typeface="Candara" panose="020E0502030303020204" pitchFamily="34" charset="0"/>
              </a:rPr>
              <a:t>, </a:t>
            </a:r>
            <a:r>
              <a:rPr lang="en-US" dirty="0">
                <a:latin typeface="Candara" panose="020E0502030303020204" pitchFamily="34" charset="0"/>
                <a:hlinkClick r:id="rId7" tooltip="Team spirit"/>
              </a:rPr>
              <a:t>team spirit</a:t>
            </a:r>
            <a:r>
              <a:rPr lang="en-US" dirty="0">
                <a:latin typeface="Candara" panose="020E0502030303020204" pitchFamily="34" charset="0"/>
              </a:rPr>
              <a:t>, and quality relationships</a:t>
            </a:r>
          </a:p>
          <a:p>
            <a:endParaRPr lang="en-GB" dirty="0"/>
          </a:p>
        </p:txBody>
      </p:sp>
    </p:spTree>
    <p:extLst>
      <p:ext uri="{BB962C8B-B14F-4D97-AF65-F5344CB8AC3E}">
        <p14:creationId xmlns:p14="http://schemas.microsoft.com/office/powerpoint/2010/main" val="632355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64C8B-14B5-AE88-D845-E6065CE19286}"/>
              </a:ext>
            </a:extLst>
          </p:cNvPr>
          <p:cNvSpPr>
            <a:spLocks noGrp="1"/>
          </p:cNvSpPr>
          <p:nvPr>
            <p:ph type="title"/>
          </p:nvPr>
        </p:nvSpPr>
        <p:spPr/>
        <p:txBody>
          <a:bodyPr/>
          <a:lstStyle/>
          <a:p>
            <a:r>
              <a:rPr lang="en-GB" dirty="0">
                <a:latin typeface="Candara" panose="020E0502030303020204" pitchFamily="34" charset="0"/>
              </a:rPr>
              <a:t>Costs of Benchmarking</a:t>
            </a:r>
          </a:p>
        </p:txBody>
      </p:sp>
      <p:sp>
        <p:nvSpPr>
          <p:cNvPr id="3" name="Content Placeholder 2">
            <a:extLst>
              <a:ext uri="{FF2B5EF4-FFF2-40B4-BE49-F238E27FC236}">
                <a16:creationId xmlns:a16="http://schemas.microsoft.com/office/drawing/2014/main" id="{68A714EA-6C00-47EF-4094-3FCE71C42E97}"/>
              </a:ext>
            </a:extLst>
          </p:cNvPr>
          <p:cNvSpPr>
            <a:spLocks noGrp="1"/>
          </p:cNvSpPr>
          <p:nvPr>
            <p:ph idx="1"/>
          </p:nvPr>
        </p:nvSpPr>
        <p:spPr/>
        <p:txBody>
          <a:bodyPr>
            <a:normAutofit fontScale="92500" lnSpcReduction="10000"/>
          </a:bodyPr>
          <a:lstStyle/>
          <a:p>
            <a:pPr lvl="0"/>
            <a:r>
              <a:rPr lang="en-US" b="1" dirty="0">
                <a:latin typeface="Candara" panose="020E0502030303020204" pitchFamily="34" charset="0"/>
              </a:rPr>
              <a:t>Visit Costs</a:t>
            </a:r>
            <a:r>
              <a:rPr lang="en-US" dirty="0">
                <a:latin typeface="Candara" panose="020E0502030303020204" pitchFamily="34" charset="0"/>
              </a:rPr>
              <a:t> : This includes hotel rooms, travel costs, meals, a token gift, and lost labor time</a:t>
            </a:r>
          </a:p>
          <a:p>
            <a:pPr lvl="0"/>
            <a:endParaRPr lang="en-US" dirty="0">
              <a:latin typeface="Candara" panose="020E0502030303020204" pitchFamily="34" charset="0"/>
            </a:endParaRPr>
          </a:p>
          <a:p>
            <a:pPr lvl="0"/>
            <a:r>
              <a:rPr lang="en-US" b="1" dirty="0">
                <a:latin typeface="Candara" panose="020E0502030303020204" pitchFamily="34" charset="0"/>
              </a:rPr>
              <a:t>Time Costs: </a:t>
            </a:r>
            <a:r>
              <a:rPr lang="en-US" dirty="0">
                <a:latin typeface="Candara" panose="020E0502030303020204" pitchFamily="34" charset="0"/>
              </a:rPr>
              <a:t>Members of the benchmarking team will be investing time in researching problems, finding exceptional companies to study, visits, and implementation</a:t>
            </a:r>
          </a:p>
          <a:p>
            <a:pPr lvl="0"/>
            <a:endParaRPr lang="en-US" dirty="0">
              <a:latin typeface="Candara" panose="020E0502030303020204" pitchFamily="34" charset="0"/>
            </a:endParaRPr>
          </a:p>
          <a:p>
            <a:r>
              <a:rPr lang="en-US" b="1" dirty="0">
                <a:latin typeface="Candara" panose="020E0502030303020204" pitchFamily="34" charset="0"/>
              </a:rPr>
              <a:t>Benchmarking Database Costs: </a:t>
            </a:r>
            <a:r>
              <a:rPr lang="en-US" dirty="0">
                <a:latin typeface="Candara" panose="020E0502030303020204" pitchFamily="34" charset="0"/>
              </a:rPr>
              <a:t>Organizations that institutionalize benchmarking into their daily procedures find it is useful to create and maintain a database of best practices and the companies associated with each best practice</a:t>
            </a:r>
          </a:p>
          <a:p>
            <a:pPr lvl="0"/>
            <a:endParaRPr lang="en-US" dirty="0"/>
          </a:p>
          <a:p>
            <a:pPr lvl="0"/>
            <a:endParaRPr lang="en-US" dirty="0"/>
          </a:p>
          <a:p>
            <a:pPr lvl="0"/>
            <a:endParaRPr lang="en-US" dirty="0"/>
          </a:p>
          <a:p>
            <a:endParaRPr lang="en-GB" dirty="0"/>
          </a:p>
        </p:txBody>
      </p:sp>
    </p:spTree>
    <p:extLst>
      <p:ext uri="{BB962C8B-B14F-4D97-AF65-F5344CB8AC3E}">
        <p14:creationId xmlns:p14="http://schemas.microsoft.com/office/powerpoint/2010/main" val="1382533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A655-5176-A417-CA38-8D146865C3B6}"/>
              </a:ext>
            </a:extLst>
          </p:cNvPr>
          <p:cNvSpPr>
            <a:spLocks noGrp="1"/>
          </p:cNvSpPr>
          <p:nvPr>
            <p:ph type="title"/>
          </p:nvPr>
        </p:nvSpPr>
        <p:spPr/>
        <p:txBody>
          <a:bodyPr/>
          <a:lstStyle/>
          <a:p>
            <a:r>
              <a:rPr lang="en-GB" dirty="0">
                <a:latin typeface="Candara" panose="020E0502030303020204" pitchFamily="34" charset="0"/>
              </a:rPr>
              <a:t>Types of Benchmarking </a:t>
            </a:r>
          </a:p>
        </p:txBody>
      </p:sp>
      <p:sp>
        <p:nvSpPr>
          <p:cNvPr id="3" name="Content Placeholder 2">
            <a:extLst>
              <a:ext uri="{FF2B5EF4-FFF2-40B4-BE49-F238E27FC236}">
                <a16:creationId xmlns:a16="http://schemas.microsoft.com/office/drawing/2014/main" id="{9523161A-892B-3E0A-2BE2-5DFED5FB06FD}"/>
              </a:ext>
            </a:extLst>
          </p:cNvPr>
          <p:cNvSpPr>
            <a:spLocks noGrp="1"/>
          </p:cNvSpPr>
          <p:nvPr>
            <p:ph idx="1"/>
          </p:nvPr>
        </p:nvSpPr>
        <p:spPr/>
        <p:txBody>
          <a:bodyPr>
            <a:normAutofit fontScale="92500" lnSpcReduction="10000"/>
          </a:bodyPr>
          <a:lstStyle/>
          <a:p>
            <a:r>
              <a:rPr lang="en-US" dirty="0">
                <a:latin typeface="Candara" panose="020E0502030303020204" pitchFamily="34" charset="0"/>
              </a:rPr>
              <a:t>Benchmarking can be internal (comparing performance between different groups or teams within an organization) or external (comparing performance with companies in a specific industry or across industries). </a:t>
            </a:r>
          </a:p>
          <a:p>
            <a:endParaRPr lang="en-US" dirty="0">
              <a:latin typeface="Candara" panose="020E0502030303020204" pitchFamily="34" charset="0"/>
            </a:endParaRPr>
          </a:p>
          <a:p>
            <a:r>
              <a:rPr lang="en-US" b="1" dirty="0">
                <a:latin typeface="Candara" panose="020E0502030303020204" pitchFamily="34" charset="0"/>
              </a:rPr>
              <a:t>Process benchmarking</a:t>
            </a:r>
          </a:p>
          <a:p>
            <a:pPr lvl="1"/>
            <a:r>
              <a:rPr lang="en-US" dirty="0">
                <a:latin typeface="Candara" panose="020E0502030303020204" pitchFamily="34" charset="0"/>
              </a:rPr>
              <a:t>The initiating firm focuses its observation and investigation of business processes with a goal of identifying and observing the best practices from one or more benchmark firms</a:t>
            </a:r>
          </a:p>
          <a:p>
            <a:pPr lvl="1"/>
            <a:endParaRPr lang="en-US" dirty="0">
              <a:latin typeface="Candara" panose="020E0502030303020204" pitchFamily="34" charset="0"/>
            </a:endParaRPr>
          </a:p>
          <a:p>
            <a:pPr lvl="1"/>
            <a:r>
              <a:rPr lang="en-US" dirty="0">
                <a:latin typeface="Candara" panose="020E0502030303020204" pitchFamily="34" charset="0"/>
              </a:rPr>
              <a:t>Benchmarking is appropriate in nearly every case where process redesign or improvement is to be undertaking so long as the cost of the study does not exceed the expected benefit</a:t>
            </a:r>
          </a:p>
          <a:p>
            <a:endParaRPr lang="en-US" dirty="0"/>
          </a:p>
        </p:txBody>
      </p:sp>
    </p:spTree>
    <p:extLst>
      <p:ext uri="{BB962C8B-B14F-4D97-AF65-F5344CB8AC3E}">
        <p14:creationId xmlns:p14="http://schemas.microsoft.com/office/powerpoint/2010/main" val="2378833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3276E5-1F3A-03FB-4B89-46AB51E21103}"/>
              </a:ext>
            </a:extLst>
          </p:cNvPr>
          <p:cNvSpPr>
            <a:spLocks noGrp="1"/>
          </p:cNvSpPr>
          <p:nvPr>
            <p:ph idx="1"/>
          </p:nvPr>
        </p:nvSpPr>
        <p:spPr>
          <a:xfrm>
            <a:off x="838200" y="1253331"/>
            <a:ext cx="10515600" cy="4351338"/>
          </a:xfrm>
        </p:spPr>
        <p:txBody>
          <a:bodyPr>
            <a:normAutofit fontScale="92500" lnSpcReduction="20000"/>
          </a:bodyPr>
          <a:lstStyle/>
          <a:p>
            <a:r>
              <a:rPr lang="en-US" b="1" dirty="0">
                <a:latin typeface="Candara" panose="020E0502030303020204" pitchFamily="34" charset="0"/>
              </a:rPr>
              <a:t>Performance benchmarking</a:t>
            </a:r>
            <a:r>
              <a:rPr lang="en-US" dirty="0">
                <a:latin typeface="Candara" panose="020E0502030303020204" pitchFamily="34" charset="0"/>
              </a:rPr>
              <a:t>: allows the initiator firm to assess their competitive position by comparing products and services with those of target firms</a:t>
            </a:r>
            <a:endParaRPr lang="en-US" dirty="0">
              <a:effectLst/>
              <a:latin typeface="Candara" panose="020E0502030303020204" pitchFamily="34" charset="0"/>
            </a:endParaRPr>
          </a:p>
          <a:p>
            <a:endParaRPr lang="en-US" dirty="0">
              <a:latin typeface="Candara" panose="020E0502030303020204" pitchFamily="34" charset="0"/>
            </a:endParaRPr>
          </a:p>
          <a:p>
            <a:r>
              <a:rPr lang="en-US" b="1" dirty="0">
                <a:latin typeface="Candara" panose="020E0502030303020204" pitchFamily="34" charset="0"/>
              </a:rPr>
              <a:t>Product benchmarking</a:t>
            </a:r>
            <a:r>
              <a:rPr lang="en-US" dirty="0">
                <a:latin typeface="Candara" panose="020E0502030303020204" pitchFamily="34" charset="0"/>
              </a:rPr>
              <a:t>: the process of designing new products or upgrades to current ones</a:t>
            </a:r>
          </a:p>
          <a:p>
            <a:pPr lvl="1"/>
            <a:r>
              <a:rPr lang="en-US" dirty="0">
                <a:latin typeface="Candara" panose="020E0502030303020204" pitchFamily="34" charset="0"/>
              </a:rPr>
              <a:t>This process can sometimes involve reverse engineering which is taking apart competitors' products to find strengths and weaknesses</a:t>
            </a:r>
          </a:p>
          <a:p>
            <a:pPr marL="0" indent="0">
              <a:buNone/>
            </a:pPr>
            <a:endParaRPr lang="en-US" dirty="0">
              <a:latin typeface="Candara" panose="020E0502030303020204" pitchFamily="34" charset="0"/>
            </a:endParaRPr>
          </a:p>
          <a:p>
            <a:r>
              <a:rPr lang="en-US" b="1" dirty="0">
                <a:latin typeface="Candara" panose="020E0502030303020204" pitchFamily="34" charset="0"/>
              </a:rPr>
              <a:t>Strategic benchmarking: </a:t>
            </a:r>
            <a:r>
              <a:rPr lang="en-US" dirty="0">
                <a:latin typeface="Candara" panose="020E0502030303020204" pitchFamily="34" charset="0"/>
              </a:rPr>
              <a:t>involves observing how others compete. This type is usually not industry specific, meaning it is best to look at other industries</a:t>
            </a:r>
            <a:endParaRPr lang="en-GB" b="1" dirty="0">
              <a:latin typeface="Candara" panose="020E0502030303020204" pitchFamily="34" charset="0"/>
            </a:endParaRPr>
          </a:p>
          <a:p>
            <a:endParaRPr lang="en-GB" dirty="0"/>
          </a:p>
        </p:txBody>
      </p:sp>
    </p:spTree>
    <p:extLst>
      <p:ext uri="{BB962C8B-B14F-4D97-AF65-F5344CB8AC3E}">
        <p14:creationId xmlns:p14="http://schemas.microsoft.com/office/powerpoint/2010/main" val="422642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70A62A-93D8-9EF1-1951-6376C90D10F3}"/>
              </a:ext>
            </a:extLst>
          </p:cNvPr>
          <p:cNvSpPr>
            <a:spLocks noGrp="1"/>
          </p:cNvSpPr>
          <p:nvPr>
            <p:ph idx="1"/>
          </p:nvPr>
        </p:nvSpPr>
        <p:spPr/>
        <p:txBody>
          <a:bodyPr/>
          <a:lstStyle/>
          <a:p>
            <a:r>
              <a:rPr lang="en-US" dirty="0">
                <a:latin typeface="Candara" panose="020E0502030303020204" pitchFamily="34" charset="0"/>
              </a:rPr>
              <a:t>Benchmarking in the public sector - functions as a tool for improvement and innovation in public administration, where state organizations invest efforts and resources to achieve quality, efficiency and effectiveness of the services they provide</a:t>
            </a:r>
          </a:p>
          <a:p>
            <a:endParaRPr lang="en-GB" b="1" dirty="0"/>
          </a:p>
        </p:txBody>
      </p:sp>
    </p:spTree>
    <p:extLst>
      <p:ext uri="{BB962C8B-B14F-4D97-AF65-F5344CB8AC3E}">
        <p14:creationId xmlns:p14="http://schemas.microsoft.com/office/powerpoint/2010/main" val="875471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EFAF2-F872-451A-8F47-E7D193E737C1}"/>
              </a:ext>
            </a:extLst>
          </p:cNvPr>
          <p:cNvSpPr>
            <a:spLocks noGrp="1"/>
          </p:cNvSpPr>
          <p:nvPr>
            <p:ph type="title"/>
          </p:nvPr>
        </p:nvSpPr>
        <p:spPr/>
        <p:txBody>
          <a:bodyPr/>
          <a:lstStyle/>
          <a:p>
            <a:r>
              <a:rPr lang="en-GB" dirty="0">
                <a:latin typeface="Candara" panose="020E0502030303020204" pitchFamily="34" charset="0"/>
              </a:rPr>
              <a:t>Tools for Benchmarking </a:t>
            </a:r>
          </a:p>
        </p:txBody>
      </p:sp>
      <p:sp>
        <p:nvSpPr>
          <p:cNvPr id="3" name="Content Placeholder 2">
            <a:extLst>
              <a:ext uri="{FF2B5EF4-FFF2-40B4-BE49-F238E27FC236}">
                <a16:creationId xmlns:a16="http://schemas.microsoft.com/office/drawing/2014/main" id="{5A7D4D07-4954-D894-528A-9923574CEA15}"/>
              </a:ext>
            </a:extLst>
          </p:cNvPr>
          <p:cNvSpPr>
            <a:spLocks noGrp="1"/>
          </p:cNvSpPr>
          <p:nvPr>
            <p:ph idx="1"/>
          </p:nvPr>
        </p:nvSpPr>
        <p:spPr/>
        <p:txBody>
          <a:bodyPr>
            <a:normAutofit fontScale="85000" lnSpcReduction="20000"/>
          </a:bodyPr>
          <a:lstStyle/>
          <a:p>
            <a:pPr marL="0" indent="0">
              <a:buNone/>
            </a:pPr>
            <a:r>
              <a:rPr lang="en-GB" b="1" dirty="0">
                <a:latin typeface="Candara" panose="020E0502030303020204" pitchFamily="34" charset="0"/>
              </a:rPr>
              <a:t>Metric Benchmarking </a:t>
            </a:r>
          </a:p>
          <a:p>
            <a:r>
              <a:rPr lang="en-US" dirty="0">
                <a:latin typeface="Candara" panose="020E0502030303020204" pitchFamily="34" charset="0"/>
              </a:rPr>
              <a:t>The two most common forms of quantitative analysis used in metric benchmarking are </a:t>
            </a:r>
            <a:r>
              <a:rPr lang="en-US" dirty="0">
                <a:latin typeface="Candara" panose="020E0502030303020204" pitchFamily="34" charset="0"/>
                <a:hlinkClick r:id="rId3" tooltip="Data envelopment analysis"/>
              </a:rPr>
              <a:t>data envelopment analysis</a:t>
            </a:r>
            <a:r>
              <a:rPr lang="en-US" dirty="0">
                <a:latin typeface="Candara" panose="020E0502030303020204" pitchFamily="34" charset="0"/>
              </a:rPr>
              <a:t> (DEA) and </a:t>
            </a:r>
            <a:r>
              <a:rPr lang="en-US" dirty="0">
                <a:latin typeface="Candara" panose="020E0502030303020204" pitchFamily="34" charset="0"/>
                <a:hlinkClick r:id="rId4" tooltip="Regression analysis"/>
              </a:rPr>
              <a:t>regression analysis</a:t>
            </a:r>
            <a:r>
              <a:rPr lang="en-US" dirty="0">
                <a:latin typeface="Candara" panose="020E0502030303020204" pitchFamily="34" charset="0"/>
              </a:rPr>
              <a:t>. </a:t>
            </a:r>
          </a:p>
          <a:p>
            <a:endParaRPr lang="en-US" dirty="0">
              <a:latin typeface="Candara" panose="020E0502030303020204" pitchFamily="34" charset="0"/>
            </a:endParaRPr>
          </a:p>
          <a:p>
            <a:pPr lvl="1"/>
            <a:r>
              <a:rPr lang="en-US" dirty="0">
                <a:latin typeface="Candara" panose="020E0502030303020204" pitchFamily="34" charset="0"/>
              </a:rPr>
              <a:t>DEA estimates the cost level an efficient firm should be able to achieve in a particular market. In infrastructure regulation, DEA can be used to reward companies/operators whose costs are near the efficient frontier with additional profits</a:t>
            </a:r>
          </a:p>
          <a:p>
            <a:pPr lvl="1"/>
            <a:endParaRPr lang="en-US" dirty="0">
              <a:latin typeface="Candara" panose="020E0502030303020204" pitchFamily="34" charset="0"/>
            </a:endParaRPr>
          </a:p>
          <a:p>
            <a:pPr lvl="1"/>
            <a:r>
              <a:rPr lang="en-US" dirty="0">
                <a:latin typeface="Candara" panose="020E0502030303020204" pitchFamily="34" charset="0"/>
              </a:rPr>
              <a:t>Regression analysis estimates what the average firm should be able to achieve. With regression analysis, firms that performed better than average can be rewarded while firms that performed worse than average can be penalized</a:t>
            </a:r>
          </a:p>
          <a:p>
            <a:pPr lvl="1"/>
            <a:endParaRPr lang="en-US" dirty="0">
              <a:latin typeface="Candara" panose="020E0502030303020204" pitchFamily="34" charset="0"/>
            </a:endParaRPr>
          </a:p>
          <a:p>
            <a:r>
              <a:rPr lang="en-US" dirty="0">
                <a:latin typeface="Candara" panose="020E0502030303020204" pitchFamily="34" charset="0"/>
              </a:rPr>
              <a:t>Such benchmarking studies are used to create yardstick comparisons, allowing outsiders to evaluate the performance of operators in an industry</a:t>
            </a:r>
            <a:endParaRPr lang="en-GB" dirty="0">
              <a:latin typeface="Candara" panose="020E0502030303020204" pitchFamily="34" charset="0"/>
            </a:endParaRPr>
          </a:p>
        </p:txBody>
      </p:sp>
    </p:spTree>
    <p:extLst>
      <p:ext uri="{BB962C8B-B14F-4D97-AF65-F5344CB8AC3E}">
        <p14:creationId xmlns:p14="http://schemas.microsoft.com/office/powerpoint/2010/main" val="65278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B2992E-8BC2-5EAE-D5AD-6D5E61EF073E}"/>
              </a:ext>
            </a:extLst>
          </p:cNvPr>
          <p:cNvSpPr>
            <a:spLocks noGrp="1"/>
          </p:cNvSpPr>
          <p:nvPr>
            <p:ph idx="1"/>
          </p:nvPr>
        </p:nvSpPr>
        <p:spPr>
          <a:xfrm>
            <a:off x="838200" y="1133293"/>
            <a:ext cx="10515600" cy="4351338"/>
          </a:xfrm>
        </p:spPr>
        <p:txBody>
          <a:bodyPr>
            <a:normAutofit fontScale="92500" lnSpcReduction="10000"/>
          </a:bodyPr>
          <a:lstStyle/>
          <a:p>
            <a:pPr marL="0" indent="0">
              <a:buNone/>
            </a:pPr>
            <a:r>
              <a:rPr lang="en-GB" b="1" dirty="0">
                <a:latin typeface="Candara" panose="020E0502030303020204" pitchFamily="34" charset="0"/>
              </a:rPr>
              <a:t>Social media and benchmarking </a:t>
            </a:r>
          </a:p>
          <a:p>
            <a:pPr marL="0" indent="0">
              <a:buNone/>
            </a:pPr>
            <a:endParaRPr lang="en-GB" b="1" dirty="0">
              <a:latin typeface="Candara" panose="020E0502030303020204" pitchFamily="34" charset="0"/>
            </a:endParaRPr>
          </a:p>
          <a:p>
            <a:pPr lvl="0"/>
            <a:r>
              <a:rPr lang="en-US" dirty="0">
                <a:latin typeface="Candara" panose="020E0502030303020204" pitchFamily="34" charset="0"/>
              </a:rPr>
              <a:t>Social media is beginning to penetrate more and more into existing business processes</a:t>
            </a:r>
          </a:p>
          <a:p>
            <a:pPr lvl="1"/>
            <a:r>
              <a:rPr lang="en-US" dirty="0">
                <a:latin typeface="Candara" panose="020E0502030303020204" pitchFamily="34" charset="0"/>
              </a:rPr>
              <a:t>Joint benchmarking is, in fact, a social activity, and social media provide many new and effective ways for social interaction</a:t>
            </a:r>
          </a:p>
          <a:p>
            <a:pPr lvl="1"/>
            <a:endParaRPr lang="en-US" dirty="0">
              <a:latin typeface="Candara" panose="020E0502030303020204" pitchFamily="34" charset="0"/>
            </a:endParaRPr>
          </a:p>
          <a:p>
            <a:pPr lvl="1"/>
            <a:r>
              <a:rPr lang="en-US" dirty="0">
                <a:latin typeface="Candara" panose="020E0502030303020204" pitchFamily="34" charset="0"/>
              </a:rPr>
              <a:t>Social media opens the way to new additional sources of information and data collection channels</a:t>
            </a:r>
          </a:p>
          <a:p>
            <a:pPr lvl="1"/>
            <a:endParaRPr lang="en-US" dirty="0">
              <a:latin typeface="Candara" panose="020E0502030303020204" pitchFamily="34" charset="0"/>
            </a:endParaRPr>
          </a:p>
          <a:p>
            <a:pPr lvl="1"/>
            <a:r>
              <a:rPr lang="en-US" dirty="0">
                <a:latin typeface="Candara" panose="020E0502030303020204" pitchFamily="34" charset="0"/>
              </a:rPr>
              <a:t>Benchmarking is becoming increasingly business-oriented, and social media is supporting this type of continuous engagement, different from working on individual projects</a:t>
            </a:r>
          </a:p>
          <a:p>
            <a:pPr marL="0" indent="0">
              <a:buNone/>
            </a:pPr>
            <a:endParaRPr lang="en-GB" b="1" dirty="0"/>
          </a:p>
        </p:txBody>
      </p:sp>
    </p:spTree>
    <p:extLst>
      <p:ext uri="{BB962C8B-B14F-4D97-AF65-F5344CB8AC3E}">
        <p14:creationId xmlns:p14="http://schemas.microsoft.com/office/powerpoint/2010/main" val="683928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33933-4C1C-9006-4EC3-46231ECBC93B}"/>
              </a:ext>
            </a:extLst>
          </p:cNvPr>
          <p:cNvSpPr>
            <a:spLocks noGrp="1"/>
          </p:cNvSpPr>
          <p:nvPr>
            <p:ph type="title"/>
          </p:nvPr>
        </p:nvSpPr>
        <p:spPr/>
        <p:txBody>
          <a:bodyPr/>
          <a:lstStyle/>
          <a:p>
            <a:r>
              <a:rPr lang="en-GB" dirty="0">
                <a:latin typeface="Candara" panose="020E0502030303020204" pitchFamily="34" charset="0"/>
              </a:rPr>
              <a:t>References </a:t>
            </a:r>
          </a:p>
        </p:txBody>
      </p:sp>
      <p:sp>
        <p:nvSpPr>
          <p:cNvPr id="3" name="Content Placeholder 2">
            <a:extLst>
              <a:ext uri="{FF2B5EF4-FFF2-40B4-BE49-F238E27FC236}">
                <a16:creationId xmlns:a16="http://schemas.microsoft.com/office/drawing/2014/main" id="{18CE3170-E4F5-1B22-30A7-F6DDA47211DF}"/>
              </a:ext>
            </a:extLst>
          </p:cNvPr>
          <p:cNvSpPr>
            <a:spLocks noGrp="1"/>
          </p:cNvSpPr>
          <p:nvPr>
            <p:ph idx="1"/>
          </p:nvPr>
        </p:nvSpPr>
        <p:spPr/>
        <p:txBody>
          <a:bodyPr/>
          <a:lstStyle/>
          <a:p>
            <a:r>
              <a:rPr lang="en-US" dirty="0" err="1">
                <a:latin typeface="Candara" panose="020E0502030303020204" pitchFamily="34" charset="0"/>
              </a:rPr>
              <a:t>Bilawka</a:t>
            </a:r>
            <a:r>
              <a:rPr lang="en-US" dirty="0">
                <a:latin typeface="Candara" panose="020E0502030303020204" pitchFamily="34" charset="0"/>
              </a:rPr>
              <a:t>, E. and Craig, B.J., 2003. Quality assurance in health care: past, present and future. International Journal of Dental Hygiene, 1(3), pp.159-168.</a:t>
            </a:r>
          </a:p>
          <a:p>
            <a:r>
              <a:rPr lang="en-US" dirty="0">
                <a:latin typeface="Candara" panose="020E0502030303020204" pitchFamily="34" charset="0"/>
              </a:rPr>
              <a:t>Black, N., 1990. Quality assurance of medical care. Journal of Public Health Medicine, 12(2), pp.97-104.</a:t>
            </a:r>
          </a:p>
          <a:p>
            <a:r>
              <a:rPr lang="en-US" dirty="0">
                <a:latin typeface="Candara" panose="020E0502030303020204" pitchFamily="34" charset="0"/>
              </a:rPr>
              <a:t>Mitra, A., 2016. Fundamentals of quality control and improvement. John Wiley &amp; Sons.</a:t>
            </a:r>
          </a:p>
          <a:p>
            <a:r>
              <a:rPr lang="en-US" dirty="0">
                <a:latin typeface="Candara" panose="020E0502030303020204" pitchFamily="34" charset="0"/>
              </a:rPr>
              <a:t>Donabedian, A., 2002. An introduction to quality assurance in health care. Oxford University Press.</a:t>
            </a:r>
          </a:p>
        </p:txBody>
      </p:sp>
    </p:spTree>
    <p:extLst>
      <p:ext uri="{BB962C8B-B14F-4D97-AF65-F5344CB8AC3E}">
        <p14:creationId xmlns:p14="http://schemas.microsoft.com/office/powerpoint/2010/main" val="3841749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9371BE-0FB6-A9DA-768A-E114415D0837}"/>
              </a:ext>
            </a:extLst>
          </p:cNvPr>
          <p:cNvSpPr>
            <a:spLocks noGrp="1"/>
          </p:cNvSpPr>
          <p:nvPr>
            <p:ph idx="1"/>
          </p:nvPr>
        </p:nvSpPr>
        <p:spPr>
          <a:xfrm>
            <a:off x="838200" y="1368425"/>
            <a:ext cx="10515600" cy="4351338"/>
          </a:xfrm>
        </p:spPr>
        <p:txBody>
          <a:bodyPr>
            <a:normAutofit fontScale="92500" lnSpcReduction="10000"/>
          </a:bodyPr>
          <a:lstStyle/>
          <a:p>
            <a:r>
              <a:rPr lang="en-US" dirty="0">
                <a:latin typeface="Candara" panose="020E0502030303020204" pitchFamily="34" charset="0"/>
                <a:hlinkClick r:id="rId2" tooltip="Inspection"/>
              </a:rPr>
              <a:t>Inspection</a:t>
            </a:r>
            <a:r>
              <a:rPr lang="en-US" dirty="0">
                <a:latin typeface="Candara" panose="020E0502030303020204" pitchFamily="34" charset="0"/>
              </a:rPr>
              <a:t> is a major component of quality control, where physical product is examined visually (or the end results of a service are analyzed)</a:t>
            </a:r>
          </a:p>
          <a:p>
            <a:endParaRPr lang="en-US" dirty="0">
              <a:latin typeface="Candara" panose="020E0502030303020204" pitchFamily="34" charset="0"/>
            </a:endParaRPr>
          </a:p>
          <a:p>
            <a:r>
              <a:rPr lang="en-US" dirty="0">
                <a:latin typeface="Candara" panose="020E0502030303020204" pitchFamily="34" charset="0"/>
              </a:rPr>
              <a:t>Product inspectors will be provided with lists and descriptions of unacceptable </a:t>
            </a:r>
            <a:r>
              <a:rPr lang="en-US" dirty="0">
                <a:latin typeface="Candara" panose="020E0502030303020204" pitchFamily="34" charset="0"/>
                <a:hlinkClick r:id="rId3" tooltip="Product defect"/>
              </a:rPr>
              <a:t>product defects</a:t>
            </a:r>
            <a:r>
              <a:rPr lang="en-US" dirty="0">
                <a:latin typeface="Candara" panose="020E0502030303020204" pitchFamily="34" charset="0"/>
              </a:rPr>
              <a:t> such as </a:t>
            </a:r>
            <a:r>
              <a:rPr lang="en-US" dirty="0">
                <a:latin typeface="Candara" panose="020E0502030303020204" pitchFamily="34" charset="0"/>
                <a:hlinkClick r:id="rId4" tooltip="Fracture"/>
              </a:rPr>
              <a:t>cracks</a:t>
            </a:r>
            <a:r>
              <a:rPr lang="en-US" dirty="0">
                <a:latin typeface="Candara" panose="020E0502030303020204" pitchFamily="34" charset="0"/>
              </a:rPr>
              <a:t> or surface </a:t>
            </a:r>
            <a:r>
              <a:rPr lang="en-US" dirty="0">
                <a:latin typeface="Candara" panose="020E0502030303020204" pitchFamily="34" charset="0"/>
                <a:hlinkClick r:id="rId5" tooltip="wikt:blemish"/>
              </a:rPr>
              <a:t>blemishes</a:t>
            </a:r>
            <a:r>
              <a:rPr lang="en-US" dirty="0">
                <a:latin typeface="Candara" panose="020E0502030303020204" pitchFamily="34" charset="0"/>
              </a:rPr>
              <a:t> for example</a:t>
            </a:r>
          </a:p>
          <a:p>
            <a:endParaRPr lang="en-US" dirty="0">
              <a:latin typeface="Candara" panose="020E0502030303020204" pitchFamily="34" charset="0"/>
            </a:endParaRPr>
          </a:p>
          <a:p>
            <a:r>
              <a:rPr lang="en-US" dirty="0">
                <a:latin typeface="Candara" panose="020E0502030303020204" pitchFamily="34" charset="0"/>
              </a:rPr>
              <a:t>Quality control separates the act of </a:t>
            </a:r>
            <a:r>
              <a:rPr lang="en-US" dirty="0">
                <a:latin typeface="Candara" panose="020E0502030303020204" pitchFamily="34" charset="0"/>
                <a:hlinkClick r:id="rId6" tooltip="Test method"/>
              </a:rPr>
              <a:t>testing</a:t>
            </a:r>
            <a:r>
              <a:rPr lang="en-US" dirty="0">
                <a:latin typeface="Candara" panose="020E0502030303020204" pitchFamily="34" charset="0"/>
              </a:rPr>
              <a:t> </a:t>
            </a:r>
            <a:r>
              <a:rPr lang="en-US" dirty="0">
                <a:latin typeface="Candara" panose="020E0502030303020204" pitchFamily="34" charset="0"/>
                <a:hlinkClick r:id="rId7" tooltip="Product (business)"/>
              </a:rPr>
              <a:t>products</a:t>
            </a:r>
            <a:r>
              <a:rPr lang="en-US" dirty="0">
                <a:latin typeface="Candara" panose="020E0502030303020204" pitchFamily="34" charset="0"/>
              </a:rPr>
              <a:t> to uncover defects from the decision to allow or deny product release, which may be determined by fiscal constraints</a:t>
            </a:r>
          </a:p>
          <a:p>
            <a:endParaRPr lang="en-GB" dirty="0"/>
          </a:p>
        </p:txBody>
      </p:sp>
    </p:spTree>
    <p:extLst>
      <p:ext uri="{BB962C8B-B14F-4D97-AF65-F5344CB8AC3E}">
        <p14:creationId xmlns:p14="http://schemas.microsoft.com/office/powerpoint/2010/main" val="36865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1A450-B7C3-01A9-F4F9-217E60CEB082}"/>
              </a:ext>
            </a:extLst>
          </p:cNvPr>
          <p:cNvSpPr>
            <a:spLocks noGrp="1"/>
          </p:cNvSpPr>
          <p:nvPr>
            <p:ph type="title"/>
          </p:nvPr>
        </p:nvSpPr>
        <p:spPr/>
        <p:txBody>
          <a:bodyPr/>
          <a:lstStyle/>
          <a:p>
            <a:r>
              <a:rPr lang="en-GB" dirty="0">
                <a:latin typeface="Candara" panose="020E0502030303020204" pitchFamily="34" charset="0"/>
              </a:rPr>
              <a:t>Method to address quality control issues</a:t>
            </a:r>
          </a:p>
        </p:txBody>
      </p:sp>
      <p:sp>
        <p:nvSpPr>
          <p:cNvPr id="3" name="Content Placeholder 2">
            <a:extLst>
              <a:ext uri="{FF2B5EF4-FFF2-40B4-BE49-F238E27FC236}">
                <a16:creationId xmlns:a16="http://schemas.microsoft.com/office/drawing/2014/main" id="{E5DB6FEC-077F-6A6E-12F4-A44FCEE7BA9D}"/>
              </a:ext>
            </a:extLst>
          </p:cNvPr>
          <p:cNvSpPr>
            <a:spLocks noGrp="1"/>
          </p:cNvSpPr>
          <p:nvPr>
            <p:ph idx="1"/>
          </p:nvPr>
        </p:nvSpPr>
        <p:spPr/>
        <p:txBody>
          <a:bodyPr>
            <a:normAutofit lnSpcReduction="10000"/>
          </a:bodyPr>
          <a:lstStyle/>
          <a:p>
            <a:r>
              <a:rPr lang="en-US" b="1" dirty="0">
                <a:latin typeface="Candara" panose="020E0502030303020204" pitchFamily="34" charset="0"/>
              </a:rPr>
              <a:t>Analytical quality control (AQC) : </a:t>
            </a:r>
            <a:r>
              <a:rPr lang="en-US" dirty="0">
                <a:latin typeface="Candara" panose="020E0502030303020204" pitchFamily="34" charset="0"/>
              </a:rPr>
              <a:t>those processes and procedures designed to ensure that the results of </a:t>
            </a:r>
            <a:r>
              <a:rPr lang="en-US" dirty="0">
                <a:latin typeface="Candara" panose="020E0502030303020204" pitchFamily="34" charset="0"/>
                <a:hlinkClick r:id="rId2" tooltip="Laboratory"/>
              </a:rPr>
              <a:t>laboratory</a:t>
            </a:r>
            <a:r>
              <a:rPr lang="en-US" dirty="0">
                <a:latin typeface="Candara" panose="020E0502030303020204" pitchFamily="34" charset="0"/>
              </a:rPr>
              <a:t> </a:t>
            </a:r>
            <a:r>
              <a:rPr lang="en-US" dirty="0">
                <a:latin typeface="Candara" panose="020E0502030303020204" pitchFamily="34" charset="0"/>
                <a:hlinkClick r:id="rId3" tooltip="Analysis"/>
              </a:rPr>
              <a:t>analysis</a:t>
            </a:r>
            <a:r>
              <a:rPr lang="en-US" dirty="0">
                <a:latin typeface="Candara" panose="020E0502030303020204" pitchFamily="34" charset="0"/>
              </a:rPr>
              <a:t> are consistent, comparable, </a:t>
            </a:r>
            <a:r>
              <a:rPr lang="en-US" dirty="0">
                <a:latin typeface="Candara" panose="020E0502030303020204" pitchFamily="34" charset="0"/>
                <a:hlinkClick r:id="rId4" tooltip="Accuracy"/>
              </a:rPr>
              <a:t>accurate</a:t>
            </a:r>
            <a:r>
              <a:rPr lang="en-US" dirty="0">
                <a:latin typeface="Candara" panose="020E0502030303020204" pitchFamily="34" charset="0"/>
              </a:rPr>
              <a:t> and within specified limits of </a:t>
            </a:r>
            <a:r>
              <a:rPr lang="en-US" dirty="0">
                <a:latin typeface="Candara" panose="020E0502030303020204" pitchFamily="34" charset="0"/>
                <a:hlinkClick r:id="rId5"/>
              </a:rPr>
              <a:t>precision</a:t>
            </a:r>
            <a:r>
              <a:rPr lang="en-US" dirty="0">
                <a:latin typeface="Candara" panose="020E0502030303020204" pitchFamily="34" charset="0"/>
              </a:rPr>
              <a:t>.</a:t>
            </a:r>
            <a:r>
              <a:rPr lang="en-US" dirty="0">
                <a:effectLst/>
                <a:latin typeface="Candara" panose="020E0502030303020204" pitchFamily="34" charset="0"/>
              </a:rPr>
              <a:t> </a:t>
            </a:r>
          </a:p>
          <a:p>
            <a:pPr lvl="1"/>
            <a:r>
              <a:rPr lang="en-US" dirty="0">
                <a:latin typeface="Candara" panose="020E0502030303020204" pitchFamily="34" charset="0"/>
              </a:rPr>
              <a:t>Constituents submitted to the analytical laboratory must be accurately described to avoid faulty interpretations, approximations, or incorrect results</a:t>
            </a:r>
            <a:endParaRPr lang="en-US" dirty="0">
              <a:effectLst/>
              <a:latin typeface="Candara" panose="020E0502030303020204" pitchFamily="34" charset="0"/>
            </a:endParaRPr>
          </a:p>
          <a:p>
            <a:pPr lvl="1"/>
            <a:r>
              <a:rPr lang="en-US" dirty="0">
                <a:latin typeface="Candara" panose="020E0502030303020204" pitchFamily="34" charset="0"/>
              </a:rPr>
              <a:t>Initial control of the complete system can be achieved through specification of laboratory services, instrumentation, glassware, reagents, solvents, and gases</a:t>
            </a:r>
          </a:p>
          <a:p>
            <a:pPr lvl="1"/>
            <a:r>
              <a:rPr lang="en-US" dirty="0">
                <a:latin typeface="Candara" panose="020E0502030303020204" pitchFamily="34" charset="0"/>
              </a:rPr>
              <a:t>systematic daily checks such as analyzing blanks, calibration standards, quality control check samples, and references must be performed to establish the reproducibility of the data</a:t>
            </a:r>
            <a:r>
              <a:rPr lang="en-US" dirty="0">
                <a:effectLst/>
                <a:latin typeface="Candara" panose="020E0502030303020204" pitchFamily="34" charset="0"/>
              </a:rPr>
              <a:t>  </a:t>
            </a:r>
            <a:endParaRPr lang="en-GB" dirty="0">
              <a:latin typeface="Candara" panose="020E0502030303020204" pitchFamily="34" charset="0"/>
            </a:endParaRPr>
          </a:p>
        </p:txBody>
      </p:sp>
    </p:spTree>
    <p:extLst>
      <p:ext uri="{BB962C8B-B14F-4D97-AF65-F5344CB8AC3E}">
        <p14:creationId xmlns:p14="http://schemas.microsoft.com/office/powerpoint/2010/main" val="848829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9DF0DB-B597-4E08-60C7-BF8144BA8786}"/>
              </a:ext>
            </a:extLst>
          </p:cNvPr>
          <p:cNvSpPr>
            <a:spLocks noGrp="1"/>
          </p:cNvSpPr>
          <p:nvPr>
            <p:ph idx="1"/>
          </p:nvPr>
        </p:nvSpPr>
        <p:spPr>
          <a:xfrm>
            <a:off x="838200" y="1253331"/>
            <a:ext cx="10515600" cy="4351338"/>
          </a:xfrm>
        </p:spPr>
        <p:txBody>
          <a:bodyPr>
            <a:normAutofit lnSpcReduction="10000"/>
          </a:bodyPr>
          <a:lstStyle/>
          <a:p>
            <a:r>
              <a:rPr lang="en-US" dirty="0">
                <a:latin typeface="Candara" panose="020E0502030303020204" pitchFamily="34" charset="0"/>
              </a:rPr>
              <a:t>Validation of analytical procedures is imperative in demonstrating that a drug substance is suitable for a particular purpose.</a:t>
            </a:r>
          </a:p>
          <a:p>
            <a:pPr lvl="1"/>
            <a:r>
              <a:rPr lang="en-US" dirty="0">
                <a:latin typeface="Candara" panose="020E0502030303020204" pitchFamily="34" charset="0"/>
              </a:rPr>
              <a:t>Common validation characteristics include accuracy, precision (repeatability), specificity, detection limit, quantitation limit, linearity, range, and robustness</a:t>
            </a:r>
          </a:p>
          <a:p>
            <a:endParaRPr lang="en-US" dirty="0">
              <a:latin typeface="Candara" panose="020E0502030303020204" pitchFamily="34" charset="0"/>
            </a:endParaRPr>
          </a:p>
          <a:p>
            <a:r>
              <a:rPr lang="en-US" dirty="0">
                <a:latin typeface="Candara" panose="020E0502030303020204" pitchFamily="34" charset="0"/>
              </a:rPr>
              <a:t>Because of the complex inter-relationship between analytical method, sample concentration, limits of detection and method precision</a:t>
            </a:r>
          </a:p>
          <a:p>
            <a:pPr lvl="1"/>
            <a:r>
              <a:rPr lang="en-US" dirty="0">
                <a:latin typeface="Candara" panose="020E0502030303020204" pitchFamily="34" charset="0"/>
              </a:rPr>
              <a:t>The management of </a:t>
            </a:r>
            <a:r>
              <a:rPr lang="en-US" b="1" dirty="0">
                <a:latin typeface="Candara" panose="020E0502030303020204" pitchFamily="34" charset="0"/>
              </a:rPr>
              <a:t>AQC</a:t>
            </a:r>
            <a:r>
              <a:rPr lang="en-US" dirty="0">
                <a:latin typeface="Candara" panose="020E0502030303020204" pitchFamily="34" charset="0"/>
              </a:rPr>
              <a:t> is undertaken using a statistical approach to determine whether the results obtained lie within an acceptable statistical envelope</a:t>
            </a:r>
          </a:p>
          <a:p>
            <a:endParaRPr lang="en-GB" dirty="0"/>
          </a:p>
        </p:txBody>
      </p:sp>
    </p:spTree>
    <p:extLst>
      <p:ext uri="{BB962C8B-B14F-4D97-AF65-F5344CB8AC3E}">
        <p14:creationId xmlns:p14="http://schemas.microsoft.com/office/powerpoint/2010/main" val="106914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A60BD-998D-6AC3-F34B-D4537E5EF712}"/>
              </a:ext>
            </a:extLst>
          </p:cNvPr>
          <p:cNvSpPr>
            <a:spLocks noGrp="1"/>
          </p:cNvSpPr>
          <p:nvPr>
            <p:ph type="title"/>
          </p:nvPr>
        </p:nvSpPr>
        <p:spPr/>
        <p:txBody>
          <a:bodyPr/>
          <a:lstStyle/>
          <a:p>
            <a:r>
              <a:rPr lang="en-GB" dirty="0">
                <a:latin typeface="Candara" panose="020E0502030303020204" pitchFamily="34" charset="0"/>
              </a:rPr>
              <a:t>Quality Assurance </a:t>
            </a:r>
          </a:p>
        </p:txBody>
      </p:sp>
      <p:sp>
        <p:nvSpPr>
          <p:cNvPr id="3" name="Content Placeholder 2">
            <a:extLst>
              <a:ext uri="{FF2B5EF4-FFF2-40B4-BE49-F238E27FC236}">
                <a16:creationId xmlns:a16="http://schemas.microsoft.com/office/drawing/2014/main" id="{8264E6E3-7CAF-DBCC-3BAD-7C12133206E7}"/>
              </a:ext>
            </a:extLst>
          </p:cNvPr>
          <p:cNvSpPr>
            <a:spLocks noGrp="1"/>
          </p:cNvSpPr>
          <p:nvPr>
            <p:ph idx="1"/>
          </p:nvPr>
        </p:nvSpPr>
        <p:spPr/>
        <p:txBody>
          <a:bodyPr/>
          <a:lstStyle/>
          <a:p>
            <a:r>
              <a:rPr lang="en-US" dirty="0">
                <a:latin typeface="Candara" panose="020E0502030303020204" pitchFamily="34" charset="0"/>
              </a:rPr>
              <a:t>A way of preventing mistakes and defects in manufactured products and avoiding problems when delivering products or services to customers</a:t>
            </a:r>
            <a:r>
              <a:rPr lang="en-US" dirty="0">
                <a:effectLst/>
                <a:latin typeface="Candara" panose="020E0502030303020204" pitchFamily="34" charset="0"/>
              </a:rPr>
              <a:t> </a:t>
            </a:r>
          </a:p>
          <a:p>
            <a:r>
              <a:rPr lang="en-US" dirty="0">
                <a:latin typeface="Candara" panose="020E0502030303020204" pitchFamily="34" charset="0"/>
              </a:rPr>
              <a:t>Part of </a:t>
            </a:r>
            <a:r>
              <a:rPr lang="en-US" dirty="0">
                <a:latin typeface="Candara" panose="020E0502030303020204" pitchFamily="34" charset="0"/>
                <a:hlinkClick r:id="rId2" tooltip="Quality management"/>
              </a:rPr>
              <a:t>quality management</a:t>
            </a:r>
            <a:r>
              <a:rPr lang="en-US" dirty="0">
                <a:latin typeface="Candara" panose="020E0502030303020204" pitchFamily="34" charset="0"/>
              </a:rPr>
              <a:t> focused on providing confidence that quality requirements will be fulfilled</a:t>
            </a:r>
            <a:r>
              <a:rPr lang="en-US" dirty="0">
                <a:effectLst/>
                <a:latin typeface="Candara" panose="020E0502030303020204" pitchFamily="34" charset="0"/>
              </a:rPr>
              <a:t> </a:t>
            </a:r>
          </a:p>
          <a:p>
            <a:r>
              <a:rPr lang="en-US" dirty="0">
                <a:latin typeface="Candara" panose="020E0502030303020204" pitchFamily="34" charset="0"/>
              </a:rPr>
              <a:t>This defect prevention in quality assurance differs subtly from defect detection and rejection in </a:t>
            </a:r>
            <a:r>
              <a:rPr lang="en-US" dirty="0">
                <a:latin typeface="Candara" panose="020E0502030303020204" pitchFamily="34" charset="0"/>
                <a:hlinkClick r:id="rId3" tooltip="Quality control"/>
              </a:rPr>
              <a:t>quality control</a:t>
            </a:r>
            <a:r>
              <a:rPr lang="en-US" dirty="0">
                <a:latin typeface="Candara" panose="020E0502030303020204" pitchFamily="34" charset="0"/>
              </a:rPr>
              <a:t> and has been referred to as a shift left since it focuses on quality earlier in the process</a:t>
            </a:r>
            <a:r>
              <a:rPr lang="en-US" dirty="0">
                <a:effectLst/>
                <a:latin typeface="Candara" panose="020E0502030303020204" pitchFamily="34" charset="0"/>
              </a:rPr>
              <a:t> </a:t>
            </a:r>
            <a:endParaRPr lang="en-GB" dirty="0">
              <a:latin typeface="Candara" panose="020E0502030303020204" pitchFamily="34" charset="0"/>
            </a:endParaRPr>
          </a:p>
        </p:txBody>
      </p:sp>
    </p:spTree>
    <p:extLst>
      <p:ext uri="{BB962C8B-B14F-4D97-AF65-F5344CB8AC3E}">
        <p14:creationId xmlns:p14="http://schemas.microsoft.com/office/powerpoint/2010/main" val="45689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13616E-66EF-E2B2-CCC2-4C6518B0E532}"/>
              </a:ext>
            </a:extLst>
          </p:cNvPr>
          <p:cNvSpPr>
            <a:spLocks noGrp="1"/>
          </p:cNvSpPr>
          <p:nvPr>
            <p:ph idx="1"/>
          </p:nvPr>
        </p:nvSpPr>
        <p:spPr>
          <a:xfrm>
            <a:off x="838200" y="1253331"/>
            <a:ext cx="10515600" cy="4351338"/>
          </a:xfrm>
        </p:spPr>
        <p:txBody>
          <a:bodyPr>
            <a:normAutofit lnSpcReduction="10000"/>
          </a:bodyPr>
          <a:lstStyle/>
          <a:p>
            <a:r>
              <a:rPr lang="en-US" dirty="0">
                <a:latin typeface="Candara" panose="020E0502030303020204" pitchFamily="34" charset="0"/>
              </a:rPr>
              <a:t>The terms "quality assurance" and "quality control" are often used interchangeably to refer to ways of ensuring the quality of a service or product</a:t>
            </a:r>
          </a:p>
          <a:p>
            <a:endParaRPr lang="en-US" dirty="0">
              <a:latin typeface="Candara" panose="020E0502030303020204" pitchFamily="34" charset="0"/>
            </a:endParaRPr>
          </a:p>
          <a:p>
            <a:r>
              <a:rPr lang="en-US" dirty="0">
                <a:latin typeface="Candara" panose="020E0502030303020204" pitchFamily="34" charset="0"/>
              </a:rPr>
              <a:t>For instance, the term "assurance" is often used as follows: </a:t>
            </a:r>
          </a:p>
          <a:p>
            <a:pPr lvl="1"/>
            <a:r>
              <a:rPr lang="en-US" dirty="0">
                <a:latin typeface="Candara" panose="020E0502030303020204" pitchFamily="34" charset="0"/>
              </a:rPr>
              <a:t>Implementation of inspection and structured testing as a measure of quality assurance in a television set software project at Philips Semiconductors is described</a:t>
            </a:r>
          </a:p>
          <a:p>
            <a:pPr lvl="1"/>
            <a:endParaRPr lang="en-US" dirty="0">
              <a:latin typeface="Candara" panose="020E0502030303020204" pitchFamily="34" charset="0"/>
            </a:endParaRPr>
          </a:p>
          <a:p>
            <a:pPr lvl="1"/>
            <a:r>
              <a:rPr lang="en-US" dirty="0">
                <a:latin typeface="Candara" panose="020E0502030303020204" pitchFamily="34" charset="0"/>
              </a:rPr>
              <a:t>The term "control", however, is used to describe the fifth phase of the Define, Measure, Analyze, Improve, Control (DMAIC) model</a:t>
            </a:r>
            <a:endParaRPr lang="en-GB" dirty="0">
              <a:latin typeface="Candara" panose="020E0502030303020204" pitchFamily="34" charset="0"/>
            </a:endParaRPr>
          </a:p>
        </p:txBody>
      </p:sp>
    </p:spTree>
    <p:extLst>
      <p:ext uri="{BB962C8B-B14F-4D97-AF65-F5344CB8AC3E}">
        <p14:creationId xmlns:p14="http://schemas.microsoft.com/office/powerpoint/2010/main" val="3611581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34E7CB-81B8-3AD9-5802-9718F31AADFC}"/>
              </a:ext>
            </a:extLst>
          </p:cNvPr>
          <p:cNvSpPr>
            <a:spLocks noGrp="1"/>
          </p:cNvSpPr>
          <p:nvPr>
            <p:ph idx="1"/>
          </p:nvPr>
        </p:nvSpPr>
        <p:spPr>
          <a:xfrm>
            <a:off x="838200" y="1464118"/>
            <a:ext cx="10515600" cy="4351338"/>
          </a:xfrm>
        </p:spPr>
        <p:txBody>
          <a:bodyPr/>
          <a:lstStyle/>
          <a:p>
            <a:r>
              <a:rPr lang="en-US" dirty="0">
                <a:latin typeface="Candara" panose="020E0502030303020204" pitchFamily="34" charset="0"/>
              </a:rPr>
              <a:t>Quality assurance comprises administrative and procedural activities implemented in a </a:t>
            </a:r>
            <a:r>
              <a:rPr lang="en-US" dirty="0">
                <a:latin typeface="Candara" panose="020E0502030303020204" pitchFamily="34" charset="0"/>
                <a:hlinkClick r:id="rId2" tooltip="Quality system"/>
              </a:rPr>
              <a:t>quality system</a:t>
            </a:r>
            <a:r>
              <a:rPr lang="en-US" dirty="0">
                <a:latin typeface="Candara" panose="020E0502030303020204" pitchFamily="34" charset="0"/>
              </a:rPr>
              <a:t> so that requirements and goals for a product, service or activity will be fulfilled. </a:t>
            </a:r>
          </a:p>
          <a:p>
            <a:pPr lvl="1"/>
            <a:r>
              <a:rPr lang="en-US" dirty="0">
                <a:latin typeface="Candara" panose="020E0502030303020204" pitchFamily="34" charset="0"/>
              </a:rPr>
              <a:t>It is the systematic measurement, comparison with a standard, monitoring of processes and an associated feedback loop that confers error prevention</a:t>
            </a:r>
          </a:p>
          <a:p>
            <a:pPr lvl="1"/>
            <a:r>
              <a:rPr lang="en-US" dirty="0">
                <a:latin typeface="Candara" panose="020E0502030303020204" pitchFamily="34" charset="0"/>
              </a:rPr>
              <a:t>This can be contrasted with </a:t>
            </a:r>
            <a:r>
              <a:rPr lang="en-US" dirty="0">
                <a:latin typeface="Candara" panose="020E0502030303020204" pitchFamily="34" charset="0"/>
                <a:hlinkClick r:id="rId3" tooltip="Quality control"/>
              </a:rPr>
              <a:t>quality control</a:t>
            </a:r>
            <a:r>
              <a:rPr lang="en-US" dirty="0">
                <a:latin typeface="Candara" panose="020E0502030303020204" pitchFamily="34" charset="0"/>
              </a:rPr>
              <a:t>, which is focused on process output</a:t>
            </a:r>
          </a:p>
          <a:p>
            <a:endParaRPr lang="en-GB" dirty="0"/>
          </a:p>
        </p:txBody>
      </p:sp>
    </p:spTree>
    <p:extLst>
      <p:ext uri="{BB962C8B-B14F-4D97-AF65-F5344CB8AC3E}">
        <p14:creationId xmlns:p14="http://schemas.microsoft.com/office/powerpoint/2010/main" val="1187374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19036-028D-F17E-053D-50D574FEDBF9}"/>
              </a:ext>
            </a:extLst>
          </p:cNvPr>
          <p:cNvSpPr>
            <a:spLocks noGrp="1"/>
          </p:cNvSpPr>
          <p:nvPr>
            <p:ph type="title"/>
          </p:nvPr>
        </p:nvSpPr>
        <p:spPr/>
        <p:txBody>
          <a:bodyPr/>
          <a:lstStyle/>
          <a:p>
            <a:r>
              <a:rPr lang="en-GB" dirty="0"/>
              <a:t>Principles of Quality Assurance </a:t>
            </a:r>
          </a:p>
        </p:txBody>
      </p:sp>
      <p:sp>
        <p:nvSpPr>
          <p:cNvPr id="3" name="Content Placeholder 2">
            <a:extLst>
              <a:ext uri="{FF2B5EF4-FFF2-40B4-BE49-F238E27FC236}">
                <a16:creationId xmlns:a16="http://schemas.microsoft.com/office/drawing/2014/main" id="{47A6E928-B82C-94BB-8132-78AD46A01770}"/>
              </a:ext>
            </a:extLst>
          </p:cNvPr>
          <p:cNvSpPr>
            <a:spLocks noGrp="1"/>
          </p:cNvSpPr>
          <p:nvPr>
            <p:ph idx="1"/>
          </p:nvPr>
        </p:nvSpPr>
        <p:spPr/>
        <p:txBody>
          <a:bodyPr/>
          <a:lstStyle/>
          <a:p>
            <a:r>
              <a:rPr lang="en-US" dirty="0">
                <a:latin typeface="Candara" panose="020E0502030303020204" pitchFamily="34" charset="0"/>
              </a:rPr>
              <a:t>Quality assurance includes two principles: </a:t>
            </a:r>
          </a:p>
          <a:p>
            <a:pPr lvl="1"/>
            <a:r>
              <a:rPr lang="en-US" dirty="0">
                <a:latin typeface="Candara" panose="020E0502030303020204" pitchFamily="34" charset="0"/>
              </a:rPr>
              <a:t>Fit for purpose" (the product should be suitable for the intended purpose</a:t>
            </a:r>
          </a:p>
          <a:p>
            <a:pPr lvl="1"/>
            <a:r>
              <a:rPr lang="en-US" dirty="0">
                <a:latin typeface="Candara" panose="020E0502030303020204" pitchFamily="34" charset="0"/>
              </a:rPr>
              <a:t>Right first time" (mistakes should be eliminated)</a:t>
            </a:r>
          </a:p>
          <a:p>
            <a:pPr lvl="1"/>
            <a:endParaRPr lang="en-US" dirty="0">
              <a:latin typeface="Candara" panose="020E0502030303020204" pitchFamily="34" charset="0"/>
            </a:endParaRPr>
          </a:p>
          <a:p>
            <a:r>
              <a:rPr lang="en-US" dirty="0">
                <a:latin typeface="Candara" panose="020E0502030303020204" pitchFamily="34" charset="0"/>
              </a:rPr>
              <a:t>QA includes management of the </a:t>
            </a:r>
            <a:r>
              <a:rPr lang="en-US" dirty="0">
                <a:latin typeface="Candara" panose="020E0502030303020204" pitchFamily="34" charset="0"/>
                <a:hlinkClick r:id="rId3"/>
              </a:rPr>
              <a:t>quality</a:t>
            </a:r>
            <a:r>
              <a:rPr lang="en-US" dirty="0">
                <a:latin typeface="Candara" panose="020E0502030303020204" pitchFamily="34" charset="0"/>
              </a:rPr>
              <a:t> of raw materials, assemblies, products and components, services related to production, and </a:t>
            </a:r>
            <a:r>
              <a:rPr lang="en-US" dirty="0">
                <a:latin typeface="Candara" panose="020E0502030303020204" pitchFamily="34" charset="0"/>
                <a:hlinkClick r:id="rId4" tooltip="Management"/>
              </a:rPr>
              <a:t>management</a:t>
            </a:r>
            <a:r>
              <a:rPr lang="en-US" dirty="0">
                <a:latin typeface="Candara" panose="020E0502030303020204" pitchFamily="34" charset="0"/>
              </a:rPr>
              <a:t>, production and </a:t>
            </a:r>
            <a:r>
              <a:rPr lang="en-US" dirty="0">
                <a:latin typeface="Candara" panose="020E0502030303020204" pitchFamily="34" charset="0"/>
                <a:hlinkClick r:id="rId5" tooltip="Inspection"/>
              </a:rPr>
              <a:t>inspection</a:t>
            </a:r>
            <a:r>
              <a:rPr lang="en-US" dirty="0">
                <a:latin typeface="Candara" panose="020E0502030303020204" pitchFamily="34" charset="0"/>
              </a:rPr>
              <a:t> processes</a:t>
            </a:r>
            <a:endParaRPr lang="en-GB" dirty="0">
              <a:latin typeface="Candara" panose="020E0502030303020204" pitchFamily="34" charset="0"/>
            </a:endParaRPr>
          </a:p>
        </p:txBody>
      </p:sp>
    </p:spTree>
    <p:extLst>
      <p:ext uri="{BB962C8B-B14F-4D97-AF65-F5344CB8AC3E}">
        <p14:creationId xmlns:p14="http://schemas.microsoft.com/office/powerpoint/2010/main" val="4288975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160</TotalTime>
  <Words>2098</Words>
  <Application>Microsoft Macintosh PowerPoint</Application>
  <PresentationFormat>Widescreen</PresentationFormat>
  <Paragraphs>151</Paragraphs>
  <Slides>26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Candara</vt:lpstr>
      <vt:lpstr>Office Theme</vt:lpstr>
      <vt:lpstr>Quality Control and Assurance in Health Care </vt:lpstr>
      <vt:lpstr>What is quality control</vt:lpstr>
      <vt:lpstr>PowerPoint Presentation</vt:lpstr>
      <vt:lpstr>Method to address quality control issues</vt:lpstr>
      <vt:lpstr>PowerPoint Presentation</vt:lpstr>
      <vt:lpstr>Quality Assurance </vt:lpstr>
      <vt:lpstr>PowerPoint Presentation</vt:lpstr>
      <vt:lpstr>PowerPoint Presentation</vt:lpstr>
      <vt:lpstr>Principles of Quality Assurance </vt:lpstr>
      <vt:lpstr>Approaches to Quality Assurance </vt:lpstr>
      <vt:lpstr>PowerPoint Presentation</vt:lpstr>
      <vt:lpstr>The value of QA</vt:lpstr>
      <vt:lpstr>Continuous Quality Improvement </vt:lpstr>
      <vt:lpstr>The Kazen Model of CIP </vt:lpstr>
      <vt:lpstr>Key features of the Kaizen </vt:lpstr>
      <vt:lpstr>Benchmarking for CIP</vt:lpstr>
      <vt:lpstr>Benchmarking methodology </vt:lpstr>
      <vt:lpstr>PowerPoint Presentation</vt:lpstr>
      <vt:lpstr>PowerPoint Presentation</vt:lpstr>
      <vt:lpstr>Costs of Benchmarking</vt:lpstr>
      <vt:lpstr>Types of Benchmarking </vt:lpstr>
      <vt:lpstr>PowerPoint Presentation</vt:lpstr>
      <vt:lpstr>PowerPoint Presentation</vt:lpstr>
      <vt:lpstr>Tools for Benchmarking </vt:lpstr>
      <vt:lpstr>PowerPoint Presentation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Adam Silumbwe</dc:creator>
  <cp:lastModifiedBy>Adam Silumbwe</cp:lastModifiedBy>
  <cp:revision>6</cp:revision>
  <dcterms:created xsi:type="dcterms:W3CDTF">2025-08-28T08:52:50Z</dcterms:created>
  <dcterms:modified xsi:type="dcterms:W3CDTF">2025-08-28T11:33:16Z</dcterms:modified>
</cp:coreProperties>
</file>