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0"/>
  </p:notesMasterIdLst>
  <p:sldIdLst>
    <p:sldId id="263" r:id="rId2"/>
    <p:sldId id="276" r:id="rId3"/>
    <p:sldId id="296" r:id="rId4"/>
    <p:sldId id="257" r:id="rId5"/>
    <p:sldId id="297"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91" r:id="rId19"/>
    <p:sldId id="278" r:id="rId20"/>
    <p:sldId id="279" r:id="rId21"/>
    <p:sldId id="280" r:id="rId22"/>
    <p:sldId id="281" r:id="rId23"/>
    <p:sldId id="282" r:id="rId24"/>
    <p:sldId id="283" r:id="rId25"/>
    <p:sldId id="284" r:id="rId26"/>
    <p:sldId id="285" r:id="rId27"/>
    <p:sldId id="286" r:id="rId28"/>
    <p:sldId id="287" r:id="rId29"/>
    <p:sldId id="288" r:id="rId30"/>
    <p:sldId id="289" r:id="rId31"/>
    <p:sldId id="290" r:id="rId32"/>
    <p:sldId id="293" r:id="rId33"/>
    <p:sldId id="292" r:id="rId34"/>
    <p:sldId id="260" r:id="rId35"/>
    <p:sldId id="259" r:id="rId36"/>
    <p:sldId id="261" r:id="rId37"/>
    <p:sldId id="294" r:id="rId38"/>
    <p:sldId id="295"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621"/>
    <p:restoredTop sz="78571"/>
  </p:normalViewPr>
  <p:slideViewPr>
    <p:cSldViewPr snapToGrid="0" snapToObjects="1">
      <p:cViewPr varScale="1">
        <p:scale>
          <a:sx n="99" d="100"/>
          <a:sy n="99" d="100"/>
        </p:scale>
        <p:origin x="1520" y="176"/>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28A84A-67FD-E94A-8678-20E8372D88D7}" type="datetimeFigureOut">
              <a:rPr lang="en-GB" smtClean="0"/>
              <a:t>08/03/2023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62DEA3-EE77-0948-9DB8-CD85ECBC9A58}" type="slidenum">
              <a:rPr lang="en-GB" smtClean="0"/>
              <a:t>‹#›</a:t>
            </a:fld>
            <a:endParaRPr lang="en-GB"/>
          </a:p>
        </p:txBody>
      </p:sp>
    </p:spTree>
    <p:extLst>
      <p:ext uri="{BB962C8B-B14F-4D97-AF65-F5344CB8AC3E}">
        <p14:creationId xmlns:p14="http://schemas.microsoft.com/office/powerpoint/2010/main" val="9687465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A62DEA3-EE77-0948-9DB8-CD85ECBC9A58}" type="slidenum">
              <a:rPr lang="en-GB" smtClean="0"/>
              <a:t>2</a:t>
            </a:fld>
            <a:endParaRPr lang="en-GB"/>
          </a:p>
        </p:txBody>
      </p:sp>
    </p:spTree>
    <p:extLst>
      <p:ext uri="{BB962C8B-B14F-4D97-AF65-F5344CB8AC3E}">
        <p14:creationId xmlns:p14="http://schemas.microsoft.com/office/powerpoint/2010/main" val="16203975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M" dirty="0"/>
          </a:p>
        </p:txBody>
      </p:sp>
      <p:sp>
        <p:nvSpPr>
          <p:cNvPr id="4" name="Slide Number Placeholder 3"/>
          <p:cNvSpPr>
            <a:spLocks noGrp="1"/>
          </p:cNvSpPr>
          <p:nvPr>
            <p:ph type="sldNum" sz="quarter" idx="5"/>
          </p:nvPr>
        </p:nvSpPr>
        <p:spPr/>
        <p:txBody>
          <a:bodyPr/>
          <a:lstStyle/>
          <a:p>
            <a:fld id="{2A62DEA3-EE77-0948-9DB8-CD85ECBC9A58}" type="slidenum">
              <a:rPr lang="en-GB" smtClean="0"/>
              <a:t>13</a:t>
            </a:fld>
            <a:endParaRPr lang="en-GB"/>
          </a:p>
        </p:txBody>
      </p:sp>
    </p:spTree>
    <p:extLst>
      <p:ext uri="{BB962C8B-B14F-4D97-AF65-F5344CB8AC3E}">
        <p14:creationId xmlns:p14="http://schemas.microsoft.com/office/powerpoint/2010/main" val="6623295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M" dirty="0"/>
          </a:p>
        </p:txBody>
      </p:sp>
      <p:sp>
        <p:nvSpPr>
          <p:cNvPr id="4" name="Slide Number Placeholder 3"/>
          <p:cNvSpPr>
            <a:spLocks noGrp="1"/>
          </p:cNvSpPr>
          <p:nvPr>
            <p:ph type="sldNum" sz="quarter" idx="5"/>
          </p:nvPr>
        </p:nvSpPr>
        <p:spPr/>
        <p:txBody>
          <a:bodyPr/>
          <a:lstStyle/>
          <a:p>
            <a:fld id="{2A62DEA3-EE77-0948-9DB8-CD85ECBC9A58}" type="slidenum">
              <a:rPr lang="en-GB" smtClean="0"/>
              <a:t>15</a:t>
            </a:fld>
            <a:endParaRPr lang="en-GB"/>
          </a:p>
        </p:txBody>
      </p:sp>
    </p:spTree>
    <p:extLst>
      <p:ext uri="{BB962C8B-B14F-4D97-AF65-F5344CB8AC3E}">
        <p14:creationId xmlns:p14="http://schemas.microsoft.com/office/powerpoint/2010/main" val="29923088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M" dirty="0"/>
          </a:p>
        </p:txBody>
      </p:sp>
      <p:sp>
        <p:nvSpPr>
          <p:cNvPr id="4" name="Slide Number Placeholder 3"/>
          <p:cNvSpPr>
            <a:spLocks noGrp="1"/>
          </p:cNvSpPr>
          <p:nvPr>
            <p:ph type="sldNum" sz="quarter" idx="5"/>
          </p:nvPr>
        </p:nvSpPr>
        <p:spPr/>
        <p:txBody>
          <a:bodyPr/>
          <a:lstStyle/>
          <a:p>
            <a:fld id="{2A62DEA3-EE77-0948-9DB8-CD85ECBC9A58}" type="slidenum">
              <a:rPr lang="en-GB" smtClean="0"/>
              <a:t>16</a:t>
            </a:fld>
            <a:endParaRPr lang="en-GB"/>
          </a:p>
        </p:txBody>
      </p:sp>
    </p:spTree>
    <p:extLst>
      <p:ext uri="{BB962C8B-B14F-4D97-AF65-F5344CB8AC3E}">
        <p14:creationId xmlns:p14="http://schemas.microsoft.com/office/powerpoint/2010/main" val="34552405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Learning</a:t>
            </a:r>
            <a:r>
              <a:rPr lang="en-GB" baseline="0" dirty="0"/>
              <a:t> organisations</a:t>
            </a:r>
            <a:r>
              <a:rPr lang="mr-IN" baseline="0" dirty="0"/>
              <a:t>…</a:t>
            </a:r>
            <a:r>
              <a:rPr lang="en-US" baseline="0" dirty="0"/>
              <a:t>.,</a:t>
            </a:r>
            <a:endParaRPr lang="en-GB" dirty="0"/>
          </a:p>
        </p:txBody>
      </p:sp>
      <p:sp>
        <p:nvSpPr>
          <p:cNvPr id="4" name="Slide Number Placeholder 3"/>
          <p:cNvSpPr>
            <a:spLocks noGrp="1"/>
          </p:cNvSpPr>
          <p:nvPr>
            <p:ph type="sldNum" sz="quarter" idx="10"/>
          </p:nvPr>
        </p:nvSpPr>
        <p:spPr/>
        <p:txBody>
          <a:bodyPr/>
          <a:lstStyle/>
          <a:p>
            <a:fld id="{2A62DEA3-EE77-0948-9DB8-CD85ECBC9A58}" type="slidenum">
              <a:rPr lang="en-GB" smtClean="0"/>
              <a:t>17</a:t>
            </a:fld>
            <a:endParaRPr lang="en-GB"/>
          </a:p>
        </p:txBody>
      </p:sp>
    </p:spTree>
    <p:extLst>
      <p:ext uri="{BB962C8B-B14F-4D97-AF65-F5344CB8AC3E}">
        <p14:creationId xmlns:p14="http://schemas.microsoft.com/office/powerpoint/2010/main" val="18048847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A62DEA3-EE77-0948-9DB8-CD85ECBC9A58}" type="slidenum">
              <a:rPr lang="en-GB" smtClean="0"/>
              <a:t>20</a:t>
            </a:fld>
            <a:endParaRPr lang="en-GB"/>
          </a:p>
        </p:txBody>
      </p:sp>
    </p:spTree>
    <p:extLst>
      <p:ext uri="{BB962C8B-B14F-4D97-AF65-F5344CB8AC3E}">
        <p14:creationId xmlns:p14="http://schemas.microsoft.com/office/powerpoint/2010/main" val="17576698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M" dirty="0"/>
          </a:p>
        </p:txBody>
      </p:sp>
      <p:sp>
        <p:nvSpPr>
          <p:cNvPr id="4" name="Slide Number Placeholder 3"/>
          <p:cNvSpPr>
            <a:spLocks noGrp="1"/>
          </p:cNvSpPr>
          <p:nvPr>
            <p:ph type="sldNum" sz="quarter" idx="5"/>
          </p:nvPr>
        </p:nvSpPr>
        <p:spPr/>
        <p:txBody>
          <a:bodyPr/>
          <a:lstStyle/>
          <a:p>
            <a:fld id="{2A62DEA3-EE77-0948-9DB8-CD85ECBC9A58}" type="slidenum">
              <a:rPr lang="en-GB" smtClean="0"/>
              <a:t>21</a:t>
            </a:fld>
            <a:endParaRPr lang="en-GB"/>
          </a:p>
        </p:txBody>
      </p:sp>
    </p:spTree>
    <p:extLst>
      <p:ext uri="{BB962C8B-B14F-4D97-AF65-F5344CB8AC3E}">
        <p14:creationId xmlns:p14="http://schemas.microsoft.com/office/powerpoint/2010/main" val="42499563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M" dirty="0"/>
          </a:p>
        </p:txBody>
      </p:sp>
      <p:sp>
        <p:nvSpPr>
          <p:cNvPr id="4" name="Slide Number Placeholder 3"/>
          <p:cNvSpPr>
            <a:spLocks noGrp="1"/>
          </p:cNvSpPr>
          <p:nvPr>
            <p:ph type="sldNum" sz="quarter" idx="5"/>
          </p:nvPr>
        </p:nvSpPr>
        <p:spPr/>
        <p:txBody>
          <a:bodyPr/>
          <a:lstStyle/>
          <a:p>
            <a:fld id="{2A62DEA3-EE77-0948-9DB8-CD85ECBC9A58}" type="slidenum">
              <a:rPr lang="en-GB" smtClean="0"/>
              <a:t>22</a:t>
            </a:fld>
            <a:endParaRPr lang="en-GB"/>
          </a:p>
        </p:txBody>
      </p:sp>
    </p:spTree>
    <p:extLst>
      <p:ext uri="{BB962C8B-B14F-4D97-AF65-F5344CB8AC3E}">
        <p14:creationId xmlns:p14="http://schemas.microsoft.com/office/powerpoint/2010/main" val="36340501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M" dirty="0"/>
          </a:p>
        </p:txBody>
      </p:sp>
      <p:sp>
        <p:nvSpPr>
          <p:cNvPr id="4" name="Slide Number Placeholder 3"/>
          <p:cNvSpPr>
            <a:spLocks noGrp="1"/>
          </p:cNvSpPr>
          <p:nvPr>
            <p:ph type="sldNum" sz="quarter" idx="5"/>
          </p:nvPr>
        </p:nvSpPr>
        <p:spPr/>
        <p:txBody>
          <a:bodyPr/>
          <a:lstStyle/>
          <a:p>
            <a:fld id="{2A62DEA3-EE77-0948-9DB8-CD85ECBC9A58}" type="slidenum">
              <a:rPr lang="en-GB" smtClean="0"/>
              <a:t>23</a:t>
            </a:fld>
            <a:endParaRPr lang="en-GB"/>
          </a:p>
        </p:txBody>
      </p:sp>
    </p:spTree>
    <p:extLst>
      <p:ext uri="{BB962C8B-B14F-4D97-AF65-F5344CB8AC3E}">
        <p14:creationId xmlns:p14="http://schemas.microsoft.com/office/powerpoint/2010/main" val="5044621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A62DEA3-EE77-0948-9DB8-CD85ECBC9A58}" type="slidenum">
              <a:rPr lang="en-GB" smtClean="0"/>
              <a:t>24</a:t>
            </a:fld>
            <a:endParaRPr lang="en-GB"/>
          </a:p>
        </p:txBody>
      </p:sp>
    </p:spTree>
    <p:extLst>
      <p:ext uri="{BB962C8B-B14F-4D97-AF65-F5344CB8AC3E}">
        <p14:creationId xmlns:p14="http://schemas.microsoft.com/office/powerpoint/2010/main" val="20055108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A62DEA3-EE77-0948-9DB8-CD85ECBC9A58}" type="slidenum">
              <a:rPr lang="en-GB" smtClean="0"/>
              <a:t>25</a:t>
            </a:fld>
            <a:endParaRPr lang="en-GB"/>
          </a:p>
        </p:txBody>
      </p:sp>
    </p:spTree>
    <p:extLst>
      <p:ext uri="{BB962C8B-B14F-4D97-AF65-F5344CB8AC3E}">
        <p14:creationId xmlns:p14="http://schemas.microsoft.com/office/powerpoint/2010/main" val="1478669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M" dirty="0"/>
          </a:p>
        </p:txBody>
      </p:sp>
      <p:sp>
        <p:nvSpPr>
          <p:cNvPr id="4" name="Slide Number Placeholder 3"/>
          <p:cNvSpPr>
            <a:spLocks noGrp="1"/>
          </p:cNvSpPr>
          <p:nvPr>
            <p:ph type="sldNum" sz="quarter" idx="5"/>
          </p:nvPr>
        </p:nvSpPr>
        <p:spPr/>
        <p:txBody>
          <a:bodyPr/>
          <a:lstStyle/>
          <a:p>
            <a:fld id="{2A62DEA3-EE77-0948-9DB8-CD85ECBC9A58}" type="slidenum">
              <a:rPr lang="en-GB" smtClean="0"/>
              <a:t>3</a:t>
            </a:fld>
            <a:endParaRPr lang="en-GB"/>
          </a:p>
        </p:txBody>
      </p:sp>
    </p:spTree>
    <p:extLst>
      <p:ext uri="{BB962C8B-B14F-4D97-AF65-F5344CB8AC3E}">
        <p14:creationId xmlns:p14="http://schemas.microsoft.com/office/powerpoint/2010/main" val="35952131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M" dirty="0"/>
          </a:p>
        </p:txBody>
      </p:sp>
      <p:sp>
        <p:nvSpPr>
          <p:cNvPr id="4" name="Slide Number Placeholder 3"/>
          <p:cNvSpPr>
            <a:spLocks noGrp="1"/>
          </p:cNvSpPr>
          <p:nvPr>
            <p:ph type="sldNum" sz="quarter" idx="5"/>
          </p:nvPr>
        </p:nvSpPr>
        <p:spPr/>
        <p:txBody>
          <a:bodyPr/>
          <a:lstStyle/>
          <a:p>
            <a:fld id="{2A62DEA3-EE77-0948-9DB8-CD85ECBC9A58}" type="slidenum">
              <a:rPr lang="en-GB" smtClean="0"/>
              <a:t>26</a:t>
            </a:fld>
            <a:endParaRPr lang="en-GB"/>
          </a:p>
        </p:txBody>
      </p:sp>
    </p:spTree>
    <p:extLst>
      <p:ext uri="{BB962C8B-B14F-4D97-AF65-F5344CB8AC3E}">
        <p14:creationId xmlns:p14="http://schemas.microsoft.com/office/powerpoint/2010/main" val="39415964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M" dirty="0"/>
          </a:p>
        </p:txBody>
      </p:sp>
      <p:sp>
        <p:nvSpPr>
          <p:cNvPr id="4" name="Slide Number Placeholder 3"/>
          <p:cNvSpPr>
            <a:spLocks noGrp="1"/>
          </p:cNvSpPr>
          <p:nvPr>
            <p:ph type="sldNum" sz="quarter" idx="5"/>
          </p:nvPr>
        </p:nvSpPr>
        <p:spPr/>
        <p:txBody>
          <a:bodyPr/>
          <a:lstStyle/>
          <a:p>
            <a:fld id="{2A62DEA3-EE77-0948-9DB8-CD85ECBC9A58}" type="slidenum">
              <a:rPr lang="en-GB" smtClean="0"/>
              <a:t>27</a:t>
            </a:fld>
            <a:endParaRPr lang="en-GB"/>
          </a:p>
        </p:txBody>
      </p:sp>
    </p:spTree>
    <p:extLst>
      <p:ext uri="{BB962C8B-B14F-4D97-AF65-F5344CB8AC3E}">
        <p14:creationId xmlns:p14="http://schemas.microsoft.com/office/powerpoint/2010/main" val="491259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A62DEA3-EE77-0948-9DB8-CD85ECBC9A58}" type="slidenum">
              <a:rPr lang="en-GB" smtClean="0"/>
              <a:t>29</a:t>
            </a:fld>
            <a:endParaRPr lang="en-GB"/>
          </a:p>
        </p:txBody>
      </p:sp>
    </p:spTree>
    <p:extLst>
      <p:ext uri="{BB962C8B-B14F-4D97-AF65-F5344CB8AC3E}">
        <p14:creationId xmlns:p14="http://schemas.microsoft.com/office/powerpoint/2010/main" val="15809518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A62DEA3-EE77-0948-9DB8-CD85ECBC9A58}" type="slidenum">
              <a:rPr lang="en-GB" smtClean="0"/>
              <a:t>30</a:t>
            </a:fld>
            <a:endParaRPr lang="en-GB"/>
          </a:p>
        </p:txBody>
      </p:sp>
    </p:spTree>
    <p:extLst>
      <p:ext uri="{BB962C8B-B14F-4D97-AF65-F5344CB8AC3E}">
        <p14:creationId xmlns:p14="http://schemas.microsoft.com/office/powerpoint/2010/main" val="128558882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A62DEA3-EE77-0948-9DB8-CD85ECBC9A58}" type="slidenum">
              <a:rPr lang="en-GB" smtClean="0"/>
              <a:t>31</a:t>
            </a:fld>
            <a:endParaRPr lang="en-GB"/>
          </a:p>
        </p:txBody>
      </p:sp>
    </p:spTree>
    <p:extLst>
      <p:ext uri="{BB962C8B-B14F-4D97-AF65-F5344CB8AC3E}">
        <p14:creationId xmlns:p14="http://schemas.microsoft.com/office/powerpoint/2010/main" val="135959494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A62DEA3-EE77-0948-9DB8-CD85ECBC9A58}" type="slidenum">
              <a:rPr lang="en-GB" smtClean="0"/>
              <a:t>32</a:t>
            </a:fld>
            <a:endParaRPr lang="en-GB"/>
          </a:p>
        </p:txBody>
      </p:sp>
    </p:spTree>
    <p:extLst>
      <p:ext uri="{BB962C8B-B14F-4D97-AF65-F5344CB8AC3E}">
        <p14:creationId xmlns:p14="http://schemas.microsoft.com/office/powerpoint/2010/main" val="51693321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r>
              <a:rPr lang="en-GB" dirty="0"/>
              <a:t>Comparisons on various</a:t>
            </a:r>
            <a:r>
              <a:rPr lang="en-GB" baseline="0" dirty="0"/>
              <a:t> operational and financial measures to reference the best practices in the industry</a:t>
            </a:r>
          </a:p>
          <a:p>
            <a:pPr marL="171450" indent="-171450">
              <a:buFont typeface="Arial" charset="0"/>
              <a:buChar char="•"/>
            </a:pPr>
            <a:r>
              <a:rPr lang="en-GB" baseline="0" dirty="0"/>
              <a:t>Comparisons should be against data from Data from HSO of similar type </a:t>
            </a:r>
            <a:endParaRPr lang="en-GB" dirty="0"/>
          </a:p>
        </p:txBody>
      </p:sp>
      <p:sp>
        <p:nvSpPr>
          <p:cNvPr id="4" name="Slide Number Placeholder 3"/>
          <p:cNvSpPr>
            <a:spLocks noGrp="1"/>
          </p:cNvSpPr>
          <p:nvPr>
            <p:ph type="sldNum" sz="quarter" idx="10"/>
          </p:nvPr>
        </p:nvSpPr>
        <p:spPr/>
        <p:txBody>
          <a:bodyPr/>
          <a:lstStyle/>
          <a:p>
            <a:fld id="{2A62DEA3-EE77-0948-9DB8-CD85ECBC9A58}" type="slidenum">
              <a:rPr lang="en-GB" smtClean="0"/>
              <a:t>33</a:t>
            </a:fld>
            <a:endParaRPr lang="en-GB"/>
          </a:p>
        </p:txBody>
      </p:sp>
    </p:spTree>
    <p:extLst>
      <p:ext uri="{BB962C8B-B14F-4D97-AF65-F5344CB8AC3E}">
        <p14:creationId xmlns:p14="http://schemas.microsoft.com/office/powerpoint/2010/main" val="33956450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*Competitive</a:t>
            </a:r>
            <a:r>
              <a:rPr lang="en-GB" baseline="0" dirty="0"/>
              <a:t> benchmarking's most aggressive application, may include identifying best patient outcomes for service measured by such factors as mortality rates, nosocomial (HSO-acquired) infections and patient mobility, as well as, practice patens and resource consumption profiles for competitors. </a:t>
            </a:r>
          </a:p>
          <a:p>
            <a:endParaRPr lang="en-GB" baseline="0" dirty="0"/>
          </a:p>
          <a:p>
            <a:r>
              <a:rPr lang="en-GB" baseline="0" dirty="0"/>
              <a:t>*Examples of world-class benchmarking common to a wide variety of organisation include order fulfilment, supplier relations, and billing and collection process.</a:t>
            </a:r>
            <a:endParaRPr lang="en-GB" dirty="0"/>
          </a:p>
        </p:txBody>
      </p:sp>
      <p:sp>
        <p:nvSpPr>
          <p:cNvPr id="4" name="Slide Number Placeholder 3"/>
          <p:cNvSpPr>
            <a:spLocks noGrp="1"/>
          </p:cNvSpPr>
          <p:nvPr>
            <p:ph type="sldNum" sz="quarter" idx="10"/>
          </p:nvPr>
        </p:nvSpPr>
        <p:spPr/>
        <p:txBody>
          <a:bodyPr/>
          <a:lstStyle/>
          <a:p>
            <a:fld id="{2A62DEA3-EE77-0948-9DB8-CD85ECBC9A58}" type="slidenum">
              <a:rPr lang="en-GB" smtClean="0"/>
              <a:t>34</a:t>
            </a:fld>
            <a:endParaRPr lang="en-GB"/>
          </a:p>
        </p:txBody>
      </p:sp>
    </p:spTree>
    <p:extLst>
      <p:ext uri="{BB962C8B-B14F-4D97-AF65-F5344CB8AC3E}">
        <p14:creationId xmlns:p14="http://schemas.microsoft.com/office/powerpoint/2010/main" val="1603686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A62DEA3-EE77-0948-9DB8-CD85ECBC9A58}" type="slidenum">
              <a:rPr lang="en-GB" smtClean="0"/>
              <a:t>35</a:t>
            </a:fld>
            <a:endParaRPr lang="en-GB"/>
          </a:p>
        </p:txBody>
      </p:sp>
    </p:spTree>
    <p:extLst>
      <p:ext uri="{BB962C8B-B14F-4D97-AF65-F5344CB8AC3E}">
        <p14:creationId xmlns:p14="http://schemas.microsoft.com/office/powerpoint/2010/main" val="130759126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r>
              <a:rPr lang="en-GB" dirty="0"/>
              <a:t>Examples of processes</a:t>
            </a:r>
            <a:r>
              <a:rPr lang="en-GB" baseline="0" dirty="0"/>
              <a:t> that may benchmarked: admitting, billing, patient transport, and surgical scheduling or OR use. </a:t>
            </a:r>
          </a:p>
          <a:p>
            <a:pPr marL="171450" indent="-171450">
              <a:buFont typeface="Arial" charset="0"/>
              <a:buChar char="•"/>
            </a:pPr>
            <a:r>
              <a:rPr lang="en-GB" baseline="0" dirty="0"/>
              <a:t>Benchmarking allows for developing of comparative benchmarks for the “best in class” performance and allow HSO o understand the extent to which improvement in competitive position is possible, if resources are adequate.</a:t>
            </a:r>
            <a:endParaRPr lang="en-GB" dirty="0"/>
          </a:p>
        </p:txBody>
      </p:sp>
      <p:sp>
        <p:nvSpPr>
          <p:cNvPr id="4" name="Slide Number Placeholder 3"/>
          <p:cNvSpPr>
            <a:spLocks noGrp="1"/>
          </p:cNvSpPr>
          <p:nvPr>
            <p:ph type="sldNum" sz="quarter" idx="10"/>
          </p:nvPr>
        </p:nvSpPr>
        <p:spPr/>
        <p:txBody>
          <a:bodyPr/>
          <a:lstStyle/>
          <a:p>
            <a:fld id="{2A62DEA3-EE77-0948-9DB8-CD85ECBC9A58}" type="slidenum">
              <a:rPr lang="en-GB" smtClean="0"/>
              <a:t>36</a:t>
            </a:fld>
            <a:endParaRPr lang="en-GB"/>
          </a:p>
        </p:txBody>
      </p:sp>
    </p:spTree>
    <p:extLst>
      <p:ext uri="{BB962C8B-B14F-4D97-AF65-F5344CB8AC3E}">
        <p14:creationId xmlns:p14="http://schemas.microsoft.com/office/powerpoint/2010/main" val="10262776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M" dirty="0"/>
          </a:p>
        </p:txBody>
      </p:sp>
      <p:sp>
        <p:nvSpPr>
          <p:cNvPr id="4" name="Slide Number Placeholder 3"/>
          <p:cNvSpPr>
            <a:spLocks noGrp="1"/>
          </p:cNvSpPr>
          <p:nvPr>
            <p:ph type="sldNum" sz="quarter" idx="5"/>
          </p:nvPr>
        </p:nvSpPr>
        <p:spPr/>
        <p:txBody>
          <a:bodyPr/>
          <a:lstStyle/>
          <a:p>
            <a:fld id="{2A62DEA3-EE77-0948-9DB8-CD85ECBC9A58}" type="slidenum">
              <a:rPr lang="en-GB" smtClean="0"/>
              <a:t>5</a:t>
            </a:fld>
            <a:endParaRPr lang="en-GB"/>
          </a:p>
        </p:txBody>
      </p:sp>
    </p:spTree>
    <p:extLst>
      <p:ext uri="{BB962C8B-B14F-4D97-AF65-F5344CB8AC3E}">
        <p14:creationId xmlns:p14="http://schemas.microsoft.com/office/powerpoint/2010/main" val="414073885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A62DEA3-EE77-0948-9DB8-CD85ECBC9A58}" type="slidenum">
              <a:rPr lang="en-GB" smtClean="0"/>
              <a:t>37</a:t>
            </a:fld>
            <a:endParaRPr lang="en-GB"/>
          </a:p>
        </p:txBody>
      </p:sp>
    </p:spTree>
    <p:extLst>
      <p:ext uri="{BB962C8B-B14F-4D97-AF65-F5344CB8AC3E}">
        <p14:creationId xmlns:p14="http://schemas.microsoft.com/office/powerpoint/2010/main" val="5424063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A62DEA3-EE77-0948-9DB8-CD85ECBC9A58}" type="slidenum">
              <a:rPr lang="en-GB" smtClean="0"/>
              <a:t>38</a:t>
            </a:fld>
            <a:endParaRPr lang="en-GB"/>
          </a:p>
        </p:txBody>
      </p:sp>
    </p:spTree>
    <p:extLst>
      <p:ext uri="{BB962C8B-B14F-4D97-AF65-F5344CB8AC3E}">
        <p14:creationId xmlns:p14="http://schemas.microsoft.com/office/powerpoint/2010/main" val="8057079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buFont typeface="Wingdings" charset="2"/>
              <a:buNone/>
            </a:pPr>
            <a:r>
              <a:rPr lang="en-GB" dirty="0"/>
              <a:t>*</a:t>
            </a:r>
            <a:r>
              <a:rPr lang="en-US" altLang="en-US" b="1" dirty="0">
                <a:latin typeface="Garamond" charset="0"/>
              </a:rPr>
              <a:t>“</a:t>
            </a:r>
            <a:r>
              <a:rPr lang="en-US" altLang="en-US" b="0" dirty="0">
                <a:latin typeface="Garamond" charset="0"/>
              </a:rPr>
              <a:t>Organizations where people continually expand their capacity to create the results they truly desire, where new and expansive patterns of thinking are nurtured, where collective aspiration is set free, and where people are continually learning to learn together.” </a:t>
            </a:r>
          </a:p>
          <a:p>
            <a:pPr algn="r">
              <a:buFont typeface="Wingdings" charset="2"/>
              <a:buNone/>
            </a:pPr>
            <a:r>
              <a:rPr lang="en-US" altLang="en-US" b="1" dirty="0">
                <a:latin typeface="Garamond" charset="0"/>
              </a:rPr>
              <a:t>- PETER SENGE</a:t>
            </a:r>
          </a:p>
          <a:p>
            <a:endParaRPr lang="en-GB" dirty="0"/>
          </a:p>
        </p:txBody>
      </p:sp>
      <p:sp>
        <p:nvSpPr>
          <p:cNvPr id="4" name="Slide Number Placeholder 3"/>
          <p:cNvSpPr>
            <a:spLocks noGrp="1"/>
          </p:cNvSpPr>
          <p:nvPr>
            <p:ph type="sldNum" sz="quarter" idx="10"/>
          </p:nvPr>
        </p:nvSpPr>
        <p:spPr/>
        <p:txBody>
          <a:bodyPr/>
          <a:lstStyle/>
          <a:p>
            <a:fld id="{2A62DEA3-EE77-0948-9DB8-CD85ECBC9A58}" type="slidenum">
              <a:rPr lang="en-GB" smtClean="0"/>
              <a:t>6</a:t>
            </a:fld>
            <a:endParaRPr lang="en-GB"/>
          </a:p>
        </p:txBody>
      </p:sp>
    </p:spTree>
    <p:extLst>
      <p:ext uri="{BB962C8B-B14F-4D97-AF65-F5344CB8AC3E}">
        <p14:creationId xmlns:p14="http://schemas.microsoft.com/office/powerpoint/2010/main" val="16503598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M" dirty="0"/>
          </a:p>
        </p:txBody>
      </p:sp>
      <p:sp>
        <p:nvSpPr>
          <p:cNvPr id="4" name="Slide Number Placeholder 3"/>
          <p:cNvSpPr>
            <a:spLocks noGrp="1"/>
          </p:cNvSpPr>
          <p:nvPr>
            <p:ph type="sldNum" sz="quarter" idx="5"/>
          </p:nvPr>
        </p:nvSpPr>
        <p:spPr/>
        <p:txBody>
          <a:bodyPr/>
          <a:lstStyle/>
          <a:p>
            <a:fld id="{2A62DEA3-EE77-0948-9DB8-CD85ECBC9A58}" type="slidenum">
              <a:rPr lang="en-GB" smtClean="0"/>
              <a:t>7</a:t>
            </a:fld>
            <a:endParaRPr lang="en-GB"/>
          </a:p>
        </p:txBody>
      </p:sp>
    </p:spTree>
    <p:extLst>
      <p:ext uri="{BB962C8B-B14F-4D97-AF65-F5344CB8AC3E}">
        <p14:creationId xmlns:p14="http://schemas.microsoft.com/office/powerpoint/2010/main" val="17121722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M" dirty="0"/>
          </a:p>
        </p:txBody>
      </p:sp>
      <p:sp>
        <p:nvSpPr>
          <p:cNvPr id="4" name="Slide Number Placeholder 3"/>
          <p:cNvSpPr>
            <a:spLocks noGrp="1"/>
          </p:cNvSpPr>
          <p:nvPr>
            <p:ph type="sldNum" sz="quarter" idx="5"/>
          </p:nvPr>
        </p:nvSpPr>
        <p:spPr/>
        <p:txBody>
          <a:bodyPr/>
          <a:lstStyle/>
          <a:p>
            <a:fld id="{2A62DEA3-EE77-0948-9DB8-CD85ECBC9A58}" type="slidenum">
              <a:rPr lang="en-GB" smtClean="0"/>
              <a:t>8</a:t>
            </a:fld>
            <a:endParaRPr lang="en-GB"/>
          </a:p>
        </p:txBody>
      </p:sp>
    </p:spTree>
    <p:extLst>
      <p:ext uri="{BB962C8B-B14F-4D97-AF65-F5344CB8AC3E}">
        <p14:creationId xmlns:p14="http://schemas.microsoft.com/office/powerpoint/2010/main" val="13096053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M" dirty="0"/>
          </a:p>
        </p:txBody>
      </p:sp>
      <p:sp>
        <p:nvSpPr>
          <p:cNvPr id="4" name="Slide Number Placeholder 3"/>
          <p:cNvSpPr>
            <a:spLocks noGrp="1"/>
          </p:cNvSpPr>
          <p:nvPr>
            <p:ph type="sldNum" sz="quarter" idx="5"/>
          </p:nvPr>
        </p:nvSpPr>
        <p:spPr/>
        <p:txBody>
          <a:bodyPr/>
          <a:lstStyle/>
          <a:p>
            <a:fld id="{2A62DEA3-EE77-0948-9DB8-CD85ECBC9A58}" type="slidenum">
              <a:rPr lang="en-GB" smtClean="0"/>
              <a:t>9</a:t>
            </a:fld>
            <a:endParaRPr lang="en-GB"/>
          </a:p>
        </p:txBody>
      </p:sp>
    </p:spTree>
    <p:extLst>
      <p:ext uri="{BB962C8B-B14F-4D97-AF65-F5344CB8AC3E}">
        <p14:creationId xmlns:p14="http://schemas.microsoft.com/office/powerpoint/2010/main" val="27747813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M" dirty="0"/>
          </a:p>
        </p:txBody>
      </p:sp>
      <p:sp>
        <p:nvSpPr>
          <p:cNvPr id="4" name="Slide Number Placeholder 3"/>
          <p:cNvSpPr>
            <a:spLocks noGrp="1"/>
          </p:cNvSpPr>
          <p:nvPr>
            <p:ph type="sldNum" sz="quarter" idx="5"/>
          </p:nvPr>
        </p:nvSpPr>
        <p:spPr/>
        <p:txBody>
          <a:bodyPr/>
          <a:lstStyle/>
          <a:p>
            <a:fld id="{2A62DEA3-EE77-0948-9DB8-CD85ECBC9A58}" type="slidenum">
              <a:rPr lang="en-GB" smtClean="0"/>
              <a:t>10</a:t>
            </a:fld>
            <a:endParaRPr lang="en-GB"/>
          </a:p>
        </p:txBody>
      </p:sp>
    </p:spTree>
    <p:extLst>
      <p:ext uri="{BB962C8B-B14F-4D97-AF65-F5344CB8AC3E}">
        <p14:creationId xmlns:p14="http://schemas.microsoft.com/office/powerpoint/2010/main" val="24415378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M" dirty="0"/>
          </a:p>
        </p:txBody>
      </p:sp>
      <p:sp>
        <p:nvSpPr>
          <p:cNvPr id="4" name="Slide Number Placeholder 3"/>
          <p:cNvSpPr>
            <a:spLocks noGrp="1"/>
          </p:cNvSpPr>
          <p:nvPr>
            <p:ph type="sldNum" sz="quarter" idx="5"/>
          </p:nvPr>
        </p:nvSpPr>
        <p:spPr/>
        <p:txBody>
          <a:bodyPr/>
          <a:lstStyle/>
          <a:p>
            <a:fld id="{2A62DEA3-EE77-0948-9DB8-CD85ECBC9A58}" type="slidenum">
              <a:rPr lang="en-GB" smtClean="0"/>
              <a:t>12</a:t>
            </a:fld>
            <a:endParaRPr lang="en-GB"/>
          </a:p>
        </p:txBody>
      </p:sp>
    </p:spTree>
    <p:extLst>
      <p:ext uri="{BB962C8B-B14F-4D97-AF65-F5344CB8AC3E}">
        <p14:creationId xmlns:p14="http://schemas.microsoft.com/office/powerpoint/2010/main" val="7006998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0B5372D-CC75-5747-8C33-DA3640C876FF}" type="datetimeFigureOut">
              <a:rPr lang="en-GB" smtClean="0"/>
              <a:t>08/03/2023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8433AC-2C60-D947-9B92-208E42A79BA7}" type="slidenum">
              <a:rPr lang="en-GB" smtClean="0"/>
              <a:t>‹#›</a:t>
            </a:fld>
            <a:endParaRPr lang="en-GB"/>
          </a:p>
        </p:txBody>
      </p:sp>
    </p:spTree>
    <p:extLst>
      <p:ext uri="{BB962C8B-B14F-4D97-AF65-F5344CB8AC3E}">
        <p14:creationId xmlns:p14="http://schemas.microsoft.com/office/powerpoint/2010/main" val="426255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0B5372D-CC75-5747-8C33-DA3640C876FF}" type="datetimeFigureOut">
              <a:rPr lang="en-GB" smtClean="0"/>
              <a:t>08/03/2023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8433AC-2C60-D947-9B92-208E42A79BA7}" type="slidenum">
              <a:rPr lang="en-GB" smtClean="0"/>
              <a:t>‹#›</a:t>
            </a:fld>
            <a:endParaRPr lang="en-GB"/>
          </a:p>
        </p:txBody>
      </p:sp>
    </p:spTree>
    <p:extLst>
      <p:ext uri="{BB962C8B-B14F-4D97-AF65-F5344CB8AC3E}">
        <p14:creationId xmlns:p14="http://schemas.microsoft.com/office/powerpoint/2010/main" val="58903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0B5372D-CC75-5747-8C33-DA3640C876FF}" type="datetimeFigureOut">
              <a:rPr lang="en-GB" smtClean="0"/>
              <a:t>08/03/2023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8433AC-2C60-D947-9B92-208E42A79BA7}" type="slidenum">
              <a:rPr lang="en-GB" smtClean="0"/>
              <a:t>‹#›</a:t>
            </a:fld>
            <a:endParaRPr lang="en-GB"/>
          </a:p>
        </p:txBody>
      </p:sp>
    </p:spTree>
    <p:extLst>
      <p:ext uri="{BB962C8B-B14F-4D97-AF65-F5344CB8AC3E}">
        <p14:creationId xmlns:p14="http://schemas.microsoft.com/office/powerpoint/2010/main" val="7717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0B5372D-CC75-5747-8C33-DA3640C876FF}" type="datetimeFigureOut">
              <a:rPr lang="en-GB" smtClean="0"/>
              <a:t>08/03/2023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8433AC-2C60-D947-9B92-208E42A79BA7}" type="slidenum">
              <a:rPr lang="en-GB" smtClean="0"/>
              <a:t>‹#›</a:t>
            </a:fld>
            <a:endParaRPr lang="en-GB"/>
          </a:p>
        </p:txBody>
      </p:sp>
    </p:spTree>
    <p:extLst>
      <p:ext uri="{BB962C8B-B14F-4D97-AF65-F5344CB8AC3E}">
        <p14:creationId xmlns:p14="http://schemas.microsoft.com/office/powerpoint/2010/main" val="719522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B5372D-CC75-5747-8C33-DA3640C876FF}" type="datetimeFigureOut">
              <a:rPr lang="en-GB" smtClean="0"/>
              <a:t>08/03/2023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8433AC-2C60-D947-9B92-208E42A79BA7}" type="slidenum">
              <a:rPr lang="en-GB" smtClean="0"/>
              <a:t>‹#›</a:t>
            </a:fld>
            <a:endParaRPr lang="en-GB"/>
          </a:p>
        </p:txBody>
      </p:sp>
    </p:spTree>
    <p:extLst>
      <p:ext uri="{BB962C8B-B14F-4D97-AF65-F5344CB8AC3E}">
        <p14:creationId xmlns:p14="http://schemas.microsoft.com/office/powerpoint/2010/main" val="267533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0B5372D-CC75-5747-8C33-DA3640C876FF}" type="datetimeFigureOut">
              <a:rPr lang="en-GB" smtClean="0"/>
              <a:t>08/03/2023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48433AC-2C60-D947-9B92-208E42A79BA7}" type="slidenum">
              <a:rPr lang="en-GB" smtClean="0"/>
              <a:t>‹#›</a:t>
            </a:fld>
            <a:endParaRPr lang="en-GB"/>
          </a:p>
        </p:txBody>
      </p:sp>
    </p:spTree>
    <p:extLst>
      <p:ext uri="{BB962C8B-B14F-4D97-AF65-F5344CB8AC3E}">
        <p14:creationId xmlns:p14="http://schemas.microsoft.com/office/powerpoint/2010/main" val="1757689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0B5372D-CC75-5747-8C33-DA3640C876FF}" type="datetimeFigureOut">
              <a:rPr lang="en-GB" smtClean="0"/>
              <a:t>08/03/2023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48433AC-2C60-D947-9B92-208E42A79BA7}" type="slidenum">
              <a:rPr lang="en-GB" smtClean="0"/>
              <a:t>‹#›</a:t>
            </a:fld>
            <a:endParaRPr lang="en-GB"/>
          </a:p>
        </p:txBody>
      </p:sp>
    </p:spTree>
    <p:extLst>
      <p:ext uri="{BB962C8B-B14F-4D97-AF65-F5344CB8AC3E}">
        <p14:creationId xmlns:p14="http://schemas.microsoft.com/office/powerpoint/2010/main" val="710613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0B5372D-CC75-5747-8C33-DA3640C876FF}" type="datetimeFigureOut">
              <a:rPr lang="en-GB" smtClean="0"/>
              <a:t>08/03/2023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48433AC-2C60-D947-9B92-208E42A79BA7}" type="slidenum">
              <a:rPr lang="en-GB" smtClean="0"/>
              <a:t>‹#›</a:t>
            </a:fld>
            <a:endParaRPr lang="en-GB"/>
          </a:p>
        </p:txBody>
      </p:sp>
    </p:spTree>
    <p:extLst>
      <p:ext uri="{BB962C8B-B14F-4D97-AF65-F5344CB8AC3E}">
        <p14:creationId xmlns:p14="http://schemas.microsoft.com/office/powerpoint/2010/main" val="1129542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B5372D-CC75-5747-8C33-DA3640C876FF}" type="datetimeFigureOut">
              <a:rPr lang="en-GB" smtClean="0"/>
              <a:t>08/03/2023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48433AC-2C60-D947-9B92-208E42A79BA7}" type="slidenum">
              <a:rPr lang="en-GB" smtClean="0"/>
              <a:t>‹#›</a:t>
            </a:fld>
            <a:endParaRPr lang="en-GB"/>
          </a:p>
        </p:txBody>
      </p:sp>
    </p:spTree>
    <p:extLst>
      <p:ext uri="{BB962C8B-B14F-4D97-AF65-F5344CB8AC3E}">
        <p14:creationId xmlns:p14="http://schemas.microsoft.com/office/powerpoint/2010/main" val="457273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0B5372D-CC75-5747-8C33-DA3640C876FF}" type="datetimeFigureOut">
              <a:rPr lang="en-GB" smtClean="0"/>
              <a:t>08/03/2023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48433AC-2C60-D947-9B92-208E42A79BA7}" type="slidenum">
              <a:rPr lang="en-GB" smtClean="0"/>
              <a:t>‹#›</a:t>
            </a:fld>
            <a:endParaRPr lang="en-GB"/>
          </a:p>
        </p:txBody>
      </p:sp>
    </p:spTree>
    <p:extLst>
      <p:ext uri="{BB962C8B-B14F-4D97-AF65-F5344CB8AC3E}">
        <p14:creationId xmlns:p14="http://schemas.microsoft.com/office/powerpoint/2010/main" val="1705158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0B5372D-CC75-5747-8C33-DA3640C876FF}" type="datetimeFigureOut">
              <a:rPr lang="en-GB" smtClean="0"/>
              <a:t>08/03/2023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48433AC-2C60-D947-9B92-208E42A79BA7}" type="slidenum">
              <a:rPr lang="en-GB" smtClean="0"/>
              <a:t>‹#›</a:t>
            </a:fld>
            <a:endParaRPr lang="en-GB"/>
          </a:p>
        </p:txBody>
      </p:sp>
    </p:spTree>
    <p:extLst>
      <p:ext uri="{BB962C8B-B14F-4D97-AF65-F5344CB8AC3E}">
        <p14:creationId xmlns:p14="http://schemas.microsoft.com/office/powerpoint/2010/main" val="428043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B5372D-CC75-5747-8C33-DA3640C876FF}" type="datetimeFigureOut">
              <a:rPr lang="en-GB" smtClean="0"/>
              <a:t>08/03/2023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8433AC-2C60-D947-9B92-208E42A79BA7}" type="slidenum">
              <a:rPr lang="en-GB" smtClean="0"/>
              <a:t>‹#›</a:t>
            </a:fld>
            <a:endParaRPr lang="en-GB"/>
          </a:p>
        </p:txBody>
      </p:sp>
    </p:spTree>
    <p:extLst>
      <p:ext uri="{BB962C8B-B14F-4D97-AF65-F5344CB8AC3E}">
        <p14:creationId xmlns:p14="http://schemas.microsoft.com/office/powerpoint/2010/main" val="2288671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ctrTitle"/>
          </p:nvPr>
        </p:nvSpPr>
        <p:spPr/>
        <p:txBody>
          <a:bodyPr>
            <a:normAutofit fontScale="90000"/>
          </a:bodyPr>
          <a:lstStyle/>
          <a:p>
            <a:pPr algn="ctr"/>
            <a:br>
              <a:rPr lang="en-US" altLang="en-US" b="1" dirty="0">
                <a:latin typeface="+mn-lt"/>
              </a:rPr>
            </a:br>
            <a:r>
              <a:rPr lang="en-US" altLang="en-US" b="1" dirty="0">
                <a:latin typeface="Candara" panose="020E0502030303020204" pitchFamily="34" charset="0"/>
              </a:rPr>
              <a:t>Quality Improvement </a:t>
            </a:r>
            <a:br>
              <a:rPr lang="en-US" altLang="en-US" b="1" dirty="0">
                <a:latin typeface="Candara" panose="020E0502030303020204" pitchFamily="34" charset="0"/>
              </a:rPr>
            </a:br>
            <a:r>
              <a:rPr lang="en-US" altLang="en-US" b="1" dirty="0">
                <a:latin typeface="Candara" panose="020E0502030303020204" pitchFamily="34" charset="0"/>
              </a:rPr>
              <a:t>in </a:t>
            </a:r>
            <a:br>
              <a:rPr lang="en-US" altLang="en-US" b="1" dirty="0">
                <a:latin typeface="Candara" panose="020E0502030303020204" pitchFamily="34" charset="0"/>
              </a:rPr>
            </a:br>
            <a:r>
              <a:rPr lang="en-US" altLang="en-US" b="1" dirty="0">
                <a:latin typeface="Candara" panose="020E0502030303020204" pitchFamily="34" charset="0"/>
              </a:rPr>
              <a:t>Health Services Organizations</a:t>
            </a:r>
          </a:p>
        </p:txBody>
      </p:sp>
      <p:sp>
        <p:nvSpPr>
          <p:cNvPr id="28675" name="Rectangle 3"/>
          <p:cNvSpPr>
            <a:spLocks noGrp="1" noChangeArrowheads="1"/>
          </p:cNvSpPr>
          <p:nvPr>
            <p:ph type="subTitle" idx="1"/>
          </p:nvPr>
        </p:nvSpPr>
        <p:spPr>
          <a:xfrm>
            <a:off x="1524000" y="4889662"/>
            <a:ext cx="9144000" cy="1655762"/>
          </a:xfrm>
        </p:spPr>
        <p:txBody>
          <a:bodyPr/>
          <a:lstStyle/>
          <a:p>
            <a:pPr algn="ctr"/>
            <a:r>
              <a:rPr lang="en-US" altLang="en-US" dirty="0"/>
              <a:t>Adam Silumbwe </a:t>
            </a:r>
          </a:p>
          <a:p>
            <a:pPr algn="ctr"/>
            <a:r>
              <a:rPr lang="en-US" altLang="en-US" dirty="0"/>
              <a:t>BSc, MPH</a:t>
            </a:r>
          </a:p>
        </p:txBody>
      </p:sp>
    </p:spTree>
    <p:extLst>
      <p:ext uri="{BB962C8B-B14F-4D97-AF65-F5344CB8AC3E}">
        <p14:creationId xmlns:p14="http://schemas.microsoft.com/office/powerpoint/2010/main" val="19671067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026"/>
          <p:cNvSpPr>
            <a:spLocks noGrp="1" noChangeArrowheads="1"/>
          </p:cNvSpPr>
          <p:nvPr>
            <p:ph type="title"/>
          </p:nvPr>
        </p:nvSpPr>
        <p:spPr/>
        <p:txBody>
          <a:bodyPr/>
          <a:lstStyle/>
          <a:p>
            <a:pPr algn="ctr"/>
            <a:r>
              <a:rPr lang="en-US" altLang="en-US" b="1" dirty="0">
                <a:latin typeface="Candara" panose="020E0502030303020204" pitchFamily="34" charset="0"/>
              </a:rPr>
              <a:t>Systematic Problem Solving</a:t>
            </a:r>
          </a:p>
        </p:txBody>
      </p:sp>
      <p:sp>
        <p:nvSpPr>
          <p:cNvPr id="31747" name="Rectangle 1027"/>
          <p:cNvSpPr>
            <a:spLocks noGrp="1" noChangeArrowheads="1"/>
          </p:cNvSpPr>
          <p:nvPr>
            <p:ph type="body" idx="1"/>
          </p:nvPr>
        </p:nvSpPr>
        <p:spPr>
          <a:xfrm>
            <a:off x="569625" y="1945547"/>
            <a:ext cx="11503702" cy="4351338"/>
          </a:xfrm>
        </p:spPr>
        <p:txBody>
          <a:bodyPr/>
          <a:lstStyle/>
          <a:p>
            <a:pPr>
              <a:buFont typeface="Wingdings" pitchFamily="2" charset="2"/>
              <a:buChar char="q"/>
            </a:pPr>
            <a:r>
              <a:rPr lang="en-US" altLang="en-US" dirty="0">
                <a:latin typeface="Candara" panose="020E0502030303020204" pitchFamily="34" charset="0"/>
              </a:rPr>
              <a:t>Rely on scientific method for diagnosing problems  “plan, do, check, act”</a:t>
            </a:r>
          </a:p>
          <a:p>
            <a:pPr>
              <a:buFont typeface="Wingdings" pitchFamily="2" charset="2"/>
              <a:buChar char="q"/>
            </a:pPr>
            <a:r>
              <a:rPr lang="en-US" altLang="en-US" dirty="0">
                <a:latin typeface="Candara" panose="020E0502030303020204" pitchFamily="34" charset="0"/>
              </a:rPr>
              <a:t>Data</a:t>
            </a:r>
          </a:p>
          <a:p>
            <a:pPr>
              <a:buFont typeface="Wingdings" pitchFamily="2" charset="2"/>
              <a:buChar char="q"/>
            </a:pPr>
            <a:r>
              <a:rPr lang="en-US" altLang="en-US" dirty="0">
                <a:latin typeface="Candara" panose="020E0502030303020204" pitchFamily="34" charset="0"/>
              </a:rPr>
              <a:t>Statistical analysis</a:t>
            </a:r>
          </a:p>
          <a:p>
            <a:pPr lvl="1">
              <a:buFont typeface="Wingdings" pitchFamily="2" charset="2"/>
              <a:buChar char="§"/>
            </a:pPr>
            <a:r>
              <a:rPr lang="en-US" altLang="en-US" dirty="0">
                <a:latin typeface="Candara" panose="020E0502030303020204" pitchFamily="34" charset="0"/>
              </a:rPr>
              <a:t>Generating ideas and collecting information</a:t>
            </a:r>
          </a:p>
          <a:p>
            <a:pPr lvl="1">
              <a:buFont typeface="Wingdings" pitchFamily="2" charset="2"/>
              <a:buChar char="§"/>
            </a:pPr>
            <a:r>
              <a:rPr lang="en-US" altLang="en-US" dirty="0">
                <a:latin typeface="Candara" panose="020E0502030303020204" pitchFamily="34" charset="0"/>
              </a:rPr>
              <a:t>Reaching consensus</a:t>
            </a:r>
          </a:p>
          <a:p>
            <a:pPr lvl="1">
              <a:buFont typeface="Wingdings" pitchFamily="2" charset="2"/>
              <a:buChar char="§"/>
            </a:pPr>
            <a:r>
              <a:rPr lang="en-US" altLang="en-US" dirty="0">
                <a:latin typeface="Candara" panose="020E0502030303020204" pitchFamily="34" charset="0"/>
              </a:rPr>
              <a:t>Analyzing and displaying data</a:t>
            </a:r>
          </a:p>
          <a:p>
            <a:pPr lvl="1">
              <a:buFont typeface="Wingdings" pitchFamily="2" charset="2"/>
              <a:buChar char="§"/>
            </a:pPr>
            <a:r>
              <a:rPr lang="en-US" altLang="en-US" dirty="0">
                <a:latin typeface="Candara" panose="020E0502030303020204" pitchFamily="34" charset="0"/>
              </a:rPr>
              <a:t>Planning actions</a:t>
            </a:r>
          </a:p>
          <a:p>
            <a:pPr lvl="1">
              <a:buFontTx/>
              <a:buNone/>
            </a:pPr>
            <a:endParaRPr lang="en-US" altLang="en-US" dirty="0"/>
          </a:p>
        </p:txBody>
      </p:sp>
    </p:spTree>
    <p:extLst>
      <p:ext uri="{BB962C8B-B14F-4D97-AF65-F5344CB8AC3E}">
        <p14:creationId xmlns:p14="http://schemas.microsoft.com/office/powerpoint/2010/main" val="16165617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algn="ctr"/>
            <a:r>
              <a:rPr lang="en-US" altLang="en-US" b="1" dirty="0">
                <a:latin typeface="Candara" panose="020E0502030303020204" pitchFamily="34" charset="0"/>
              </a:rPr>
              <a:t>Experimentation</a:t>
            </a:r>
          </a:p>
        </p:txBody>
      </p:sp>
      <p:sp>
        <p:nvSpPr>
          <p:cNvPr id="32771" name="Rectangle 3"/>
          <p:cNvSpPr>
            <a:spLocks noGrp="1" noChangeArrowheads="1"/>
          </p:cNvSpPr>
          <p:nvPr>
            <p:ph type="body" idx="1"/>
          </p:nvPr>
        </p:nvSpPr>
        <p:spPr/>
        <p:txBody>
          <a:bodyPr/>
          <a:lstStyle/>
          <a:p>
            <a:pPr>
              <a:buFont typeface="Wingdings" pitchFamily="2" charset="2"/>
              <a:buChar char="q"/>
            </a:pPr>
            <a:r>
              <a:rPr lang="en-US" altLang="en-US" dirty="0">
                <a:latin typeface="Candara" panose="020E0502030303020204" pitchFamily="34" charset="0"/>
              </a:rPr>
              <a:t>On-going programs</a:t>
            </a:r>
          </a:p>
          <a:p>
            <a:pPr lvl="1">
              <a:buFont typeface="Wingdings" pitchFamily="2" charset="2"/>
              <a:buChar char="§"/>
            </a:pPr>
            <a:r>
              <a:rPr lang="en-US" altLang="en-US" dirty="0">
                <a:latin typeface="Candara" panose="020E0502030303020204" pitchFamily="34" charset="0"/>
              </a:rPr>
              <a:t>Series of small experiments</a:t>
            </a:r>
          </a:p>
          <a:p>
            <a:pPr lvl="1">
              <a:buFont typeface="Wingdings" pitchFamily="2" charset="2"/>
              <a:buChar char="§"/>
            </a:pPr>
            <a:r>
              <a:rPr lang="en-US" altLang="en-US" dirty="0">
                <a:latin typeface="Candara" panose="020E0502030303020204" pitchFamily="34" charset="0"/>
              </a:rPr>
              <a:t>Steady flow of new ideas</a:t>
            </a:r>
          </a:p>
          <a:p>
            <a:pPr lvl="1">
              <a:buFont typeface="Wingdings" pitchFamily="2" charset="2"/>
              <a:buChar char="§"/>
            </a:pPr>
            <a:r>
              <a:rPr lang="en-US" altLang="en-US" dirty="0">
                <a:latin typeface="Candara" panose="020E0502030303020204" pitchFamily="34" charset="0"/>
              </a:rPr>
              <a:t>Incentive system</a:t>
            </a:r>
          </a:p>
          <a:p>
            <a:pPr lvl="1">
              <a:buFont typeface="Wingdings" pitchFamily="2" charset="2"/>
              <a:buChar char="§"/>
            </a:pPr>
            <a:r>
              <a:rPr lang="en-US" altLang="en-US" dirty="0">
                <a:latin typeface="Candara" panose="020E0502030303020204" pitchFamily="34" charset="0"/>
              </a:rPr>
              <a:t>Need managers and employees trained in evaluating and performing experiments</a:t>
            </a:r>
          </a:p>
          <a:p>
            <a:pPr lvl="1">
              <a:buFontTx/>
              <a:buNone/>
            </a:pPr>
            <a:endParaRPr lang="en-US" altLang="en-US" dirty="0"/>
          </a:p>
        </p:txBody>
      </p:sp>
    </p:spTree>
    <p:extLst>
      <p:ext uri="{BB962C8B-B14F-4D97-AF65-F5344CB8AC3E}">
        <p14:creationId xmlns:p14="http://schemas.microsoft.com/office/powerpoint/2010/main" val="17374115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algn="ctr"/>
            <a:r>
              <a:rPr lang="en-US" altLang="en-US" b="1" dirty="0">
                <a:latin typeface="Candara" panose="020E0502030303020204" pitchFamily="34" charset="0"/>
              </a:rPr>
              <a:t>Experimentation</a:t>
            </a:r>
          </a:p>
        </p:txBody>
      </p:sp>
      <p:sp>
        <p:nvSpPr>
          <p:cNvPr id="40963" name="Rectangle 3"/>
          <p:cNvSpPr>
            <a:spLocks noGrp="1" noChangeArrowheads="1"/>
          </p:cNvSpPr>
          <p:nvPr>
            <p:ph type="body" idx="1"/>
          </p:nvPr>
        </p:nvSpPr>
        <p:spPr>
          <a:xfrm>
            <a:off x="838200" y="1825625"/>
            <a:ext cx="11353800" cy="4351338"/>
          </a:xfrm>
        </p:spPr>
        <p:txBody>
          <a:bodyPr/>
          <a:lstStyle/>
          <a:p>
            <a:pPr>
              <a:lnSpc>
                <a:spcPct val="90000"/>
              </a:lnSpc>
              <a:buFont typeface="Wingdings" pitchFamily="2" charset="2"/>
              <a:buChar char="q"/>
            </a:pPr>
            <a:r>
              <a:rPr lang="en-US" altLang="en-US" dirty="0">
                <a:latin typeface="Candara" panose="020E0502030303020204" pitchFamily="34" charset="0"/>
              </a:rPr>
              <a:t>Demonstration Projects</a:t>
            </a:r>
          </a:p>
          <a:p>
            <a:pPr lvl="1">
              <a:lnSpc>
                <a:spcPct val="90000"/>
              </a:lnSpc>
              <a:buFont typeface="Wingdings" pitchFamily="2" charset="2"/>
              <a:buChar char="§"/>
            </a:pPr>
            <a:r>
              <a:rPr lang="en-US" altLang="en-US" dirty="0">
                <a:latin typeface="Candara" panose="020E0502030303020204" pitchFamily="34" charset="0"/>
              </a:rPr>
              <a:t>First projects to embody principles and approaches company hopes to adopt on a larger scale</a:t>
            </a:r>
          </a:p>
          <a:p>
            <a:pPr lvl="1">
              <a:lnSpc>
                <a:spcPct val="90000"/>
              </a:lnSpc>
              <a:buFont typeface="Wingdings" pitchFamily="2" charset="2"/>
              <a:buChar char="§"/>
            </a:pPr>
            <a:r>
              <a:rPr lang="en-US" altLang="en-US" dirty="0">
                <a:latin typeface="Candara" panose="020E0502030303020204" pitchFamily="34" charset="0"/>
              </a:rPr>
              <a:t>Establish policy guidelines and decision rules for later projects</a:t>
            </a:r>
          </a:p>
          <a:p>
            <a:pPr lvl="1">
              <a:lnSpc>
                <a:spcPct val="90000"/>
              </a:lnSpc>
              <a:buFont typeface="Wingdings" pitchFamily="2" charset="2"/>
              <a:buChar char="§"/>
            </a:pPr>
            <a:r>
              <a:rPr lang="en-US" altLang="en-US" dirty="0">
                <a:latin typeface="Candara" panose="020E0502030303020204" pitchFamily="34" charset="0"/>
              </a:rPr>
              <a:t>Encounter severe tests of commitment from employees (testing rule change)</a:t>
            </a:r>
          </a:p>
          <a:p>
            <a:pPr lvl="1">
              <a:lnSpc>
                <a:spcPct val="90000"/>
              </a:lnSpc>
              <a:buFont typeface="Wingdings" pitchFamily="2" charset="2"/>
              <a:buChar char="§"/>
            </a:pPr>
            <a:r>
              <a:rPr lang="en-US" altLang="en-US" dirty="0">
                <a:latin typeface="Candara" panose="020E0502030303020204" pitchFamily="34" charset="0"/>
              </a:rPr>
              <a:t>Limited impact on rest of organization (until implemented)</a:t>
            </a:r>
          </a:p>
          <a:p>
            <a:pPr lvl="1">
              <a:lnSpc>
                <a:spcPct val="90000"/>
              </a:lnSpc>
              <a:buFontTx/>
              <a:buNone/>
            </a:pPr>
            <a:endParaRPr lang="en-US" altLang="en-US" dirty="0"/>
          </a:p>
        </p:txBody>
      </p:sp>
    </p:spTree>
    <p:extLst>
      <p:ext uri="{BB962C8B-B14F-4D97-AF65-F5344CB8AC3E}">
        <p14:creationId xmlns:p14="http://schemas.microsoft.com/office/powerpoint/2010/main" val="13403860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algn="ctr"/>
            <a:r>
              <a:rPr lang="en-US" altLang="en-US" b="1" dirty="0">
                <a:latin typeface="Candara" panose="020E0502030303020204" pitchFamily="34" charset="0"/>
              </a:rPr>
              <a:t>Learning from Experience</a:t>
            </a:r>
          </a:p>
        </p:txBody>
      </p:sp>
      <p:sp>
        <p:nvSpPr>
          <p:cNvPr id="33795" name="Rectangle 3"/>
          <p:cNvSpPr>
            <a:spLocks noGrp="1" noChangeArrowheads="1"/>
          </p:cNvSpPr>
          <p:nvPr>
            <p:ph type="body" idx="1"/>
          </p:nvPr>
        </p:nvSpPr>
        <p:spPr>
          <a:xfrm>
            <a:off x="838200" y="1825625"/>
            <a:ext cx="11019020" cy="4351338"/>
          </a:xfrm>
        </p:spPr>
        <p:txBody>
          <a:bodyPr/>
          <a:lstStyle/>
          <a:p>
            <a:pPr>
              <a:buFont typeface="Wingdings" pitchFamily="2" charset="2"/>
              <a:buChar char="q"/>
            </a:pPr>
            <a:r>
              <a:rPr lang="en-US" altLang="en-US" dirty="0">
                <a:latin typeface="Candara" panose="020E0502030303020204" pitchFamily="34" charset="0"/>
              </a:rPr>
              <a:t>HSOs revive successes and failures</a:t>
            </a:r>
          </a:p>
          <a:p>
            <a:pPr>
              <a:buFont typeface="Wingdings" pitchFamily="2" charset="2"/>
              <a:buChar char="q"/>
            </a:pPr>
            <a:endParaRPr lang="en-US" altLang="en-US" dirty="0">
              <a:latin typeface="Candara" panose="020E0502030303020204" pitchFamily="34" charset="0"/>
            </a:endParaRPr>
          </a:p>
          <a:p>
            <a:pPr>
              <a:buFont typeface="Wingdings" pitchFamily="2" charset="2"/>
              <a:buChar char="q"/>
            </a:pPr>
            <a:r>
              <a:rPr lang="en-US" altLang="en-US" dirty="0">
                <a:latin typeface="Candara" panose="020E0502030303020204" pitchFamily="34" charset="0"/>
              </a:rPr>
              <a:t>Assessment done systematically and in an open and accessible forum</a:t>
            </a:r>
          </a:p>
          <a:p>
            <a:pPr>
              <a:buFont typeface="Symbol" charset="2"/>
              <a:buNone/>
            </a:pPr>
            <a:endParaRPr lang="en-US" altLang="en-US" dirty="0">
              <a:latin typeface="Candara" panose="020E0502030303020204" pitchFamily="34" charset="0"/>
            </a:endParaRPr>
          </a:p>
          <a:p>
            <a:pPr>
              <a:buFont typeface="Symbol" charset="2"/>
              <a:buNone/>
            </a:pPr>
            <a:r>
              <a:rPr lang="en-US" altLang="en-US" dirty="0">
                <a:latin typeface="Candara" panose="020E0502030303020204" pitchFamily="34" charset="0"/>
              </a:rPr>
              <a:t>	“Those who cannot remember the past are condemned to repeat it”</a:t>
            </a:r>
          </a:p>
          <a:p>
            <a:pPr>
              <a:buFont typeface="Symbol" charset="2"/>
              <a:buNone/>
            </a:pPr>
            <a:endParaRPr lang="en-US" altLang="en-US" dirty="0"/>
          </a:p>
        </p:txBody>
      </p:sp>
    </p:spTree>
    <p:extLst>
      <p:ext uri="{BB962C8B-B14F-4D97-AF65-F5344CB8AC3E}">
        <p14:creationId xmlns:p14="http://schemas.microsoft.com/office/powerpoint/2010/main" val="7645491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algn="ctr"/>
            <a:r>
              <a:rPr lang="en-US" altLang="en-US" b="1" dirty="0">
                <a:latin typeface="Candara" panose="020E0502030303020204" pitchFamily="34" charset="0"/>
              </a:rPr>
              <a:t>Learning from Others</a:t>
            </a:r>
          </a:p>
        </p:txBody>
      </p:sp>
      <p:sp>
        <p:nvSpPr>
          <p:cNvPr id="34819" name="Rectangle 3"/>
          <p:cNvSpPr>
            <a:spLocks noGrp="1" noChangeArrowheads="1"/>
          </p:cNvSpPr>
          <p:nvPr>
            <p:ph type="body" idx="1"/>
          </p:nvPr>
        </p:nvSpPr>
        <p:spPr/>
        <p:txBody>
          <a:bodyPr/>
          <a:lstStyle/>
          <a:p>
            <a:pPr>
              <a:buFont typeface="Wingdings" pitchFamily="2" charset="2"/>
              <a:buChar char="q"/>
            </a:pPr>
            <a:r>
              <a:rPr lang="en-US" altLang="en-US" dirty="0">
                <a:latin typeface="Candara" panose="020E0502030303020204" pitchFamily="34" charset="0"/>
              </a:rPr>
              <a:t>“Most powerful insights come from looking outside ones’ immediate environment to gain a new perspective”</a:t>
            </a:r>
          </a:p>
          <a:p>
            <a:pPr>
              <a:buFont typeface="Wingdings" pitchFamily="2" charset="2"/>
              <a:buChar char="q"/>
            </a:pPr>
            <a:endParaRPr lang="en-US" altLang="en-US" dirty="0">
              <a:latin typeface="Candara" panose="020E0502030303020204" pitchFamily="34" charset="0"/>
            </a:endParaRPr>
          </a:p>
          <a:p>
            <a:pPr>
              <a:buFont typeface="Wingdings" pitchFamily="2" charset="2"/>
              <a:buChar char="q"/>
            </a:pPr>
            <a:r>
              <a:rPr lang="en-US" altLang="en-US" dirty="0">
                <a:latin typeface="Candara" panose="020E0502030303020204" pitchFamily="34" charset="0"/>
              </a:rPr>
              <a:t>SIS-Steal ideas shamelessly</a:t>
            </a:r>
          </a:p>
          <a:p>
            <a:pPr>
              <a:buFont typeface="Wingdings" pitchFamily="2" charset="2"/>
              <a:buChar char="q"/>
            </a:pPr>
            <a:endParaRPr lang="en-US" altLang="en-US" dirty="0">
              <a:latin typeface="Candara" panose="020E0502030303020204" pitchFamily="34" charset="0"/>
            </a:endParaRPr>
          </a:p>
          <a:p>
            <a:pPr>
              <a:buFont typeface="Wingdings" pitchFamily="2" charset="2"/>
              <a:buChar char="q"/>
            </a:pPr>
            <a:r>
              <a:rPr lang="en-US" altLang="en-US" dirty="0">
                <a:latin typeface="Candara" panose="020E0502030303020204" pitchFamily="34" charset="0"/>
              </a:rPr>
              <a:t>Benchmarking</a:t>
            </a:r>
          </a:p>
          <a:p>
            <a:pPr lvl="1"/>
            <a:r>
              <a:rPr lang="en-US" altLang="en-US" dirty="0">
                <a:latin typeface="Candara" panose="020E0502030303020204" pitchFamily="34" charset="0"/>
              </a:rPr>
              <a:t>Ongoing investigation and learning experience that ensures the best industry practices are uncovered, analyzed, adapted and implemented.</a:t>
            </a:r>
          </a:p>
          <a:p>
            <a:pPr lvl="1">
              <a:buFontTx/>
              <a:buNone/>
            </a:pPr>
            <a:endParaRPr lang="en-US" altLang="en-US" dirty="0"/>
          </a:p>
        </p:txBody>
      </p:sp>
    </p:spTree>
    <p:extLst>
      <p:ext uri="{BB962C8B-B14F-4D97-AF65-F5344CB8AC3E}">
        <p14:creationId xmlns:p14="http://schemas.microsoft.com/office/powerpoint/2010/main" val="13834082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algn="ctr"/>
            <a:r>
              <a:rPr lang="en-US" altLang="en-US" b="1" dirty="0">
                <a:latin typeface="+mn-lt"/>
              </a:rPr>
              <a:t>Transferring knowledge</a:t>
            </a:r>
          </a:p>
        </p:txBody>
      </p:sp>
      <p:sp>
        <p:nvSpPr>
          <p:cNvPr id="35843" name="Rectangle 3"/>
          <p:cNvSpPr>
            <a:spLocks noGrp="1" noChangeArrowheads="1"/>
          </p:cNvSpPr>
          <p:nvPr>
            <p:ph type="body" idx="1"/>
          </p:nvPr>
        </p:nvSpPr>
        <p:spPr>
          <a:xfrm>
            <a:off x="434715" y="1825625"/>
            <a:ext cx="11257613" cy="4351338"/>
          </a:xfrm>
        </p:spPr>
        <p:txBody>
          <a:bodyPr/>
          <a:lstStyle/>
          <a:p>
            <a:pPr>
              <a:lnSpc>
                <a:spcPct val="90000"/>
              </a:lnSpc>
              <a:buFont typeface="Wingdings" pitchFamily="2" charset="2"/>
              <a:buChar char="q"/>
            </a:pPr>
            <a:r>
              <a:rPr lang="en-US" altLang="en-US" dirty="0">
                <a:latin typeface="Candara" panose="020E0502030303020204" pitchFamily="34" charset="0"/>
              </a:rPr>
              <a:t>Knowledge must be spread quickly and efficiently throughout the organization</a:t>
            </a:r>
          </a:p>
          <a:p>
            <a:pPr>
              <a:lnSpc>
                <a:spcPct val="90000"/>
              </a:lnSpc>
              <a:buFont typeface="Wingdings" pitchFamily="2" charset="2"/>
              <a:buChar char="q"/>
            </a:pPr>
            <a:endParaRPr lang="en-US" altLang="en-US" dirty="0">
              <a:latin typeface="Candara" panose="020E0502030303020204" pitchFamily="34" charset="0"/>
            </a:endParaRPr>
          </a:p>
          <a:p>
            <a:pPr>
              <a:lnSpc>
                <a:spcPct val="90000"/>
              </a:lnSpc>
              <a:buFont typeface="Wingdings" pitchFamily="2" charset="2"/>
              <a:buChar char="q"/>
            </a:pPr>
            <a:r>
              <a:rPr lang="en-US" altLang="en-US" dirty="0">
                <a:latin typeface="Candara" panose="020E0502030303020204" pitchFamily="34" charset="0"/>
              </a:rPr>
              <a:t>Maximum impact when shared broadly</a:t>
            </a:r>
          </a:p>
          <a:p>
            <a:pPr lvl="1">
              <a:lnSpc>
                <a:spcPct val="90000"/>
              </a:lnSpc>
              <a:buFont typeface="Wingdings" pitchFamily="2" charset="2"/>
              <a:buChar char="§"/>
            </a:pPr>
            <a:r>
              <a:rPr lang="en-US" altLang="en-US" dirty="0">
                <a:latin typeface="Candara" panose="020E0502030303020204" pitchFamily="34" charset="0"/>
              </a:rPr>
              <a:t>Written reports</a:t>
            </a:r>
          </a:p>
          <a:p>
            <a:pPr lvl="1">
              <a:lnSpc>
                <a:spcPct val="90000"/>
              </a:lnSpc>
              <a:buFont typeface="Wingdings" pitchFamily="2" charset="2"/>
              <a:buChar char="§"/>
            </a:pPr>
            <a:r>
              <a:rPr lang="en-US" altLang="en-US" dirty="0">
                <a:latin typeface="Candara" panose="020E0502030303020204" pitchFamily="34" charset="0"/>
              </a:rPr>
              <a:t>Oral reports</a:t>
            </a:r>
          </a:p>
          <a:p>
            <a:pPr lvl="1">
              <a:lnSpc>
                <a:spcPct val="90000"/>
              </a:lnSpc>
              <a:buFont typeface="Wingdings" pitchFamily="2" charset="2"/>
              <a:buChar char="§"/>
            </a:pPr>
            <a:r>
              <a:rPr lang="en-US" altLang="en-US" dirty="0">
                <a:latin typeface="Candara" panose="020E0502030303020204" pitchFamily="34" charset="0"/>
              </a:rPr>
              <a:t>Site visits and tours</a:t>
            </a:r>
          </a:p>
          <a:p>
            <a:pPr lvl="1">
              <a:lnSpc>
                <a:spcPct val="90000"/>
              </a:lnSpc>
              <a:buFont typeface="Wingdings" pitchFamily="2" charset="2"/>
              <a:buChar char="§"/>
            </a:pPr>
            <a:r>
              <a:rPr lang="en-US" altLang="en-US" dirty="0">
                <a:latin typeface="Candara" panose="020E0502030303020204" pitchFamily="34" charset="0"/>
              </a:rPr>
              <a:t>Personnel rotation programs</a:t>
            </a:r>
          </a:p>
          <a:p>
            <a:pPr lvl="1">
              <a:lnSpc>
                <a:spcPct val="90000"/>
              </a:lnSpc>
              <a:buFont typeface="Wingdings" pitchFamily="2" charset="2"/>
              <a:buChar char="§"/>
            </a:pPr>
            <a:r>
              <a:rPr lang="en-US" altLang="en-US" dirty="0">
                <a:latin typeface="Candara" panose="020E0502030303020204" pitchFamily="34" charset="0"/>
              </a:rPr>
              <a:t>Standardization programs</a:t>
            </a:r>
          </a:p>
          <a:p>
            <a:pPr lvl="1">
              <a:lnSpc>
                <a:spcPct val="90000"/>
              </a:lnSpc>
              <a:buFont typeface="Wingdings" pitchFamily="2" charset="2"/>
              <a:buChar char="§"/>
            </a:pPr>
            <a:r>
              <a:rPr lang="en-US" altLang="en-US" dirty="0">
                <a:latin typeface="Candara" panose="020E0502030303020204" pitchFamily="34" charset="0"/>
              </a:rPr>
              <a:t>Education and training programs</a:t>
            </a:r>
          </a:p>
          <a:p>
            <a:pPr>
              <a:lnSpc>
                <a:spcPct val="90000"/>
              </a:lnSpc>
            </a:pPr>
            <a:endParaRPr lang="en-US" altLang="en-US" dirty="0"/>
          </a:p>
        </p:txBody>
      </p:sp>
    </p:spTree>
    <p:extLst>
      <p:ext uri="{BB962C8B-B14F-4D97-AF65-F5344CB8AC3E}">
        <p14:creationId xmlns:p14="http://schemas.microsoft.com/office/powerpoint/2010/main" val="1371629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algn="ctr"/>
            <a:r>
              <a:rPr lang="en-US" altLang="en-US" b="1" dirty="0">
                <a:latin typeface="+mn-lt"/>
              </a:rPr>
              <a:t>Measuring</a:t>
            </a:r>
            <a:r>
              <a:rPr lang="en-US" altLang="en-US" dirty="0">
                <a:latin typeface="+mn-lt"/>
              </a:rPr>
              <a:t> </a:t>
            </a:r>
            <a:r>
              <a:rPr lang="en-US" altLang="en-US" b="1" dirty="0">
                <a:latin typeface="+mn-lt"/>
              </a:rPr>
              <a:t>Learning</a:t>
            </a:r>
          </a:p>
        </p:txBody>
      </p:sp>
      <p:sp>
        <p:nvSpPr>
          <p:cNvPr id="36867" name="Rectangle 3"/>
          <p:cNvSpPr>
            <a:spLocks noGrp="1" noChangeArrowheads="1"/>
          </p:cNvSpPr>
          <p:nvPr>
            <p:ph type="body" idx="1"/>
          </p:nvPr>
        </p:nvSpPr>
        <p:spPr/>
        <p:txBody>
          <a:bodyPr/>
          <a:lstStyle/>
          <a:p>
            <a:pPr>
              <a:buFont typeface="Wingdings" pitchFamily="2" charset="2"/>
              <a:buChar char="q"/>
            </a:pPr>
            <a:r>
              <a:rPr lang="en-US" altLang="en-US" dirty="0">
                <a:latin typeface="Candara" panose="020E0502030303020204" pitchFamily="34" charset="0"/>
              </a:rPr>
              <a:t>“If you can’t measure it, you can’t manage it”</a:t>
            </a:r>
          </a:p>
          <a:p>
            <a:pPr>
              <a:buFont typeface="Wingdings" pitchFamily="2" charset="2"/>
              <a:buChar char="q"/>
            </a:pPr>
            <a:endParaRPr lang="en-US" altLang="en-US" dirty="0">
              <a:latin typeface="Candara" panose="020E0502030303020204" pitchFamily="34" charset="0"/>
            </a:endParaRPr>
          </a:p>
          <a:p>
            <a:pPr>
              <a:buFont typeface="Wingdings" pitchFamily="2" charset="2"/>
              <a:buChar char="q"/>
            </a:pPr>
            <a:r>
              <a:rPr lang="en-US" altLang="en-US" dirty="0">
                <a:latin typeface="Candara" panose="020E0502030303020204" pitchFamily="34" charset="0"/>
              </a:rPr>
              <a:t>Actual data comparison</a:t>
            </a:r>
          </a:p>
          <a:p>
            <a:pPr>
              <a:buFont typeface="Wingdings" pitchFamily="2" charset="2"/>
              <a:buChar char="q"/>
            </a:pPr>
            <a:endParaRPr lang="en-US" altLang="en-US" dirty="0">
              <a:latin typeface="Candara" panose="020E0502030303020204" pitchFamily="34" charset="0"/>
            </a:endParaRPr>
          </a:p>
          <a:p>
            <a:pPr>
              <a:buFont typeface="Wingdings" pitchFamily="2" charset="2"/>
              <a:buChar char="q"/>
            </a:pPr>
            <a:r>
              <a:rPr lang="en-US" altLang="en-US" dirty="0">
                <a:latin typeface="Candara" panose="020E0502030303020204" pitchFamily="34" charset="0"/>
              </a:rPr>
              <a:t>Learning or experience curves</a:t>
            </a:r>
          </a:p>
          <a:p>
            <a:pPr lvl="1">
              <a:buFont typeface="Wingdings" pitchFamily="2" charset="2"/>
              <a:buChar char="§"/>
            </a:pPr>
            <a:r>
              <a:rPr lang="en-US" altLang="en-US" dirty="0">
                <a:latin typeface="Candara" panose="020E0502030303020204" pitchFamily="34" charset="0"/>
              </a:rPr>
              <a:t>Incomplete measures, ignore other competitive variables, like quality, delivery or new product introductions</a:t>
            </a:r>
          </a:p>
          <a:p>
            <a:pPr lvl="1">
              <a:buFontTx/>
              <a:buNone/>
            </a:pPr>
            <a:endParaRPr lang="en-US" altLang="en-US" dirty="0"/>
          </a:p>
        </p:txBody>
      </p:sp>
    </p:spTree>
    <p:extLst>
      <p:ext uri="{BB962C8B-B14F-4D97-AF65-F5344CB8AC3E}">
        <p14:creationId xmlns:p14="http://schemas.microsoft.com/office/powerpoint/2010/main" val="10476465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583367" y="0"/>
            <a:ext cx="10515600" cy="1325563"/>
          </a:xfrm>
        </p:spPr>
        <p:txBody>
          <a:bodyPr/>
          <a:lstStyle/>
          <a:p>
            <a:pPr algn="ctr"/>
            <a:r>
              <a:rPr lang="en-US" altLang="en-US" b="1" dirty="0">
                <a:latin typeface="Candara" panose="020E0502030303020204" pitchFamily="34" charset="0"/>
              </a:rPr>
              <a:t>Summing it up</a:t>
            </a:r>
            <a:r>
              <a:rPr lang="mr-IN" altLang="en-US" b="1" dirty="0">
                <a:latin typeface="Candara" panose="020E0502030303020204" pitchFamily="34" charset="0"/>
              </a:rPr>
              <a:t>…</a:t>
            </a:r>
            <a:r>
              <a:rPr lang="en-US" altLang="en-US" b="1" dirty="0">
                <a:latin typeface="Candara" panose="020E0502030303020204" pitchFamily="34" charset="0"/>
              </a:rPr>
              <a:t>, </a:t>
            </a:r>
          </a:p>
        </p:txBody>
      </p:sp>
      <p:sp>
        <p:nvSpPr>
          <p:cNvPr id="37891" name="Rectangle 3"/>
          <p:cNvSpPr>
            <a:spLocks noGrp="1" noChangeArrowheads="1"/>
          </p:cNvSpPr>
          <p:nvPr>
            <p:ph type="body" idx="1"/>
          </p:nvPr>
        </p:nvSpPr>
        <p:spPr>
          <a:xfrm>
            <a:off x="838200" y="1609725"/>
            <a:ext cx="11198290" cy="5248275"/>
          </a:xfrm>
        </p:spPr>
        <p:txBody>
          <a:bodyPr>
            <a:normAutofit fontScale="77500" lnSpcReduction="20000"/>
          </a:bodyPr>
          <a:lstStyle/>
          <a:p>
            <a:pPr>
              <a:buFont typeface="Wingdings" pitchFamily="2" charset="2"/>
              <a:buChar char="q"/>
            </a:pPr>
            <a:r>
              <a:rPr lang="en-US" altLang="en-US" sz="3400" dirty="0">
                <a:latin typeface="Candara" panose="020E0502030303020204" pitchFamily="34" charset="0"/>
              </a:rPr>
              <a:t>Foster an environment that is conducive to learning</a:t>
            </a:r>
          </a:p>
          <a:p>
            <a:pPr>
              <a:buFont typeface="Wingdings" pitchFamily="2" charset="2"/>
              <a:buChar char="q"/>
            </a:pPr>
            <a:endParaRPr lang="en-US" altLang="en-US" sz="3400" dirty="0">
              <a:latin typeface="Candara" panose="020E0502030303020204" pitchFamily="34" charset="0"/>
            </a:endParaRPr>
          </a:p>
          <a:p>
            <a:pPr>
              <a:buFont typeface="Wingdings" pitchFamily="2" charset="2"/>
              <a:buChar char="q"/>
            </a:pPr>
            <a:r>
              <a:rPr lang="en-US" altLang="en-US" sz="3400" dirty="0">
                <a:latin typeface="Candara" panose="020E0502030303020204" pitchFamily="34" charset="0"/>
              </a:rPr>
              <a:t>Open boundaries and stimulate the exchange of ideas</a:t>
            </a:r>
          </a:p>
          <a:p>
            <a:pPr>
              <a:buFont typeface="Wingdings" pitchFamily="2" charset="2"/>
              <a:buChar char="q"/>
            </a:pPr>
            <a:endParaRPr lang="en-US" altLang="en-US" sz="3400" dirty="0">
              <a:latin typeface="Candara" panose="020E0502030303020204" pitchFamily="34" charset="0"/>
            </a:endParaRPr>
          </a:p>
          <a:p>
            <a:pPr>
              <a:buFont typeface="Wingdings" pitchFamily="2" charset="2"/>
              <a:buChar char="q"/>
            </a:pPr>
            <a:r>
              <a:rPr lang="en-US" altLang="en-US" sz="3400" dirty="0">
                <a:latin typeface="Candara" panose="020E0502030303020204" pitchFamily="34" charset="0"/>
              </a:rPr>
              <a:t>The are not about "more training", rather involve the development of higher levels of knowledge and skill. </a:t>
            </a:r>
          </a:p>
          <a:p>
            <a:pPr>
              <a:buFont typeface="Wingdings" pitchFamily="2" charset="2"/>
              <a:buChar char="q"/>
            </a:pPr>
            <a:endParaRPr lang="en-US" altLang="en-US" sz="3400" dirty="0">
              <a:latin typeface="Candara" panose="020E0502030303020204" pitchFamily="34" charset="0"/>
            </a:endParaRPr>
          </a:p>
          <a:p>
            <a:pPr>
              <a:buFont typeface="Wingdings" pitchFamily="2" charset="2"/>
              <a:buChar char="q"/>
            </a:pPr>
            <a:r>
              <a:rPr lang="en-US" altLang="en-US" sz="3400" dirty="0">
                <a:latin typeface="Candara" panose="020E0502030303020204" pitchFamily="34" charset="0"/>
              </a:rPr>
              <a:t>Management in learning organizations focuses more on how individuals think, what they truly want, and how they interact and learn with one another. </a:t>
            </a:r>
          </a:p>
          <a:p>
            <a:pPr>
              <a:buFont typeface="Wingdings" pitchFamily="2" charset="2"/>
              <a:buChar char="q"/>
            </a:pPr>
            <a:endParaRPr lang="en-US" altLang="en-US" sz="3400" dirty="0">
              <a:latin typeface="Candara" panose="020E0502030303020204" pitchFamily="34" charset="0"/>
            </a:endParaRPr>
          </a:p>
          <a:p>
            <a:pPr>
              <a:buFont typeface="Wingdings" pitchFamily="2" charset="2"/>
              <a:buChar char="q"/>
            </a:pPr>
            <a:r>
              <a:rPr lang="en-US" altLang="en-US" sz="3400" dirty="0">
                <a:latin typeface="Candara" panose="020E0502030303020204" pitchFamily="34" charset="0"/>
              </a:rPr>
              <a:t>Learning provides the opportunity to create and recreate, change one's external perception of the world and relationship, and extends individual ability to be creative. </a:t>
            </a:r>
          </a:p>
          <a:p>
            <a:endParaRPr lang="en-US" altLang="en-US" dirty="0"/>
          </a:p>
          <a:p>
            <a:endParaRPr lang="en-US" altLang="en-US" dirty="0"/>
          </a:p>
        </p:txBody>
      </p:sp>
    </p:spTree>
    <p:extLst>
      <p:ext uri="{BB962C8B-B14F-4D97-AF65-F5344CB8AC3E}">
        <p14:creationId xmlns:p14="http://schemas.microsoft.com/office/powerpoint/2010/main" val="5775978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en-US" b="1" dirty="0">
                <a:latin typeface="Candara" panose="020E0502030303020204" pitchFamily="34" charset="0"/>
              </a:rPr>
              <a:t>Quality Management:</a:t>
            </a:r>
            <a:endParaRPr lang="en-GB" b="1" dirty="0">
              <a:latin typeface="Candara" panose="020E0502030303020204" pitchFamily="34" charset="0"/>
            </a:endParaRPr>
          </a:p>
        </p:txBody>
      </p:sp>
      <p:sp>
        <p:nvSpPr>
          <p:cNvPr id="3" name="Subtitle 2"/>
          <p:cNvSpPr>
            <a:spLocks noGrp="1"/>
          </p:cNvSpPr>
          <p:nvPr>
            <p:ph type="subTitle" idx="1"/>
          </p:nvPr>
        </p:nvSpPr>
        <p:spPr/>
        <p:txBody>
          <a:bodyPr>
            <a:normAutofit/>
          </a:bodyPr>
          <a:lstStyle/>
          <a:p>
            <a:r>
              <a:rPr lang="en-US" altLang="en-US" sz="4400" dirty="0">
                <a:latin typeface="Candara" panose="020E0502030303020204" pitchFamily="34" charset="0"/>
              </a:rPr>
              <a:t>Focus on Six Sigma</a:t>
            </a:r>
            <a:endParaRPr lang="en-GB" sz="4400" dirty="0">
              <a:latin typeface="Candara" panose="020E0502030303020204" pitchFamily="34" charset="0"/>
            </a:endParaRPr>
          </a:p>
        </p:txBody>
      </p:sp>
    </p:spTree>
    <p:extLst>
      <p:ext uri="{BB962C8B-B14F-4D97-AF65-F5344CB8AC3E}">
        <p14:creationId xmlns:p14="http://schemas.microsoft.com/office/powerpoint/2010/main" val="7333023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58434" name="Rectangle 2"/>
          <p:cNvSpPr>
            <a:spLocks noGrp="1" noChangeArrowheads="1"/>
          </p:cNvSpPr>
          <p:nvPr>
            <p:ph type="title"/>
          </p:nvPr>
        </p:nvSpPr>
        <p:spPr>
          <a:ln/>
        </p:spPr>
        <p:txBody>
          <a:bodyPr/>
          <a:lstStyle/>
          <a:p>
            <a:pPr algn="ctr"/>
            <a:r>
              <a:rPr lang="en-US" altLang="en-US" b="1" dirty="0">
                <a:latin typeface="+mn-lt"/>
              </a:rPr>
              <a:t>Defining Quality</a:t>
            </a:r>
          </a:p>
        </p:txBody>
      </p:sp>
      <p:sp>
        <p:nvSpPr>
          <p:cNvPr id="658435" name="Rectangle 3"/>
          <p:cNvSpPr>
            <a:spLocks noGrp="1" noChangeArrowheads="1"/>
          </p:cNvSpPr>
          <p:nvPr>
            <p:ph type="body" idx="1"/>
          </p:nvPr>
        </p:nvSpPr>
        <p:spPr>
          <a:xfrm>
            <a:off x="838200" y="1508383"/>
            <a:ext cx="10515600" cy="4481870"/>
          </a:xfrm>
        </p:spPr>
        <p:txBody>
          <a:bodyPr/>
          <a:lstStyle/>
          <a:p>
            <a:r>
              <a:rPr lang="en-US" altLang="en-US" dirty="0"/>
              <a:t>Organization’s perspective</a:t>
            </a:r>
          </a:p>
          <a:p>
            <a:pPr lvl="1"/>
            <a:r>
              <a:rPr lang="en-US" altLang="en-US" dirty="0"/>
              <a:t>Performance (design) quality</a:t>
            </a:r>
          </a:p>
          <a:p>
            <a:pPr lvl="1"/>
            <a:r>
              <a:rPr lang="en-US" altLang="en-US" dirty="0"/>
              <a:t>Conformance (design) quality</a:t>
            </a:r>
          </a:p>
          <a:p>
            <a:r>
              <a:rPr lang="en-US" altLang="en-US" dirty="0"/>
              <a:t>Customer perspective</a:t>
            </a:r>
          </a:p>
          <a:p>
            <a:pPr lvl="1"/>
            <a:r>
              <a:rPr lang="en-US" altLang="en-US" dirty="0"/>
              <a:t>Garvin’s eight dimensions</a:t>
            </a:r>
          </a:p>
          <a:p>
            <a:pPr lvl="1"/>
            <a:r>
              <a:rPr lang="en-US" altLang="en-US" dirty="0"/>
              <a:t>Parasuraman, Zeithaml, and Berry’s five dimensions</a:t>
            </a:r>
          </a:p>
          <a:p>
            <a:pPr lvl="1"/>
            <a:r>
              <a:rPr lang="en-US" altLang="en-US" dirty="0"/>
              <a:t>Institute of Medicine</a:t>
            </a:r>
          </a:p>
          <a:p>
            <a:pPr lvl="1"/>
            <a:r>
              <a:rPr lang="en-US" altLang="en-US" dirty="0"/>
              <a:t>Quality assurance program</a:t>
            </a:r>
          </a:p>
        </p:txBody>
      </p:sp>
    </p:spTree>
    <p:extLst>
      <p:ext uri="{BB962C8B-B14F-4D97-AF65-F5344CB8AC3E}">
        <p14:creationId xmlns:p14="http://schemas.microsoft.com/office/powerpoint/2010/main" val="16613687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0062"/>
            <a:ext cx="10515600" cy="1173163"/>
          </a:xfrm>
        </p:spPr>
        <p:txBody>
          <a:bodyPr/>
          <a:lstStyle/>
          <a:p>
            <a:pPr algn="ctr"/>
            <a:r>
              <a:rPr lang="en-GB" b="1" dirty="0">
                <a:latin typeface="Candara" panose="020E0502030303020204" pitchFamily="34" charset="0"/>
              </a:rPr>
              <a:t>Lecture Overview </a:t>
            </a:r>
          </a:p>
        </p:txBody>
      </p:sp>
      <p:sp>
        <p:nvSpPr>
          <p:cNvPr id="3" name="Content Placeholder 2"/>
          <p:cNvSpPr>
            <a:spLocks noGrp="1"/>
          </p:cNvSpPr>
          <p:nvPr>
            <p:ph idx="1"/>
          </p:nvPr>
        </p:nvSpPr>
        <p:spPr>
          <a:xfrm>
            <a:off x="838200" y="1673225"/>
            <a:ext cx="10515600" cy="4351338"/>
          </a:xfrm>
        </p:spPr>
        <p:txBody>
          <a:bodyPr/>
          <a:lstStyle/>
          <a:p>
            <a:pPr>
              <a:lnSpc>
                <a:spcPct val="150000"/>
              </a:lnSpc>
              <a:buFont typeface="Wingdings" pitchFamily="2" charset="2"/>
              <a:buChar char="q"/>
            </a:pPr>
            <a:r>
              <a:rPr lang="en-GB" dirty="0">
                <a:latin typeface="Candara" panose="020E0502030303020204" pitchFamily="34" charset="0"/>
              </a:rPr>
              <a:t>Background and history </a:t>
            </a:r>
          </a:p>
          <a:p>
            <a:pPr>
              <a:lnSpc>
                <a:spcPct val="150000"/>
              </a:lnSpc>
              <a:buFont typeface="Wingdings" pitchFamily="2" charset="2"/>
              <a:buChar char="q"/>
            </a:pPr>
            <a:r>
              <a:rPr lang="en-GB" dirty="0">
                <a:latin typeface="Candara" panose="020E0502030303020204" pitchFamily="34" charset="0"/>
              </a:rPr>
              <a:t>Creating a learning health service organisation</a:t>
            </a:r>
          </a:p>
          <a:p>
            <a:pPr>
              <a:lnSpc>
                <a:spcPct val="150000"/>
              </a:lnSpc>
              <a:buFont typeface="Wingdings" pitchFamily="2" charset="2"/>
              <a:buChar char="q"/>
            </a:pPr>
            <a:r>
              <a:rPr lang="en-GB" dirty="0">
                <a:latin typeface="Candara" panose="020E0502030303020204" pitchFamily="34" charset="0"/>
              </a:rPr>
              <a:t>Quality management in health service organisations </a:t>
            </a:r>
          </a:p>
          <a:p>
            <a:pPr>
              <a:lnSpc>
                <a:spcPct val="150000"/>
              </a:lnSpc>
              <a:buFont typeface="Wingdings" pitchFamily="2" charset="2"/>
              <a:buChar char="q"/>
            </a:pPr>
            <a:r>
              <a:rPr lang="en-GB" dirty="0">
                <a:latin typeface="Candara" panose="020E0502030303020204" pitchFamily="34" charset="0"/>
              </a:rPr>
              <a:t>Benchmarking in healthcare services organisations </a:t>
            </a:r>
          </a:p>
        </p:txBody>
      </p:sp>
    </p:spTree>
    <p:extLst>
      <p:ext uri="{BB962C8B-B14F-4D97-AF65-F5344CB8AC3E}">
        <p14:creationId xmlns:p14="http://schemas.microsoft.com/office/powerpoint/2010/main" val="16848364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9458" name="Rectangle 2"/>
          <p:cNvSpPr>
            <a:spLocks noGrp="1" noChangeArrowheads="1"/>
          </p:cNvSpPr>
          <p:nvPr>
            <p:ph type="title"/>
          </p:nvPr>
        </p:nvSpPr>
        <p:spPr>
          <a:xfrm>
            <a:off x="658318" y="262891"/>
            <a:ext cx="10515600" cy="1325563"/>
          </a:xfrm>
          <a:ln/>
        </p:spPr>
        <p:txBody>
          <a:bodyPr/>
          <a:lstStyle/>
          <a:p>
            <a:pPr algn="ctr"/>
            <a:r>
              <a:rPr lang="en-US" altLang="en-US" b="1" dirty="0">
                <a:latin typeface="Candara" panose="020E0502030303020204" pitchFamily="34" charset="0"/>
              </a:rPr>
              <a:t>Cost of Quality</a:t>
            </a:r>
          </a:p>
        </p:txBody>
      </p:sp>
      <p:sp>
        <p:nvSpPr>
          <p:cNvPr id="659459" name="Rectangle 3"/>
          <p:cNvSpPr>
            <a:spLocks noGrp="1" noChangeArrowheads="1"/>
          </p:cNvSpPr>
          <p:nvPr>
            <p:ph type="body" idx="1"/>
          </p:nvPr>
        </p:nvSpPr>
        <p:spPr>
          <a:xfrm>
            <a:off x="534024" y="1717468"/>
            <a:ext cx="11123951" cy="4877641"/>
          </a:xfrm>
        </p:spPr>
        <p:txBody>
          <a:bodyPr>
            <a:normAutofit lnSpcReduction="10000"/>
          </a:bodyPr>
          <a:lstStyle/>
          <a:p>
            <a:pPr>
              <a:buFont typeface="Wingdings" pitchFamily="2" charset="2"/>
              <a:buChar char="q"/>
            </a:pPr>
            <a:r>
              <a:rPr lang="en-US" altLang="en-US" b="1" dirty="0">
                <a:latin typeface="Candara" panose="020E0502030303020204" pitchFamily="34" charset="0"/>
              </a:rPr>
              <a:t>External failure </a:t>
            </a:r>
            <a:r>
              <a:rPr lang="en-US" altLang="en-US" dirty="0">
                <a:latin typeface="Candara" panose="020E0502030303020204" pitchFamily="34" charset="0"/>
              </a:rPr>
              <a:t>— costs associated with failure after the customer receives the product or service</a:t>
            </a:r>
          </a:p>
          <a:p>
            <a:pPr>
              <a:buFont typeface="Wingdings" pitchFamily="2" charset="2"/>
              <a:buChar char="q"/>
            </a:pPr>
            <a:endParaRPr lang="en-US" altLang="en-US" dirty="0">
              <a:latin typeface="Candara" panose="020E0502030303020204" pitchFamily="34" charset="0"/>
            </a:endParaRPr>
          </a:p>
          <a:p>
            <a:pPr>
              <a:buFont typeface="Wingdings" pitchFamily="2" charset="2"/>
              <a:buChar char="q"/>
            </a:pPr>
            <a:r>
              <a:rPr lang="en-US" altLang="en-US" b="1" dirty="0">
                <a:latin typeface="Candara" panose="020E0502030303020204" pitchFamily="34" charset="0"/>
              </a:rPr>
              <a:t>Internal failure </a:t>
            </a:r>
            <a:r>
              <a:rPr lang="en-US" altLang="en-US" dirty="0">
                <a:latin typeface="Candara" panose="020E0502030303020204" pitchFamily="34" charset="0"/>
              </a:rPr>
              <a:t>— costs associated with failure before the customer receives the product or service</a:t>
            </a:r>
          </a:p>
          <a:p>
            <a:pPr>
              <a:buFont typeface="Wingdings" pitchFamily="2" charset="2"/>
              <a:buChar char="q"/>
            </a:pPr>
            <a:endParaRPr lang="en-US" altLang="en-US" dirty="0">
              <a:latin typeface="Candara" panose="020E0502030303020204" pitchFamily="34" charset="0"/>
            </a:endParaRPr>
          </a:p>
          <a:p>
            <a:pPr>
              <a:buFont typeface="Wingdings" pitchFamily="2" charset="2"/>
              <a:buChar char="q"/>
            </a:pPr>
            <a:r>
              <a:rPr lang="en-US" altLang="en-US" b="1" dirty="0">
                <a:latin typeface="Candara" panose="020E0502030303020204" pitchFamily="34" charset="0"/>
              </a:rPr>
              <a:t>Appraisal </a:t>
            </a:r>
            <a:r>
              <a:rPr lang="en-US" altLang="en-US" dirty="0">
                <a:latin typeface="Candara" panose="020E0502030303020204" pitchFamily="34" charset="0"/>
              </a:rPr>
              <a:t>— costs associated with inspecting and evaluating the quality of supplies and/or final product/service</a:t>
            </a:r>
          </a:p>
          <a:p>
            <a:pPr>
              <a:buFont typeface="Wingdings" pitchFamily="2" charset="2"/>
              <a:buChar char="q"/>
            </a:pPr>
            <a:endParaRPr lang="en-US" altLang="en-US" dirty="0">
              <a:latin typeface="Candara" panose="020E0502030303020204" pitchFamily="34" charset="0"/>
            </a:endParaRPr>
          </a:p>
          <a:p>
            <a:pPr>
              <a:buFont typeface="Wingdings" pitchFamily="2" charset="2"/>
              <a:buChar char="q"/>
            </a:pPr>
            <a:r>
              <a:rPr lang="en-US" altLang="en-US" b="1" dirty="0">
                <a:latin typeface="Candara" panose="020E0502030303020204" pitchFamily="34" charset="0"/>
              </a:rPr>
              <a:t>Prevention </a:t>
            </a:r>
            <a:r>
              <a:rPr lang="en-US" altLang="en-US" dirty="0">
                <a:latin typeface="Candara" panose="020E0502030303020204" pitchFamily="34" charset="0"/>
              </a:rPr>
              <a:t>— costs incurred to eliminate or minimize appraisal and failure costs</a:t>
            </a:r>
          </a:p>
        </p:txBody>
      </p:sp>
    </p:spTree>
    <p:extLst>
      <p:ext uri="{BB962C8B-B14F-4D97-AF65-F5344CB8AC3E}">
        <p14:creationId xmlns:p14="http://schemas.microsoft.com/office/powerpoint/2010/main" val="10424046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0482" name="Rectangle 2"/>
          <p:cNvSpPr>
            <a:spLocks noGrp="1" noChangeArrowheads="1"/>
          </p:cNvSpPr>
          <p:nvPr>
            <p:ph type="title"/>
          </p:nvPr>
        </p:nvSpPr>
        <p:spPr>
          <a:ln/>
        </p:spPr>
        <p:txBody>
          <a:bodyPr/>
          <a:lstStyle/>
          <a:p>
            <a:pPr algn="ctr"/>
            <a:r>
              <a:rPr lang="en-US" altLang="en-US" b="1" dirty="0">
                <a:latin typeface="+mn-lt"/>
              </a:rPr>
              <a:t>Quality improvement methodologies </a:t>
            </a:r>
          </a:p>
        </p:txBody>
      </p:sp>
      <p:sp>
        <p:nvSpPr>
          <p:cNvPr id="660483" name="Rectangle 3"/>
          <p:cNvSpPr>
            <a:spLocks noGrp="1" noChangeArrowheads="1"/>
          </p:cNvSpPr>
          <p:nvPr>
            <p:ph type="body" idx="1"/>
          </p:nvPr>
        </p:nvSpPr>
        <p:spPr>
          <a:xfrm>
            <a:off x="838200" y="1690688"/>
            <a:ext cx="10515600" cy="4351338"/>
          </a:xfrm>
        </p:spPr>
        <p:txBody>
          <a:bodyPr/>
          <a:lstStyle/>
          <a:p>
            <a:pPr>
              <a:buFont typeface="Wingdings" pitchFamily="2" charset="2"/>
              <a:buChar char="q"/>
            </a:pPr>
            <a:r>
              <a:rPr lang="en-US" altLang="en-US" dirty="0">
                <a:latin typeface="Candara" panose="020E0502030303020204" pitchFamily="34" charset="0"/>
              </a:rPr>
              <a:t>Total Quality Management or Continuous Quality Improvement</a:t>
            </a:r>
          </a:p>
          <a:p>
            <a:pPr>
              <a:buFont typeface="Wingdings" pitchFamily="2" charset="2"/>
              <a:buChar char="q"/>
            </a:pPr>
            <a:endParaRPr lang="fr-FR" altLang="en-US" dirty="0">
              <a:latin typeface="Candara" panose="020E0502030303020204" pitchFamily="34" charset="0"/>
            </a:endParaRPr>
          </a:p>
          <a:p>
            <a:pPr>
              <a:buFont typeface="Wingdings" pitchFamily="2" charset="2"/>
              <a:buChar char="q"/>
            </a:pPr>
            <a:r>
              <a:rPr lang="fr-FR" altLang="en-US" dirty="0">
                <a:latin typeface="Candara" panose="020E0502030303020204" pitchFamily="34" charset="0"/>
              </a:rPr>
              <a:t>ISO 9000</a:t>
            </a:r>
          </a:p>
          <a:p>
            <a:pPr>
              <a:buFont typeface="Wingdings" pitchFamily="2" charset="2"/>
              <a:buChar char="q"/>
            </a:pPr>
            <a:endParaRPr lang="fr-FR" altLang="en-US" dirty="0">
              <a:latin typeface="Candara" panose="020E0502030303020204" pitchFamily="34" charset="0"/>
            </a:endParaRPr>
          </a:p>
          <a:p>
            <a:pPr>
              <a:buFont typeface="Wingdings" pitchFamily="2" charset="2"/>
              <a:buChar char="q"/>
            </a:pPr>
            <a:r>
              <a:rPr lang="fr-FR" altLang="en-US" dirty="0">
                <a:latin typeface="Candara" panose="020E0502030303020204" pitchFamily="34" charset="0"/>
              </a:rPr>
              <a:t>Baldrige Criteria</a:t>
            </a:r>
          </a:p>
          <a:p>
            <a:pPr>
              <a:buFont typeface="Wingdings" pitchFamily="2" charset="2"/>
              <a:buChar char="q"/>
            </a:pPr>
            <a:endParaRPr lang="fr-FR" altLang="en-US" dirty="0">
              <a:latin typeface="Candara" panose="020E0502030303020204" pitchFamily="34" charset="0"/>
            </a:endParaRPr>
          </a:p>
          <a:p>
            <a:pPr>
              <a:buFont typeface="Wingdings" pitchFamily="2" charset="2"/>
              <a:buChar char="q"/>
            </a:pPr>
            <a:r>
              <a:rPr lang="fr-FR" altLang="en-US" dirty="0">
                <a:latin typeface="Candara" panose="020E0502030303020204" pitchFamily="34" charset="0"/>
              </a:rPr>
              <a:t>Six Sigma</a:t>
            </a:r>
          </a:p>
        </p:txBody>
      </p:sp>
    </p:spTree>
    <p:extLst>
      <p:ext uri="{BB962C8B-B14F-4D97-AF65-F5344CB8AC3E}">
        <p14:creationId xmlns:p14="http://schemas.microsoft.com/office/powerpoint/2010/main" val="5231922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2530" name="Rectangle 2"/>
          <p:cNvSpPr>
            <a:spLocks noGrp="1" noChangeArrowheads="1"/>
          </p:cNvSpPr>
          <p:nvPr>
            <p:ph type="title"/>
          </p:nvPr>
        </p:nvSpPr>
        <p:spPr>
          <a:ln/>
        </p:spPr>
        <p:txBody>
          <a:bodyPr/>
          <a:lstStyle/>
          <a:p>
            <a:pPr algn="ctr"/>
            <a:r>
              <a:rPr lang="en-US" altLang="en-US" sz="4000" b="1" dirty="0">
                <a:latin typeface="Candara" panose="020E0502030303020204" pitchFamily="34" charset="0"/>
              </a:rPr>
              <a:t>Total Quality Management (TQM)</a:t>
            </a:r>
          </a:p>
        </p:txBody>
      </p:sp>
      <p:sp>
        <p:nvSpPr>
          <p:cNvPr id="662531" name="Rectangle 3"/>
          <p:cNvSpPr>
            <a:spLocks noGrp="1" noChangeArrowheads="1"/>
          </p:cNvSpPr>
          <p:nvPr>
            <p:ph type="body" idx="1"/>
          </p:nvPr>
        </p:nvSpPr>
        <p:spPr>
          <a:xfrm>
            <a:off x="838200" y="1690688"/>
            <a:ext cx="10515600" cy="4351338"/>
          </a:xfrm>
        </p:spPr>
        <p:txBody>
          <a:bodyPr/>
          <a:lstStyle/>
          <a:p>
            <a:pPr>
              <a:buFont typeface="Wingdings" pitchFamily="2" charset="2"/>
              <a:buChar char="q"/>
            </a:pPr>
            <a:r>
              <a:rPr lang="en-US" altLang="en-US" dirty="0">
                <a:latin typeface="Candara" panose="020E0502030303020204" pitchFamily="34" charset="0"/>
              </a:rPr>
              <a:t>Focus on the customer</a:t>
            </a:r>
          </a:p>
          <a:p>
            <a:pPr>
              <a:buFont typeface="Wingdings" pitchFamily="2" charset="2"/>
              <a:buChar char="q"/>
            </a:pPr>
            <a:r>
              <a:rPr lang="en-US" altLang="en-US" dirty="0">
                <a:latin typeface="Candara" panose="020E0502030303020204" pitchFamily="34" charset="0"/>
              </a:rPr>
              <a:t>Top-management leadership and support</a:t>
            </a:r>
          </a:p>
          <a:p>
            <a:pPr>
              <a:buFont typeface="Wingdings" pitchFamily="2" charset="2"/>
              <a:buChar char="q"/>
            </a:pPr>
            <a:r>
              <a:rPr lang="en-US" altLang="en-US" dirty="0">
                <a:latin typeface="Candara" panose="020E0502030303020204" pitchFamily="34" charset="0"/>
              </a:rPr>
              <a:t>Employee involvement</a:t>
            </a:r>
          </a:p>
          <a:p>
            <a:pPr>
              <a:buFont typeface="Wingdings" pitchFamily="2" charset="2"/>
              <a:buChar char="q"/>
            </a:pPr>
            <a:r>
              <a:rPr lang="en-US" altLang="en-US" dirty="0">
                <a:latin typeface="Candara" panose="020E0502030303020204" pitchFamily="34" charset="0"/>
              </a:rPr>
              <a:t>Systems thinking</a:t>
            </a:r>
          </a:p>
          <a:p>
            <a:pPr>
              <a:buFont typeface="Wingdings" pitchFamily="2" charset="2"/>
              <a:buChar char="q"/>
            </a:pPr>
            <a:r>
              <a:rPr lang="en-US" altLang="en-US" dirty="0">
                <a:latin typeface="Candara" panose="020E0502030303020204" pitchFamily="34" charset="0"/>
              </a:rPr>
              <a:t>Continuous improvement</a:t>
            </a:r>
          </a:p>
          <a:p>
            <a:pPr>
              <a:buFont typeface="Wingdings" pitchFamily="2" charset="2"/>
              <a:buChar char="q"/>
            </a:pPr>
            <a:r>
              <a:rPr lang="en-US" altLang="en-US" dirty="0">
                <a:latin typeface="Candara" panose="020E0502030303020204" pitchFamily="34" charset="0"/>
              </a:rPr>
              <a:t>Data-based decision making</a:t>
            </a:r>
            <a:endParaRPr lang="fr-FR" altLang="en-US" dirty="0">
              <a:latin typeface="Candara" panose="020E0502030303020204" pitchFamily="34" charset="0"/>
            </a:endParaRPr>
          </a:p>
        </p:txBody>
      </p:sp>
    </p:spTree>
    <p:extLst>
      <p:ext uri="{BB962C8B-B14F-4D97-AF65-F5344CB8AC3E}">
        <p14:creationId xmlns:p14="http://schemas.microsoft.com/office/powerpoint/2010/main" val="14941621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3554" name="Rectangle 2"/>
          <p:cNvSpPr>
            <a:spLocks noGrp="1" noChangeArrowheads="1"/>
          </p:cNvSpPr>
          <p:nvPr>
            <p:ph type="title"/>
          </p:nvPr>
        </p:nvSpPr>
        <p:spPr>
          <a:xfrm>
            <a:off x="838200" y="0"/>
            <a:ext cx="10515600" cy="1325563"/>
          </a:xfrm>
          <a:ln/>
        </p:spPr>
        <p:txBody>
          <a:bodyPr/>
          <a:lstStyle/>
          <a:p>
            <a:pPr algn="ctr"/>
            <a:r>
              <a:rPr lang="en-US" altLang="en-US" b="1" dirty="0">
                <a:latin typeface="Candara" panose="020E0502030303020204" pitchFamily="34" charset="0"/>
              </a:rPr>
              <a:t>ISO 9000</a:t>
            </a:r>
          </a:p>
        </p:txBody>
      </p:sp>
      <p:sp>
        <p:nvSpPr>
          <p:cNvPr id="663555" name="Rectangle 3"/>
          <p:cNvSpPr>
            <a:spLocks noGrp="1" noChangeArrowheads="1"/>
          </p:cNvSpPr>
          <p:nvPr>
            <p:ph type="body" idx="1"/>
          </p:nvPr>
        </p:nvSpPr>
        <p:spPr>
          <a:xfrm>
            <a:off x="838200" y="1508384"/>
            <a:ext cx="10515600" cy="4351338"/>
          </a:xfrm>
        </p:spPr>
        <p:txBody>
          <a:bodyPr/>
          <a:lstStyle/>
          <a:p>
            <a:pPr>
              <a:buFont typeface="Wingdings" pitchFamily="2" charset="2"/>
              <a:buChar char="q"/>
            </a:pPr>
            <a:r>
              <a:rPr lang="en-US" altLang="en-US" dirty="0">
                <a:latin typeface="Candara" panose="020E0502030303020204" pitchFamily="34" charset="0"/>
              </a:rPr>
              <a:t>International standards concerned with ensuring that organizations maintain consistently high levels of quality</a:t>
            </a:r>
          </a:p>
          <a:p>
            <a:pPr>
              <a:buFont typeface="Wingdings" pitchFamily="2" charset="2"/>
              <a:buChar char="q"/>
            </a:pPr>
            <a:endParaRPr lang="en-US" altLang="en-US" dirty="0">
              <a:latin typeface="Candara" panose="020E0502030303020204" pitchFamily="34" charset="0"/>
            </a:endParaRPr>
          </a:p>
          <a:p>
            <a:pPr>
              <a:buFont typeface="Wingdings" pitchFamily="2" charset="2"/>
              <a:buChar char="q"/>
            </a:pPr>
            <a:r>
              <a:rPr lang="en-US" altLang="en-US" dirty="0">
                <a:latin typeface="Candara" panose="020E0502030303020204" pitchFamily="34" charset="0"/>
              </a:rPr>
              <a:t>Five sections:</a:t>
            </a:r>
          </a:p>
          <a:p>
            <a:pPr lvl="1">
              <a:buFont typeface="Wingdings" pitchFamily="2" charset="2"/>
              <a:buChar char="§"/>
            </a:pPr>
            <a:r>
              <a:rPr lang="en-US" altLang="en-US" dirty="0">
                <a:latin typeface="Candara" panose="020E0502030303020204" pitchFamily="34" charset="0"/>
              </a:rPr>
              <a:t>Quality management system</a:t>
            </a:r>
          </a:p>
          <a:p>
            <a:pPr lvl="1">
              <a:buFont typeface="Wingdings" pitchFamily="2" charset="2"/>
              <a:buChar char="§"/>
            </a:pPr>
            <a:r>
              <a:rPr lang="en-US" altLang="en-US" dirty="0">
                <a:latin typeface="Candara" panose="020E0502030303020204" pitchFamily="34" charset="0"/>
              </a:rPr>
              <a:t>Management responsibility</a:t>
            </a:r>
          </a:p>
          <a:p>
            <a:pPr lvl="1">
              <a:buFont typeface="Wingdings" pitchFamily="2" charset="2"/>
              <a:buChar char="§"/>
            </a:pPr>
            <a:r>
              <a:rPr lang="en-US" altLang="en-US" dirty="0">
                <a:latin typeface="Candara" panose="020E0502030303020204" pitchFamily="34" charset="0"/>
              </a:rPr>
              <a:t>Resource management</a:t>
            </a:r>
          </a:p>
          <a:p>
            <a:pPr lvl="1">
              <a:buFont typeface="Wingdings" pitchFamily="2" charset="2"/>
              <a:buChar char="§"/>
            </a:pPr>
            <a:r>
              <a:rPr lang="en-US" altLang="en-US" dirty="0">
                <a:latin typeface="Candara" panose="020E0502030303020204" pitchFamily="34" charset="0"/>
              </a:rPr>
              <a:t>Measurement, analysis, and improvement</a:t>
            </a:r>
          </a:p>
          <a:p>
            <a:pPr lvl="1">
              <a:buFont typeface="Wingdings" pitchFamily="2" charset="2"/>
              <a:buChar char="§"/>
            </a:pPr>
            <a:r>
              <a:rPr lang="en-US" altLang="en-US" dirty="0">
                <a:latin typeface="Candara" panose="020E0502030303020204" pitchFamily="34" charset="0"/>
              </a:rPr>
              <a:t>Product realization</a:t>
            </a:r>
            <a:endParaRPr lang="fr-FR" altLang="en-US" dirty="0">
              <a:latin typeface="Candara" panose="020E0502030303020204" pitchFamily="34" charset="0"/>
            </a:endParaRPr>
          </a:p>
        </p:txBody>
      </p:sp>
    </p:spTree>
    <p:extLst>
      <p:ext uri="{BB962C8B-B14F-4D97-AF65-F5344CB8AC3E}">
        <p14:creationId xmlns:p14="http://schemas.microsoft.com/office/powerpoint/2010/main" val="18571387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4578" name="Rectangle 2"/>
          <p:cNvSpPr>
            <a:spLocks noGrp="1" noChangeArrowheads="1"/>
          </p:cNvSpPr>
          <p:nvPr>
            <p:ph type="title"/>
          </p:nvPr>
        </p:nvSpPr>
        <p:spPr>
          <a:xfrm>
            <a:off x="838200" y="20351"/>
            <a:ext cx="10515600" cy="1325563"/>
          </a:xfrm>
          <a:ln/>
        </p:spPr>
        <p:txBody>
          <a:bodyPr/>
          <a:lstStyle/>
          <a:p>
            <a:pPr algn="ctr"/>
            <a:r>
              <a:rPr lang="en-US" altLang="en-US" b="1" dirty="0">
                <a:latin typeface="Candara" panose="020E0502030303020204" pitchFamily="34" charset="0"/>
              </a:rPr>
              <a:t>Baldrige Criteria</a:t>
            </a:r>
          </a:p>
        </p:txBody>
      </p:sp>
      <p:sp>
        <p:nvSpPr>
          <p:cNvPr id="664579" name="Rectangle 3"/>
          <p:cNvSpPr>
            <a:spLocks noGrp="1" noChangeArrowheads="1"/>
          </p:cNvSpPr>
          <p:nvPr>
            <p:ph type="body" sz="half" idx="1"/>
          </p:nvPr>
        </p:nvSpPr>
        <p:spPr>
          <a:xfrm>
            <a:off x="1007706" y="1569244"/>
            <a:ext cx="10684621" cy="4908550"/>
          </a:xfrm>
        </p:spPr>
        <p:txBody>
          <a:bodyPr/>
          <a:lstStyle/>
          <a:p>
            <a:r>
              <a:rPr lang="en-US" altLang="en-US" dirty="0">
                <a:latin typeface="Candara" panose="020E0502030303020204" pitchFamily="34" charset="0"/>
              </a:rPr>
              <a:t>Award established to recognize organizations for their achievements in quality and to raise awareness about the importance of quality</a:t>
            </a:r>
          </a:p>
          <a:p>
            <a:endParaRPr lang="en-US" altLang="en-US" dirty="0"/>
          </a:p>
          <a:p>
            <a:endParaRPr lang="en-US" altLang="en-US" dirty="0"/>
          </a:p>
          <a:p>
            <a:pPr>
              <a:buFont typeface="Wingdings" pitchFamily="2" charset="2"/>
              <a:buChar char="§"/>
            </a:pPr>
            <a:r>
              <a:rPr lang="en-US" altLang="en-US" dirty="0">
                <a:latin typeface="Candara" panose="020E0502030303020204" pitchFamily="34" charset="0"/>
              </a:rPr>
              <a:t>Seven categories:</a:t>
            </a:r>
          </a:p>
          <a:p>
            <a:pPr lvl="1">
              <a:buFont typeface="Arial" panose="020B0604020202020204" pitchFamily="34" charset="0"/>
              <a:buChar char="•"/>
            </a:pPr>
            <a:r>
              <a:rPr lang="en-US" altLang="en-US" dirty="0">
                <a:latin typeface="Candara" panose="020E0502030303020204" pitchFamily="34" charset="0"/>
              </a:rPr>
              <a:t>Leadership</a:t>
            </a:r>
          </a:p>
          <a:p>
            <a:pPr lvl="1">
              <a:buFont typeface="Arial" panose="020B0604020202020204" pitchFamily="34" charset="0"/>
              <a:buChar char="•"/>
            </a:pPr>
            <a:r>
              <a:rPr lang="en-US" altLang="en-US" dirty="0">
                <a:latin typeface="Candara" panose="020E0502030303020204" pitchFamily="34" charset="0"/>
              </a:rPr>
              <a:t>Strategic planning</a:t>
            </a:r>
          </a:p>
          <a:p>
            <a:pPr lvl="1">
              <a:buFont typeface="Arial" panose="020B0604020202020204" pitchFamily="34" charset="0"/>
              <a:buChar char="•"/>
            </a:pPr>
            <a:r>
              <a:rPr lang="en-US" altLang="en-US" dirty="0">
                <a:latin typeface="Candara" panose="020E0502030303020204" pitchFamily="34" charset="0"/>
              </a:rPr>
              <a:t>Customer and market focus</a:t>
            </a:r>
          </a:p>
        </p:txBody>
      </p:sp>
      <p:sp>
        <p:nvSpPr>
          <p:cNvPr id="664582" name="Rectangle 6"/>
          <p:cNvSpPr>
            <a:spLocks noGrp="1" noChangeArrowheads="1"/>
          </p:cNvSpPr>
          <p:nvPr>
            <p:ph type="body" sz="half" idx="2"/>
          </p:nvPr>
        </p:nvSpPr>
        <p:spPr>
          <a:xfrm>
            <a:off x="5746395" y="3776663"/>
            <a:ext cx="5607405" cy="2716212"/>
          </a:xfrm>
        </p:spPr>
        <p:txBody>
          <a:bodyPr/>
          <a:lstStyle/>
          <a:p>
            <a:pPr lvl="1">
              <a:buFont typeface="Wingdings" pitchFamily="2" charset="2"/>
              <a:buChar char="§"/>
            </a:pPr>
            <a:r>
              <a:rPr lang="en-US" altLang="en-US" dirty="0">
                <a:latin typeface="Candara" panose="020E0502030303020204" pitchFamily="34" charset="0"/>
              </a:rPr>
              <a:t>Measurement, analysis, and knowledge management</a:t>
            </a:r>
          </a:p>
          <a:p>
            <a:pPr lvl="1">
              <a:buFont typeface="Wingdings" pitchFamily="2" charset="2"/>
              <a:buChar char="§"/>
            </a:pPr>
            <a:r>
              <a:rPr lang="en-US" altLang="en-US" dirty="0">
                <a:latin typeface="Candara" panose="020E0502030303020204" pitchFamily="34" charset="0"/>
              </a:rPr>
              <a:t>Human resource focus</a:t>
            </a:r>
          </a:p>
          <a:p>
            <a:pPr lvl="1">
              <a:buFont typeface="Wingdings" pitchFamily="2" charset="2"/>
              <a:buChar char="§"/>
            </a:pPr>
            <a:r>
              <a:rPr lang="en-US" altLang="en-US" dirty="0">
                <a:latin typeface="Candara" panose="020E0502030303020204" pitchFamily="34" charset="0"/>
              </a:rPr>
              <a:t>Process management</a:t>
            </a:r>
          </a:p>
          <a:p>
            <a:pPr lvl="1">
              <a:buFont typeface="Wingdings" pitchFamily="2" charset="2"/>
              <a:buChar char="§"/>
            </a:pPr>
            <a:r>
              <a:rPr lang="en-US" altLang="en-US" dirty="0">
                <a:latin typeface="Candara" panose="020E0502030303020204" pitchFamily="34" charset="0"/>
              </a:rPr>
              <a:t>Results</a:t>
            </a:r>
          </a:p>
        </p:txBody>
      </p:sp>
    </p:spTree>
    <p:extLst>
      <p:ext uri="{BB962C8B-B14F-4D97-AF65-F5344CB8AC3E}">
        <p14:creationId xmlns:p14="http://schemas.microsoft.com/office/powerpoint/2010/main" val="14036289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8674" name="Rectangle 2"/>
          <p:cNvSpPr>
            <a:spLocks noGrp="1" noChangeArrowheads="1"/>
          </p:cNvSpPr>
          <p:nvPr>
            <p:ph type="title"/>
          </p:nvPr>
        </p:nvSpPr>
        <p:spPr>
          <a:xfrm>
            <a:off x="838200" y="140273"/>
            <a:ext cx="10515600" cy="1325563"/>
          </a:xfrm>
          <a:ln/>
        </p:spPr>
        <p:txBody>
          <a:bodyPr/>
          <a:lstStyle/>
          <a:p>
            <a:pPr algn="ctr"/>
            <a:r>
              <a:rPr lang="en-US" altLang="en-US" b="1" dirty="0">
                <a:latin typeface="Candara" panose="020E0502030303020204" pitchFamily="34" charset="0"/>
              </a:rPr>
              <a:t>Six Sigma</a:t>
            </a:r>
          </a:p>
        </p:txBody>
      </p:sp>
      <p:sp>
        <p:nvSpPr>
          <p:cNvPr id="668675" name="Rectangle 3"/>
          <p:cNvSpPr>
            <a:spLocks noGrp="1" noChangeArrowheads="1"/>
          </p:cNvSpPr>
          <p:nvPr>
            <p:ph type="body" idx="1"/>
          </p:nvPr>
        </p:nvSpPr>
        <p:spPr>
          <a:xfrm>
            <a:off x="838200" y="1589898"/>
            <a:ext cx="10515600" cy="4351338"/>
          </a:xfrm>
        </p:spPr>
        <p:txBody>
          <a:bodyPr/>
          <a:lstStyle/>
          <a:p>
            <a:pPr>
              <a:buFont typeface="Wingdings" pitchFamily="2" charset="2"/>
              <a:buChar char="q"/>
            </a:pPr>
            <a:r>
              <a:rPr lang="en-US" altLang="en-US" dirty="0">
                <a:latin typeface="Candara" panose="020E0502030303020204" pitchFamily="34" charset="0"/>
              </a:rPr>
              <a:t>Philosophy</a:t>
            </a:r>
          </a:p>
          <a:p>
            <a:pPr lvl="1">
              <a:buFont typeface="Wingdings" pitchFamily="2" charset="2"/>
              <a:buChar char="§"/>
            </a:pPr>
            <a:r>
              <a:rPr lang="en-US" altLang="en-US" dirty="0">
                <a:latin typeface="Candara" panose="020E0502030303020204" pitchFamily="34" charset="0"/>
              </a:rPr>
              <a:t>Eliminate defects through prevention and process improvement</a:t>
            </a:r>
          </a:p>
          <a:p>
            <a:pPr lvl="1">
              <a:buFont typeface="Wingdings" pitchFamily="2" charset="2"/>
              <a:buChar char="§"/>
            </a:pPr>
            <a:endParaRPr lang="en-US" altLang="en-US" dirty="0">
              <a:latin typeface="Candara" panose="020E0502030303020204" pitchFamily="34" charset="0"/>
            </a:endParaRPr>
          </a:p>
          <a:p>
            <a:pPr>
              <a:buFont typeface="Wingdings" pitchFamily="2" charset="2"/>
              <a:buChar char="q"/>
            </a:pPr>
            <a:r>
              <a:rPr lang="en-US" altLang="en-US" dirty="0">
                <a:latin typeface="Candara" panose="020E0502030303020204" pitchFamily="34" charset="0"/>
              </a:rPr>
              <a:t>Methodology</a:t>
            </a:r>
          </a:p>
          <a:p>
            <a:pPr lvl="1">
              <a:buFont typeface="Wingdings" pitchFamily="2" charset="2"/>
              <a:buChar char="§"/>
            </a:pPr>
            <a:r>
              <a:rPr lang="en-US" altLang="en-US" dirty="0">
                <a:latin typeface="Candara" panose="020E0502030303020204" pitchFamily="34" charset="0"/>
              </a:rPr>
              <a:t>Team-based approach to process improvement using the DMAIC cycle</a:t>
            </a:r>
          </a:p>
          <a:p>
            <a:pPr lvl="1">
              <a:buFont typeface="Wingdings" pitchFamily="2" charset="2"/>
              <a:buChar char="§"/>
            </a:pPr>
            <a:endParaRPr lang="en-US" altLang="en-US" dirty="0">
              <a:latin typeface="Candara" panose="020E0502030303020204" pitchFamily="34" charset="0"/>
            </a:endParaRPr>
          </a:p>
          <a:p>
            <a:pPr>
              <a:buFont typeface="Wingdings" pitchFamily="2" charset="2"/>
              <a:buChar char="q"/>
            </a:pPr>
            <a:r>
              <a:rPr lang="en-US" altLang="en-US" dirty="0">
                <a:latin typeface="Candara" panose="020E0502030303020204" pitchFamily="34" charset="0"/>
              </a:rPr>
              <a:t>Set of tools</a:t>
            </a:r>
          </a:p>
          <a:p>
            <a:pPr lvl="1">
              <a:buFont typeface="Wingdings" pitchFamily="2" charset="2"/>
              <a:buChar char="§"/>
            </a:pPr>
            <a:r>
              <a:rPr lang="en-US" altLang="en-US" dirty="0">
                <a:latin typeface="Candara" panose="020E0502030303020204" pitchFamily="34" charset="0"/>
              </a:rPr>
              <a:t>Quantitative and qualitative statistically based tools </a:t>
            </a:r>
          </a:p>
          <a:p>
            <a:pPr marL="0" indent="0">
              <a:buNone/>
            </a:pPr>
            <a:endParaRPr lang="fr-FR" altLang="en-US" dirty="0"/>
          </a:p>
        </p:txBody>
      </p:sp>
    </p:spTree>
    <p:extLst>
      <p:ext uri="{BB962C8B-B14F-4D97-AF65-F5344CB8AC3E}">
        <p14:creationId xmlns:p14="http://schemas.microsoft.com/office/powerpoint/2010/main" val="6838163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1506" name="Rectangle 2"/>
          <p:cNvSpPr>
            <a:spLocks noGrp="1" noChangeArrowheads="1"/>
          </p:cNvSpPr>
          <p:nvPr>
            <p:ph type="title"/>
          </p:nvPr>
        </p:nvSpPr>
        <p:spPr>
          <a:xfrm>
            <a:off x="688298" y="0"/>
            <a:ext cx="10515600" cy="1325563"/>
          </a:xfrm>
          <a:ln/>
        </p:spPr>
        <p:txBody>
          <a:bodyPr/>
          <a:lstStyle/>
          <a:p>
            <a:pPr algn="ctr"/>
            <a:r>
              <a:rPr lang="en-US" altLang="en-US" b="1" dirty="0">
                <a:latin typeface="Candara" panose="020E0502030303020204" pitchFamily="34" charset="0"/>
              </a:rPr>
              <a:t>Successful Six Sigma</a:t>
            </a:r>
          </a:p>
        </p:txBody>
      </p:sp>
      <p:sp>
        <p:nvSpPr>
          <p:cNvPr id="661507" name="Rectangle 3"/>
          <p:cNvSpPr>
            <a:spLocks noGrp="1" noChangeArrowheads="1"/>
          </p:cNvSpPr>
          <p:nvPr>
            <p:ph type="body" idx="1"/>
          </p:nvPr>
        </p:nvSpPr>
        <p:spPr>
          <a:xfrm>
            <a:off x="838200" y="1527045"/>
            <a:ext cx="10515600" cy="4351338"/>
          </a:xfrm>
        </p:spPr>
        <p:txBody>
          <a:bodyPr/>
          <a:lstStyle/>
          <a:p>
            <a:pPr>
              <a:buFont typeface="Wingdings" pitchFamily="2" charset="2"/>
              <a:buChar char="§"/>
            </a:pPr>
            <a:r>
              <a:rPr lang="en-US" altLang="en-US" dirty="0">
                <a:latin typeface="Candara" panose="020E0502030303020204" pitchFamily="34" charset="0"/>
              </a:rPr>
              <a:t>Top-management support</a:t>
            </a:r>
          </a:p>
          <a:p>
            <a:pPr>
              <a:buFont typeface="Wingdings" pitchFamily="2" charset="2"/>
              <a:buChar char="§"/>
            </a:pPr>
            <a:r>
              <a:rPr lang="en-US" altLang="en-US" dirty="0">
                <a:latin typeface="Candara" panose="020E0502030303020204" pitchFamily="34" charset="0"/>
              </a:rPr>
              <a:t>Extensive training</a:t>
            </a:r>
          </a:p>
          <a:p>
            <a:pPr>
              <a:buFont typeface="Wingdings" pitchFamily="2" charset="2"/>
              <a:buChar char="§"/>
            </a:pPr>
            <a:r>
              <a:rPr lang="en-US" altLang="en-US" dirty="0">
                <a:latin typeface="Candara" panose="020E0502030303020204" pitchFamily="34" charset="0"/>
              </a:rPr>
              <a:t>DMAIC approach</a:t>
            </a:r>
          </a:p>
          <a:p>
            <a:pPr>
              <a:buFont typeface="Wingdings" pitchFamily="2" charset="2"/>
              <a:buChar char="§"/>
            </a:pPr>
            <a:r>
              <a:rPr lang="en-US" altLang="en-US" dirty="0">
                <a:latin typeface="Candara" panose="020E0502030303020204" pitchFamily="34" charset="0"/>
              </a:rPr>
              <a:t>Use of quantitative measures</a:t>
            </a:r>
          </a:p>
          <a:p>
            <a:pPr>
              <a:buFont typeface="Wingdings" pitchFamily="2" charset="2"/>
              <a:buChar char="§"/>
            </a:pPr>
            <a:r>
              <a:rPr lang="en-US" altLang="en-US" dirty="0">
                <a:latin typeface="Candara" panose="020E0502030303020204" pitchFamily="34" charset="0"/>
              </a:rPr>
              <a:t>Team-based projects </a:t>
            </a:r>
          </a:p>
          <a:p>
            <a:pPr>
              <a:buFont typeface="Wingdings" pitchFamily="2" charset="2"/>
              <a:buChar char="§"/>
            </a:pPr>
            <a:r>
              <a:rPr lang="en-US" altLang="en-US" dirty="0">
                <a:latin typeface="Candara" panose="020E0502030303020204" pitchFamily="34" charset="0"/>
              </a:rPr>
              <a:t>Impact on organization’s financials</a:t>
            </a:r>
          </a:p>
        </p:txBody>
      </p:sp>
    </p:spTree>
    <p:extLst>
      <p:ext uri="{BB962C8B-B14F-4D97-AF65-F5344CB8AC3E}">
        <p14:creationId xmlns:p14="http://schemas.microsoft.com/office/powerpoint/2010/main" val="17158951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6626" name="Rectangle 2"/>
          <p:cNvSpPr>
            <a:spLocks noGrp="1" noChangeArrowheads="1"/>
          </p:cNvSpPr>
          <p:nvPr>
            <p:ph type="title"/>
          </p:nvPr>
        </p:nvSpPr>
        <p:spPr>
          <a:xfrm>
            <a:off x="838200" y="365125"/>
            <a:ext cx="10515600" cy="1192213"/>
          </a:xfrm>
          <a:ln/>
        </p:spPr>
        <p:txBody>
          <a:bodyPr>
            <a:normAutofit/>
          </a:bodyPr>
          <a:lstStyle/>
          <a:p>
            <a:pPr algn="ctr"/>
            <a:r>
              <a:rPr lang="en-US" altLang="en-US" b="1" dirty="0">
                <a:latin typeface="Candara" panose="020E0502030303020204" pitchFamily="34" charset="0"/>
              </a:rPr>
              <a:t>Six Sigma Culture</a:t>
            </a:r>
          </a:p>
        </p:txBody>
      </p:sp>
      <p:sp>
        <p:nvSpPr>
          <p:cNvPr id="666627" name="Rectangle 3"/>
          <p:cNvSpPr>
            <a:spLocks noGrp="1" noChangeArrowheads="1"/>
          </p:cNvSpPr>
          <p:nvPr>
            <p:ph type="body" idx="1"/>
          </p:nvPr>
        </p:nvSpPr>
        <p:spPr/>
        <p:txBody>
          <a:bodyPr/>
          <a:lstStyle/>
          <a:p>
            <a:pPr>
              <a:buFont typeface="Wingdings" pitchFamily="2" charset="2"/>
              <a:buChar char="q"/>
            </a:pPr>
            <a:r>
              <a:rPr lang="en-US" altLang="en-US" dirty="0">
                <a:latin typeface="Candara" panose="020E0502030303020204" pitchFamily="34" charset="0"/>
              </a:rPr>
              <a:t>Leadership</a:t>
            </a:r>
          </a:p>
          <a:p>
            <a:pPr>
              <a:buFont typeface="Wingdings" pitchFamily="2" charset="2"/>
              <a:buChar char="q"/>
            </a:pPr>
            <a:r>
              <a:rPr lang="en-US" altLang="en-US" dirty="0">
                <a:latin typeface="Candara" panose="020E0502030303020204" pitchFamily="34" charset="0"/>
              </a:rPr>
              <a:t>Training</a:t>
            </a:r>
          </a:p>
          <a:p>
            <a:pPr lvl="1">
              <a:buFont typeface="Wingdings" pitchFamily="2" charset="2"/>
              <a:buChar char="§"/>
            </a:pPr>
            <a:r>
              <a:rPr lang="en-US" altLang="en-US" dirty="0">
                <a:latin typeface="Candara" panose="020E0502030303020204" pitchFamily="34" charset="0"/>
              </a:rPr>
              <a:t>Green belt</a:t>
            </a:r>
          </a:p>
          <a:p>
            <a:pPr lvl="1">
              <a:buFont typeface="Wingdings" pitchFamily="2" charset="2"/>
              <a:buChar char="§"/>
            </a:pPr>
            <a:r>
              <a:rPr lang="en-US" altLang="en-US" dirty="0">
                <a:latin typeface="Candara" panose="020E0502030303020204" pitchFamily="34" charset="0"/>
              </a:rPr>
              <a:t>Black belt</a:t>
            </a:r>
          </a:p>
          <a:p>
            <a:pPr lvl="1">
              <a:buFont typeface="Wingdings" pitchFamily="2" charset="2"/>
              <a:buChar char="§"/>
            </a:pPr>
            <a:r>
              <a:rPr lang="en-US" altLang="en-US" dirty="0">
                <a:latin typeface="Candara" panose="020E0502030303020204" pitchFamily="34" charset="0"/>
              </a:rPr>
              <a:t>Master black belt</a:t>
            </a:r>
          </a:p>
        </p:txBody>
      </p:sp>
      <p:pic>
        <p:nvPicPr>
          <p:cNvPr id="666630" name="Picture 6" descr="MCBD05957_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15226" y="1557338"/>
            <a:ext cx="1927225" cy="3960812"/>
          </a:xfrm>
          <a:prstGeom prst="rect">
            <a:avLst/>
          </a:prstGeom>
          <a:noFill/>
          <a:extLst>
            <a:ext uri="{909E8E84-426E-40DD-AFC4-6F175D3DCCD1}">
              <a14:hiddenFill xmlns:a14="http://schemas.microsoft.com/office/drawing/2010/main">
                <a:solidFill>
                  <a:srgbClr val="FFFFFF"/>
                </a:solidFill>
              </a14:hiddenFill>
            </a:ext>
          </a:extLst>
        </p:spPr>
      </p:pic>
      <p:pic>
        <p:nvPicPr>
          <p:cNvPr id="666631" name="Picture 7" descr="MCPE03472_000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36989" y="4305301"/>
            <a:ext cx="1646237" cy="1876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17728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02" name="Rectangle 2"/>
          <p:cNvSpPr>
            <a:spLocks noGrp="1" noChangeArrowheads="1"/>
          </p:cNvSpPr>
          <p:nvPr>
            <p:ph type="title"/>
          </p:nvPr>
        </p:nvSpPr>
        <p:spPr>
          <a:ln/>
        </p:spPr>
        <p:txBody>
          <a:bodyPr/>
          <a:lstStyle/>
          <a:p>
            <a:pPr algn="ctr"/>
            <a:r>
              <a:rPr lang="en-US" altLang="en-US" b="1" dirty="0">
                <a:latin typeface="Candara" panose="020E0502030303020204" pitchFamily="34" charset="0"/>
              </a:rPr>
              <a:t>DMAIC Process</a:t>
            </a:r>
          </a:p>
        </p:txBody>
      </p:sp>
      <p:sp>
        <p:nvSpPr>
          <p:cNvPr id="665603" name="Rectangle 3"/>
          <p:cNvSpPr>
            <a:spLocks noGrp="1" noChangeArrowheads="1"/>
          </p:cNvSpPr>
          <p:nvPr>
            <p:ph type="body" idx="1"/>
          </p:nvPr>
        </p:nvSpPr>
        <p:spPr/>
        <p:txBody>
          <a:bodyPr/>
          <a:lstStyle/>
          <a:p>
            <a:pPr>
              <a:buFont typeface="Wingdings" pitchFamily="2" charset="2"/>
              <a:buChar char="§"/>
            </a:pPr>
            <a:r>
              <a:rPr lang="en-US" altLang="en-US" dirty="0">
                <a:latin typeface="Candara" panose="020E0502030303020204" pitchFamily="34" charset="0"/>
              </a:rPr>
              <a:t>Define</a:t>
            </a:r>
          </a:p>
          <a:p>
            <a:pPr>
              <a:buFont typeface="Wingdings" pitchFamily="2" charset="2"/>
              <a:buChar char="§"/>
            </a:pPr>
            <a:r>
              <a:rPr lang="en-US" altLang="en-US" dirty="0">
                <a:latin typeface="Candara" panose="020E0502030303020204" pitchFamily="34" charset="0"/>
              </a:rPr>
              <a:t>Measure</a:t>
            </a:r>
          </a:p>
          <a:p>
            <a:pPr>
              <a:buFont typeface="Wingdings" pitchFamily="2" charset="2"/>
              <a:buChar char="§"/>
            </a:pPr>
            <a:r>
              <a:rPr lang="en-US" altLang="en-US" dirty="0">
                <a:latin typeface="Candara" panose="020E0502030303020204" pitchFamily="34" charset="0"/>
              </a:rPr>
              <a:t>Analyze	</a:t>
            </a:r>
          </a:p>
          <a:p>
            <a:pPr>
              <a:buFont typeface="Wingdings" pitchFamily="2" charset="2"/>
              <a:buChar char="§"/>
            </a:pPr>
            <a:r>
              <a:rPr lang="en-US" altLang="en-US" dirty="0">
                <a:latin typeface="Candara" panose="020E0502030303020204" pitchFamily="34" charset="0"/>
              </a:rPr>
              <a:t>Improve	</a:t>
            </a:r>
          </a:p>
          <a:p>
            <a:pPr>
              <a:buFont typeface="Wingdings" pitchFamily="2" charset="2"/>
              <a:buChar char="§"/>
            </a:pPr>
            <a:r>
              <a:rPr lang="en-US" altLang="en-US" dirty="0">
                <a:latin typeface="Candara" panose="020E0502030303020204" pitchFamily="34" charset="0"/>
              </a:rPr>
              <a:t>Control</a:t>
            </a:r>
          </a:p>
        </p:txBody>
      </p:sp>
      <p:grpSp>
        <p:nvGrpSpPr>
          <p:cNvPr id="665604" name="Group 4"/>
          <p:cNvGrpSpPr>
            <a:grpSpLocks/>
          </p:cNvGrpSpPr>
          <p:nvPr/>
        </p:nvGrpSpPr>
        <p:grpSpPr bwMode="auto">
          <a:xfrm>
            <a:off x="5346700" y="1328739"/>
            <a:ext cx="4859338" cy="5068887"/>
            <a:chOff x="1008" y="672"/>
            <a:chExt cx="3126" cy="3504"/>
          </a:xfrm>
        </p:grpSpPr>
        <p:grpSp>
          <p:nvGrpSpPr>
            <p:cNvPr id="665605" name="Group 5"/>
            <p:cNvGrpSpPr>
              <a:grpSpLocks noChangeAspect="1"/>
            </p:cNvGrpSpPr>
            <p:nvPr/>
          </p:nvGrpSpPr>
          <p:grpSpPr bwMode="auto">
            <a:xfrm>
              <a:off x="1008" y="672"/>
              <a:ext cx="3126" cy="3504"/>
              <a:chOff x="1608" y="1008"/>
              <a:chExt cx="2544" cy="2851"/>
            </a:xfrm>
          </p:grpSpPr>
          <p:sp>
            <p:nvSpPr>
              <p:cNvPr id="665606" name="AutoShape 6"/>
              <p:cNvSpPr>
                <a:spLocks noChangeAspect="1" noChangeArrowheads="1" noTextEdit="1"/>
              </p:cNvSpPr>
              <p:nvPr/>
            </p:nvSpPr>
            <p:spPr bwMode="auto">
              <a:xfrm>
                <a:off x="1608" y="1008"/>
                <a:ext cx="2544" cy="2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665607" name="_s665607"/>
              <p:cNvSpPr>
                <a:spLocks noChangeArrowheads="1" noTextEdit="1"/>
              </p:cNvSpPr>
              <p:nvPr/>
            </p:nvSpPr>
            <p:spPr bwMode="auto">
              <a:xfrm>
                <a:off x="2158" y="1230"/>
                <a:ext cx="1445" cy="1445"/>
              </a:xfrm>
              <a:custGeom>
                <a:avLst/>
                <a:gdLst>
                  <a:gd name="G0" fmla="+- -5505024 0 0"/>
                  <a:gd name="G1" fmla="+- -7471104 0 0"/>
                  <a:gd name="G2" fmla="+- -5505024 0 -7471104"/>
                  <a:gd name="G3" fmla="+- 10800 0 0"/>
                  <a:gd name="G4" fmla="+- 0 0 -5505024"/>
                  <a:gd name="T0" fmla="*/ 360 256 1"/>
                  <a:gd name="T1" fmla="*/ 0 256 1"/>
                  <a:gd name="G5" fmla="+- G2 T0 T1"/>
                  <a:gd name="G6" fmla="?: G2 G2 G5"/>
                  <a:gd name="G7" fmla="+- 0 0 G6"/>
                  <a:gd name="G8" fmla="+- 7200 0 0"/>
                  <a:gd name="G9" fmla="+- 0 0 -7471104"/>
                  <a:gd name="G10" fmla="+- 7200 0 2700"/>
                  <a:gd name="G11" fmla="cos G10 -5505024"/>
                  <a:gd name="G12" fmla="sin G10 -5505024"/>
                  <a:gd name="G13" fmla="cos 13500 -5505024"/>
                  <a:gd name="G14" fmla="sin 13500 -5505024"/>
                  <a:gd name="G15" fmla="+- G11 10800 0"/>
                  <a:gd name="G16" fmla="+- G12 10800 0"/>
                  <a:gd name="G17" fmla="+- G13 10800 0"/>
                  <a:gd name="G18" fmla="+- G14 10800 0"/>
                  <a:gd name="G19" fmla="*/ 7200 1 2"/>
                  <a:gd name="G20" fmla="+- G19 5400 0"/>
                  <a:gd name="G21" fmla="cos G20 -5505024"/>
                  <a:gd name="G22" fmla="sin G20 -5505024"/>
                  <a:gd name="G23" fmla="+- G21 10800 0"/>
                  <a:gd name="G24" fmla="+- G12 G23 G22"/>
                  <a:gd name="G25" fmla="+- G22 G23 G11"/>
                  <a:gd name="G26" fmla="cos 10800 -5505024"/>
                  <a:gd name="G27" fmla="sin 10800 -5505024"/>
                  <a:gd name="G28" fmla="cos 7200 -5505024"/>
                  <a:gd name="G29" fmla="sin 7200 -5505024"/>
                  <a:gd name="G30" fmla="+- G26 10800 0"/>
                  <a:gd name="G31" fmla="+- G27 10800 0"/>
                  <a:gd name="G32" fmla="+- G28 10800 0"/>
                  <a:gd name="G33" fmla="+- G29 10800 0"/>
                  <a:gd name="G34" fmla="+- G19 5400 0"/>
                  <a:gd name="G35" fmla="cos G34 -7471104"/>
                  <a:gd name="G36" fmla="sin G34 -7471104"/>
                  <a:gd name="G37" fmla="+/ -7471104 -5505024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9110 w 21600"/>
                  <a:gd name="T5" fmla="*/ 132 h 21600"/>
                  <a:gd name="T6" fmla="*/ 7139 w 21600"/>
                  <a:gd name="T7" fmla="*/ 2578 h 21600"/>
                  <a:gd name="T8" fmla="*/ 9673 w 21600"/>
                  <a:gd name="T9" fmla="*/ 3688 h 21600"/>
                  <a:gd name="T10" fmla="*/ 12211 w 21600"/>
                  <a:gd name="T11" fmla="*/ -2627 h 21600"/>
                  <a:gd name="T12" fmla="*/ 16215 w 21600"/>
                  <a:gd name="T13" fmla="*/ 2319 h 21600"/>
                  <a:gd name="T14" fmla="*/ 11270 w 21600"/>
                  <a:gd name="T15" fmla="*/ 632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1552" y="3639"/>
                    </a:moveTo>
                    <a:cubicBezTo>
                      <a:pt x="11302" y="3613"/>
                      <a:pt x="11051" y="3599"/>
                      <a:pt x="10800" y="3599"/>
                    </a:cubicBezTo>
                    <a:cubicBezTo>
                      <a:pt x="9790" y="3599"/>
                      <a:pt x="8793" y="3812"/>
                      <a:pt x="7871" y="4222"/>
                    </a:cubicBezTo>
                    <a:lnTo>
                      <a:pt x="6407" y="933"/>
                    </a:lnTo>
                    <a:cubicBezTo>
                      <a:pt x="7789" y="318"/>
                      <a:pt x="9286" y="-1"/>
                      <a:pt x="10800" y="-1"/>
                    </a:cubicBezTo>
                    <a:cubicBezTo>
                      <a:pt x="11177" y="-1"/>
                      <a:pt x="11553" y="19"/>
                      <a:pt x="11928" y="59"/>
                    </a:cubicBezTo>
                    <a:lnTo>
                      <a:pt x="12211" y="-2627"/>
                    </a:lnTo>
                    <a:lnTo>
                      <a:pt x="16215" y="2319"/>
                    </a:lnTo>
                    <a:lnTo>
                      <a:pt x="11270" y="6324"/>
                    </a:lnTo>
                    <a:lnTo>
                      <a:pt x="11552" y="3639"/>
                    </a:lnTo>
                    <a:close/>
                  </a:path>
                </a:pathLst>
              </a:custGeom>
              <a:solidFill>
                <a:srgbClr val="9966FF"/>
              </a:solidFill>
              <a:ln w="28575">
                <a:solidFill>
                  <a:srgbClr val="5F0FFF"/>
                </a:solidFill>
                <a:miter lim="800000"/>
                <a:headEnd/>
                <a:tailEnd/>
              </a:ln>
            </p:spPr>
            <p:txBody>
              <a:bodyPr wrap="none" lIns="0" tIns="0" rIns="0" bIns="0" anchor="ctr"/>
              <a:lstStyle/>
              <a:p>
                <a:endParaRPr lang="en-GB"/>
              </a:p>
            </p:txBody>
          </p:sp>
          <p:sp>
            <p:nvSpPr>
              <p:cNvPr id="665608" name="_s665608"/>
              <p:cNvSpPr>
                <a:spLocks noChangeArrowheads="1" noTextEdit="1"/>
              </p:cNvSpPr>
              <p:nvPr/>
            </p:nvSpPr>
            <p:spPr bwMode="auto">
              <a:xfrm rot="4320000">
                <a:off x="2617" y="1563"/>
                <a:ext cx="1445" cy="1445"/>
              </a:xfrm>
              <a:custGeom>
                <a:avLst/>
                <a:gdLst>
                  <a:gd name="G0" fmla="+- -5505024 0 0"/>
                  <a:gd name="G1" fmla="+- -7471104 0 0"/>
                  <a:gd name="G2" fmla="+- -5505024 0 -7471104"/>
                  <a:gd name="G3" fmla="+- 10800 0 0"/>
                  <a:gd name="G4" fmla="+- 0 0 -5505024"/>
                  <a:gd name="T0" fmla="*/ 360 256 1"/>
                  <a:gd name="T1" fmla="*/ 0 256 1"/>
                  <a:gd name="G5" fmla="+- G2 T0 T1"/>
                  <a:gd name="G6" fmla="?: G2 G2 G5"/>
                  <a:gd name="G7" fmla="+- 0 0 G6"/>
                  <a:gd name="G8" fmla="+- 7200 0 0"/>
                  <a:gd name="G9" fmla="+- 0 0 -7471104"/>
                  <a:gd name="G10" fmla="+- 7200 0 2700"/>
                  <a:gd name="G11" fmla="cos G10 -5505024"/>
                  <a:gd name="G12" fmla="sin G10 -5505024"/>
                  <a:gd name="G13" fmla="cos 13500 -5505024"/>
                  <a:gd name="G14" fmla="sin 13500 -5505024"/>
                  <a:gd name="G15" fmla="+- G11 10800 0"/>
                  <a:gd name="G16" fmla="+- G12 10800 0"/>
                  <a:gd name="G17" fmla="+- G13 10800 0"/>
                  <a:gd name="G18" fmla="+- G14 10800 0"/>
                  <a:gd name="G19" fmla="*/ 7200 1 2"/>
                  <a:gd name="G20" fmla="+- G19 5400 0"/>
                  <a:gd name="G21" fmla="cos G20 -5505024"/>
                  <a:gd name="G22" fmla="sin G20 -5505024"/>
                  <a:gd name="G23" fmla="+- G21 10800 0"/>
                  <a:gd name="G24" fmla="+- G12 G23 G22"/>
                  <a:gd name="G25" fmla="+- G22 G23 G11"/>
                  <a:gd name="G26" fmla="cos 10800 -5505024"/>
                  <a:gd name="G27" fmla="sin 10800 -5505024"/>
                  <a:gd name="G28" fmla="cos 7200 -5505024"/>
                  <a:gd name="G29" fmla="sin 7200 -5505024"/>
                  <a:gd name="G30" fmla="+- G26 10800 0"/>
                  <a:gd name="G31" fmla="+- G27 10800 0"/>
                  <a:gd name="G32" fmla="+- G28 10800 0"/>
                  <a:gd name="G33" fmla="+- G29 10800 0"/>
                  <a:gd name="G34" fmla="+- G19 5400 0"/>
                  <a:gd name="G35" fmla="cos G34 -7471104"/>
                  <a:gd name="G36" fmla="sin G34 -7471104"/>
                  <a:gd name="G37" fmla="+/ -7471104 -5505024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9110 w 21600"/>
                  <a:gd name="T5" fmla="*/ 132 h 21600"/>
                  <a:gd name="T6" fmla="*/ 7139 w 21600"/>
                  <a:gd name="T7" fmla="*/ 2578 h 21600"/>
                  <a:gd name="T8" fmla="*/ 9673 w 21600"/>
                  <a:gd name="T9" fmla="*/ 3688 h 21600"/>
                  <a:gd name="T10" fmla="*/ 12211 w 21600"/>
                  <a:gd name="T11" fmla="*/ -2627 h 21600"/>
                  <a:gd name="T12" fmla="*/ 16215 w 21600"/>
                  <a:gd name="T13" fmla="*/ 2319 h 21600"/>
                  <a:gd name="T14" fmla="*/ 11270 w 21600"/>
                  <a:gd name="T15" fmla="*/ 632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1552" y="3639"/>
                    </a:moveTo>
                    <a:cubicBezTo>
                      <a:pt x="11302" y="3613"/>
                      <a:pt x="11051" y="3599"/>
                      <a:pt x="10800" y="3599"/>
                    </a:cubicBezTo>
                    <a:cubicBezTo>
                      <a:pt x="9790" y="3599"/>
                      <a:pt x="8793" y="3812"/>
                      <a:pt x="7871" y="4222"/>
                    </a:cubicBezTo>
                    <a:lnTo>
                      <a:pt x="6407" y="933"/>
                    </a:lnTo>
                    <a:cubicBezTo>
                      <a:pt x="7789" y="318"/>
                      <a:pt x="9286" y="-1"/>
                      <a:pt x="10800" y="-1"/>
                    </a:cubicBezTo>
                    <a:cubicBezTo>
                      <a:pt x="11177" y="-1"/>
                      <a:pt x="11553" y="19"/>
                      <a:pt x="11928" y="59"/>
                    </a:cubicBezTo>
                    <a:lnTo>
                      <a:pt x="12211" y="-2627"/>
                    </a:lnTo>
                    <a:lnTo>
                      <a:pt x="16215" y="2319"/>
                    </a:lnTo>
                    <a:lnTo>
                      <a:pt x="11270" y="6324"/>
                    </a:lnTo>
                    <a:lnTo>
                      <a:pt x="11552" y="3639"/>
                    </a:lnTo>
                    <a:close/>
                  </a:path>
                </a:pathLst>
              </a:custGeom>
              <a:solidFill>
                <a:srgbClr val="F1FD09"/>
              </a:solidFill>
              <a:ln w="28575">
                <a:solidFill>
                  <a:srgbClr val="CAD402"/>
                </a:solidFill>
                <a:miter lim="800000"/>
                <a:headEnd/>
                <a:tailEnd/>
              </a:ln>
            </p:spPr>
            <p:txBody>
              <a:bodyPr wrap="none" lIns="0" tIns="0" rIns="0" bIns="0" anchor="ctr"/>
              <a:lstStyle/>
              <a:p>
                <a:endParaRPr lang="en-GB"/>
              </a:p>
            </p:txBody>
          </p:sp>
          <p:sp>
            <p:nvSpPr>
              <p:cNvPr id="665609" name="_s665609"/>
              <p:cNvSpPr>
                <a:spLocks noChangeArrowheads="1" noTextEdit="1"/>
              </p:cNvSpPr>
              <p:nvPr/>
            </p:nvSpPr>
            <p:spPr bwMode="auto">
              <a:xfrm rot="8640000">
                <a:off x="2441" y="2102"/>
                <a:ext cx="1445" cy="1445"/>
              </a:xfrm>
              <a:custGeom>
                <a:avLst/>
                <a:gdLst>
                  <a:gd name="G0" fmla="+- -5505024 0 0"/>
                  <a:gd name="G1" fmla="+- -7471104 0 0"/>
                  <a:gd name="G2" fmla="+- -5505024 0 -7471104"/>
                  <a:gd name="G3" fmla="+- 10800 0 0"/>
                  <a:gd name="G4" fmla="+- 0 0 -5505024"/>
                  <a:gd name="T0" fmla="*/ 360 256 1"/>
                  <a:gd name="T1" fmla="*/ 0 256 1"/>
                  <a:gd name="G5" fmla="+- G2 T0 T1"/>
                  <a:gd name="G6" fmla="?: G2 G2 G5"/>
                  <a:gd name="G7" fmla="+- 0 0 G6"/>
                  <a:gd name="G8" fmla="+- 7200 0 0"/>
                  <a:gd name="G9" fmla="+- 0 0 -7471104"/>
                  <a:gd name="G10" fmla="+- 7200 0 2700"/>
                  <a:gd name="G11" fmla="cos G10 -5505024"/>
                  <a:gd name="G12" fmla="sin G10 -5505024"/>
                  <a:gd name="G13" fmla="cos 13500 -5505024"/>
                  <a:gd name="G14" fmla="sin 13500 -5505024"/>
                  <a:gd name="G15" fmla="+- G11 10800 0"/>
                  <a:gd name="G16" fmla="+- G12 10800 0"/>
                  <a:gd name="G17" fmla="+- G13 10800 0"/>
                  <a:gd name="G18" fmla="+- G14 10800 0"/>
                  <a:gd name="G19" fmla="*/ 7200 1 2"/>
                  <a:gd name="G20" fmla="+- G19 5400 0"/>
                  <a:gd name="G21" fmla="cos G20 -5505024"/>
                  <a:gd name="G22" fmla="sin G20 -5505024"/>
                  <a:gd name="G23" fmla="+- G21 10800 0"/>
                  <a:gd name="G24" fmla="+- G12 G23 G22"/>
                  <a:gd name="G25" fmla="+- G22 G23 G11"/>
                  <a:gd name="G26" fmla="cos 10800 -5505024"/>
                  <a:gd name="G27" fmla="sin 10800 -5505024"/>
                  <a:gd name="G28" fmla="cos 7200 -5505024"/>
                  <a:gd name="G29" fmla="sin 7200 -5505024"/>
                  <a:gd name="G30" fmla="+- G26 10800 0"/>
                  <a:gd name="G31" fmla="+- G27 10800 0"/>
                  <a:gd name="G32" fmla="+- G28 10800 0"/>
                  <a:gd name="G33" fmla="+- G29 10800 0"/>
                  <a:gd name="G34" fmla="+- G19 5400 0"/>
                  <a:gd name="G35" fmla="cos G34 -7471104"/>
                  <a:gd name="G36" fmla="sin G34 -7471104"/>
                  <a:gd name="G37" fmla="+/ -7471104 -5505024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9110 w 21600"/>
                  <a:gd name="T5" fmla="*/ 132 h 21600"/>
                  <a:gd name="T6" fmla="*/ 7139 w 21600"/>
                  <a:gd name="T7" fmla="*/ 2578 h 21600"/>
                  <a:gd name="T8" fmla="*/ 9673 w 21600"/>
                  <a:gd name="T9" fmla="*/ 3688 h 21600"/>
                  <a:gd name="T10" fmla="*/ 12211 w 21600"/>
                  <a:gd name="T11" fmla="*/ -2627 h 21600"/>
                  <a:gd name="T12" fmla="*/ 16215 w 21600"/>
                  <a:gd name="T13" fmla="*/ 2319 h 21600"/>
                  <a:gd name="T14" fmla="*/ 11270 w 21600"/>
                  <a:gd name="T15" fmla="*/ 632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1552" y="3639"/>
                    </a:moveTo>
                    <a:cubicBezTo>
                      <a:pt x="11302" y="3613"/>
                      <a:pt x="11051" y="3599"/>
                      <a:pt x="10800" y="3599"/>
                    </a:cubicBezTo>
                    <a:cubicBezTo>
                      <a:pt x="9790" y="3599"/>
                      <a:pt x="8793" y="3812"/>
                      <a:pt x="7871" y="4222"/>
                    </a:cubicBezTo>
                    <a:lnTo>
                      <a:pt x="6407" y="933"/>
                    </a:lnTo>
                    <a:cubicBezTo>
                      <a:pt x="7789" y="318"/>
                      <a:pt x="9286" y="-1"/>
                      <a:pt x="10800" y="-1"/>
                    </a:cubicBezTo>
                    <a:cubicBezTo>
                      <a:pt x="11177" y="-1"/>
                      <a:pt x="11553" y="19"/>
                      <a:pt x="11928" y="59"/>
                    </a:cubicBezTo>
                    <a:lnTo>
                      <a:pt x="12211" y="-2627"/>
                    </a:lnTo>
                    <a:lnTo>
                      <a:pt x="16215" y="2319"/>
                    </a:lnTo>
                    <a:lnTo>
                      <a:pt x="11270" y="6324"/>
                    </a:lnTo>
                    <a:lnTo>
                      <a:pt x="11552" y="3639"/>
                    </a:lnTo>
                    <a:close/>
                  </a:path>
                </a:pathLst>
              </a:custGeom>
              <a:solidFill>
                <a:srgbClr val="0399FF"/>
              </a:solidFill>
              <a:ln w="28575">
                <a:solidFill>
                  <a:srgbClr val="4B595B"/>
                </a:solidFill>
                <a:miter lim="800000"/>
                <a:headEnd/>
                <a:tailEnd/>
              </a:ln>
            </p:spPr>
            <p:txBody>
              <a:bodyPr wrap="none" lIns="0" tIns="0" rIns="0" bIns="0" anchor="ctr"/>
              <a:lstStyle/>
              <a:p>
                <a:endParaRPr lang="en-GB"/>
              </a:p>
            </p:txBody>
          </p:sp>
          <p:sp>
            <p:nvSpPr>
              <p:cNvPr id="665610" name="_s665610"/>
              <p:cNvSpPr>
                <a:spLocks noChangeArrowheads="1" noTextEdit="1"/>
              </p:cNvSpPr>
              <p:nvPr/>
            </p:nvSpPr>
            <p:spPr bwMode="auto">
              <a:xfrm rot="12960000">
                <a:off x="1875" y="2102"/>
                <a:ext cx="1445" cy="1445"/>
              </a:xfrm>
              <a:custGeom>
                <a:avLst/>
                <a:gdLst>
                  <a:gd name="G0" fmla="+- -5505024 0 0"/>
                  <a:gd name="G1" fmla="+- -7471104 0 0"/>
                  <a:gd name="G2" fmla="+- -5505024 0 -7471104"/>
                  <a:gd name="G3" fmla="+- 10800 0 0"/>
                  <a:gd name="G4" fmla="+- 0 0 -5505024"/>
                  <a:gd name="T0" fmla="*/ 360 256 1"/>
                  <a:gd name="T1" fmla="*/ 0 256 1"/>
                  <a:gd name="G5" fmla="+- G2 T0 T1"/>
                  <a:gd name="G6" fmla="?: G2 G2 G5"/>
                  <a:gd name="G7" fmla="+- 0 0 G6"/>
                  <a:gd name="G8" fmla="+- 7200 0 0"/>
                  <a:gd name="G9" fmla="+- 0 0 -7471104"/>
                  <a:gd name="G10" fmla="+- 7200 0 2700"/>
                  <a:gd name="G11" fmla="cos G10 -5505024"/>
                  <a:gd name="G12" fmla="sin G10 -5505024"/>
                  <a:gd name="G13" fmla="cos 13500 -5505024"/>
                  <a:gd name="G14" fmla="sin 13500 -5505024"/>
                  <a:gd name="G15" fmla="+- G11 10800 0"/>
                  <a:gd name="G16" fmla="+- G12 10800 0"/>
                  <a:gd name="G17" fmla="+- G13 10800 0"/>
                  <a:gd name="G18" fmla="+- G14 10800 0"/>
                  <a:gd name="G19" fmla="*/ 7200 1 2"/>
                  <a:gd name="G20" fmla="+- G19 5400 0"/>
                  <a:gd name="G21" fmla="cos G20 -5505024"/>
                  <a:gd name="G22" fmla="sin G20 -5505024"/>
                  <a:gd name="G23" fmla="+- G21 10800 0"/>
                  <a:gd name="G24" fmla="+- G12 G23 G22"/>
                  <a:gd name="G25" fmla="+- G22 G23 G11"/>
                  <a:gd name="G26" fmla="cos 10800 -5505024"/>
                  <a:gd name="G27" fmla="sin 10800 -5505024"/>
                  <a:gd name="G28" fmla="cos 7200 -5505024"/>
                  <a:gd name="G29" fmla="sin 7200 -5505024"/>
                  <a:gd name="G30" fmla="+- G26 10800 0"/>
                  <a:gd name="G31" fmla="+- G27 10800 0"/>
                  <a:gd name="G32" fmla="+- G28 10800 0"/>
                  <a:gd name="G33" fmla="+- G29 10800 0"/>
                  <a:gd name="G34" fmla="+- G19 5400 0"/>
                  <a:gd name="G35" fmla="cos G34 -7471104"/>
                  <a:gd name="G36" fmla="sin G34 -7471104"/>
                  <a:gd name="G37" fmla="+/ -7471104 -5505024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9110 w 21600"/>
                  <a:gd name="T5" fmla="*/ 132 h 21600"/>
                  <a:gd name="T6" fmla="*/ 7139 w 21600"/>
                  <a:gd name="T7" fmla="*/ 2578 h 21600"/>
                  <a:gd name="T8" fmla="*/ 9673 w 21600"/>
                  <a:gd name="T9" fmla="*/ 3688 h 21600"/>
                  <a:gd name="T10" fmla="*/ 12211 w 21600"/>
                  <a:gd name="T11" fmla="*/ -2627 h 21600"/>
                  <a:gd name="T12" fmla="*/ 16215 w 21600"/>
                  <a:gd name="T13" fmla="*/ 2319 h 21600"/>
                  <a:gd name="T14" fmla="*/ 11270 w 21600"/>
                  <a:gd name="T15" fmla="*/ 632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1552" y="3639"/>
                    </a:moveTo>
                    <a:cubicBezTo>
                      <a:pt x="11302" y="3613"/>
                      <a:pt x="11051" y="3599"/>
                      <a:pt x="10800" y="3599"/>
                    </a:cubicBezTo>
                    <a:cubicBezTo>
                      <a:pt x="9790" y="3599"/>
                      <a:pt x="8793" y="3812"/>
                      <a:pt x="7871" y="4222"/>
                    </a:cubicBezTo>
                    <a:lnTo>
                      <a:pt x="6407" y="933"/>
                    </a:lnTo>
                    <a:cubicBezTo>
                      <a:pt x="7789" y="318"/>
                      <a:pt x="9286" y="-1"/>
                      <a:pt x="10800" y="-1"/>
                    </a:cubicBezTo>
                    <a:cubicBezTo>
                      <a:pt x="11177" y="-1"/>
                      <a:pt x="11553" y="19"/>
                      <a:pt x="11928" y="59"/>
                    </a:cubicBezTo>
                    <a:lnTo>
                      <a:pt x="12211" y="-2627"/>
                    </a:lnTo>
                    <a:lnTo>
                      <a:pt x="16215" y="2319"/>
                    </a:lnTo>
                    <a:lnTo>
                      <a:pt x="11270" y="6324"/>
                    </a:lnTo>
                    <a:lnTo>
                      <a:pt x="11552" y="3639"/>
                    </a:lnTo>
                    <a:close/>
                  </a:path>
                </a:pathLst>
              </a:custGeom>
              <a:solidFill>
                <a:srgbClr val="FF00FF"/>
              </a:solidFill>
              <a:ln w="28575">
                <a:solidFill>
                  <a:srgbClr val="CA00CA"/>
                </a:solidFill>
                <a:miter lim="800000"/>
                <a:headEnd/>
                <a:tailEnd/>
              </a:ln>
            </p:spPr>
            <p:txBody>
              <a:bodyPr wrap="none" lIns="0" tIns="0" rIns="0" bIns="0" anchor="ctr"/>
              <a:lstStyle/>
              <a:p>
                <a:endParaRPr lang="en-GB"/>
              </a:p>
            </p:txBody>
          </p:sp>
          <p:sp>
            <p:nvSpPr>
              <p:cNvPr id="665611" name="_s665611"/>
              <p:cNvSpPr>
                <a:spLocks noChangeArrowheads="1" noTextEdit="1"/>
              </p:cNvSpPr>
              <p:nvPr/>
            </p:nvSpPr>
            <p:spPr bwMode="auto">
              <a:xfrm rot="17280000">
                <a:off x="1700" y="1563"/>
                <a:ext cx="1445" cy="1445"/>
              </a:xfrm>
              <a:custGeom>
                <a:avLst/>
                <a:gdLst>
                  <a:gd name="G0" fmla="+- -5505024 0 0"/>
                  <a:gd name="G1" fmla="+- -7471104 0 0"/>
                  <a:gd name="G2" fmla="+- -5505024 0 -7471104"/>
                  <a:gd name="G3" fmla="+- 10800 0 0"/>
                  <a:gd name="G4" fmla="+- 0 0 -5505024"/>
                  <a:gd name="T0" fmla="*/ 360 256 1"/>
                  <a:gd name="T1" fmla="*/ 0 256 1"/>
                  <a:gd name="G5" fmla="+- G2 T0 T1"/>
                  <a:gd name="G6" fmla="?: G2 G2 G5"/>
                  <a:gd name="G7" fmla="+- 0 0 G6"/>
                  <a:gd name="G8" fmla="+- 7200 0 0"/>
                  <a:gd name="G9" fmla="+- 0 0 -7471104"/>
                  <a:gd name="G10" fmla="+- 7200 0 2700"/>
                  <a:gd name="G11" fmla="cos G10 -5505024"/>
                  <a:gd name="G12" fmla="sin G10 -5505024"/>
                  <a:gd name="G13" fmla="cos 13500 -5505024"/>
                  <a:gd name="G14" fmla="sin 13500 -5505024"/>
                  <a:gd name="G15" fmla="+- G11 10800 0"/>
                  <a:gd name="G16" fmla="+- G12 10800 0"/>
                  <a:gd name="G17" fmla="+- G13 10800 0"/>
                  <a:gd name="G18" fmla="+- G14 10800 0"/>
                  <a:gd name="G19" fmla="*/ 7200 1 2"/>
                  <a:gd name="G20" fmla="+- G19 5400 0"/>
                  <a:gd name="G21" fmla="cos G20 -5505024"/>
                  <a:gd name="G22" fmla="sin G20 -5505024"/>
                  <a:gd name="G23" fmla="+- G21 10800 0"/>
                  <a:gd name="G24" fmla="+- G12 G23 G22"/>
                  <a:gd name="G25" fmla="+- G22 G23 G11"/>
                  <a:gd name="G26" fmla="cos 10800 -5505024"/>
                  <a:gd name="G27" fmla="sin 10800 -5505024"/>
                  <a:gd name="G28" fmla="cos 7200 -5505024"/>
                  <a:gd name="G29" fmla="sin 7200 -5505024"/>
                  <a:gd name="G30" fmla="+- G26 10800 0"/>
                  <a:gd name="G31" fmla="+- G27 10800 0"/>
                  <a:gd name="G32" fmla="+- G28 10800 0"/>
                  <a:gd name="G33" fmla="+- G29 10800 0"/>
                  <a:gd name="G34" fmla="+- G19 5400 0"/>
                  <a:gd name="G35" fmla="cos G34 -7471104"/>
                  <a:gd name="G36" fmla="sin G34 -7471104"/>
                  <a:gd name="G37" fmla="+/ -7471104 -5505024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9110 w 21600"/>
                  <a:gd name="T5" fmla="*/ 132 h 21600"/>
                  <a:gd name="T6" fmla="*/ 7139 w 21600"/>
                  <a:gd name="T7" fmla="*/ 2578 h 21600"/>
                  <a:gd name="T8" fmla="*/ 9673 w 21600"/>
                  <a:gd name="T9" fmla="*/ 3688 h 21600"/>
                  <a:gd name="T10" fmla="*/ 12211 w 21600"/>
                  <a:gd name="T11" fmla="*/ -2627 h 21600"/>
                  <a:gd name="T12" fmla="*/ 16215 w 21600"/>
                  <a:gd name="T13" fmla="*/ 2319 h 21600"/>
                  <a:gd name="T14" fmla="*/ 11270 w 21600"/>
                  <a:gd name="T15" fmla="*/ 632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1552" y="3639"/>
                    </a:moveTo>
                    <a:cubicBezTo>
                      <a:pt x="11302" y="3613"/>
                      <a:pt x="11051" y="3599"/>
                      <a:pt x="10800" y="3599"/>
                    </a:cubicBezTo>
                    <a:cubicBezTo>
                      <a:pt x="9790" y="3599"/>
                      <a:pt x="8793" y="3812"/>
                      <a:pt x="7871" y="4222"/>
                    </a:cubicBezTo>
                    <a:lnTo>
                      <a:pt x="6407" y="933"/>
                    </a:lnTo>
                    <a:cubicBezTo>
                      <a:pt x="7789" y="318"/>
                      <a:pt x="9286" y="-1"/>
                      <a:pt x="10800" y="-1"/>
                    </a:cubicBezTo>
                    <a:cubicBezTo>
                      <a:pt x="11177" y="-1"/>
                      <a:pt x="11553" y="19"/>
                      <a:pt x="11928" y="59"/>
                    </a:cubicBezTo>
                    <a:lnTo>
                      <a:pt x="12211" y="-2627"/>
                    </a:lnTo>
                    <a:lnTo>
                      <a:pt x="16215" y="2319"/>
                    </a:lnTo>
                    <a:lnTo>
                      <a:pt x="11270" y="6324"/>
                    </a:lnTo>
                    <a:lnTo>
                      <a:pt x="11552" y="3639"/>
                    </a:lnTo>
                    <a:close/>
                  </a:path>
                </a:pathLst>
              </a:custGeom>
              <a:solidFill>
                <a:srgbClr val="01BD0A"/>
              </a:solidFill>
              <a:ln w="28575">
                <a:solidFill>
                  <a:srgbClr val="019308"/>
                </a:solidFill>
                <a:miter lim="800000"/>
                <a:headEnd/>
                <a:tailEnd/>
              </a:ln>
            </p:spPr>
            <p:txBody>
              <a:bodyPr wrap="none" lIns="0" tIns="0" rIns="0" bIns="0" anchor="ctr"/>
              <a:lstStyle/>
              <a:p>
                <a:endParaRPr lang="en-GB"/>
              </a:p>
            </p:txBody>
          </p:sp>
          <p:sp>
            <p:nvSpPr>
              <p:cNvPr id="665612" name="_s665612"/>
              <p:cNvSpPr>
                <a:spLocks noChangeArrowheads="1"/>
              </p:cNvSpPr>
              <p:nvPr/>
            </p:nvSpPr>
            <p:spPr bwMode="auto">
              <a:xfrm>
                <a:off x="3252" y="1292"/>
                <a:ext cx="531" cy="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p>
                <a:pPr eaLnBrk="0" hangingPunct="0">
                  <a:spcBef>
                    <a:spcPct val="50000"/>
                  </a:spcBef>
                </a:pPr>
                <a:r>
                  <a:rPr lang="en-US" altLang="en-US" sz="2800" b="1"/>
                  <a:t>Define</a:t>
                </a:r>
              </a:p>
            </p:txBody>
          </p:sp>
          <p:sp>
            <p:nvSpPr>
              <p:cNvPr id="665613" name="_s665613"/>
              <p:cNvSpPr>
                <a:spLocks noChangeArrowheads="1"/>
              </p:cNvSpPr>
              <p:nvPr/>
            </p:nvSpPr>
            <p:spPr bwMode="auto">
              <a:xfrm>
                <a:off x="1585" y="2503"/>
                <a:ext cx="531" cy="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p>
                <a:pPr eaLnBrk="0" hangingPunct="0">
                  <a:spcBef>
                    <a:spcPct val="50000"/>
                  </a:spcBef>
                </a:pPr>
                <a:r>
                  <a:rPr lang="en-US" altLang="en-US" sz="2800" b="1"/>
                  <a:t>Improve</a:t>
                </a:r>
              </a:p>
            </p:txBody>
          </p:sp>
          <p:sp>
            <p:nvSpPr>
              <p:cNvPr id="665614" name="_s665614"/>
              <p:cNvSpPr>
                <a:spLocks noChangeArrowheads="1"/>
              </p:cNvSpPr>
              <p:nvPr/>
            </p:nvSpPr>
            <p:spPr bwMode="auto">
              <a:xfrm>
                <a:off x="1979" y="1292"/>
                <a:ext cx="531" cy="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p>
                <a:pPr eaLnBrk="0" hangingPunct="0">
                  <a:spcBef>
                    <a:spcPct val="50000"/>
                  </a:spcBef>
                </a:pPr>
                <a:r>
                  <a:rPr lang="en-US" altLang="en-US" sz="2800" b="1"/>
                  <a:t>Control</a:t>
                </a:r>
              </a:p>
            </p:txBody>
          </p:sp>
          <p:sp>
            <p:nvSpPr>
              <p:cNvPr id="665615" name="_s665615"/>
              <p:cNvSpPr>
                <a:spLocks noChangeArrowheads="1"/>
              </p:cNvSpPr>
              <p:nvPr/>
            </p:nvSpPr>
            <p:spPr bwMode="auto">
              <a:xfrm>
                <a:off x="3645" y="2503"/>
                <a:ext cx="531" cy="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p>
                <a:pPr eaLnBrk="0" hangingPunct="0">
                  <a:spcBef>
                    <a:spcPct val="50000"/>
                  </a:spcBef>
                </a:pPr>
                <a:r>
                  <a:rPr lang="en-US" altLang="en-US" sz="2800" b="1"/>
                  <a:t>Measure</a:t>
                </a:r>
              </a:p>
            </p:txBody>
          </p:sp>
          <p:sp>
            <p:nvSpPr>
              <p:cNvPr id="665616" name="_s665616"/>
              <p:cNvSpPr>
                <a:spLocks noChangeArrowheads="1"/>
              </p:cNvSpPr>
              <p:nvPr/>
            </p:nvSpPr>
            <p:spPr bwMode="auto">
              <a:xfrm>
                <a:off x="2615" y="3251"/>
                <a:ext cx="531" cy="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p>
                <a:pPr eaLnBrk="0" hangingPunct="0">
                  <a:spcBef>
                    <a:spcPct val="50000"/>
                  </a:spcBef>
                </a:pPr>
                <a:r>
                  <a:rPr lang="en-US" altLang="en-US" sz="2800" b="1"/>
                  <a:t>Analyze</a:t>
                </a:r>
              </a:p>
            </p:txBody>
          </p:sp>
        </p:grpSp>
        <p:grpSp>
          <p:nvGrpSpPr>
            <p:cNvPr id="665617" name="Group 17"/>
            <p:cNvGrpSpPr>
              <a:grpSpLocks noChangeAspect="1"/>
            </p:cNvGrpSpPr>
            <p:nvPr/>
          </p:nvGrpSpPr>
          <p:grpSpPr bwMode="auto">
            <a:xfrm>
              <a:off x="1344" y="960"/>
              <a:ext cx="2544" cy="2851"/>
              <a:chOff x="-106" y="-916"/>
              <a:chExt cx="5972" cy="6695"/>
            </a:xfrm>
          </p:grpSpPr>
          <p:sp>
            <p:nvSpPr>
              <p:cNvPr id="665618" name="AutoShape 18"/>
              <p:cNvSpPr>
                <a:spLocks noChangeAspect="1" noChangeArrowheads="1" noTextEdit="1"/>
              </p:cNvSpPr>
              <p:nvPr/>
            </p:nvSpPr>
            <p:spPr bwMode="auto">
              <a:xfrm>
                <a:off x="-106" y="-916"/>
                <a:ext cx="5972" cy="66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665619" name="_s665619"/>
              <p:cNvSpPr>
                <a:spLocks noChangeArrowheads="1" noTextEdit="1"/>
              </p:cNvSpPr>
              <p:nvPr/>
            </p:nvSpPr>
            <p:spPr bwMode="auto">
              <a:xfrm>
                <a:off x="2035" y="1226"/>
                <a:ext cx="1638" cy="1639"/>
              </a:xfrm>
              <a:custGeom>
                <a:avLst/>
                <a:gdLst>
                  <a:gd name="G0" fmla="+- -5373952 0 0"/>
                  <a:gd name="G1" fmla="+- -7864320 0 0"/>
                  <a:gd name="G2" fmla="+- -5373952 0 -7864320"/>
                  <a:gd name="G3" fmla="+- 10800 0 0"/>
                  <a:gd name="G4" fmla="+- 0 0 -5373952"/>
                  <a:gd name="T0" fmla="*/ 360 256 1"/>
                  <a:gd name="T1" fmla="*/ 0 256 1"/>
                  <a:gd name="G5" fmla="+- G2 T0 T1"/>
                  <a:gd name="G6" fmla="?: G2 G2 G5"/>
                  <a:gd name="G7" fmla="+- 0 0 G6"/>
                  <a:gd name="G8" fmla="+- 7200 0 0"/>
                  <a:gd name="G9" fmla="+- 0 0 -7864320"/>
                  <a:gd name="G10" fmla="+- 7200 0 2700"/>
                  <a:gd name="G11" fmla="cos G10 -5373952"/>
                  <a:gd name="G12" fmla="sin G10 -5373952"/>
                  <a:gd name="G13" fmla="cos 13500 -5373952"/>
                  <a:gd name="G14" fmla="sin 13500 -5373952"/>
                  <a:gd name="G15" fmla="+- G11 10800 0"/>
                  <a:gd name="G16" fmla="+- G12 10800 0"/>
                  <a:gd name="G17" fmla="+- G13 10800 0"/>
                  <a:gd name="G18" fmla="+- G14 10800 0"/>
                  <a:gd name="G19" fmla="*/ 7200 1 2"/>
                  <a:gd name="G20" fmla="+- G19 5400 0"/>
                  <a:gd name="G21" fmla="cos G20 -5373952"/>
                  <a:gd name="G22" fmla="sin G20 -5373952"/>
                  <a:gd name="G23" fmla="+- G21 10800 0"/>
                  <a:gd name="G24" fmla="+- G12 G23 G22"/>
                  <a:gd name="G25" fmla="+- G22 G23 G11"/>
                  <a:gd name="G26" fmla="cos 10800 -5373952"/>
                  <a:gd name="G27" fmla="sin 10800 -5373952"/>
                  <a:gd name="G28" fmla="cos 7200 -5373952"/>
                  <a:gd name="G29" fmla="sin 7200 -5373952"/>
                  <a:gd name="G30" fmla="+- G26 10800 0"/>
                  <a:gd name="G31" fmla="+- G27 10800 0"/>
                  <a:gd name="G32" fmla="+- G28 10800 0"/>
                  <a:gd name="G33" fmla="+- G29 10800 0"/>
                  <a:gd name="G34" fmla="+- G19 5400 0"/>
                  <a:gd name="G35" fmla="cos G34 -7864320"/>
                  <a:gd name="G36" fmla="sin G34 -7864320"/>
                  <a:gd name="G37" fmla="+/ -7864320 -5373952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8739 w 21600"/>
                  <a:gd name="T5" fmla="*/ 198 h 21600"/>
                  <a:gd name="T6" fmla="*/ 6300 w 21600"/>
                  <a:gd name="T7" fmla="*/ 3005 h 21600"/>
                  <a:gd name="T8" fmla="*/ 9426 w 21600"/>
                  <a:gd name="T9" fmla="*/ 3732 h 21600"/>
                  <a:gd name="T10" fmla="*/ 12678 w 21600"/>
                  <a:gd name="T11" fmla="*/ -2569 h 21600"/>
                  <a:gd name="T12" fmla="*/ 16508 w 21600"/>
                  <a:gd name="T13" fmla="*/ 2513 h 21600"/>
                  <a:gd name="T14" fmla="*/ 11426 w 21600"/>
                  <a:gd name="T15" fmla="*/ 6343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1802" y="3670"/>
                    </a:moveTo>
                    <a:cubicBezTo>
                      <a:pt x="11470" y="3623"/>
                      <a:pt x="11135" y="3599"/>
                      <a:pt x="10800" y="3599"/>
                    </a:cubicBezTo>
                    <a:cubicBezTo>
                      <a:pt x="9536" y="3599"/>
                      <a:pt x="8294" y="3932"/>
                      <a:pt x="7200" y="4564"/>
                    </a:cubicBezTo>
                    <a:lnTo>
                      <a:pt x="5400" y="1446"/>
                    </a:lnTo>
                    <a:cubicBezTo>
                      <a:pt x="7041" y="499"/>
                      <a:pt x="8904" y="-1"/>
                      <a:pt x="10800" y="-1"/>
                    </a:cubicBezTo>
                    <a:cubicBezTo>
                      <a:pt x="11302" y="-1"/>
                      <a:pt x="11805" y="35"/>
                      <a:pt x="12303" y="105"/>
                    </a:cubicBezTo>
                    <a:lnTo>
                      <a:pt x="12678" y="-2569"/>
                    </a:lnTo>
                    <a:lnTo>
                      <a:pt x="16508" y="2513"/>
                    </a:lnTo>
                    <a:lnTo>
                      <a:pt x="11426" y="6343"/>
                    </a:lnTo>
                    <a:lnTo>
                      <a:pt x="11802" y="3670"/>
                    </a:lnTo>
                    <a:close/>
                  </a:path>
                </a:pathLst>
              </a:custGeom>
              <a:solidFill>
                <a:srgbClr val="9966FF"/>
              </a:solidFill>
              <a:ln w="28575">
                <a:solidFill>
                  <a:srgbClr val="5F0FFF"/>
                </a:solidFill>
                <a:miter lim="800000"/>
                <a:headEnd/>
                <a:tailEnd/>
              </a:ln>
            </p:spPr>
            <p:txBody>
              <a:bodyPr wrap="none" lIns="0" tIns="0" rIns="0" bIns="0" anchor="ctr"/>
              <a:lstStyle/>
              <a:p>
                <a:endParaRPr lang="en-GB"/>
              </a:p>
            </p:txBody>
          </p:sp>
          <p:sp>
            <p:nvSpPr>
              <p:cNvPr id="665620" name="_s665620"/>
              <p:cNvSpPr>
                <a:spLocks noChangeArrowheads="1" noTextEdit="1"/>
              </p:cNvSpPr>
              <p:nvPr/>
            </p:nvSpPr>
            <p:spPr bwMode="auto">
              <a:xfrm rot="5400000">
                <a:off x="2446" y="1614"/>
                <a:ext cx="1638" cy="1638"/>
              </a:xfrm>
              <a:custGeom>
                <a:avLst/>
                <a:gdLst>
                  <a:gd name="G0" fmla="+- -5373952 0 0"/>
                  <a:gd name="G1" fmla="+- -7864320 0 0"/>
                  <a:gd name="G2" fmla="+- -5373952 0 -7864320"/>
                  <a:gd name="G3" fmla="+- 10800 0 0"/>
                  <a:gd name="G4" fmla="+- 0 0 -5373952"/>
                  <a:gd name="T0" fmla="*/ 360 256 1"/>
                  <a:gd name="T1" fmla="*/ 0 256 1"/>
                  <a:gd name="G5" fmla="+- G2 T0 T1"/>
                  <a:gd name="G6" fmla="?: G2 G2 G5"/>
                  <a:gd name="G7" fmla="+- 0 0 G6"/>
                  <a:gd name="G8" fmla="+- 7200 0 0"/>
                  <a:gd name="G9" fmla="+- 0 0 -7864320"/>
                  <a:gd name="G10" fmla="+- 7200 0 2700"/>
                  <a:gd name="G11" fmla="cos G10 -5373952"/>
                  <a:gd name="G12" fmla="sin G10 -5373952"/>
                  <a:gd name="G13" fmla="cos 13500 -5373952"/>
                  <a:gd name="G14" fmla="sin 13500 -5373952"/>
                  <a:gd name="G15" fmla="+- G11 10800 0"/>
                  <a:gd name="G16" fmla="+- G12 10800 0"/>
                  <a:gd name="G17" fmla="+- G13 10800 0"/>
                  <a:gd name="G18" fmla="+- G14 10800 0"/>
                  <a:gd name="G19" fmla="*/ 7200 1 2"/>
                  <a:gd name="G20" fmla="+- G19 5400 0"/>
                  <a:gd name="G21" fmla="cos G20 -5373952"/>
                  <a:gd name="G22" fmla="sin G20 -5373952"/>
                  <a:gd name="G23" fmla="+- G21 10800 0"/>
                  <a:gd name="G24" fmla="+- G12 G23 G22"/>
                  <a:gd name="G25" fmla="+- G22 G23 G11"/>
                  <a:gd name="G26" fmla="cos 10800 -5373952"/>
                  <a:gd name="G27" fmla="sin 10800 -5373952"/>
                  <a:gd name="G28" fmla="cos 7200 -5373952"/>
                  <a:gd name="G29" fmla="sin 7200 -5373952"/>
                  <a:gd name="G30" fmla="+- G26 10800 0"/>
                  <a:gd name="G31" fmla="+- G27 10800 0"/>
                  <a:gd name="G32" fmla="+- G28 10800 0"/>
                  <a:gd name="G33" fmla="+- G29 10800 0"/>
                  <a:gd name="G34" fmla="+- G19 5400 0"/>
                  <a:gd name="G35" fmla="cos G34 -7864320"/>
                  <a:gd name="G36" fmla="sin G34 -7864320"/>
                  <a:gd name="G37" fmla="+/ -7864320 -5373952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8739 w 21600"/>
                  <a:gd name="T5" fmla="*/ 198 h 21600"/>
                  <a:gd name="T6" fmla="*/ 6300 w 21600"/>
                  <a:gd name="T7" fmla="*/ 3005 h 21600"/>
                  <a:gd name="T8" fmla="*/ 9426 w 21600"/>
                  <a:gd name="T9" fmla="*/ 3732 h 21600"/>
                  <a:gd name="T10" fmla="*/ 12678 w 21600"/>
                  <a:gd name="T11" fmla="*/ -2569 h 21600"/>
                  <a:gd name="T12" fmla="*/ 16508 w 21600"/>
                  <a:gd name="T13" fmla="*/ 2513 h 21600"/>
                  <a:gd name="T14" fmla="*/ 11426 w 21600"/>
                  <a:gd name="T15" fmla="*/ 6343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1802" y="3670"/>
                    </a:moveTo>
                    <a:cubicBezTo>
                      <a:pt x="11470" y="3623"/>
                      <a:pt x="11135" y="3599"/>
                      <a:pt x="10800" y="3599"/>
                    </a:cubicBezTo>
                    <a:cubicBezTo>
                      <a:pt x="9536" y="3599"/>
                      <a:pt x="8294" y="3932"/>
                      <a:pt x="7200" y="4564"/>
                    </a:cubicBezTo>
                    <a:lnTo>
                      <a:pt x="5400" y="1446"/>
                    </a:lnTo>
                    <a:cubicBezTo>
                      <a:pt x="7041" y="499"/>
                      <a:pt x="8904" y="-1"/>
                      <a:pt x="10800" y="-1"/>
                    </a:cubicBezTo>
                    <a:cubicBezTo>
                      <a:pt x="11302" y="-1"/>
                      <a:pt x="11805" y="35"/>
                      <a:pt x="12303" y="105"/>
                    </a:cubicBezTo>
                    <a:lnTo>
                      <a:pt x="12678" y="-2569"/>
                    </a:lnTo>
                    <a:lnTo>
                      <a:pt x="16508" y="2513"/>
                    </a:lnTo>
                    <a:lnTo>
                      <a:pt x="11426" y="6343"/>
                    </a:lnTo>
                    <a:lnTo>
                      <a:pt x="11802" y="3670"/>
                    </a:lnTo>
                    <a:close/>
                  </a:path>
                </a:pathLst>
              </a:custGeom>
              <a:solidFill>
                <a:srgbClr val="F1FD09"/>
              </a:solidFill>
              <a:ln w="28575">
                <a:solidFill>
                  <a:srgbClr val="CAD402"/>
                </a:solidFill>
                <a:miter lim="800000"/>
                <a:headEnd/>
                <a:tailEnd/>
              </a:ln>
            </p:spPr>
            <p:txBody>
              <a:bodyPr wrap="none" lIns="0" tIns="0" rIns="0" bIns="0" anchor="ctr"/>
              <a:lstStyle/>
              <a:p>
                <a:endParaRPr lang="en-GB"/>
              </a:p>
            </p:txBody>
          </p:sp>
          <p:sp>
            <p:nvSpPr>
              <p:cNvPr id="665621" name="_s665621"/>
              <p:cNvSpPr>
                <a:spLocks noChangeArrowheads="1" noTextEdit="1"/>
              </p:cNvSpPr>
              <p:nvPr/>
            </p:nvSpPr>
            <p:spPr bwMode="auto">
              <a:xfrm rot="10800000">
                <a:off x="2061" y="1999"/>
                <a:ext cx="1638" cy="1638"/>
              </a:xfrm>
              <a:custGeom>
                <a:avLst/>
                <a:gdLst>
                  <a:gd name="G0" fmla="+- -5373952 0 0"/>
                  <a:gd name="G1" fmla="+- -7864320 0 0"/>
                  <a:gd name="G2" fmla="+- -5373952 0 -7864320"/>
                  <a:gd name="G3" fmla="+- 10800 0 0"/>
                  <a:gd name="G4" fmla="+- 0 0 -5373952"/>
                  <a:gd name="T0" fmla="*/ 360 256 1"/>
                  <a:gd name="T1" fmla="*/ 0 256 1"/>
                  <a:gd name="G5" fmla="+- G2 T0 T1"/>
                  <a:gd name="G6" fmla="?: G2 G2 G5"/>
                  <a:gd name="G7" fmla="+- 0 0 G6"/>
                  <a:gd name="G8" fmla="+- 7200 0 0"/>
                  <a:gd name="G9" fmla="+- 0 0 -7864320"/>
                  <a:gd name="G10" fmla="+- 7200 0 2700"/>
                  <a:gd name="G11" fmla="cos G10 -5373952"/>
                  <a:gd name="G12" fmla="sin G10 -5373952"/>
                  <a:gd name="G13" fmla="cos 13500 -5373952"/>
                  <a:gd name="G14" fmla="sin 13500 -5373952"/>
                  <a:gd name="G15" fmla="+- G11 10800 0"/>
                  <a:gd name="G16" fmla="+- G12 10800 0"/>
                  <a:gd name="G17" fmla="+- G13 10800 0"/>
                  <a:gd name="G18" fmla="+- G14 10800 0"/>
                  <a:gd name="G19" fmla="*/ 7200 1 2"/>
                  <a:gd name="G20" fmla="+- G19 5400 0"/>
                  <a:gd name="G21" fmla="cos G20 -5373952"/>
                  <a:gd name="G22" fmla="sin G20 -5373952"/>
                  <a:gd name="G23" fmla="+- G21 10800 0"/>
                  <a:gd name="G24" fmla="+- G12 G23 G22"/>
                  <a:gd name="G25" fmla="+- G22 G23 G11"/>
                  <a:gd name="G26" fmla="cos 10800 -5373952"/>
                  <a:gd name="G27" fmla="sin 10800 -5373952"/>
                  <a:gd name="G28" fmla="cos 7200 -5373952"/>
                  <a:gd name="G29" fmla="sin 7200 -5373952"/>
                  <a:gd name="G30" fmla="+- G26 10800 0"/>
                  <a:gd name="G31" fmla="+- G27 10800 0"/>
                  <a:gd name="G32" fmla="+- G28 10800 0"/>
                  <a:gd name="G33" fmla="+- G29 10800 0"/>
                  <a:gd name="G34" fmla="+- G19 5400 0"/>
                  <a:gd name="G35" fmla="cos G34 -7864320"/>
                  <a:gd name="G36" fmla="sin G34 -7864320"/>
                  <a:gd name="G37" fmla="+/ -7864320 -5373952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8739 w 21600"/>
                  <a:gd name="T5" fmla="*/ 198 h 21600"/>
                  <a:gd name="T6" fmla="*/ 6300 w 21600"/>
                  <a:gd name="T7" fmla="*/ 3005 h 21600"/>
                  <a:gd name="T8" fmla="*/ 9426 w 21600"/>
                  <a:gd name="T9" fmla="*/ 3732 h 21600"/>
                  <a:gd name="T10" fmla="*/ 12678 w 21600"/>
                  <a:gd name="T11" fmla="*/ -2569 h 21600"/>
                  <a:gd name="T12" fmla="*/ 16508 w 21600"/>
                  <a:gd name="T13" fmla="*/ 2513 h 21600"/>
                  <a:gd name="T14" fmla="*/ 11426 w 21600"/>
                  <a:gd name="T15" fmla="*/ 6343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1802" y="3670"/>
                    </a:moveTo>
                    <a:cubicBezTo>
                      <a:pt x="11470" y="3623"/>
                      <a:pt x="11135" y="3599"/>
                      <a:pt x="10800" y="3599"/>
                    </a:cubicBezTo>
                    <a:cubicBezTo>
                      <a:pt x="9536" y="3599"/>
                      <a:pt x="8294" y="3932"/>
                      <a:pt x="7200" y="4564"/>
                    </a:cubicBezTo>
                    <a:lnTo>
                      <a:pt x="5400" y="1446"/>
                    </a:lnTo>
                    <a:cubicBezTo>
                      <a:pt x="7041" y="499"/>
                      <a:pt x="8904" y="-1"/>
                      <a:pt x="10800" y="-1"/>
                    </a:cubicBezTo>
                    <a:cubicBezTo>
                      <a:pt x="11302" y="-1"/>
                      <a:pt x="11805" y="35"/>
                      <a:pt x="12303" y="105"/>
                    </a:cubicBezTo>
                    <a:lnTo>
                      <a:pt x="12678" y="-2569"/>
                    </a:lnTo>
                    <a:lnTo>
                      <a:pt x="16508" y="2513"/>
                    </a:lnTo>
                    <a:lnTo>
                      <a:pt x="11426" y="6343"/>
                    </a:lnTo>
                    <a:lnTo>
                      <a:pt x="11802" y="3670"/>
                    </a:lnTo>
                    <a:close/>
                  </a:path>
                </a:pathLst>
              </a:custGeom>
              <a:solidFill>
                <a:srgbClr val="0399FF"/>
              </a:solidFill>
              <a:ln w="28575">
                <a:solidFill>
                  <a:srgbClr val="4B595B"/>
                </a:solidFill>
                <a:miter lim="800000"/>
                <a:headEnd/>
                <a:tailEnd/>
              </a:ln>
            </p:spPr>
            <p:txBody>
              <a:bodyPr wrap="none" lIns="0" tIns="0" rIns="0" bIns="0" anchor="ctr"/>
              <a:lstStyle/>
              <a:p>
                <a:endParaRPr lang="en-GB"/>
              </a:p>
            </p:txBody>
          </p:sp>
          <p:sp>
            <p:nvSpPr>
              <p:cNvPr id="665622" name="_s665622"/>
              <p:cNvSpPr>
                <a:spLocks noChangeArrowheads="1" noTextEdit="1"/>
              </p:cNvSpPr>
              <p:nvPr/>
            </p:nvSpPr>
            <p:spPr bwMode="auto">
              <a:xfrm rot="16200000">
                <a:off x="1676" y="1614"/>
                <a:ext cx="1638" cy="1638"/>
              </a:xfrm>
              <a:custGeom>
                <a:avLst/>
                <a:gdLst>
                  <a:gd name="G0" fmla="+- -5373952 0 0"/>
                  <a:gd name="G1" fmla="+- -7864320 0 0"/>
                  <a:gd name="G2" fmla="+- -5373952 0 -7864320"/>
                  <a:gd name="G3" fmla="+- 10800 0 0"/>
                  <a:gd name="G4" fmla="+- 0 0 -5373952"/>
                  <a:gd name="T0" fmla="*/ 360 256 1"/>
                  <a:gd name="T1" fmla="*/ 0 256 1"/>
                  <a:gd name="G5" fmla="+- G2 T0 T1"/>
                  <a:gd name="G6" fmla="?: G2 G2 G5"/>
                  <a:gd name="G7" fmla="+- 0 0 G6"/>
                  <a:gd name="G8" fmla="+- 7200 0 0"/>
                  <a:gd name="G9" fmla="+- 0 0 -7864320"/>
                  <a:gd name="G10" fmla="+- 7200 0 2700"/>
                  <a:gd name="G11" fmla="cos G10 -5373952"/>
                  <a:gd name="G12" fmla="sin G10 -5373952"/>
                  <a:gd name="G13" fmla="cos 13500 -5373952"/>
                  <a:gd name="G14" fmla="sin 13500 -5373952"/>
                  <a:gd name="G15" fmla="+- G11 10800 0"/>
                  <a:gd name="G16" fmla="+- G12 10800 0"/>
                  <a:gd name="G17" fmla="+- G13 10800 0"/>
                  <a:gd name="G18" fmla="+- G14 10800 0"/>
                  <a:gd name="G19" fmla="*/ 7200 1 2"/>
                  <a:gd name="G20" fmla="+- G19 5400 0"/>
                  <a:gd name="G21" fmla="cos G20 -5373952"/>
                  <a:gd name="G22" fmla="sin G20 -5373952"/>
                  <a:gd name="G23" fmla="+- G21 10800 0"/>
                  <a:gd name="G24" fmla="+- G12 G23 G22"/>
                  <a:gd name="G25" fmla="+- G22 G23 G11"/>
                  <a:gd name="G26" fmla="cos 10800 -5373952"/>
                  <a:gd name="G27" fmla="sin 10800 -5373952"/>
                  <a:gd name="G28" fmla="cos 7200 -5373952"/>
                  <a:gd name="G29" fmla="sin 7200 -5373952"/>
                  <a:gd name="G30" fmla="+- G26 10800 0"/>
                  <a:gd name="G31" fmla="+- G27 10800 0"/>
                  <a:gd name="G32" fmla="+- G28 10800 0"/>
                  <a:gd name="G33" fmla="+- G29 10800 0"/>
                  <a:gd name="G34" fmla="+- G19 5400 0"/>
                  <a:gd name="G35" fmla="cos G34 -7864320"/>
                  <a:gd name="G36" fmla="sin G34 -7864320"/>
                  <a:gd name="G37" fmla="+/ -7864320 -5373952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8739 w 21600"/>
                  <a:gd name="T5" fmla="*/ 198 h 21600"/>
                  <a:gd name="T6" fmla="*/ 6300 w 21600"/>
                  <a:gd name="T7" fmla="*/ 3005 h 21600"/>
                  <a:gd name="T8" fmla="*/ 9426 w 21600"/>
                  <a:gd name="T9" fmla="*/ 3732 h 21600"/>
                  <a:gd name="T10" fmla="*/ 12678 w 21600"/>
                  <a:gd name="T11" fmla="*/ -2569 h 21600"/>
                  <a:gd name="T12" fmla="*/ 16508 w 21600"/>
                  <a:gd name="T13" fmla="*/ 2513 h 21600"/>
                  <a:gd name="T14" fmla="*/ 11426 w 21600"/>
                  <a:gd name="T15" fmla="*/ 6343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1802" y="3670"/>
                    </a:moveTo>
                    <a:cubicBezTo>
                      <a:pt x="11470" y="3623"/>
                      <a:pt x="11135" y="3599"/>
                      <a:pt x="10800" y="3599"/>
                    </a:cubicBezTo>
                    <a:cubicBezTo>
                      <a:pt x="9536" y="3599"/>
                      <a:pt x="8294" y="3932"/>
                      <a:pt x="7200" y="4564"/>
                    </a:cubicBezTo>
                    <a:lnTo>
                      <a:pt x="5400" y="1446"/>
                    </a:lnTo>
                    <a:cubicBezTo>
                      <a:pt x="7041" y="499"/>
                      <a:pt x="8904" y="-1"/>
                      <a:pt x="10800" y="-1"/>
                    </a:cubicBezTo>
                    <a:cubicBezTo>
                      <a:pt x="11302" y="-1"/>
                      <a:pt x="11805" y="35"/>
                      <a:pt x="12303" y="105"/>
                    </a:cubicBezTo>
                    <a:lnTo>
                      <a:pt x="12678" y="-2569"/>
                    </a:lnTo>
                    <a:lnTo>
                      <a:pt x="16508" y="2513"/>
                    </a:lnTo>
                    <a:lnTo>
                      <a:pt x="11426" y="6343"/>
                    </a:lnTo>
                    <a:lnTo>
                      <a:pt x="11802" y="3670"/>
                    </a:lnTo>
                    <a:close/>
                  </a:path>
                </a:pathLst>
              </a:custGeom>
              <a:solidFill>
                <a:srgbClr val="FF00FF"/>
              </a:solidFill>
              <a:ln w="28575">
                <a:solidFill>
                  <a:srgbClr val="CA00CA"/>
                </a:solidFill>
                <a:miter lim="800000"/>
                <a:headEnd/>
                <a:tailEnd/>
              </a:ln>
            </p:spPr>
            <p:txBody>
              <a:bodyPr wrap="none" lIns="0" tIns="0" rIns="0" bIns="0" anchor="ctr"/>
              <a:lstStyle/>
              <a:p>
                <a:endParaRPr lang="en-GB"/>
              </a:p>
            </p:txBody>
          </p:sp>
          <p:sp>
            <p:nvSpPr>
              <p:cNvPr id="665623" name="_s665623"/>
              <p:cNvSpPr>
                <a:spLocks noChangeArrowheads="1"/>
              </p:cNvSpPr>
              <p:nvPr/>
            </p:nvSpPr>
            <p:spPr bwMode="auto">
              <a:xfrm>
                <a:off x="3316" y="1380"/>
                <a:ext cx="617" cy="6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p>
                <a:pPr eaLnBrk="0" hangingPunct="0">
                  <a:spcBef>
                    <a:spcPct val="50000"/>
                  </a:spcBef>
                </a:pPr>
                <a:r>
                  <a:rPr lang="en-US" altLang="en-US" b="1"/>
                  <a:t>Plan</a:t>
                </a:r>
              </a:p>
            </p:txBody>
          </p:sp>
          <p:sp>
            <p:nvSpPr>
              <p:cNvPr id="665624" name="_s665624"/>
              <p:cNvSpPr>
                <a:spLocks noChangeArrowheads="1"/>
              </p:cNvSpPr>
              <p:nvPr/>
            </p:nvSpPr>
            <p:spPr bwMode="auto">
              <a:xfrm>
                <a:off x="1828" y="2870"/>
                <a:ext cx="617" cy="6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p>
                <a:pPr eaLnBrk="0" hangingPunct="0">
                  <a:spcBef>
                    <a:spcPct val="50000"/>
                  </a:spcBef>
                </a:pPr>
                <a:r>
                  <a:rPr lang="en-US" altLang="en-US" b="1"/>
                  <a:t>Check</a:t>
                </a:r>
              </a:p>
            </p:txBody>
          </p:sp>
          <p:sp>
            <p:nvSpPr>
              <p:cNvPr id="665625" name="_s665625"/>
              <p:cNvSpPr>
                <a:spLocks noChangeArrowheads="1"/>
              </p:cNvSpPr>
              <p:nvPr/>
            </p:nvSpPr>
            <p:spPr bwMode="auto">
              <a:xfrm>
                <a:off x="1827" y="1381"/>
                <a:ext cx="617" cy="6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p>
                <a:pPr eaLnBrk="0" hangingPunct="0">
                  <a:spcBef>
                    <a:spcPct val="50000"/>
                  </a:spcBef>
                </a:pPr>
                <a:r>
                  <a:rPr lang="en-US" altLang="en-US" b="1"/>
                  <a:t>Act</a:t>
                </a:r>
              </a:p>
            </p:txBody>
          </p:sp>
          <p:sp>
            <p:nvSpPr>
              <p:cNvPr id="665626" name="_s665626"/>
              <p:cNvSpPr>
                <a:spLocks noChangeArrowheads="1"/>
              </p:cNvSpPr>
              <p:nvPr/>
            </p:nvSpPr>
            <p:spPr bwMode="auto">
              <a:xfrm>
                <a:off x="3317" y="2869"/>
                <a:ext cx="617" cy="6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p>
                <a:pPr eaLnBrk="0" hangingPunct="0">
                  <a:spcBef>
                    <a:spcPct val="50000"/>
                  </a:spcBef>
                </a:pPr>
                <a:r>
                  <a:rPr lang="en-US" altLang="en-US" b="1"/>
                  <a:t>Do</a:t>
                </a:r>
              </a:p>
            </p:txBody>
          </p:sp>
        </p:grpSp>
      </p:grpSp>
    </p:spTree>
    <p:extLst>
      <p:ext uri="{BB962C8B-B14F-4D97-AF65-F5344CB8AC3E}">
        <p14:creationId xmlns:p14="http://schemas.microsoft.com/office/powerpoint/2010/main" val="17090146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8130" name="Rectangle 2"/>
          <p:cNvSpPr>
            <a:spLocks noGrp="1" noChangeArrowheads="1"/>
          </p:cNvSpPr>
          <p:nvPr>
            <p:ph type="title"/>
          </p:nvPr>
        </p:nvSpPr>
        <p:spPr>
          <a:xfrm>
            <a:off x="838200" y="354597"/>
            <a:ext cx="10515600" cy="1325563"/>
          </a:xfrm>
          <a:ln/>
        </p:spPr>
        <p:txBody>
          <a:bodyPr/>
          <a:lstStyle/>
          <a:p>
            <a:pPr algn="ctr"/>
            <a:r>
              <a:rPr lang="en-US" altLang="en-US" b="1" dirty="0">
                <a:latin typeface="Candara" panose="020E0502030303020204" pitchFamily="34" charset="0"/>
              </a:rPr>
              <a:t>DMAIC Process </a:t>
            </a:r>
            <a:r>
              <a:rPr lang="en-US" altLang="en-US" sz="3600" b="1" dirty="0">
                <a:latin typeface="Candara" panose="020E0502030303020204" pitchFamily="34" charset="0"/>
              </a:rPr>
              <a:t>Defined</a:t>
            </a:r>
          </a:p>
        </p:txBody>
      </p:sp>
      <p:sp>
        <p:nvSpPr>
          <p:cNvPr id="688131" name="Rectangle 3"/>
          <p:cNvSpPr>
            <a:spLocks noGrp="1" noChangeArrowheads="1"/>
          </p:cNvSpPr>
          <p:nvPr>
            <p:ph type="body" idx="1"/>
          </p:nvPr>
        </p:nvSpPr>
        <p:spPr>
          <a:xfrm>
            <a:off x="838200" y="1569452"/>
            <a:ext cx="10515600" cy="4351338"/>
          </a:xfrm>
        </p:spPr>
        <p:txBody>
          <a:bodyPr/>
          <a:lstStyle/>
          <a:p>
            <a:pPr>
              <a:buFont typeface="Wingdings" pitchFamily="2" charset="2"/>
              <a:buChar char="q"/>
            </a:pPr>
            <a:r>
              <a:rPr lang="en-US" altLang="en-US" dirty="0">
                <a:latin typeface="Candara" panose="020E0502030303020204" pitchFamily="34" charset="0"/>
              </a:rPr>
              <a:t>Project team chooses a project on the basis of strategic objectives of the business and the needs or requirements of the customers of the process</a:t>
            </a:r>
          </a:p>
          <a:p>
            <a:endParaRPr lang="en-US" altLang="en-US" dirty="0">
              <a:latin typeface="Candara" panose="020E0502030303020204" pitchFamily="34" charset="0"/>
            </a:endParaRPr>
          </a:p>
          <a:p>
            <a:pPr>
              <a:buFont typeface="Wingdings" pitchFamily="2" charset="2"/>
              <a:buChar char="q"/>
            </a:pPr>
            <a:r>
              <a:rPr lang="en-US" altLang="en-US" dirty="0">
                <a:latin typeface="Candara" panose="020E0502030303020204" pitchFamily="34" charset="0"/>
              </a:rPr>
              <a:t>Characteristics of “good” projects:</a:t>
            </a:r>
          </a:p>
          <a:p>
            <a:pPr lvl="1">
              <a:buFont typeface="Wingdings" pitchFamily="2" charset="2"/>
              <a:buChar char="§"/>
            </a:pPr>
            <a:r>
              <a:rPr lang="en-US" altLang="en-US" dirty="0">
                <a:latin typeface="Candara" panose="020E0502030303020204" pitchFamily="34" charset="0"/>
              </a:rPr>
              <a:t>Save or make money for the organization</a:t>
            </a:r>
          </a:p>
          <a:p>
            <a:pPr lvl="1">
              <a:buFont typeface="Wingdings" pitchFamily="2" charset="2"/>
              <a:buChar char="§"/>
            </a:pPr>
            <a:r>
              <a:rPr lang="en-US" altLang="en-US" dirty="0">
                <a:latin typeface="Candara" panose="020E0502030303020204" pitchFamily="34" charset="0"/>
              </a:rPr>
              <a:t>Produce measurable process outcomes</a:t>
            </a:r>
          </a:p>
          <a:p>
            <a:pPr lvl="1">
              <a:buFont typeface="Wingdings" pitchFamily="2" charset="2"/>
              <a:buChar char="§"/>
            </a:pPr>
            <a:r>
              <a:rPr lang="en-US" altLang="en-US" dirty="0">
                <a:latin typeface="Candara" panose="020E0502030303020204" pitchFamily="34" charset="0"/>
              </a:rPr>
              <a:t>Relate clearly to organizational strategy</a:t>
            </a:r>
          </a:p>
          <a:p>
            <a:pPr lvl="1">
              <a:buFont typeface="Wingdings" pitchFamily="2" charset="2"/>
              <a:buChar char="§"/>
            </a:pPr>
            <a:r>
              <a:rPr lang="en-US" altLang="en-US" dirty="0">
                <a:latin typeface="Candara" panose="020E0502030303020204" pitchFamily="34" charset="0"/>
              </a:rPr>
              <a:t>Are supported by the organization</a:t>
            </a:r>
          </a:p>
        </p:txBody>
      </p:sp>
    </p:spTree>
    <p:extLst>
      <p:ext uri="{BB962C8B-B14F-4D97-AF65-F5344CB8AC3E}">
        <p14:creationId xmlns:p14="http://schemas.microsoft.com/office/powerpoint/2010/main" val="814771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AB17A-412D-6D6D-E7D2-E758AC14FFA8}"/>
              </a:ext>
            </a:extLst>
          </p:cNvPr>
          <p:cNvSpPr>
            <a:spLocks noGrp="1"/>
          </p:cNvSpPr>
          <p:nvPr>
            <p:ph type="title"/>
          </p:nvPr>
        </p:nvSpPr>
        <p:spPr>
          <a:xfrm>
            <a:off x="1676400" y="18255"/>
            <a:ext cx="6949440" cy="1325563"/>
          </a:xfrm>
        </p:spPr>
        <p:txBody>
          <a:bodyPr/>
          <a:lstStyle/>
          <a:p>
            <a:r>
              <a:rPr lang="en-ZM" b="1" dirty="0">
                <a:latin typeface="Candara" panose="020E0502030303020204" pitchFamily="34" charset="0"/>
              </a:rPr>
              <a:t>Definition of Quality </a:t>
            </a:r>
          </a:p>
        </p:txBody>
      </p:sp>
      <p:sp>
        <p:nvSpPr>
          <p:cNvPr id="3" name="Content Placeholder 2">
            <a:extLst>
              <a:ext uri="{FF2B5EF4-FFF2-40B4-BE49-F238E27FC236}">
                <a16:creationId xmlns:a16="http://schemas.microsoft.com/office/drawing/2014/main" id="{CCBB8356-23F3-ED9E-16FE-611FD4988749}"/>
              </a:ext>
            </a:extLst>
          </p:cNvPr>
          <p:cNvSpPr>
            <a:spLocks noGrp="1"/>
          </p:cNvSpPr>
          <p:nvPr>
            <p:ph idx="1"/>
          </p:nvPr>
        </p:nvSpPr>
        <p:spPr/>
        <p:txBody>
          <a:bodyPr/>
          <a:lstStyle/>
          <a:p>
            <a:pPr>
              <a:buFont typeface="Wingdings" pitchFamily="2" charset="2"/>
              <a:buChar char="q"/>
            </a:pPr>
            <a:r>
              <a:rPr lang="en-ZM" dirty="0">
                <a:latin typeface="Candara" panose="020E0502030303020204" pitchFamily="34" charset="0"/>
              </a:rPr>
              <a:t>A dynamic state associated with products, services,people, processes, and environments that meets or exceeds expectations and helps produce super value </a:t>
            </a:r>
          </a:p>
          <a:p>
            <a:pPr>
              <a:buFont typeface="Wingdings" pitchFamily="2" charset="2"/>
              <a:buChar char="q"/>
            </a:pPr>
            <a:endParaRPr lang="en-ZM" dirty="0">
              <a:latin typeface="Candara" panose="020E0502030303020204" pitchFamily="34" charset="0"/>
            </a:endParaRPr>
          </a:p>
          <a:p>
            <a:pPr lvl="1">
              <a:buFont typeface="Wingdings" pitchFamily="2" charset="2"/>
              <a:buChar char="§"/>
            </a:pPr>
            <a:r>
              <a:rPr lang="en-ZM" dirty="0">
                <a:latin typeface="Candara" panose="020E0502030303020204" pitchFamily="34" charset="0"/>
              </a:rPr>
              <a:t>Quality is defined by the client, and  as such will change over time, often in unpredicatable ways </a:t>
            </a:r>
          </a:p>
          <a:p>
            <a:pPr lvl="1">
              <a:buFont typeface="Wingdings" pitchFamily="2" charset="2"/>
              <a:buChar char="§"/>
            </a:pPr>
            <a:r>
              <a:rPr lang="en-ZM" dirty="0">
                <a:latin typeface="Candara" panose="020E0502030303020204" pitchFamily="34" charset="0"/>
              </a:rPr>
              <a:t>Quality is assocaited with creating customer value </a:t>
            </a:r>
          </a:p>
          <a:p>
            <a:pPr lvl="1">
              <a:buFont typeface="Wingdings" pitchFamily="2" charset="2"/>
              <a:buChar char="§"/>
            </a:pPr>
            <a:endParaRPr lang="en-ZM" dirty="0">
              <a:latin typeface="Candara" panose="020E0502030303020204" pitchFamily="34" charset="0"/>
            </a:endParaRPr>
          </a:p>
          <a:p>
            <a:pPr>
              <a:buFont typeface="Wingdings" pitchFamily="2" charset="2"/>
              <a:buChar char="q"/>
            </a:pPr>
            <a:r>
              <a:rPr lang="en-ZM" dirty="0">
                <a:latin typeface="Candara" panose="020E0502030303020204" pitchFamily="34" charset="0"/>
              </a:rPr>
              <a:t>As a complex concept, quality can only be addressed by t</a:t>
            </a:r>
            <a:r>
              <a:rPr lang="en-GB" dirty="0">
                <a:latin typeface="Candara" panose="020E0502030303020204" pitchFamily="34" charset="0"/>
              </a:rPr>
              <a:t>he</a:t>
            </a:r>
            <a:r>
              <a:rPr lang="en-ZM" dirty="0">
                <a:latin typeface="Candara" panose="020E0502030303020204" pitchFamily="34" charset="0"/>
              </a:rPr>
              <a:t> whole organization working together</a:t>
            </a:r>
          </a:p>
          <a:p>
            <a:endParaRPr lang="en-ZM" dirty="0"/>
          </a:p>
        </p:txBody>
      </p:sp>
    </p:spTree>
    <p:extLst>
      <p:ext uri="{BB962C8B-B14F-4D97-AF65-F5344CB8AC3E}">
        <p14:creationId xmlns:p14="http://schemas.microsoft.com/office/powerpoint/2010/main" val="9628683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9698" name="Rectangle 2"/>
          <p:cNvSpPr>
            <a:spLocks noGrp="1" noChangeArrowheads="1"/>
          </p:cNvSpPr>
          <p:nvPr>
            <p:ph type="title"/>
          </p:nvPr>
        </p:nvSpPr>
        <p:spPr>
          <a:xfrm>
            <a:off x="838200" y="406788"/>
            <a:ext cx="10515600" cy="1156968"/>
          </a:xfrm>
          <a:ln/>
        </p:spPr>
        <p:txBody>
          <a:bodyPr/>
          <a:lstStyle/>
          <a:p>
            <a:pPr algn="ctr"/>
            <a:r>
              <a:rPr lang="en-US" altLang="en-US" b="1" dirty="0">
                <a:latin typeface="Candara" panose="020E0502030303020204" pitchFamily="34" charset="0"/>
              </a:rPr>
              <a:t>DMAIC Process </a:t>
            </a:r>
            <a:r>
              <a:rPr lang="en-US" altLang="en-US" sz="3600" b="1" dirty="0">
                <a:latin typeface="Candara" panose="020E0502030303020204" pitchFamily="34" charset="0"/>
              </a:rPr>
              <a:t>Measure</a:t>
            </a:r>
          </a:p>
        </p:txBody>
      </p:sp>
      <p:grpSp>
        <p:nvGrpSpPr>
          <p:cNvPr id="669700" name="Group 4"/>
          <p:cNvGrpSpPr>
            <a:grpSpLocks/>
          </p:cNvGrpSpPr>
          <p:nvPr/>
        </p:nvGrpSpPr>
        <p:grpSpPr bwMode="auto">
          <a:xfrm>
            <a:off x="1733841" y="2706152"/>
            <a:ext cx="9586913" cy="3339436"/>
            <a:chOff x="330" y="1560"/>
            <a:chExt cx="6039" cy="2131"/>
          </a:xfrm>
        </p:grpSpPr>
        <p:sp>
          <p:nvSpPr>
            <p:cNvPr id="669701" name="Text Box 5"/>
            <p:cNvSpPr txBox="1">
              <a:spLocks noChangeArrowheads="1"/>
            </p:cNvSpPr>
            <p:nvPr/>
          </p:nvSpPr>
          <p:spPr bwMode="auto">
            <a:xfrm>
              <a:off x="4224" y="1915"/>
              <a:ext cx="1296" cy="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spAutoFit/>
            </a:bodyPr>
            <a:lstStyle/>
            <a:p>
              <a:pPr eaLnBrk="0" hangingPunct="0">
                <a:spcBef>
                  <a:spcPct val="50000"/>
                </a:spcBef>
              </a:pPr>
              <a:r>
                <a:rPr lang="en-US" altLang="en-US" sz="2200" b="1" dirty="0">
                  <a:solidFill>
                    <a:srgbClr val="3333FF"/>
                  </a:solidFill>
                  <a:effectLst>
                    <a:outerShdw blurRad="38100" dist="38100" dir="2700000" algn="tl">
                      <a:srgbClr val="C0C0C0"/>
                    </a:outerShdw>
                  </a:effectLst>
                  <a:latin typeface="Candara" panose="020E0502030303020204" pitchFamily="34" charset="0"/>
                </a:rPr>
                <a:t>CUSTOMERS</a:t>
              </a:r>
            </a:p>
          </p:txBody>
        </p:sp>
        <p:sp>
          <p:nvSpPr>
            <p:cNvPr id="669702" name="Text Box 6"/>
            <p:cNvSpPr txBox="1">
              <a:spLocks noChangeArrowheads="1"/>
            </p:cNvSpPr>
            <p:nvPr/>
          </p:nvSpPr>
          <p:spPr bwMode="auto">
            <a:xfrm>
              <a:off x="717" y="2693"/>
              <a:ext cx="768" cy="9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p>
              <a:pPr eaLnBrk="0" hangingPunct="0">
                <a:spcBef>
                  <a:spcPct val="50000"/>
                </a:spcBef>
              </a:pPr>
              <a:r>
                <a:rPr lang="en-US" altLang="en-US" b="1" i="1" dirty="0">
                  <a:latin typeface="Candara" panose="020E0502030303020204" pitchFamily="34" charset="0"/>
                </a:rPr>
                <a:t>Key Process Input Variables (KPIV)</a:t>
              </a:r>
            </a:p>
          </p:txBody>
        </p:sp>
        <p:sp>
          <p:nvSpPr>
            <p:cNvPr id="669703" name="Text Box 7"/>
            <p:cNvSpPr txBox="1">
              <a:spLocks noChangeArrowheads="1"/>
            </p:cNvSpPr>
            <p:nvPr/>
          </p:nvSpPr>
          <p:spPr bwMode="auto">
            <a:xfrm>
              <a:off x="1937" y="2779"/>
              <a:ext cx="768" cy="9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p>
              <a:pPr eaLnBrk="0" hangingPunct="0">
                <a:spcBef>
                  <a:spcPct val="50000"/>
                </a:spcBef>
              </a:pPr>
              <a:r>
                <a:rPr lang="en-US" altLang="en-US" b="1" i="1" dirty="0">
                  <a:latin typeface="Candara" panose="020E0502030303020204" pitchFamily="34" charset="0"/>
                </a:rPr>
                <a:t>Key Process Output Variables (KPOV)</a:t>
              </a:r>
            </a:p>
          </p:txBody>
        </p:sp>
        <p:sp>
          <p:nvSpPr>
            <p:cNvPr id="669704" name="Text Box 8"/>
            <p:cNvSpPr txBox="1">
              <a:spLocks noChangeArrowheads="1"/>
            </p:cNvSpPr>
            <p:nvPr/>
          </p:nvSpPr>
          <p:spPr bwMode="auto">
            <a:xfrm>
              <a:off x="3432" y="2815"/>
              <a:ext cx="672" cy="72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p>
              <a:pPr eaLnBrk="0" hangingPunct="0">
                <a:spcBef>
                  <a:spcPct val="50000"/>
                </a:spcBef>
              </a:pPr>
              <a:r>
                <a:rPr lang="en-US" altLang="en-US" b="1" i="1" dirty="0">
                  <a:latin typeface="Candara" panose="020E0502030303020204" pitchFamily="34" charset="0"/>
                </a:rPr>
                <a:t>Critical to Quality (CTQ)</a:t>
              </a:r>
            </a:p>
          </p:txBody>
        </p:sp>
        <p:grpSp>
          <p:nvGrpSpPr>
            <p:cNvPr id="669705" name="Group 9"/>
            <p:cNvGrpSpPr>
              <a:grpSpLocks/>
            </p:cNvGrpSpPr>
            <p:nvPr/>
          </p:nvGrpSpPr>
          <p:grpSpPr bwMode="auto">
            <a:xfrm>
              <a:off x="330" y="1560"/>
              <a:ext cx="979" cy="979"/>
              <a:chOff x="330" y="1584"/>
              <a:chExt cx="979" cy="979"/>
            </a:xfrm>
          </p:grpSpPr>
          <p:sp>
            <p:nvSpPr>
              <p:cNvPr id="669706" name="Oval 10"/>
              <p:cNvSpPr>
                <a:spLocks noChangeArrowheads="1"/>
              </p:cNvSpPr>
              <p:nvPr/>
            </p:nvSpPr>
            <p:spPr bwMode="auto">
              <a:xfrm>
                <a:off x="330" y="1584"/>
                <a:ext cx="979" cy="979"/>
              </a:xfrm>
              <a:prstGeom prst="ellipse">
                <a:avLst/>
              </a:prstGeom>
              <a:solidFill>
                <a:srgbClr val="0000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GB"/>
              </a:p>
            </p:txBody>
          </p:sp>
          <p:sp>
            <p:nvSpPr>
              <p:cNvPr id="669707" name="Text Box 11"/>
              <p:cNvSpPr txBox="1">
                <a:spLocks noChangeArrowheads="1"/>
              </p:cNvSpPr>
              <p:nvPr/>
            </p:nvSpPr>
            <p:spPr bwMode="auto">
              <a:xfrm>
                <a:off x="466" y="1939"/>
                <a:ext cx="706" cy="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spAutoFit/>
              </a:bodyPr>
              <a:lstStyle/>
              <a:p>
                <a:pPr eaLnBrk="0" hangingPunct="0">
                  <a:spcBef>
                    <a:spcPct val="50000"/>
                  </a:spcBef>
                </a:pPr>
                <a:r>
                  <a:rPr lang="en-US" altLang="en-US" sz="2200" b="1" dirty="0">
                    <a:solidFill>
                      <a:schemeClr val="bg1"/>
                    </a:solidFill>
                    <a:latin typeface="Candara" panose="020E0502030303020204" pitchFamily="34" charset="0"/>
                  </a:rPr>
                  <a:t>INPUT</a:t>
                </a:r>
              </a:p>
            </p:txBody>
          </p:sp>
        </p:grpSp>
        <p:grpSp>
          <p:nvGrpSpPr>
            <p:cNvPr id="669708" name="Group 12"/>
            <p:cNvGrpSpPr>
              <a:grpSpLocks/>
            </p:cNvGrpSpPr>
            <p:nvPr/>
          </p:nvGrpSpPr>
          <p:grpSpPr bwMode="auto">
            <a:xfrm>
              <a:off x="3080" y="1560"/>
              <a:ext cx="979" cy="979"/>
              <a:chOff x="3080" y="1488"/>
              <a:chExt cx="979" cy="979"/>
            </a:xfrm>
          </p:grpSpPr>
          <p:sp>
            <p:nvSpPr>
              <p:cNvPr id="669709" name="Oval 13"/>
              <p:cNvSpPr>
                <a:spLocks noChangeArrowheads="1"/>
              </p:cNvSpPr>
              <p:nvPr/>
            </p:nvSpPr>
            <p:spPr bwMode="auto">
              <a:xfrm>
                <a:off x="3080" y="1488"/>
                <a:ext cx="979" cy="979"/>
              </a:xfrm>
              <a:prstGeom prst="ellipse">
                <a:avLst/>
              </a:prstGeom>
              <a:solidFill>
                <a:srgbClr val="0000FF"/>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GB"/>
              </a:p>
            </p:txBody>
          </p:sp>
          <p:sp>
            <p:nvSpPr>
              <p:cNvPr id="669710" name="Text Box 14"/>
              <p:cNvSpPr txBox="1">
                <a:spLocks noChangeArrowheads="1"/>
              </p:cNvSpPr>
              <p:nvPr/>
            </p:nvSpPr>
            <p:spPr bwMode="auto">
              <a:xfrm>
                <a:off x="3132" y="1833"/>
                <a:ext cx="874" cy="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spAutoFit/>
              </a:bodyPr>
              <a:lstStyle/>
              <a:p>
                <a:pPr eaLnBrk="0" hangingPunct="0">
                  <a:spcBef>
                    <a:spcPct val="50000"/>
                  </a:spcBef>
                </a:pPr>
                <a:r>
                  <a:rPr lang="en-US" altLang="en-US" sz="2200" b="1" dirty="0">
                    <a:solidFill>
                      <a:schemeClr val="bg1"/>
                    </a:solidFill>
                    <a:latin typeface="Candara" panose="020E0502030303020204" pitchFamily="34" charset="0"/>
                  </a:rPr>
                  <a:t>OUTPUT</a:t>
                </a:r>
              </a:p>
            </p:txBody>
          </p:sp>
        </p:grpSp>
        <p:grpSp>
          <p:nvGrpSpPr>
            <p:cNvPr id="669711" name="Group 15"/>
            <p:cNvGrpSpPr>
              <a:grpSpLocks/>
            </p:cNvGrpSpPr>
            <p:nvPr/>
          </p:nvGrpSpPr>
          <p:grpSpPr bwMode="auto">
            <a:xfrm>
              <a:off x="1705" y="1560"/>
              <a:ext cx="979" cy="979"/>
              <a:chOff x="1625" y="1632"/>
              <a:chExt cx="979" cy="979"/>
            </a:xfrm>
          </p:grpSpPr>
          <p:sp>
            <p:nvSpPr>
              <p:cNvPr id="669712" name="Rectangle 16"/>
              <p:cNvSpPr>
                <a:spLocks noChangeArrowheads="1"/>
              </p:cNvSpPr>
              <p:nvPr/>
            </p:nvSpPr>
            <p:spPr bwMode="auto">
              <a:xfrm>
                <a:off x="1641" y="1632"/>
                <a:ext cx="947" cy="979"/>
              </a:xfrm>
              <a:prstGeom prst="rect">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GB"/>
              </a:p>
            </p:txBody>
          </p:sp>
          <p:sp>
            <p:nvSpPr>
              <p:cNvPr id="669713" name="Text Box 17"/>
              <p:cNvSpPr txBox="1">
                <a:spLocks noChangeArrowheads="1"/>
              </p:cNvSpPr>
              <p:nvPr/>
            </p:nvSpPr>
            <p:spPr bwMode="auto">
              <a:xfrm>
                <a:off x="1625" y="1977"/>
                <a:ext cx="979" cy="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spAutoFit/>
              </a:bodyPr>
              <a:lstStyle/>
              <a:p>
                <a:pPr eaLnBrk="0" hangingPunct="0">
                  <a:spcBef>
                    <a:spcPct val="50000"/>
                  </a:spcBef>
                </a:pPr>
                <a:r>
                  <a:rPr lang="en-US" altLang="en-US" sz="2200" b="1" dirty="0">
                    <a:solidFill>
                      <a:schemeClr val="bg1"/>
                    </a:solidFill>
                    <a:latin typeface="Candara" panose="020E0502030303020204" pitchFamily="34" charset="0"/>
                  </a:rPr>
                  <a:t>PROCESS</a:t>
                </a:r>
              </a:p>
            </p:txBody>
          </p:sp>
        </p:grpSp>
        <p:sp>
          <p:nvSpPr>
            <p:cNvPr id="669714" name="Line 18"/>
            <p:cNvSpPr>
              <a:spLocks noChangeShapeType="1"/>
            </p:cNvSpPr>
            <p:nvPr/>
          </p:nvSpPr>
          <p:spPr bwMode="auto">
            <a:xfrm>
              <a:off x="1296" y="2050"/>
              <a:ext cx="384" cy="0"/>
            </a:xfrm>
            <a:prstGeom prst="line">
              <a:avLst/>
            </a:prstGeom>
            <a:noFill/>
            <a:ln w="3810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GB"/>
            </a:p>
          </p:txBody>
        </p:sp>
        <p:sp>
          <p:nvSpPr>
            <p:cNvPr id="669715" name="Line 19"/>
            <p:cNvSpPr>
              <a:spLocks noChangeShapeType="1"/>
            </p:cNvSpPr>
            <p:nvPr/>
          </p:nvSpPr>
          <p:spPr bwMode="auto">
            <a:xfrm>
              <a:off x="2640" y="2050"/>
              <a:ext cx="432" cy="0"/>
            </a:xfrm>
            <a:prstGeom prst="line">
              <a:avLst/>
            </a:prstGeom>
            <a:noFill/>
            <a:ln w="3810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GB"/>
            </a:p>
          </p:txBody>
        </p:sp>
        <p:sp>
          <p:nvSpPr>
            <p:cNvPr id="669716" name="Line 20"/>
            <p:cNvSpPr>
              <a:spLocks noChangeShapeType="1"/>
            </p:cNvSpPr>
            <p:nvPr/>
          </p:nvSpPr>
          <p:spPr bwMode="auto">
            <a:xfrm flipV="1">
              <a:off x="4080" y="2050"/>
              <a:ext cx="240" cy="0"/>
            </a:xfrm>
            <a:prstGeom prst="line">
              <a:avLst/>
            </a:prstGeom>
            <a:noFill/>
            <a:ln w="3810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GB"/>
            </a:p>
          </p:txBody>
        </p:sp>
        <p:pic>
          <p:nvPicPr>
            <p:cNvPr id="669717" name="Picture 21" descr="MCj0286096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21420547">
              <a:off x="5315" y="1660"/>
              <a:ext cx="1054" cy="852"/>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5113042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4034" name="Rectangle 2"/>
          <p:cNvSpPr>
            <a:spLocks noGrp="1" noChangeArrowheads="1"/>
          </p:cNvSpPr>
          <p:nvPr>
            <p:ph type="title"/>
          </p:nvPr>
        </p:nvSpPr>
        <p:spPr>
          <a:ln/>
        </p:spPr>
        <p:txBody>
          <a:bodyPr>
            <a:normAutofit fontScale="90000"/>
          </a:bodyPr>
          <a:lstStyle/>
          <a:p>
            <a:pPr algn="ctr"/>
            <a:br>
              <a:rPr lang="en-US" altLang="en-US" dirty="0"/>
            </a:br>
            <a:r>
              <a:rPr lang="en-US" altLang="en-US" b="1" dirty="0">
                <a:latin typeface="+mn-lt"/>
              </a:rPr>
              <a:t>DMAIC Process</a:t>
            </a:r>
            <a:br>
              <a:rPr lang="en-US" altLang="en-US" dirty="0"/>
            </a:br>
            <a:endParaRPr lang="en-US" altLang="en-US" sz="3600" dirty="0"/>
          </a:p>
        </p:txBody>
      </p:sp>
      <p:sp>
        <p:nvSpPr>
          <p:cNvPr id="684035" name="Rectangle 3"/>
          <p:cNvSpPr>
            <a:spLocks noGrp="1" noChangeArrowheads="1"/>
          </p:cNvSpPr>
          <p:nvPr>
            <p:ph type="body" idx="1"/>
          </p:nvPr>
        </p:nvSpPr>
        <p:spPr/>
        <p:txBody>
          <a:bodyPr/>
          <a:lstStyle/>
          <a:p>
            <a:pPr>
              <a:buFont typeface="Wingdings" pitchFamily="2" charset="2"/>
              <a:buChar char="q"/>
            </a:pPr>
            <a:r>
              <a:rPr lang="en-US" altLang="en-US" dirty="0">
                <a:latin typeface="Candara" panose="020E0502030303020204" pitchFamily="34" charset="0"/>
              </a:rPr>
              <a:t>Analyze</a:t>
            </a:r>
          </a:p>
          <a:p>
            <a:pPr lvl="1">
              <a:buFont typeface="Wingdings" pitchFamily="2" charset="2"/>
              <a:buChar char="§"/>
            </a:pPr>
            <a:r>
              <a:rPr lang="en-US" altLang="en-US" dirty="0">
                <a:latin typeface="Candara" panose="020E0502030303020204" pitchFamily="34" charset="0"/>
              </a:rPr>
              <a:t>Analyze collected data to determine the root causes</a:t>
            </a:r>
          </a:p>
          <a:p>
            <a:pPr lvl="1">
              <a:buFont typeface="Wingdings" pitchFamily="2" charset="2"/>
              <a:buChar char="§"/>
            </a:pPr>
            <a:endParaRPr lang="en-US" altLang="en-US" dirty="0">
              <a:latin typeface="Candara" panose="020E0502030303020204" pitchFamily="34" charset="0"/>
            </a:endParaRPr>
          </a:p>
          <a:p>
            <a:pPr>
              <a:buFont typeface="Wingdings" pitchFamily="2" charset="2"/>
              <a:buChar char="q"/>
            </a:pPr>
            <a:r>
              <a:rPr lang="en-US" altLang="en-US" dirty="0">
                <a:latin typeface="Candara" panose="020E0502030303020204" pitchFamily="34" charset="0"/>
              </a:rPr>
              <a:t>Improve</a:t>
            </a:r>
          </a:p>
          <a:p>
            <a:pPr lvl="1">
              <a:buFont typeface="Wingdings" pitchFamily="2" charset="2"/>
              <a:buChar char="§"/>
            </a:pPr>
            <a:r>
              <a:rPr lang="en-US" altLang="en-US" dirty="0">
                <a:latin typeface="Candara" panose="020E0502030303020204" pitchFamily="34" charset="0"/>
              </a:rPr>
              <a:t>Identify, evaluate, and implement the improvement solutions</a:t>
            </a:r>
          </a:p>
          <a:p>
            <a:pPr lvl="1"/>
            <a:endParaRPr lang="en-US" altLang="en-US" dirty="0">
              <a:latin typeface="Candara" panose="020E0502030303020204" pitchFamily="34" charset="0"/>
            </a:endParaRPr>
          </a:p>
          <a:p>
            <a:pPr>
              <a:buFont typeface="Wingdings" pitchFamily="2" charset="2"/>
              <a:buChar char="q"/>
            </a:pPr>
            <a:r>
              <a:rPr lang="en-US" altLang="en-US" dirty="0">
                <a:latin typeface="Candara" panose="020E0502030303020204" pitchFamily="34" charset="0"/>
              </a:rPr>
              <a:t>Control</a:t>
            </a:r>
          </a:p>
          <a:p>
            <a:pPr lvl="1">
              <a:buFont typeface="Wingdings" pitchFamily="2" charset="2"/>
              <a:buChar char="§"/>
            </a:pPr>
            <a:r>
              <a:rPr lang="en-US" altLang="en-US" dirty="0">
                <a:latin typeface="Candara" panose="020E0502030303020204" pitchFamily="34" charset="0"/>
              </a:rPr>
              <a:t>Put controls in place to ensure process improvement gains are maintained </a:t>
            </a:r>
          </a:p>
        </p:txBody>
      </p:sp>
    </p:spTree>
    <p:extLst>
      <p:ext uri="{BB962C8B-B14F-4D97-AF65-F5344CB8AC3E}">
        <p14:creationId xmlns:p14="http://schemas.microsoft.com/office/powerpoint/2010/main" val="538353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en-US" b="1" dirty="0">
                <a:latin typeface="Candara" panose="020E0502030303020204" pitchFamily="34" charset="0"/>
              </a:rPr>
              <a:t>Benchmarking:</a:t>
            </a:r>
            <a:endParaRPr lang="en-GB" b="1" dirty="0">
              <a:latin typeface="Candara" panose="020E0502030303020204" pitchFamily="34" charset="0"/>
            </a:endParaRPr>
          </a:p>
        </p:txBody>
      </p:sp>
      <p:sp>
        <p:nvSpPr>
          <p:cNvPr id="3" name="Subtitle 2"/>
          <p:cNvSpPr>
            <a:spLocks noGrp="1"/>
          </p:cNvSpPr>
          <p:nvPr>
            <p:ph type="subTitle" idx="1"/>
          </p:nvPr>
        </p:nvSpPr>
        <p:spPr/>
        <p:txBody>
          <a:bodyPr>
            <a:normAutofit/>
          </a:bodyPr>
          <a:lstStyle/>
          <a:p>
            <a:r>
              <a:rPr lang="en-GB" sz="3600" b="1" dirty="0">
                <a:latin typeface="Candara" panose="020E0502030303020204" pitchFamily="34" charset="0"/>
              </a:rPr>
              <a:t>In HSOs</a:t>
            </a:r>
          </a:p>
        </p:txBody>
      </p:sp>
    </p:spTree>
    <p:extLst>
      <p:ext uri="{BB962C8B-B14F-4D97-AF65-F5344CB8AC3E}">
        <p14:creationId xmlns:p14="http://schemas.microsoft.com/office/powerpoint/2010/main" val="1559797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4818" name="Rectangle 2"/>
          <p:cNvSpPr>
            <a:spLocks noGrp="1" noChangeArrowheads="1"/>
          </p:cNvSpPr>
          <p:nvPr>
            <p:ph type="title"/>
          </p:nvPr>
        </p:nvSpPr>
        <p:spPr>
          <a:xfrm>
            <a:off x="838200" y="365125"/>
            <a:ext cx="10515600" cy="968375"/>
          </a:xfrm>
          <a:ln/>
        </p:spPr>
        <p:txBody>
          <a:bodyPr/>
          <a:lstStyle/>
          <a:p>
            <a:pPr algn="ctr"/>
            <a:r>
              <a:rPr lang="en-US" altLang="en-US" b="1" dirty="0">
                <a:latin typeface="Candara" panose="020E0502030303020204" pitchFamily="34" charset="0"/>
              </a:rPr>
              <a:t>Definition</a:t>
            </a:r>
          </a:p>
        </p:txBody>
      </p:sp>
      <p:sp>
        <p:nvSpPr>
          <p:cNvPr id="674819" name="Rectangle 3"/>
          <p:cNvSpPr>
            <a:spLocks noGrp="1" noChangeArrowheads="1"/>
          </p:cNvSpPr>
          <p:nvPr>
            <p:ph type="body" idx="1"/>
          </p:nvPr>
        </p:nvSpPr>
        <p:spPr>
          <a:xfrm>
            <a:off x="1828800" y="1333500"/>
            <a:ext cx="9722498" cy="4908550"/>
          </a:xfrm>
        </p:spPr>
        <p:txBody>
          <a:bodyPr/>
          <a:lstStyle/>
          <a:p>
            <a:pPr>
              <a:buFont typeface="Wingdings" pitchFamily="2" charset="2"/>
              <a:buChar char="q"/>
            </a:pPr>
            <a:r>
              <a:rPr lang="en-US" altLang="en-US" dirty="0">
                <a:latin typeface="Candara" panose="020E0502030303020204" pitchFamily="34" charset="0"/>
              </a:rPr>
              <a:t>Process of identifying, understanding, and adapting outstanding practices and processes to improve organizational performance </a:t>
            </a:r>
          </a:p>
          <a:p>
            <a:pPr>
              <a:buFont typeface="Wingdings" pitchFamily="2" charset="2"/>
              <a:buChar char="q"/>
            </a:pPr>
            <a:endParaRPr lang="en-US" altLang="en-US" dirty="0">
              <a:latin typeface="Candara" panose="020E0502030303020204" pitchFamily="34" charset="0"/>
            </a:endParaRPr>
          </a:p>
          <a:p>
            <a:pPr>
              <a:buFont typeface="Wingdings" pitchFamily="2" charset="2"/>
              <a:buChar char="q"/>
            </a:pPr>
            <a:r>
              <a:rPr lang="en-US" altLang="en-US" dirty="0">
                <a:latin typeface="Candara" panose="020E0502030303020204" pitchFamily="34" charset="0"/>
              </a:rPr>
              <a:t>Allows for comparisons by providing norms, standards, and measures for various processes and outcomes such as patient admitting, customer satisfaction, quality of care, and financial performance</a:t>
            </a:r>
          </a:p>
          <a:p>
            <a:endParaRPr lang="en-US" altLang="en-US" dirty="0"/>
          </a:p>
        </p:txBody>
      </p:sp>
    </p:spTree>
    <p:extLst>
      <p:ext uri="{BB962C8B-B14F-4D97-AF65-F5344CB8AC3E}">
        <p14:creationId xmlns:p14="http://schemas.microsoft.com/office/powerpoint/2010/main" val="11350362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latin typeface="Candara" panose="020E0502030303020204" pitchFamily="34" charset="0"/>
              </a:rPr>
              <a:t>Types of Benchmarking</a:t>
            </a:r>
          </a:p>
        </p:txBody>
      </p:sp>
      <p:sp>
        <p:nvSpPr>
          <p:cNvPr id="3" name="Content Placeholder 2"/>
          <p:cNvSpPr>
            <a:spLocks noGrp="1"/>
          </p:cNvSpPr>
          <p:nvPr>
            <p:ph idx="1"/>
          </p:nvPr>
        </p:nvSpPr>
        <p:spPr>
          <a:xfrm>
            <a:off x="838200" y="1627221"/>
            <a:ext cx="10515600" cy="4351338"/>
          </a:xfrm>
        </p:spPr>
        <p:txBody>
          <a:bodyPr>
            <a:normAutofit fontScale="92500" lnSpcReduction="10000"/>
          </a:bodyPr>
          <a:lstStyle/>
          <a:p>
            <a:pPr>
              <a:buFont typeface="Wingdings" pitchFamily="2" charset="2"/>
              <a:buChar char="q"/>
            </a:pPr>
            <a:r>
              <a:rPr lang="en-GB" dirty="0">
                <a:latin typeface="Candara" panose="020E0502030303020204" pitchFamily="34" charset="0"/>
              </a:rPr>
              <a:t>Internal: compares similar activities within the HSO (e.g. departments)</a:t>
            </a:r>
          </a:p>
          <a:p>
            <a:pPr>
              <a:buFont typeface="Wingdings" pitchFamily="2" charset="2"/>
              <a:buChar char="q"/>
            </a:pPr>
            <a:endParaRPr lang="en-GB" dirty="0">
              <a:latin typeface="Candara" panose="020E0502030303020204" pitchFamily="34" charset="0"/>
            </a:endParaRPr>
          </a:p>
          <a:p>
            <a:pPr>
              <a:buFont typeface="Wingdings" pitchFamily="2" charset="2"/>
              <a:buChar char="q"/>
            </a:pPr>
            <a:r>
              <a:rPr lang="en-GB" dirty="0">
                <a:latin typeface="Candara" panose="020E0502030303020204" pitchFamily="34" charset="0"/>
              </a:rPr>
              <a:t>External: compares HSO performance with similar activities and processes in comparable  organisations both in- and outside health services</a:t>
            </a:r>
          </a:p>
          <a:p>
            <a:pPr>
              <a:buFont typeface="Wingdings" pitchFamily="2" charset="2"/>
              <a:buChar char="q"/>
            </a:pPr>
            <a:endParaRPr lang="en-GB" dirty="0">
              <a:latin typeface="Candara" panose="020E0502030303020204" pitchFamily="34" charset="0"/>
            </a:endParaRPr>
          </a:p>
          <a:p>
            <a:pPr>
              <a:buFont typeface="Wingdings" pitchFamily="2" charset="2"/>
              <a:buChar char="q"/>
            </a:pPr>
            <a:r>
              <a:rPr lang="en-GB" dirty="0">
                <a:latin typeface="Candara" panose="020E0502030303020204" pitchFamily="34" charset="0"/>
              </a:rPr>
              <a:t>Competitive: involves comparisons with competitors who provide the same service in similar markets</a:t>
            </a:r>
          </a:p>
          <a:p>
            <a:pPr>
              <a:buFont typeface="Wingdings" pitchFamily="2" charset="2"/>
              <a:buChar char="q"/>
            </a:pPr>
            <a:endParaRPr lang="en-GB" dirty="0">
              <a:latin typeface="Candara" panose="020E0502030303020204" pitchFamily="34" charset="0"/>
            </a:endParaRPr>
          </a:p>
          <a:p>
            <a:pPr>
              <a:buFont typeface="Wingdings" pitchFamily="2" charset="2"/>
              <a:buChar char="q"/>
            </a:pPr>
            <a:r>
              <a:rPr lang="en-GB" dirty="0">
                <a:latin typeface="Candara" panose="020E0502030303020204" pitchFamily="34" charset="0"/>
              </a:rPr>
              <a:t>World-class benchmarking:  compares the HSO to organisations in-or outside the health services industry that excel in using similar processes. </a:t>
            </a:r>
          </a:p>
        </p:txBody>
      </p:sp>
    </p:spTree>
    <p:extLst>
      <p:ext uri="{BB962C8B-B14F-4D97-AF65-F5344CB8AC3E}">
        <p14:creationId xmlns:p14="http://schemas.microsoft.com/office/powerpoint/2010/main" val="17084895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64146"/>
            <a:ext cx="10515600" cy="1037545"/>
          </a:xfrm>
        </p:spPr>
        <p:txBody>
          <a:bodyPr>
            <a:normAutofit fontScale="90000"/>
          </a:bodyPr>
          <a:lstStyle/>
          <a:p>
            <a:pPr algn="ctr"/>
            <a:r>
              <a:rPr lang="en-US" altLang="en-US" sz="4900" b="1" dirty="0">
                <a:latin typeface="+mn-lt"/>
              </a:rPr>
              <a:t>Steps in benchmarking</a:t>
            </a:r>
            <a:br>
              <a:rPr lang="en-US" altLang="en-US" dirty="0"/>
            </a:br>
            <a:endParaRPr lang="en-GB" dirty="0"/>
          </a:p>
        </p:txBody>
      </p:sp>
      <p:sp>
        <p:nvSpPr>
          <p:cNvPr id="3" name="Content Placeholder 2"/>
          <p:cNvSpPr>
            <a:spLocks noGrp="1"/>
          </p:cNvSpPr>
          <p:nvPr>
            <p:ph idx="1"/>
          </p:nvPr>
        </p:nvSpPr>
        <p:spPr>
          <a:xfrm>
            <a:off x="838200" y="1396417"/>
            <a:ext cx="10515600" cy="4351338"/>
          </a:xfrm>
        </p:spPr>
        <p:txBody>
          <a:bodyPr/>
          <a:lstStyle/>
          <a:p>
            <a:pPr>
              <a:lnSpc>
                <a:spcPct val="150000"/>
              </a:lnSpc>
              <a:buFont typeface="Wingdings" pitchFamily="2" charset="2"/>
              <a:buChar char="q"/>
            </a:pPr>
            <a:r>
              <a:rPr lang="en-US" altLang="en-US" sz="3200" dirty="0">
                <a:latin typeface="Candara" panose="020E0502030303020204" pitchFamily="34" charset="0"/>
              </a:rPr>
              <a:t>Determine what to benchmark</a:t>
            </a:r>
          </a:p>
          <a:p>
            <a:pPr>
              <a:lnSpc>
                <a:spcPct val="150000"/>
              </a:lnSpc>
              <a:buFont typeface="Wingdings" pitchFamily="2" charset="2"/>
              <a:buChar char="q"/>
            </a:pPr>
            <a:r>
              <a:rPr lang="en-US" altLang="en-US" sz="3200" dirty="0">
                <a:latin typeface="Candara" panose="020E0502030303020204" pitchFamily="34" charset="0"/>
              </a:rPr>
              <a:t>Determine how to measure it</a:t>
            </a:r>
          </a:p>
          <a:p>
            <a:pPr>
              <a:lnSpc>
                <a:spcPct val="150000"/>
              </a:lnSpc>
              <a:buFont typeface="Wingdings" pitchFamily="2" charset="2"/>
              <a:buChar char="q"/>
            </a:pPr>
            <a:r>
              <a:rPr lang="en-US" altLang="en-US" sz="3200" dirty="0">
                <a:latin typeface="Candara" panose="020E0502030303020204" pitchFamily="34" charset="0"/>
              </a:rPr>
              <a:t>Gather information and data</a:t>
            </a:r>
          </a:p>
          <a:p>
            <a:pPr>
              <a:lnSpc>
                <a:spcPct val="150000"/>
              </a:lnSpc>
              <a:buFont typeface="Wingdings" pitchFamily="2" charset="2"/>
              <a:buChar char="q"/>
            </a:pPr>
            <a:r>
              <a:rPr lang="en-US" altLang="en-US" sz="3200" dirty="0">
                <a:latin typeface="Candara" panose="020E0502030303020204" pitchFamily="34" charset="0"/>
              </a:rPr>
              <a:t>Implement the best practice within the organization</a:t>
            </a:r>
          </a:p>
          <a:p>
            <a:endParaRPr lang="en-GB" dirty="0"/>
          </a:p>
        </p:txBody>
      </p:sp>
    </p:spTree>
    <p:extLst>
      <p:ext uri="{BB962C8B-B14F-4D97-AF65-F5344CB8AC3E}">
        <p14:creationId xmlns:p14="http://schemas.microsoft.com/office/powerpoint/2010/main" val="4020822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8674"/>
            <a:ext cx="10515600" cy="1325563"/>
          </a:xfrm>
        </p:spPr>
        <p:txBody>
          <a:bodyPr/>
          <a:lstStyle/>
          <a:p>
            <a:pPr algn="ctr"/>
            <a:r>
              <a:rPr lang="en-GB" b="1" dirty="0">
                <a:latin typeface="Candara" panose="020E0502030303020204" pitchFamily="34" charset="0"/>
              </a:rPr>
              <a:t>Note that..,</a:t>
            </a:r>
          </a:p>
        </p:txBody>
      </p:sp>
      <p:sp>
        <p:nvSpPr>
          <p:cNvPr id="3" name="Content Placeholder 2"/>
          <p:cNvSpPr>
            <a:spLocks noGrp="1"/>
          </p:cNvSpPr>
          <p:nvPr>
            <p:ph idx="1"/>
          </p:nvPr>
        </p:nvSpPr>
        <p:spPr>
          <a:xfrm>
            <a:off x="838200" y="1306286"/>
            <a:ext cx="10515600" cy="5551714"/>
          </a:xfrm>
        </p:spPr>
        <p:txBody>
          <a:bodyPr>
            <a:normAutofit lnSpcReduction="10000"/>
          </a:bodyPr>
          <a:lstStyle/>
          <a:p>
            <a:pPr>
              <a:lnSpc>
                <a:spcPct val="100000"/>
              </a:lnSpc>
              <a:spcBef>
                <a:spcPts val="0"/>
              </a:spcBef>
              <a:buFont typeface="Wingdings" pitchFamily="2" charset="2"/>
              <a:buChar char="q"/>
            </a:pPr>
            <a:r>
              <a:rPr lang="en-GB" dirty="0">
                <a:latin typeface="Candara" panose="020E0502030303020204" pitchFamily="34" charset="0"/>
              </a:rPr>
              <a:t>Benchmarks are only guidelines </a:t>
            </a:r>
          </a:p>
          <a:p>
            <a:pPr>
              <a:lnSpc>
                <a:spcPct val="100000"/>
              </a:lnSpc>
              <a:spcBef>
                <a:spcPts val="0"/>
              </a:spcBef>
              <a:buFont typeface="Wingdings" pitchFamily="2" charset="2"/>
              <a:buChar char="q"/>
            </a:pPr>
            <a:endParaRPr lang="en-GB" dirty="0">
              <a:latin typeface="Candara" panose="020E0502030303020204" pitchFamily="34" charset="0"/>
            </a:endParaRPr>
          </a:p>
          <a:p>
            <a:pPr>
              <a:lnSpc>
                <a:spcPct val="100000"/>
              </a:lnSpc>
              <a:spcBef>
                <a:spcPts val="0"/>
              </a:spcBef>
              <a:buFont typeface="Wingdings" pitchFamily="2" charset="2"/>
              <a:buChar char="q"/>
            </a:pPr>
            <a:r>
              <a:rPr lang="en-GB" dirty="0">
                <a:latin typeface="Candara" panose="020E0502030303020204" pitchFamily="34" charset="0"/>
              </a:rPr>
              <a:t>For example, achieving the same results as world-class performance benchmark, requires that the HSO have an exact replica of everything that in present in the benchmark organisation, which is not quite possible.</a:t>
            </a:r>
          </a:p>
          <a:p>
            <a:pPr>
              <a:lnSpc>
                <a:spcPct val="100000"/>
              </a:lnSpc>
              <a:spcBef>
                <a:spcPts val="0"/>
              </a:spcBef>
              <a:buFont typeface="Wingdings" pitchFamily="2" charset="2"/>
              <a:buChar char="q"/>
            </a:pPr>
            <a:endParaRPr lang="en-GB" dirty="0">
              <a:latin typeface="Candara" panose="020E0502030303020204" pitchFamily="34" charset="0"/>
            </a:endParaRPr>
          </a:p>
          <a:p>
            <a:pPr>
              <a:lnSpc>
                <a:spcPct val="100000"/>
              </a:lnSpc>
              <a:spcBef>
                <a:spcPts val="0"/>
              </a:spcBef>
              <a:buFont typeface="Wingdings" pitchFamily="2" charset="2"/>
              <a:buChar char="q"/>
            </a:pPr>
            <a:r>
              <a:rPr lang="en-GB" dirty="0">
                <a:latin typeface="Candara" panose="020E0502030303020204" pitchFamily="34" charset="0"/>
              </a:rPr>
              <a:t>Regardless, Knowing what can be accomplished might stimulate the HSOs to achieve higher quality or even to achieve at a level higher than the benchmark </a:t>
            </a:r>
          </a:p>
          <a:p>
            <a:pPr>
              <a:lnSpc>
                <a:spcPct val="100000"/>
              </a:lnSpc>
              <a:spcBef>
                <a:spcPts val="0"/>
              </a:spcBef>
              <a:buFont typeface="Wingdings" pitchFamily="2" charset="2"/>
              <a:buChar char="q"/>
            </a:pPr>
            <a:endParaRPr lang="en-GB" dirty="0">
              <a:latin typeface="Candara" panose="020E0502030303020204" pitchFamily="34" charset="0"/>
            </a:endParaRPr>
          </a:p>
          <a:p>
            <a:pPr>
              <a:lnSpc>
                <a:spcPct val="100000"/>
              </a:lnSpc>
              <a:spcBef>
                <a:spcPts val="0"/>
              </a:spcBef>
              <a:buFont typeface="Wingdings" pitchFamily="2" charset="2"/>
              <a:buChar char="q"/>
            </a:pPr>
            <a:r>
              <a:rPr lang="en-GB" dirty="0">
                <a:latin typeface="Candara" panose="020E0502030303020204" pitchFamily="34" charset="0"/>
              </a:rPr>
              <a:t>Examples of processes that may benchmarked: admitting, billing, patient transport, and surgical scheduling or OR use. </a:t>
            </a:r>
          </a:p>
          <a:p>
            <a:pPr>
              <a:lnSpc>
                <a:spcPct val="100000"/>
              </a:lnSpc>
              <a:spcBef>
                <a:spcPts val="0"/>
              </a:spcBef>
            </a:pPr>
            <a:endParaRPr lang="en-GB" dirty="0"/>
          </a:p>
          <a:p>
            <a:pPr marL="0" marR="0" lvl="0" indent="0" defTabSz="914400" eaLnBrk="1" fontAlgn="auto" latinLnBrk="0" hangingPunct="1">
              <a:lnSpc>
                <a:spcPct val="100000"/>
              </a:lnSpc>
              <a:spcBef>
                <a:spcPts val="0"/>
              </a:spcBef>
              <a:spcAft>
                <a:spcPts val="0"/>
              </a:spcAft>
              <a:buClrTx/>
              <a:buSzTx/>
              <a:buFontTx/>
              <a:buNone/>
              <a:tabLst/>
              <a:defRPr/>
            </a:pPr>
            <a:endParaRPr lang="en-GB" dirty="0"/>
          </a:p>
        </p:txBody>
      </p:sp>
    </p:spTree>
    <p:extLst>
      <p:ext uri="{BB962C8B-B14F-4D97-AF65-F5344CB8AC3E}">
        <p14:creationId xmlns:p14="http://schemas.microsoft.com/office/powerpoint/2010/main" val="10592541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690688"/>
            <a:ext cx="10515600" cy="4351338"/>
          </a:xfrm>
        </p:spPr>
        <p:txBody>
          <a:bodyPr/>
          <a:lstStyle/>
          <a:p>
            <a:pPr marL="514350" indent="-514350">
              <a:buFont typeface="+mj-lt"/>
              <a:buAutoNum type="arabicPeriod"/>
            </a:pPr>
            <a:r>
              <a:rPr lang="en-US" dirty="0">
                <a:latin typeface="Candara" panose="020E0502030303020204" pitchFamily="34" charset="0"/>
              </a:rPr>
              <a:t>Revisiting the learning organization: How to create it (Shin et al, 2017)</a:t>
            </a:r>
          </a:p>
          <a:p>
            <a:pPr marL="514350" indent="-514350">
              <a:buFont typeface="+mj-lt"/>
              <a:buAutoNum type="arabicPeriod"/>
            </a:pPr>
            <a:r>
              <a:rPr lang="en-US" dirty="0">
                <a:latin typeface="Candara" panose="020E0502030303020204" pitchFamily="34" charset="0"/>
              </a:rPr>
              <a:t>A learning organization in the service of knowledge management among nurses: A case study (Gagnon et al, 2015)</a:t>
            </a:r>
          </a:p>
          <a:p>
            <a:pPr marL="514350" indent="-514350">
              <a:buFont typeface="+mj-lt"/>
              <a:buAutoNum type="arabicPeriod"/>
            </a:pPr>
            <a:r>
              <a:rPr lang="en-US" dirty="0">
                <a:latin typeface="Candara" panose="020E0502030303020204" pitchFamily="34" charset="0"/>
              </a:rPr>
              <a:t>Learning Organization and its Cultural Manifestations: Evidence from a Global White Goods Manufacturer (Kuşcu et al, 2015) </a:t>
            </a:r>
          </a:p>
          <a:p>
            <a:pPr marL="514350" indent="-514350">
              <a:buFont typeface="+mj-lt"/>
              <a:buAutoNum type="arabicPeriod"/>
            </a:pPr>
            <a:r>
              <a:rPr lang="en-US" dirty="0">
                <a:latin typeface="Candara" panose="020E0502030303020204" pitchFamily="34" charset="0"/>
              </a:rPr>
              <a:t>Benchmarking: A Method for Continuous Quality Improvement in Health (Ettorchi-Tardy et al, 2012)</a:t>
            </a:r>
          </a:p>
          <a:p>
            <a:pPr marL="514350" indent="-514350">
              <a:buFont typeface="+mj-lt"/>
              <a:buAutoNum type="arabicPeriod"/>
            </a:pPr>
            <a:r>
              <a:rPr lang="en-US" dirty="0">
                <a:latin typeface="Candara" panose="020E0502030303020204" pitchFamily="34" charset="0"/>
              </a:rPr>
              <a:t>Health Care Benchmarking. Medical Bulletin. Dr. Jay FL Kay. 2012</a:t>
            </a:r>
          </a:p>
          <a:p>
            <a:endParaRPr lang="en-US" dirty="0"/>
          </a:p>
          <a:p>
            <a:endParaRPr lang="en-US" dirty="0"/>
          </a:p>
          <a:p>
            <a:endParaRPr lang="en-US" dirty="0"/>
          </a:p>
          <a:p>
            <a:endParaRPr lang="en-GB" dirty="0"/>
          </a:p>
        </p:txBody>
      </p:sp>
      <p:sp>
        <p:nvSpPr>
          <p:cNvPr id="4" name="Title 3"/>
          <p:cNvSpPr>
            <a:spLocks noGrp="1"/>
          </p:cNvSpPr>
          <p:nvPr>
            <p:ph type="title"/>
          </p:nvPr>
        </p:nvSpPr>
        <p:spPr/>
        <p:txBody>
          <a:bodyPr/>
          <a:lstStyle/>
          <a:p>
            <a:r>
              <a:rPr lang="en-GB" b="1" dirty="0">
                <a:latin typeface="Candara" panose="020E0502030303020204" pitchFamily="34" charset="0"/>
              </a:rPr>
              <a:t>Reference </a:t>
            </a:r>
          </a:p>
        </p:txBody>
      </p:sp>
    </p:spTree>
    <p:extLst>
      <p:ext uri="{BB962C8B-B14F-4D97-AF65-F5344CB8AC3E}">
        <p14:creationId xmlns:p14="http://schemas.microsoft.com/office/powerpoint/2010/main" val="13718022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a:latin typeface="Candara" panose="020E0502030303020204" pitchFamily="34" charset="0"/>
              </a:rPr>
              <a:t>Thank you!</a:t>
            </a:r>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821622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CA2BE-FC92-BB34-CBA1-69F6215AFE72}"/>
              </a:ext>
            </a:extLst>
          </p:cNvPr>
          <p:cNvSpPr>
            <a:spLocks noGrp="1"/>
          </p:cNvSpPr>
          <p:nvPr>
            <p:ph type="title"/>
          </p:nvPr>
        </p:nvSpPr>
        <p:spPr/>
        <p:txBody>
          <a:bodyPr/>
          <a:lstStyle/>
          <a:p>
            <a:r>
              <a:rPr lang="en-ZM" b="1" dirty="0">
                <a:latin typeface="Candara" panose="020E0502030303020204" pitchFamily="34" charset="0"/>
              </a:rPr>
              <a:t>Cont’d</a:t>
            </a:r>
          </a:p>
        </p:txBody>
      </p:sp>
      <p:sp>
        <p:nvSpPr>
          <p:cNvPr id="3" name="Content Placeholder 2">
            <a:extLst>
              <a:ext uri="{FF2B5EF4-FFF2-40B4-BE49-F238E27FC236}">
                <a16:creationId xmlns:a16="http://schemas.microsoft.com/office/drawing/2014/main" id="{149DDF34-B632-6D05-2630-3B1BB5A597E3}"/>
              </a:ext>
            </a:extLst>
          </p:cNvPr>
          <p:cNvSpPr>
            <a:spLocks noGrp="1"/>
          </p:cNvSpPr>
          <p:nvPr>
            <p:ph idx="1"/>
          </p:nvPr>
        </p:nvSpPr>
        <p:spPr/>
        <p:txBody>
          <a:bodyPr/>
          <a:lstStyle/>
          <a:p>
            <a:pPr>
              <a:buFont typeface="Wingdings" pitchFamily="2" charset="2"/>
              <a:buChar char="§"/>
            </a:pPr>
            <a:r>
              <a:rPr lang="en-ZM" dirty="0"/>
              <a:t>If quality is t</a:t>
            </a:r>
            <a:r>
              <a:rPr lang="en-GB" dirty="0"/>
              <a:t>he</a:t>
            </a:r>
            <a:r>
              <a:rPr lang="en-ZM" dirty="0"/>
              <a:t> endpoint, then quality management is t</a:t>
            </a:r>
            <a:r>
              <a:rPr lang="en-GB" dirty="0"/>
              <a:t>he</a:t>
            </a:r>
            <a:r>
              <a:rPr lang="en-ZM" dirty="0"/>
              <a:t> approach and process of getting there </a:t>
            </a:r>
          </a:p>
          <a:p>
            <a:pPr>
              <a:buFont typeface="Wingdings" pitchFamily="2" charset="2"/>
              <a:buChar char="§"/>
            </a:pPr>
            <a:r>
              <a:rPr lang="en-ZM" dirty="0"/>
              <a:t>If we are concerned with providing value to customers, we must consider how we can improve customer value</a:t>
            </a:r>
          </a:p>
          <a:p>
            <a:pPr>
              <a:buFont typeface="Wingdings" pitchFamily="2" charset="2"/>
              <a:buChar char="§"/>
            </a:pPr>
            <a:r>
              <a:rPr lang="en-ZM" dirty="0"/>
              <a:t>There are number of principles that are central to t</a:t>
            </a:r>
            <a:r>
              <a:rPr lang="en-GB" dirty="0"/>
              <a:t>he</a:t>
            </a:r>
            <a:r>
              <a:rPr lang="en-ZM" dirty="0"/>
              <a:t> practice of quality management</a:t>
            </a:r>
          </a:p>
        </p:txBody>
      </p:sp>
    </p:spTree>
    <p:extLst>
      <p:ext uri="{BB962C8B-B14F-4D97-AF65-F5344CB8AC3E}">
        <p14:creationId xmlns:p14="http://schemas.microsoft.com/office/powerpoint/2010/main" val="17810317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1F733-CD9F-D77B-FEC5-77FAA12F94B5}"/>
              </a:ext>
            </a:extLst>
          </p:cNvPr>
          <p:cNvSpPr>
            <a:spLocks noGrp="1"/>
          </p:cNvSpPr>
          <p:nvPr>
            <p:ph type="title"/>
          </p:nvPr>
        </p:nvSpPr>
        <p:spPr>
          <a:xfrm>
            <a:off x="135228" y="-15747"/>
            <a:ext cx="11921543" cy="1189227"/>
          </a:xfrm>
        </p:spPr>
        <p:txBody>
          <a:bodyPr>
            <a:normAutofit fontScale="90000"/>
          </a:bodyPr>
          <a:lstStyle/>
          <a:p>
            <a:r>
              <a:rPr lang="en-ZM" b="1" dirty="0">
                <a:latin typeface="Candara" panose="020E0502030303020204" pitchFamily="34" charset="0"/>
              </a:rPr>
              <a:t>Principles Central to Pracrtice of quality Management</a:t>
            </a:r>
          </a:p>
        </p:txBody>
      </p:sp>
      <p:sp>
        <p:nvSpPr>
          <p:cNvPr id="3" name="Content Placeholder 2">
            <a:extLst>
              <a:ext uri="{FF2B5EF4-FFF2-40B4-BE49-F238E27FC236}">
                <a16:creationId xmlns:a16="http://schemas.microsoft.com/office/drawing/2014/main" id="{EACE7B49-9C17-883B-62B1-31FEF7A8667D}"/>
              </a:ext>
            </a:extLst>
          </p:cNvPr>
          <p:cNvSpPr>
            <a:spLocks noGrp="1"/>
          </p:cNvSpPr>
          <p:nvPr>
            <p:ph idx="1"/>
          </p:nvPr>
        </p:nvSpPr>
        <p:spPr>
          <a:xfrm>
            <a:off x="396240" y="1173480"/>
            <a:ext cx="11795760" cy="5684519"/>
          </a:xfrm>
        </p:spPr>
        <p:txBody>
          <a:bodyPr>
            <a:normAutofit lnSpcReduction="10000"/>
          </a:bodyPr>
          <a:lstStyle/>
          <a:p>
            <a:pPr>
              <a:lnSpc>
                <a:spcPct val="100000"/>
              </a:lnSpc>
              <a:buFont typeface="Wingdings" pitchFamily="2" charset="2"/>
              <a:buChar char="§"/>
            </a:pPr>
            <a:r>
              <a:rPr lang="en-ZM" b="1" dirty="0">
                <a:latin typeface="Candara" panose="020E0502030303020204" pitchFamily="34" charset="0"/>
              </a:rPr>
              <a:t>Client focus</a:t>
            </a:r>
            <a:r>
              <a:rPr lang="en-ZM" dirty="0">
                <a:latin typeface="Candara" panose="020E0502030303020204" pitchFamily="34" charset="0"/>
              </a:rPr>
              <a:t>:  if we need to create value for our customers, we need to become obssessive about understanding our customers and their requirements and expectations </a:t>
            </a:r>
          </a:p>
          <a:p>
            <a:pPr>
              <a:lnSpc>
                <a:spcPct val="100000"/>
              </a:lnSpc>
              <a:buFont typeface="Wingdings" pitchFamily="2" charset="2"/>
              <a:buChar char="§"/>
            </a:pPr>
            <a:r>
              <a:rPr lang="en-ZM" b="1" dirty="0">
                <a:latin typeface="Candara" panose="020E0502030303020204" pitchFamily="34" charset="0"/>
              </a:rPr>
              <a:t>Strategic focus</a:t>
            </a:r>
            <a:r>
              <a:rPr lang="en-ZM" dirty="0">
                <a:latin typeface="Candara" panose="020E0502030303020204" pitchFamily="34" charset="0"/>
              </a:rPr>
              <a:t>: if organisations survive and thrive through deliverying value for t</a:t>
            </a:r>
            <a:r>
              <a:rPr lang="en-GB" dirty="0">
                <a:latin typeface="Candara" panose="020E0502030303020204" pitchFamily="34" charset="0"/>
              </a:rPr>
              <a:t>he</a:t>
            </a:r>
            <a:r>
              <a:rPr lang="en-ZM" dirty="0">
                <a:latin typeface="Candara" panose="020E0502030303020204" pitchFamily="34" charset="0"/>
              </a:rPr>
              <a:t>ir clients, then they must treat this as a key strategic objective</a:t>
            </a:r>
          </a:p>
          <a:p>
            <a:pPr>
              <a:lnSpc>
                <a:spcPct val="100000"/>
              </a:lnSpc>
              <a:buFont typeface="Wingdings" pitchFamily="2" charset="2"/>
              <a:buChar char="§"/>
            </a:pPr>
            <a:r>
              <a:rPr lang="en-ZM" b="1" dirty="0">
                <a:latin typeface="Candara" panose="020E0502030303020204" pitchFamily="34" charset="0"/>
              </a:rPr>
              <a:t>Leadership focus</a:t>
            </a:r>
            <a:r>
              <a:rPr lang="en-ZM" dirty="0">
                <a:latin typeface="Candara" panose="020E0502030303020204" pitchFamily="34" charset="0"/>
              </a:rPr>
              <a:t>: Nothing happens in the organisation without the commitment of the leaders</a:t>
            </a:r>
          </a:p>
          <a:p>
            <a:pPr>
              <a:lnSpc>
                <a:spcPct val="100000"/>
              </a:lnSpc>
              <a:buFont typeface="Wingdings" pitchFamily="2" charset="2"/>
              <a:buChar char="§"/>
            </a:pPr>
            <a:r>
              <a:rPr lang="en-ZM" b="1" dirty="0">
                <a:latin typeface="Candara" panose="020E0502030303020204" pitchFamily="34" charset="0"/>
              </a:rPr>
              <a:t>Process focus</a:t>
            </a:r>
            <a:r>
              <a:rPr lang="en-ZM" dirty="0">
                <a:latin typeface="Candara" panose="020E0502030303020204" pitchFamily="34" charset="0"/>
              </a:rPr>
              <a:t>:  Emphasis needs to move from assessment of outcome performance to the development and control of processes to deliver customer value.</a:t>
            </a:r>
          </a:p>
          <a:p>
            <a:pPr>
              <a:lnSpc>
                <a:spcPct val="100000"/>
              </a:lnSpc>
              <a:buFont typeface="Wingdings" pitchFamily="2" charset="2"/>
              <a:buChar char="§"/>
            </a:pPr>
            <a:r>
              <a:rPr lang="en-ZM" b="1" dirty="0">
                <a:latin typeface="Candara" panose="020E0502030303020204" pitchFamily="34" charset="0"/>
              </a:rPr>
              <a:t>Continual improvement</a:t>
            </a:r>
            <a:r>
              <a:rPr lang="en-ZM" dirty="0">
                <a:latin typeface="Candara" panose="020E0502030303020204" pitchFamily="34" charset="0"/>
              </a:rPr>
              <a:t>, innovtion and learning: disatsfaction with t</a:t>
            </a:r>
            <a:r>
              <a:rPr lang="en-GB" dirty="0">
                <a:latin typeface="Candara" panose="020E0502030303020204" pitchFamily="34" charset="0"/>
              </a:rPr>
              <a:t>he</a:t>
            </a:r>
            <a:r>
              <a:rPr lang="en-ZM" dirty="0">
                <a:latin typeface="Candara" panose="020E0502030303020204" pitchFamily="34" charset="0"/>
              </a:rPr>
              <a:t> status quo. </a:t>
            </a:r>
            <a:r>
              <a:rPr lang="en-GB" dirty="0">
                <a:latin typeface="Candara" panose="020E0502030303020204" pitchFamily="34" charset="0"/>
              </a:rPr>
              <a:t>P</a:t>
            </a:r>
            <a:r>
              <a:rPr lang="en-ZM" dirty="0">
                <a:latin typeface="Candara" panose="020E0502030303020204" pitchFamily="34" charset="0"/>
              </a:rPr>
              <a:t>roactively seeking to learn about customers, prcesses and behaviours</a:t>
            </a:r>
          </a:p>
        </p:txBody>
      </p:sp>
    </p:spTree>
    <p:extLst>
      <p:ext uri="{BB962C8B-B14F-4D97-AF65-F5344CB8AC3E}">
        <p14:creationId xmlns:p14="http://schemas.microsoft.com/office/powerpoint/2010/main" val="35895399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48456" y="18255"/>
            <a:ext cx="10515600" cy="1325563"/>
          </a:xfrm>
        </p:spPr>
        <p:txBody>
          <a:bodyPr>
            <a:normAutofit/>
          </a:bodyPr>
          <a:lstStyle/>
          <a:p>
            <a:pPr algn="ctr"/>
            <a:r>
              <a:rPr lang="en-US" altLang="en-US" b="1" dirty="0">
                <a:latin typeface="Candara" panose="020E0502030303020204" pitchFamily="34" charset="0"/>
              </a:rPr>
              <a:t>Learning Organization</a:t>
            </a:r>
          </a:p>
        </p:txBody>
      </p:sp>
      <p:sp>
        <p:nvSpPr>
          <p:cNvPr id="39939" name="Rectangle 3"/>
          <p:cNvSpPr>
            <a:spLocks noGrp="1" noChangeArrowheads="1"/>
          </p:cNvSpPr>
          <p:nvPr>
            <p:ph type="body" idx="1"/>
          </p:nvPr>
        </p:nvSpPr>
        <p:spPr>
          <a:xfrm>
            <a:off x="1048063" y="1510832"/>
            <a:ext cx="10515600" cy="4351338"/>
          </a:xfrm>
        </p:spPr>
        <p:txBody>
          <a:bodyPr/>
          <a:lstStyle/>
          <a:p>
            <a:pPr>
              <a:buFont typeface="Wingdings" pitchFamily="2" charset="2"/>
              <a:buChar char="q"/>
            </a:pPr>
            <a:r>
              <a:rPr lang="en-US" altLang="en-US" sz="2400" dirty="0"/>
              <a:t> </a:t>
            </a:r>
            <a:r>
              <a:rPr lang="en-US" altLang="en-US" sz="2400" dirty="0">
                <a:latin typeface="Candara" panose="020E0502030303020204" pitchFamily="34" charset="0"/>
              </a:rPr>
              <a:t>“A learning organization is an organization skilled at creating, acquiring, and transferring knowledge, and at modifying its behavior to reflect new knowledge and insights”</a:t>
            </a:r>
          </a:p>
          <a:p>
            <a:pPr>
              <a:buFont typeface="Wingdings" pitchFamily="2" charset="2"/>
              <a:buChar char="q"/>
            </a:pPr>
            <a:endParaRPr lang="en-US" altLang="en-US" sz="2400" dirty="0">
              <a:latin typeface="Candara" panose="020E0502030303020204" pitchFamily="34" charset="0"/>
            </a:endParaRPr>
          </a:p>
          <a:p>
            <a:pPr>
              <a:buFont typeface="Wingdings" pitchFamily="2" charset="2"/>
              <a:buChar char="q"/>
            </a:pPr>
            <a:r>
              <a:rPr lang="en-US" altLang="en-US" sz="2400" dirty="0">
                <a:latin typeface="Candara" panose="020E0502030303020204" pitchFamily="34" charset="0"/>
              </a:rPr>
              <a:t> “New ideas are essential if learning is to take place”</a:t>
            </a:r>
          </a:p>
          <a:p>
            <a:pPr>
              <a:buFont typeface="Wingdings" pitchFamily="2" charset="2"/>
              <a:buChar char="q"/>
            </a:pPr>
            <a:endParaRPr lang="en-US" altLang="en-US" sz="2400" dirty="0">
              <a:latin typeface="Candara" panose="020E0502030303020204" pitchFamily="34" charset="0"/>
            </a:endParaRPr>
          </a:p>
          <a:p>
            <a:pPr>
              <a:buFont typeface="Wingdings" pitchFamily="2" charset="2"/>
              <a:buChar char="q"/>
            </a:pPr>
            <a:r>
              <a:rPr lang="en-US" altLang="en-US" sz="2400" dirty="0">
                <a:latin typeface="Candara" panose="020E0502030303020204" pitchFamily="34" charset="0"/>
              </a:rPr>
              <a:t> “Without accompanying changes in the way that work gets done, only the potential for improvements exist”</a:t>
            </a:r>
          </a:p>
          <a:p>
            <a:pPr>
              <a:buFont typeface="Symbol" charset="2"/>
              <a:buNone/>
            </a:pPr>
            <a:endParaRPr lang="en-US" altLang="en-US" sz="2400" dirty="0"/>
          </a:p>
        </p:txBody>
      </p:sp>
    </p:spTree>
    <p:extLst>
      <p:ext uri="{BB962C8B-B14F-4D97-AF65-F5344CB8AC3E}">
        <p14:creationId xmlns:p14="http://schemas.microsoft.com/office/powerpoint/2010/main" val="652586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algn="ctr"/>
            <a:r>
              <a:rPr lang="en-US" altLang="en-US" b="1" dirty="0">
                <a:latin typeface="Candara" panose="020E0502030303020204" pitchFamily="34" charset="0"/>
              </a:rPr>
              <a:t>Organization and Qualities</a:t>
            </a:r>
          </a:p>
        </p:txBody>
      </p:sp>
      <p:sp>
        <p:nvSpPr>
          <p:cNvPr id="29699" name="Rectangle 3"/>
          <p:cNvSpPr>
            <a:spLocks noGrp="1" noChangeArrowheads="1"/>
          </p:cNvSpPr>
          <p:nvPr>
            <p:ph type="body" idx="1"/>
          </p:nvPr>
        </p:nvSpPr>
        <p:spPr/>
        <p:txBody>
          <a:bodyPr/>
          <a:lstStyle/>
          <a:p>
            <a:pPr>
              <a:lnSpc>
                <a:spcPct val="90000"/>
              </a:lnSpc>
              <a:buFont typeface="Wingdings" pitchFamily="2" charset="2"/>
              <a:buChar char="q"/>
            </a:pPr>
            <a:r>
              <a:rPr lang="en-US" altLang="en-US" dirty="0">
                <a:latin typeface="Candara" panose="020E0502030303020204" pitchFamily="34" charset="0"/>
              </a:rPr>
              <a:t>Meaning</a:t>
            </a:r>
          </a:p>
          <a:p>
            <a:pPr lvl="1">
              <a:lnSpc>
                <a:spcPct val="90000"/>
              </a:lnSpc>
              <a:buFont typeface="Wingdings" pitchFamily="2" charset="2"/>
              <a:buChar char="§"/>
            </a:pPr>
            <a:r>
              <a:rPr lang="en-US" altLang="en-US" dirty="0">
                <a:latin typeface="Candara" panose="020E0502030303020204" pitchFamily="34" charset="0"/>
              </a:rPr>
              <a:t>Plausible, well-grounded definition, actionable and easy to apply.</a:t>
            </a:r>
          </a:p>
          <a:p>
            <a:pPr lvl="1">
              <a:lnSpc>
                <a:spcPct val="90000"/>
              </a:lnSpc>
              <a:buFont typeface="Wingdings" pitchFamily="2" charset="2"/>
              <a:buChar char="§"/>
            </a:pPr>
            <a:endParaRPr lang="en-US" altLang="en-US" dirty="0">
              <a:latin typeface="Candara" panose="020E0502030303020204" pitchFamily="34" charset="0"/>
            </a:endParaRPr>
          </a:p>
          <a:p>
            <a:pPr>
              <a:lnSpc>
                <a:spcPct val="90000"/>
              </a:lnSpc>
              <a:buFont typeface="Wingdings" pitchFamily="2" charset="2"/>
              <a:buChar char="q"/>
            </a:pPr>
            <a:r>
              <a:rPr lang="en-US" altLang="en-US" dirty="0">
                <a:latin typeface="Candara" panose="020E0502030303020204" pitchFamily="34" charset="0"/>
              </a:rPr>
              <a:t>Management</a:t>
            </a:r>
          </a:p>
          <a:p>
            <a:pPr lvl="1">
              <a:lnSpc>
                <a:spcPct val="90000"/>
              </a:lnSpc>
              <a:buFont typeface="Wingdings" pitchFamily="2" charset="2"/>
              <a:buChar char="§"/>
            </a:pPr>
            <a:r>
              <a:rPr lang="en-US" altLang="en-US" dirty="0">
                <a:latin typeface="Candara" panose="020E0502030303020204" pitchFamily="34" charset="0"/>
              </a:rPr>
              <a:t>Clear guidelines for practice, filled with operational advice rather than high aspirations.</a:t>
            </a:r>
          </a:p>
          <a:p>
            <a:pPr lvl="1">
              <a:lnSpc>
                <a:spcPct val="90000"/>
              </a:lnSpc>
              <a:buFont typeface="Wingdings" pitchFamily="2" charset="2"/>
              <a:buChar char="§"/>
            </a:pPr>
            <a:endParaRPr lang="en-US" altLang="en-US" dirty="0">
              <a:latin typeface="Candara" panose="020E0502030303020204" pitchFamily="34" charset="0"/>
            </a:endParaRPr>
          </a:p>
          <a:p>
            <a:pPr>
              <a:lnSpc>
                <a:spcPct val="90000"/>
              </a:lnSpc>
              <a:buFont typeface="Wingdings" pitchFamily="2" charset="2"/>
              <a:buChar char="q"/>
            </a:pPr>
            <a:r>
              <a:rPr lang="en-US" altLang="en-US" dirty="0">
                <a:latin typeface="Candara" panose="020E0502030303020204" pitchFamily="34" charset="0"/>
              </a:rPr>
              <a:t>Measurement</a:t>
            </a:r>
          </a:p>
          <a:p>
            <a:pPr lvl="1">
              <a:lnSpc>
                <a:spcPct val="90000"/>
              </a:lnSpc>
              <a:buFont typeface="Wingdings" pitchFamily="2" charset="2"/>
              <a:buChar char="§"/>
            </a:pPr>
            <a:r>
              <a:rPr lang="en-US" altLang="en-US" dirty="0">
                <a:latin typeface="Candara" panose="020E0502030303020204" pitchFamily="34" charset="0"/>
              </a:rPr>
              <a:t>Tools for assessing organizations rate and level of learning to ensure gains have been made.</a:t>
            </a:r>
          </a:p>
          <a:p>
            <a:pPr lvl="1">
              <a:lnSpc>
                <a:spcPct val="90000"/>
              </a:lnSpc>
              <a:buFontTx/>
              <a:buNone/>
            </a:pPr>
            <a:endParaRPr lang="en-US" altLang="en-US" dirty="0"/>
          </a:p>
        </p:txBody>
      </p:sp>
    </p:spTree>
    <p:extLst>
      <p:ext uri="{BB962C8B-B14F-4D97-AF65-F5344CB8AC3E}">
        <p14:creationId xmlns:p14="http://schemas.microsoft.com/office/powerpoint/2010/main" val="8233623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algn="ctr"/>
            <a:r>
              <a:rPr lang="en-US" altLang="en-US" b="1" dirty="0">
                <a:latin typeface="+mn-lt"/>
              </a:rPr>
              <a:t>Organization and qualities</a:t>
            </a:r>
          </a:p>
        </p:txBody>
      </p:sp>
      <p:sp>
        <p:nvSpPr>
          <p:cNvPr id="38915" name="Rectangle 3"/>
          <p:cNvSpPr>
            <a:spLocks noGrp="1" noChangeArrowheads="1"/>
          </p:cNvSpPr>
          <p:nvPr>
            <p:ph type="body" idx="1"/>
          </p:nvPr>
        </p:nvSpPr>
        <p:spPr/>
        <p:txBody>
          <a:bodyPr/>
          <a:lstStyle/>
          <a:p>
            <a:pPr marL="0" indent="0">
              <a:lnSpc>
                <a:spcPct val="90000"/>
              </a:lnSpc>
              <a:buNone/>
            </a:pPr>
            <a:r>
              <a:rPr lang="en-US" altLang="en-US" dirty="0">
                <a:latin typeface="Candara" panose="020E0502030303020204" pitchFamily="34" charset="0"/>
              </a:rPr>
              <a:t>Three distinct stages</a:t>
            </a:r>
          </a:p>
          <a:p>
            <a:pPr marL="0" indent="0">
              <a:lnSpc>
                <a:spcPct val="90000"/>
              </a:lnSpc>
              <a:buNone/>
            </a:pPr>
            <a:endParaRPr lang="en-US" altLang="en-US" dirty="0">
              <a:latin typeface="Candara" panose="020E0502030303020204" pitchFamily="34" charset="0"/>
            </a:endParaRPr>
          </a:p>
          <a:p>
            <a:pPr lvl="1">
              <a:lnSpc>
                <a:spcPct val="90000"/>
              </a:lnSpc>
              <a:buFont typeface="Wingdings" pitchFamily="2" charset="2"/>
              <a:buChar char="q"/>
            </a:pPr>
            <a:r>
              <a:rPr lang="en-US" altLang="en-US" dirty="0">
                <a:latin typeface="Candara" panose="020E0502030303020204" pitchFamily="34" charset="0"/>
              </a:rPr>
              <a:t>Cognitive</a:t>
            </a:r>
          </a:p>
          <a:p>
            <a:pPr lvl="2">
              <a:lnSpc>
                <a:spcPct val="90000"/>
              </a:lnSpc>
            </a:pPr>
            <a:r>
              <a:rPr lang="en-US" altLang="en-US" dirty="0">
                <a:latin typeface="Candara" panose="020E0502030303020204" pitchFamily="34" charset="0"/>
              </a:rPr>
              <a:t>Exposed to new ideas, expand their knowledge and begin to think differently</a:t>
            </a:r>
          </a:p>
          <a:p>
            <a:pPr lvl="2">
              <a:lnSpc>
                <a:spcPct val="90000"/>
              </a:lnSpc>
            </a:pPr>
            <a:endParaRPr lang="en-US" altLang="en-US" dirty="0">
              <a:latin typeface="Candara" panose="020E0502030303020204" pitchFamily="34" charset="0"/>
            </a:endParaRPr>
          </a:p>
          <a:p>
            <a:pPr lvl="1">
              <a:lnSpc>
                <a:spcPct val="90000"/>
              </a:lnSpc>
              <a:buFont typeface="Wingdings" pitchFamily="2" charset="2"/>
              <a:buChar char="q"/>
            </a:pPr>
            <a:r>
              <a:rPr lang="en-US" altLang="en-US" dirty="0">
                <a:latin typeface="Candara" panose="020E0502030303020204" pitchFamily="34" charset="0"/>
              </a:rPr>
              <a:t>Behavioral</a:t>
            </a:r>
          </a:p>
          <a:p>
            <a:pPr lvl="2">
              <a:lnSpc>
                <a:spcPct val="90000"/>
              </a:lnSpc>
            </a:pPr>
            <a:r>
              <a:rPr lang="en-US" altLang="en-US" dirty="0">
                <a:latin typeface="Candara" panose="020E0502030303020204" pitchFamily="34" charset="0"/>
              </a:rPr>
              <a:t>Employees internalize new insights and alter behavior</a:t>
            </a:r>
          </a:p>
          <a:p>
            <a:pPr lvl="2">
              <a:lnSpc>
                <a:spcPct val="90000"/>
              </a:lnSpc>
            </a:pPr>
            <a:endParaRPr lang="en-US" altLang="en-US" dirty="0">
              <a:latin typeface="Candara" panose="020E0502030303020204" pitchFamily="34" charset="0"/>
            </a:endParaRPr>
          </a:p>
          <a:p>
            <a:pPr lvl="1">
              <a:lnSpc>
                <a:spcPct val="90000"/>
              </a:lnSpc>
              <a:buFont typeface="Wingdings" pitchFamily="2" charset="2"/>
              <a:buChar char="q"/>
            </a:pPr>
            <a:r>
              <a:rPr lang="en-US" altLang="en-US" dirty="0">
                <a:latin typeface="Candara" panose="020E0502030303020204" pitchFamily="34" charset="0"/>
              </a:rPr>
              <a:t>Performance Improvement</a:t>
            </a:r>
          </a:p>
          <a:p>
            <a:pPr lvl="2">
              <a:lnSpc>
                <a:spcPct val="90000"/>
              </a:lnSpc>
            </a:pPr>
            <a:r>
              <a:rPr lang="en-US" altLang="en-US" dirty="0">
                <a:latin typeface="Candara" panose="020E0502030303020204" pitchFamily="34" charset="0"/>
              </a:rPr>
              <a:t>Changes in behavior leading to measurable improvements in results.</a:t>
            </a:r>
          </a:p>
          <a:p>
            <a:pPr lvl="2">
              <a:lnSpc>
                <a:spcPct val="90000"/>
              </a:lnSpc>
              <a:buFontTx/>
              <a:buNone/>
            </a:pPr>
            <a:endParaRPr lang="en-US" altLang="en-US" dirty="0"/>
          </a:p>
        </p:txBody>
      </p:sp>
    </p:spTree>
    <p:extLst>
      <p:ext uri="{BB962C8B-B14F-4D97-AF65-F5344CB8AC3E}">
        <p14:creationId xmlns:p14="http://schemas.microsoft.com/office/powerpoint/2010/main" val="20131225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838200" y="170253"/>
            <a:ext cx="10515600" cy="1325563"/>
          </a:xfrm>
        </p:spPr>
        <p:txBody>
          <a:bodyPr/>
          <a:lstStyle/>
          <a:p>
            <a:pPr algn="ctr"/>
            <a:r>
              <a:rPr lang="en-US" altLang="en-US" b="1" dirty="0">
                <a:latin typeface="Candara" panose="020E0502030303020204" pitchFamily="34" charset="0"/>
              </a:rPr>
              <a:t>Building Blocks</a:t>
            </a:r>
          </a:p>
        </p:txBody>
      </p:sp>
      <p:sp>
        <p:nvSpPr>
          <p:cNvPr id="30723" name="Rectangle 3"/>
          <p:cNvSpPr>
            <a:spLocks noGrp="1" noChangeArrowheads="1"/>
          </p:cNvSpPr>
          <p:nvPr>
            <p:ph type="body" idx="1"/>
          </p:nvPr>
        </p:nvSpPr>
        <p:spPr>
          <a:xfrm>
            <a:off x="838200" y="1825625"/>
            <a:ext cx="10515600" cy="4351338"/>
          </a:xfrm>
        </p:spPr>
        <p:txBody>
          <a:bodyPr>
            <a:normAutofit lnSpcReduction="10000"/>
          </a:bodyPr>
          <a:lstStyle/>
          <a:p>
            <a:pPr>
              <a:lnSpc>
                <a:spcPct val="90000"/>
              </a:lnSpc>
              <a:buFont typeface="Wingdings" pitchFamily="2" charset="2"/>
              <a:buChar char="q"/>
            </a:pPr>
            <a:r>
              <a:rPr lang="en-US" altLang="en-US" dirty="0">
                <a:latin typeface="Candara" panose="020E0502030303020204" pitchFamily="34" charset="0"/>
              </a:rPr>
              <a:t>Systematic problem solving</a:t>
            </a:r>
          </a:p>
          <a:p>
            <a:pPr>
              <a:lnSpc>
                <a:spcPct val="90000"/>
              </a:lnSpc>
              <a:buFont typeface="Wingdings" pitchFamily="2" charset="2"/>
              <a:buChar char="q"/>
            </a:pPr>
            <a:r>
              <a:rPr lang="en-US" altLang="en-US" dirty="0">
                <a:latin typeface="Candara" panose="020E0502030303020204" pitchFamily="34" charset="0"/>
              </a:rPr>
              <a:t>Experimentation</a:t>
            </a:r>
          </a:p>
          <a:p>
            <a:pPr>
              <a:lnSpc>
                <a:spcPct val="90000"/>
              </a:lnSpc>
              <a:buFont typeface="Wingdings" pitchFamily="2" charset="2"/>
              <a:buChar char="q"/>
            </a:pPr>
            <a:r>
              <a:rPr lang="en-US" altLang="en-US" dirty="0">
                <a:latin typeface="Candara" panose="020E0502030303020204" pitchFamily="34" charset="0"/>
              </a:rPr>
              <a:t>Learning from experience</a:t>
            </a:r>
          </a:p>
          <a:p>
            <a:pPr>
              <a:lnSpc>
                <a:spcPct val="90000"/>
              </a:lnSpc>
              <a:buFont typeface="Wingdings" pitchFamily="2" charset="2"/>
              <a:buChar char="q"/>
            </a:pPr>
            <a:r>
              <a:rPr lang="en-US" altLang="en-US" dirty="0">
                <a:latin typeface="Candara" panose="020E0502030303020204" pitchFamily="34" charset="0"/>
              </a:rPr>
              <a:t>Learning from others</a:t>
            </a:r>
          </a:p>
          <a:p>
            <a:pPr>
              <a:lnSpc>
                <a:spcPct val="90000"/>
              </a:lnSpc>
              <a:buFont typeface="Wingdings" pitchFamily="2" charset="2"/>
              <a:buChar char="q"/>
            </a:pPr>
            <a:r>
              <a:rPr lang="en-US" altLang="en-US" dirty="0">
                <a:latin typeface="Candara" panose="020E0502030303020204" pitchFamily="34" charset="0"/>
              </a:rPr>
              <a:t>Transferring knowledge</a:t>
            </a:r>
          </a:p>
          <a:p>
            <a:pPr>
              <a:lnSpc>
                <a:spcPct val="90000"/>
              </a:lnSpc>
              <a:buFont typeface="Wingdings" pitchFamily="2" charset="2"/>
              <a:buChar char="q"/>
            </a:pPr>
            <a:r>
              <a:rPr lang="en-US" altLang="en-US" dirty="0">
                <a:latin typeface="Candara" panose="020E0502030303020204" pitchFamily="34" charset="0"/>
              </a:rPr>
              <a:t>Measuring learning</a:t>
            </a:r>
          </a:p>
          <a:p>
            <a:pPr>
              <a:lnSpc>
                <a:spcPct val="90000"/>
              </a:lnSpc>
              <a:buFont typeface="Symbol" charset="2"/>
              <a:buNone/>
            </a:pPr>
            <a:endParaRPr lang="en-US" altLang="en-US" dirty="0">
              <a:latin typeface="Candara" panose="020E0502030303020204" pitchFamily="34" charset="0"/>
            </a:endParaRPr>
          </a:p>
          <a:p>
            <a:pPr>
              <a:lnSpc>
                <a:spcPct val="90000"/>
              </a:lnSpc>
              <a:buFont typeface="Symbol" charset="2"/>
              <a:buNone/>
            </a:pPr>
            <a:r>
              <a:rPr lang="en-US" altLang="en-US" dirty="0">
                <a:latin typeface="Candara" panose="020E0502030303020204" pitchFamily="34" charset="0"/>
              </a:rPr>
              <a:t>Each is accompanied by a distinctive mindset, tool kit and pattern of behavior.</a:t>
            </a:r>
          </a:p>
          <a:p>
            <a:pPr>
              <a:lnSpc>
                <a:spcPct val="90000"/>
              </a:lnSpc>
              <a:buFont typeface="Symbol" charset="2"/>
              <a:buNone/>
            </a:pPr>
            <a:endParaRPr lang="en-US" altLang="en-US" dirty="0"/>
          </a:p>
        </p:txBody>
      </p:sp>
    </p:spTree>
    <p:extLst>
      <p:ext uri="{BB962C8B-B14F-4D97-AF65-F5344CB8AC3E}">
        <p14:creationId xmlns:p14="http://schemas.microsoft.com/office/powerpoint/2010/main" val="9452343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4717</TotalTime>
  <Words>1803</Words>
  <Application>Microsoft Macintosh PowerPoint</Application>
  <PresentationFormat>Widescreen</PresentationFormat>
  <Paragraphs>314</Paragraphs>
  <Slides>38</Slides>
  <Notes>31</Notes>
  <HiddenSlides>1</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38</vt:i4>
      </vt:variant>
    </vt:vector>
  </HeadingPairs>
  <TitlesOfParts>
    <vt:vector size="46" baseType="lpstr">
      <vt:lpstr>Arial</vt:lpstr>
      <vt:lpstr>Calibri</vt:lpstr>
      <vt:lpstr>Calibri Light</vt:lpstr>
      <vt:lpstr>Candara</vt:lpstr>
      <vt:lpstr>Garamond</vt:lpstr>
      <vt:lpstr>Symbol</vt:lpstr>
      <vt:lpstr>Wingdings</vt:lpstr>
      <vt:lpstr>Office Theme</vt:lpstr>
      <vt:lpstr> Quality Improvement  in  Health Services Organizations</vt:lpstr>
      <vt:lpstr>Lecture Overview </vt:lpstr>
      <vt:lpstr>Definition of Quality </vt:lpstr>
      <vt:lpstr>Cont’d</vt:lpstr>
      <vt:lpstr>Principles Central to Pracrtice of quality Management</vt:lpstr>
      <vt:lpstr>Learning Organization</vt:lpstr>
      <vt:lpstr>Organization and Qualities</vt:lpstr>
      <vt:lpstr>Organization and qualities</vt:lpstr>
      <vt:lpstr>Building Blocks</vt:lpstr>
      <vt:lpstr>Systematic Problem Solving</vt:lpstr>
      <vt:lpstr>Experimentation</vt:lpstr>
      <vt:lpstr>Experimentation</vt:lpstr>
      <vt:lpstr>Learning from Experience</vt:lpstr>
      <vt:lpstr>Learning from Others</vt:lpstr>
      <vt:lpstr>Transferring knowledge</vt:lpstr>
      <vt:lpstr>Measuring Learning</vt:lpstr>
      <vt:lpstr>Summing it up…, </vt:lpstr>
      <vt:lpstr>Quality Management:</vt:lpstr>
      <vt:lpstr>Defining Quality</vt:lpstr>
      <vt:lpstr>Cost of Quality</vt:lpstr>
      <vt:lpstr>Quality improvement methodologies </vt:lpstr>
      <vt:lpstr>Total Quality Management (TQM)</vt:lpstr>
      <vt:lpstr>ISO 9000</vt:lpstr>
      <vt:lpstr>Baldrige Criteria</vt:lpstr>
      <vt:lpstr>Six Sigma</vt:lpstr>
      <vt:lpstr>Successful Six Sigma</vt:lpstr>
      <vt:lpstr>Six Sigma Culture</vt:lpstr>
      <vt:lpstr>DMAIC Process</vt:lpstr>
      <vt:lpstr>DMAIC Process Defined</vt:lpstr>
      <vt:lpstr>DMAIC Process Measure</vt:lpstr>
      <vt:lpstr> DMAIC Process </vt:lpstr>
      <vt:lpstr>Benchmarking:</vt:lpstr>
      <vt:lpstr>Definition</vt:lpstr>
      <vt:lpstr>Types of Benchmarking</vt:lpstr>
      <vt:lpstr>Steps in benchmarking </vt:lpstr>
      <vt:lpstr>Note that..,</vt:lpstr>
      <vt:lpstr>Reference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Management Techniques</dc:title>
  <dc:creator>Adam Silumbwe</dc:creator>
  <cp:lastModifiedBy>Adam Silumbwe</cp:lastModifiedBy>
  <cp:revision>32</cp:revision>
  <dcterms:created xsi:type="dcterms:W3CDTF">2017-12-14T19:29:05Z</dcterms:created>
  <dcterms:modified xsi:type="dcterms:W3CDTF">2023-03-08T18:47:19Z</dcterms:modified>
</cp:coreProperties>
</file>