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893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4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0058400" cy="68580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3" autoAdjust="0"/>
    <p:restoredTop sz="84886" autoAdjust="0"/>
  </p:normalViewPr>
  <p:slideViewPr>
    <p:cSldViewPr>
      <p:cViewPr varScale="1">
        <p:scale>
          <a:sx n="88" d="100"/>
          <a:sy n="88" d="100"/>
        </p:scale>
        <p:origin x="1896" y="184"/>
      </p:cViewPr>
      <p:guideLst>
        <p:guide orient="horz" pos="2160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75" d="100"/>
          <a:sy n="75" d="100"/>
        </p:scale>
        <p:origin x="-2070" y="-126"/>
      </p:cViewPr>
      <p:guideLst>
        <p:guide orient="horz" pos="2927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>
            <a:extLst>
              <a:ext uri="{FF2B5EF4-FFF2-40B4-BE49-F238E27FC236}">
                <a16:creationId xmlns:a16="http://schemas.microsoft.com/office/drawing/2014/main" id="{573E2D90-99BF-35D5-C709-615C00FAA1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43" name="Rectangle 3">
            <a:extLst>
              <a:ext uri="{FF2B5EF4-FFF2-40B4-BE49-F238E27FC236}">
                <a16:creationId xmlns:a16="http://schemas.microsoft.com/office/drawing/2014/main" id="{A251151A-D9F0-DBCF-A79B-03EB0F835BA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300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44" name="Rectangle 4">
            <a:extLst>
              <a:ext uri="{FF2B5EF4-FFF2-40B4-BE49-F238E27FC236}">
                <a16:creationId xmlns:a16="http://schemas.microsoft.com/office/drawing/2014/main" id="{2E37D6D2-0C0D-F5AA-BA7F-96F2C1FBEF7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0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45" name="Rectangle 5">
            <a:extLst>
              <a:ext uri="{FF2B5EF4-FFF2-40B4-BE49-F238E27FC236}">
                <a16:creationId xmlns:a16="http://schemas.microsoft.com/office/drawing/2014/main" id="{6865AE06-73BE-1212-A4BD-63B83E7DD9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8853488"/>
            <a:ext cx="300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5A5265-9605-AC43-8F9D-A0BCED0320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4B24451-C2DB-7FF6-891C-DF10113750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5" tIns="46922" rIns="93845" bIns="46922" numCol="1" anchor="t" anchorCtr="0" compatLnSpc="1">
            <a:prstTxWarp prst="textNoShape">
              <a:avLst/>
            </a:prstTxWarp>
          </a:bodyPr>
          <a:lstStyle>
            <a:lvl1pPr defTabSz="93821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02793E2-4865-7AC6-8A3D-CD89804674A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5" tIns="46922" rIns="93845" bIns="46922" numCol="1" anchor="t" anchorCtr="0" compatLnSpc="1">
            <a:prstTxWarp prst="textNoShape">
              <a:avLst/>
            </a:prstTxWarp>
          </a:bodyPr>
          <a:lstStyle>
            <a:lvl1pPr algn="r" defTabSz="93821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5AEDE29-8E2D-E984-3517-EB25A240A5D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887413" y="698500"/>
            <a:ext cx="511016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E29C7FD-4969-8A41-13AB-1F4FE66F73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4838"/>
            <a:ext cx="5046663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5" tIns="46922" rIns="93845" bIns="469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5A551AA1-5D63-E219-302D-4CCA32E4C6C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5" tIns="46922" rIns="93845" bIns="46922" numCol="1" anchor="b" anchorCtr="0" compatLnSpc="1">
            <a:prstTxWarp prst="textNoShape">
              <a:avLst/>
            </a:prstTxWarp>
          </a:bodyPr>
          <a:lstStyle>
            <a:lvl1pPr defTabSz="93821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268F5021-4326-D638-BCBE-23A857EEB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5" tIns="46922" rIns="93845" bIns="46922" numCol="1" anchor="b" anchorCtr="0" compatLnSpc="1">
            <a:prstTxWarp prst="textNoShape">
              <a:avLst/>
            </a:prstTxWarp>
          </a:bodyPr>
          <a:lstStyle>
            <a:lvl1pPr algn="r" defTabSz="938213" eaLnBrk="1" hangingPunct="1">
              <a:defRPr sz="1200"/>
            </a:lvl1pPr>
          </a:lstStyle>
          <a:p>
            <a:fld id="{14DEA9B9-A21B-F041-ABC9-B07964744C9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62700412-5882-74E0-BE54-2D48F37F34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6431D835-C930-BA1D-C93C-3E9838B57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D2826AE4-398E-0677-FDEA-3DBD988C4A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0CB292-C208-7345-AA20-B2FA1F31D00C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3EE348C1-F53E-C5F8-F897-AF0D265BE0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F34CC34D-83F7-624C-67ED-138B9BAAE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091AEA87-5732-0089-CBC0-4457EBA8EC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A2F123-57B4-A242-A5AC-8D8346A48B3D}" type="slidenum">
              <a:rPr lang="en-US" altLang="en-US" sz="1200"/>
              <a:pPr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13EFE96-0DE8-C19C-FCDB-31BC884A2E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A7659311-5C89-C22D-8CF8-096314D02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NO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F3B4960C-3F84-3A98-B6E4-7B0D8E564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5404C5-F211-5A4E-96FA-078E4EEB28A2}" type="slidenum">
              <a:rPr lang="en-US" altLang="en-US" sz="1200"/>
              <a:pPr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CF29BAB5-36A5-50A5-258E-A3E9DAAD05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3F1A9941-50A9-E63A-2F34-6BAB4FB08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NO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7E42F2A6-3670-D39C-B3D7-90A50A0CF6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EAEAB5-DE1F-084F-B2BE-36A0745339C4}" type="slidenum">
              <a:rPr lang="en-US" altLang="en-US" sz="1200"/>
              <a:pPr/>
              <a:t>24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4EB900-18A5-8196-F503-A87A4F2D05F2}"/>
              </a:ext>
            </a:extLst>
          </p:cNvPr>
          <p:cNvSpPr/>
          <p:nvPr/>
        </p:nvSpPr>
        <p:spPr>
          <a:xfrm>
            <a:off x="3175" y="6400800"/>
            <a:ext cx="100552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6A25E-A2BA-9ADD-CCE7-5024CEACA41E}"/>
              </a:ext>
            </a:extLst>
          </p:cNvPr>
          <p:cNvSpPr/>
          <p:nvPr/>
        </p:nvSpPr>
        <p:spPr>
          <a:xfrm>
            <a:off x="0" y="6334125"/>
            <a:ext cx="100552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3B93EB-A6AB-5413-3ED3-6C1EC27FC2A0}"/>
              </a:ext>
            </a:extLst>
          </p:cNvPr>
          <p:cNvCxnSpPr/>
          <p:nvPr/>
        </p:nvCxnSpPr>
        <p:spPr>
          <a:xfrm>
            <a:off x="996950" y="4343400"/>
            <a:ext cx="814705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256" y="758952"/>
            <a:ext cx="829818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542" y="4455621"/>
            <a:ext cx="829818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D7363A-2382-1B46-6AD3-1D3A3D72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4550FAE-BA3D-4036-85F6-D8A5C7A5C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5B73F9-7D3E-FFAD-23DC-177123F82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6D9F1-996A-DB49-804F-796C282275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33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30EB9-EE21-F90B-4F94-066C89BC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D1033-1E32-DC0E-73DD-4FB8DF274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F3EBD-ED9F-CB72-1E26-27C6696F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B5D10-74ED-A84E-BDBC-F9E2730281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04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146201-C4D9-8B98-E52D-D893AFE3F400}"/>
              </a:ext>
            </a:extLst>
          </p:cNvPr>
          <p:cNvSpPr/>
          <p:nvPr/>
        </p:nvSpPr>
        <p:spPr>
          <a:xfrm>
            <a:off x="3175" y="6400800"/>
            <a:ext cx="100552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138AB6-B261-0CD1-FEA6-3FF0AF97A8B7}"/>
              </a:ext>
            </a:extLst>
          </p:cNvPr>
          <p:cNvSpPr/>
          <p:nvPr/>
        </p:nvSpPr>
        <p:spPr>
          <a:xfrm>
            <a:off x="0" y="6334125"/>
            <a:ext cx="100552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4780"/>
            <a:ext cx="2168843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4779"/>
            <a:ext cx="6380798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826020A-916A-3FF5-4F1E-3C750781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0C1F26-2286-41BE-3593-D18EFB47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0B5F029-D82D-D230-7EA7-F1B0F803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8A8BC-B390-A944-93CC-CE3553B99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69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DB10A-FB99-0A37-0DDC-ABD11CA90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7961D-0C69-9412-5CDA-4BCA3732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07BA5-08AA-1BBA-E3A4-CFD1AB06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5E080-F9D6-CC47-8825-21575DC243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5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14FDD9-036E-2404-320A-996005BC20CA}"/>
              </a:ext>
            </a:extLst>
          </p:cNvPr>
          <p:cNvSpPr/>
          <p:nvPr/>
        </p:nvSpPr>
        <p:spPr>
          <a:xfrm>
            <a:off x="3175" y="6400800"/>
            <a:ext cx="100552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807294-3162-D901-5C43-BB3222344FA8}"/>
              </a:ext>
            </a:extLst>
          </p:cNvPr>
          <p:cNvSpPr/>
          <p:nvPr/>
        </p:nvSpPr>
        <p:spPr>
          <a:xfrm>
            <a:off x="0" y="6334125"/>
            <a:ext cx="100552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D2E780A-7CBF-7CCD-60DE-3A6DCB6FE55E}"/>
              </a:ext>
            </a:extLst>
          </p:cNvPr>
          <p:cNvCxnSpPr/>
          <p:nvPr/>
        </p:nvCxnSpPr>
        <p:spPr>
          <a:xfrm>
            <a:off x="996950" y="4343400"/>
            <a:ext cx="814705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256" y="758952"/>
            <a:ext cx="829818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4453128"/>
            <a:ext cx="829818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4A3CD84-DBAE-150A-0276-E70A78AD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821F19E-D034-1950-3540-742C044B1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AD0992A-2E08-7BAF-FCE1-D2713B9A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AB3B2-8128-4648-82F3-578E0A89B6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05256" y="286605"/>
            <a:ext cx="829818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56" y="1845734"/>
            <a:ext cx="4073652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9784" y="1845737"/>
            <a:ext cx="4073652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0A3D8C8-9FCA-7DFE-6747-FA18F3D70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41077-D244-4B62-E40B-DA9A4494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B533E-11D9-C23D-C2D4-5D81C1179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C1568-99D8-FE47-876A-AA4C1A0804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82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05256" y="286605"/>
            <a:ext cx="829818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1846052"/>
            <a:ext cx="407365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5256" y="2582334"/>
            <a:ext cx="4073652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9784" y="1846052"/>
            <a:ext cx="407365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9784" y="2582334"/>
            <a:ext cx="4073652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E80B7B4-028C-F7FB-B53C-C77C06DE0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3B0BC01-784A-E07B-34D5-713D7296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C9BFCC5-AC96-F166-2E5E-A28B8079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F8FC0-9660-4749-B9AE-3295381482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52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3A79CD-EFE5-526A-CFF3-C0D213AF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BC191C7-E1FA-E8E2-598D-7242A185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0E0CD6-4B02-2D15-722E-93C4A784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D2486-D5FD-D945-96DC-DB061DCC0F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54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A3D99B-4FBF-6E71-FEC3-8D61A74057F0}"/>
              </a:ext>
            </a:extLst>
          </p:cNvPr>
          <p:cNvSpPr/>
          <p:nvPr/>
        </p:nvSpPr>
        <p:spPr>
          <a:xfrm>
            <a:off x="3175" y="6400800"/>
            <a:ext cx="100552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32C197-DC92-D0E6-ACDF-2C31DEC55844}"/>
              </a:ext>
            </a:extLst>
          </p:cNvPr>
          <p:cNvSpPr/>
          <p:nvPr/>
        </p:nvSpPr>
        <p:spPr>
          <a:xfrm>
            <a:off x="0" y="6334125"/>
            <a:ext cx="100552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CDC1F9DB-D44A-454F-E99B-50B21E47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2025C33-FEB2-3265-3F2C-5535F07A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6A4637F-E763-AB83-136B-A65B2DF4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777F7-6943-D247-964B-9330A255DD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081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15CD0C-D57B-61E1-8886-23B89208846F}"/>
              </a:ext>
            </a:extLst>
          </p:cNvPr>
          <p:cNvSpPr/>
          <p:nvPr/>
        </p:nvSpPr>
        <p:spPr>
          <a:xfrm>
            <a:off x="0" y="0"/>
            <a:ext cx="334168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9EF7D2-BCF2-5CC6-BB47-581CB4319980}"/>
              </a:ext>
            </a:extLst>
          </p:cNvPr>
          <p:cNvSpPr/>
          <p:nvPr/>
        </p:nvSpPr>
        <p:spPr>
          <a:xfrm>
            <a:off x="3333750" y="0"/>
            <a:ext cx="5238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594359"/>
            <a:ext cx="264033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6261" y="731520"/>
            <a:ext cx="5510332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190" y="2926080"/>
            <a:ext cx="264033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C5B45F4-8F49-0675-DD98-C6FAD58816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4175" y="6459538"/>
            <a:ext cx="21605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E2C7E72-821B-BF07-E774-3D2336F70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60813" y="6459538"/>
            <a:ext cx="3833812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A2D03D6-20B6-BCA5-35E0-846CC63C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2EB2-C2AF-B046-A5F1-CA10DB02E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2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FDC9DC0-DCFE-3AFA-2FEC-9679DD7C2306}"/>
              </a:ext>
            </a:extLst>
          </p:cNvPr>
          <p:cNvSpPr/>
          <p:nvPr/>
        </p:nvSpPr>
        <p:spPr>
          <a:xfrm>
            <a:off x="0" y="4953000"/>
            <a:ext cx="100552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B3BB92-53DE-1CF8-3FB7-1D9D8022093E}"/>
              </a:ext>
            </a:extLst>
          </p:cNvPr>
          <p:cNvSpPr/>
          <p:nvPr/>
        </p:nvSpPr>
        <p:spPr>
          <a:xfrm>
            <a:off x="0" y="4914900"/>
            <a:ext cx="100552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256" y="5074920"/>
            <a:ext cx="8348472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10058388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255" y="5907024"/>
            <a:ext cx="8348472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5276BFE-7F86-2779-5845-191DDB2F1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7168A29-3533-B294-554B-49CCCB0DD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220E683-80D2-D40B-CEA6-6B445FF85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5CF90-67DD-FE49-848C-AE527C0B44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31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00FED4A-1BD3-B385-1B92-561DB6DCD7C3}"/>
              </a:ext>
            </a:extLst>
          </p:cNvPr>
          <p:cNvSpPr/>
          <p:nvPr/>
        </p:nvSpPr>
        <p:spPr>
          <a:xfrm>
            <a:off x="0" y="6400800"/>
            <a:ext cx="100584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218822-7B20-FA28-7653-A55372D67765}"/>
              </a:ext>
            </a:extLst>
          </p:cNvPr>
          <p:cNvSpPr/>
          <p:nvPr/>
        </p:nvSpPr>
        <p:spPr>
          <a:xfrm>
            <a:off x="0" y="6334125"/>
            <a:ext cx="100584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EB7CC-3BC4-D584-A7CE-18BFAEBE7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287338"/>
            <a:ext cx="8297863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F35DDB31-4C6F-9A63-B2FA-D503A2A757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04875" y="1846263"/>
            <a:ext cx="8297863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NO"/>
              <a:t>Click to edit Master text styles</a:t>
            </a:r>
          </a:p>
          <a:p>
            <a:pPr lvl="1"/>
            <a:r>
              <a:rPr lang="en-US" altLang="en-NO"/>
              <a:t>Second level</a:t>
            </a:r>
          </a:p>
          <a:p>
            <a:pPr lvl="2"/>
            <a:r>
              <a:rPr lang="en-US" altLang="en-NO"/>
              <a:t>Third level</a:t>
            </a:r>
          </a:p>
          <a:p>
            <a:pPr lvl="3"/>
            <a:r>
              <a:rPr lang="en-US" altLang="en-NO"/>
              <a:t>Fourth level</a:t>
            </a:r>
          </a:p>
          <a:p>
            <a:pPr lvl="4"/>
            <a:r>
              <a:rPr lang="en-US" altLang="en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02F2A-3C6B-B3A7-00F2-626519AC1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4875" y="6459538"/>
            <a:ext cx="2039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CIDRZ lecture 31/10/07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3A05F-8B2A-85A4-F201-FCD7A87AE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1650" y="6459538"/>
            <a:ext cx="3978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A3627-1010-A16D-BCB8-AA935FCD8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67688" y="6459538"/>
            <a:ext cx="1082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D2C39610-5D32-E547-AD24-0795118EAA2B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377759-3A1A-A739-3390-FF2D53EB26FF}"/>
              </a:ext>
            </a:extLst>
          </p:cNvPr>
          <p:cNvCxnSpPr/>
          <p:nvPr/>
        </p:nvCxnSpPr>
        <p:spPr>
          <a:xfrm>
            <a:off x="984250" y="1738313"/>
            <a:ext cx="822325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28" r:id="rId2"/>
    <p:sldLayoutId id="2147483934" r:id="rId3"/>
    <p:sldLayoutId id="2147483929" r:id="rId4"/>
    <p:sldLayoutId id="2147483930" r:id="rId5"/>
    <p:sldLayoutId id="2147483931" r:id="rId6"/>
    <p:sldLayoutId id="2147483935" r:id="rId7"/>
    <p:sldLayoutId id="2147483936" r:id="rId8"/>
    <p:sldLayoutId id="2147483937" r:id="rId9"/>
    <p:sldLayoutId id="2147483932" r:id="rId10"/>
    <p:sldLayoutId id="2147483938" r:id="rId11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4D81F-F2B9-DF29-4017-BA58A3560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8288"/>
            <a:ext cx="9555163" cy="1398587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      6</a:t>
            </a:r>
            <a:r>
              <a:rPr lang="en-GB" baseline="30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th</a:t>
            </a:r>
            <a:r>
              <a:rPr lang="en-GB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year Research methods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29B117A-631A-2DE7-56CA-ED9CEFD92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             </a:t>
            </a:r>
          </a:p>
          <a:p>
            <a:pPr eaLnBrk="1" hangingPunct="1">
              <a:buFont typeface="Wingdings 2" pitchFamily="2" charset="2"/>
              <a:buNone/>
            </a:pPr>
            <a:endParaRPr lang="en-US" altLang="en-US" b="1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                        Study designs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GB" altLang="en-US" b="1"/>
              <a:t>                 WILBROAD MUTALE(DR)</a:t>
            </a:r>
            <a:endParaRPr lang="en-US" altLang="en-US"/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4063AD35-3464-45A8-D8C8-AC0A61A066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0245" name="Footer Placeholder 4">
            <a:extLst>
              <a:ext uri="{FF2B5EF4-FFF2-40B4-BE49-F238E27FC236}">
                <a16:creationId xmlns:a16="http://schemas.microsoft.com/office/drawing/2014/main" id="{A8143E75-0359-448D-02B3-EAB9E427A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1000"/>
              <a:t>Study designs</a:t>
            </a:r>
            <a:endParaRPr lang="en-US" altLang="en-US" sz="1000"/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EE9B3EBD-CFEF-FEFC-81C2-DB1E5AEA8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CE839B-4DC7-CE4B-A95A-F31F3CED7F75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01D3E-5B05-0F24-DA2D-D9DD16D8C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Disadvantages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F3832650-EC2F-3D59-577D-4320DF9A9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Generally short-term</a:t>
            </a:r>
            <a:endParaRPr lang="en-US" altLang="en-US"/>
          </a:p>
          <a:p>
            <a:pPr eaLnBrk="1" hangingPunct="1"/>
            <a:r>
              <a:rPr lang="en-US" altLang="en-US" b="1"/>
              <a:t>Investigators self-select (bias!)</a:t>
            </a:r>
            <a:endParaRPr lang="en-US" altLang="en-US"/>
          </a:p>
          <a:p>
            <a:pPr eaLnBrk="1" hangingPunct="1"/>
            <a:r>
              <a:rPr lang="en-US" altLang="en-US" b="1"/>
              <a:t>Generally no controls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7412" name="Date Placeholder 3">
            <a:extLst>
              <a:ext uri="{FF2B5EF4-FFF2-40B4-BE49-F238E27FC236}">
                <a16:creationId xmlns:a16="http://schemas.microsoft.com/office/drawing/2014/main" id="{E7EC2834-8378-9546-BB9A-21E406E288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20485" name="Footer Placeholder 4">
            <a:extLst>
              <a:ext uri="{FF2B5EF4-FFF2-40B4-BE49-F238E27FC236}">
                <a16:creationId xmlns:a16="http://schemas.microsoft.com/office/drawing/2014/main" id="{D7774C14-0476-DC4A-E55F-E31B2A513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7414" name="Slide Number Placeholder 5">
            <a:extLst>
              <a:ext uri="{FF2B5EF4-FFF2-40B4-BE49-F238E27FC236}">
                <a16:creationId xmlns:a16="http://schemas.microsoft.com/office/drawing/2014/main" id="{889D67C3-C491-E47D-E83C-015B911B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042A35-AF22-9247-AB27-210194BAB49A}" type="slidenum">
              <a:rPr lang="en-US" altLang="en-US" sz="1200"/>
              <a:pPr/>
              <a:t>10</a:t>
            </a:fld>
            <a:endParaRPr lang="en-US" altLang="en-US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2DD64-3D18-A108-D4ED-29D205C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Case-control studies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D85D7999-99C0-9990-1A74-7C49CA063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Controlled studies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Retrospective</a:t>
            </a:r>
          </a:p>
          <a:p>
            <a:pPr eaLnBrk="1" hangingPunct="1"/>
            <a:endParaRPr lang="en-GB" altLang="en-US" b="1"/>
          </a:p>
          <a:p>
            <a:pPr eaLnBrk="1" hangingPunct="1"/>
            <a:r>
              <a:rPr lang="en-US" altLang="en-US" b="1"/>
              <a:t>How are Case-Control Studies Done?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8436" name="Date Placeholder 3">
            <a:extLst>
              <a:ext uri="{FF2B5EF4-FFF2-40B4-BE49-F238E27FC236}">
                <a16:creationId xmlns:a16="http://schemas.microsoft.com/office/drawing/2014/main" id="{2248B3B6-1DF2-07A9-3F5A-C37D77813C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21509" name="Footer Placeholder 4">
            <a:extLst>
              <a:ext uri="{FF2B5EF4-FFF2-40B4-BE49-F238E27FC236}">
                <a16:creationId xmlns:a16="http://schemas.microsoft.com/office/drawing/2014/main" id="{06510A65-8B5A-A154-4D53-68D003C5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8438" name="Slide Number Placeholder 5">
            <a:extLst>
              <a:ext uri="{FF2B5EF4-FFF2-40B4-BE49-F238E27FC236}">
                <a16:creationId xmlns:a16="http://schemas.microsoft.com/office/drawing/2014/main" id="{AF646E97-CC16-D88C-0D47-AC6E896BB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583537-33DC-6B4E-BB68-6A16E0365B8D}" type="slidenum">
              <a:rPr lang="en-US" altLang="en-US" sz="1200"/>
              <a:pPr/>
              <a:t>11</a:t>
            </a:fld>
            <a:endParaRPr lang="en-US" altLang="en-US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324AF-2BFE-7C2F-EAF2-CACB59DD6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10745E84-19D2-9B5F-5F60-D93816F3B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Identify cases (with condition of interest, here, eg.coccidioidomycosis)</a:t>
            </a:r>
            <a:endParaRPr lang="en-US" altLang="en-US"/>
          </a:p>
          <a:p>
            <a:pPr eaLnBrk="1" hangingPunct="1"/>
            <a:r>
              <a:rPr lang="en-US" altLang="en-US" b="1"/>
              <a:t>Match to disease-free controls who are similar with respect to known risk factors for condition Compare degree of exposure to possible risk factor (e.g exposure to dust cloud).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9460" name="Date Placeholder 3">
            <a:extLst>
              <a:ext uri="{FF2B5EF4-FFF2-40B4-BE49-F238E27FC236}">
                <a16:creationId xmlns:a16="http://schemas.microsoft.com/office/drawing/2014/main" id="{225883D9-6B02-BF9B-19B2-DD731B735F7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2533" name="Footer Placeholder 4">
            <a:extLst>
              <a:ext uri="{FF2B5EF4-FFF2-40B4-BE49-F238E27FC236}">
                <a16:creationId xmlns:a16="http://schemas.microsoft.com/office/drawing/2014/main" id="{0EE03F5A-38C7-9AC2-3725-F094988D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 dirty="0"/>
              <a:t>6</a:t>
            </a:r>
            <a:r>
              <a:rPr lang="en-US" altLang="en-US" sz="1000" baseline="30000" dirty="0"/>
              <a:t>th</a:t>
            </a:r>
            <a:r>
              <a:rPr lang="en-US" altLang="en-US" sz="1000" dirty="0"/>
              <a:t> year 2014</a:t>
            </a:r>
          </a:p>
        </p:txBody>
      </p:sp>
      <p:sp>
        <p:nvSpPr>
          <p:cNvPr id="19462" name="Slide Number Placeholder 5">
            <a:extLst>
              <a:ext uri="{FF2B5EF4-FFF2-40B4-BE49-F238E27FC236}">
                <a16:creationId xmlns:a16="http://schemas.microsoft.com/office/drawing/2014/main" id="{4132AD14-1460-C983-D7D2-736E15D5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1785D8-708D-D54F-A08F-2841C2A82185}" type="slidenum">
              <a:rPr lang="en-US" altLang="en-US" sz="1200"/>
              <a:pPr/>
              <a:t>12</a:t>
            </a:fld>
            <a:endParaRPr lang="en-US" altLang="en-US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334D-A4E3-9DBC-DBD9-B7BCE031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The logic of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Case-Control Studies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F7F5A7FE-592D-09F1-2637-D1465C19F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1714500"/>
            <a:ext cx="9061450" cy="5357813"/>
          </a:xfrm>
        </p:spPr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Cases differ from controls only in having the Disease.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If exposure does not predispose to having the disease, then exposure should be equally distributed between the cases and controls.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0484" name="Date Placeholder 3">
            <a:extLst>
              <a:ext uri="{FF2B5EF4-FFF2-40B4-BE49-F238E27FC236}">
                <a16:creationId xmlns:a16="http://schemas.microsoft.com/office/drawing/2014/main" id="{71A7021A-EC4F-8CD5-61B9-137386E8EE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3557" name="Footer Placeholder 4">
            <a:extLst>
              <a:ext uri="{FF2B5EF4-FFF2-40B4-BE49-F238E27FC236}">
                <a16:creationId xmlns:a16="http://schemas.microsoft.com/office/drawing/2014/main" id="{EF3F40AF-A091-D595-948F-7643F026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0486" name="Slide Number Placeholder 5">
            <a:extLst>
              <a:ext uri="{FF2B5EF4-FFF2-40B4-BE49-F238E27FC236}">
                <a16:creationId xmlns:a16="http://schemas.microsoft.com/office/drawing/2014/main" id="{B4AFCD4A-8A7B-A612-1370-8C10043E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A3F8A3-03B3-E649-BF92-BAC5DE4791A8}" type="slidenum">
              <a:rPr lang="en-US" altLang="en-US" sz="1200"/>
              <a:pPr/>
              <a:t>13</a:t>
            </a:fld>
            <a:endParaRPr lang="en-US" altLang="en-US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DF8BA-21AF-E04F-49E4-AD4790B46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F86EB67D-27A9-09BC-9E4D-52C00DEAD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The extent of greater previous exposure among the cases reflects the increased risk that exposure confers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1508" name="Date Placeholder 3">
            <a:extLst>
              <a:ext uri="{FF2B5EF4-FFF2-40B4-BE49-F238E27FC236}">
                <a16:creationId xmlns:a16="http://schemas.microsoft.com/office/drawing/2014/main" id="{615C83A5-E6FD-DFF2-0C3A-5123ECCB4B5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4581" name="Footer Placeholder 4">
            <a:extLst>
              <a:ext uri="{FF2B5EF4-FFF2-40B4-BE49-F238E27FC236}">
                <a16:creationId xmlns:a16="http://schemas.microsoft.com/office/drawing/2014/main" id="{B708F3C5-B985-C398-BA40-3E090CFA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1510" name="Slide Number Placeholder 5">
            <a:extLst>
              <a:ext uri="{FF2B5EF4-FFF2-40B4-BE49-F238E27FC236}">
                <a16:creationId xmlns:a16="http://schemas.microsoft.com/office/drawing/2014/main" id="{50A1E38C-7DCB-3F39-1CAB-5D5003B7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4FC0E0-2325-794B-BAA1-0B0B22924559}" type="slidenum">
              <a:rPr lang="en-US" altLang="en-US" sz="1200"/>
              <a:pPr/>
              <a:t>14</a:t>
            </a:fld>
            <a:endParaRPr lang="en-US" altLang="en-US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62C4F-7F69-C82E-F1BD-DD59AA647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12837629-ACB9-5CC8-3620-FC3AFD7C5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Measures of effect: 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Relative risk (ratio of probabilities of</a:t>
            </a:r>
            <a:endParaRPr lang="en-US" altLang="en-US"/>
          </a:p>
          <a:p>
            <a:pPr eaLnBrk="1" hangingPunct="1"/>
            <a:r>
              <a:rPr lang="en-US" altLang="en-US" b="1"/>
              <a:t>contracting disease given exposure), or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Odds ratio (ratio of the odds of contracting disease given exposure)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 OR of 1 indicate no effect of exposure (equal odds)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22532" name="Date Placeholder 3">
            <a:extLst>
              <a:ext uri="{FF2B5EF4-FFF2-40B4-BE49-F238E27FC236}">
                <a16:creationId xmlns:a16="http://schemas.microsoft.com/office/drawing/2014/main" id="{E7D8B77B-68C4-12D8-9094-04E3077DAD4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5605" name="Footer Placeholder 4">
            <a:extLst>
              <a:ext uri="{FF2B5EF4-FFF2-40B4-BE49-F238E27FC236}">
                <a16:creationId xmlns:a16="http://schemas.microsoft.com/office/drawing/2014/main" id="{F3D291D4-6EE2-2108-4F8B-BB1D97166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2534" name="Slide Number Placeholder 5">
            <a:extLst>
              <a:ext uri="{FF2B5EF4-FFF2-40B4-BE49-F238E27FC236}">
                <a16:creationId xmlns:a16="http://schemas.microsoft.com/office/drawing/2014/main" id="{3F1F0B97-71C9-85F2-BC38-00A07DCB9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355369-01EF-9844-A247-54B2C7C718A9}" type="slidenum">
              <a:rPr lang="en-US" altLang="en-US" sz="1200"/>
              <a:pPr/>
              <a:t>15</a:t>
            </a:fld>
            <a:endParaRPr lang="en-US" altLang="en-US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17E5-9A67-FA4E-92DA-29FDC93A1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90FC75E8-6CB6-4F84-9C83-571393A88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>
              <a:buFont typeface="Wingdings 2" pitchFamily="2" charset="2"/>
              <a:buNone/>
            </a:pPr>
            <a:r>
              <a:rPr lang="en-US" altLang="en-US"/>
              <a:t>• </a:t>
            </a:r>
            <a:r>
              <a:rPr lang="en-US" altLang="en-US" b="1"/>
              <a:t>“Physically being in a dust cloud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 (OR 3.0; CI, 1.6-5.4; P&lt;.001) significantly increased the risk for being diagnosed with coccidioidomycosis”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3556" name="Date Placeholder 3">
            <a:extLst>
              <a:ext uri="{FF2B5EF4-FFF2-40B4-BE49-F238E27FC236}">
                <a16:creationId xmlns:a16="http://schemas.microsoft.com/office/drawing/2014/main" id="{B56803E9-2304-4129-BDEC-20D84AAA179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6629" name="Footer Placeholder 4">
            <a:extLst>
              <a:ext uri="{FF2B5EF4-FFF2-40B4-BE49-F238E27FC236}">
                <a16:creationId xmlns:a16="http://schemas.microsoft.com/office/drawing/2014/main" id="{51482369-AEB5-15D6-2978-4EF34C3C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3558" name="Slide Number Placeholder 5">
            <a:extLst>
              <a:ext uri="{FF2B5EF4-FFF2-40B4-BE49-F238E27FC236}">
                <a16:creationId xmlns:a16="http://schemas.microsoft.com/office/drawing/2014/main" id="{156DC1BA-5F48-C8FF-E827-ED299BC9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5ECCCE-8F22-8A47-92EC-E4A1CEE91ACD}" type="slidenum">
              <a:rPr lang="en-US" altLang="en-US" sz="1200"/>
              <a:pPr/>
              <a:t>16</a:t>
            </a:fld>
            <a:endParaRPr lang="en-US" altLang="en-US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A1FBA-8509-695A-9BE4-55EF5B936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Cohort studies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19A8A4D1-F399-7069-AFB5-85398655B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928813"/>
            <a:ext cx="8550275" cy="4114800"/>
          </a:xfrm>
        </p:spPr>
        <p:txBody>
          <a:bodyPr/>
          <a:lstStyle/>
          <a:p>
            <a:pPr eaLnBrk="1" hangingPunct="1"/>
            <a:r>
              <a:rPr lang="en-US" altLang="en-US"/>
              <a:t> </a:t>
            </a:r>
            <a:r>
              <a:rPr lang="en-US" altLang="en-US" b="1"/>
              <a:t>Prospective</a:t>
            </a:r>
            <a:endParaRPr lang="en-US" altLang="en-US"/>
          </a:p>
          <a:p>
            <a:pPr eaLnBrk="1" hangingPunct="1"/>
            <a:r>
              <a:rPr lang="en-US" altLang="en-US" b="1"/>
              <a:t>Controlled</a:t>
            </a:r>
            <a:endParaRPr lang="en-US" altLang="en-US"/>
          </a:p>
          <a:p>
            <a:pPr eaLnBrk="1" hangingPunct="1"/>
            <a:r>
              <a:rPr lang="en-US" altLang="en-US" b="1"/>
              <a:t>Can determine causes and incidence of diseases as well as identify risk factors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Generally expensive and difficult to carry out Procedure for cohort study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24580" name="Date Placeholder 3">
            <a:extLst>
              <a:ext uri="{FF2B5EF4-FFF2-40B4-BE49-F238E27FC236}">
                <a16:creationId xmlns:a16="http://schemas.microsoft.com/office/drawing/2014/main" id="{C196CC5A-7712-4EF5-940B-BE6A14C81D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7653" name="Footer Placeholder 4">
            <a:extLst>
              <a:ext uri="{FF2B5EF4-FFF2-40B4-BE49-F238E27FC236}">
                <a16:creationId xmlns:a16="http://schemas.microsoft.com/office/drawing/2014/main" id="{B3D329E6-0E64-A7C9-0F8C-987392463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4582" name="Slide Number Placeholder 5">
            <a:extLst>
              <a:ext uri="{FF2B5EF4-FFF2-40B4-BE49-F238E27FC236}">
                <a16:creationId xmlns:a16="http://schemas.microsoft.com/office/drawing/2014/main" id="{CA2DE6BB-AFB4-1CA1-0CAD-05A51ED2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94B6AF-5D17-5346-834F-EA9E1A922257}" type="slidenum">
              <a:rPr lang="en-US" altLang="en-US" sz="1200"/>
              <a:pPr/>
              <a:t>17</a:t>
            </a:fld>
            <a:endParaRPr lang="en-US" altLang="en-US"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7A28-D0BC-8409-FC97-E26D7FA2F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Procedure for cohort study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04A25A9B-323D-449C-EAE5-01688406D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Identify groups of exposed subjects and control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Match for other risk factors</a:t>
            </a:r>
            <a:endParaRPr lang="en-US" altLang="en-US"/>
          </a:p>
          <a:p>
            <a:pPr eaLnBrk="1" hangingPunct="1"/>
            <a:r>
              <a:rPr lang="en-US" altLang="en-US" b="1"/>
              <a:t>Follow over time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Record the fraction in each group who develop the condition of interest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Compare these fractions using RR 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5604" name="Date Placeholder 3">
            <a:extLst>
              <a:ext uri="{FF2B5EF4-FFF2-40B4-BE49-F238E27FC236}">
                <a16:creationId xmlns:a16="http://schemas.microsoft.com/office/drawing/2014/main" id="{75CD1C72-4883-1A5B-766D-0271C9D753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8677" name="Footer Placeholder 4">
            <a:extLst>
              <a:ext uri="{FF2B5EF4-FFF2-40B4-BE49-F238E27FC236}">
                <a16:creationId xmlns:a16="http://schemas.microsoft.com/office/drawing/2014/main" id="{FBA3BF58-6F46-F41B-32B5-58CC5CF8C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5606" name="Slide Number Placeholder 5">
            <a:extLst>
              <a:ext uri="{FF2B5EF4-FFF2-40B4-BE49-F238E27FC236}">
                <a16:creationId xmlns:a16="http://schemas.microsoft.com/office/drawing/2014/main" id="{2360F554-2499-2801-CE6C-DDE0E159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768C42-8DDD-C648-AF1D-0E7390FC14C5}" type="slidenum">
              <a:rPr lang="en-US" altLang="en-US" sz="1200"/>
              <a:pPr/>
              <a:t>18</a:t>
            </a:fld>
            <a:endParaRPr lang="en-US" altLang="en-US" sz="1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1134-4B0D-C5CB-39A3-5C4A2BBDE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Logic of the cohort study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F106D0AD-8C35-358C-3A67-70D843A36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Differences in the rate at which exposed and control subjects contract a disease is due to the differences in exposure, since other known risk factors are equally present in the two groups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6628" name="Date Placeholder 3">
            <a:extLst>
              <a:ext uri="{FF2B5EF4-FFF2-40B4-BE49-F238E27FC236}">
                <a16:creationId xmlns:a16="http://schemas.microsoft.com/office/drawing/2014/main" id="{43E398F3-3452-C355-E71E-56C30CCEF38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29701" name="Footer Placeholder 4">
            <a:extLst>
              <a:ext uri="{FF2B5EF4-FFF2-40B4-BE49-F238E27FC236}">
                <a16:creationId xmlns:a16="http://schemas.microsoft.com/office/drawing/2014/main" id="{DA2A9218-517C-7663-90F6-211C94E60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6630" name="Slide Number Placeholder 5">
            <a:extLst>
              <a:ext uri="{FF2B5EF4-FFF2-40B4-BE49-F238E27FC236}">
                <a16:creationId xmlns:a16="http://schemas.microsoft.com/office/drawing/2014/main" id="{600F1AC1-042C-B915-FF89-4FC243B21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084955-F798-7C4B-B719-0F4C3918F609}" type="slidenum">
              <a:rPr lang="en-US" altLang="en-US" sz="1200"/>
              <a:pPr/>
              <a:t>19</a:t>
            </a:fld>
            <a:endParaRPr lang="en-US" altLang="en-US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344B7-159A-52F2-52E8-59C2BAA6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213406F5-D217-8E86-A8B5-39CBDA58E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NO"/>
          </a:p>
        </p:txBody>
      </p:sp>
      <p:sp>
        <p:nvSpPr>
          <p:cNvPr id="9220" name="Date Placeholder 3">
            <a:extLst>
              <a:ext uri="{FF2B5EF4-FFF2-40B4-BE49-F238E27FC236}">
                <a16:creationId xmlns:a16="http://schemas.microsoft.com/office/drawing/2014/main" id="{72D19389-601F-2F0C-A0BA-DBAEE9798B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NO" sz="900">
                <a:solidFill>
                  <a:srgbClr val="FFFFFF"/>
                </a:solidFill>
              </a:rPr>
              <a:t>CIDRZ lecture 31/10/07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2D910-5229-6D8E-8CC1-BB0F0C812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Cohort studies</a:t>
            </a:r>
          </a:p>
        </p:txBody>
      </p:sp>
      <p:sp>
        <p:nvSpPr>
          <p:cNvPr id="9222" name="Slide Number Placeholder 5">
            <a:extLst>
              <a:ext uri="{FF2B5EF4-FFF2-40B4-BE49-F238E27FC236}">
                <a16:creationId xmlns:a16="http://schemas.microsoft.com/office/drawing/2014/main" id="{9E58305B-85B2-A39B-E624-158784077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3365D8-D9FF-7F43-8894-16DC182A8E78}" type="slidenum">
              <a:rPr lang="en-US" altLang="en-US" sz="1000">
                <a:solidFill>
                  <a:srgbClr val="FFFFFF"/>
                </a:solidFill>
              </a:rPr>
              <a:pPr/>
              <a:t>2</a:t>
            </a:fld>
            <a:endParaRPr lang="en-US" altLang="en-US" sz="1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3D665-102E-6712-843D-165423DD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Experimental studies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5B431F67-6163-D8B8-D918-7249D909B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Clinical trials: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  A clinical trial is a comparative, prospective experiment conducted in human or animal  subjects. 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7652" name="Date Placeholder 3">
            <a:extLst>
              <a:ext uri="{FF2B5EF4-FFF2-40B4-BE49-F238E27FC236}">
                <a16:creationId xmlns:a16="http://schemas.microsoft.com/office/drawing/2014/main" id="{FAC07DEF-81B5-2FE7-A619-38F115BB23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30725" name="Footer Placeholder 4">
            <a:extLst>
              <a:ext uri="{FF2B5EF4-FFF2-40B4-BE49-F238E27FC236}">
                <a16:creationId xmlns:a16="http://schemas.microsoft.com/office/drawing/2014/main" id="{589D9CC1-BE24-EBB7-5072-C4B12A55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7654" name="Slide Number Placeholder 5">
            <a:extLst>
              <a:ext uri="{FF2B5EF4-FFF2-40B4-BE49-F238E27FC236}">
                <a16:creationId xmlns:a16="http://schemas.microsoft.com/office/drawing/2014/main" id="{87CF2B3E-F76B-C1E5-5FDE-3CCD5DB61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9FEDE1-63AC-E74D-995D-5901278DEC30}" type="slidenum">
              <a:rPr lang="en-US" altLang="en-US" sz="1200"/>
              <a:pPr/>
              <a:t>20</a:t>
            </a:fld>
            <a:endParaRPr lang="en-US" altLang="en-US" sz="1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92FF8-AC21-402A-A568-23C34B1AA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Controlled </a:t>
            </a:r>
            <a:r>
              <a:rPr lang="en-US" b="1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vs</a:t>
            </a: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Uncontrolled studies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9C382908-AFEB-77FF-562E-1D46A3498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Controlled:</a:t>
            </a:r>
            <a:r>
              <a:rPr lang="en-US" altLang="en-US"/>
              <a:t> </a:t>
            </a:r>
            <a:r>
              <a:rPr lang="en-US" altLang="en-US" b="1"/>
              <a:t>Comparison made relative to a simultaneous reference group.</a:t>
            </a:r>
            <a:endParaRPr lang="en-US" altLang="en-US"/>
          </a:p>
          <a:p>
            <a:pPr eaLnBrk="1" hangingPunct="1"/>
            <a:r>
              <a:rPr lang="en-US" altLang="en-US" b="1"/>
              <a:t>Uncontrolled:</a:t>
            </a:r>
            <a:r>
              <a:rPr lang="en-US" altLang="en-US"/>
              <a:t> </a:t>
            </a:r>
            <a:r>
              <a:rPr lang="en-US" altLang="en-US" b="1"/>
              <a:t>Comparison implicit eg: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-Previous experience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-Historical evidence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-Anecdote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r>
              <a:rPr lang="en-US" altLang="en-US" b="1"/>
              <a:t>-Other Controlled trials…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8676" name="Date Placeholder 3">
            <a:extLst>
              <a:ext uri="{FF2B5EF4-FFF2-40B4-BE49-F238E27FC236}">
                <a16:creationId xmlns:a16="http://schemas.microsoft.com/office/drawing/2014/main" id="{658728D5-9556-7C42-2B49-3FC827FF6C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31749" name="Footer Placeholder 4">
            <a:extLst>
              <a:ext uri="{FF2B5EF4-FFF2-40B4-BE49-F238E27FC236}">
                <a16:creationId xmlns:a16="http://schemas.microsoft.com/office/drawing/2014/main" id="{F4C08B67-11F3-2ACD-67D1-5B405BD7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28678" name="Slide Number Placeholder 5">
            <a:extLst>
              <a:ext uri="{FF2B5EF4-FFF2-40B4-BE49-F238E27FC236}">
                <a16:creationId xmlns:a16="http://schemas.microsoft.com/office/drawing/2014/main" id="{A0C22483-6006-03DE-9968-3D17C8D02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58067C-153E-5A4B-85C6-33E2010AE57C}" type="slidenum">
              <a:rPr lang="en-US" altLang="en-US" sz="1200"/>
              <a:pPr/>
              <a:t>21</a:t>
            </a:fld>
            <a:endParaRPr lang="en-US" altLang="en-US" sz="1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22FDA-071D-EC82-9D77-B3095A52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Inference: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136BA2CD-9CFF-FC3F-06EF-C4474E07E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Controlled trial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…make it possible to ascribe differences in outcome to differences in treatment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9700" name="Date Placeholder 3">
            <a:extLst>
              <a:ext uri="{FF2B5EF4-FFF2-40B4-BE49-F238E27FC236}">
                <a16:creationId xmlns:a16="http://schemas.microsoft.com/office/drawing/2014/main" id="{E52B57CE-B8F9-0685-0398-56E24B0B15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32773" name="Footer Placeholder 4">
            <a:extLst>
              <a:ext uri="{FF2B5EF4-FFF2-40B4-BE49-F238E27FC236}">
                <a16:creationId xmlns:a16="http://schemas.microsoft.com/office/drawing/2014/main" id="{0B5D139C-F485-02A1-11FC-29C66551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29702" name="Slide Number Placeholder 5">
            <a:extLst>
              <a:ext uri="{FF2B5EF4-FFF2-40B4-BE49-F238E27FC236}">
                <a16:creationId xmlns:a16="http://schemas.microsoft.com/office/drawing/2014/main" id="{9DCCADA5-92D9-6A31-35C1-CA482EE8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4380CA-E641-1F49-B748-90B570856C1E}" type="slidenum">
              <a:rPr lang="en-US" altLang="en-US" sz="1200"/>
              <a:pPr/>
              <a:t>22</a:t>
            </a:fld>
            <a:endParaRPr lang="en-US" altLang="en-US" sz="12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FDAFD-17B0-0DE3-5A30-E6238D6E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Randomization &amp; Concurrent Controls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7E970408-BD06-183C-0710-39DBDCF1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1571625"/>
            <a:ext cx="9132887" cy="5072063"/>
          </a:xfrm>
        </p:spPr>
        <p:txBody>
          <a:bodyPr/>
          <a:lstStyle/>
          <a:p>
            <a:pPr eaLnBrk="1" hangingPunct="1"/>
            <a:r>
              <a:rPr lang="en-US" altLang="en-US" b="1"/>
              <a:t>Randomized vs nonrandomized assignment to Rx “The randomized clinical trial is the epitome of all research designs because it provides the strongest evidence for concluding causation.”</a:t>
            </a:r>
            <a:endParaRPr lang="en-US" altLang="en-US"/>
          </a:p>
          <a:p>
            <a:pPr eaLnBrk="1" hangingPunct="1"/>
            <a:r>
              <a:rPr lang="en-US" altLang="en-US" b="1"/>
              <a:t>Conclusions from non randomized studies subject to many sources of bias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30724" name="Date Placeholder 3">
            <a:extLst>
              <a:ext uri="{FF2B5EF4-FFF2-40B4-BE49-F238E27FC236}">
                <a16:creationId xmlns:a16="http://schemas.microsoft.com/office/drawing/2014/main" id="{904F6CE5-0C8E-1756-B0A9-C840FDB17C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7</a:t>
            </a:r>
          </a:p>
        </p:txBody>
      </p:sp>
      <p:sp>
        <p:nvSpPr>
          <p:cNvPr id="33797" name="Footer Placeholder 4">
            <a:extLst>
              <a:ext uri="{FF2B5EF4-FFF2-40B4-BE49-F238E27FC236}">
                <a16:creationId xmlns:a16="http://schemas.microsoft.com/office/drawing/2014/main" id="{E3256822-6CE6-B213-5408-FE8455DD3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30726" name="Slide Number Placeholder 5">
            <a:extLst>
              <a:ext uri="{FF2B5EF4-FFF2-40B4-BE49-F238E27FC236}">
                <a16:creationId xmlns:a16="http://schemas.microsoft.com/office/drawing/2014/main" id="{F9FE4FA5-0C4D-E8D4-011F-FF6D9CC0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C4B2E9-ABA9-E04E-AC1D-7382E1A54C65}" type="slidenum">
              <a:rPr lang="en-US" altLang="en-US" sz="1200"/>
              <a:pPr/>
              <a:t>23</a:t>
            </a:fld>
            <a:endParaRPr lang="en-US" altLang="en-US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76205-B56A-BB41-0EEE-FBD12C77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Randomization &amp; Concurrent Controls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E0659FD2-736A-33D5-74EB-CB732050A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Patients can serve as own controls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 b="1"/>
              <a:t>This is usually beneficial</a:t>
            </a:r>
            <a:endParaRPr lang="en-US" altLang="en-US"/>
          </a:p>
          <a:p>
            <a:pPr eaLnBrk="1" hangingPunct="1"/>
            <a:r>
              <a:rPr lang="en-US" altLang="en-US" b="1"/>
              <a:t>The comparison removes patient differences.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31748" name="Date Placeholder 3">
            <a:extLst>
              <a:ext uri="{FF2B5EF4-FFF2-40B4-BE49-F238E27FC236}">
                <a16:creationId xmlns:a16="http://schemas.microsoft.com/office/drawing/2014/main" id="{03E540D3-F4C9-1E22-340D-41B837EE66B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01ECF0-1DD7-B149-B54A-63426455059A}" type="datetime1">
              <a:rPr lang="en-US" altLang="en-US" sz="1000" smtClean="0"/>
              <a:pPr/>
              <a:t>6/25/23</a:t>
            </a:fld>
            <a:endParaRPr lang="en-US" altLang="en-US" sz="1000"/>
          </a:p>
        </p:txBody>
      </p:sp>
      <p:sp>
        <p:nvSpPr>
          <p:cNvPr id="34821" name="Footer Placeholder 4">
            <a:extLst>
              <a:ext uri="{FF2B5EF4-FFF2-40B4-BE49-F238E27FC236}">
                <a16:creationId xmlns:a16="http://schemas.microsoft.com/office/drawing/2014/main" id="{64471311-7DBB-38D5-9D12-8498B05BA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6th year Lecture series</a:t>
            </a:r>
            <a:endParaRPr lang="en-US" altLang="en-US" sz="1000" dirty="0"/>
          </a:p>
        </p:txBody>
      </p:sp>
      <p:sp>
        <p:nvSpPr>
          <p:cNvPr id="31750" name="Slide Number Placeholder 5">
            <a:extLst>
              <a:ext uri="{FF2B5EF4-FFF2-40B4-BE49-F238E27FC236}">
                <a16:creationId xmlns:a16="http://schemas.microsoft.com/office/drawing/2014/main" id="{B90808AE-338E-BA22-9BC9-622554022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77ED4D-18A2-6644-872D-5BC29B237D52}" type="slidenum">
              <a:rPr lang="en-US" altLang="en-US" sz="1200"/>
              <a:pPr/>
              <a:t>24</a:t>
            </a:fld>
            <a:endParaRPr lang="en-US" altLang="en-US" sz="1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403C-AA24-0A19-7D23-E190B56AB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Example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0AEE748E-85C7-570A-010E-7FAEE2546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1643063"/>
            <a:ext cx="9061450" cy="4500562"/>
          </a:xfrm>
        </p:spPr>
        <p:txBody>
          <a:bodyPr/>
          <a:lstStyle/>
          <a:p>
            <a:pPr eaLnBrk="1" hangingPunct="1"/>
            <a:r>
              <a:rPr lang="en-US" altLang="en-US" b="1"/>
              <a:t>Subjects received placebo eye drops in one eye,</a:t>
            </a:r>
            <a:endParaRPr lang="en-US" altLang="en-US"/>
          </a:p>
          <a:p>
            <a:pPr eaLnBrk="1" hangingPunct="1"/>
            <a:r>
              <a:rPr lang="en-US" altLang="en-US" b="1"/>
              <a:t>Vasocon-A drops in the other eye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Randomization determined which eye gets placebo for each pt</a:t>
            </a:r>
            <a:endParaRPr lang="en-US" altLang="en-US"/>
          </a:p>
          <a:p>
            <a:pPr eaLnBrk="1" hangingPunct="1"/>
            <a:r>
              <a:rPr lang="en-US" altLang="en-US" b="1"/>
              <a:t>Cat-dander extract applied to both eyes</a:t>
            </a:r>
            <a:endParaRPr lang="en-US" altLang="en-US"/>
          </a:p>
          <a:p>
            <a:pPr eaLnBrk="1" hangingPunct="1"/>
            <a:r>
              <a:rPr lang="en-US" altLang="en-US" b="1"/>
              <a:t>Response between eyes compared. Subjects received placebo</a:t>
            </a:r>
            <a:endParaRPr lang="en-US" altLang="en-US"/>
          </a:p>
        </p:txBody>
      </p:sp>
      <p:sp>
        <p:nvSpPr>
          <p:cNvPr id="32772" name="Date Placeholder 3">
            <a:extLst>
              <a:ext uri="{FF2B5EF4-FFF2-40B4-BE49-F238E27FC236}">
                <a16:creationId xmlns:a16="http://schemas.microsoft.com/office/drawing/2014/main" id="{A5258C17-741D-A43B-04F2-D34C37BB919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35845" name="Footer Placeholder 4">
            <a:extLst>
              <a:ext uri="{FF2B5EF4-FFF2-40B4-BE49-F238E27FC236}">
                <a16:creationId xmlns:a16="http://schemas.microsoft.com/office/drawing/2014/main" id="{56942508-7AFF-5BBF-220F-BF655146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32774" name="Slide Number Placeholder 5">
            <a:extLst>
              <a:ext uri="{FF2B5EF4-FFF2-40B4-BE49-F238E27FC236}">
                <a16:creationId xmlns:a16="http://schemas.microsoft.com/office/drawing/2014/main" id="{6802C27B-0EE2-03B1-0F19-08B4FA15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D3CFDB-3730-DA4A-BCD0-472236224919}" type="slidenum">
              <a:rPr lang="en-US" altLang="en-US" sz="1200"/>
              <a:pPr/>
              <a:t>25</a:t>
            </a:fld>
            <a:endParaRPr lang="en-US" altLang="en-US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0E0B6-9322-6549-37DA-70472852A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Blinding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D27DE551-3170-1431-AD85-6D96C7ED4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Good practice: factors that can affect the evaluation of outcome should not be permitted to influence the evaluation process:</a:t>
            </a:r>
            <a:endParaRPr lang="en-US" altLang="en-US"/>
          </a:p>
          <a:p>
            <a:pPr eaLnBrk="1" hangingPunct="1"/>
            <a:r>
              <a:rPr lang="en-US" altLang="en-US" b="1"/>
              <a:t>Double-blind design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Neither patient nor outcome evaluator knows Rx to which patient was assigned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33796" name="Date Placeholder 3">
            <a:extLst>
              <a:ext uri="{FF2B5EF4-FFF2-40B4-BE49-F238E27FC236}">
                <a16:creationId xmlns:a16="http://schemas.microsoft.com/office/drawing/2014/main" id="{2ACB6E22-2302-E834-5F4C-A7895A7401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36869" name="Footer Placeholder 4">
            <a:extLst>
              <a:ext uri="{FF2B5EF4-FFF2-40B4-BE49-F238E27FC236}">
                <a16:creationId xmlns:a16="http://schemas.microsoft.com/office/drawing/2014/main" id="{E408547D-4C91-5BCA-1302-D043396A3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33798" name="Slide Number Placeholder 5">
            <a:extLst>
              <a:ext uri="{FF2B5EF4-FFF2-40B4-BE49-F238E27FC236}">
                <a16:creationId xmlns:a16="http://schemas.microsoft.com/office/drawing/2014/main" id="{F62791CA-0E42-CD14-3D58-531EF4B5B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1B68369-47A3-964A-9159-BCB3585E16EF}" type="slidenum">
              <a:rPr lang="en-US" altLang="en-US" sz="1200"/>
              <a:pPr/>
              <a:t>26</a:t>
            </a:fld>
            <a:endParaRPr lang="en-US" altLang="en-US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92CED-E55D-2920-8177-B8D3E39C2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37BEF06B-5E85-403D-D912-F4235CBD1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  <a:r>
              <a:rPr lang="en-US" altLang="en-US" b="1"/>
              <a:t>Single-blind</a:t>
            </a:r>
            <a:endParaRPr lang="en-US" altLang="en-US"/>
          </a:p>
          <a:p>
            <a:pPr eaLnBrk="1" hangingPunct="1"/>
            <a:r>
              <a:rPr lang="en-US" altLang="en-US" b="1"/>
              <a:t>Patient or evaluator is blinded as to Rx, but not both</a:t>
            </a:r>
            <a:endParaRPr lang="en-US" altLang="en-US"/>
          </a:p>
          <a:p>
            <a:pPr eaLnBrk="1" hangingPunct="1"/>
            <a:r>
              <a:rPr lang="en-US" altLang="en-US" b="1"/>
              <a:t>Triple-blind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Patient, Physician, and Data analyst are blinded as to Rx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34820" name="Date Placeholder 3">
            <a:extLst>
              <a:ext uri="{FF2B5EF4-FFF2-40B4-BE49-F238E27FC236}">
                <a16:creationId xmlns:a16="http://schemas.microsoft.com/office/drawing/2014/main" id="{4B39CF0A-FFED-25A3-133C-C5607DA5F4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000"/>
          </a:p>
        </p:txBody>
      </p:sp>
      <p:sp>
        <p:nvSpPr>
          <p:cNvPr id="37893" name="Footer Placeholder 4">
            <a:extLst>
              <a:ext uri="{FF2B5EF4-FFF2-40B4-BE49-F238E27FC236}">
                <a16:creationId xmlns:a16="http://schemas.microsoft.com/office/drawing/2014/main" id="{038920BA-E246-FA92-641B-1C90DC10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34822" name="Slide Number Placeholder 5">
            <a:extLst>
              <a:ext uri="{FF2B5EF4-FFF2-40B4-BE49-F238E27FC236}">
                <a16:creationId xmlns:a16="http://schemas.microsoft.com/office/drawing/2014/main" id="{21EC18A8-BC7C-C406-6332-1BC6E809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299CDA-A903-B34F-8A4A-B9A6E9E81A84}" type="slidenum">
              <a:rPr lang="en-US" altLang="en-US" sz="1200"/>
              <a:pPr/>
              <a:t>27</a:t>
            </a:fld>
            <a:endParaRPr lang="en-US" altLang="en-US" sz="12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6D49-97B5-95CF-6104-34C7B3E5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D4D50D79-025B-9A02-CAFF-274BB18BC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Thank you for your attention</a:t>
            </a:r>
            <a:endParaRPr lang="en-US" altLang="en-US"/>
          </a:p>
        </p:txBody>
      </p:sp>
      <p:sp>
        <p:nvSpPr>
          <p:cNvPr id="35844" name="Date Placeholder 3">
            <a:extLst>
              <a:ext uri="{FF2B5EF4-FFF2-40B4-BE49-F238E27FC236}">
                <a16:creationId xmlns:a16="http://schemas.microsoft.com/office/drawing/2014/main" id="{255DD977-D311-3203-22AC-462413E071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38917" name="Footer Placeholder 4">
            <a:extLst>
              <a:ext uri="{FF2B5EF4-FFF2-40B4-BE49-F238E27FC236}">
                <a16:creationId xmlns:a16="http://schemas.microsoft.com/office/drawing/2014/main" id="{5F888F90-478A-1AE4-4D0E-C06DE416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35846" name="Slide Number Placeholder 5">
            <a:extLst>
              <a:ext uri="{FF2B5EF4-FFF2-40B4-BE49-F238E27FC236}">
                <a16:creationId xmlns:a16="http://schemas.microsoft.com/office/drawing/2014/main" id="{ECE09445-FF98-9298-7708-FEE2F81C6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A4E46C-2866-C448-B753-5EBD29E8B6AD}" type="slidenum">
              <a:rPr lang="en-US" altLang="en-US" sz="1200"/>
              <a:pPr/>
              <a:t>28</a:t>
            </a:fld>
            <a:endParaRPr lang="en-US" alt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BA74C-6B27-5CAB-E4EF-620E73BCA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920D3E3-58AF-EF9B-6D07-1946A38DE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Two main categories 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Observation: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Identify subjects, then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Observe and record characteristics</a:t>
            </a:r>
            <a:endParaRPr lang="en-US" altLang="en-US"/>
          </a:p>
        </p:txBody>
      </p:sp>
      <p:sp>
        <p:nvSpPr>
          <p:cNvPr id="10244" name="Date Placeholder 3">
            <a:extLst>
              <a:ext uri="{FF2B5EF4-FFF2-40B4-BE49-F238E27FC236}">
                <a16:creationId xmlns:a16="http://schemas.microsoft.com/office/drawing/2014/main" id="{0F39C2D7-1BF9-1A25-DA04-5B2241F9D8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2293" name="Footer Placeholder 4">
            <a:extLst>
              <a:ext uri="{FF2B5EF4-FFF2-40B4-BE49-F238E27FC236}">
                <a16:creationId xmlns:a16="http://schemas.microsoft.com/office/drawing/2014/main" id="{CE426DB7-0E10-2811-22F4-7D7CD0FDD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0246" name="Slide Number Placeholder 5">
            <a:extLst>
              <a:ext uri="{FF2B5EF4-FFF2-40B4-BE49-F238E27FC236}">
                <a16:creationId xmlns:a16="http://schemas.microsoft.com/office/drawing/2014/main" id="{A9F2A59F-7BD6-4D1B-DD5A-FF2B00B32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06A256-09C5-484C-AD1B-E66B7196788C}" type="slidenum">
              <a:rPr lang="en-US" altLang="en-US" sz="1200"/>
              <a:pPr/>
              <a:t>3</a:t>
            </a:fld>
            <a:endParaRPr lang="en-US" altLang="en-US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A159-DAAF-993C-FC57-19CCA8A63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Observation </a:t>
            </a:r>
            <a:r>
              <a:rPr lang="en-US" b="1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vs</a:t>
            </a: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Experiment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52004EAE-7ED6-8FD6-903A-BE04DC817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  <a:r>
              <a:rPr lang="en-US" altLang="en-US" b="1"/>
              <a:t>Observations are readily obtained, but subject to bias, that is systematic errors</a:t>
            </a:r>
            <a:endParaRPr lang="en-US" altLang="en-US"/>
          </a:p>
          <a:p>
            <a:pPr eaLnBrk="1" hangingPunct="1"/>
            <a:r>
              <a:rPr lang="en-US" altLang="en-US" b="1"/>
              <a:t>Some observational designs are less subject to bias than others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11268" name="Date Placeholder 3">
            <a:extLst>
              <a:ext uri="{FF2B5EF4-FFF2-40B4-BE49-F238E27FC236}">
                <a16:creationId xmlns:a16="http://schemas.microsoft.com/office/drawing/2014/main" id="{EFFB9909-2316-198A-AD24-036853FB53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3317" name="Footer Placeholder 4">
            <a:extLst>
              <a:ext uri="{FF2B5EF4-FFF2-40B4-BE49-F238E27FC236}">
                <a16:creationId xmlns:a16="http://schemas.microsoft.com/office/drawing/2014/main" id="{AE011BE2-CA4F-F5EE-2426-63C63420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1270" name="Slide Number Placeholder 5">
            <a:extLst>
              <a:ext uri="{FF2B5EF4-FFF2-40B4-BE49-F238E27FC236}">
                <a16:creationId xmlns:a16="http://schemas.microsoft.com/office/drawing/2014/main" id="{349CC705-7664-BF93-A2F2-80BB646E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E5C8A3-C990-EA41-8F4F-253FF71A33BE}" type="slidenum">
              <a:rPr lang="en-US" altLang="en-US" sz="1200"/>
              <a:pPr/>
              <a:t>4</a:t>
            </a:fld>
            <a:endParaRPr lang="en-US" alt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8EAEA-483D-EAAF-F397-16DD32E11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Observation </a:t>
            </a:r>
            <a:r>
              <a:rPr lang="en-US" b="1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vs</a:t>
            </a: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Experiment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AE72A20-CEAF-FDC9-1F72-05BCB7146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1981200"/>
            <a:ext cx="8550275" cy="4376738"/>
          </a:xfrm>
        </p:spPr>
        <p:txBody>
          <a:bodyPr/>
          <a:lstStyle/>
          <a:p>
            <a:pPr eaLnBrk="1" hangingPunct="1"/>
            <a:r>
              <a:rPr lang="en-US" altLang="en-US" b="1"/>
              <a:t>Experiments are hard to do well </a:t>
            </a:r>
            <a:r>
              <a:rPr lang="en-US" altLang="en-US"/>
              <a:t>•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Experiments can answer narrow questions definitively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Generalizability of results from experiments may be at issue, eg new drug testing that excludes women subjects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2292" name="Date Placeholder 3">
            <a:extLst>
              <a:ext uri="{FF2B5EF4-FFF2-40B4-BE49-F238E27FC236}">
                <a16:creationId xmlns:a16="http://schemas.microsoft.com/office/drawing/2014/main" id="{A85918A0-A334-838F-6229-3FA7E0B83A1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4341" name="Footer Placeholder 4">
            <a:extLst>
              <a:ext uri="{FF2B5EF4-FFF2-40B4-BE49-F238E27FC236}">
                <a16:creationId xmlns:a16="http://schemas.microsoft.com/office/drawing/2014/main" id="{9B4BD3CA-3145-A527-2DA0-7404C548D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2294" name="Slide Number Placeholder 5">
            <a:extLst>
              <a:ext uri="{FF2B5EF4-FFF2-40B4-BE49-F238E27FC236}">
                <a16:creationId xmlns:a16="http://schemas.microsoft.com/office/drawing/2014/main" id="{664C958E-0F25-FB6D-6A94-7DE34254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EAA525-945A-754F-962C-335DE550F815}" type="slidenum">
              <a:rPr lang="en-US" altLang="en-US" sz="1200"/>
              <a:pPr/>
              <a:t>5</a:t>
            </a:fld>
            <a:endParaRPr lang="en-US" altLang="en-US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8777-6DC9-5496-1B17-5D176AB4F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Experiment: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A662B78-E6F4-20A1-B0E4-044411A66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Identify subjects,</a:t>
            </a:r>
            <a:endParaRPr lang="en-US" altLang="en-US"/>
          </a:p>
          <a:p>
            <a:pPr eaLnBrk="1" hangingPunct="1"/>
            <a:r>
              <a:rPr lang="en-US" altLang="en-US" b="1"/>
              <a:t>Place in common context,</a:t>
            </a:r>
            <a:endParaRPr lang="en-US" altLang="en-US"/>
          </a:p>
          <a:p>
            <a:pPr eaLnBrk="1" hangingPunct="1"/>
            <a:r>
              <a:rPr lang="en-US" altLang="en-US" b="1"/>
              <a:t>Intervene, then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Observe effects of intervention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13316" name="Date Placeholder 3">
            <a:extLst>
              <a:ext uri="{FF2B5EF4-FFF2-40B4-BE49-F238E27FC236}">
                <a16:creationId xmlns:a16="http://schemas.microsoft.com/office/drawing/2014/main" id="{AEE07F41-1CEC-BCC7-2EA6-753629237D4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5365" name="Footer Placeholder 4">
            <a:extLst>
              <a:ext uri="{FF2B5EF4-FFF2-40B4-BE49-F238E27FC236}">
                <a16:creationId xmlns:a16="http://schemas.microsoft.com/office/drawing/2014/main" id="{D8D3A5FF-869F-37D8-9478-59EC5D66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8114E6DD-4AEB-B762-26EE-0EB063B1A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512FA4-5E61-ED49-AB84-45AC92DE4D2B}" type="slidenum">
              <a:rPr lang="en-US" altLang="en-US" sz="1200"/>
              <a:pPr/>
              <a:t>6</a:t>
            </a:fld>
            <a:endParaRPr lang="en-US" altLang="en-US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95B5-1055-AE3A-EEF4-4893BF79B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Observational studies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B01D296-BEA6-87BA-A67F-F68D734E4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Case Series</a:t>
            </a:r>
            <a:endParaRPr lang="en-US" altLang="en-US"/>
          </a:p>
          <a:p>
            <a:pPr eaLnBrk="1" hangingPunct="1"/>
            <a:r>
              <a:rPr lang="en-US" altLang="en-US" b="1"/>
              <a:t>Case-control studies</a:t>
            </a:r>
            <a:endParaRPr lang="en-US" altLang="en-US"/>
          </a:p>
          <a:p>
            <a:pPr eaLnBrk="1" hangingPunct="1"/>
            <a:r>
              <a:rPr lang="en-US" altLang="en-US"/>
              <a:t> </a:t>
            </a:r>
            <a:r>
              <a:rPr lang="en-US" altLang="en-US" b="1"/>
              <a:t>Cohort Studies</a:t>
            </a:r>
          </a:p>
          <a:p>
            <a:pPr eaLnBrk="1" hangingPunct="1"/>
            <a:r>
              <a:rPr lang="en-GB" altLang="en-US" b="1"/>
              <a:t>Population studies (e.g Ecological)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4340" name="Date Placeholder 3">
            <a:extLst>
              <a:ext uri="{FF2B5EF4-FFF2-40B4-BE49-F238E27FC236}">
                <a16:creationId xmlns:a16="http://schemas.microsoft.com/office/drawing/2014/main" id="{FE2C6555-ADA4-65C9-58D5-8C96859CAFF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6389" name="Footer Placeholder 4">
            <a:extLst>
              <a:ext uri="{FF2B5EF4-FFF2-40B4-BE49-F238E27FC236}">
                <a16:creationId xmlns:a16="http://schemas.microsoft.com/office/drawing/2014/main" id="{6A26BEB8-04B9-5815-0AAF-C7DF0A5A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600C904C-636A-E29D-0CE2-B3E4582E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7AF4A9-81BF-B14E-9344-043B7095FEAE}" type="slidenum">
              <a:rPr lang="en-US" altLang="en-US" sz="1200"/>
              <a:pPr/>
              <a:t>7</a:t>
            </a:fld>
            <a:endParaRPr lang="en-US" altLang="en-US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052A1-5AF0-0868-5DC4-6026237B0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063" y="609600"/>
            <a:ext cx="8550275" cy="1962150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Case report/ series 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•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F9971854-73DB-9AF8-2812-E6239C504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2428875"/>
            <a:ext cx="8550275" cy="3667125"/>
          </a:xfrm>
        </p:spPr>
        <p:txBody>
          <a:bodyPr/>
          <a:lstStyle/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Example: “Normal plasma cholesterol in an 88-year-old man who eats 25 eggs a day”(Case report)</a:t>
            </a:r>
          </a:p>
          <a:p>
            <a:pPr eaLnBrk="1" hangingPunct="1"/>
            <a:r>
              <a:rPr lang="en-GB" altLang="en-US" b="1"/>
              <a:t>Then followed by similar cases else where(series)</a:t>
            </a:r>
            <a:endParaRPr lang="en-US" altLang="en-US"/>
          </a:p>
        </p:txBody>
      </p:sp>
      <p:sp>
        <p:nvSpPr>
          <p:cNvPr id="15364" name="Date Placeholder 3">
            <a:extLst>
              <a:ext uri="{FF2B5EF4-FFF2-40B4-BE49-F238E27FC236}">
                <a16:creationId xmlns:a16="http://schemas.microsoft.com/office/drawing/2014/main" id="{300E63A6-61B3-3D54-494A-14B6F5D4D8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7413" name="Footer Placeholder 4">
            <a:extLst>
              <a:ext uri="{FF2B5EF4-FFF2-40B4-BE49-F238E27FC236}">
                <a16:creationId xmlns:a16="http://schemas.microsoft.com/office/drawing/2014/main" id="{F8496250-709F-E80A-6176-691900F5C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5366" name="Slide Number Placeholder 5">
            <a:extLst>
              <a:ext uri="{FF2B5EF4-FFF2-40B4-BE49-F238E27FC236}">
                <a16:creationId xmlns:a16="http://schemas.microsoft.com/office/drawing/2014/main" id="{9CB74C9F-C139-5F89-7253-C463CAC5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4D9DDA-C7AD-A648-B43C-BCCF26BB90EF}" type="slidenum">
              <a:rPr lang="en-US" altLang="en-US" sz="1200"/>
              <a:pPr/>
              <a:t>8</a:t>
            </a:fld>
            <a:endParaRPr lang="en-US" altLang="en-US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70130-E183-F324-2FA1-478A9C806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b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Advantages of case reports/ series</a:t>
            </a:r>
            <a:b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BF8B355-240C-D9DD-4968-B80A3C5F3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3" y="1981200"/>
            <a:ext cx="9061450" cy="4114800"/>
          </a:xfrm>
        </p:spPr>
        <p:txBody>
          <a:bodyPr/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r>
              <a:rPr lang="en-US" altLang="en-US" b="1"/>
              <a:t>Excellent at identifying unusual situation</a:t>
            </a:r>
            <a:endParaRPr lang="en-US" altLang="en-US"/>
          </a:p>
          <a:p>
            <a:pPr eaLnBrk="1" hangingPunct="1"/>
            <a:r>
              <a:rPr lang="en-US" altLang="en-US" b="1"/>
              <a:t>Good for generating hypotheses amenable to rigorous test</a:t>
            </a:r>
            <a:r>
              <a:rPr lang="en-US" altLang="en-US"/>
              <a:t> </a:t>
            </a:r>
            <a:r>
              <a:rPr lang="en-US" altLang="en-US" b="1"/>
              <a:t>Disadvantages</a:t>
            </a:r>
            <a:endParaRPr lang="en-US" altLang="en-US"/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</p:txBody>
      </p:sp>
      <p:sp>
        <p:nvSpPr>
          <p:cNvPr id="16388" name="Date Placeholder 3">
            <a:extLst>
              <a:ext uri="{FF2B5EF4-FFF2-40B4-BE49-F238E27FC236}">
                <a16:creationId xmlns:a16="http://schemas.microsoft.com/office/drawing/2014/main" id="{8B2D2482-3F80-8D9E-DA55-BC2A6787AB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000"/>
              <a:t>CIDRZ lecture 31/10/07</a:t>
            </a:r>
          </a:p>
        </p:txBody>
      </p:sp>
      <p:sp>
        <p:nvSpPr>
          <p:cNvPr id="18437" name="Footer Placeholder 4">
            <a:extLst>
              <a:ext uri="{FF2B5EF4-FFF2-40B4-BE49-F238E27FC236}">
                <a16:creationId xmlns:a16="http://schemas.microsoft.com/office/drawing/2014/main" id="{AE08493A-58B2-F978-CCE1-A648B9BC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000"/>
              <a:t>Cohort studies</a:t>
            </a:r>
          </a:p>
        </p:txBody>
      </p:sp>
      <p:sp>
        <p:nvSpPr>
          <p:cNvPr id="16390" name="Slide Number Placeholder 5">
            <a:extLst>
              <a:ext uri="{FF2B5EF4-FFF2-40B4-BE49-F238E27FC236}">
                <a16:creationId xmlns:a16="http://schemas.microsoft.com/office/drawing/2014/main" id="{5558A4DC-8925-B947-6418-D50621D38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55542C-FC8E-8F4D-AEBB-F39B3BC09BE4}" type="slidenum">
              <a:rPr lang="en-US" altLang="en-US" sz="1200"/>
              <a:pPr/>
              <a:t>9</a:t>
            </a:fld>
            <a:endParaRPr lang="en-US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1559</TotalTime>
  <Words>869</Words>
  <Application>Microsoft Macintosh PowerPoint</Application>
  <PresentationFormat>Custom</PresentationFormat>
  <Paragraphs>176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Times New Roman</vt:lpstr>
      <vt:lpstr>Arial</vt:lpstr>
      <vt:lpstr>Calibri Light</vt:lpstr>
      <vt:lpstr>Calibri</vt:lpstr>
      <vt:lpstr>Wingdings 2</vt:lpstr>
      <vt:lpstr>Retrospect</vt:lpstr>
      <vt:lpstr>           6th year Research methods</vt:lpstr>
      <vt:lpstr>PowerPoint Presentation</vt:lpstr>
      <vt:lpstr>PowerPoint Presentation</vt:lpstr>
      <vt:lpstr> Observation vs Experiment </vt:lpstr>
      <vt:lpstr>Observation vs Experiment</vt:lpstr>
      <vt:lpstr> Experiment: </vt:lpstr>
      <vt:lpstr>Observational studies</vt:lpstr>
      <vt:lpstr>Case report/ series  •</vt:lpstr>
      <vt:lpstr> Advantages of case reports/ series </vt:lpstr>
      <vt:lpstr>Disadvantages </vt:lpstr>
      <vt:lpstr>Case-control studies </vt:lpstr>
      <vt:lpstr>PowerPoint Presentation</vt:lpstr>
      <vt:lpstr> The logic of Case-Control Studies </vt:lpstr>
      <vt:lpstr>PowerPoint Presentation</vt:lpstr>
      <vt:lpstr>PowerPoint Presentation</vt:lpstr>
      <vt:lpstr>PowerPoint Presentation</vt:lpstr>
      <vt:lpstr>Cohort studies </vt:lpstr>
      <vt:lpstr>  Procedure for cohort study  </vt:lpstr>
      <vt:lpstr> Logic of the cohort study </vt:lpstr>
      <vt:lpstr> Experimental studies </vt:lpstr>
      <vt:lpstr> Controlled vs Uncontrolled studies </vt:lpstr>
      <vt:lpstr>Inference:</vt:lpstr>
      <vt:lpstr> Randomization &amp; Concurrent Controls </vt:lpstr>
      <vt:lpstr>Randomization &amp; Concurrent Controls</vt:lpstr>
      <vt:lpstr>Example</vt:lpstr>
      <vt:lpstr>Blinding</vt:lpstr>
      <vt:lpstr>PowerPoint Presentation</vt:lpstr>
      <vt:lpstr>PowerPoint Presentation</vt:lpstr>
    </vt:vector>
  </TitlesOfParts>
  <Manager>Department of Epidemiology</Manager>
  <Company>UNC School of Public Helath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designs: Cohort studies</dc:title>
  <dc:subject>EPID 160, Principles of epidemiolgy for public health</dc:subject>
  <dc:creator>Victor J. Schoenbach, vjs@unc.edu</dc:creator>
  <cp:keywords>epid160 cohort studies incidence association impact</cp:keywords>
  <dc:description>10/1/2001; additions 11/2/2001 for measures of association, updated and speaker notes added 6/9/2002; reviewed 6/11/2002, 9/20/2002, 9/25/2002 correction, 9/27/2004</dc:description>
  <cp:lastModifiedBy>Wilbroad Mutale</cp:lastModifiedBy>
  <cp:revision>252</cp:revision>
  <cp:lastPrinted>2001-08-27T20:03:39Z</cp:lastPrinted>
  <dcterms:created xsi:type="dcterms:W3CDTF">2001-09-20T13:55:32Z</dcterms:created>
  <dcterms:modified xsi:type="dcterms:W3CDTF">2023-06-25T20:34:52Z</dcterms:modified>
</cp:coreProperties>
</file>