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sldIdLst>
    <p:sldId id="256" r:id="rId2"/>
    <p:sldId id="293" r:id="rId3"/>
    <p:sldId id="294" r:id="rId4"/>
    <p:sldId id="259" r:id="rId5"/>
    <p:sldId id="268" r:id="rId6"/>
    <p:sldId id="261" r:id="rId7"/>
    <p:sldId id="267" r:id="rId8"/>
    <p:sldId id="269" r:id="rId9"/>
    <p:sldId id="270" r:id="rId10"/>
    <p:sldId id="262" r:id="rId11"/>
    <p:sldId id="257" r:id="rId12"/>
    <p:sldId id="291" r:id="rId13"/>
    <p:sldId id="271" r:id="rId14"/>
    <p:sldId id="272" r:id="rId15"/>
    <p:sldId id="273" r:id="rId16"/>
    <p:sldId id="301" r:id="rId17"/>
    <p:sldId id="292" r:id="rId18"/>
    <p:sldId id="281" r:id="rId19"/>
    <p:sldId id="304" r:id="rId20"/>
    <p:sldId id="305" r:id="rId21"/>
    <p:sldId id="300" r:id="rId22"/>
    <p:sldId id="286" r:id="rId23"/>
    <p:sldId id="302" r:id="rId24"/>
    <p:sldId id="303" r:id="rId25"/>
    <p:sldId id="299" r:id="rId26"/>
    <p:sldId id="307" r:id="rId27"/>
    <p:sldId id="306" r:id="rId28"/>
    <p:sldId id="288" r:id="rId29"/>
    <p:sldId id="289" r:id="rId30"/>
    <p:sldId id="290" r:id="rId31"/>
    <p:sldId id="264" r:id="rId32"/>
    <p:sldId id="295" r:id="rId33"/>
    <p:sldId id="296" r:id="rId34"/>
    <p:sldId id="308" r:id="rId35"/>
    <p:sldId id="265" r:id="rId36"/>
    <p:sldId id="266" r:id="rId3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08" autoAdjust="0"/>
    <p:restoredTop sz="94660"/>
  </p:normalViewPr>
  <p:slideViewPr>
    <p:cSldViewPr>
      <p:cViewPr varScale="1">
        <p:scale>
          <a:sx n="88" d="100"/>
          <a:sy n="88" d="100"/>
        </p:scale>
        <p:origin x="106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D60E41-9696-425F-A551-3B754F5FA127}" type="datetimeFigureOut">
              <a:rPr lang="en-US" smtClean="0"/>
              <a:pPr/>
              <a:t>1/23/2019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A0C412-9324-4E51-8B01-AC9F589322B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1204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09DA15A2-4EC8-499A-B93E-1250AD46233A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b-NO" alt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16DC04B-D2D6-4FA3-ABD5-174904F55C6D}" type="slidenum">
              <a:rPr lang="en-US" altLang="en-US"/>
              <a:pPr/>
              <a:t>29</a:t>
            </a:fld>
            <a:endParaRPr lang="en-US" altLang="en-US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13FE6CC-C853-4CC9-A1F5-AFDA249F16B6}" type="slidenum">
              <a:rPr lang="en-US" altLang="en-US"/>
              <a:pPr/>
              <a:t>30</a:t>
            </a:fld>
            <a:endParaRPr lang="en-US" altLang="en-US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75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675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A49D601-0710-4923-A29E-2EDA37142BAF}" type="slidenum">
              <a:rPr lang="en-GB" smtClean="0"/>
              <a:pPr/>
              <a:t>12</a:t>
            </a:fld>
            <a:endParaRPr lang="en-GB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14B6B9A-AEC7-49E7-8B5E-40AE61262347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5AF2C1F-B796-42E4-9D40-BDB01A7AB53E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7B9CD55-70D7-4BA3-9562-C17869647A75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14B6B9A-AEC7-49E7-8B5E-40AE61262347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68DFDBE5-34EB-4BA7-8494-E2F37C60B8BF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AACF2E5-3AF5-49CE-BC62-D989F14DDE43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FFEE731-4BAD-44ED-A7E7-088F094F955D}" type="slidenum">
              <a:rPr lang="en-US" altLang="en-US"/>
              <a:pPr/>
              <a:t>28</a:t>
            </a:fld>
            <a:endParaRPr lang="en-US" altLang="en-US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2E8E0-284B-473D-AD41-07E2603674A0}" type="datetimeFigureOut">
              <a:rPr lang="en-US" smtClean="0"/>
              <a:pPr/>
              <a:t>1/23/2019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E7796-C429-420D-BF99-3E41E67401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602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2E8E0-284B-473D-AD41-07E2603674A0}" type="datetimeFigureOut">
              <a:rPr lang="en-US" smtClean="0"/>
              <a:pPr/>
              <a:t>1/23/2019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E7796-C429-420D-BF99-3E41E67401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5700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2E8E0-284B-473D-AD41-07E2603674A0}" type="datetimeFigureOut">
              <a:rPr lang="en-US" smtClean="0"/>
              <a:pPr/>
              <a:t>1/23/2019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E7796-C429-420D-BF99-3E41E67401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770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2E8E0-284B-473D-AD41-07E2603674A0}" type="datetimeFigureOut">
              <a:rPr lang="en-US" smtClean="0"/>
              <a:pPr/>
              <a:t>1/23/2019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E7796-C429-420D-BF99-3E41E67401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053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2E8E0-284B-473D-AD41-07E2603674A0}" type="datetimeFigureOut">
              <a:rPr lang="en-US" smtClean="0"/>
              <a:pPr/>
              <a:t>1/23/2019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E7796-C429-420D-BF99-3E41E67401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688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2E8E0-284B-473D-AD41-07E2603674A0}" type="datetimeFigureOut">
              <a:rPr lang="en-US" smtClean="0"/>
              <a:pPr/>
              <a:t>1/23/2019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E7796-C429-420D-BF99-3E41E67401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477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2E8E0-284B-473D-AD41-07E2603674A0}" type="datetimeFigureOut">
              <a:rPr lang="en-US" smtClean="0"/>
              <a:pPr/>
              <a:t>1/23/2019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E7796-C429-420D-BF99-3E41E67401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514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2E8E0-284B-473D-AD41-07E2603674A0}" type="datetimeFigureOut">
              <a:rPr lang="en-US" smtClean="0"/>
              <a:pPr/>
              <a:t>1/23/2019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E7796-C429-420D-BF99-3E41E67401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733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2E8E0-284B-473D-AD41-07E2603674A0}" type="datetimeFigureOut">
              <a:rPr lang="en-US" smtClean="0"/>
              <a:pPr/>
              <a:t>1/23/2019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E7796-C429-420D-BF99-3E41E67401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363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2E8E0-284B-473D-AD41-07E2603674A0}" type="datetimeFigureOut">
              <a:rPr lang="en-US" smtClean="0"/>
              <a:pPr/>
              <a:t>1/23/2019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E7796-C429-420D-BF99-3E41E67401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338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2E8E0-284B-473D-AD41-07E2603674A0}" type="datetimeFigureOut">
              <a:rPr lang="en-US" smtClean="0"/>
              <a:pPr/>
              <a:t>1/23/2019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E7796-C429-420D-BF99-3E41E67401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725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22E8E0-284B-473D-AD41-07E2603674A0}" type="datetimeFigureOut">
              <a:rPr lang="en-US" smtClean="0"/>
              <a:pPr/>
              <a:t>1/23/2019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DE7796-C429-420D-BF99-3E41E67401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168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cbi.nlm.nih.gov/pmc/articles/PMC6048949/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mj.com/content/299/6710/1247.short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uib.no/en/cih/89808/cismac-study-zambia-receives-globvac-funding" TargetMode="Externa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Quantitative Methods in Research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Mumbi Chola</a:t>
            </a:r>
          </a:p>
          <a:p>
            <a:r>
              <a:rPr lang="en-US" dirty="0" smtClean="0"/>
              <a:t>Dept. </a:t>
            </a:r>
            <a:r>
              <a:rPr lang="en-US" dirty="0" smtClean="0"/>
              <a:t>of Epidemiology &amp; Biostatistics</a:t>
            </a:r>
            <a:endParaRPr lang="en-US" dirty="0" smtClean="0"/>
          </a:p>
          <a:p>
            <a:r>
              <a:rPr lang="en-US" smtClean="0"/>
              <a:t>UNZA School </a:t>
            </a:r>
            <a:r>
              <a:rPr lang="en-US" dirty="0"/>
              <a:t>of Public Health</a:t>
            </a:r>
            <a:endParaRPr lang="en-US" dirty="0" smtClean="0"/>
          </a:p>
          <a:p>
            <a:r>
              <a:rPr lang="en-US" dirty="0" smtClean="0"/>
              <a:t>mumbi24@gmail.com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4681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r>
              <a:rPr lang="en-US" dirty="0" smtClean="0"/>
              <a:t>Quantitative Research Designs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2" descr="~max002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7200"/>
            <a:ext cx="9144000" cy="579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6" name="Text Box 4"/>
          <p:cNvSpPr txBox="1">
            <a:spLocks noChangeArrowheads="1"/>
          </p:cNvSpPr>
          <p:nvPr/>
        </p:nvSpPr>
        <p:spPr bwMode="auto">
          <a:xfrm>
            <a:off x="3352800" y="0"/>
            <a:ext cx="34909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GB" altLang="en-US" sz="2400"/>
              <a:t>Quantitative approaches</a:t>
            </a:r>
            <a:endParaRPr lang="en-US" altLang="en-US" sz="2400"/>
          </a:p>
        </p:txBody>
      </p:sp>
    </p:spTree>
    <p:extLst>
      <p:ext uri="{BB962C8B-B14F-4D97-AF65-F5344CB8AC3E}">
        <p14:creationId xmlns:p14="http://schemas.microsoft.com/office/powerpoint/2010/main" val="1339504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611188" y="2708275"/>
            <a:ext cx="1800225" cy="8651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2987675" y="2060575"/>
            <a:ext cx="1655763" cy="503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2987675" y="3644900"/>
            <a:ext cx="1655763" cy="503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5940425" y="2636838"/>
            <a:ext cx="2376488" cy="503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5940425" y="1196975"/>
            <a:ext cx="2376488" cy="503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5940425" y="1916113"/>
            <a:ext cx="2376488" cy="503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auto">
          <a:xfrm>
            <a:off x="5940425" y="3644900"/>
            <a:ext cx="2376488" cy="503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5" name="Rectangle 9"/>
          <p:cNvSpPr>
            <a:spLocks noChangeArrowheads="1"/>
          </p:cNvSpPr>
          <p:nvPr/>
        </p:nvSpPr>
        <p:spPr bwMode="auto">
          <a:xfrm>
            <a:off x="5292725" y="4437063"/>
            <a:ext cx="3529013" cy="503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5919788" y="1290638"/>
            <a:ext cx="26130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400" b="1"/>
              <a:t>Cross- sectional</a:t>
            </a:r>
            <a:endParaRPr lang="en-GB" sz="3600" b="1"/>
          </a:p>
        </p:txBody>
      </p:sp>
      <p:sp>
        <p:nvSpPr>
          <p:cNvPr id="9227" name="Text Box 11"/>
          <p:cNvSpPr txBox="1">
            <a:spLocks noChangeArrowheads="1"/>
          </p:cNvSpPr>
          <p:nvPr/>
        </p:nvSpPr>
        <p:spPr bwMode="auto">
          <a:xfrm>
            <a:off x="5992813" y="2584450"/>
            <a:ext cx="1843087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400" b="1"/>
              <a:t>Case-control</a:t>
            </a:r>
          </a:p>
          <a:p>
            <a:endParaRPr lang="en-GB" sz="3600" b="1"/>
          </a:p>
        </p:txBody>
      </p:sp>
      <p:sp>
        <p:nvSpPr>
          <p:cNvPr id="9228" name="Text Box 12"/>
          <p:cNvSpPr txBox="1">
            <a:spLocks noChangeArrowheads="1"/>
          </p:cNvSpPr>
          <p:nvPr/>
        </p:nvSpPr>
        <p:spPr bwMode="auto">
          <a:xfrm>
            <a:off x="6300788" y="3695700"/>
            <a:ext cx="92551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400" b="1"/>
              <a:t>Trials </a:t>
            </a:r>
          </a:p>
        </p:txBody>
      </p:sp>
      <p:sp>
        <p:nvSpPr>
          <p:cNvPr id="9229" name="Text Box 13"/>
          <p:cNvSpPr txBox="1">
            <a:spLocks noChangeArrowheads="1"/>
          </p:cNvSpPr>
          <p:nvPr/>
        </p:nvSpPr>
        <p:spPr bwMode="auto">
          <a:xfrm>
            <a:off x="5219700" y="4437063"/>
            <a:ext cx="36734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000" b="1"/>
              <a:t>Intervention randomly assigned </a:t>
            </a:r>
          </a:p>
        </p:txBody>
      </p:sp>
      <p:sp>
        <p:nvSpPr>
          <p:cNvPr id="9230" name="Rectangle 14"/>
          <p:cNvSpPr>
            <a:spLocks noChangeArrowheads="1"/>
          </p:cNvSpPr>
          <p:nvPr/>
        </p:nvSpPr>
        <p:spPr bwMode="auto">
          <a:xfrm>
            <a:off x="7092950" y="5373688"/>
            <a:ext cx="1655763" cy="86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1" name="Rectangle 15"/>
          <p:cNvSpPr>
            <a:spLocks noChangeArrowheads="1"/>
          </p:cNvSpPr>
          <p:nvPr/>
        </p:nvSpPr>
        <p:spPr bwMode="auto">
          <a:xfrm>
            <a:off x="4859338" y="5373688"/>
            <a:ext cx="1655762" cy="86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2" name="Text Box 16"/>
          <p:cNvSpPr txBox="1">
            <a:spLocks noChangeArrowheads="1"/>
          </p:cNvSpPr>
          <p:nvPr/>
        </p:nvSpPr>
        <p:spPr bwMode="auto">
          <a:xfrm>
            <a:off x="4932363" y="5421313"/>
            <a:ext cx="148309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000" b="1" dirty="0" smtClean="0"/>
              <a:t>Individually </a:t>
            </a:r>
            <a:endParaRPr lang="en-GB" sz="2000" b="1" dirty="0"/>
          </a:p>
          <a:p>
            <a:r>
              <a:rPr lang="en-GB" sz="2000" b="1" dirty="0"/>
              <a:t>randomised</a:t>
            </a:r>
          </a:p>
        </p:txBody>
      </p:sp>
      <p:sp>
        <p:nvSpPr>
          <p:cNvPr id="9233" name="Text Box 17"/>
          <p:cNvSpPr txBox="1">
            <a:spLocks noChangeArrowheads="1"/>
          </p:cNvSpPr>
          <p:nvPr/>
        </p:nvSpPr>
        <p:spPr bwMode="auto">
          <a:xfrm>
            <a:off x="7164388" y="5421313"/>
            <a:ext cx="15303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000" b="1"/>
              <a:t>Cluster </a:t>
            </a:r>
          </a:p>
          <a:p>
            <a:r>
              <a:rPr lang="en-GB" sz="2000" b="1"/>
              <a:t>randomised </a:t>
            </a:r>
          </a:p>
        </p:txBody>
      </p:sp>
      <p:sp>
        <p:nvSpPr>
          <p:cNvPr id="9234" name="Text Box 18"/>
          <p:cNvSpPr txBox="1">
            <a:spLocks noChangeArrowheads="1"/>
          </p:cNvSpPr>
          <p:nvPr/>
        </p:nvSpPr>
        <p:spPr bwMode="auto">
          <a:xfrm>
            <a:off x="2967038" y="2058988"/>
            <a:ext cx="17192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000" b="1" dirty="0"/>
              <a:t>Observational</a:t>
            </a:r>
          </a:p>
        </p:txBody>
      </p:sp>
      <p:sp>
        <p:nvSpPr>
          <p:cNvPr id="9235" name="Text Box 19"/>
          <p:cNvSpPr txBox="1">
            <a:spLocks noChangeArrowheads="1"/>
          </p:cNvSpPr>
          <p:nvPr/>
        </p:nvSpPr>
        <p:spPr bwMode="auto">
          <a:xfrm>
            <a:off x="2967038" y="3714750"/>
            <a:ext cx="159845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000" b="1"/>
              <a:t>Experimental</a:t>
            </a:r>
          </a:p>
        </p:txBody>
      </p:sp>
      <p:sp>
        <p:nvSpPr>
          <p:cNvPr id="9236" name="Text Box 20"/>
          <p:cNvSpPr txBox="1">
            <a:spLocks noChangeArrowheads="1"/>
          </p:cNvSpPr>
          <p:nvPr/>
        </p:nvSpPr>
        <p:spPr bwMode="auto">
          <a:xfrm>
            <a:off x="611188" y="2924175"/>
            <a:ext cx="19446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400" b="1"/>
              <a:t>Studies </a:t>
            </a:r>
          </a:p>
        </p:txBody>
      </p:sp>
      <p:sp>
        <p:nvSpPr>
          <p:cNvPr id="9237" name="Line 21"/>
          <p:cNvSpPr>
            <a:spLocks noChangeShapeType="1"/>
          </p:cNvSpPr>
          <p:nvPr/>
        </p:nvSpPr>
        <p:spPr bwMode="auto">
          <a:xfrm flipV="1">
            <a:off x="4643438" y="2276475"/>
            <a:ext cx="10080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9238" name="Line 22"/>
          <p:cNvSpPr>
            <a:spLocks noChangeShapeType="1"/>
          </p:cNvSpPr>
          <p:nvPr/>
        </p:nvSpPr>
        <p:spPr bwMode="auto">
          <a:xfrm>
            <a:off x="5795963" y="5157788"/>
            <a:ext cx="18716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239" name="Line 23"/>
          <p:cNvSpPr>
            <a:spLocks noChangeShapeType="1"/>
          </p:cNvSpPr>
          <p:nvPr/>
        </p:nvSpPr>
        <p:spPr bwMode="auto">
          <a:xfrm>
            <a:off x="5724525" y="1484313"/>
            <a:ext cx="0" cy="14398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240" name="Line 24"/>
          <p:cNvSpPr>
            <a:spLocks noChangeShapeType="1"/>
          </p:cNvSpPr>
          <p:nvPr/>
        </p:nvSpPr>
        <p:spPr bwMode="auto">
          <a:xfrm>
            <a:off x="4643438" y="3860800"/>
            <a:ext cx="12239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9241" name="Line 25"/>
          <p:cNvSpPr>
            <a:spLocks noChangeShapeType="1"/>
          </p:cNvSpPr>
          <p:nvPr/>
        </p:nvSpPr>
        <p:spPr bwMode="auto">
          <a:xfrm>
            <a:off x="5795963" y="5157788"/>
            <a:ext cx="0" cy="215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9242" name="Line 26"/>
          <p:cNvSpPr>
            <a:spLocks noChangeShapeType="1"/>
          </p:cNvSpPr>
          <p:nvPr/>
        </p:nvSpPr>
        <p:spPr bwMode="auto">
          <a:xfrm>
            <a:off x="7667625" y="5157788"/>
            <a:ext cx="0" cy="215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9243" name="Line 27"/>
          <p:cNvSpPr>
            <a:spLocks noChangeShapeType="1"/>
          </p:cNvSpPr>
          <p:nvPr/>
        </p:nvSpPr>
        <p:spPr bwMode="auto">
          <a:xfrm>
            <a:off x="6011863" y="5589588"/>
            <a:ext cx="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9244" name="Line 28"/>
          <p:cNvSpPr>
            <a:spLocks noChangeShapeType="1"/>
          </p:cNvSpPr>
          <p:nvPr/>
        </p:nvSpPr>
        <p:spPr bwMode="auto">
          <a:xfrm>
            <a:off x="6732588" y="4941888"/>
            <a:ext cx="0" cy="215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9245" name="Line 29"/>
          <p:cNvSpPr>
            <a:spLocks noChangeShapeType="1"/>
          </p:cNvSpPr>
          <p:nvPr/>
        </p:nvSpPr>
        <p:spPr bwMode="auto">
          <a:xfrm>
            <a:off x="2771775" y="2349500"/>
            <a:ext cx="2159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9246" name="Line 30"/>
          <p:cNvSpPr>
            <a:spLocks noChangeShapeType="1"/>
          </p:cNvSpPr>
          <p:nvPr/>
        </p:nvSpPr>
        <p:spPr bwMode="auto">
          <a:xfrm>
            <a:off x="2771775" y="3789363"/>
            <a:ext cx="21748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9247" name="Line 31"/>
          <p:cNvSpPr>
            <a:spLocks noChangeShapeType="1"/>
          </p:cNvSpPr>
          <p:nvPr/>
        </p:nvSpPr>
        <p:spPr bwMode="auto">
          <a:xfrm>
            <a:off x="6732588" y="4149725"/>
            <a:ext cx="0" cy="2873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9248" name="Line 32"/>
          <p:cNvSpPr>
            <a:spLocks noChangeShapeType="1"/>
          </p:cNvSpPr>
          <p:nvPr/>
        </p:nvSpPr>
        <p:spPr bwMode="auto">
          <a:xfrm>
            <a:off x="2771775" y="2349500"/>
            <a:ext cx="0" cy="14398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249" name="Line 33"/>
          <p:cNvSpPr>
            <a:spLocks noChangeShapeType="1"/>
          </p:cNvSpPr>
          <p:nvPr/>
        </p:nvSpPr>
        <p:spPr bwMode="auto">
          <a:xfrm>
            <a:off x="5724525" y="2924175"/>
            <a:ext cx="21748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9250" name="Line 34"/>
          <p:cNvSpPr>
            <a:spLocks noChangeShapeType="1"/>
          </p:cNvSpPr>
          <p:nvPr/>
        </p:nvSpPr>
        <p:spPr bwMode="auto">
          <a:xfrm>
            <a:off x="5724525" y="1484313"/>
            <a:ext cx="21748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9251" name="Line 35"/>
          <p:cNvSpPr>
            <a:spLocks noChangeShapeType="1"/>
          </p:cNvSpPr>
          <p:nvPr/>
        </p:nvSpPr>
        <p:spPr bwMode="auto">
          <a:xfrm>
            <a:off x="2411413" y="3141663"/>
            <a:ext cx="2889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9252" name="Text Box 36"/>
          <p:cNvSpPr txBox="1">
            <a:spLocks noChangeArrowheads="1"/>
          </p:cNvSpPr>
          <p:nvPr/>
        </p:nvSpPr>
        <p:spPr bwMode="auto">
          <a:xfrm>
            <a:off x="304800" y="0"/>
            <a:ext cx="8458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4000" dirty="0"/>
              <a:t>Main types of epidemiological studies </a:t>
            </a:r>
          </a:p>
        </p:txBody>
      </p:sp>
      <p:sp>
        <p:nvSpPr>
          <p:cNvPr id="9253" name="Text Box 37"/>
          <p:cNvSpPr txBox="1">
            <a:spLocks noChangeArrowheads="1"/>
          </p:cNvSpPr>
          <p:nvPr/>
        </p:nvSpPr>
        <p:spPr bwMode="auto">
          <a:xfrm>
            <a:off x="6011863" y="1844675"/>
            <a:ext cx="14589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400" b="1"/>
              <a:t>Cohort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Line 2"/>
          <p:cNvSpPr>
            <a:spLocks noChangeShapeType="1"/>
          </p:cNvSpPr>
          <p:nvPr/>
        </p:nvSpPr>
        <p:spPr bwMode="auto">
          <a:xfrm>
            <a:off x="4572000" y="1524000"/>
            <a:ext cx="0" cy="464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9219" name="Line 3"/>
          <p:cNvSpPr>
            <a:spLocks noChangeShapeType="1"/>
          </p:cNvSpPr>
          <p:nvPr/>
        </p:nvSpPr>
        <p:spPr bwMode="auto">
          <a:xfrm>
            <a:off x="1143000" y="6172200"/>
            <a:ext cx="6629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9220" name="Text Box 5"/>
          <p:cNvSpPr txBox="1">
            <a:spLocks noChangeArrowheads="1"/>
          </p:cNvSpPr>
          <p:nvPr/>
        </p:nvSpPr>
        <p:spPr bwMode="auto">
          <a:xfrm>
            <a:off x="8001000" y="5943600"/>
            <a:ext cx="81785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altLang="en-US" sz="2400" b="1" dirty="0"/>
              <a:t>Time</a:t>
            </a:r>
            <a:endParaRPr lang="en-US" altLang="en-US" sz="2400" dirty="0"/>
          </a:p>
        </p:txBody>
      </p:sp>
      <p:sp>
        <p:nvSpPr>
          <p:cNvPr id="9221" name="Line 7"/>
          <p:cNvSpPr>
            <a:spLocks noChangeShapeType="1"/>
          </p:cNvSpPr>
          <p:nvPr/>
        </p:nvSpPr>
        <p:spPr bwMode="auto">
          <a:xfrm>
            <a:off x="4572000" y="5715000"/>
            <a:ext cx="1905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9222" name="Line 11"/>
          <p:cNvSpPr>
            <a:spLocks noChangeShapeType="1"/>
          </p:cNvSpPr>
          <p:nvPr/>
        </p:nvSpPr>
        <p:spPr bwMode="auto">
          <a:xfrm>
            <a:off x="4572000" y="4953000"/>
            <a:ext cx="1828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9223" name="Text Box 13"/>
          <p:cNvSpPr txBox="1">
            <a:spLocks noChangeArrowheads="1"/>
          </p:cNvSpPr>
          <p:nvPr/>
        </p:nvSpPr>
        <p:spPr bwMode="auto">
          <a:xfrm>
            <a:off x="6705600" y="4876800"/>
            <a:ext cx="157607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altLang="en-US" sz="2400" b="1"/>
              <a:t>Disease or </a:t>
            </a:r>
          </a:p>
          <a:p>
            <a:pPr eaLnBrk="0" hangingPunct="0"/>
            <a:r>
              <a:rPr lang="en-US" altLang="en-US" sz="2400" b="1"/>
              <a:t>no disease</a:t>
            </a:r>
          </a:p>
        </p:txBody>
      </p:sp>
      <p:sp>
        <p:nvSpPr>
          <p:cNvPr id="9224" name="Text Box 14"/>
          <p:cNvSpPr txBox="1">
            <a:spLocks noChangeArrowheads="1"/>
          </p:cNvSpPr>
          <p:nvPr/>
        </p:nvSpPr>
        <p:spPr bwMode="auto">
          <a:xfrm>
            <a:off x="914400" y="5410200"/>
            <a:ext cx="26844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altLang="en-US" sz="2400" b="1"/>
              <a:t>Unexposed persons</a:t>
            </a:r>
            <a:endParaRPr lang="en-US" altLang="en-US" sz="2400"/>
          </a:p>
        </p:txBody>
      </p:sp>
      <p:sp>
        <p:nvSpPr>
          <p:cNvPr id="9225" name="Text Box 15"/>
          <p:cNvSpPr txBox="1">
            <a:spLocks noChangeArrowheads="1"/>
          </p:cNvSpPr>
          <p:nvPr/>
        </p:nvSpPr>
        <p:spPr bwMode="auto">
          <a:xfrm>
            <a:off x="1143000" y="4724400"/>
            <a:ext cx="2362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altLang="en-US" sz="2400" b="1" dirty="0"/>
              <a:t>Exposed persons</a:t>
            </a:r>
            <a:endParaRPr lang="en-US" altLang="en-US" sz="2400" dirty="0"/>
          </a:p>
        </p:txBody>
      </p:sp>
      <p:sp>
        <p:nvSpPr>
          <p:cNvPr id="9226" name="Text Box 16"/>
          <p:cNvSpPr txBox="1">
            <a:spLocks noChangeArrowheads="1"/>
          </p:cNvSpPr>
          <p:nvPr/>
        </p:nvSpPr>
        <p:spPr bwMode="auto">
          <a:xfrm>
            <a:off x="4978946" y="3716338"/>
            <a:ext cx="1843582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altLang="en-US" sz="2000" b="1">
                <a:solidFill>
                  <a:srgbClr val="FF6600"/>
                </a:solidFill>
              </a:rPr>
              <a:t>(PROSPECTIVE) </a:t>
            </a:r>
          </a:p>
          <a:p>
            <a:pPr algn="ctr" eaLnBrk="0" hangingPunct="0"/>
            <a:r>
              <a:rPr lang="en-US" altLang="en-US" sz="2000" b="1">
                <a:solidFill>
                  <a:srgbClr val="FF6600"/>
                </a:solidFill>
              </a:rPr>
              <a:t>COHORT</a:t>
            </a:r>
          </a:p>
          <a:p>
            <a:pPr algn="ctr" eaLnBrk="0" hangingPunct="0"/>
            <a:r>
              <a:rPr lang="en-US" altLang="en-US" sz="2000" b="1">
                <a:solidFill>
                  <a:srgbClr val="FF6600"/>
                </a:solidFill>
              </a:rPr>
              <a:t>STUDY</a:t>
            </a:r>
            <a:endParaRPr lang="en-US" altLang="en-US" sz="2400" b="1">
              <a:solidFill>
                <a:srgbClr val="FF6600"/>
              </a:solidFill>
            </a:endParaRPr>
          </a:p>
        </p:txBody>
      </p:sp>
      <p:sp>
        <p:nvSpPr>
          <p:cNvPr id="9227" name="Line 18"/>
          <p:cNvSpPr>
            <a:spLocks noChangeShapeType="1"/>
          </p:cNvSpPr>
          <p:nvPr/>
        </p:nvSpPr>
        <p:spPr bwMode="auto">
          <a:xfrm flipH="1">
            <a:off x="2895600" y="2819400"/>
            <a:ext cx="1676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9228" name="Line 19"/>
          <p:cNvSpPr>
            <a:spLocks noChangeShapeType="1"/>
          </p:cNvSpPr>
          <p:nvPr/>
        </p:nvSpPr>
        <p:spPr bwMode="auto">
          <a:xfrm flipH="1">
            <a:off x="2895600" y="2133600"/>
            <a:ext cx="1676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9229" name="Text Box 20"/>
          <p:cNvSpPr txBox="1">
            <a:spLocks noChangeArrowheads="1"/>
          </p:cNvSpPr>
          <p:nvPr/>
        </p:nvSpPr>
        <p:spPr bwMode="auto">
          <a:xfrm>
            <a:off x="1042988" y="1989138"/>
            <a:ext cx="159370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altLang="en-US" sz="2400" b="1" dirty="0"/>
              <a:t>Exposed or</a:t>
            </a:r>
          </a:p>
          <a:p>
            <a:pPr eaLnBrk="0" hangingPunct="0"/>
            <a:r>
              <a:rPr lang="en-US" altLang="en-US" sz="2400" b="1" dirty="0"/>
              <a:t>unexposed</a:t>
            </a:r>
            <a:endParaRPr lang="en-US" altLang="en-US" sz="2400" dirty="0"/>
          </a:p>
        </p:txBody>
      </p:sp>
      <p:sp>
        <p:nvSpPr>
          <p:cNvPr id="9230" name="Text Box 21"/>
          <p:cNvSpPr txBox="1">
            <a:spLocks noChangeArrowheads="1"/>
          </p:cNvSpPr>
          <p:nvPr/>
        </p:nvSpPr>
        <p:spPr bwMode="auto">
          <a:xfrm>
            <a:off x="4724400" y="1905000"/>
            <a:ext cx="2843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altLang="en-US" sz="2400" b="1" dirty="0" smtClean="0"/>
              <a:t>Persons with disease</a:t>
            </a:r>
            <a:endParaRPr lang="en-US" altLang="en-US" sz="2400" dirty="0"/>
          </a:p>
        </p:txBody>
      </p:sp>
      <p:sp>
        <p:nvSpPr>
          <p:cNvPr id="9231" name="Text Box 22"/>
          <p:cNvSpPr txBox="1">
            <a:spLocks noChangeArrowheads="1"/>
          </p:cNvSpPr>
          <p:nvPr/>
        </p:nvSpPr>
        <p:spPr bwMode="auto">
          <a:xfrm>
            <a:off x="4724400" y="2514600"/>
            <a:ext cx="32670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altLang="en-US" sz="2400" b="1" dirty="0"/>
              <a:t>Persons without disease</a:t>
            </a:r>
          </a:p>
        </p:txBody>
      </p:sp>
      <p:sp>
        <p:nvSpPr>
          <p:cNvPr id="9232" name="Text Box 23"/>
          <p:cNvSpPr txBox="1">
            <a:spLocks noChangeArrowheads="1"/>
          </p:cNvSpPr>
          <p:nvPr/>
        </p:nvSpPr>
        <p:spPr bwMode="auto">
          <a:xfrm>
            <a:off x="3121186" y="838200"/>
            <a:ext cx="289861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altLang="en-US" sz="2000" b="1" dirty="0">
                <a:solidFill>
                  <a:srgbClr val="FF6600"/>
                </a:solidFill>
              </a:rPr>
              <a:t>CROSS-SECTIONAL STUDY</a:t>
            </a:r>
            <a:endParaRPr lang="en-US" altLang="en-US" sz="2400" b="1" dirty="0">
              <a:solidFill>
                <a:srgbClr val="FF6600"/>
              </a:solidFill>
            </a:endParaRPr>
          </a:p>
        </p:txBody>
      </p:sp>
      <p:sp>
        <p:nvSpPr>
          <p:cNvPr id="9233" name="Text Box 24"/>
          <p:cNvSpPr txBox="1">
            <a:spLocks noChangeArrowheads="1"/>
          </p:cNvSpPr>
          <p:nvPr/>
        </p:nvSpPr>
        <p:spPr bwMode="auto">
          <a:xfrm>
            <a:off x="1619250" y="3644900"/>
            <a:ext cx="28352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n-US" altLang="en-US" sz="2000" b="1">
                <a:solidFill>
                  <a:srgbClr val="FF6600"/>
                </a:solidFill>
              </a:rPr>
              <a:t>(RETROSPECTIVE) </a:t>
            </a:r>
            <a:endParaRPr lang="en-US" altLang="en-US" sz="2400" b="1">
              <a:solidFill>
                <a:srgbClr val="FF6600"/>
              </a:solidFill>
            </a:endParaRPr>
          </a:p>
        </p:txBody>
      </p:sp>
      <p:sp>
        <p:nvSpPr>
          <p:cNvPr id="9234" name="Text Box 25"/>
          <p:cNvSpPr txBox="1">
            <a:spLocks noChangeArrowheads="1"/>
          </p:cNvSpPr>
          <p:nvPr/>
        </p:nvSpPr>
        <p:spPr bwMode="auto">
          <a:xfrm>
            <a:off x="900113" y="0"/>
            <a:ext cx="72390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/>
            <a:r>
              <a:rPr lang="en-US" altLang="en-US" sz="4400" dirty="0" smtClean="0"/>
              <a:t>Epidemiologic Study Designs</a:t>
            </a:r>
            <a:endParaRPr lang="en-US" altLang="en-US" sz="4000" b="1" dirty="0">
              <a:solidFill>
                <a:schemeClr val="tx2"/>
              </a:solidFill>
            </a:endParaRPr>
          </a:p>
        </p:txBody>
      </p:sp>
      <p:sp>
        <p:nvSpPr>
          <p:cNvPr id="9235" name="Text Box 27"/>
          <p:cNvSpPr txBox="1">
            <a:spLocks noChangeArrowheads="1"/>
          </p:cNvSpPr>
          <p:nvPr/>
        </p:nvSpPr>
        <p:spPr bwMode="auto">
          <a:xfrm>
            <a:off x="2555875" y="3068638"/>
            <a:ext cx="1248803" cy="46166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GB" altLang="en-US" sz="2400"/>
              <a:t>The past</a:t>
            </a:r>
          </a:p>
        </p:txBody>
      </p:sp>
      <p:sp>
        <p:nvSpPr>
          <p:cNvPr id="9236" name="Text Box 28"/>
          <p:cNvSpPr txBox="1">
            <a:spLocks noChangeArrowheads="1"/>
          </p:cNvSpPr>
          <p:nvPr/>
        </p:nvSpPr>
        <p:spPr bwMode="auto">
          <a:xfrm>
            <a:off x="5148263" y="3068638"/>
            <a:ext cx="1498295" cy="46166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GB" altLang="en-US" sz="2400" dirty="0"/>
              <a:t>The future</a:t>
            </a:r>
          </a:p>
        </p:txBody>
      </p:sp>
      <p:sp>
        <p:nvSpPr>
          <p:cNvPr id="9237" name="Text Box 29"/>
          <p:cNvSpPr txBox="1">
            <a:spLocks noChangeArrowheads="1"/>
          </p:cNvSpPr>
          <p:nvPr/>
        </p:nvSpPr>
        <p:spPr bwMode="auto">
          <a:xfrm>
            <a:off x="4211638" y="6165850"/>
            <a:ext cx="777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GB" altLang="en-US" sz="2400" b="1">
                <a:solidFill>
                  <a:schemeClr val="tx2"/>
                </a:solidFill>
              </a:rPr>
              <a:t>Now</a:t>
            </a:r>
            <a:endParaRPr lang="en-GB" altLang="en-US" sz="2400">
              <a:solidFill>
                <a:schemeClr val="tx2"/>
              </a:solidFill>
            </a:endParaRPr>
          </a:p>
        </p:txBody>
      </p:sp>
      <p:sp>
        <p:nvSpPr>
          <p:cNvPr id="9238" name="Text Box 30"/>
          <p:cNvSpPr txBox="1">
            <a:spLocks noChangeArrowheads="1"/>
          </p:cNvSpPr>
          <p:nvPr/>
        </p:nvSpPr>
        <p:spPr bwMode="auto">
          <a:xfrm>
            <a:off x="1966422" y="4005263"/>
            <a:ext cx="1828193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GB" altLang="en-US" sz="2000" b="1">
                <a:solidFill>
                  <a:srgbClr val="FF6600"/>
                </a:solidFill>
              </a:rPr>
              <a:t>CASE-CONTROL</a:t>
            </a:r>
          </a:p>
          <a:p>
            <a:pPr algn="ctr" eaLnBrk="0" hangingPunct="0"/>
            <a:r>
              <a:rPr lang="en-GB" altLang="en-US" sz="2000" b="1">
                <a:solidFill>
                  <a:srgbClr val="FF6600"/>
                </a:solidFill>
              </a:rPr>
              <a:t>STUDY</a:t>
            </a:r>
            <a:endParaRPr lang="en-GB" altLang="en-US" sz="2400" i="1">
              <a:solidFill>
                <a:srgbClr val="FF6600"/>
              </a:solidFill>
            </a:endParaRPr>
          </a:p>
        </p:txBody>
      </p:sp>
      <p:sp>
        <p:nvSpPr>
          <p:cNvPr id="23" name="Down Arrow 22"/>
          <p:cNvSpPr/>
          <p:nvPr/>
        </p:nvSpPr>
        <p:spPr>
          <a:xfrm>
            <a:off x="4419600" y="1219200"/>
            <a:ext cx="304800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09600" y="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4000" smtClean="0"/>
              <a:t>Cross-sectional studies</a:t>
            </a:r>
            <a:endParaRPr lang="en-US" altLang="en-US" sz="5400" b="1" smtClean="0"/>
          </a:p>
        </p:txBody>
      </p:sp>
      <p:sp>
        <p:nvSpPr>
          <p:cNvPr id="2051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4800" y="1219200"/>
            <a:ext cx="8534400" cy="5257800"/>
          </a:xfrm>
        </p:spPr>
        <p:txBody>
          <a:bodyPr/>
          <a:lstStyle/>
          <a:p>
            <a:pPr eaLnBrk="1" hangingPunct="1">
              <a:lnSpc>
                <a:spcPct val="180000"/>
              </a:lnSpc>
              <a:defRPr/>
            </a:pPr>
            <a:r>
              <a:rPr lang="en-US" altLang="en-US" sz="2400" smtClean="0"/>
              <a:t>All information usually collected at the same time</a:t>
            </a:r>
          </a:p>
          <a:p>
            <a:pPr eaLnBrk="1" hangingPunct="1">
              <a:lnSpc>
                <a:spcPct val="180000"/>
              </a:lnSpc>
              <a:defRPr/>
            </a:pPr>
            <a:r>
              <a:rPr lang="en-US" altLang="en-US" sz="2400" smtClean="0"/>
              <a:t>Primary data collection</a:t>
            </a:r>
          </a:p>
          <a:p>
            <a:pPr eaLnBrk="1" hangingPunct="1">
              <a:lnSpc>
                <a:spcPct val="180000"/>
              </a:lnSpc>
              <a:defRPr/>
            </a:pPr>
            <a:r>
              <a:rPr lang="en-US" altLang="en-US" sz="2400" smtClean="0"/>
              <a:t>Secondary data analyses (already existing data)</a:t>
            </a:r>
          </a:p>
          <a:p>
            <a:pPr eaLnBrk="1" hangingPunct="1">
              <a:lnSpc>
                <a:spcPct val="180000"/>
              </a:lnSpc>
              <a:defRPr/>
            </a:pPr>
            <a:r>
              <a:rPr lang="en-US" altLang="en-US" sz="2400" smtClean="0"/>
              <a:t>Can collect information on previous exposure</a:t>
            </a:r>
          </a:p>
          <a:p>
            <a:pPr eaLnBrk="1" hangingPunct="1">
              <a:lnSpc>
                <a:spcPct val="180000"/>
              </a:lnSpc>
              <a:defRPr/>
            </a:pPr>
            <a:r>
              <a:rPr lang="en-US" altLang="en-US" sz="2400" smtClean="0"/>
              <a:t>Prevalence studies</a:t>
            </a:r>
          </a:p>
          <a:p>
            <a:pPr eaLnBrk="1" hangingPunct="1">
              <a:lnSpc>
                <a:spcPct val="180000"/>
              </a:lnSpc>
              <a:defRPr/>
            </a:pPr>
            <a:r>
              <a:rPr lang="en-US" altLang="en-US" sz="2400" smtClean="0"/>
              <a:t>Surveys</a:t>
            </a:r>
          </a:p>
          <a:p>
            <a:pPr eaLnBrk="1" hangingPunct="1">
              <a:lnSpc>
                <a:spcPct val="180000"/>
              </a:lnSpc>
              <a:defRPr/>
            </a:pPr>
            <a:r>
              <a:rPr lang="en-US" altLang="en-US" sz="2400" smtClean="0"/>
              <a:t>Repeated cross-sectional studies: trend analyses</a:t>
            </a:r>
            <a:endParaRPr lang="en-US" altLang="en-US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altLang="en-US" smtClean="0"/>
              <a:t>Cross-sectional studies</a:t>
            </a:r>
            <a:r>
              <a:rPr lang="en-US" altLang="en-US" sz="5400" b="1" smtClean="0"/>
              <a:t/>
            </a:r>
            <a:br>
              <a:rPr lang="en-US" altLang="en-US" sz="5400" b="1" smtClean="0"/>
            </a:br>
            <a:endParaRPr lang="en-US" altLang="en-US" sz="2800" smtClean="0"/>
          </a:p>
        </p:txBody>
      </p:sp>
      <p:sp>
        <p:nvSpPr>
          <p:cNvPr id="3075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250825" y="1476375"/>
            <a:ext cx="8713788" cy="5000625"/>
          </a:xfrm>
        </p:spPr>
        <p:txBody>
          <a:bodyPr>
            <a:noAutofit/>
          </a:bodyPr>
          <a:lstStyle/>
          <a:p>
            <a:pPr eaLnBrk="1" hangingPunct="1">
              <a:lnSpc>
                <a:spcPct val="150000"/>
              </a:lnSpc>
              <a:defRPr/>
            </a:pPr>
            <a:r>
              <a:rPr lang="en-US" altLang="en-US" sz="3000" dirty="0" smtClean="0"/>
              <a:t>Usually population-based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en-US" altLang="en-US" sz="3000" dirty="0" smtClean="0"/>
              <a:t>Often random sample from a population with variation in both exposure and outcome (disease status)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en-US" altLang="en-US" sz="3000" dirty="0" smtClean="0"/>
              <a:t>Often stratified based on certain variables (age, gender)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of Cross sectional Studies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Zambia Demographic and Health Survey</a:t>
            </a:r>
          </a:p>
          <a:p>
            <a:r>
              <a:rPr lang="en-US" dirty="0" smtClean="0"/>
              <a:t>Census of Zambia</a:t>
            </a:r>
          </a:p>
          <a:p>
            <a:r>
              <a:rPr lang="en-US" dirty="0" smtClean="0"/>
              <a:t>Living Conditions Monitoring Survey</a:t>
            </a:r>
          </a:p>
          <a:p>
            <a:r>
              <a:rPr lang="en-US" dirty="0" smtClean="0"/>
              <a:t>Economic Census of Zambia</a:t>
            </a:r>
            <a:endParaRPr lang="en-GB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Line 2"/>
          <p:cNvSpPr>
            <a:spLocks noChangeShapeType="1"/>
          </p:cNvSpPr>
          <p:nvPr/>
        </p:nvSpPr>
        <p:spPr bwMode="auto">
          <a:xfrm>
            <a:off x="4572000" y="1524000"/>
            <a:ext cx="0" cy="464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9219" name="Line 3"/>
          <p:cNvSpPr>
            <a:spLocks noChangeShapeType="1"/>
          </p:cNvSpPr>
          <p:nvPr/>
        </p:nvSpPr>
        <p:spPr bwMode="auto">
          <a:xfrm>
            <a:off x="1143000" y="6172200"/>
            <a:ext cx="6629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9220" name="Text Box 5"/>
          <p:cNvSpPr txBox="1">
            <a:spLocks noChangeArrowheads="1"/>
          </p:cNvSpPr>
          <p:nvPr/>
        </p:nvSpPr>
        <p:spPr bwMode="auto">
          <a:xfrm>
            <a:off x="8001000" y="5943600"/>
            <a:ext cx="81785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altLang="en-US" sz="2400" b="1" dirty="0"/>
              <a:t>Time</a:t>
            </a:r>
            <a:endParaRPr lang="en-US" altLang="en-US" sz="2400" dirty="0"/>
          </a:p>
        </p:txBody>
      </p:sp>
      <p:sp>
        <p:nvSpPr>
          <p:cNvPr id="9221" name="Line 7"/>
          <p:cNvSpPr>
            <a:spLocks noChangeShapeType="1"/>
          </p:cNvSpPr>
          <p:nvPr/>
        </p:nvSpPr>
        <p:spPr bwMode="auto">
          <a:xfrm>
            <a:off x="4572000" y="5715000"/>
            <a:ext cx="1905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9222" name="Line 11"/>
          <p:cNvSpPr>
            <a:spLocks noChangeShapeType="1"/>
          </p:cNvSpPr>
          <p:nvPr/>
        </p:nvSpPr>
        <p:spPr bwMode="auto">
          <a:xfrm>
            <a:off x="4572000" y="4953000"/>
            <a:ext cx="1828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9223" name="Text Box 13"/>
          <p:cNvSpPr txBox="1">
            <a:spLocks noChangeArrowheads="1"/>
          </p:cNvSpPr>
          <p:nvPr/>
        </p:nvSpPr>
        <p:spPr bwMode="auto">
          <a:xfrm>
            <a:off x="6705600" y="4876800"/>
            <a:ext cx="157607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altLang="en-US" sz="2400" b="1"/>
              <a:t>Disease or </a:t>
            </a:r>
          </a:p>
          <a:p>
            <a:pPr eaLnBrk="0" hangingPunct="0"/>
            <a:r>
              <a:rPr lang="en-US" altLang="en-US" sz="2400" b="1"/>
              <a:t>no disease</a:t>
            </a:r>
          </a:p>
        </p:txBody>
      </p:sp>
      <p:sp>
        <p:nvSpPr>
          <p:cNvPr id="9224" name="Text Box 14"/>
          <p:cNvSpPr txBox="1">
            <a:spLocks noChangeArrowheads="1"/>
          </p:cNvSpPr>
          <p:nvPr/>
        </p:nvSpPr>
        <p:spPr bwMode="auto">
          <a:xfrm>
            <a:off x="914400" y="5410200"/>
            <a:ext cx="26844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altLang="en-US" sz="2400" b="1"/>
              <a:t>Unexposed persons</a:t>
            </a:r>
            <a:endParaRPr lang="en-US" altLang="en-US" sz="2400"/>
          </a:p>
        </p:txBody>
      </p:sp>
      <p:sp>
        <p:nvSpPr>
          <p:cNvPr id="9225" name="Text Box 15"/>
          <p:cNvSpPr txBox="1">
            <a:spLocks noChangeArrowheads="1"/>
          </p:cNvSpPr>
          <p:nvPr/>
        </p:nvSpPr>
        <p:spPr bwMode="auto">
          <a:xfrm>
            <a:off x="1143000" y="4724400"/>
            <a:ext cx="2362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altLang="en-US" sz="2400" b="1" dirty="0"/>
              <a:t>Exposed persons</a:t>
            </a:r>
            <a:endParaRPr lang="en-US" altLang="en-US" sz="2400" dirty="0"/>
          </a:p>
        </p:txBody>
      </p:sp>
      <p:sp>
        <p:nvSpPr>
          <p:cNvPr id="9226" name="Text Box 16"/>
          <p:cNvSpPr txBox="1">
            <a:spLocks noChangeArrowheads="1"/>
          </p:cNvSpPr>
          <p:nvPr/>
        </p:nvSpPr>
        <p:spPr bwMode="auto">
          <a:xfrm>
            <a:off x="4978946" y="3716338"/>
            <a:ext cx="1843582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altLang="en-US" sz="2000" b="1">
                <a:solidFill>
                  <a:srgbClr val="FF6600"/>
                </a:solidFill>
              </a:rPr>
              <a:t>(PROSPECTIVE) </a:t>
            </a:r>
          </a:p>
          <a:p>
            <a:pPr algn="ctr" eaLnBrk="0" hangingPunct="0"/>
            <a:r>
              <a:rPr lang="en-US" altLang="en-US" sz="2000" b="1">
                <a:solidFill>
                  <a:srgbClr val="FF6600"/>
                </a:solidFill>
              </a:rPr>
              <a:t>COHORT</a:t>
            </a:r>
          </a:p>
          <a:p>
            <a:pPr algn="ctr" eaLnBrk="0" hangingPunct="0"/>
            <a:r>
              <a:rPr lang="en-US" altLang="en-US" sz="2000" b="1">
                <a:solidFill>
                  <a:srgbClr val="FF6600"/>
                </a:solidFill>
              </a:rPr>
              <a:t>STUDY</a:t>
            </a:r>
            <a:endParaRPr lang="en-US" altLang="en-US" sz="2400" b="1">
              <a:solidFill>
                <a:srgbClr val="FF6600"/>
              </a:solidFill>
            </a:endParaRPr>
          </a:p>
        </p:txBody>
      </p:sp>
      <p:sp>
        <p:nvSpPr>
          <p:cNvPr id="9227" name="Line 18"/>
          <p:cNvSpPr>
            <a:spLocks noChangeShapeType="1"/>
          </p:cNvSpPr>
          <p:nvPr/>
        </p:nvSpPr>
        <p:spPr bwMode="auto">
          <a:xfrm flipH="1">
            <a:off x="2895600" y="2819400"/>
            <a:ext cx="1676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9228" name="Line 19"/>
          <p:cNvSpPr>
            <a:spLocks noChangeShapeType="1"/>
          </p:cNvSpPr>
          <p:nvPr/>
        </p:nvSpPr>
        <p:spPr bwMode="auto">
          <a:xfrm flipH="1">
            <a:off x="2895600" y="2133600"/>
            <a:ext cx="1676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9229" name="Text Box 20"/>
          <p:cNvSpPr txBox="1">
            <a:spLocks noChangeArrowheads="1"/>
          </p:cNvSpPr>
          <p:nvPr/>
        </p:nvSpPr>
        <p:spPr bwMode="auto">
          <a:xfrm>
            <a:off x="1042988" y="1989138"/>
            <a:ext cx="159370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altLang="en-US" sz="2400" b="1" dirty="0"/>
              <a:t>Exposed or</a:t>
            </a:r>
          </a:p>
          <a:p>
            <a:pPr eaLnBrk="0" hangingPunct="0"/>
            <a:r>
              <a:rPr lang="en-US" altLang="en-US" sz="2400" b="1" dirty="0"/>
              <a:t>unexposed</a:t>
            </a:r>
            <a:endParaRPr lang="en-US" altLang="en-US" sz="2400" dirty="0"/>
          </a:p>
        </p:txBody>
      </p:sp>
      <p:sp>
        <p:nvSpPr>
          <p:cNvPr id="9230" name="Text Box 21"/>
          <p:cNvSpPr txBox="1">
            <a:spLocks noChangeArrowheads="1"/>
          </p:cNvSpPr>
          <p:nvPr/>
        </p:nvSpPr>
        <p:spPr bwMode="auto">
          <a:xfrm>
            <a:off x="4724400" y="1905000"/>
            <a:ext cx="2843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altLang="en-US" sz="2400" b="1" dirty="0" smtClean="0"/>
              <a:t>Persons with disease</a:t>
            </a:r>
            <a:endParaRPr lang="en-US" altLang="en-US" sz="2400" dirty="0"/>
          </a:p>
        </p:txBody>
      </p:sp>
      <p:sp>
        <p:nvSpPr>
          <p:cNvPr id="9231" name="Text Box 22"/>
          <p:cNvSpPr txBox="1">
            <a:spLocks noChangeArrowheads="1"/>
          </p:cNvSpPr>
          <p:nvPr/>
        </p:nvSpPr>
        <p:spPr bwMode="auto">
          <a:xfrm>
            <a:off x="4724400" y="2514600"/>
            <a:ext cx="32670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altLang="en-US" sz="2400" b="1" dirty="0"/>
              <a:t>Persons without disease</a:t>
            </a:r>
          </a:p>
        </p:txBody>
      </p:sp>
      <p:sp>
        <p:nvSpPr>
          <p:cNvPr id="9232" name="Text Box 23"/>
          <p:cNvSpPr txBox="1">
            <a:spLocks noChangeArrowheads="1"/>
          </p:cNvSpPr>
          <p:nvPr/>
        </p:nvSpPr>
        <p:spPr bwMode="auto">
          <a:xfrm>
            <a:off x="3121186" y="838200"/>
            <a:ext cx="289861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altLang="en-US" sz="2000" b="1" dirty="0">
                <a:solidFill>
                  <a:srgbClr val="FF6600"/>
                </a:solidFill>
              </a:rPr>
              <a:t>CROSS-SECTIONAL STUDY</a:t>
            </a:r>
            <a:endParaRPr lang="en-US" altLang="en-US" sz="2400" b="1" dirty="0">
              <a:solidFill>
                <a:srgbClr val="FF6600"/>
              </a:solidFill>
            </a:endParaRPr>
          </a:p>
        </p:txBody>
      </p:sp>
      <p:sp>
        <p:nvSpPr>
          <p:cNvPr id="9233" name="Text Box 24"/>
          <p:cNvSpPr txBox="1">
            <a:spLocks noChangeArrowheads="1"/>
          </p:cNvSpPr>
          <p:nvPr/>
        </p:nvSpPr>
        <p:spPr bwMode="auto">
          <a:xfrm>
            <a:off x="1619250" y="3644900"/>
            <a:ext cx="28352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n-US" altLang="en-US" sz="2000" b="1">
                <a:solidFill>
                  <a:srgbClr val="FF6600"/>
                </a:solidFill>
              </a:rPr>
              <a:t>(RETROSPECTIVE) </a:t>
            </a:r>
            <a:endParaRPr lang="en-US" altLang="en-US" sz="2400" b="1">
              <a:solidFill>
                <a:srgbClr val="FF6600"/>
              </a:solidFill>
            </a:endParaRPr>
          </a:p>
        </p:txBody>
      </p:sp>
      <p:sp>
        <p:nvSpPr>
          <p:cNvPr id="9234" name="Text Box 25"/>
          <p:cNvSpPr txBox="1">
            <a:spLocks noChangeArrowheads="1"/>
          </p:cNvSpPr>
          <p:nvPr/>
        </p:nvSpPr>
        <p:spPr bwMode="auto">
          <a:xfrm>
            <a:off x="900113" y="0"/>
            <a:ext cx="72390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/>
            <a:r>
              <a:rPr lang="en-US" altLang="en-US" sz="4400" dirty="0" smtClean="0"/>
              <a:t>Epidemiologic Study Designs</a:t>
            </a:r>
            <a:endParaRPr lang="en-US" altLang="en-US" sz="4000" b="1" dirty="0">
              <a:solidFill>
                <a:schemeClr val="tx2"/>
              </a:solidFill>
            </a:endParaRPr>
          </a:p>
        </p:txBody>
      </p:sp>
      <p:sp>
        <p:nvSpPr>
          <p:cNvPr id="9235" name="Text Box 27"/>
          <p:cNvSpPr txBox="1">
            <a:spLocks noChangeArrowheads="1"/>
          </p:cNvSpPr>
          <p:nvPr/>
        </p:nvSpPr>
        <p:spPr bwMode="auto">
          <a:xfrm>
            <a:off x="2555875" y="3068638"/>
            <a:ext cx="1248803" cy="46166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GB" altLang="en-US" sz="2400"/>
              <a:t>The past</a:t>
            </a:r>
          </a:p>
        </p:txBody>
      </p:sp>
      <p:sp>
        <p:nvSpPr>
          <p:cNvPr id="9236" name="Text Box 28"/>
          <p:cNvSpPr txBox="1">
            <a:spLocks noChangeArrowheads="1"/>
          </p:cNvSpPr>
          <p:nvPr/>
        </p:nvSpPr>
        <p:spPr bwMode="auto">
          <a:xfrm>
            <a:off x="5148263" y="3068638"/>
            <a:ext cx="1498295" cy="46166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GB" altLang="en-US" sz="2400" dirty="0"/>
              <a:t>The future</a:t>
            </a:r>
          </a:p>
        </p:txBody>
      </p:sp>
      <p:sp>
        <p:nvSpPr>
          <p:cNvPr id="9237" name="Text Box 29"/>
          <p:cNvSpPr txBox="1">
            <a:spLocks noChangeArrowheads="1"/>
          </p:cNvSpPr>
          <p:nvPr/>
        </p:nvSpPr>
        <p:spPr bwMode="auto">
          <a:xfrm>
            <a:off x="4211638" y="6165850"/>
            <a:ext cx="777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GB" altLang="en-US" sz="2400" b="1">
                <a:solidFill>
                  <a:schemeClr val="tx2"/>
                </a:solidFill>
              </a:rPr>
              <a:t>Now</a:t>
            </a:r>
            <a:endParaRPr lang="en-GB" altLang="en-US" sz="2400">
              <a:solidFill>
                <a:schemeClr val="tx2"/>
              </a:solidFill>
            </a:endParaRPr>
          </a:p>
        </p:txBody>
      </p:sp>
      <p:sp>
        <p:nvSpPr>
          <p:cNvPr id="9238" name="Text Box 30"/>
          <p:cNvSpPr txBox="1">
            <a:spLocks noChangeArrowheads="1"/>
          </p:cNvSpPr>
          <p:nvPr/>
        </p:nvSpPr>
        <p:spPr bwMode="auto">
          <a:xfrm>
            <a:off x="1966422" y="4005263"/>
            <a:ext cx="1828193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GB" altLang="en-US" sz="2000" b="1">
                <a:solidFill>
                  <a:srgbClr val="FF6600"/>
                </a:solidFill>
              </a:rPr>
              <a:t>CASE-CONTROL</a:t>
            </a:r>
          </a:p>
          <a:p>
            <a:pPr algn="ctr" eaLnBrk="0" hangingPunct="0"/>
            <a:r>
              <a:rPr lang="en-GB" altLang="en-US" sz="2000" b="1">
                <a:solidFill>
                  <a:srgbClr val="FF6600"/>
                </a:solidFill>
              </a:rPr>
              <a:t>STUDY</a:t>
            </a:r>
            <a:endParaRPr lang="en-GB" altLang="en-US" sz="2400" i="1">
              <a:solidFill>
                <a:srgbClr val="FF6600"/>
              </a:solidFill>
            </a:endParaRPr>
          </a:p>
        </p:txBody>
      </p:sp>
      <p:sp>
        <p:nvSpPr>
          <p:cNvPr id="23" name="Down Arrow 22"/>
          <p:cNvSpPr/>
          <p:nvPr/>
        </p:nvSpPr>
        <p:spPr>
          <a:xfrm>
            <a:off x="4419600" y="1219200"/>
            <a:ext cx="304800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Line 2"/>
          <p:cNvSpPr>
            <a:spLocks noChangeShapeType="1"/>
          </p:cNvSpPr>
          <p:nvPr/>
        </p:nvSpPr>
        <p:spPr bwMode="auto">
          <a:xfrm>
            <a:off x="4572000" y="1524000"/>
            <a:ext cx="0" cy="464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9459" name="Line 3"/>
          <p:cNvSpPr>
            <a:spLocks noChangeShapeType="1"/>
          </p:cNvSpPr>
          <p:nvPr/>
        </p:nvSpPr>
        <p:spPr bwMode="auto">
          <a:xfrm>
            <a:off x="1143000" y="6172200"/>
            <a:ext cx="6629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7391400" y="6400800"/>
            <a:ext cx="81785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altLang="en-US" sz="2400" b="1" dirty="0"/>
              <a:t>Time</a:t>
            </a:r>
            <a:endParaRPr lang="en-US" altLang="en-US" sz="2400" dirty="0"/>
          </a:p>
        </p:txBody>
      </p:sp>
      <p:sp>
        <p:nvSpPr>
          <p:cNvPr id="19461" name="Line 5"/>
          <p:cNvSpPr>
            <a:spLocks noChangeShapeType="1"/>
          </p:cNvSpPr>
          <p:nvPr/>
        </p:nvSpPr>
        <p:spPr bwMode="auto">
          <a:xfrm>
            <a:off x="4572000" y="5715000"/>
            <a:ext cx="1905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9462" name="Line 6"/>
          <p:cNvSpPr>
            <a:spLocks noChangeShapeType="1"/>
          </p:cNvSpPr>
          <p:nvPr/>
        </p:nvSpPr>
        <p:spPr bwMode="auto">
          <a:xfrm>
            <a:off x="4572000" y="4953000"/>
            <a:ext cx="1828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6705600" y="4876800"/>
            <a:ext cx="157607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altLang="en-US" sz="2400" b="1"/>
              <a:t>Disease or </a:t>
            </a:r>
          </a:p>
          <a:p>
            <a:pPr eaLnBrk="0" hangingPunct="0"/>
            <a:r>
              <a:rPr lang="en-US" altLang="en-US" sz="2400" b="1"/>
              <a:t>no disease</a:t>
            </a:r>
          </a:p>
        </p:txBody>
      </p:sp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914400" y="5410200"/>
            <a:ext cx="26844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altLang="en-US" sz="2400" b="1"/>
              <a:t>Unexposed persons</a:t>
            </a:r>
            <a:endParaRPr lang="en-US" altLang="en-US" sz="2400"/>
          </a:p>
        </p:txBody>
      </p:sp>
      <p:sp>
        <p:nvSpPr>
          <p:cNvPr id="19465" name="Text Box 9"/>
          <p:cNvSpPr txBox="1">
            <a:spLocks noChangeArrowheads="1"/>
          </p:cNvSpPr>
          <p:nvPr/>
        </p:nvSpPr>
        <p:spPr bwMode="auto">
          <a:xfrm>
            <a:off x="1143000" y="4724400"/>
            <a:ext cx="2362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altLang="en-US" sz="2400" b="1"/>
              <a:t>Exposed persons</a:t>
            </a:r>
            <a:endParaRPr lang="en-US" altLang="en-US" sz="2400"/>
          </a:p>
        </p:txBody>
      </p:sp>
      <p:sp>
        <p:nvSpPr>
          <p:cNvPr id="19466" name="Text Box 10"/>
          <p:cNvSpPr txBox="1">
            <a:spLocks noChangeArrowheads="1"/>
          </p:cNvSpPr>
          <p:nvPr/>
        </p:nvSpPr>
        <p:spPr bwMode="auto">
          <a:xfrm>
            <a:off x="4978946" y="3716338"/>
            <a:ext cx="1843582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altLang="en-US" sz="2000" b="1">
                <a:solidFill>
                  <a:srgbClr val="FF6600"/>
                </a:solidFill>
              </a:rPr>
              <a:t>(PROSPECTIVE) </a:t>
            </a:r>
          </a:p>
          <a:p>
            <a:pPr algn="ctr" eaLnBrk="0" hangingPunct="0"/>
            <a:r>
              <a:rPr lang="en-US" altLang="en-US" sz="2000" b="1">
                <a:solidFill>
                  <a:srgbClr val="FF6600"/>
                </a:solidFill>
              </a:rPr>
              <a:t>COHORT</a:t>
            </a:r>
          </a:p>
          <a:p>
            <a:pPr algn="ctr" eaLnBrk="0" hangingPunct="0"/>
            <a:r>
              <a:rPr lang="en-US" altLang="en-US" sz="2000" b="1">
                <a:solidFill>
                  <a:srgbClr val="FF6600"/>
                </a:solidFill>
              </a:rPr>
              <a:t>STUDY</a:t>
            </a:r>
            <a:endParaRPr lang="en-US" altLang="en-US" sz="2400" b="1">
              <a:solidFill>
                <a:srgbClr val="FF6600"/>
              </a:solidFill>
            </a:endParaRPr>
          </a:p>
        </p:txBody>
      </p:sp>
      <p:sp>
        <p:nvSpPr>
          <p:cNvPr id="19467" name="Line 11"/>
          <p:cNvSpPr>
            <a:spLocks noChangeShapeType="1"/>
          </p:cNvSpPr>
          <p:nvPr/>
        </p:nvSpPr>
        <p:spPr bwMode="auto">
          <a:xfrm flipH="1">
            <a:off x="2895600" y="2819400"/>
            <a:ext cx="1676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9468" name="Line 12"/>
          <p:cNvSpPr>
            <a:spLocks noChangeShapeType="1"/>
          </p:cNvSpPr>
          <p:nvPr/>
        </p:nvSpPr>
        <p:spPr bwMode="auto">
          <a:xfrm flipH="1">
            <a:off x="2895600" y="2133600"/>
            <a:ext cx="1676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9469" name="Text Box 13"/>
          <p:cNvSpPr txBox="1">
            <a:spLocks noChangeArrowheads="1"/>
          </p:cNvSpPr>
          <p:nvPr/>
        </p:nvSpPr>
        <p:spPr bwMode="auto">
          <a:xfrm>
            <a:off x="1042988" y="1989138"/>
            <a:ext cx="159370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altLang="en-US" sz="2400" b="1"/>
              <a:t>Exposed or</a:t>
            </a:r>
          </a:p>
          <a:p>
            <a:pPr eaLnBrk="0" hangingPunct="0"/>
            <a:r>
              <a:rPr lang="en-US" altLang="en-US" sz="2400" b="1"/>
              <a:t>unexposed</a:t>
            </a:r>
            <a:endParaRPr lang="en-US" altLang="en-US" sz="2400"/>
          </a:p>
        </p:txBody>
      </p:sp>
      <p:sp>
        <p:nvSpPr>
          <p:cNvPr id="19470" name="Text Box 14"/>
          <p:cNvSpPr txBox="1">
            <a:spLocks noChangeArrowheads="1"/>
          </p:cNvSpPr>
          <p:nvPr/>
        </p:nvSpPr>
        <p:spPr bwMode="auto">
          <a:xfrm>
            <a:off x="4724400" y="1905000"/>
            <a:ext cx="2843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altLang="en-US" sz="2400" b="1"/>
              <a:t>Persons with disease</a:t>
            </a:r>
            <a:endParaRPr lang="en-US" altLang="en-US" sz="2400"/>
          </a:p>
        </p:txBody>
      </p:sp>
      <p:sp>
        <p:nvSpPr>
          <p:cNvPr id="19471" name="Text Box 15"/>
          <p:cNvSpPr txBox="1">
            <a:spLocks noChangeArrowheads="1"/>
          </p:cNvSpPr>
          <p:nvPr/>
        </p:nvSpPr>
        <p:spPr bwMode="auto">
          <a:xfrm>
            <a:off x="4724400" y="2514600"/>
            <a:ext cx="32670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altLang="en-US" sz="2400" b="1"/>
              <a:t>Persons without disease</a:t>
            </a:r>
          </a:p>
        </p:txBody>
      </p:sp>
      <p:sp>
        <p:nvSpPr>
          <p:cNvPr id="19472" name="Text Box 16"/>
          <p:cNvSpPr txBox="1">
            <a:spLocks noChangeArrowheads="1"/>
          </p:cNvSpPr>
          <p:nvPr/>
        </p:nvSpPr>
        <p:spPr bwMode="auto">
          <a:xfrm>
            <a:off x="2771775" y="981075"/>
            <a:ext cx="258667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altLang="en-US" sz="2000" b="1" dirty="0" smtClean="0">
                <a:solidFill>
                  <a:srgbClr val="FF6600"/>
                </a:solidFill>
              </a:rPr>
              <a:t>CASE-CONTROL </a:t>
            </a:r>
            <a:r>
              <a:rPr lang="en-US" altLang="en-US" sz="2000" b="1" dirty="0">
                <a:solidFill>
                  <a:srgbClr val="FF6600"/>
                </a:solidFill>
              </a:rPr>
              <a:t>STUDY</a:t>
            </a:r>
            <a:endParaRPr lang="en-US" altLang="en-US" sz="2400" b="1" dirty="0">
              <a:solidFill>
                <a:srgbClr val="FF6600"/>
              </a:solidFill>
            </a:endParaRPr>
          </a:p>
        </p:txBody>
      </p:sp>
      <p:sp>
        <p:nvSpPr>
          <p:cNvPr id="19473" name="Text Box 17"/>
          <p:cNvSpPr txBox="1">
            <a:spLocks noChangeArrowheads="1"/>
          </p:cNvSpPr>
          <p:nvPr/>
        </p:nvSpPr>
        <p:spPr bwMode="auto">
          <a:xfrm>
            <a:off x="1619250" y="3644900"/>
            <a:ext cx="28352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n-US" altLang="en-US" sz="2000" b="1">
                <a:solidFill>
                  <a:srgbClr val="FF6600"/>
                </a:solidFill>
              </a:rPr>
              <a:t>(RETROSPECTIVE) </a:t>
            </a:r>
            <a:endParaRPr lang="en-US" altLang="en-US" sz="2400" b="1">
              <a:solidFill>
                <a:srgbClr val="FF6600"/>
              </a:solidFill>
            </a:endParaRPr>
          </a:p>
        </p:txBody>
      </p:sp>
      <p:sp>
        <p:nvSpPr>
          <p:cNvPr id="19474" name="Text Box 18"/>
          <p:cNvSpPr txBox="1">
            <a:spLocks noChangeArrowheads="1"/>
          </p:cNvSpPr>
          <p:nvPr/>
        </p:nvSpPr>
        <p:spPr bwMode="auto">
          <a:xfrm>
            <a:off x="900113" y="0"/>
            <a:ext cx="72390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/>
            <a:r>
              <a:rPr lang="en-US" altLang="en-US" sz="4400" dirty="0" smtClean="0"/>
              <a:t> Epidemiologic Study Designs</a:t>
            </a:r>
            <a:endParaRPr lang="en-US" altLang="en-US" sz="4000" dirty="0"/>
          </a:p>
        </p:txBody>
      </p:sp>
      <p:sp>
        <p:nvSpPr>
          <p:cNvPr id="19475" name="Text Box 19"/>
          <p:cNvSpPr txBox="1">
            <a:spLocks noChangeArrowheads="1"/>
          </p:cNvSpPr>
          <p:nvPr/>
        </p:nvSpPr>
        <p:spPr bwMode="auto">
          <a:xfrm>
            <a:off x="2555875" y="3068638"/>
            <a:ext cx="1248803" cy="46166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GB" altLang="en-US" sz="2400"/>
              <a:t>The past</a:t>
            </a:r>
          </a:p>
        </p:txBody>
      </p:sp>
      <p:sp>
        <p:nvSpPr>
          <p:cNvPr id="19476" name="Text Box 20"/>
          <p:cNvSpPr txBox="1">
            <a:spLocks noChangeArrowheads="1"/>
          </p:cNvSpPr>
          <p:nvPr/>
        </p:nvSpPr>
        <p:spPr bwMode="auto">
          <a:xfrm>
            <a:off x="5148263" y="3068638"/>
            <a:ext cx="1498295" cy="46166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GB" altLang="en-US" sz="2400"/>
              <a:t>The future</a:t>
            </a:r>
          </a:p>
        </p:txBody>
      </p:sp>
      <p:sp>
        <p:nvSpPr>
          <p:cNvPr id="19477" name="Text Box 21"/>
          <p:cNvSpPr txBox="1">
            <a:spLocks noChangeArrowheads="1"/>
          </p:cNvSpPr>
          <p:nvPr/>
        </p:nvSpPr>
        <p:spPr bwMode="auto">
          <a:xfrm>
            <a:off x="4211638" y="6165850"/>
            <a:ext cx="777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GB" altLang="en-US" sz="2400" b="1"/>
              <a:t>Now</a:t>
            </a:r>
            <a:endParaRPr lang="en-GB" altLang="en-US" sz="2400"/>
          </a:p>
        </p:txBody>
      </p:sp>
      <p:sp>
        <p:nvSpPr>
          <p:cNvPr id="19478" name="Text Box 22"/>
          <p:cNvSpPr txBox="1">
            <a:spLocks noChangeArrowheads="1"/>
          </p:cNvSpPr>
          <p:nvPr/>
        </p:nvSpPr>
        <p:spPr bwMode="auto">
          <a:xfrm>
            <a:off x="1966422" y="4005263"/>
            <a:ext cx="1828193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GB" altLang="en-US" sz="2000" b="1">
                <a:solidFill>
                  <a:srgbClr val="FF6600"/>
                </a:solidFill>
              </a:rPr>
              <a:t>CASE-CONTROL</a:t>
            </a:r>
          </a:p>
          <a:p>
            <a:pPr algn="ctr" eaLnBrk="0" hangingPunct="0"/>
            <a:r>
              <a:rPr lang="en-GB" altLang="en-US" sz="2000" b="1">
                <a:solidFill>
                  <a:srgbClr val="FF6600"/>
                </a:solidFill>
              </a:rPr>
              <a:t>STUDY</a:t>
            </a:r>
            <a:endParaRPr lang="en-GB" altLang="en-US" sz="2400" i="1">
              <a:solidFill>
                <a:srgbClr val="FF6600"/>
              </a:solidFill>
            </a:endParaRPr>
          </a:p>
        </p:txBody>
      </p:sp>
      <p:sp>
        <p:nvSpPr>
          <p:cNvPr id="19479" name="Freeform 23"/>
          <p:cNvSpPr>
            <a:spLocks/>
          </p:cNvSpPr>
          <p:nvPr/>
        </p:nvSpPr>
        <p:spPr bwMode="auto">
          <a:xfrm>
            <a:off x="444500" y="1412875"/>
            <a:ext cx="7673975" cy="3260725"/>
          </a:xfrm>
          <a:custGeom>
            <a:avLst/>
            <a:gdLst>
              <a:gd name="T0" fmla="*/ 393700 w 4834"/>
              <a:gd name="T1" fmla="*/ 212725 h 2054"/>
              <a:gd name="T2" fmla="*/ 2768600 w 4834"/>
              <a:gd name="T3" fmla="*/ 187325 h 2054"/>
              <a:gd name="T4" fmla="*/ 3784600 w 4834"/>
              <a:gd name="T5" fmla="*/ 85725 h 2054"/>
              <a:gd name="T6" fmla="*/ 6375400 w 4834"/>
              <a:gd name="T7" fmla="*/ 98425 h 2054"/>
              <a:gd name="T8" fmla="*/ 6654800 w 4834"/>
              <a:gd name="T9" fmla="*/ 136525 h 2054"/>
              <a:gd name="T10" fmla="*/ 6908800 w 4834"/>
              <a:gd name="T11" fmla="*/ 200025 h 2054"/>
              <a:gd name="T12" fmla="*/ 7175500 w 4834"/>
              <a:gd name="T13" fmla="*/ 352425 h 2054"/>
              <a:gd name="T14" fmla="*/ 7226300 w 4834"/>
              <a:gd name="T15" fmla="*/ 504825 h 2054"/>
              <a:gd name="T16" fmla="*/ 7391400 w 4834"/>
              <a:gd name="T17" fmla="*/ 809625 h 2054"/>
              <a:gd name="T18" fmla="*/ 7416800 w 4834"/>
              <a:gd name="T19" fmla="*/ 923925 h 2054"/>
              <a:gd name="T20" fmla="*/ 7467600 w 4834"/>
              <a:gd name="T21" fmla="*/ 974725 h 2054"/>
              <a:gd name="T22" fmla="*/ 7543800 w 4834"/>
              <a:gd name="T23" fmla="*/ 1089025 h 2054"/>
              <a:gd name="T24" fmla="*/ 7632700 w 4834"/>
              <a:gd name="T25" fmla="*/ 1266825 h 2054"/>
              <a:gd name="T26" fmla="*/ 7632700 w 4834"/>
              <a:gd name="T27" fmla="*/ 1495425 h 2054"/>
              <a:gd name="T28" fmla="*/ 7556500 w 4834"/>
              <a:gd name="T29" fmla="*/ 1533525 h 2054"/>
              <a:gd name="T30" fmla="*/ 7302500 w 4834"/>
              <a:gd name="T31" fmla="*/ 1609725 h 2054"/>
              <a:gd name="T32" fmla="*/ 6019800 w 4834"/>
              <a:gd name="T33" fmla="*/ 1482725 h 2054"/>
              <a:gd name="T34" fmla="*/ 5435600 w 4834"/>
              <a:gd name="T35" fmla="*/ 1495425 h 2054"/>
              <a:gd name="T36" fmla="*/ 5029200 w 4834"/>
              <a:gd name="T37" fmla="*/ 1571625 h 2054"/>
              <a:gd name="T38" fmla="*/ 4559300 w 4834"/>
              <a:gd name="T39" fmla="*/ 1635125 h 2054"/>
              <a:gd name="T40" fmla="*/ 4394200 w 4834"/>
              <a:gd name="T41" fmla="*/ 1711325 h 2054"/>
              <a:gd name="T42" fmla="*/ 4318000 w 4834"/>
              <a:gd name="T43" fmla="*/ 1736725 h 2054"/>
              <a:gd name="T44" fmla="*/ 4000500 w 4834"/>
              <a:gd name="T45" fmla="*/ 1990725 h 2054"/>
              <a:gd name="T46" fmla="*/ 3898900 w 4834"/>
              <a:gd name="T47" fmla="*/ 2524125 h 2054"/>
              <a:gd name="T48" fmla="*/ 3759200 w 4834"/>
              <a:gd name="T49" fmla="*/ 2778125 h 2054"/>
              <a:gd name="T50" fmla="*/ 3619500 w 4834"/>
              <a:gd name="T51" fmla="*/ 2968625 h 2054"/>
              <a:gd name="T52" fmla="*/ 3416300 w 4834"/>
              <a:gd name="T53" fmla="*/ 3082925 h 2054"/>
              <a:gd name="T54" fmla="*/ 2857500 w 4834"/>
              <a:gd name="T55" fmla="*/ 3184525 h 2054"/>
              <a:gd name="T56" fmla="*/ 2514600 w 4834"/>
              <a:gd name="T57" fmla="*/ 3260725 h 2054"/>
              <a:gd name="T58" fmla="*/ 1879600 w 4834"/>
              <a:gd name="T59" fmla="*/ 3171825 h 2054"/>
              <a:gd name="T60" fmla="*/ 1739900 w 4834"/>
              <a:gd name="T61" fmla="*/ 3082925 h 2054"/>
              <a:gd name="T62" fmla="*/ 1511300 w 4834"/>
              <a:gd name="T63" fmla="*/ 2955925 h 2054"/>
              <a:gd name="T64" fmla="*/ 1371600 w 4834"/>
              <a:gd name="T65" fmla="*/ 2854325 h 2054"/>
              <a:gd name="T66" fmla="*/ 1257300 w 4834"/>
              <a:gd name="T67" fmla="*/ 2816225 h 2054"/>
              <a:gd name="T68" fmla="*/ 850900 w 4834"/>
              <a:gd name="T69" fmla="*/ 2511425 h 2054"/>
              <a:gd name="T70" fmla="*/ 647700 w 4834"/>
              <a:gd name="T71" fmla="*/ 2282825 h 2054"/>
              <a:gd name="T72" fmla="*/ 571500 w 4834"/>
              <a:gd name="T73" fmla="*/ 2232025 h 2054"/>
              <a:gd name="T74" fmla="*/ 533400 w 4834"/>
              <a:gd name="T75" fmla="*/ 2181225 h 2054"/>
              <a:gd name="T76" fmla="*/ 431800 w 4834"/>
              <a:gd name="T77" fmla="*/ 2092325 h 2054"/>
              <a:gd name="T78" fmla="*/ 304800 w 4834"/>
              <a:gd name="T79" fmla="*/ 1914525 h 2054"/>
              <a:gd name="T80" fmla="*/ 254000 w 4834"/>
              <a:gd name="T81" fmla="*/ 1812925 h 2054"/>
              <a:gd name="T82" fmla="*/ 165100 w 4834"/>
              <a:gd name="T83" fmla="*/ 1685925 h 2054"/>
              <a:gd name="T84" fmla="*/ 101600 w 4834"/>
              <a:gd name="T85" fmla="*/ 1533525 h 2054"/>
              <a:gd name="T86" fmla="*/ 0 w 4834"/>
              <a:gd name="T87" fmla="*/ 1216025 h 2054"/>
              <a:gd name="T88" fmla="*/ 12700 w 4834"/>
              <a:gd name="T89" fmla="*/ 720725 h 2054"/>
              <a:gd name="T90" fmla="*/ 38100 w 4834"/>
              <a:gd name="T91" fmla="*/ 682625 h 2054"/>
              <a:gd name="T92" fmla="*/ 76200 w 4834"/>
              <a:gd name="T93" fmla="*/ 352425 h 2054"/>
              <a:gd name="T94" fmla="*/ 393700 w 4834"/>
              <a:gd name="T95" fmla="*/ 212725 h 2054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0" t="0" r="r" b="b"/>
            <a:pathLst>
              <a:path w="4834" h="2054">
                <a:moveTo>
                  <a:pt x="248" y="134"/>
                </a:moveTo>
                <a:cubicBezTo>
                  <a:pt x="748" y="148"/>
                  <a:pt x="1244" y="140"/>
                  <a:pt x="1744" y="118"/>
                </a:cubicBezTo>
                <a:cubicBezTo>
                  <a:pt x="1959" y="91"/>
                  <a:pt x="2167" y="66"/>
                  <a:pt x="2384" y="54"/>
                </a:cubicBezTo>
                <a:cubicBezTo>
                  <a:pt x="2733" y="0"/>
                  <a:pt x="3690" y="59"/>
                  <a:pt x="4016" y="62"/>
                </a:cubicBezTo>
                <a:cubicBezTo>
                  <a:pt x="4076" y="68"/>
                  <a:pt x="4132" y="79"/>
                  <a:pt x="4192" y="86"/>
                </a:cubicBezTo>
                <a:cubicBezTo>
                  <a:pt x="4244" y="103"/>
                  <a:pt x="4299" y="108"/>
                  <a:pt x="4352" y="126"/>
                </a:cubicBezTo>
                <a:cubicBezTo>
                  <a:pt x="4419" y="148"/>
                  <a:pt x="4452" y="199"/>
                  <a:pt x="4520" y="222"/>
                </a:cubicBezTo>
                <a:cubicBezTo>
                  <a:pt x="4556" y="268"/>
                  <a:pt x="4578" y="266"/>
                  <a:pt x="4552" y="318"/>
                </a:cubicBezTo>
                <a:cubicBezTo>
                  <a:pt x="4606" y="372"/>
                  <a:pt x="4623" y="444"/>
                  <a:pt x="4656" y="510"/>
                </a:cubicBezTo>
                <a:cubicBezTo>
                  <a:pt x="4667" y="532"/>
                  <a:pt x="4661" y="560"/>
                  <a:pt x="4672" y="582"/>
                </a:cubicBezTo>
                <a:cubicBezTo>
                  <a:pt x="4679" y="595"/>
                  <a:pt x="4693" y="603"/>
                  <a:pt x="4704" y="614"/>
                </a:cubicBezTo>
                <a:cubicBezTo>
                  <a:pt x="4714" y="645"/>
                  <a:pt x="4738" y="657"/>
                  <a:pt x="4752" y="686"/>
                </a:cubicBezTo>
                <a:cubicBezTo>
                  <a:pt x="4772" y="726"/>
                  <a:pt x="4776" y="766"/>
                  <a:pt x="4808" y="798"/>
                </a:cubicBezTo>
                <a:cubicBezTo>
                  <a:pt x="4819" y="853"/>
                  <a:pt x="4834" y="884"/>
                  <a:pt x="4808" y="942"/>
                </a:cubicBezTo>
                <a:cubicBezTo>
                  <a:pt x="4801" y="957"/>
                  <a:pt x="4772" y="960"/>
                  <a:pt x="4760" y="966"/>
                </a:cubicBezTo>
                <a:cubicBezTo>
                  <a:pt x="4708" y="992"/>
                  <a:pt x="4658" y="1006"/>
                  <a:pt x="4600" y="1014"/>
                </a:cubicBezTo>
                <a:cubicBezTo>
                  <a:pt x="4183" y="1003"/>
                  <a:pt x="4078" y="1048"/>
                  <a:pt x="3792" y="934"/>
                </a:cubicBezTo>
                <a:cubicBezTo>
                  <a:pt x="3669" y="937"/>
                  <a:pt x="3547" y="937"/>
                  <a:pt x="3424" y="942"/>
                </a:cubicBezTo>
                <a:cubicBezTo>
                  <a:pt x="3339" y="945"/>
                  <a:pt x="3251" y="973"/>
                  <a:pt x="3168" y="990"/>
                </a:cubicBezTo>
                <a:cubicBezTo>
                  <a:pt x="3071" y="1009"/>
                  <a:pt x="2971" y="1019"/>
                  <a:pt x="2872" y="1030"/>
                </a:cubicBezTo>
                <a:cubicBezTo>
                  <a:pt x="2835" y="1049"/>
                  <a:pt x="2808" y="1065"/>
                  <a:pt x="2768" y="1078"/>
                </a:cubicBezTo>
                <a:cubicBezTo>
                  <a:pt x="2752" y="1083"/>
                  <a:pt x="2720" y="1094"/>
                  <a:pt x="2720" y="1094"/>
                </a:cubicBezTo>
                <a:cubicBezTo>
                  <a:pt x="2642" y="1152"/>
                  <a:pt x="2558" y="1139"/>
                  <a:pt x="2520" y="1254"/>
                </a:cubicBezTo>
                <a:cubicBezTo>
                  <a:pt x="2484" y="1363"/>
                  <a:pt x="2485" y="1480"/>
                  <a:pt x="2456" y="1590"/>
                </a:cubicBezTo>
                <a:cubicBezTo>
                  <a:pt x="2440" y="1650"/>
                  <a:pt x="2397" y="1697"/>
                  <a:pt x="2368" y="1750"/>
                </a:cubicBezTo>
                <a:cubicBezTo>
                  <a:pt x="2343" y="1795"/>
                  <a:pt x="2323" y="1841"/>
                  <a:pt x="2280" y="1870"/>
                </a:cubicBezTo>
                <a:cubicBezTo>
                  <a:pt x="2256" y="1907"/>
                  <a:pt x="2195" y="1931"/>
                  <a:pt x="2152" y="1942"/>
                </a:cubicBezTo>
                <a:cubicBezTo>
                  <a:pt x="2054" y="2008"/>
                  <a:pt x="1910" y="2000"/>
                  <a:pt x="1800" y="2006"/>
                </a:cubicBezTo>
                <a:cubicBezTo>
                  <a:pt x="1716" y="2023"/>
                  <a:pt x="1671" y="2045"/>
                  <a:pt x="1584" y="2054"/>
                </a:cubicBezTo>
                <a:cubicBezTo>
                  <a:pt x="1380" y="2041"/>
                  <a:pt x="1347" y="2039"/>
                  <a:pt x="1184" y="1998"/>
                </a:cubicBezTo>
                <a:cubicBezTo>
                  <a:pt x="1155" y="1977"/>
                  <a:pt x="1125" y="1963"/>
                  <a:pt x="1096" y="1942"/>
                </a:cubicBezTo>
                <a:cubicBezTo>
                  <a:pt x="1048" y="1908"/>
                  <a:pt x="1009" y="1876"/>
                  <a:pt x="952" y="1862"/>
                </a:cubicBezTo>
                <a:cubicBezTo>
                  <a:pt x="930" y="1845"/>
                  <a:pt x="889" y="1810"/>
                  <a:pt x="864" y="1798"/>
                </a:cubicBezTo>
                <a:cubicBezTo>
                  <a:pt x="841" y="1787"/>
                  <a:pt x="813" y="1788"/>
                  <a:pt x="792" y="1774"/>
                </a:cubicBezTo>
                <a:cubicBezTo>
                  <a:pt x="702" y="1714"/>
                  <a:pt x="626" y="1642"/>
                  <a:pt x="536" y="1582"/>
                </a:cubicBezTo>
                <a:cubicBezTo>
                  <a:pt x="504" y="1528"/>
                  <a:pt x="453" y="1483"/>
                  <a:pt x="408" y="1438"/>
                </a:cubicBezTo>
                <a:cubicBezTo>
                  <a:pt x="394" y="1424"/>
                  <a:pt x="374" y="1419"/>
                  <a:pt x="360" y="1406"/>
                </a:cubicBezTo>
                <a:cubicBezTo>
                  <a:pt x="350" y="1397"/>
                  <a:pt x="345" y="1383"/>
                  <a:pt x="336" y="1374"/>
                </a:cubicBezTo>
                <a:cubicBezTo>
                  <a:pt x="316" y="1354"/>
                  <a:pt x="292" y="1338"/>
                  <a:pt x="272" y="1318"/>
                </a:cubicBezTo>
                <a:cubicBezTo>
                  <a:pt x="257" y="1274"/>
                  <a:pt x="216" y="1244"/>
                  <a:pt x="192" y="1206"/>
                </a:cubicBezTo>
                <a:cubicBezTo>
                  <a:pt x="179" y="1186"/>
                  <a:pt x="171" y="1163"/>
                  <a:pt x="160" y="1142"/>
                </a:cubicBezTo>
                <a:cubicBezTo>
                  <a:pt x="145" y="1111"/>
                  <a:pt x="120" y="1093"/>
                  <a:pt x="104" y="1062"/>
                </a:cubicBezTo>
                <a:cubicBezTo>
                  <a:pt x="96" y="1021"/>
                  <a:pt x="79" y="1004"/>
                  <a:pt x="64" y="966"/>
                </a:cubicBezTo>
                <a:cubicBezTo>
                  <a:pt x="37" y="900"/>
                  <a:pt x="16" y="836"/>
                  <a:pt x="0" y="766"/>
                </a:cubicBezTo>
                <a:cubicBezTo>
                  <a:pt x="3" y="662"/>
                  <a:pt x="1" y="558"/>
                  <a:pt x="8" y="454"/>
                </a:cubicBezTo>
                <a:cubicBezTo>
                  <a:pt x="9" y="444"/>
                  <a:pt x="22" y="439"/>
                  <a:pt x="24" y="430"/>
                </a:cubicBezTo>
                <a:cubicBezTo>
                  <a:pt x="30" y="398"/>
                  <a:pt x="26" y="247"/>
                  <a:pt x="48" y="222"/>
                </a:cubicBezTo>
                <a:cubicBezTo>
                  <a:pt x="97" y="166"/>
                  <a:pt x="204" y="178"/>
                  <a:pt x="248" y="134"/>
                </a:cubicBezTo>
                <a:close/>
              </a:path>
            </a:pathLst>
          </a:custGeom>
          <a:noFill/>
          <a:ln w="76200" cmpd="sng">
            <a:solidFill>
              <a:srgbClr val="FF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-228600" y="152400"/>
            <a:ext cx="9372600" cy="914400"/>
          </a:xfrm>
        </p:spPr>
        <p:txBody>
          <a:bodyPr>
            <a:noAutofit/>
          </a:bodyPr>
          <a:lstStyle/>
          <a:p>
            <a:r>
              <a:rPr lang="en-US" dirty="0" smtClean="0">
                <a:cs typeface="Courier New" pitchFamily="49" charset="0"/>
              </a:rPr>
              <a:t>Advantages Of Case-control Studies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458200" cy="4267200"/>
          </a:xfrm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en-US" dirty="0" smtClean="0">
                <a:latin typeface="+mj-lt"/>
              </a:rPr>
              <a:t>Advantages</a:t>
            </a:r>
            <a:r>
              <a:rPr lang="en-US" dirty="0">
                <a:latin typeface="+mj-lt"/>
              </a:rPr>
              <a:t>:</a:t>
            </a:r>
          </a:p>
          <a:p>
            <a:pPr>
              <a:buFontTx/>
              <a:buNone/>
            </a:pPr>
            <a:r>
              <a:rPr lang="en-US" dirty="0">
                <a:latin typeface="+mj-lt"/>
                <a:cs typeface="Courier New" pitchFamily="49" charset="0"/>
              </a:rPr>
              <a:t> 	1. </a:t>
            </a:r>
            <a:r>
              <a:rPr lang="en-US" dirty="0" smtClean="0">
                <a:latin typeface="+mj-lt"/>
                <a:cs typeface="Courier New" pitchFamily="49" charset="0"/>
              </a:rPr>
              <a:t>Useful in studying relatively </a:t>
            </a:r>
            <a:r>
              <a:rPr lang="en-US" b="1" dirty="0" smtClean="0">
                <a:solidFill>
                  <a:schemeClr val="tx2"/>
                </a:solidFill>
                <a:latin typeface="+mj-lt"/>
                <a:cs typeface="Courier New" pitchFamily="49" charset="0"/>
              </a:rPr>
              <a:t>rare</a:t>
            </a:r>
            <a:r>
              <a:rPr lang="en-US" dirty="0" smtClean="0">
                <a:latin typeface="+mj-lt"/>
                <a:cs typeface="Courier New" pitchFamily="49" charset="0"/>
              </a:rPr>
              <a:t> </a:t>
            </a:r>
            <a:r>
              <a:rPr lang="en-US" dirty="0">
                <a:latin typeface="+mj-lt"/>
                <a:cs typeface="Courier New" pitchFamily="49" charset="0"/>
              </a:rPr>
              <a:t>diseases</a:t>
            </a:r>
            <a:endParaRPr lang="en-US" dirty="0">
              <a:latin typeface="+mj-lt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en-US" dirty="0">
                <a:latin typeface="+mj-lt"/>
                <a:cs typeface="Courier New" pitchFamily="49" charset="0"/>
              </a:rPr>
              <a:t>	2. </a:t>
            </a:r>
            <a:r>
              <a:rPr lang="en-US" dirty="0" smtClean="0">
                <a:latin typeface="+mj-lt"/>
                <a:cs typeface="Courier New" pitchFamily="49" charset="0"/>
              </a:rPr>
              <a:t>Important </a:t>
            </a:r>
            <a:r>
              <a:rPr lang="en-US" dirty="0">
                <a:latin typeface="+mj-lt"/>
                <a:cs typeface="Courier New" pitchFamily="49" charset="0"/>
              </a:rPr>
              <a:t>in understanding </a:t>
            </a:r>
            <a:r>
              <a:rPr lang="en-US" b="1" dirty="0">
                <a:solidFill>
                  <a:schemeClr val="tx2"/>
                </a:solidFill>
                <a:latin typeface="+mj-lt"/>
                <a:cs typeface="Courier New" pitchFamily="49" charset="0"/>
              </a:rPr>
              <a:t>new</a:t>
            </a:r>
            <a:r>
              <a:rPr lang="en-US" dirty="0">
                <a:latin typeface="+mj-lt"/>
                <a:cs typeface="Courier New" pitchFamily="49" charset="0"/>
              </a:rPr>
              <a:t> diseases</a:t>
            </a:r>
            <a:endParaRPr lang="en-US" dirty="0">
              <a:latin typeface="+mj-lt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en-US" dirty="0">
                <a:latin typeface="+mj-lt"/>
                <a:cs typeface="Courier New" pitchFamily="49" charset="0"/>
              </a:rPr>
              <a:t>	3. </a:t>
            </a:r>
            <a:r>
              <a:rPr lang="en-US" dirty="0" smtClean="0">
                <a:latin typeface="+mj-lt"/>
                <a:cs typeface="Courier New" pitchFamily="49" charset="0"/>
              </a:rPr>
              <a:t>Commonly </a:t>
            </a:r>
            <a:r>
              <a:rPr lang="en-US" dirty="0">
                <a:latin typeface="+mj-lt"/>
                <a:cs typeface="Courier New" pitchFamily="49" charset="0"/>
              </a:rPr>
              <a:t>used in </a:t>
            </a:r>
            <a:r>
              <a:rPr lang="en-US" b="1" dirty="0">
                <a:solidFill>
                  <a:schemeClr val="tx2"/>
                </a:solidFill>
                <a:latin typeface="+mj-lt"/>
                <a:cs typeface="Courier New" pitchFamily="49" charset="0"/>
              </a:rPr>
              <a:t>outbreak investigation</a:t>
            </a:r>
            <a:endParaRPr lang="en-US" b="1" dirty="0">
              <a:solidFill>
                <a:schemeClr val="tx2"/>
              </a:solidFill>
              <a:latin typeface="+mj-lt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en-US" dirty="0">
                <a:latin typeface="+mj-lt"/>
                <a:cs typeface="Courier New" pitchFamily="49" charset="0"/>
              </a:rPr>
              <a:t>	4. </a:t>
            </a:r>
            <a:r>
              <a:rPr lang="en-US" dirty="0" smtClean="0">
                <a:latin typeface="+mj-lt"/>
                <a:cs typeface="Courier New" pitchFamily="49" charset="0"/>
              </a:rPr>
              <a:t>Useful </a:t>
            </a:r>
            <a:r>
              <a:rPr lang="en-US" dirty="0">
                <a:latin typeface="+mj-lt"/>
                <a:cs typeface="Courier New" pitchFamily="49" charset="0"/>
              </a:rPr>
              <a:t>if </a:t>
            </a:r>
            <a:r>
              <a:rPr lang="en-US" b="1" dirty="0">
                <a:solidFill>
                  <a:schemeClr val="tx2"/>
                </a:solidFill>
                <a:latin typeface="+mj-lt"/>
                <a:cs typeface="Courier New" pitchFamily="49" charset="0"/>
              </a:rPr>
              <a:t>induction period is long</a:t>
            </a:r>
            <a:endParaRPr lang="en-US" b="1" dirty="0">
              <a:solidFill>
                <a:schemeClr val="tx2"/>
              </a:solidFill>
              <a:latin typeface="+mj-lt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en-US" dirty="0">
                <a:latin typeface="+mj-lt"/>
                <a:cs typeface="Courier New" pitchFamily="49" charset="0"/>
              </a:rPr>
              <a:t>	5. </a:t>
            </a:r>
            <a:r>
              <a:rPr lang="en-US" dirty="0" smtClean="0">
                <a:latin typeface="+mj-lt"/>
                <a:cs typeface="Courier New" pitchFamily="49" charset="0"/>
              </a:rPr>
              <a:t>Relatively </a:t>
            </a:r>
            <a:r>
              <a:rPr lang="en-US" b="1" dirty="0">
                <a:solidFill>
                  <a:schemeClr val="tx2"/>
                </a:solidFill>
                <a:latin typeface="+mj-lt"/>
                <a:cs typeface="Courier New" pitchFamily="49" charset="0"/>
              </a:rPr>
              <a:t>inexpensive</a:t>
            </a:r>
            <a:r>
              <a:rPr lang="en-US" b="1" dirty="0">
                <a:solidFill>
                  <a:schemeClr val="tx2"/>
                </a:solidFill>
                <a:latin typeface="+mj-lt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Lecture Objectives</a:t>
            </a:r>
          </a:p>
          <a:p>
            <a:r>
              <a:rPr lang="en-US" dirty="0" smtClean="0"/>
              <a:t>Quantitative Methods</a:t>
            </a:r>
          </a:p>
          <a:p>
            <a:r>
              <a:rPr lang="en-US" dirty="0" smtClean="0"/>
              <a:t>Sources of Quantitative Data</a:t>
            </a:r>
          </a:p>
          <a:p>
            <a:r>
              <a:rPr lang="en-US" dirty="0" smtClean="0"/>
              <a:t>Questions in Quantitative Research</a:t>
            </a:r>
          </a:p>
          <a:p>
            <a:r>
              <a:rPr lang="en-US" dirty="0" smtClean="0"/>
              <a:t>Units and Variables</a:t>
            </a:r>
          </a:p>
          <a:p>
            <a:r>
              <a:rPr lang="en-US" dirty="0" smtClean="0"/>
              <a:t>Quantitative Designs</a:t>
            </a:r>
          </a:p>
          <a:p>
            <a:r>
              <a:rPr lang="en-US" dirty="0" smtClean="0"/>
              <a:t>Summary</a:t>
            </a:r>
          </a:p>
          <a:p>
            <a:endParaRPr lang="en-US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534400" cy="4800600"/>
          </a:xfrm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en-US" dirty="0">
                <a:latin typeface="+mj-lt"/>
                <a:cs typeface="Courier New" pitchFamily="49" charset="0"/>
              </a:rPr>
              <a:t> </a:t>
            </a:r>
            <a:r>
              <a:rPr lang="en-US" dirty="0">
                <a:latin typeface="+mj-lt"/>
                <a:cs typeface="Times New Roman" pitchFamily="18" charset="0"/>
              </a:rPr>
              <a:t>	</a:t>
            </a:r>
            <a:r>
              <a:rPr lang="en-US" dirty="0">
                <a:latin typeface="+mj-lt"/>
                <a:cs typeface="Courier New" pitchFamily="49" charset="0"/>
              </a:rPr>
              <a:t>1. </a:t>
            </a:r>
            <a:r>
              <a:rPr lang="en-US" b="1" dirty="0">
                <a:solidFill>
                  <a:schemeClr val="tx2"/>
                </a:solidFill>
                <a:latin typeface="+mj-lt"/>
                <a:cs typeface="Courier New" pitchFamily="49" charset="0"/>
              </a:rPr>
              <a:t>Susceptible to bias</a:t>
            </a:r>
            <a:r>
              <a:rPr lang="en-US" b="1" dirty="0">
                <a:latin typeface="+mj-lt"/>
                <a:cs typeface="Courier New" pitchFamily="49" charset="0"/>
              </a:rPr>
              <a:t> </a:t>
            </a:r>
            <a:r>
              <a:rPr lang="en-US" dirty="0">
                <a:latin typeface="+mj-lt"/>
                <a:cs typeface="Courier New" pitchFamily="49" charset="0"/>
              </a:rPr>
              <a:t>if not carefully designed	(and matched)</a:t>
            </a:r>
            <a:endParaRPr lang="en-US" dirty="0">
              <a:latin typeface="+mj-lt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en-US" dirty="0">
                <a:latin typeface="+mj-lt"/>
                <a:cs typeface="Courier New" pitchFamily="49" charset="0"/>
              </a:rPr>
              <a:t>	2. Especially susceptible to </a:t>
            </a:r>
            <a:r>
              <a:rPr lang="en-US" b="1" dirty="0">
                <a:solidFill>
                  <a:schemeClr val="tx2"/>
                </a:solidFill>
                <a:latin typeface="+mj-lt"/>
                <a:cs typeface="Courier New" pitchFamily="49" charset="0"/>
              </a:rPr>
              <a:t>exposure misclassification</a:t>
            </a:r>
            <a:endParaRPr lang="en-US" b="1" dirty="0">
              <a:solidFill>
                <a:schemeClr val="tx2"/>
              </a:solidFill>
              <a:latin typeface="+mj-lt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en-US" dirty="0">
                <a:latin typeface="+mj-lt"/>
                <a:cs typeface="Courier New" pitchFamily="49" charset="0"/>
              </a:rPr>
              <a:t>	3. Especially susceptible to </a:t>
            </a:r>
            <a:r>
              <a:rPr lang="en-US" b="1" dirty="0">
                <a:solidFill>
                  <a:schemeClr val="tx2"/>
                </a:solidFill>
                <a:latin typeface="+mj-lt"/>
                <a:cs typeface="Courier New" pitchFamily="49" charset="0"/>
              </a:rPr>
              <a:t>recall bias</a:t>
            </a:r>
            <a:r>
              <a:rPr lang="en-US" dirty="0">
                <a:latin typeface="+mj-lt"/>
                <a:cs typeface="Courier New" pitchFamily="49" charset="0"/>
              </a:rPr>
              <a:t>	</a:t>
            </a:r>
            <a:endParaRPr lang="en-US" dirty="0">
              <a:latin typeface="+mj-lt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en-US" dirty="0">
                <a:latin typeface="+mj-lt"/>
                <a:cs typeface="Courier New" pitchFamily="49" charset="0"/>
              </a:rPr>
              <a:t>	4. Restricted to </a:t>
            </a:r>
            <a:r>
              <a:rPr lang="en-US" b="1" dirty="0">
                <a:solidFill>
                  <a:schemeClr val="tx2"/>
                </a:solidFill>
                <a:latin typeface="+mj-lt"/>
                <a:cs typeface="Courier New" pitchFamily="49" charset="0"/>
              </a:rPr>
              <a:t>single outcome</a:t>
            </a:r>
            <a:r>
              <a:rPr lang="en-US" dirty="0">
                <a:latin typeface="+mj-lt"/>
                <a:cs typeface="Courier New" pitchFamily="49" charset="0"/>
              </a:rPr>
              <a:t>	</a:t>
            </a:r>
            <a:endParaRPr lang="en-US" dirty="0">
              <a:latin typeface="+mj-lt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en-US" dirty="0">
                <a:latin typeface="+mj-lt"/>
                <a:cs typeface="Courier New" pitchFamily="49" charset="0"/>
              </a:rPr>
              <a:t>	5. </a:t>
            </a:r>
            <a:r>
              <a:rPr lang="en-US" b="1" dirty="0">
                <a:solidFill>
                  <a:schemeClr val="tx2"/>
                </a:solidFill>
                <a:latin typeface="+mj-lt"/>
                <a:cs typeface="Courier New" pitchFamily="49" charset="0"/>
              </a:rPr>
              <a:t>Incidence rates</a:t>
            </a:r>
            <a:r>
              <a:rPr lang="en-US" b="1" dirty="0">
                <a:latin typeface="+mj-lt"/>
                <a:cs typeface="Courier New" pitchFamily="49" charset="0"/>
              </a:rPr>
              <a:t> </a:t>
            </a:r>
            <a:r>
              <a:rPr lang="en-US" dirty="0">
                <a:latin typeface="+mj-lt"/>
                <a:cs typeface="Courier New" pitchFamily="49" charset="0"/>
              </a:rPr>
              <a:t>not usually calculable	</a:t>
            </a:r>
            <a:endParaRPr lang="en-US" dirty="0">
              <a:latin typeface="+mj-lt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en-US" dirty="0">
                <a:latin typeface="+mj-lt"/>
                <a:cs typeface="Courier New" pitchFamily="49" charset="0"/>
              </a:rPr>
              <a:t>	6. Cannot assess effects of </a:t>
            </a:r>
            <a:r>
              <a:rPr lang="en-US" b="1" dirty="0">
                <a:solidFill>
                  <a:schemeClr val="tx2"/>
                </a:solidFill>
                <a:latin typeface="+mj-lt"/>
                <a:cs typeface="Courier New" pitchFamily="49" charset="0"/>
              </a:rPr>
              <a:t>matching variables</a:t>
            </a:r>
            <a:r>
              <a:rPr lang="en-US" b="1" dirty="0">
                <a:solidFill>
                  <a:schemeClr val="tx2"/>
                </a:solidFill>
                <a:latin typeface="+mj-lt"/>
              </a:rPr>
              <a:t> 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-228600" y="152400"/>
            <a:ext cx="9372600" cy="914400"/>
          </a:xfrm>
        </p:spPr>
        <p:txBody>
          <a:bodyPr>
            <a:noAutofit/>
          </a:bodyPr>
          <a:lstStyle/>
          <a:p>
            <a:r>
              <a:rPr lang="en-US" dirty="0" smtClean="0">
                <a:cs typeface="Courier New" pitchFamily="49" charset="0"/>
              </a:rPr>
              <a:t>Disadvantages Of Case-control Studies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Examples of Case-Control Studies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 smtClean="0"/>
              <a:t>Cholera </a:t>
            </a:r>
            <a:r>
              <a:rPr lang="en-GB" dirty="0"/>
              <a:t>outbreak </a:t>
            </a:r>
            <a:r>
              <a:rPr lang="en-GB" dirty="0" smtClean="0"/>
              <a:t>in Lusaka from October </a:t>
            </a:r>
            <a:r>
              <a:rPr lang="en-GB" dirty="0"/>
              <a:t>2017 in Zambia has resulted in </a:t>
            </a:r>
            <a:endParaRPr lang="en-GB" dirty="0" smtClean="0"/>
          </a:p>
          <a:p>
            <a:pPr lvl="1"/>
            <a:r>
              <a:rPr lang="en-GB" dirty="0" smtClean="0"/>
              <a:t>approximately </a:t>
            </a:r>
            <a:r>
              <a:rPr lang="en-GB" dirty="0"/>
              <a:t>5,900 cases and 114 deaths. </a:t>
            </a:r>
            <a:r>
              <a:rPr lang="en-GB" dirty="0" smtClean="0"/>
              <a:t>(</a:t>
            </a:r>
            <a:r>
              <a:rPr lang="en-GB" dirty="0" err="1" smtClean="0"/>
              <a:t>Sinyange</a:t>
            </a:r>
            <a:r>
              <a:rPr lang="en-GB" dirty="0" smtClean="0"/>
              <a:t> et al</a:t>
            </a:r>
            <a:r>
              <a:rPr lang="en-GB" dirty="0"/>
              <a:t>, 2018) </a:t>
            </a:r>
            <a:r>
              <a:rPr lang="en-GB" dirty="0">
                <a:hlinkClick r:id="rId2"/>
              </a:rPr>
              <a:t>https://www.ncbi.nlm.nih.gov/pmc/articles/PMC6048949</a:t>
            </a:r>
            <a:r>
              <a:rPr lang="en-GB" dirty="0" smtClean="0">
                <a:hlinkClick r:id="rId2"/>
              </a:rPr>
              <a:t>/</a:t>
            </a:r>
            <a:r>
              <a:rPr lang="en-GB" dirty="0" smtClean="0"/>
              <a:t> </a:t>
            </a:r>
          </a:p>
          <a:p>
            <a:pPr lvl="1"/>
            <a:endParaRPr lang="en-GB" dirty="0">
              <a:solidFill>
                <a:schemeClr val="tx2"/>
              </a:solidFill>
              <a:latin typeface="+mj-lt"/>
              <a:cs typeface="Courier New" pitchFamily="49" charset="0"/>
            </a:endParaRPr>
          </a:p>
          <a:p>
            <a:r>
              <a:rPr lang="en-US" dirty="0" smtClean="0">
                <a:solidFill>
                  <a:schemeClr val="tx2"/>
                </a:solidFill>
                <a:latin typeface="+mj-lt"/>
                <a:cs typeface="Courier New" pitchFamily="49" charset="0"/>
              </a:rPr>
              <a:t>1950's</a:t>
            </a:r>
            <a:endParaRPr lang="en-US" dirty="0" smtClean="0">
              <a:solidFill>
                <a:schemeClr val="tx2"/>
              </a:solidFill>
              <a:latin typeface="+mj-lt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en-US" dirty="0" smtClean="0">
                <a:latin typeface="+mj-lt"/>
                <a:cs typeface="Courier New" pitchFamily="49" charset="0"/>
              </a:rPr>
              <a:t>Cigarette smoking and lung cancer</a:t>
            </a:r>
            <a:endParaRPr lang="en-US" dirty="0" smtClean="0">
              <a:latin typeface="+mj-lt"/>
            </a:endParaRPr>
          </a:p>
          <a:p>
            <a:endParaRPr lang="en-US" dirty="0" smtClean="0"/>
          </a:p>
          <a:p>
            <a:pPr>
              <a:buNone/>
            </a:pPr>
            <a:r>
              <a:rPr lang="en-US" dirty="0" smtClean="0">
                <a:solidFill>
                  <a:schemeClr val="tx2"/>
                </a:solidFill>
                <a:latin typeface="+mj-lt"/>
                <a:cs typeface="Courier New" pitchFamily="49" charset="0"/>
              </a:rPr>
              <a:t>1980's</a:t>
            </a:r>
          </a:p>
          <a:p>
            <a:r>
              <a:rPr lang="en-US" dirty="0" smtClean="0">
                <a:latin typeface="+mj-lt"/>
                <a:cs typeface="Courier New" pitchFamily="49" charset="0"/>
              </a:rPr>
              <a:t>AIDS and sexual practices</a:t>
            </a:r>
            <a:endParaRPr lang="en-US" dirty="0" smtClean="0">
              <a:latin typeface="+mj-lt"/>
              <a:cs typeface="Times New Roman" pitchFamily="18" charset="0"/>
            </a:endParaRP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Line 2"/>
          <p:cNvSpPr>
            <a:spLocks noChangeShapeType="1"/>
          </p:cNvSpPr>
          <p:nvPr/>
        </p:nvSpPr>
        <p:spPr bwMode="auto">
          <a:xfrm>
            <a:off x="4572000" y="1524000"/>
            <a:ext cx="0" cy="464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24579" name="Line 3"/>
          <p:cNvSpPr>
            <a:spLocks noChangeShapeType="1"/>
          </p:cNvSpPr>
          <p:nvPr/>
        </p:nvSpPr>
        <p:spPr bwMode="auto">
          <a:xfrm>
            <a:off x="1143000" y="6172200"/>
            <a:ext cx="6629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7391400" y="6400800"/>
            <a:ext cx="81785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altLang="en-US" sz="2400" b="1"/>
              <a:t>Time</a:t>
            </a:r>
            <a:endParaRPr lang="en-US" altLang="en-US" sz="2400"/>
          </a:p>
        </p:txBody>
      </p:sp>
      <p:sp>
        <p:nvSpPr>
          <p:cNvPr id="24581" name="Line 5"/>
          <p:cNvSpPr>
            <a:spLocks noChangeShapeType="1"/>
          </p:cNvSpPr>
          <p:nvPr/>
        </p:nvSpPr>
        <p:spPr bwMode="auto">
          <a:xfrm>
            <a:off x="4572000" y="5715000"/>
            <a:ext cx="1905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24582" name="Line 6"/>
          <p:cNvSpPr>
            <a:spLocks noChangeShapeType="1"/>
          </p:cNvSpPr>
          <p:nvPr/>
        </p:nvSpPr>
        <p:spPr bwMode="auto">
          <a:xfrm>
            <a:off x="4572000" y="4953000"/>
            <a:ext cx="1828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24583" name="Text Box 7"/>
          <p:cNvSpPr txBox="1">
            <a:spLocks noChangeArrowheads="1"/>
          </p:cNvSpPr>
          <p:nvPr/>
        </p:nvSpPr>
        <p:spPr bwMode="auto">
          <a:xfrm>
            <a:off x="6705600" y="4876800"/>
            <a:ext cx="157607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altLang="en-US" sz="2400" b="1"/>
              <a:t>Disease or </a:t>
            </a:r>
          </a:p>
          <a:p>
            <a:pPr eaLnBrk="0" hangingPunct="0"/>
            <a:r>
              <a:rPr lang="en-US" altLang="en-US" sz="2400" b="1"/>
              <a:t>no disease</a:t>
            </a:r>
          </a:p>
        </p:txBody>
      </p:sp>
      <p:sp>
        <p:nvSpPr>
          <p:cNvPr id="24584" name="Text Box 8"/>
          <p:cNvSpPr txBox="1">
            <a:spLocks noChangeArrowheads="1"/>
          </p:cNvSpPr>
          <p:nvPr/>
        </p:nvSpPr>
        <p:spPr bwMode="auto">
          <a:xfrm>
            <a:off x="914400" y="5410200"/>
            <a:ext cx="26844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altLang="en-US" sz="2400" b="1"/>
              <a:t>Unexposed persons</a:t>
            </a:r>
            <a:endParaRPr lang="en-US" altLang="en-US" sz="2400"/>
          </a:p>
        </p:txBody>
      </p:sp>
      <p:sp>
        <p:nvSpPr>
          <p:cNvPr id="24585" name="Text Box 9"/>
          <p:cNvSpPr txBox="1">
            <a:spLocks noChangeArrowheads="1"/>
          </p:cNvSpPr>
          <p:nvPr/>
        </p:nvSpPr>
        <p:spPr bwMode="auto">
          <a:xfrm>
            <a:off x="1143000" y="4724400"/>
            <a:ext cx="2362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altLang="en-US" sz="2400" b="1"/>
              <a:t>Exposed persons</a:t>
            </a:r>
            <a:endParaRPr lang="en-US" altLang="en-US" sz="2400"/>
          </a:p>
        </p:txBody>
      </p:sp>
      <p:sp>
        <p:nvSpPr>
          <p:cNvPr id="24586" name="Text Box 10"/>
          <p:cNvSpPr txBox="1">
            <a:spLocks noChangeArrowheads="1"/>
          </p:cNvSpPr>
          <p:nvPr/>
        </p:nvSpPr>
        <p:spPr bwMode="auto">
          <a:xfrm>
            <a:off x="4978946" y="3716338"/>
            <a:ext cx="1843582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altLang="en-US" sz="2000" b="1">
                <a:solidFill>
                  <a:srgbClr val="FF6600"/>
                </a:solidFill>
              </a:rPr>
              <a:t>(PROSPECTIVE) </a:t>
            </a:r>
          </a:p>
          <a:p>
            <a:pPr algn="ctr" eaLnBrk="0" hangingPunct="0"/>
            <a:r>
              <a:rPr lang="en-US" altLang="en-US" sz="2000" b="1">
                <a:solidFill>
                  <a:srgbClr val="FF6600"/>
                </a:solidFill>
              </a:rPr>
              <a:t>COHORT</a:t>
            </a:r>
          </a:p>
          <a:p>
            <a:pPr algn="ctr" eaLnBrk="0" hangingPunct="0"/>
            <a:r>
              <a:rPr lang="en-US" altLang="en-US" sz="2000" b="1">
                <a:solidFill>
                  <a:srgbClr val="FF6600"/>
                </a:solidFill>
              </a:rPr>
              <a:t>STUDY</a:t>
            </a:r>
            <a:endParaRPr lang="en-US" altLang="en-US" sz="2400" b="1">
              <a:solidFill>
                <a:srgbClr val="FF6600"/>
              </a:solidFill>
            </a:endParaRPr>
          </a:p>
        </p:txBody>
      </p:sp>
      <p:sp>
        <p:nvSpPr>
          <p:cNvPr id="24587" name="Line 11"/>
          <p:cNvSpPr>
            <a:spLocks noChangeShapeType="1"/>
          </p:cNvSpPr>
          <p:nvPr/>
        </p:nvSpPr>
        <p:spPr bwMode="auto">
          <a:xfrm flipH="1">
            <a:off x="2895600" y="2819400"/>
            <a:ext cx="1676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24588" name="Line 12"/>
          <p:cNvSpPr>
            <a:spLocks noChangeShapeType="1"/>
          </p:cNvSpPr>
          <p:nvPr/>
        </p:nvSpPr>
        <p:spPr bwMode="auto">
          <a:xfrm flipH="1">
            <a:off x="2895600" y="2133600"/>
            <a:ext cx="1676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24589" name="Text Box 13"/>
          <p:cNvSpPr txBox="1">
            <a:spLocks noChangeArrowheads="1"/>
          </p:cNvSpPr>
          <p:nvPr/>
        </p:nvSpPr>
        <p:spPr bwMode="auto">
          <a:xfrm>
            <a:off x="1042988" y="1989138"/>
            <a:ext cx="159370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altLang="en-US" sz="2400" b="1"/>
              <a:t>Exposed or</a:t>
            </a:r>
          </a:p>
          <a:p>
            <a:pPr eaLnBrk="0" hangingPunct="0"/>
            <a:r>
              <a:rPr lang="en-US" altLang="en-US" sz="2400" b="1"/>
              <a:t>unexposed</a:t>
            </a:r>
            <a:endParaRPr lang="en-US" altLang="en-US" sz="2400"/>
          </a:p>
        </p:txBody>
      </p:sp>
      <p:sp>
        <p:nvSpPr>
          <p:cNvPr id="24590" name="Text Box 14"/>
          <p:cNvSpPr txBox="1">
            <a:spLocks noChangeArrowheads="1"/>
          </p:cNvSpPr>
          <p:nvPr/>
        </p:nvSpPr>
        <p:spPr bwMode="auto">
          <a:xfrm>
            <a:off x="4724400" y="1905000"/>
            <a:ext cx="2843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altLang="en-US" sz="2400" b="1"/>
              <a:t>Persons with disease</a:t>
            </a:r>
            <a:endParaRPr lang="en-US" altLang="en-US" sz="2400"/>
          </a:p>
        </p:txBody>
      </p:sp>
      <p:sp>
        <p:nvSpPr>
          <p:cNvPr id="24591" name="Text Box 15"/>
          <p:cNvSpPr txBox="1">
            <a:spLocks noChangeArrowheads="1"/>
          </p:cNvSpPr>
          <p:nvPr/>
        </p:nvSpPr>
        <p:spPr bwMode="auto">
          <a:xfrm>
            <a:off x="4724400" y="2514600"/>
            <a:ext cx="32670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altLang="en-US" sz="2400" b="1"/>
              <a:t>Persons without disease</a:t>
            </a:r>
          </a:p>
        </p:txBody>
      </p:sp>
      <p:sp>
        <p:nvSpPr>
          <p:cNvPr id="24592" name="Text Box 16"/>
          <p:cNvSpPr txBox="1">
            <a:spLocks noChangeArrowheads="1"/>
          </p:cNvSpPr>
          <p:nvPr/>
        </p:nvSpPr>
        <p:spPr bwMode="auto">
          <a:xfrm>
            <a:off x="2771775" y="981075"/>
            <a:ext cx="289861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altLang="en-US" sz="2000" b="1">
                <a:solidFill>
                  <a:srgbClr val="FF6600"/>
                </a:solidFill>
              </a:rPr>
              <a:t>CROSS-SECTIONAL STUDY</a:t>
            </a:r>
            <a:endParaRPr lang="en-US" altLang="en-US" sz="2400" b="1">
              <a:solidFill>
                <a:srgbClr val="FF6600"/>
              </a:solidFill>
            </a:endParaRPr>
          </a:p>
        </p:txBody>
      </p:sp>
      <p:sp>
        <p:nvSpPr>
          <p:cNvPr id="24593" name="Text Box 17"/>
          <p:cNvSpPr txBox="1">
            <a:spLocks noChangeArrowheads="1"/>
          </p:cNvSpPr>
          <p:nvPr/>
        </p:nvSpPr>
        <p:spPr bwMode="auto">
          <a:xfrm>
            <a:off x="1619250" y="3644900"/>
            <a:ext cx="28352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n-US" altLang="en-US" sz="2000" b="1">
                <a:solidFill>
                  <a:srgbClr val="FF6600"/>
                </a:solidFill>
              </a:rPr>
              <a:t>(RETROSPECTIVE) </a:t>
            </a:r>
            <a:endParaRPr lang="en-US" altLang="en-US" sz="2400" b="1">
              <a:solidFill>
                <a:srgbClr val="FF6600"/>
              </a:solidFill>
            </a:endParaRPr>
          </a:p>
        </p:txBody>
      </p:sp>
      <p:sp>
        <p:nvSpPr>
          <p:cNvPr id="24594" name="Text Box 18"/>
          <p:cNvSpPr txBox="1">
            <a:spLocks noChangeArrowheads="1"/>
          </p:cNvSpPr>
          <p:nvPr/>
        </p:nvSpPr>
        <p:spPr bwMode="auto">
          <a:xfrm>
            <a:off x="900113" y="0"/>
            <a:ext cx="72390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n-US" altLang="en-US" sz="4400" dirty="0" smtClean="0"/>
              <a:t> Epidemiologic Study Designs</a:t>
            </a:r>
            <a:endParaRPr lang="en-US" altLang="en-US" sz="4000" dirty="0"/>
          </a:p>
        </p:txBody>
      </p:sp>
      <p:sp>
        <p:nvSpPr>
          <p:cNvPr id="24595" name="Text Box 19"/>
          <p:cNvSpPr txBox="1">
            <a:spLocks noChangeArrowheads="1"/>
          </p:cNvSpPr>
          <p:nvPr/>
        </p:nvSpPr>
        <p:spPr bwMode="auto">
          <a:xfrm>
            <a:off x="2555875" y="3068638"/>
            <a:ext cx="1248803" cy="46166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GB" altLang="en-US" sz="2400"/>
              <a:t>The past</a:t>
            </a:r>
          </a:p>
        </p:txBody>
      </p:sp>
      <p:sp>
        <p:nvSpPr>
          <p:cNvPr id="24596" name="Text Box 20"/>
          <p:cNvSpPr txBox="1">
            <a:spLocks noChangeArrowheads="1"/>
          </p:cNvSpPr>
          <p:nvPr/>
        </p:nvSpPr>
        <p:spPr bwMode="auto">
          <a:xfrm>
            <a:off x="5148263" y="3068638"/>
            <a:ext cx="1498295" cy="46166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GB" altLang="en-US" sz="2400"/>
              <a:t>The future</a:t>
            </a:r>
          </a:p>
        </p:txBody>
      </p:sp>
      <p:sp>
        <p:nvSpPr>
          <p:cNvPr id="24597" name="Text Box 21"/>
          <p:cNvSpPr txBox="1">
            <a:spLocks noChangeArrowheads="1"/>
          </p:cNvSpPr>
          <p:nvPr/>
        </p:nvSpPr>
        <p:spPr bwMode="auto">
          <a:xfrm>
            <a:off x="4211638" y="6165850"/>
            <a:ext cx="777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GB" altLang="en-US" sz="2400" b="1"/>
              <a:t>Now</a:t>
            </a:r>
            <a:endParaRPr lang="en-GB" altLang="en-US" sz="2400"/>
          </a:p>
        </p:txBody>
      </p:sp>
      <p:sp>
        <p:nvSpPr>
          <p:cNvPr id="24598" name="Text Box 22"/>
          <p:cNvSpPr txBox="1">
            <a:spLocks noChangeArrowheads="1"/>
          </p:cNvSpPr>
          <p:nvPr/>
        </p:nvSpPr>
        <p:spPr bwMode="auto">
          <a:xfrm>
            <a:off x="1966422" y="4005263"/>
            <a:ext cx="1828193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GB" altLang="en-US" sz="2000" b="1">
                <a:solidFill>
                  <a:srgbClr val="FF6600"/>
                </a:solidFill>
              </a:rPr>
              <a:t>CASE-CONTROL</a:t>
            </a:r>
          </a:p>
          <a:p>
            <a:pPr algn="ctr" eaLnBrk="0" hangingPunct="0"/>
            <a:r>
              <a:rPr lang="en-GB" altLang="en-US" sz="2000" b="1">
                <a:solidFill>
                  <a:srgbClr val="FF6600"/>
                </a:solidFill>
              </a:rPr>
              <a:t>STUDY</a:t>
            </a:r>
            <a:endParaRPr lang="en-GB" altLang="en-US" sz="2400" i="1">
              <a:solidFill>
                <a:srgbClr val="FF6600"/>
              </a:solidFill>
            </a:endParaRPr>
          </a:p>
        </p:txBody>
      </p:sp>
      <p:sp>
        <p:nvSpPr>
          <p:cNvPr id="24599" name="Freeform 23"/>
          <p:cNvSpPr>
            <a:spLocks/>
          </p:cNvSpPr>
          <p:nvPr/>
        </p:nvSpPr>
        <p:spPr bwMode="auto">
          <a:xfrm>
            <a:off x="520700" y="3571875"/>
            <a:ext cx="7848600" cy="2455863"/>
          </a:xfrm>
          <a:custGeom>
            <a:avLst/>
            <a:gdLst>
              <a:gd name="T0" fmla="*/ 558800 w 4944"/>
              <a:gd name="T1" fmla="*/ 2409825 h 1547"/>
              <a:gd name="T2" fmla="*/ 279400 w 4944"/>
              <a:gd name="T3" fmla="*/ 2359025 h 1547"/>
              <a:gd name="T4" fmla="*/ 254000 w 4944"/>
              <a:gd name="T5" fmla="*/ 2320925 h 1547"/>
              <a:gd name="T6" fmla="*/ 215900 w 4944"/>
              <a:gd name="T7" fmla="*/ 2282825 h 1547"/>
              <a:gd name="T8" fmla="*/ 101600 w 4944"/>
              <a:gd name="T9" fmla="*/ 2130425 h 1547"/>
              <a:gd name="T10" fmla="*/ 76200 w 4944"/>
              <a:gd name="T11" fmla="*/ 2054225 h 1547"/>
              <a:gd name="T12" fmla="*/ 12700 w 4944"/>
              <a:gd name="T13" fmla="*/ 1952625 h 1547"/>
              <a:gd name="T14" fmla="*/ 76200 w 4944"/>
              <a:gd name="T15" fmla="*/ 1419225 h 1547"/>
              <a:gd name="T16" fmla="*/ 266700 w 4944"/>
              <a:gd name="T17" fmla="*/ 1228725 h 1547"/>
              <a:gd name="T18" fmla="*/ 381000 w 4944"/>
              <a:gd name="T19" fmla="*/ 1165225 h 1547"/>
              <a:gd name="T20" fmla="*/ 520700 w 4944"/>
              <a:gd name="T21" fmla="*/ 1050925 h 1547"/>
              <a:gd name="T22" fmla="*/ 558800 w 4944"/>
              <a:gd name="T23" fmla="*/ 1025525 h 1547"/>
              <a:gd name="T24" fmla="*/ 889000 w 4944"/>
              <a:gd name="T25" fmla="*/ 1038225 h 1547"/>
              <a:gd name="T26" fmla="*/ 1117600 w 4944"/>
              <a:gd name="T27" fmla="*/ 1089025 h 1547"/>
              <a:gd name="T28" fmla="*/ 1371600 w 4944"/>
              <a:gd name="T29" fmla="*/ 1152525 h 1547"/>
              <a:gd name="T30" fmla="*/ 2578100 w 4944"/>
              <a:gd name="T31" fmla="*/ 1203325 h 1547"/>
              <a:gd name="T32" fmla="*/ 3022600 w 4944"/>
              <a:gd name="T33" fmla="*/ 1177925 h 1547"/>
              <a:gd name="T34" fmla="*/ 3200400 w 4944"/>
              <a:gd name="T35" fmla="*/ 1152525 h 1547"/>
              <a:gd name="T36" fmla="*/ 3327400 w 4944"/>
              <a:gd name="T37" fmla="*/ 1101725 h 1547"/>
              <a:gd name="T38" fmla="*/ 3479800 w 4944"/>
              <a:gd name="T39" fmla="*/ 949325 h 1547"/>
              <a:gd name="T40" fmla="*/ 3517900 w 4944"/>
              <a:gd name="T41" fmla="*/ 898525 h 1547"/>
              <a:gd name="T42" fmla="*/ 3632200 w 4944"/>
              <a:gd name="T43" fmla="*/ 835025 h 1547"/>
              <a:gd name="T44" fmla="*/ 3708400 w 4944"/>
              <a:gd name="T45" fmla="*/ 784225 h 1547"/>
              <a:gd name="T46" fmla="*/ 3822700 w 4944"/>
              <a:gd name="T47" fmla="*/ 479425 h 1547"/>
              <a:gd name="T48" fmla="*/ 3898900 w 4944"/>
              <a:gd name="T49" fmla="*/ 288925 h 1547"/>
              <a:gd name="T50" fmla="*/ 3975100 w 4944"/>
              <a:gd name="T51" fmla="*/ 250825 h 1547"/>
              <a:gd name="T52" fmla="*/ 3987800 w 4944"/>
              <a:gd name="T53" fmla="*/ 200025 h 1547"/>
              <a:gd name="T54" fmla="*/ 4191000 w 4944"/>
              <a:gd name="T55" fmla="*/ 98425 h 1547"/>
              <a:gd name="T56" fmla="*/ 6642100 w 4944"/>
              <a:gd name="T57" fmla="*/ 149225 h 1547"/>
              <a:gd name="T58" fmla="*/ 6756400 w 4944"/>
              <a:gd name="T59" fmla="*/ 200025 h 1547"/>
              <a:gd name="T60" fmla="*/ 6896100 w 4944"/>
              <a:gd name="T61" fmla="*/ 276225 h 1547"/>
              <a:gd name="T62" fmla="*/ 7175500 w 4944"/>
              <a:gd name="T63" fmla="*/ 466725 h 1547"/>
              <a:gd name="T64" fmla="*/ 7315200 w 4944"/>
              <a:gd name="T65" fmla="*/ 581025 h 1547"/>
              <a:gd name="T66" fmla="*/ 7353300 w 4944"/>
              <a:gd name="T67" fmla="*/ 631825 h 1547"/>
              <a:gd name="T68" fmla="*/ 7531100 w 4944"/>
              <a:gd name="T69" fmla="*/ 771525 h 1547"/>
              <a:gd name="T70" fmla="*/ 7620000 w 4944"/>
              <a:gd name="T71" fmla="*/ 885825 h 1547"/>
              <a:gd name="T72" fmla="*/ 7683500 w 4944"/>
              <a:gd name="T73" fmla="*/ 1025525 h 1547"/>
              <a:gd name="T74" fmla="*/ 7848600 w 4944"/>
              <a:gd name="T75" fmla="*/ 1584325 h 1547"/>
              <a:gd name="T76" fmla="*/ 7823200 w 4944"/>
              <a:gd name="T77" fmla="*/ 2041525 h 1547"/>
              <a:gd name="T78" fmla="*/ 7543800 w 4944"/>
              <a:gd name="T79" fmla="*/ 2244725 h 1547"/>
              <a:gd name="T80" fmla="*/ 7378700 w 4944"/>
              <a:gd name="T81" fmla="*/ 2308225 h 1547"/>
              <a:gd name="T82" fmla="*/ 7048500 w 4944"/>
              <a:gd name="T83" fmla="*/ 2397125 h 1547"/>
              <a:gd name="T84" fmla="*/ 6845300 w 4944"/>
              <a:gd name="T85" fmla="*/ 2435225 h 1547"/>
              <a:gd name="T86" fmla="*/ 5283200 w 4944"/>
              <a:gd name="T87" fmla="*/ 2435225 h 1547"/>
              <a:gd name="T88" fmla="*/ 1460500 w 4944"/>
              <a:gd name="T89" fmla="*/ 2333625 h 1547"/>
              <a:gd name="T90" fmla="*/ 558800 w 4944"/>
              <a:gd name="T91" fmla="*/ 2409825 h 1547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0" t="0" r="r" b="b"/>
            <a:pathLst>
              <a:path w="4944" h="1547">
                <a:moveTo>
                  <a:pt x="352" y="1518"/>
                </a:moveTo>
                <a:cubicBezTo>
                  <a:pt x="255" y="1470"/>
                  <a:pt x="418" y="1547"/>
                  <a:pt x="176" y="1486"/>
                </a:cubicBezTo>
                <a:cubicBezTo>
                  <a:pt x="167" y="1484"/>
                  <a:pt x="166" y="1469"/>
                  <a:pt x="160" y="1462"/>
                </a:cubicBezTo>
                <a:cubicBezTo>
                  <a:pt x="153" y="1453"/>
                  <a:pt x="143" y="1447"/>
                  <a:pt x="136" y="1438"/>
                </a:cubicBezTo>
                <a:cubicBezTo>
                  <a:pt x="117" y="1414"/>
                  <a:pt x="77" y="1372"/>
                  <a:pt x="64" y="1342"/>
                </a:cubicBezTo>
                <a:cubicBezTo>
                  <a:pt x="57" y="1327"/>
                  <a:pt x="56" y="1309"/>
                  <a:pt x="48" y="1294"/>
                </a:cubicBezTo>
                <a:cubicBezTo>
                  <a:pt x="37" y="1271"/>
                  <a:pt x="8" y="1230"/>
                  <a:pt x="8" y="1230"/>
                </a:cubicBezTo>
                <a:cubicBezTo>
                  <a:pt x="11" y="1142"/>
                  <a:pt x="0" y="989"/>
                  <a:pt x="48" y="894"/>
                </a:cubicBezTo>
                <a:cubicBezTo>
                  <a:pt x="71" y="847"/>
                  <a:pt x="123" y="800"/>
                  <a:pt x="168" y="774"/>
                </a:cubicBezTo>
                <a:cubicBezTo>
                  <a:pt x="192" y="760"/>
                  <a:pt x="240" y="734"/>
                  <a:pt x="240" y="734"/>
                </a:cubicBezTo>
                <a:cubicBezTo>
                  <a:pt x="263" y="689"/>
                  <a:pt x="282" y="692"/>
                  <a:pt x="328" y="662"/>
                </a:cubicBezTo>
                <a:cubicBezTo>
                  <a:pt x="336" y="657"/>
                  <a:pt x="352" y="646"/>
                  <a:pt x="352" y="646"/>
                </a:cubicBezTo>
                <a:cubicBezTo>
                  <a:pt x="421" y="649"/>
                  <a:pt x="491" y="650"/>
                  <a:pt x="560" y="654"/>
                </a:cubicBezTo>
                <a:cubicBezTo>
                  <a:pt x="614" y="657"/>
                  <a:pt x="644" y="679"/>
                  <a:pt x="704" y="686"/>
                </a:cubicBezTo>
                <a:cubicBezTo>
                  <a:pt x="756" y="712"/>
                  <a:pt x="809" y="712"/>
                  <a:pt x="864" y="726"/>
                </a:cubicBezTo>
                <a:cubicBezTo>
                  <a:pt x="1092" y="783"/>
                  <a:pt x="1383" y="751"/>
                  <a:pt x="1624" y="758"/>
                </a:cubicBezTo>
                <a:cubicBezTo>
                  <a:pt x="1717" y="753"/>
                  <a:pt x="1811" y="750"/>
                  <a:pt x="1904" y="742"/>
                </a:cubicBezTo>
                <a:cubicBezTo>
                  <a:pt x="1942" y="739"/>
                  <a:pt x="1979" y="735"/>
                  <a:pt x="2016" y="726"/>
                </a:cubicBezTo>
                <a:cubicBezTo>
                  <a:pt x="2044" y="719"/>
                  <a:pt x="2096" y="694"/>
                  <a:pt x="2096" y="694"/>
                </a:cubicBezTo>
                <a:cubicBezTo>
                  <a:pt x="2128" y="662"/>
                  <a:pt x="2160" y="630"/>
                  <a:pt x="2192" y="598"/>
                </a:cubicBezTo>
                <a:cubicBezTo>
                  <a:pt x="2201" y="589"/>
                  <a:pt x="2206" y="575"/>
                  <a:pt x="2216" y="566"/>
                </a:cubicBezTo>
                <a:cubicBezTo>
                  <a:pt x="2237" y="548"/>
                  <a:pt x="2266" y="542"/>
                  <a:pt x="2288" y="526"/>
                </a:cubicBezTo>
                <a:cubicBezTo>
                  <a:pt x="2336" y="490"/>
                  <a:pt x="2288" y="510"/>
                  <a:pt x="2336" y="494"/>
                </a:cubicBezTo>
                <a:cubicBezTo>
                  <a:pt x="2358" y="429"/>
                  <a:pt x="2386" y="368"/>
                  <a:pt x="2408" y="302"/>
                </a:cubicBezTo>
                <a:cubicBezTo>
                  <a:pt x="2422" y="261"/>
                  <a:pt x="2419" y="213"/>
                  <a:pt x="2456" y="182"/>
                </a:cubicBezTo>
                <a:cubicBezTo>
                  <a:pt x="2470" y="171"/>
                  <a:pt x="2489" y="168"/>
                  <a:pt x="2504" y="158"/>
                </a:cubicBezTo>
                <a:cubicBezTo>
                  <a:pt x="2507" y="147"/>
                  <a:pt x="2505" y="134"/>
                  <a:pt x="2512" y="126"/>
                </a:cubicBezTo>
                <a:cubicBezTo>
                  <a:pt x="2541" y="93"/>
                  <a:pt x="2602" y="75"/>
                  <a:pt x="2640" y="62"/>
                </a:cubicBezTo>
                <a:cubicBezTo>
                  <a:pt x="2871" y="63"/>
                  <a:pt x="3716" y="0"/>
                  <a:pt x="4184" y="94"/>
                </a:cubicBezTo>
                <a:cubicBezTo>
                  <a:pt x="4207" y="106"/>
                  <a:pt x="4233" y="113"/>
                  <a:pt x="4256" y="126"/>
                </a:cubicBezTo>
                <a:cubicBezTo>
                  <a:pt x="4287" y="143"/>
                  <a:pt x="4309" y="162"/>
                  <a:pt x="4344" y="174"/>
                </a:cubicBezTo>
                <a:cubicBezTo>
                  <a:pt x="4385" y="236"/>
                  <a:pt x="4447" y="279"/>
                  <a:pt x="4520" y="294"/>
                </a:cubicBezTo>
                <a:cubicBezTo>
                  <a:pt x="4548" y="349"/>
                  <a:pt x="4558" y="322"/>
                  <a:pt x="4608" y="366"/>
                </a:cubicBezTo>
                <a:cubicBezTo>
                  <a:pt x="4618" y="375"/>
                  <a:pt x="4623" y="389"/>
                  <a:pt x="4632" y="398"/>
                </a:cubicBezTo>
                <a:cubicBezTo>
                  <a:pt x="4657" y="423"/>
                  <a:pt x="4715" y="467"/>
                  <a:pt x="4744" y="486"/>
                </a:cubicBezTo>
                <a:cubicBezTo>
                  <a:pt x="4755" y="520"/>
                  <a:pt x="4771" y="538"/>
                  <a:pt x="4800" y="558"/>
                </a:cubicBezTo>
                <a:cubicBezTo>
                  <a:pt x="4821" y="621"/>
                  <a:pt x="4807" y="592"/>
                  <a:pt x="4840" y="646"/>
                </a:cubicBezTo>
                <a:cubicBezTo>
                  <a:pt x="4869" y="763"/>
                  <a:pt x="4906" y="883"/>
                  <a:pt x="4944" y="998"/>
                </a:cubicBezTo>
                <a:cubicBezTo>
                  <a:pt x="4939" y="1094"/>
                  <a:pt x="4940" y="1191"/>
                  <a:pt x="4928" y="1286"/>
                </a:cubicBezTo>
                <a:cubicBezTo>
                  <a:pt x="4922" y="1335"/>
                  <a:pt x="4796" y="1403"/>
                  <a:pt x="4752" y="1414"/>
                </a:cubicBezTo>
                <a:cubicBezTo>
                  <a:pt x="4716" y="1450"/>
                  <a:pt x="4694" y="1440"/>
                  <a:pt x="4648" y="1454"/>
                </a:cubicBezTo>
                <a:cubicBezTo>
                  <a:pt x="4578" y="1475"/>
                  <a:pt x="4512" y="1500"/>
                  <a:pt x="4440" y="1510"/>
                </a:cubicBezTo>
                <a:cubicBezTo>
                  <a:pt x="4398" y="1524"/>
                  <a:pt x="4355" y="1528"/>
                  <a:pt x="4312" y="1534"/>
                </a:cubicBezTo>
                <a:cubicBezTo>
                  <a:pt x="3982" y="1521"/>
                  <a:pt x="3658" y="1513"/>
                  <a:pt x="3328" y="1534"/>
                </a:cubicBezTo>
                <a:cubicBezTo>
                  <a:pt x="2524" y="1521"/>
                  <a:pt x="1722" y="1499"/>
                  <a:pt x="920" y="1470"/>
                </a:cubicBezTo>
                <a:cubicBezTo>
                  <a:pt x="914" y="1470"/>
                  <a:pt x="441" y="1340"/>
                  <a:pt x="352" y="1518"/>
                </a:cubicBezTo>
                <a:close/>
              </a:path>
            </a:pathLst>
          </a:custGeom>
          <a:noFill/>
          <a:ln w="76200" cmpd="sng">
            <a:solidFill>
              <a:srgbClr val="FF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-152400" y="-76200"/>
            <a:ext cx="9372600" cy="1371600"/>
          </a:xfrm>
        </p:spPr>
        <p:txBody>
          <a:bodyPr>
            <a:normAutofit/>
          </a:bodyPr>
          <a:lstStyle/>
          <a:p>
            <a:r>
              <a:rPr lang="en-US" dirty="0" smtClean="0">
                <a:cs typeface="Times New Roman" pitchFamily="18" charset="0"/>
              </a:rPr>
              <a:t>Advantages Of Cohort Studies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524000"/>
            <a:ext cx="8534400" cy="4114800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lnSpc>
                <a:spcPct val="90000"/>
              </a:lnSpc>
              <a:buFontTx/>
              <a:buAutoNum type="arabicPeriod"/>
            </a:pPr>
            <a:r>
              <a:rPr lang="en-US" dirty="0" smtClean="0">
                <a:cs typeface="Times New Roman" pitchFamily="18" charset="0"/>
              </a:rPr>
              <a:t>Can </a:t>
            </a:r>
            <a:r>
              <a:rPr lang="en-US" dirty="0">
                <a:cs typeface="Times New Roman" pitchFamily="18" charset="0"/>
              </a:rPr>
              <a:t>assess </a:t>
            </a:r>
            <a:r>
              <a:rPr lang="en-US" b="1" dirty="0">
                <a:solidFill>
                  <a:schemeClr val="tx2"/>
                </a:solidFill>
                <a:cs typeface="Times New Roman" pitchFamily="18" charset="0"/>
              </a:rPr>
              <a:t>several </a:t>
            </a:r>
            <a:r>
              <a:rPr lang="en-US" b="1" dirty="0" smtClean="0">
                <a:solidFill>
                  <a:schemeClr val="tx2"/>
                </a:solidFill>
                <a:cs typeface="Times New Roman" pitchFamily="18" charset="0"/>
              </a:rPr>
              <a:t>outcomes</a:t>
            </a:r>
          </a:p>
          <a:p>
            <a:pPr marL="514350" indent="-514350">
              <a:lnSpc>
                <a:spcPct val="90000"/>
              </a:lnSpc>
              <a:buNone/>
            </a:pPr>
            <a:r>
              <a:rPr lang="en-US" dirty="0">
                <a:cs typeface="Times New Roman" pitchFamily="18" charset="0"/>
              </a:rPr>
              <a:t>				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dirty="0">
                <a:cs typeface="Times New Roman" pitchFamily="18" charset="0"/>
              </a:rPr>
              <a:t>2. </a:t>
            </a:r>
            <a:r>
              <a:rPr lang="en-US" b="1" dirty="0">
                <a:solidFill>
                  <a:schemeClr val="tx2"/>
                </a:solidFill>
                <a:cs typeface="Times New Roman" pitchFamily="18" charset="0"/>
              </a:rPr>
              <a:t>Time-order</a:t>
            </a:r>
            <a:r>
              <a:rPr lang="en-US" b="1" dirty="0">
                <a:cs typeface="Times New Roman" pitchFamily="18" charset="0"/>
              </a:rPr>
              <a:t> </a:t>
            </a:r>
            <a:r>
              <a:rPr lang="en-US" dirty="0">
                <a:cs typeface="Times New Roman" pitchFamily="18" charset="0"/>
              </a:rPr>
              <a:t>generally clear	</a:t>
            </a:r>
            <a:endParaRPr lang="en-US" dirty="0" smtClean="0">
              <a:cs typeface="Times New Roman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dirty="0">
                <a:cs typeface="Times New Roman" pitchFamily="18" charset="0"/>
              </a:rPr>
              <a:t>				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dirty="0">
                <a:cs typeface="Times New Roman" pitchFamily="18" charset="0"/>
              </a:rPr>
              <a:t>3. Prospective </a:t>
            </a:r>
            <a:r>
              <a:rPr lang="en-US" b="1" dirty="0">
                <a:solidFill>
                  <a:schemeClr val="tx2"/>
                </a:solidFill>
                <a:cs typeface="Times New Roman" pitchFamily="18" charset="0"/>
              </a:rPr>
              <a:t>control over exposure and outcome measurement</a:t>
            </a:r>
            <a:r>
              <a:rPr lang="en-US" dirty="0">
                <a:cs typeface="Times New Roman" pitchFamily="18" charset="0"/>
              </a:rPr>
              <a:t> possible (in prospective studies)	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dirty="0">
                <a:cs typeface="Times New Roman" pitchFamily="18" charset="0"/>
              </a:rPr>
              <a:t>	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dirty="0">
                <a:cs typeface="Times New Roman" pitchFamily="18" charset="0"/>
              </a:rPr>
              <a:t>4. Somewhat less potential for </a:t>
            </a:r>
            <a:r>
              <a:rPr lang="en-US" b="1" dirty="0">
                <a:solidFill>
                  <a:schemeClr val="tx2"/>
                </a:solidFill>
                <a:cs typeface="Times New Roman" pitchFamily="18" charset="0"/>
              </a:rPr>
              <a:t>bias</a:t>
            </a:r>
            <a:r>
              <a:rPr lang="en-US" dirty="0">
                <a:cs typeface="Times New Roman" pitchFamily="18" charset="0"/>
              </a:rPr>
              <a:t> than case-control studies, but equal potential for </a:t>
            </a:r>
            <a:r>
              <a:rPr lang="en-US" b="1" dirty="0">
                <a:solidFill>
                  <a:schemeClr val="tx2"/>
                </a:solidFill>
                <a:cs typeface="Times New Roman" pitchFamily="18" charset="0"/>
              </a:rPr>
              <a:t>confounding</a:t>
            </a:r>
            <a:endParaRPr lang="en-US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cs typeface="Times New Roman" pitchFamily="18" charset="0"/>
              </a:rPr>
              <a:t>Disadvantages Of Cohort Studies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8077200" cy="40386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US" dirty="0">
                <a:latin typeface="+mj-lt"/>
                <a:cs typeface="Times New Roman" pitchFamily="18" charset="0"/>
              </a:rPr>
              <a:t>1. Generally </a:t>
            </a:r>
            <a:r>
              <a:rPr lang="en-US" b="1" dirty="0" smtClean="0">
                <a:solidFill>
                  <a:schemeClr val="tx2"/>
                </a:solidFill>
                <a:latin typeface="+mj-lt"/>
                <a:cs typeface="Times New Roman" pitchFamily="18" charset="0"/>
              </a:rPr>
              <a:t>costly</a:t>
            </a:r>
            <a:r>
              <a:rPr lang="en-US" dirty="0" smtClean="0">
                <a:latin typeface="+mj-lt"/>
                <a:cs typeface="Times New Roman" pitchFamily="18" charset="0"/>
              </a:rPr>
              <a:t> and require </a:t>
            </a:r>
            <a:r>
              <a:rPr lang="en-US" b="1" dirty="0">
                <a:solidFill>
                  <a:schemeClr val="tx2"/>
                </a:solidFill>
                <a:latin typeface="+mj-lt"/>
                <a:cs typeface="Times New Roman" pitchFamily="18" charset="0"/>
              </a:rPr>
              <a:t>large samples</a:t>
            </a:r>
            <a:r>
              <a:rPr lang="en-US" dirty="0">
                <a:latin typeface="+mj-lt"/>
                <a:cs typeface="Times New Roman" pitchFamily="18" charset="0"/>
              </a:rPr>
              <a:t>				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dirty="0">
                <a:latin typeface="+mj-lt"/>
                <a:cs typeface="Times New Roman" pitchFamily="18" charset="0"/>
              </a:rPr>
              <a:t>2. Not useful for </a:t>
            </a:r>
            <a:r>
              <a:rPr lang="en-US" b="1" dirty="0">
                <a:solidFill>
                  <a:schemeClr val="tx2"/>
                </a:solidFill>
                <a:latin typeface="+mj-lt"/>
                <a:cs typeface="Times New Roman" pitchFamily="18" charset="0"/>
              </a:rPr>
              <a:t>rare outcomes</a:t>
            </a:r>
            <a:r>
              <a:rPr lang="en-US" dirty="0">
                <a:latin typeface="+mj-lt"/>
                <a:cs typeface="Times New Roman" pitchFamily="18" charset="0"/>
              </a:rPr>
              <a:t>				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dirty="0">
                <a:latin typeface="+mj-lt"/>
                <a:cs typeface="Times New Roman" pitchFamily="18" charset="0"/>
              </a:rPr>
              <a:t>3. As an observational study, can never be assumed to be free of confounding and bias	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dirty="0">
                <a:latin typeface="+mj-lt"/>
                <a:cs typeface="Times New Roman" pitchFamily="18" charset="0"/>
              </a:rPr>
              <a:t>	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dirty="0">
                <a:latin typeface="+mj-lt"/>
                <a:cs typeface="Times New Roman" pitchFamily="18" charset="0"/>
              </a:rPr>
              <a:t>4. Must usually control for potential confounding in the analysis, though can control in the design</a:t>
            </a:r>
            <a:r>
              <a:rPr lang="en-US" sz="2800" dirty="0">
                <a:latin typeface="+mj-lt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Examples of Cohort Studies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Aspirin use and chronic diseases: a cohort study of the elderly.</a:t>
            </a:r>
          </a:p>
          <a:p>
            <a:pPr lvl="1"/>
            <a:r>
              <a:rPr lang="en-US" dirty="0" smtClean="0"/>
              <a:t>OBJECTIVE: To evaluate the associations between the use of aspirin and the incidences of cardiovascular diseases, cancers, and other chronic diseases</a:t>
            </a:r>
          </a:p>
          <a:p>
            <a:pPr lvl="1"/>
            <a:r>
              <a:rPr lang="en-US" dirty="0" smtClean="0"/>
              <a:t>SUBJECTS--All 22,781 residents of the community</a:t>
            </a:r>
          </a:p>
          <a:p>
            <a:pPr lvl="1"/>
            <a:r>
              <a:rPr lang="en-US" dirty="0" smtClean="0"/>
              <a:t>61% responded (13,987, 8881 women and 5106 men; median age 73). </a:t>
            </a:r>
          </a:p>
          <a:p>
            <a:pPr lvl="1"/>
            <a:r>
              <a:rPr lang="en-US" dirty="0" smtClean="0"/>
              <a:t>They formed the cohort that was followed up for 6 1/2 years </a:t>
            </a:r>
          </a:p>
          <a:p>
            <a:r>
              <a:rPr lang="en-US" dirty="0" smtClean="0">
                <a:hlinkClick r:id="rId2"/>
              </a:rPr>
              <a:t>http://www.bmj.com/content/299/6710/1247.short</a:t>
            </a:r>
            <a:endParaRPr lang="en-US" dirty="0" smtClean="0"/>
          </a:p>
          <a:p>
            <a:endParaRPr lang="en-US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Ecological Studies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Studies of risk-modifying factors on health or other outcomes based on populations defined either geographically or temporally.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r>
              <a:rPr lang="en-US" dirty="0" smtClean="0"/>
              <a:t>Both risk-modifying factors and outcomes are averaged for the populations in each geographical or temporal unit and then compared using standard statistical methods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GB" dirty="0" smtClean="0"/>
              <a:t>Ecological Studies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47800"/>
            <a:ext cx="8458200" cy="50292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Unit of observation is the population or community. </a:t>
            </a:r>
          </a:p>
          <a:p>
            <a:r>
              <a:rPr lang="en-US" dirty="0" smtClean="0"/>
              <a:t>Disease rates and exposures are measured in each of a series of populations and their relationship is examined. </a:t>
            </a:r>
          </a:p>
          <a:p>
            <a:r>
              <a:rPr lang="en-US" dirty="0" smtClean="0"/>
              <a:t>Often the information about disease and exposure is abstracted from published statistics and therefore does not require expensive or time consuming data collection. </a:t>
            </a:r>
          </a:p>
          <a:p>
            <a:r>
              <a:rPr lang="en-US" dirty="0" smtClean="0"/>
              <a:t>The populations compared may be defined in various ways.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4" descr="~AUT000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189038" y="-39688"/>
            <a:ext cx="10333038" cy="71278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987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09600" y="228600"/>
            <a:ext cx="7772400" cy="9144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altLang="en-US" sz="280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Ecologic/aggregate cross-sectional studies</a:t>
            </a:r>
            <a:br>
              <a:rPr lang="en-US" altLang="en-US" sz="280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endParaRPr lang="en-US" altLang="en-US" sz="3200" b="1" smtClean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4"/>
          <p:cNvSpPr txBox="1">
            <a:spLocks noChangeArrowheads="1"/>
          </p:cNvSpPr>
          <p:nvPr/>
        </p:nvSpPr>
        <p:spPr bwMode="auto">
          <a:xfrm>
            <a:off x="2651125" y="24796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endParaRPr lang="en-GB" altLang="en-US" sz="2400" i="1">
              <a:latin typeface="Times New Roman" charset="0"/>
            </a:endParaRPr>
          </a:p>
        </p:txBody>
      </p:sp>
      <p:pic>
        <p:nvPicPr>
          <p:cNvPr id="15363" name="Picture 5" descr="~AUT000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66675"/>
            <a:ext cx="9144000" cy="692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Lecture Objectives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r>
              <a:rPr lang="en-US" dirty="0" smtClean="0"/>
              <a:t>Understand what quantitative research is</a:t>
            </a:r>
          </a:p>
          <a:p>
            <a:r>
              <a:rPr lang="en-US" dirty="0" smtClean="0"/>
              <a:t>Understand the sources of quantitative data</a:t>
            </a:r>
          </a:p>
          <a:p>
            <a:r>
              <a:rPr lang="en-US" dirty="0" smtClean="0"/>
              <a:t>Understand the type of questions answered by quantitative research</a:t>
            </a:r>
          </a:p>
          <a:p>
            <a:r>
              <a:rPr lang="en-US" dirty="0" smtClean="0"/>
              <a:t>Know what a unit and variable is</a:t>
            </a:r>
          </a:p>
          <a:p>
            <a:r>
              <a:rPr lang="en-US" dirty="0" smtClean="0"/>
              <a:t>Have a basic understanding of the various epidemiological designs and be able to distinguish among them</a:t>
            </a:r>
          </a:p>
          <a:p>
            <a:endParaRPr lang="en-US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762000" y="1524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3600" dirty="0" smtClean="0"/>
              <a:t>Ecologic studies advantages</a:t>
            </a:r>
          </a:p>
        </p:txBody>
      </p:sp>
      <p:sp>
        <p:nvSpPr>
          <p:cNvPr id="36867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23850" y="1600199"/>
            <a:ext cx="8286750" cy="4038601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n-US" altLang="en-US" dirty="0" smtClean="0"/>
              <a:t>Relatively quick to conduct (existing data often used) </a:t>
            </a:r>
          </a:p>
          <a:p>
            <a:pPr eaLnBrk="1" hangingPunct="1">
              <a:defRPr/>
            </a:pPr>
            <a:r>
              <a:rPr lang="en-US" altLang="en-US" dirty="0" smtClean="0"/>
              <a:t>International, geographical or regional differences in morbidity or mortality can be revealed</a:t>
            </a:r>
          </a:p>
          <a:p>
            <a:pPr eaLnBrk="1" hangingPunct="1">
              <a:defRPr/>
            </a:pPr>
            <a:r>
              <a:rPr lang="en-US" altLang="en-US" dirty="0" smtClean="0"/>
              <a:t>Time trends can be seen with a cross-section series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Experimental Studies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8768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“A test under controlled conditions that is made to demonstrate a known truth, to examine  the validity of a hypothesis or to determine the efficacy of something previously untried.” </a:t>
            </a:r>
            <a:r>
              <a:rPr lang="en-US" i="1" dirty="0" smtClean="0"/>
              <a:t>American Heritage Dictionary of the English language</a:t>
            </a:r>
          </a:p>
          <a:p>
            <a:endParaRPr lang="en-US" dirty="0" smtClean="0"/>
          </a:p>
          <a:p>
            <a:r>
              <a:rPr lang="en-US" dirty="0" smtClean="0"/>
              <a:t>Also referred to as intervention studies</a:t>
            </a:r>
          </a:p>
          <a:p>
            <a:endParaRPr lang="en-US" dirty="0" smtClean="0"/>
          </a:p>
          <a:p>
            <a:r>
              <a:rPr lang="en-US" dirty="0" smtClean="0"/>
              <a:t>Typically has the experimental arm and control arm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Experimental Studies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2578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Have 4 main elements;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Manipulation – environment is purposefully changed by the researcher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Control- prevent external factors from influencing the outcome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Random selection – participants are selected randomly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Random allocation (or assignment)– randomization; participants are allocated or assigned to treatment and control arms randomly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of Experimental Studies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Microbicides study</a:t>
            </a:r>
          </a:p>
          <a:p>
            <a:pPr lvl="1"/>
            <a:r>
              <a:rPr lang="en-US" dirty="0" smtClean="0"/>
              <a:t>Clinical trail testing the effectiveness of the anti-AIDS virus gel, </a:t>
            </a:r>
            <a:r>
              <a:rPr lang="en-US" dirty="0" err="1" smtClean="0"/>
              <a:t>Microbicide</a:t>
            </a:r>
            <a:r>
              <a:rPr lang="en-US" dirty="0" smtClean="0"/>
              <a:t> PRO 2000 – a topical compound that can be used to protect against STDs during rectal or vaginal intercourse</a:t>
            </a:r>
          </a:p>
          <a:p>
            <a:pPr lvl="1"/>
            <a:r>
              <a:rPr lang="en-US" dirty="0" smtClean="0"/>
              <a:t>The study involved more than 9000 women in four African countries including Zambia</a:t>
            </a:r>
          </a:p>
          <a:p>
            <a:pPr lvl="1"/>
            <a:r>
              <a:rPr lang="en-US" dirty="0" smtClean="0"/>
              <a:t>Revealed no difference in the rate of HIV infection between women given the PRO 2000 gel and those on placebo gel during the trial.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 of Experimental Studies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CISMAC Study - </a:t>
            </a:r>
            <a:r>
              <a:rPr lang="en-GB" dirty="0"/>
              <a:t>“</a:t>
            </a:r>
            <a:r>
              <a:rPr lang="en-GB" i="1" dirty="0"/>
              <a:t>The effectiveness of a girl empowerment programme on early childbearing, marriage and school dropout in rural Zambia: A cluster trial</a:t>
            </a:r>
            <a:r>
              <a:rPr lang="en-GB" dirty="0"/>
              <a:t>”</a:t>
            </a:r>
            <a:endParaRPr lang="en-GB" dirty="0" smtClean="0"/>
          </a:p>
          <a:p>
            <a:r>
              <a:rPr lang="en-GB" dirty="0" smtClean="0"/>
              <a:t>The </a:t>
            </a:r>
            <a:r>
              <a:rPr lang="en-GB" dirty="0"/>
              <a:t>study will examine links between adolescent pregnancies and different approaches to empower adolescent girls in Zambia</a:t>
            </a:r>
            <a:r>
              <a:rPr lang="en-GB" dirty="0" smtClean="0"/>
              <a:t>.</a:t>
            </a:r>
          </a:p>
          <a:p>
            <a:r>
              <a:rPr lang="en-GB" dirty="0">
                <a:hlinkClick r:id="rId2"/>
              </a:rPr>
              <a:t>https://</a:t>
            </a:r>
            <a:r>
              <a:rPr lang="en-GB" dirty="0" smtClean="0">
                <a:hlinkClick r:id="rId2"/>
              </a:rPr>
              <a:t>www.uib.no/en/cih/89808/cismac-study-zambia-receives-globvac-funding</a:t>
            </a:r>
            <a:r>
              <a:rPr lang="en-GB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68388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Summary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257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Three things that quantitative methods do?</a:t>
            </a:r>
          </a:p>
          <a:p>
            <a:r>
              <a:rPr lang="en-US" dirty="0" smtClean="0"/>
              <a:t>What are the 2 types of sources of quantitative data?</a:t>
            </a:r>
          </a:p>
          <a:p>
            <a:r>
              <a:rPr lang="en-US" dirty="0" smtClean="0"/>
              <a:t>What is a unit and a variable?</a:t>
            </a:r>
          </a:p>
          <a:p>
            <a:r>
              <a:rPr lang="en-US" dirty="0" smtClean="0"/>
              <a:t>What are the different quantitative designs?</a:t>
            </a:r>
          </a:p>
          <a:p>
            <a:r>
              <a:rPr lang="en-US" dirty="0" smtClean="0"/>
              <a:t>What is the difference between case-control studies and cohort studies?</a:t>
            </a:r>
          </a:p>
          <a:p>
            <a:r>
              <a:rPr lang="en-US" dirty="0" smtClean="0"/>
              <a:t>What is the difference between cross sectional studies and ecological studies?</a:t>
            </a:r>
          </a:p>
          <a:p>
            <a:r>
              <a:rPr lang="en-US" dirty="0" smtClean="0"/>
              <a:t>What are the main features of experimental studies?</a:t>
            </a:r>
          </a:p>
          <a:p>
            <a:endParaRPr lang="en-GB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8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Questions, comments &amp; Discussions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Quantitative Methods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/>
          </a:bodyPr>
          <a:lstStyle/>
          <a:p>
            <a:r>
              <a:rPr lang="en-US" dirty="0" smtClean="0"/>
              <a:t>Quantitative research is ‘</a:t>
            </a:r>
            <a:r>
              <a:rPr lang="en-US" b="1" dirty="0" smtClean="0"/>
              <a:t>Explaining phenomena</a:t>
            </a:r>
            <a:r>
              <a:rPr lang="en-US" dirty="0" smtClean="0"/>
              <a:t> by collecting </a:t>
            </a:r>
            <a:r>
              <a:rPr lang="en-US" b="1" dirty="0" smtClean="0"/>
              <a:t>numerical data </a:t>
            </a:r>
            <a:r>
              <a:rPr lang="en-US" dirty="0" smtClean="0"/>
              <a:t>that are </a:t>
            </a:r>
            <a:r>
              <a:rPr lang="en-US" b="1" dirty="0" smtClean="0"/>
              <a:t>analysed using mathematically based methods</a:t>
            </a:r>
            <a:r>
              <a:rPr lang="en-US" dirty="0" smtClean="0"/>
              <a:t> (in particular statistics)’. A</a:t>
            </a:r>
            <a:r>
              <a:rPr lang="en-GB" dirty="0" err="1" smtClean="0"/>
              <a:t>liaga</a:t>
            </a:r>
            <a:r>
              <a:rPr lang="en-GB" dirty="0" smtClean="0"/>
              <a:t> and Gunderson (2000)</a:t>
            </a:r>
            <a:endParaRPr lang="en-US" dirty="0" smtClean="0"/>
          </a:p>
          <a:p>
            <a:endParaRPr lang="en-US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Quantitative Methods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Those which generate numerical data</a:t>
            </a:r>
          </a:p>
          <a:p>
            <a:endParaRPr lang="en-US" dirty="0" smtClean="0"/>
          </a:p>
          <a:p>
            <a:r>
              <a:rPr lang="en-US" dirty="0" smtClean="0"/>
              <a:t>Involve quantitative analysis using statistics to improve numerical data</a:t>
            </a:r>
          </a:p>
          <a:p>
            <a:endParaRPr lang="en-US" dirty="0" smtClean="0"/>
          </a:p>
          <a:p>
            <a:r>
              <a:rPr lang="en-US" dirty="0" smtClean="0"/>
              <a:t>Like all data collection and analysis, choice of quantitative method should be driven by a question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Sources of Quantitative Data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Primary data</a:t>
            </a:r>
          </a:p>
          <a:p>
            <a:pPr lvl="1"/>
            <a:r>
              <a:rPr lang="en-US" dirty="0" smtClean="0"/>
              <a:t>Data collected to answer a specific research question</a:t>
            </a:r>
          </a:p>
          <a:p>
            <a:pPr lvl="1"/>
            <a:r>
              <a:rPr lang="en-US" dirty="0" smtClean="0"/>
              <a:t>Usually involves the research collecting data</a:t>
            </a:r>
            <a:endParaRPr lang="en-GB" dirty="0" smtClean="0"/>
          </a:p>
          <a:p>
            <a:endParaRPr lang="en-GB" dirty="0" smtClean="0"/>
          </a:p>
          <a:p>
            <a:r>
              <a:rPr lang="en-US" dirty="0" smtClean="0"/>
              <a:t>Secondary data</a:t>
            </a:r>
          </a:p>
          <a:p>
            <a:pPr lvl="1"/>
            <a:r>
              <a:rPr lang="en-GB" dirty="0" smtClean="0"/>
              <a:t>Existing institutional data</a:t>
            </a:r>
          </a:p>
          <a:p>
            <a:pPr lvl="1"/>
            <a:r>
              <a:rPr lang="en-GB" dirty="0" smtClean="0"/>
              <a:t>Routine data</a:t>
            </a:r>
          </a:p>
          <a:p>
            <a:pPr lvl="1"/>
            <a:r>
              <a:rPr lang="en-GB" dirty="0" smtClean="0"/>
              <a:t>Usually collected for other purposed</a:t>
            </a:r>
          </a:p>
          <a:p>
            <a:pPr lvl="1"/>
            <a:r>
              <a:rPr lang="en-US" dirty="0" smtClean="0"/>
              <a:t>Typically analysed to answer research questions</a:t>
            </a:r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in Quantitative Research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There are four main types of research questions suited for quantitative research :</a:t>
            </a:r>
          </a:p>
          <a:p>
            <a:pPr>
              <a:buNone/>
            </a:pP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/>
              <a:t>The first type of research question is that demanding a quantitative answer. </a:t>
            </a:r>
          </a:p>
          <a:p>
            <a:pPr marL="914400" lvl="1" indent="-514350"/>
            <a:r>
              <a:rPr lang="en-US" dirty="0" smtClean="0"/>
              <a:t>E.g. How many have been affected by the Ebola virus? </a:t>
            </a:r>
          </a:p>
          <a:p>
            <a:pPr marL="514350" indent="-514350">
              <a:buAutoNum type="arabicPeriod"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2. Numerical change can likewise accurately be studied only by using quantitative methods. </a:t>
            </a:r>
          </a:p>
          <a:p>
            <a:pPr lvl="1"/>
            <a:r>
              <a:rPr lang="en-US" dirty="0" smtClean="0"/>
              <a:t>E.g. Are the numbers of Breast Cancer patients at UTH rising or falling?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Questions in Quantitative Research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3. Finding out about the state of something or other, we often want to explain phenomena. </a:t>
            </a:r>
          </a:p>
          <a:p>
            <a:pPr lvl="1"/>
            <a:r>
              <a:rPr lang="en-US" dirty="0" smtClean="0"/>
              <a:t>E.g. What factors are influencing pregnancies among teenagers in Lusaka? </a:t>
            </a:r>
            <a:endParaRPr lang="en-GB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4. Hypotheses testing. We might want to explain something </a:t>
            </a:r>
          </a:p>
          <a:p>
            <a:pPr lvl="1"/>
            <a:r>
              <a:rPr lang="en-US" dirty="0" smtClean="0"/>
              <a:t>E.g. Whether there is a relationship between disease outcome and type of birth of a child (i.e. natural and c-section)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Units and variables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864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Quantitative data is collected from someone or something which are known as Units or cases</a:t>
            </a:r>
          </a:p>
          <a:p>
            <a:r>
              <a:rPr lang="en-US" dirty="0" smtClean="0"/>
              <a:t>The data that we are collecting from these units are known as  variables </a:t>
            </a:r>
          </a:p>
          <a:p>
            <a:r>
              <a:rPr lang="en-US" dirty="0" smtClean="0"/>
              <a:t>Variables are any characteristic of the unit we are interested in and want to collect (e.g. sex, age, marital status, HIV status). </a:t>
            </a:r>
          </a:p>
          <a:p>
            <a:r>
              <a:rPr lang="en-US" dirty="0" smtClean="0"/>
              <a:t>The label ‘variable’ refers to the fact that these data will differ between units. </a:t>
            </a:r>
          </a:p>
          <a:p>
            <a:r>
              <a:rPr lang="en-US" dirty="0" smtClean="0"/>
              <a:t>For example, HIV status will differ by province or level of knowledge will differ by education level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659</TotalTime>
  <Words>1303</Words>
  <Application>Microsoft Office PowerPoint</Application>
  <PresentationFormat>On-screen Show (4:3)</PresentationFormat>
  <Paragraphs>273</Paragraphs>
  <Slides>36</Slides>
  <Notes>11</Notes>
  <HiddenSlides>1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1" baseType="lpstr">
      <vt:lpstr>Arial</vt:lpstr>
      <vt:lpstr>Calibri</vt:lpstr>
      <vt:lpstr>Courier New</vt:lpstr>
      <vt:lpstr>Times New Roman</vt:lpstr>
      <vt:lpstr>Office Theme</vt:lpstr>
      <vt:lpstr>Quantitative Methods in Research </vt:lpstr>
      <vt:lpstr>Outline</vt:lpstr>
      <vt:lpstr>Lecture Objectives</vt:lpstr>
      <vt:lpstr>Quantitative Methods</vt:lpstr>
      <vt:lpstr>Quantitative Methods</vt:lpstr>
      <vt:lpstr>Sources of Quantitative Data</vt:lpstr>
      <vt:lpstr>Questions in Quantitative Research</vt:lpstr>
      <vt:lpstr>Questions in Quantitative Research</vt:lpstr>
      <vt:lpstr>Units and variables</vt:lpstr>
      <vt:lpstr>Quantitative Research Designs</vt:lpstr>
      <vt:lpstr>PowerPoint Presentation</vt:lpstr>
      <vt:lpstr>PowerPoint Presentation</vt:lpstr>
      <vt:lpstr>PowerPoint Presentation</vt:lpstr>
      <vt:lpstr>Cross-sectional studies</vt:lpstr>
      <vt:lpstr>Cross-sectional studies </vt:lpstr>
      <vt:lpstr>Examples of Cross sectional Studies</vt:lpstr>
      <vt:lpstr>PowerPoint Presentation</vt:lpstr>
      <vt:lpstr>PowerPoint Presentation</vt:lpstr>
      <vt:lpstr>Advantages Of Case-control Studies </vt:lpstr>
      <vt:lpstr>Disadvantages Of Case-control Studies </vt:lpstr>
      <vt:lpstr>Examples of Case-Control Studies</vt:lpstr>
      <vt:lpstr>PowerPoint Presentation</vt:lpstr>
      <vt:lpstr>Advantages Of Cohort Studies </vt:lpstr>
      <vt:lpstr>Disadvantages Of Cohort Studies </vt:lpstr>
      <vt:lpstr>Examples of Cohort Studies</vt:lpstr>
      <vt:lpstr>Ecological Studies</vt:lpstr>
      <vt:lpstr>Ecological Studies</vt:lpstr>
      <vt:lpstr>Ecologic/aggregate cross-sectional studies </vt:lpstr>
      <vt:lpstr>PowerPoint Presentation</vt:lpstr>
      <vt:lpstr>Ecologic studies advantages</vt:lpstr>
      <vt:lpstr>Experimental Studies</vt:lpstr>
      <vt:lpstr>Experimental Studies</vt:lpstr>
      <vt:lpstr>Examples of Experimental Studies</vt:lpstr>
      <vt:lpstr>Examples of Experimental Studies</vt:lpstr>
      <vt:lpstr>Summary</vt:lpstr>
      <vt:lpstr>Questions, comments &amp; Discussions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Mumbi</dc:title>
  <dc:creator>Oliver</dc:creator>
  <cp:lastModifiedBy>Mumbi Chola</cp:lastModifiedBy>
  <cp:revision>25</cp:revision>
  <dcterms:created xsi:type="dcterms:W3CDTF">2014-10-21T13:52:45Z</dcterms:created>
  <dcterms:modified xsi:type="dcterms:W3CDTF">2019-01-23T06:44:35Z</dcterms:modified>
</cp:coreProperties>
</file>