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 id="293" r:id="rId45"/>
    <p:sldId id="294" r:id="rId46"/>
    <p:sldId id="295" r:id="rId47"/>
    <p:sldId id="296" r:id="rId48"/>
    <p:sldId id="297" r:id="rId49"/>
    <p:sldId id="298" r:id="rId50"/>
    <p:sldId id="299" r:id="rId51"/>
    <p:sldId id="300" r:id="rId52"/>
    <p:sldId id="301" r:id="rId53"/>
    <p:sldId id="302" r:id="rId54"/>
    <p:sldId id="303" r:id="rId55"/>
    <p:sldId id="304" r:id="rId56"/>
    <p:sldId id="305" r:id="rId57"/>
    <p:sldId id="306" r:id="rId58"/>
    <p:sldId id="307" r:id="rId59"/>
    <p:sldId id="308" r:id="rId60"/>
    <p:sldId id="309" r:id="rId61"/>
    <p:sldId id="310" r:id="rId62"/>
    <p:sldId id="311" r:id="rId63"/>
    <p:sldId id="312" r:id="rId64"/>
    <p:sldId id="313" r:id="rId65"/>
    <p:sldId id="314" r:id="rId66"/>
    <p:sldId id="315" r:id="rId67"/>
    <p:sldId id="316" r:id="rId68"/>
    <p:sldId id="317" r:id="rId69"/>
    <p:sldId id="318" r:id="rId70"/>
    <p:sldId id="319" r:id="rId71"/>
    <p:sldId id="320" r:id="rId72"/>
    <p:sldId id="321" r:id="rId73"/>
    <p:sldId id="322" r:id="rId74"/>
    <p:sldId id="323" r:id="rId75"/>
    <p:sldId id="324" r:id="rId76"/>
    <p:sldId id="325" r:id="rId77"/>
    <p:sldId id="326" r:id="rId78"/>
    <p:sldId id="327" r:id="rId79"/>
    <p:sldId id="328" r:id="rId80"/>
    <p:sldId id="329" r:id="rId81"/>
    <p:sldId id="330" r:id="rId82"/>
    <p:sldId id="331" r:id="rId83"/>
    <p:sldId id="332" r:id="rId84"/>
    <p:sldId id="333" r:id="rId85"/>
    <p:sldId id="334" r:id="rId86"/>
    <p:sldId id="335" r:id="rId87"/>
    <p:sldId id="336" r:id="rId88"/>
    <p:sldId id="337" r:id="rId89"/>
    <p:sldId id="338" r:id="rId90"/>
    <p:sldId id="339" r:id="rId91"/>
    <p:sldId id="340" r:id="rId92"/>
    <p:sldId id="341" r:id="rId93"/>
    <p:sldId id="342" r:id="rId94"/>
    <p:sldId id="343" r:id="rId95"/>
  </p:sldIdLst>
  <p:sldSz cx="9144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b="def" i="def"/>
      <a:tcStyle>
        <a:tcBdr/>
        <a:fill>
          <a:solidFill>
            <a:srgbClr val="E8ECF4"/>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b="def" i="def"/>
      <a:tcStyle>
        <a:tcBdr/>
        <a:fill>
          <a:solidFill>
            <a:srgbClr val="EFF3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b="def" i="def"/>
      <a:tcStyle>
        <a:tcBdr/>
        <a:fill>
          <a:solidFill>
            <a:srgbClr val="FDEE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 Id="rId38" Type="http://schemas.openxmlformats.org/officeDocument/2006/relationships/slide" Target="slides/slide31.xml"/><Relationship Id="rId39" Type="http://schemas.openxmlformats.org/officeDocument/2006/relationships/slide" Target="slides/slide32.xml"/><Relationship Id="rId40" Type="http://schemas.openxmlformats.org/officeDocument/2006/relationships/slide" Target="slides/slide33.xml"/><Relationship Id="rId41" Type="http://schemas.openxmlformats.org/officeDocument/2006/relationships/slide" Target="slides/slide34.xml"/><Relationship Id="rId42" Type="http://schemas.openxmlformats.org/officeDocument/2006/relationships/slide" Target="slides/slide35.xml"/><Relationship Id="rId43" Type="http://schemas.openxmlformats.org/officeDocument/2006/relationships/slide" Target="slides/slide36.xml"/><Relationship Id="rId44" Type="http://schemas.openxmlformats.org/officeDocument/2006/relationships/slide" Target="slides/slide37.xml"/><Relationship Id="rId45" Type="http://schemas.openxmlformats.org/officeDocument/2006/relationships/slide" Target="slides/slide38.xml"/><Relationship Id="rId46" Type="http://schemas.openxmlformats.org/officeDocument/2006/relationships/slide" Target="slides/slide39.xml"/><Relationship Id="rId47" Type="http://schemas.openxmlformats.org/officeDocument/2006/relationships/slide" Target="slides/slide40.xml"/><Relationship Id="rId48" Type="http://schemas.openxmlformats.org/officeDocument/2006/relationships/slide" Target="slides/slide41.xml"/><Relationship Id="rId49" Type="http://schemas.openxmlformats.org/officeDocument/2006/relationships/slide" Target="slides/slide42.xml"/><Relationship Id="rId50" Type="http://schemas.openxmlformats.org/officeDocument/2006/relationships/slide" Target="slides/slide43.xml"/><Relationship Id="rId51" Type="http://schemas.openxmlformats.org/officeDocument/2006/relationships/slide" Target="slides/slide44.xml"/><Relationship Id="rId52" Type="http://schemas.openxmlformats.org/officeDocument/2006/relationships/slide" Target="slides/slide45.xml"/><Relationship Id="rId53" Type="http://schemas.openxmlformats.org/officeDocument/2006/relationships/slide" Target="slides/slide46.xml"/><Relationship Id="rId54" Type="http://schemas.openxmlformats.org/officeDocument/2006/relationships/slide" Target="slides/slide47.xml"/><Relationship Id="rId55" Type="http://schemas.openxmlformats.org/officeDocument/2006/relationships/slide" Target="slides/slide48.xml"/><Relationship Id="rId56" Type="http://schemas.openxmlformats.org/officeDocument/2006/relationships/slide" Target="slides/slide49.xml"/><Relationship Id="rId57" Type="http://schemas.openxmlformats.org/officeDocument/2006/relationships/slide" Target="slides/slide50.xml"/><Relationship Id="rId58" Type="http://schemas.openxmlformats.org/officeDocument/2006/relationships/slide" Target="slides/slide51.xml"/><Relationship Id="rId59" Type="http://schemas.openxmlformats.org/officeDocument/2006/relationships/slide" Target="slides/slide52.xml"/><Relationship Id="rId60" Type="http://schemas.openxmlformats.org/officeDocument/2006/relationships/slide" Target="slides/slide53.xml"/><Relationship Id="rId61" Type="http://schemas.openxmlformats.org/officeDocument/2006/relationships/slide" Target="slides/slide54.xml"/><Relationship Id="rId62" Type="http://schemas.openxmlformats.org/officeDocument/2006/relationships/slide" Target="slides/slide55.xml"/><Relationship Id="rId63" Type="http://schemas.openxmlformats.org/officeDocument/2006/relationships/slide" Target="slides/slide56.xml"/><Relationship Id="rId64" Type="http://schemas.openxmlformats.org/officeDocument/2006/relationships/slide" Target="slides/slide57.xml"/><Relationship Id="rId65" Type="http://schemas.openxmlformats.org/officeDocument/2006/relationships/slide" Target="slides/slide58.xml"/><Relationship Id="rId66" Type="http://schemas.openxmlformats.org/officeDocument/2006/relationships/slide" Target="slides/slide59.xml"/><Relationship Id="rId67" Type="http://schemas.openxmlformats.org/officeDocument/2006/relationships/slide" Target="slides/slide60.xml"/><Relationship Id="rId68" Type="http://schemas.openxmlformats.org/officeDocument/2006/relationships/slide" Target="slides/slide61.xml"/><Relationship Id="rId69" Type="http://schemas.openxmlformats.org/officeDocument/2006/relationships/slide" Target="slides/slide62.xml"/><Relationship Id="rId70" Type="http://schemas.openxmlformats.org/officeDocument/2006/relationships/slide" Target="slides/slide63.xml"/><Relationship Id="rId71" Type="http://schemas.openxmlformats.org/officeDocument/2006/relationships/slide" Target="slides/slide64.xml"/><Relationship Id="rId72" Type="http://schemas.openxmlformats.org/officeDocument/2006/relationships/slide" Target="slides/slide65.xml"/><Relationship Id="rId73" Type="http://schemas.openxmlformats.org/officeDocument/2006/relationships/slide" Target="slides/slide66.xml"/><Relationship Id="rId74" Type="http://schemas.openxmlformats.org/officeDocument/2006/relationships/slide" Target="slides/slide67.xml"/><Relationship Id="rId75" Type="http://schemas.openxmlformats.org/officeDocument/2006/relationships/slide" Target="slides/slide68.xml"/><Relationship Id="rId76" Type="http://schemas.openxmlformats.org/officeDocument/2006/relationships/slide" Target="slides/slide69.xml"/><Relationship Id="rId77" Type="http://schemas.openxmlformats.org/officeDocument/2006/relationships/slide" Target="slides/slide70.xml"/><Relationship Id="rId78" Type="http://schemas.openxmlformats.org/officeDocument/2006/relationships/slide" Target="slides/slide71.xml"/><Relationship Id="rId79" Type="http://schemas.openxmlformats.org/officeDocument/2006/relationships/slide" Target="slides/slide72.xml"/><Relationship Id="rId80" Type="http://schemas.openxmlformats.org/officeDocument/2006/relationships/slide" Target="slides/slide73.xml"/><Relationship Id="rId81" Type="http://schemas.openxmlformats.org/officeDocument/2006/relationships/slide" Target="slides/slide74.xml"/><Relationship Id="rId82" Type="http://schemas.openxmlformats.org/officeDocument/2006/relationships/slide" Target="slides/slide75.xml"/><Relationship Id="rId83" Type="http://schemas.openxmlformats.org/officeDocument/2006/relationships/slide" Target="slides/slide76.xml"/><Relationship Id="rId84" Type="http://schemas.openxmlformats.org/officeDocument/2006/relationships/slide" Target="slides/slide77.xml"/><Relationship Id="rId85" Type="http://schemas.openxmlformats.org/officeDocument/2006/relationships/slide" Target="slides/slide78.xml"/><Relationship Id="rId86" Type="http://schemas.openxmlformats.org/officeDocument/2006/relationships/slide" Target="slides/slide79.xml"/><Relationship Id="rId87" Type="http://schemas.openxmlformats.org/officeDocument/2006/relationships/slide" Target="slides/slide80.xml"/><Relationship Id="rId88" Type="http://schemas.openxmlformats.org/officeDocument/2006/relationships/slide" Target="slides/slide81.xml"/><Relationship Id="rId89" Type="http://schemas.openxmlformats.org/officeDocument/2006/relationships/slide" Target="slides/slide82.xml"/><Relationship Id="rId90" Type="http://schemas.openxmlformats.org/officeDocument/2006/relationships/slide" Target="slides/slide83.xml"/><Relationship Id="rId91" Type="http://schemas.openxmlformats.org/officeDocument/2006/relationships/slide" Target="slides/slide84.xml"/><Relationship Id="rId92" Type="http://schemas.openxmlformats.org/officeDocument/2006/relationships/slide" Target="slides/slide85.xml"/><Relationship Id="rId93" Type="http://schemas.openxmlformats.org/officeDocument/2006/relationships/slide" Target="slides/slide86.xml"/><Relationship Id="rId94" Type="http://schemas.openxmlformats.org/officeDocument/2006/relationships/slide" Target="slides/slide87.xml"/><Relationship Id="rId95" Type="http://schemas.openxmlformats.org/officeDocument/2006/relationships/slide" Target="slides/slide88.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Shape 140"/>
          <p:cNvSpPr/>
          <p:nvPr>
            <p:ph type="sldImg"/>
          </p:nvPr>
        </p:nvSpPr>
        <p:spPr>
          <a:xfrm>
            <a:off x="1143000" y="685800"/>
            <a:ext cx="4572000" cy="3429000"/>
          </a:xfrm>
          <a:prstGeom prst="rect">
            <a:avLst/>
          </a:prstGeom>
        </p:spPr>
        <p:txBody>
          <a:bodyPr/>
          <a:lstStyle/>
          <a:p>
            <a:pPr/>
          </a:p>
        </p:txBody>
      </p:sp>
      <p:sp>
        <p:nvSpPr>
          <p:cNvPr id="141" name="Shape 141"/>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notesSlides/_rels/notesSlide1.xml.rels><?xml version="1.0" encoding="UTF-8" standalone="yes"?><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68" name="Shape 168"/>
          <p:cNvSpPr/>
          <p:nvPr>
            <p:ph type="sldImg"/>
          </p:nvPr>
        </p:nvSpPr>
        <p:spPr>
          <a:prstGeom prst="rect">
            <a:avLst/>
          </a:prstGeom>
        </p:spPr>
        <p:txBody>
          <a:bodyPr/>
          <a:lstStyle/>
          <a:p>
            <a:pPr/>
          </a:p>
        </p:txBody>
      </p:sp>
      <p:sp>
        <p:nvSpPr>
          <p:cNvPr id="169" name="Shape 169"/>
          <p:cNvSpPr/>
          <p:nvPr>
            <p:ph type="body" sz="quarter" idx="1"/>
          </p:nvPr>
        </p:nvSpPr>
        <p:spPr>
          <a:prstGeom prst="rect">
            <a:avLst/>
          </a:prstGeom>
        </p:spPr>
        <p:txBody>
          <a:bodyPr/>
          <a:lstStyle/>
          <a:p>
            <a:pPr/>
            <a:r>
              <a:t>Before discussing the paradigms or world views underlying the way that quantitative and qualitative researchers go about their work, I would like to briefly remind us of the goals of both quantitative and qualitative research.</a:t>
            </a:r>
          </a:p>
          <a:p>
            <a:pPr/>
          </a:p>
          <a:p>
            <a:pPr/>
            <a:r>
              <a:t>     In quantitative studies, the goal is to discover natural laws in order to explain, predict and control things.  Some researchers believe that if they carefully follow all the rules guiding good research, they can capture the one truth that is out there.  This is known as “Positivism”.  A more recent version of this paradigm says that even if researchers follow all the rules, the best we can hope for is to discuss how close we came to discovering the truth that’s out there using statistics to show how close we’ve come (“Post-Positivism”).</a:t>
            </a:r>
          </a:p>
          <a:p>
            <a:pPr/>
          </a:p>
          <a:p>
            <a:pPr/>
            <a:r>
              <a:t>     In qualitative research, people can either try to understand, describe or reconstruct meaningful social actions of study participants, or to critique and transform society by empowering people so they can change their lives.  In either case, the researcher co-creates the data and findings in a study.  </a:t>
            </a:r>
          </a:p>
        </p:txBody>
      </p:sp>
    </p:spTree>
  </p:cSld>
  <p:clrMapOvr>
    <a:masterClrMapping/>
  </p:clrMapOvr>
</p:notes>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showMasterSp="1" showMasterPhAnim="1">
  <p:cSld name="Title Slide">
    <p:spTree>
      <p:nvGrpSpPr>
        <p:cNvPr id="1" name=""/>
        <p:cNvGrpSpPr/>
        <p:nvPr/>
      </p:nvGrpSpPr>
      <p:grpSpPr>
        <a:xfrm>
          <a:off x="0" y="0"/>
          <a:ext cx="0" cy="0"/>
          <a:chOff x="0" y="0"/>
          <a:chExt cx="0" cy="0"/>
        </a:xfrm>
      </p:grpSpPr>
      <p:sp>
        <p:nvSpPr>
          <p:cNvPr id="11" name="Title Text"/>
          <p:cNvSpPr/>
          <p:nvPr>
            <p:ph type="title"/>
          </p:nvPr>
        </p:nvSpPr>
        <p:spPr>
          <a:xfrm>
            <a:off x="685800" y="2130425"/>
            <a:ext cx="7772400" cy="1470025"/>
          </a:xfrm>
          <a:prstGeom prst="rect">
            <a:avLst/>
          </a:prstGeom>
        </p:spPr>
        <p:txBody>
          <a:bodyPr/>
          <a:lstStyle/>
          <a:p>
            <a:pPr/>
            <a:r>
              <a:t>Title Text</a:t>
            </a:r>
          </a:p>
        </p:txBody>
      </p:sp>
      <p:sp>
        <p:nvSpPr>
          <p:cNvPr id="12" name="Body Level One…"/>
          <p:cNvSpPr/>
          <p:nvPr>
            <p:ph type="body" sz="quarter" idx="1"/>
          </p:nvPr>
        </p:nvSpPr>
        <p:spPr>
          <a:xfrm>
            <a:off x="1371600" y="3886200"/>
            <a:ext cx="6400800" cy="1752600"/>
          </a:xfrm>
          <a:prstGeom prst="rect">
            <a:avLst/>
          </a:prstGeom>
        </p:spPr>
        <p:txBody>
          <a:bodyPr/>
          <a:lstStyle>
            <a:lvl1pPr marL="0" indent="0" algn="ctr">
              <a:buSzTx/>
              <a:buFontTx/>
              <a:buNone/>
              <a:defRPr>
                <a:solidFill>
                  <a:srgbClr val="888888"/>
                </a:solidFill>
              </a:defRPr>
            </a:lvl1pPr>
            <a:lvl2pPr marL="0" indent="457200" algn="ctr">
              <a:buSzTx/>
              <a:buFontTx/>
              <a:buNone/>
              <a:defRPr>
                <a:solidFill>
                  <a:srgbClr val="888888"/>
                </a:solidFill>
              </a:defRPr>
            </a:lvl2pPr>
            <a:lvl3pPr marL="0" indent="914400" algn="ctr">
              <a:buSzTx/>
              <a:buFontTx/>
              <a:buNone/>
              <a:defRPr>
                <a:solidFill>
                  <a:srgbClr val="888888"/>
                </a:solidFill>
              </a:defRPr>
            </a:lvl3pPr>
            <a:lvl4pPr marL="0" indent="1371600" algn="ctr">
              <a:buSzTx/>
              <a:buFontTx/>
              <a:buNone/>
              <a:defRPr>
                <a:solidFill>
                  <a:srgbClr val="888888"/>
                </a:solidFill>
              </a:defRPr>
            </a:lvl4pPr>
            <a:lvl5pPr marL="0" indent="1828800" algn="ctr">
              <a:buSzTx/>
              <a:buFontTx/>
              <a:buNone/>
              <a:defRPr>
                <a:solidFill>
                  <a:srgbClr val="888888"/>
                </a:solidFill>
              </a:defRPr>
            </a:lvl5pPr>
          </a:lstStyle>
          <a:p>
            <a:pPr/>
            <a:r>
              <a:t>Body Level One</a:t>
            </a:r>
          </a:p>
          <a:p>
            <a:pPr lvl="1"/>
            <a:r>
              <a:t>Body Level Two</a:t>
            </a:r>
          </a:p>
          <a:p>
            <a:pPr lvl="2"/>
            <a:r>
              <a:t>Body Level Three</a:t>
            </a:r>
          </a:p>
          <a:p>
            <a:pPr lvl="3"/>
            <a:r>
              <a:t>Body Level Four</a:t>
            </a:r>
          </a:p>
          <a:p>
            <a:pPr lvl="4"/>
            <a:r>
              <a:t>Body Level Five</a:t>
            </a:r>
          </a:p>
        </p:txBody>
      </p:sp>
      <p:sp>
        <p:nvSpPr>
          <p:cNvPr id="13" name="Slide Number"/>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1" showMasterPhAnim="1">
  <p:cSld name="Title and Vertical Text">
    <p:spTree>
      <p:nvGrpSpPr>
        <p:cNvPr id="1" name=""/>
        <p:cNvGrpSpPr/>
        <p:nvPr/>
      </p:nvGrpSpPr>
      <p:grpSpPr>
        <a:xfrm>
          <a:off x="0" y="0"/>
          <a:ext cx="0" cy="0"/>
          <a:chOff x="0" y="0"/>
          <a:chExt cx="0" cy="0"/>
        </a:xfrm>
      </p:grpSpPr>
      <p:sp>
        <p:nvSpPr>
          <p:cNvPr id="92" name="Title Text"/>
          <p:cNvSpPr/>
          <p:nvPr>
            <p:ph type="title"/>
          </p:nvPr>
        </p:nvSpPr>
        <p:spPr>
          <a:prstGeom prst="rect">
            <a:avLst/>
          </a:prstGeom>
        </p:spPr>
        <p:txBody>
          <a:bodyPr/>
          <a:lstStyle/>
          <a:p>
            <a:pPr/>
            <a:r>
              <a:t>Title Text</a:t>
            </a:r>
          </a:p>
        </p:txBody>
      </p:sp>
      <p:sp>
        <p:nvSpPr>
          <p:cNvPr id="93" name="Body Level One…"/>
          <p:cNvSpPr/>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94" name="Slide Number"/>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1" showMasterPhAnim="1">
  <p:cSld name="Vertical Title and Text">
    <p:spTree>
      <p:nvGrpSpPr>
        <p:cNvPr id="1" name=""/>
        <p:cNvGrpSpPr/>
        <p:nvPr/>
      </p:nvGrpSpPr>
      <p:grpSpPr>
        <a:xfrm>
          <a:off x="0" y="0"/>
          <a:ext cx="0" cy="0"/>
          <a:chOff x="0" y="0"/>
          <a:chExt cx="0" cy="0"/>
        </a:xfrm>
      </p:grpSpPr>
      <p:sp>
        <p:nvSpPr>
          <p:cNvPr id="101" name="Title Text"/>
          <p:cNvSpPr/>
          <p:nvPr>
            <p:ph type="title"/>
          </p:nvPr>
        </p:nvSpPr>
        <p:spPr>
          <a:xfrm>
            <a:off x="6629400" y="274638"/>
            <a:ext cx="2057400" cy="5851526"/>
          </a:xfrm>
          <a:prstGeom prst="rect">
            <a:avLst/>
          </a:prstGeom>
        </p:spPr>
        <p:txBody>
          <a:bodyPr/>
          <a:lstStyle/>
          <a:p>
            <a:pPr/>
            <a:r>
              <a:t>Title Text</a:t>
            </a:r>
          </a:p>
        </p:txBody>
      </p:sp>
      <p:sp>
        <p:nvSpPr>
          <p:cNvPr id="102" name="Body Level One…"/>
          <p:cNvSpPr/>
          <p:nvPr>
            <p:ph type="body" idx="1"/>
          </p:nvPr>
        </p:nvSpPr>
        <p:spPr>
          <a:xfrm>
            <a:off x="457200" y="274638"/>
            <a:ext cx="6019800" cy="5851526"/>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103" name="Slide Number"/>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type="tx" showMasterSp="1" showMasterPhAnim="1">
  <p:cSld name="Title and Table">
    <p:spTree>
      <p:nvGrpSpPr>
        <p:cNvPr id="1" name=""/>
        <p:cNvGrpSpPr/>
        <p:nvPr/>
      </p:nvGrpSpPr>
      <p:grpSpPr>
        <a:xfrm>
          <a:off x="0" y="0"/>
          <a:ext cx="0" cy="0"/>
          <a:chOff x="0" y="0"/>
          <a:chExt cx="0" cy="0"/>
        </a:xfrm>
      </p:grpSpPr>
      <p:sp>
        <p:nvSpPr>
          <p:cNvPr id="110" name="Title Text"/>
          <p:cNvSpPr/>
          <p:nvPr>
            <p:ph type="title"/>
          </p:nvPr>
        </p:nvSpPr>
        <p:spPr>
          <a:xfrm>
            <a:off x="685800" y="609600"/>
            <a:ext cx="7772400" cy="1143000"/>
          </a:xfrm>
          <a:prstGeom prst="rect">
            <a:avLst/>
          </a:prstGeom>
        </p:spPr>
        <p:txBody>
          <a:bodyPr/>
          <a:lstStyle/>
          <a:p>
            <a:pPr/>
            <a:r>
              <a:t>Title Text</a:t>
            </a:r>
          </a:p>
        </p:txBody>
      </p:sp>
      <p:sp>
        <p:nvSpPr>
          <p:cNvPr id="111" name="Slide Number"/>
          <p:cNvSpPr/>
          <p:nvPr>
            <p:ph type="sldNum" sz="quarter" idx="2"/>
          </p:nvPr>
        </p:nvSpPr>
        <p:spPr>
          <a:xfrm>
            <a:off x="8194218" y="6342380"/>
            <a:ext cx="263983" cy="26924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type="tx" showMasterSp="1" showMasterPhAnim="1">
  <p:cSld name="Title, Clip Art and Text">
    <p:spTree>
      <p:nvGrpSpPr>
        <p:cNvPr id="1" name=""/>
        <p:cNvGrpSpPr/>
        <p:nvPr/>
      </p:nvGrpSpPr>
      <p:grpSpPr>
        <a:xfrm>
          <a:off x="0" y="0"/>
          <a:ext cx="0" cy="0"/>
          <a:chOff x="0" y="0"/>
          <a:chExt cx="0" cy="0"/>
        </a:xfrm>
      </p:grpSpPr>
      <p:sp>
        <p:nvSpPr>
          <p:cNvPr id="118" name="Title Text"/>
          <p:cNvSpPr/>
          <p:nvPr>
            <p:ph type="title"/>
          </p:nvPr>
        </p:nvSpPr>
        <p:spPr>
          <a:xfrm>
            <a:off x="685800" y="609600"/>
            <a:ext cx="7772400" cy="1143000"/>
          </a:xfrm>
          <a:prstGeom prst="rect">
            <a:avLst/>
          </a:prstGeom>
        </p:spPr>
        <p:txBody>
          <a:bodyPr/>
          <a:lstStyle/>
          <a:p>
            <a:pPr/>
            <a:r>
              <a:t>Title Text</a:t>
            </a:r>
          </a:p>
        </p:txBody>
      </p:sp>
      <p:sp>
        <p:nvSpPr>
          <p:cNvPr id="119" name="Body Level One…"/>
          <p:cNvSpPr/>
          <p:nvPr>
            <p:ph type="body" sz="half" idx="1"/>
          </p:nvPr>
        </p:nvSpPr>
        <p:spPr>
          <a:xfrm>
            <a:off x="4648200" y="1981200"/>
            <a:ext cx="3810000" cy="4114800"/>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120" name="Slide Number"/>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type="tx" showMasterSp="1" showMasterPhAnim="1">
  <p:cSld name="Title and Content">
    <p:bg>
      <p:bgPr>
        <a:blipFill rotWithShape="1">
          <a:blip r:embed="rId2"/>
          <a:srcRect l="0" t="0" r="0" b="0"/>
          <a:tile tx="0" ty="0" sx="100000" sy="100000" flip="none" algn="tl"/>
        </a:blipFill>
      </p:bgPr>
    </p:bg>
    <p:spTree>
      <p:nvGrpSpPr>
        <p:cNvPr id="1" name=""/>
        <p:cNvGrpSpPr/>
        <p:nvPr/>
      </p:nvGrpSpPr>
      <p:grpSpPr>
        <a:xfrm>
          <a:off x="0" y="0"/>
          <a:ext cx="0" cy="0"/>
          <a:chOff x="0" y="0"/>
          <a:chExt cx="0" cy="0"/>
        </a:xfrm>
      </p:grpSpPr>
      <p:sp>
        <p:nvSpPr>
          <p:cNvPr id="127" name="Freeform 6"/>
          <p:cNvSpPr/>
          <p:nvPr/>
        </p:nvSpPr>
        <p:spPr>
          <a:xfrm>
            <a:off x="-9525" y="-7144"/>
            <a:ext cx="9163050" cy="10414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2" y="66"/>
                </a:moveTo>
                <a:lnTo>
                  <a:pt x="9513" y="0"/>
                </a:lnTo>
                <a:cubicBezTo>
                  <a:pt x="10276" y="3326"/>
                  <a:pt x="14325" y="12084"/>
                  <a:pt x="16368" y="12084"/>
                </a:cubicBezTo>
                <a:cubicBezTo>
                  <a:pt x="18412" y="12084"/>
                  <a:pt x="20679" y="5005"/>
                  <a:pt x="21578" y="1811"/>
                </a:cubicBezTo>
                <a:lnTo>
                  <a:pt x="21600" y="7013"/>
                </a:lnTo>
                <a:cubicBezTo>
                  <a:pt x="21218" y="8462"/>
                  <a:pt x="18771" y="14521"/>
                  <a:pt x="16099" y="14455"/>
                </a:cubicBezTo>
                <a:cubicBezTo>
                  <a:pt x="13427" y="14389"/>
                  <a:pt x="8252" y="5433"/>
                  <a:pt x="5568" y="6618"/>
                </a:cubicBezTo>
                <a:cubicBezTo>
                  <a:pt x="2807" y="6882"/>
                  <a:pt x="1010" y="15871"/>
                  <a:pt x="0" y="21600"/>
                </a:cubicBezTo>
                <a:lnTo>
                  <a:pt x="22" y="66"/>
                </a:lnTo>
                <a:close/>
              </a:path>
            </a:pathLst>
          </a:custGeom>
          <a:gradFill>
            <a:gsLst>
              <a:gs pos="0">
                <a:srgbClr val="00739E">
                  <a:alpha val="45000"/>
                </a:srgbClr>
              </a:gs>
              <a:gs pos="100000">
                <a:srgbClr val="00C5CE">
                  <a:alpha val="55000"/>
                </a:srgbClr>
              </a:gs>
            </a:gsLst>
            <a:lin ang="5400000"/>
          </a:gradFill>
          <a:ln w="12700">
            <a:miter lim="400000"/>
          </a:ln>
        </p:spPr>
        <p:txBody>
          <a:bodyPr lIns="45719" rIns="45719"/>
          <a:lstStyle/>
          <a:p>
            <a:pPr>
              <a:defRPr>
                <a:latin typeface="Constantia"/>
                <a:ea typeface="Constantia"/>
                <a:cs typeface="Constantia"/>
                <a:sym typeface="Constantia"/>
              </a:defRPr>
            </a:pPr>
          </a:p>
        </p:txBody>
      </p:sp>
      <p:sp>
        <p:nvSpPr>
          <p:cNvPr id="128" name="Freeform 7"/>
          <p:cNvSpPr/>
          <p:nvPr/>
        </p:nvSpPr>
        <p:spPr>
          <a:xfrm>
            <a:off x="4381500" y="-7145"/>
            <a:ext cx="4762500" cy="607213"/>
          </a:xfrm>
          <a:custGeom>
            <a:avLst/>
            <a:gdLst/>
            <a:ahLst/>
            <a:cxnLst>
              <a:cxn ang="0">
                <a:pos x="wd2" y="hd2"/>
              </a:cxn>
              <a:cxn ang="5400000">
                <a:pos x="wd2" y="hd2"/>
              </a:cxn>
              <a:cxn ang="10800000">
                <a:pos x="wd2" y="hd2"/>
              </a:cxn>
              <a:cxn ang="16200000">
                <a:pos x="wd2" y="hd2"/>
              </a:cxn>
            </a:cxnLst>
            <a:rect l="0" t="0" r="r" b="b"/>
            <a:pathLst>
              <a:path w="21600" h="20552" fill="norm" stroke="1" extrusionOk="0">
                <a:moveTo>
                  <a:pt x="0" y="0"/>
                </a:moveTo>
                <a:cubicBezTo>
                  <a:pt x="1253" y="3703"/>
                  <a:pt x="8410" y="19349"/>
                  <a:pt x="12010" y="20475"/>
                </a:cubicBezTo>
                <a:cubicBezTo>
                  <a:pt x="15610" y="21600"/>
                  <a:pt x="20002" y="10128"/>
                  <a:pt x="21600" y="6752"/>
                </a:cubicBezTo>
                <a:lnTo>
                  <a:pt x="21600" y="218"/>
                </a:lnTo>
                <a:lnTo>
                  <a:pt x="0" y="0"/>
                </a:lnTo>
                <a:close/>
              </a:path>
            </a:pathLst>
          </a:custGeom>
          <a:gradFill>
            <a:gsLst>
              <a:gs pos="0">
                <a:srgbClr val="009FA6">
                  <a:alpha val="30000"/>
                </a:srgbClr>
              </a:gs>
              <a:gs pos="80000">
                <a:srgbClr val="008ABE">
                  <a:alpha val="45000"/>
                </a:srgbClr>
              </a:gs>
            </a:gsLst>
            <a:lin ang="5400000"/>
          </a:gradFill>
          <a:ln w="12700">
            <a:miter lim="400000"/>
          </a:ln>
        </p:spPr>
        <p:txBody>
          <a:bodyPr lIns="45719" rIns="45719"/>
          <a:lstStyle/>
          <a:p>
            <a:pPr>
              <a:defRPr>
                <a:latin typeface="Constantia"/>
                <a:ea typeface="Constantia"/>
                <a:cs typeface="Constantia"/>
                <a:sym typeface="Constantia"/>
              </a:defRPr>
            </a:pPr>
          </a:p>
        </p:txBody>
      </p:sp>
      <p:grpSp>
        <p:nvGrpSpPr>
          <p:cNvPr id="131" name="Group 1"/>
          <p:cNvGrpSpPr/>
          <p:nvPr/>
        </p:nvGrpSpPr>
        <p:grpSpPr>
          <a:xfrm>
            <a:off x="-29294" y="-16113"/>
            <a:ext cx="9197178" cy="1058653"/>
            <a:chOff x="0" y="0"/>
            <a:chExt cx="9197177" cy="1058652"/>
          </a:xfrm>
        </p:grpSpPr>
        <p:sp>
          <p:nvSpPr>
            <p:cNvPr id="129" name="Freeform 11"/>
            <p:cNvSpPr/>
            <p:nvPr/>
          </p:nvSpPr>
          <p:spPr>
            <a:xfrm rot="21435692">
              <a:off x="9616" y="218536"/>
              <a:ext cx="9163051" cy="621581"/>
            </a:xfrm>
            <a:custGeom>
              <a:avLst/>
              <a:gdLst/>
              <a:ahLst/>
              <a:cxnLst>
                <a:cxn ang="0">
                  <a:pos x="wd2" y="hd2"/>
                </a:cxn>
                <a:cxn ang="5400000">
                  <a:pos x="wd2" y="hd2"/>
                </a:cxn>
                <a:cxn ang="10800000">
                  <a:pos x="wd2" y="hd2"/>
                </a:cxn>
                <a:cxn ang="16200000">
                  <a:pos x="wd2" y="hd2"/>
                </a:cxn>
              </a:cxnLst>
              <a:rect l="0" t="0" r="r" b="b"/>
              <a:pathLst>
                <a:path w="21600" h="20680" fill="norm" stroke="1" extrusionOk="0">
                  <a:moveTo>
                    <a:pt x="0" y="19778"/>
                  </a:moveTo>
                  <a:cubicBezTo>
                    <a:pt x="1055" y="15110"/>
                    <a:pt x="3454" y="5630"/>
                    <a:pt x="6017" y="5774"/>
                  </a:cubicBezTo>
                  <a:cubicBezTo>
                    <a:pt x="8581" y="5917"/>
                    <a:pt x="12783" y="21600"/>
                    <a:pt x="15380" y="20638"/>
                  </a:cubicBezTo>
                  <a:cubicBezTo>
                    <a:pt x="17978" y="19675"/>
                    <a:pt x="20305" y="4300"/>
                    <a:pt x="21600" y="0"/>
                  </a:cubicBezTo>
                </a:path>
              </a:pathLst>
            </a:custGeom>
            <a:noFill/>
            <a:ln w="10795" cap="flat">
              <a:solidFill>
                <a:srgbClr val="05A0BE">
                  <a:alpha val="78000"/>
                </a:srgbClr>
              </a:solidFill>
              <a:prstDash val="solid"/>
              <a:round/>
            </a:ln>
            <a:effectLst/>
          </p:spPr>
          <p:txBody>
            <a:bodyPr wrap="square" lIns="45719" tIns="45719" rIns="45719" bIns="45719" numCol="1" anchor="t">
              <a:noAutofit/>
            </a:bodyPr>
            <a:lstStyle/>
            <a:p>
              <a:pPr>
                <a:defRPr>
                  <a:latin typeface="Arial"/>
                  <a:ea typeface="Arial"/>
                  <a:cs typeface="Arial"/>
                  <a:sym typeface="Arial"/>
                </a:defRPr>
              </a:pPr>
            </a:p>
          </p:txBody>
        </p:sp>
        <p:sp>
          <p:nvSpPr>
            <p:cNvPr id="130" name="Freeform 12"/>
            <p:cNvSpPr/>
            <p:nvPr/>
          </p:nvSpPr>
          <p:spPr>
            <a:xfrm rot="21435692">
              <a:off x="14474" y="291986"/>
              <a:ext cx="9175813" cy="507809"/>
            </a:xfrm>
            <a:custGeom>
              <a:avLst/>
              <a:gdLst/>
              <a:ahLst/>
              <a:cxnLst>
                <a:cxn ang="0">
                  <a:pos x="wd2" y="hd2"/>
                </a:cxn>
                <a:cxn ang="5400000">
                  <a:pos x="wd2" y="hd2"/>
                </a:cxn>
                <a:cxn ang="10800000">
                  <a:pos x="wd2" y="hd2"/>
                </a:cxn>
                <a:cxn ang="16200000">
                  <a:pos x="wd2" y="hd2"/>
                </a:cxn>
              </a:cxnLst>
              <a:rect l="0" t="0" r="r" b="b"/>
              <a:pathLst>
                <a:path w="21600" h="20682" fill="norm" stroke="1" extrusionOk="0">
                  <a:moveTo>
                    <a:pt x="0" y="18514"/>
                  </a:moveTo>
                  <a:cubicBezTo>
                    <a:pt x="1023" y="16364"/>
                    <a:pt x="3563" y="5413"/>
                    <a:pt x="6136" y="5767"/>
                  </a:cubicBezTo>
                  <a:cubicBezTo>
                    <a:pt x="8710" y="6121"/>
                    <a:pt x="12864" y="21600"/>
                    <a:pt x="15441" y="20639"/>
                  </a:cubicBezTo>
                  <a:cubicBezTo>
                    <a:pt x="18019" y="19678"/>
                    <a:pt x="20319" y="4300"/>
                    <a:pt x="21600" y="0"/>
                  </a:cubicBezTo>
                </a:path>
              </a:pathLst>
            </a:custGeom>
            <a:noFill/>
            <a:ln w="9525" cap="flat">
              <a:solidFill>
                <a:srgbClr val="08B6BA">
                  <a:alpha val="78000"/>
                </a:srgbClr>
              </a:solidFill>
              <a:prstDash val="solid"/>
              <a:round/>
            </a:ln>
            <a:effectLst/>
          </p:spPr>
          <p:txBody>
            <a:bodyPr wrap="square" lIns="45719" tIns="45719" rIns="45719" bIns="45719" numCol="1" anchor="t">
              <a:noAutofit/>
            </a:bodyPr>
            <a:lstStyle/>
            <a:p>
              <a:pPr>
                <a:defRPr>
                  <a:latin typeface="Arial"/>
                  <a:ea typeface="Arial"/>
                  <a:cs typeface="Arial"/>
                  <a:sym typeface="Arial"/>
                </a:defRPr>
              </a:pPr>
            </a:p>
          </p:txBody>
        </p:sp>
      </p:grpSp>
      <p:sp>
        <p:nvSpPr>
          <p:cNvPr id="132" name="Title Text"/>
          <p:cNvSpPr/>
          <p:nvPr>
            <p:ph type="title"/>
          </p:nvPr>
        </p:nvSpPr>
        <p:spPr>
          <a:xfrm>
            <a:off x="457200" y="704087"/>
            <a:ext cx="8229600" cy="1143001"/>
          </a:xfrm>
          <a:prstGeom prst="rect">
            <a:avLst/>
          </a:prstGeom>
        </p:spPr>
        <p:txBody>
          <a:bodyPr lIns="0" tIns="0" rIns="0" bIns="0" anchor="b"/>
          <a:lstStyle>
            <a:lvl1pPr algn="l">
              <a:defRPr sz="5000">
                <a:solidFill>
                  <a:srgbClr val="04617B"/>
                </a:solidFill>
              </a:defRPr>
            </a:lvl1pPr>
          </a:lstStyle>
          <a:p>
            <a:pPr/>
            <a:r>
              <a:t>Title Text</a:t>
            </a:r>
          </a:p>
        </p:txBody>
      </p:sp>
      <p:sp>
        <p:nvSpPr>
          <p:cNvPr id="133" name="Body Level One…"/>
          <p:cNvSpPr/>
          <p:nvPr>
            <p:ph type="body" idx="1"/>
          </p:nvPr>
        </p:nvSpPr>
        <p:spPr>
          <a:xfrm>
            <a:off x="457200" y="1935479"/>
            <a:ext cx="8229600" cy="4389121"/>
          </a:xfrm>
          <a:prstGeom prst="rect">
            <a:avLst/>
          </a:prstGeom>
        </p:spPr>
        <p:txBody>
          <a:bodyPr/>
          <a:lstStyle>
            <a:lvl1pPr marL="274320" indent="-274320">
              <a:spcBef>
                <a:spcPts val="600"/>
              </a:spcBef>
              <a:buClr>
                <a:srgbClr val="0BD0D9"/>
              </a:buClr>
              <a:buSzPct val="95000"/>
              <a:buFontTx/>
              <a:buChar char="●"/>
              <a:defRPr sz="2600">
                <a:latin typeface="Constantia"/>
                <a:ea typeface="Constantia"/>
                <a:cs typeface="Constantia"/>
                <a:sym typeface="Constantia"/>
              </a:defRPr>
            </a:lvl1pPr>
            <a:lvl2pPr marL="660654" indent="-267461">
              <a:spcBef>
                <a:spcPts val="600"/>
              </a:spcBef>
              <a:buClr>
                <a:srgbClr val="0BD0D9"/>
              </a:buClr>
              <a:buSzPct val="85000"/>
              <a:buFontTx/>
              <a:buChar char="●"/>
              <a:defRPr sz="2600">
                <a:latin typeface="Constantia"/>
                <a:ea typeface="Constantia"/>
                <a:cs typeface="Constantia"/>
                <a:sym typeface="Constantia"/>
              </a:defRPr>
            </a:lvl2pPr>
            <a:lvl3pPr marL="973182" indent="-305670">
              <a:spcBef>
                <a:spcPts val="600"/>
              </a:spcBef>
              <a:buClr>
                <a:srgbClr val="0BD0D9"/>
              </a:buClr>
              <a:buSzPct val="70000"/>
              <a:buFontTx/>
              <a:buChar char="●"/>
              <a:defRPr sz="2600">
                <a:latin typeface="Constantia"/>
                <a:ea typeface="Constantia"/>
                <a:cs typeface="Constantia"/>
                <a:sym typeface="Constantia"/>
              </a:defRPr>
            </a:lvl3pPr>
            <a:lvl4pPr marL="1251813" indent="-273405">
              <a:spcBef>
                <a:spcPts val="600"/>
              </a:spcBef>
              <a:buClr>
                <a:srgbClr val="0BD0D9"/>
              </a:buClr>
              <a:buSzPct val="65000"/>
              <a:buFontTx/>
              <a:buChar char="●"/>
              <a:defRPr sz="2600">
                <a:latin typeface="Constantia"/>
                <a:ea typeface="Constantia"/>
                <a:cs typeface="Constantia"/>
                <a:sym typeface="Constantia"/>
              </a:defRPr>
            </a:lvl4pPr>
            <a:lvl5pPr marL="1526133" indent="-273405">
              <a:spcBef>
                <a:spcPts val="600"/>
              </a:spcBef>
              <a:buClr>
                <a:srgbClr val="0BD0D9"/>
              </a:buClr>
              <a:buSzPct val="65000"/>
              <a:buFontTx/>
              <a:buChar char="●"/>
              <a:defRPr sz="2600">
                <a:latin typeface="Constantia"/>
                <a:ea typeface="Constantia"/>
                <a:cs typeface="Constantia"/>
                <a:sym typeface="Constantia"/>
              </a:defRPr>
            </a:lvl5pPr>
          </a:lstStyle>
          <a:p>
            <a:pPr/>
            <a:r>
              <a:t>Body Level One</a:t>
            </a:r>
          </a:p>
          <a:p>
            <a:pPr lvl="1"/>
            <a:r>
              <a:t>Body Level Two</a:t>
            </a:r>
          </a:p>
          <a:p>
            <a:pPr lvl="2"/>
            <a:r>
              <a:t>Body Level Three</a:t>
            </a:r>
          </a:p>
          <a:p>
            <a:pPr lvl="3"/>
            <a:r>
              <a:t>Body Level Four</a:t>
            </a:r>
          </a:p>
          <a:p>
            <a:pPr lvl="4"/>
            <a:r>
              <a:t>Body Level Five</a:t>
            </a:r>
          </a:p>
        </p:txBody>
      </p:sp>
      <p:sp>
        <p:nvSpPr>
          <p:cNvPr id="134" name="Slide Number"/>
          <p:cNvSpPr/>
          <p:nvPr>
            <p:ph type="sldNum" sz="quarter" idx="2"/>
          </p:nvPr>
        </p:nvSpPr>
        <p:spPr>
          <a:xfrm>
            <a:off x="8504584" y="6548660"/>
            <a:ext cx="182217" cy="172816"/>
          </a:xfrm>
          <a:prstGeom prst="rect">
            <a:avLst/>
          </a:prstGeom>
        </p:spPr>
        <p:txBody>
          <a:bodyPr lIns="0" tIns="0" rIns="0" bIns="0" anchor="b"/>
          <a:lstStyle>
            <a:lvl1pPr>
              <a:defRPr>
                <a:solidFill>
                  <a:srgbClr val="045C75"/>
                </a:solidFill>
                <a:latin typeface="Arial"/>
                <a:ea typeface="Arial"/>
                <a:cs typeface="Arial"/>
                <a:sym typeface="Aria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Title and Content">
    <p:spTree>
      <p:nvGrpSpPr>
        <p:cNvPr id="1" name=""/>
        <p:cNvGrpSpPr/>
        <p:nvPr/>
      </p:nvGrpSpPr>
      <p:grpSpPr>
        <a:xfrm>
          <a:off x="0" y="0"/>
          <a:ext cx="0" cy="0"/>
          <a:chOff x="0" y="0"/>
          <a:chExt cx="0" cy="0"/>
        </a:xfrm>
      </p:grpSpPr>
      <p:sp>
        <p:nvSpPr>
          <p:cNvPr id="20" name="Title Text"/>
          <p:cNvSpPr/>
          <p:nvPr>
            <p:ph type="title"/>
          </p:nvPr>
        </p:nvSpPr>
        <p:spPr>
          <a:prstGeom prst="rect">
            <a:avLst/>
          </a:prstGeom>
        </p:spPr>
        <p:txBody>
          <a:bodyPr/>
          <a:lstStyle/>
          <a:p>
            <a:pPr/>
            <a:r>
              <a:t>Title Text</a:t>
            </a:r>
          </a:p>
        </p:txBody>
      </p:sp>
      <p:sp>
        <p:nvSpPr>
          <p:cNvPr id="21" name="Body Level One…"/>
          <p:cNvSpPr/>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2" name="Slide Number"/>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Section Header">
    <p:spTree>
      <p:nvGrpSpPr>
        <p:cNvPr id="1" name=""/>
        <p:cNvGrpSpPr/>
        <p:nvPr/>
      </p:nvGrpSpPr>
      <p:grpSpPr>
        <a:xfrm>
          <a:off x="0" y="0"/>
          <a:ext cx="0" cy="0"/>
          <a:chOff x="0" y="0"/>
          <a:chExt cx="0" cy="0"/>
        </a:xfrm>
      </p:grpSpPr>
      <p:sp>
        <p:nvSpPr>
          <p:cNvPr id="29" name="Title Text"/>
          <p:cNvSpPr/>
          <p:nvPr>
            <p:ph type="title"/>
          </p:nvPr>
        </p:nvSpPr>
        <p:spPr>
          <a:xfrm>
            <a:off x="722312" y="4406900"/>
            <a:ext cx="7772401" cy="1362075"/>
          </a:xfrm>
          <a:prstGeom prst="rect">
            <a:avLst/>
          </a:prstGeom>
        </p:spPr>
        <p:txBody>
          <a:bodyPr anchor="t"/>
          <a:lstStyle>
            <a:lvl1pPr algn="l">
              <a:defRPr b="1" cap="all" sz="4000"/>
            </a:lvl1pPr>
          </a:lstStyle>
          <a:p>
            <a:pPr/>
            <a:r>
              <a:t>Title Text</a:t>
            </a:r>
          </a:p>
        </p:txBody>
      </p:sp>
      <p:sp>
        <p:nvSpPr>
          <p:cNvPr id="30" name="Body Level One…"/>
          <p:cNvSpPr/>
          <p:nvPr>
            <p:ph type="body" sz="quarter" idx="1"/>
          </p:nvPr>
        </p:nvSpPr>
        <p:spPr>
          <a:xfrm>
            <a:off x="722312" y="2906713"/>
            <a:ext cx="7772401" cy="1500188"/>
          </a:xfrm>
          <a:prstGeom prst="rect">
            <a:avLst/>
          </a:prstGeom>
        </p:spPr>
        <p:txBody>
          <a:bodyPr anchor="b"/>
          <a:lstStyle>
            <a:lvl1pPr marL="0" indent="0">
              <a:spcBef>
                <a:spcPts val="400"/>
              </a:spcBef>
              <a:buSzTx/>
              <a:buFontTx/>
              <a:buNone/>
              <a:defRPr sz="2000">
                <a:solidFill>
                  <a:srgbClr val="888888"/>
                </a:solidFill>
              </a:defRPr>
            </a:lvl1pPr>
            <a:lvl2pPr marL="0" indent="457200">
              <a:spcBef>
                <a:spcPts val="400"/>
              </a:spcBef>
              <a:buSzTx/>
              <a:buFontTx/>
              <a:buNone/>
              <a:defRPr sz="2000">
                <a:solidFill>
                  <a:srgbClr val="888888"/>
                </a:solidFill>
              </a:defRPr>
            </a:lvl2pPr>
            <a:lvl3pPr marL="0" indent="914400">
              <a:spcBef>
                <a:spcPts val="400"/>
              </a:spcBef>
              <a:buSzTx/>
              <a:buFontTx/>
              <a:buNone/>
              <a:defRPr sz="2000">
                <a:solidFill>
                  <a:srgbClr val="888888"/>
                </a:solidFill>
              </a:defRPr>
            </a:lvl3pPr>
            <a:lvl4pPr marL="0" indent="1371600">
              <a:spcBef>
                <a:spcPts val="400"/>
              </a:spcBef>
              <a:buSzTx/>
              <a:buFontTx/>
              <a:buNone/>
              <a:defRPr sz="2000">
                <a:solidFill>
                  <a:srgbClr val="888888"/>
                </a:solidFill>
              </a:defRPr>
            </a:lvl4pPr>
            <a:lvl5pPr marL="0" indent="1828800">
              <a:spcBef>
                <a:spcPts val="400"/>
              </a:spcBef>
              <a:buSzTx/>
              <a:buFontTx/>
              <a:buNone/>
              <a:defRPr sz="2000">
                <a:solidFill>
                  <a:srgbClr val="888888"/>
                </a:solidFill>
              </a:defRPr>
            </a:lvl5pPr>
          </a:lstStyle>
          <a:p>
            <a:pPr/>
            <a:r>
              <a:t>Body Level One</a:t>
            </a:r>
          </a:p>
          <a:p>
            <a:pPr lvl="1"/>
            <a:r>
              <a:t>Body Level Two</a:t>
            </a:r>
          </a:p>
          <a:p>
            <a:pPr lvl="2"/>
            <a:r>
              <a:t>Body Level Three</a:t>
            </a:r>
          </a:p>
          <a:p>
            <a:pPr lvl="3"/>
            <a:r>
              <a:t>Body Level Four</a:t>
            </a:r>
          </a:p>
          <a:p>
            <a:pPr lvl="4"/>
            <a:r>
              <a:t>Body Level Five</a:t>
            </a:r>
          </a:p>
        </p:txBody>
      </p:sp>
      <p:sp>
        <p:nvSpPr>
          <p:cNvPr id="31" name="Slide Number"/>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Two Content">
    <p:spTree>
      <p:nvGrpSpPr>
        <p:cNvPr id="1" name=""/>
        <p:cNvGrpSpPr/>
        <p:nvPr/>
      </p:nvGrpSpPr>
      <p:grpSpPr>
        <a:xfrm>
          <a:off x="0" y="0"/>
          <a:ext cx="0" cy="0"/>
          <a:chOff x="0" y="0"/>
          <a:chExt cx="0" cy="0"/>
        </a:xfrm>
      </p:grpSpPr>
      <p:sp>
        <p:nvSpPr>
          <p:cNvPr id="38" name="Title Text"/>
          <p:cNvSpPr/>
          <p:nvPr>
            <p:ph type="title"/>
          </p:nvPr>
        </p:nvSpPr>
        <p:spPr>
          <a:prstGeom prst="rect">
            <a:avLst/>
          </a:prstGeom>
        </p:spPr>
        <p:txBody>
          <a:bodyPr/>
          <a:lstStyle/>
          <a:p>
            <a:pPr/>
            <a:r>
              <a:t>Title Text</a:t>
            </a:r>
          </a:p>
        </p:txBody>
      </p:sp>
      <p:sp>
        <p:nvSpPr>
          <p:cNvPr id="39" name="Body Level One…"/>
          <p:cNvSpPr/>
          <p:nvPr>
            <p:ph type="body" sz="half" idx="1"/>
          </p:nvPr>
        </p:nvSpPr>
        <p:spPr>
          <a:xfrm>
            <a:off x="457200" y="1600200"/>
            <a:ext cx="4038600" cy="4525963"/>
          </a:xfrm>
          <a:prstGeom prst="rect">
            <a:avLst/>
          </a:prstGeom>
        </p:spPr>
        <p:txBody>
          <a:bodyPr/>
          <a:lstStyle>
            <a:lvl1pPr>
              <a:spcBef>
                <a:spcPts val="600"/>
              </a:spcBef>
              <a:defRPr sz="2800"/>
            </a:lvl1pPr>
            <a:lvl2pPr marL="790575" indent="-333375">
              <a:spcBef>
                <a:spcPts val="600"/>
              </a:spcBef>
              <a:defRPr sz="2800"/>
            </a:lvl2pPr>
            <a:lvl3pPr marL="1234439" indent="-320039">
              <a:spcBef>
                <a:spcPts val="600"/>
              </a:spcBef>
              <a:defRPr sz="2800"/>
            </a:lvl3pPr>
            <a:lvl4pPr marL="1727200" indent="-355600">
              <a:spcBef>
                <a:spcPts val="600"/>
              </a:spcBef>
              <a:defRPr sz="2800"/>
            </a:lvl4pPr>
            <a:lvl5pPr marL="2184400" indent="-355600">
              <a:spcBef>
                <a:spcPts val="600"/>
              </a:spcBef>
              <a:defRPr sz="2800"/>
            </a:lvl5pPr>
          </a:lstStyle>
          <a:p>
            <a:pPr/>
            <a:r>
              <a:t>Body Level One</a:t>
            </a:r>
          </a:p>
          <a:p>
            <a:pPr lvl="1"/>
            <a:r>
              <a:t>Body Level Two</a:t>
            </a:r>
          </a:p>
          <a:p>
            <a:pPr lvl="2"/>
            <a:r>
              <a:t>Body Level Three</a:t>
            </a:r>
          </a:p>
          <a:p>
            <a:pPr lvl="3"/>
            <a:r>
              <a:t>Body Level Four</a:t>
            </a:r>
          </a:p>
          <a:p>
            <a:pPr lvl="4"/>
            <a:r>
              <a:t>Body Level Five</a:t>
            </a:r>
          </a:p>
        </p:txBody>
      </p:sp>
      <p:sp>
        <p:nvSpPr>
          <p:cNvPr id="40" name="Slide Number"/>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Comparison">
    <p:spTree>
      <p:nvGrpSpPr>
        <p:cNvPr id="1" name=""/>
        <p:cNvGrpSpPr/>
        <p:nvPr/>
      </p:nvGrpSpPr>
      <p:grpSpPr>
        <a:xfrm>
          <a:off x="0" y="0"/>
          <a:ext cx="0" cy="0"/>
          <a:chOff x="0" y="0"/>
          <a:chExt cx="0" cy="0"/>
        </a:xfrm>
      </p:grpSpPr>
      <p:sp>
        <p:nvSpPr>
          <p:cNvPr id="47" name="Title Text"/>
          <p:cNvSpPr/>
          <p:nvPr>
            <p:ph type="title"/>
          </p:nvPr>
        </p:nvSpPr>
        <p:spPr>
          <a:prstGeom prst="rect">
            <a:avLst/>
          </a:prstGeom>
        </p:spPr>
        <p:txBody>
          <a:bodyPr/>
          <a:lstStyle/>
          <a:p>
            <a:pPr/>
            <a:r>
              <a:t>Title Text</a:t>
            </a:r>
          </a:p>
        </p:txBody>
      </p:sp>
      <p:sp>
        <p:nvSpPr>
          <p:cNvPr id="48" name="Body Level One…"/>
          <p:cNvSpPr/>
          <p:nvPr>
            <p:ph type="body" sz="quarter" idx="1"/>
          </p:nvPr>
        </p:nvSpPr>
        <p:spPr>
          <a:xfrm>
            <a:off x="457200" y="1535112"/>
            <a:ext cx="4040188" cy="639763"/>
          </a:xfrm>
          <a:prstGeom prst="rect">
            <a:avLst/>
          </a:prstGeom>
        </p:spPr>
        <p:txBody>
          <a:bodyPr anchor="b"/>
          <a:lstStyle>
            <a:lvl1pPr marL="0" indent="0">
              <a:spcBef>
                <a:spcPts val="500"/>
              </a:spcBef>
              <a:buSzTx/>
              <a:buFontTx/>
              <a:buNone/>
              <a:defRPr b="1" sz="2400"/>
            </a:lvl1pPr>
            <a:lvl2pPr marL="0" indent="457200">
              <a:spcBef>
                <a:spcPts val="500"/>
              </a:spcBef>
              <a:buSzTx/>
              <a:buFontTx/>
              <a:buNone/>
              <a:defRPr b="1" sz="2400"/>
            </a:lvl2pPr>
            <a:lvl3pPr marL="0" indent="914400">
              <a:spcBef>
                <a:spcPts val="500"/>
              </a:spcBef>
              <a:buSzTx/>
              <a:buFontTx/>
              <a:buNone/>
              <a:defRPr b="1" sz="2400"/>
            </a:lvl3pPr>
            <a:lvl4pPr marL="0" indent="1371600">
              <a:spcBef>
                <a:spcPts val="500"/>
              </a:spcBef>
              <a:buSzTx/>
              <a:buFontTx/>
              <a:buNone/>
              <a:defRPr b="1" sz="2400"/>
            </a:lvl4pPr>
            <a:lvl5pPr marL="0" indent="1828800">
              <a:spcBef>
                <a:spcPts val="500"/>
              </a:spcBef>
              <a:buSzTx/>
              <a:buFontTx/>
              <a:buNone/>
              <a:defRPr b="1" sz="2400"/>
            </a:lvl5pPr>
          </a:lstStyle>
          <a:p>
            <a:pPr/>
            <a:r>
              <a:t>Body Level One</a:t>
            </a:r>
          </a:p>
          <a:p>
            <a:pPr lvl="1"/>
            <a:r>
              <a:t>Body Level Two</a:t>
            </a:r>
          </a:p>
          <a:p>
            <a:pPr lvl="2"/>
            <a:r>
              <a:t>Body Level Three</a:t>
            </a:r>
          </a:p>
          <a:p>
            <a:pPr lvl="3"/>
            <a:r>
              <a:t>Body Level Four</a:t>
            </a:r>
          </a:p>
          <a:p>
            <a:pPr lvl="4"/>
            <a:r>
              <a:t>Body Level Five</a:t>
            </a:r>
          </a:p>
        </p:txBody>
      </p:sp>
      <p:sp>
        <p:nvSpPr>
          <p:cNvPr id="49" name="Text Placeholder 4"/>
          <p:cNvSpPr/>
          <p:nvPr>
            <p:ph type="body" sz="quarter" idx="13"/>
          </p:nvPr>
        </p:nvSpPr>
        <p:spPr>
          <a:xfrm>
            <a:off x="4645025" y="1535112"/>
            <a:ext cx="4041775" cy="639763"/>
          </a:xfrm>
          <a:prstGeom prst="rect">
            <a:avLst/>
          </a:prstGeom>
        </p:spPr>
        <p:txBody>
          <a:bodyPr anchor="b"/>
          <a:lstStyle/>
          <a:p>
            <a:pPr marL="0" indent="0">
              <a:spcBef>
                <a:spcPts val="500"/>
              </a:spcBef>
              <a:buSzTx/>
              <a:buFontTx/>
              <a:buNone/>
              <a:defRPr b="1" sz="2400"/>
            </a:pPr>
          </a:p>
        </p:txBody>
      </p:sp>
      <p:sp>
        <p:nvSpPr>
          <p:cNvPr id="50" name="Slide Number"/>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Title Only">
    <p:spTree>
      <p:nvGrpSpPr>
        <p:cNvPr id="1" name=""/>
        <p:cNvGrpSpPr/>
        <p:nvPr/>
      </p:nvGrpSpPr>
      <p:grpSpPr>
        <a:xfrm>
          <a:off x="0" y="0"/>
          <a:ext cx="0" cy="0"/>
          <a:chOff x="0" y="0"/>
          <a:chExt cx="0" cy="0"/>
        </a:xfrm>
      </p:grpSpPr>
      <p:sp>
        <p:nvSpPr>
          <p:cNvPr id="57" name="Title Text"/>
          <p:cNvSpPr/>
          <p:nvPr>
            <p:ph type="title"/>
          </p:nvPr>
        </p:nvSpPr>
        <p:spPr>
          <a:prstGeom prst="rect">
            <a:avLst/>
          </a:prstGeom>
        </p:spPr>
        <p:txBody>
          <a:bodyPr/>
          <a:lstStyle/>
          <a:p>
            <a:pPr/>
            <a:r>
              <a:t>Title Text</a:t>
            </a:r>
          </a:p>
        </p:txBody>
      </p:sp>
      <p:sp>
        <p:nvSpPr>
          <p:cNvPr id="58" name="Slide Number"/>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1" showMasterPhAnim="1">
  <p:cSld name="Blank">
    <p:spTree>
      <p:nvGrpSpPr>
        <p:cNvPr id="1" name=""/>
        <p:cNvGrpSpPr/>
        <p:nvPr/>
      </p:nvGrpSpPr>
      <p:grpSpPr>
        <a:xfrm>
          <a:off x="0" y="0"/>
          <a:ext cx="0" cy="0"/>
          <a:chOff x="0" y="0"/>
          <a:chExt cx="0" cy="0"/>
        </a:xfrm>
      </p:grpSpPr>
      <p:sp>
        <p:nvSpPr>
          <p:cNvPr id="65" name="Slide Number"/>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1" showMasterPhAnim="1">
  <p:cSld name="Content with Caption">
    <p:spTree>
      <p:nvGrpSpPr>
        <p:cNvPr id="1" name=""/>
        <p:cNvGrpSpPr/>
        <p:nvPr/>
      </p:nvGrpSpPr>
      <p:grpSpPr>
        <a:xfrm>
          <a:off x="0" y="0"/>
          <a:ext cx="0" cy="0"/>
          <a:chOff x="0" y="0"/>
          <a:chExt cx="0" cy="0"/>
        </a:xfrm>
      </p:grpSpPr>
      <p:sp>
        <p:nvSpPr>
          <p:cNvPr id="72" name="Title Text"/>
          <p:cNvSpPr/>
          <p:nvPr>
            <p:ph type="title"/>
          </p:nvPr>
        </p:nvSpPr>
        <p:spPr>
          <a:xfrm>
            <a:off x="457200" y="273050"/>
            <a:ext cx="3008314" cy="1162050"/>
          </a:xfrm>
          <a:prstGeom prst="rect">
            <a:avLst/>
          </a:prstGeom>
        </p:spPr>
        <p:txBody>
          <a:bodyPr anchor="b"/>
          <a:lstStyle>
            <a:lvl1pPr algn="l">
              <a:defRPr b="1" sz="2000"/>
            </a:lvl1pPr>
          </a:lstStyle>
          <a:p>
            <a:pPr/>
            <a:r>
              <a:t>Title Text</a:t>
            </a:r>
          </a:p>
        </p:txBody>
      </p:sp>
      <p:sp>
        <p:nvSpPr>
          <p:cNvPr id="73" name="Body Level One…"/>
          <p:cNvSpPr/>
          <p:nvPr>
            <p:ph type="body" idx="1"/>
          </p:nvPr>
        </p:nvSpPr>
        <p:spPr>
          <a:xfrm>
            <a:off x="3575050" y="273050"/>
            <a:ext cx="5111750" cy="5853113"/>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74" name="Text Placeholder 3"/>
          <p:cNvSpPr/>
          <p:nvPr>
            <p:ph type="body" sz="half" idx="13"/>
          </p:nvPr>
        </p:nvSpPr>
        <p:spPr>
          <a:xfrm>
            <a:off x="457199" y="1435100"/>
            <a:ext cx="3008315" cy="4691063"/>
          </a:xfrm>
          <a:prstGeom prst="rect">
            <a:avLst/>
          </a:prstGeom>
        </p:spPr>
        <p:txBody>
          <a:bodyPr/>
          <a:lstStyle/>
          <a:p>
            <a:pPr marL="0" indent="0">
              <a:spcBef>
                <a:spcPts val="300"/>
              </a:spcBef>
              <a:buSzTx/>
              <a:buFontTx/>
              <a:buNone/>
              <a:defRPr sz="1400"/>
            </a:pPr>
          </a:p>
        </p:txBody>
      </p:sp>
      <p:sp>
        <p:nvSpPr>
          <p:cNvPr id="75" name="Slide Number"/>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1" showMasterPhAnim="1">
  <p:cSld name="Picture with Caption">
    <p:spTree>
      <p:nvGrpSpPr>
        <p:cNvPr id="1" name=""/>
        <p:cNvGrpSpPr/>
        <p:nvPr/>
      </p:nvGrpSpPr>
      <p:grpSpPr>
        <a:xfrm>
          <a:off x="0" y="0"/>
          <a:ext cx="0" cy="0"/>
          <a:chOff x="0" y="0"/>
          <a:chExt cx="0" cy="0"/>
        </a:xfrm>
      </p:grpSpPr>
      <p:sp>
        <p:nvSpPr>
          <p:cNvPr id="82" name="Title Text"/>
          <p:cNvSpPr/>
          <p:nvPr>
            <p:ph type="title"/>
          </p:nvPr>
        </p:nvSpPr>
        <p:spPr>
          <a:xfrm>
            <a:off x="1792288" y="4800600"/>
            <a:ext cx="5486401" cy="566738"/>
          </a:xfrm>
          <a:prstGeom prst="rect">
            <a:avLst/>
          </a:prstGeom>
        </p:spPr>
        <p:txBody>
          <a:bodyPr anchor="b"/>
          <a:lstStyle>
            <a:lvl1pPr algn="l">
              <a:defRPr b="1" sz="2000"/>
            </a:lvl1pPr>
          </a:lstStyle>
          <a:p>
            <a:pPr/>
            <a:r>
              <a:t>Title Text</a:t>
            </a:r>
          </a:p>
        </p:txBody>
      </p:sp>
      <p:sp>
        <p:nvSpPr>
          <p:cNvPr id="83" name="Picture Placeholder 2"/>
          <p:cNvSpPr/>
          <p:nvPr>
            <p:ph type="pic" sz="half" idx="13"/>
          </p:nvPr>
        </p:nvSpPr>
        <p:spPr>
          <a:xfrm>
            <a:off x="1792288" y="612775"/>
            <a:ext cx="5486401" cy="4114800"/>
          </a:xfrm>
          <a:prstGeom prst="rect">
            <a:avLst/>
          </a:prstGeom>
        </p:spPr>
        <p:txBody>
          <a:bodyPr lIns="91439" rIns="91439">
            <a:noAutofit/>
          </a:bodyPr>
          <a:lstStyle/>
          <a:p>
            <a:pPr/>
          </a:p>
        </p:txBody>
      </p:sp>
      <p:sp>
        <p:nvSpPr>
          <p:cNvPr id="84" name="Body Level One…"/>
          <p:cNvSpPr/>
          <p:nvPr>
            <p:ph type="body" sz="quarter" idx="1"/>
          </p:nvPr>
        </p:nvSpPr>
        <p:spPr>
          <a:xfrm>
            <a:off x="1792288" y="5367337"/>
            <a:ext cx="5486401" cy="804863"/>
          </a:xfrm>
          <a:prstGeom prst="rect">
            <a:avLst/>
          </a:prstGeom>
        </p:spPr>
        <p:txBody>
          <a:bodyPr/>
          <a:lstStyle>
            <a:lvl1pPr marL="0" indent="0">
              <a:spcBef>
                <a:spcPts val="300"/>
              </a:spcBef>
              <a:buSzTx/>
              <a:buFontTx/>
              <a:buNone/>
              <a:defRPr sz="1400"/>
            </a:lvl1pPr>
            <a:lvl2pPr marL="0" indent="457200">
              <a:spcBef>
                <a:spcPts val="300"/>
              </a:spcBef>
              <a:buSzTx/>
              <a:buFontTx/>
              <a:buNone/>
              <a:defRPr sz="1400"/>
            </a:lvl2pPr>
            <a:lvl3pPr marL="0" indent="914400">
              <a:spcBef>
                <a:spcPts val="300"/>
              </a:spcBef>
              <a:buSzTx/>
              <a:buFontTx/>
              <a:buNone/>
              <a:defRPr sz="1400"/>
            </a:lvl3pPr>
            <a:lvl4pPr marL="0" indent="1371600">
              <a:spcBef>
                <a:spcPts val="300"/>
              </a:spcBef>
              <a:buSzTx/>
              <a:buFontTx/>
              <a:buNone/>
              <a:defRPr sz="1400"/>
            </a:lvl4pPr>
            <a:lvl5pPr marL="0" indent="1828800">
              <a:spcBef>
                <a:spcPts val="300"/>
              </a:spcBef>
              <a:buSzTx/>
              <a:buFontTx/>
              <a:buNone/>
              <a:defRPr sz="1400"/>
            </a:lvl5pPr>
          </a:lstStyle>
          <a:p>
            <a:pPr/>
            <a:r>
              <a:t>Body Level One</a:t>
            </a:r>
          </a:p>
          <a:p>
            <a:pPr lvl="1"/>
            <a:r>
              <a:t>Body Level Two</a:t>
            </a:r>
          </a:p>
          <a:p>
            <a:pPr lvl="2"/>
            <a:r>
              <a:t>Body Level Three</a:t>
            </a:r>
          </a:p>
          <a:p>
            <a:pPr lvl="3"/>
            <a:r>
              <a:t>Body Level Four</a:t>
            </a:r>
          </a:p>
          <a:p>
            <a:pPr lvl="4"/>
            <a:r>
              <a:t>Body Level Five</a:t>
            </a:r>
          </a:p>
        </p:txBody>
      </p:sp>
      <p:sp>
        <p:nvSpPr>
          <p:cNvPr id="85" name="Slide Number"/>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 Id="rId15"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p:bgPr>
    </p:bg>
    <p:spTree>
      <p:nvGrpSpPr>
        <p:cNvPr id="1" name=""/>
        <p:cNvGrpSpPr/>
        <p:nvPr/>
      </p:nvGrpSpPr>
      <p:grpSpPr>
        <a:xfrm>
          <a:off x="0" y="0"/>
          <a:ext cx="0" cy="0"/>
          <a:chOff x="0" y="0"/>
          <a:chExt cx="0" cy="0"/>
        </a:xfrm>
      </p:grpSpPr>
      <p:sp>
        <p:nvSpPr>
          <p:cNvPr id="2" name="Title Text"/>
          <p:cNvSpPr/>
          <p:nvPr>
            <p:ph type="title"/>
          </p:nvPr>
        </p:nvSpPr>
        <p:spPr>
          <a:xfrm>
            <a:off x="457200" y="274638"/>
            <a:ext cx="8229600" cy="1143001"/>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fontScale="100000" lnSpcReduction="0"/>
          </a:bodyPr>
          <a:lstStyle/>
          <a:p>
            <a:pPr/>
            <a:r>
              <a:t>Title Text</a:t>
            </a:r>
          </a:p>
        </p:txBody>
      </p:sp>
      <p:sp>
        <p:nvSpPr>
          <p:cNvPr id="3" name="Body Level One…"/>
          <p:cNvSpPr/>
          <p:nvPr>
            <p:ph type="body" idx="1"/>
          </p:nvPr>
        </p:nvSpPr>
        <p:spPr>
          <a:xfrm>
            <a:off x="457200" y="1600200"/>
            <a:ext cx="8229600" cy="4525963"/>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p:nvPr>
            <p:ph type="sldNum" sz="quarter" idx="2"/>
          </p:nvPr>
        </p:nvSpPr>
        <p:spPr>
          <a:xfrm>
            <a:off x="8422818" y="6404292"/>
            <a:ext cx="263983" cy="269241"/>
          </a:xfrm>
          <a:prstGeom prst="rect">
            <a:avLst/>
          </a:prstGeom>
          <a:ln w="12700">
            <a:miter lim="400000"/>
          </a:ln>
        </p:spPr>
        <p:txBody>
          <a:bodyPr wrap="none" lIns="45719" rIns="45719" anchor="ctr">
            <a:spAutoFit/>
          </a:bodyPr>
          <a:lstStyle>
            <a:lvl1pPr algn="r">
              <a:defRPr sz="1200">
                <a:solidFill>
                  <a:srgbClr val="888888"/>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Lst>
  <p:transition xmlns:p14="http://schemas.microsoft.com/office/powerpoint/2010/main" spd="med" advClick="1"/>
  <p:txStyles>
    <p:titleStyle>
      <a:lvl1pPr marL="0" marR="0" indent="0" algn="ctr" defTabSz="914400" rtl="0" latinLnBrk="0">
        <a:lnSpc>
          <a:spcPct val="100000"/>
        </a:lnSpc>
        <a:spcBef>
          <a:spcPts val="0"/>
        </a:spcBef>
        <a:spcAft>
          <a:spcPts val="0"/>
        </a:spcAft>
        <a:buClrTx/>
        <a:buSzTx/>
        <a:buFontTx/>
        <a:buNone/>
        <a:tabLst/>
        <a:defRPr b="0" baseline="0" cap="none" i="0" spc="0" strike="noStrike" sz="4400" u="none">
          <a:ln>
            <a:noFill/>
          </a:ln>
          <a:solidFill>
            <a:srgbClr val="000000"/>
          </a:solidFill>
          <a:uFillTx/>
          <a:latin typeface="+mn-lt"/>
          <a:ea typeface="+mn-ea"/>
          <a:cs typeface="+mn-cs"/>
          <a:sym typeface="Calibri"/>
        </a:defRPr>
      </a:lvl1pPr>
      <a:lvl2pPr marL="0" marR="0" indent="0" algn="ctr" defTabSz="914400" rtl="0" latinLnBrk="0">
        <a:lnSpc>
          <a:spcPct val="100000"/>
        </a:lnSpc>
        <a:spcBef>
          <a:spcPts val="0"/>
        </a:spcBef>
        <a:spcAft>
          <a:spcPts val="0"/>
        </a:spcAft>
        <a:buClrTx/>
        <a:buSzTx/>
        <a:buFontTx/>
        <a:buNone/>
        <a:tabLst/>
        <a:defRPr b="0" baseline="0" cap="none" i="0" spc="0" strike="noStrike" sz="4400" u="none">
          <a:ln>
            <a:noFill/>
          </a:ln>
          <a:solidFill>
            <a:srgbClr val="000000"/>
          </a:solidFill>
          <a:uFillTx/>
          <a:latin typeface="+mn-lt"/>
          <a:ea typeface="+mn-ea"/>
          <a:cs typeface="+mn-cs"/>
          <a:sym typeface="Calibri"/>
        </a:defRPr>
      </a:lvl2pPr>
      <a:lvl3pPr marL="0" marR="0" indent="0" algn="ctr" defTabSz="914400" rtl="0" latinLnBrk="0">
        <a:lnSpc>
          <a:spcPct val="100000"/>
        </a:lnSpc>
        <a:spcBef>
          <a:spcPts val="0"/>
        </a:spcBef>
        <a:spcAft>
          <a:spcPts val="0"/>
        </a:spcAft>
        <a:buClrTx/>
        <a:buSzTx/>
        <a:buFontTx/>
        <a:buNone/>
        <a:tabLst/>
        <a:defRPr b="0" baseline="0" cap="none" i="0" spc="0" strike="noStrike" sz="4400" u="none">
          <a:ln>
            <a:noFill/>
          </a:ln>
          <a:solidFill>
            <a:srgbClr val="000000"/>
          </a:solidFill>
          <a:uFillTx/>
          <a:latin typeface="+mn-lt"/>
          <a:ea typeface="+mn-ea"/>
          <a:cs typeface="+mn-cs"/>
          <a:sym typeface="Calibri"/>
        </a:defRPr>
      </a:lvl3pPr>
      <a:lvl4pPr marL="0" marR="0" indent="0" algn="ctr" defTabSz="914400" rtl="0" latinLnBrk="0">
        <a:lnSpc>
          <a:spcPct val="100000"/>
        </a:lnSpc>
        <a:spcBef>
          <a:spcPts val="0"/>
        </a:spcBef>
        <a:spcAft>
          <a:spcPts val="0"/>
        </a:spcAft>
        <a:buClrTx/>
        <a:buSzTx/>
        <a:buFontTx/>
        <a:buNone/>
        <a:tabLst/>
        <a:defRPr b="0" baseline="0" cap="none" i="0" spc="0" strike="noStrike" sz="4400" u="none">
          <a:ln>
            <a:noFill/>
          </a:ln>
          <a:solidFill>
            <a:srgbClr val="000000"/>
          </a:solidFill>
          <a:uFillTx/>
          <a:latin typeface="+mn-lt"/>
          <a:ea typeface="+mn-ea"/>
          <a:cs typeface="+mn-cs"/>
          <a:sym typeface="Calibri"/>
        </a:defRPr>
      </a:lvl4pPr>
      <a:lvl5pPr marL="0" marR="0" indent="0" algn="ctr" defTabSz="914400" rtl="0" latinLnBrk="0">
        <a:lnSpc>
          <a:spcPct val="100000"/>
        </a:lnSpc>
        <a:spcBef>
          <a:spcPts val="0"/>
        </a:spcBef>
        <a:spcAft>
          <a:spcPts val="0"/>
        </a:spcAft>
        <a:buClrTx/>
        <a:buSzTx/>
        <a:buFontTx/>
        <a:buNone/>
        <a:tabLst/>
        <a:defRPr b="0" baseline="0" cap="none" i="0" spc="0" strike="noStrike" sz="4400" u="none">
          <a:ln>
            <a:noFill/>
          </a:ln>
          <a:solidFill>
            <a:srgbClr val="000000"/>
          </a:solidFill>
          <a:uFillTx/>
          <a:latin typeface="+mn-lt"/>
          <a:ea typeface="+mn-ea"/>
          <a:cs typeface="+mn-cs"/>
          <a:sym typeface="Calibri"/>
        </a:defRPr>
      </a:lvl5pPr>
      <a:lvl6pPr marL="0" marR="0" indent="0" algn="ctr" defTabSz="914400" rtl="0" latinLnBrk="0">
        <a:lnSpc>
          <a:spcPct val="100000"/>
        </a:lnSpc>
        <a:spcBef>
          <a:spcPts val="0"/>
        </a:spcBef>
        <a:spcAft>
          <a:spcPts val="0"/>
        </a:spcAft>
        <a:buClrTx/>
        <a:buSzTx/>
        <a:buFontTx/>
        <a:buNone/>
        <a:tabLst/>
        <a:defRPr b="0" baseline="0" cap="none" i="0" spc="0" strike="noStrike" sz="4400" u="none">
          <a:ln>
            <a:noFill/>
          </a:ln>
          <a:solidFill>
            <a:srgbClr val="000000"/>
          </a:solidFill>
          <a:uFillTx/>
          <a:latin typeface="+mn-lt"/>
          <a:ea typeface="+mn-ea"/>
          <a:cs typeface="+mn-cs"/>
          <a:sym typeface="Calibri"/>
        </a:defRPr>
      </a:lvl6pPr>
      <a:lvl7pPr marL="0" marR="0" indent="0" algn="ctr" defTabSz="914400" rtl="0" latinLnBrk="0">
        <a:lnSpc>
          <a:spcPct val="100000"/>
        </a:lnSpc>
        <a:spcBef>
          <a:spcPts val="0"/>
        </a:spcBef>
        <a:spcAft>
          <a:spcPts val="0"/>
        </a:spcAft>
        <a:buClrTx/>
        <a:buSzTx/>
        <a:buFontTx/>
        <a:buNone/>
        <a:tabLst/>
        <a:defRPr b="0" baseline="0" cap="none" i="0" spc="0" strike="noStrike" sz="4400" u="none">
          <a:ln>
            <a:noFill/>
          </a:ln>
          <a:solidFill>
            <a:srgbClr val="000000"/>
          </a:solidFill>
          <a:uFillTx/>
          <a:latin typeface="+mn-lt"/>
          <a:ea typeface="+mn-ea"/>
          <a:cs typeface="+mn-cs"/>
          <a:sym typeface="Calibri"/>
        </a:defRPr>
      </a:lvl7pPr>
      <a:lvl8pPr marL="0" marR="0" indent="0" algn="ctr" defTabSz="914400" rtl="0" latinLnBrk="0">
        <a:lnSpc>
          <a:spcPct val="100000"/>
        </a:lnSpc>
        <a:spcBef>
          <a:spcPts val="0"/>
        </a:spcBef>
        <a:spcAft>
          <a:spcPts val="0"/>
        </a:spcAft>
        <a:buClrTx/>
        <a:buSzTx/>
        <a:buFontTx/>
        <a:buNone/>
        <a:tabLst/>
        <a:defRPr b="0" baseline="0" cap="none" i="0" spc="0" strike="noStrike" sz="4400" u="none">
          <a:ln>
            <a:noFill/>
          </a:ln>
          <a:solidFill>
            <a:srgbClr val="000000"/>
          </a:solidFill>
          <a:uFillTx/>
          <a:latin typeface="+mn-lt"/>
          <a:ea typeface="+mn-ea"/>
          <a:cs typeface="+mn-cs"/>
          <a:sym typeface="Calibri"/>
        </a:defRPr>
      </a:lvl8pPr>
      <a:lvl9pPr marL="0" marR="0" indent="0" algn="ctr" defTabSz="914400" rtl="0" latinLnBrk="0">
        <a:lnSpc>
          <a:spcPct val="100000"/>
        </a:lnSpc>
        <a:spcBef>
          <a:spcPts val="0"/>
        </a:spcBef>
        <a:spcAft>
          <a:spcPts val="0"/>
        </a:spcAft>
        <a:buClrTx/>
        <a:buSzTx/>
        <a:buFontTx/>
        <a:buNone/>
        <a:tabLst/>
        <a:defRPr b="0" baseline="0" cap="none" i="0" spc="0" strike="noStrike" sz="4400" u="none">
          <a:ln>
            <a:noFill/>
          </a:ln>
          <a:solidFill>
            <a:srgbClr val="000000"/>
          </a:solidFill>
          <a:uFillTx/>
          <a:latin typeface="+mn-lt"/>
          <a:ea typeface="+mn-ea"/>
          <a:cs typeface="+mn-cs"/>
          <a:sym typeface="Calibri"/>
        </a:defRPr>
      </a:lvl9pPr>
    </p:titleStyle>
    <p:bodyStyle>
      <a:lvl1pPr marL="342900" marR="0" indent="-342900" algn="l" defTabSz="914400" rtl="0" latinLnBrk="0">
        <a:lnSpc>
          <a:spcPct val="100000"/>
        </a:lnSpc>
        <a:spcBef>
          <a:spcPts val="700"/>
        </a:spcBef>
        <a:spcAft>
          <a:spcPts val="0"/>
        </a:spcAft>
        <a:buClrTx/>
        <a:buSzPct val="100000"/>
        <a:buFont typeface="Arial"/>
        <a:buChar char="•"/>
        <a:tabLst/>
        <a:defRPr b="0" baseline="0" cap="none" i="0" spc="0" strike="noStrike" sz="3200" u="none">
          <a:ln>
            <a:noFill/>
          </a:ln>
          <a:solidFill>
            <a:srgbClr val="000000"/>
          </a:solidFill>
          <a:uFillTx/>
          <a:latin typeface="+mn-lt"/>
          <a:ea typeface="+mn-ea"/>
          <a:cs typeface="+mn-cs"/>
          <a:sym typeface="Calibri"/>
        </a:defRPr>
      </a:lvl1pPr>
      <a:lvl2pPr marL="783771" marR="0" indent="-326571" algn="l" defTabSz="914400" rtl="0" latinLnBrk="0">
        <a:lnSpc>
          <a:spcPct val="100000"/>
        </a:lnSpc>
        <a:spcBef>
          <a:spcPts val="700"/>
        </a:spcBef>
        <a:spcAft>
          <a:spcPts val="0"/>
        </a:spcAft>
        <a:buClrTx/>
        <a:buSzPct val="100000"/>
        <a:buFont typeface="Arial"/>
        <a:buChar char="–"/>
        <a:tabLst/>
        <a:defRPr b="0" baseline="0" cap="none" i="0" spc="0" strike="noStrike" sz="3200" u="none">
          <a:ln>
            <a:noFill/>
          </a:ln>
          <a:solidFill>
            <a:srgbClr val="000000"/>
          </a:solidFill>
          <a:uFillTx/>
          <a:latin typeface="+mn-lt"/>
          <a:ea typeface="+mn-ea"/>
          <a:cs typeface="+mn-cs"/>
          <a:sym typeface="Calibri"/>
        </a:defRPr>
      </a:lvl2pPr>
      <a:lvl3pPr marL="1219200" marR="0" indent="-304800" algn="l" defTabSz="914400" rtl="0" latinLnBrk="0">
        <a:lnSpc>
          <a:spcPct val="100000"/>
        </a:lnSpc>
        <a:spcBef>
          <a:spcPts val="700"/>
        </a:spcBef>
        <a:spcAft>
          <a:spcPts val="0"/>
        </a:spcAft>
        <a:buClrTx/>
        <a:buSzPct val="100000"/>
        <a:buFont typeface="Arial"/>
        <a:buChar char="•"/>
        <a:tabLst/>
        <a:defRPr b="0" baseline="0" cap="none" i="0" spc="0" strike="noStrike" sz="3200" u="none">
          <a:ln>
            <a:noFill/>
          </a:ln>
          <a:solidFill>
            <a:srgbClr val="000000"/>
          </a:solidFill>
          <a:uFillTx/>
          <a:latin typeface="+mn-lt"/>
          <a:ea typeface="+mn-ea"/>
          <a:cs typeface="+mn-cs"/>
          <a:sym typeface="Calibri"/>
        </a:defRPr>
      </a:lvl3pPr>
      <a:lvl4pPr marL="1737360" marR="0" indent="-365760" algn="l" defTabSz="914400" rtl="0" latinLnBrk="0">
        <a:lnSpc>
          <a:spcPct val="100000"/>
        </a:lnSpc>
        <a:spcBef>
          <a:spcPts val="700"/>
        </a:spcBef>
        <a:spcAft>
          <a:spcPts val="0"/>
        </a:spcAft>
        <a:buClrTx/>
        <a:buSzPct val="100000"/>
        <a:buFont typeface="Arial"/>
        <a:buChar char="–"/>
        <a:tabLst/>
        <a:defRPr b="0" baseline="0" cap="none" i="0" spc="0" strike="noStrike" sz="3200" u="none">
          <a:ln>
            <a:noFill/>
          </a:ln>
          <a:solidFill>
            <a:srgbClr val="000000"/>
          </a:solidFill>
          <a:uFillTx/>
          <a:latin typeface="+mn-lt"/>
          <a:ea typeface="+mn-ea"/>
          <a:cs typeface="+mn-cs"/>
          <a:sym typeface="Calibri"/>
        </a:defRPr>
      </a:lvl4pPr>
      <a:lvl5pPr marL="2194560" marR="0" indent="-365760" algn="l" defTabSz="914400" rtl="0" latinLnBrk="0">
        <a:lnSpc>
          <a:spcPct val="100000"/>
        </a:lnSpc>
        <a:spcBef>
          <a:spcPts val="700"/>
        </a:spcBef>
        <a:spcAft>
          <a:spcPts val="0"/>
        </a:spcAft>
        <a:buClrTx/>
        <a:buSzPct val="100000"/>
        <a:buFont typeface="Arial"/>
        <a:buChar char="»"/>
        <a:tabLst/>
        <a:defRPr b="0" baseline="0" cap="none" i="0" spc="0" strike="noStrike" sz="3200" u="none">
          <a:ln>
            <a:noFill/>
          </a:ln>
          <a:solidFill>
            <a:srgbClr val="000000"/>
          </a:solidFill>
          <a:uFillTx/>
          <a:latin typeface="+mn-lt"/>
          <a:ea typeface="+mn-ea"/>
          <a:cs typeface="+mn-cs"/>
          <a:sym typeface="Calibri"/>
        </a:defRPr>
      </a:lvl5pPr>
      <a:lvl6pPr marL="2651760" marR="0" indent="-365760" algn="l" defTabSz="914400" rtl="0" latinLnBrk="0">
        <a:lnSpc>
          <a:spcPct val="100000"/>
        </a:lnSpc>
        <a:spcBef>
          <a:spcPts val="700"/>
        </a:spcBef>
        <a:spcAft>
          <a:spcPts val="0"/>
        </a:spcAft>
        <a:buClrTx/>
        <a:buSzPct val="100000"/>
        <a:buFont typeface="Arial"/>
        <a:buChar char="•"/>
        <a:tabLst/>
        <a:defRPr b="0" baseline="0" cap="none" i="0" spc="0" strike="noStrike" sz="3200" u="none">
          <a:ln>
            <a:noFill/>
          </a:ln>
          <a:solidFill>
            <a:srgbClr val="000000"/>
          </a:solidFill>
          <a:uFillTx/>
          <a:latin typeface="+mn-lt"/>
          <a:ea typeface="+mn-ea"/>
          <a:cs typeface="+mn-cs"/>
          <a:sym typeface="Calibri"/>
        </a:defRPr>
      </a:lvl6pPr>
      <a:lvl7pPr marL="3108960" marR="0" indent="-365760" algn="l" defTabSz="914400" rtl="0" latinLnBrk="0">
        <a:lnSpc>
          <a:spcPct val="100000"/>
        </a:lnSpc>
        <a:spcBef>
          <a:spcPts val="700"/>
        </a:spcBef>
        <a:spcAft>
          <a:spcPts val="0"/>
        </a:spcAft>
        <a:buClrTx/>
        <a:buSzPct val="100000"/>
        <a:buFont typeface="Arial"/>
        <a:buChar char="•"/>
        <a:tabLst/>
        <a:defRPr b="0" baseline="0" cap="none" i="0" spc="0" strike="noStrike" sz="3200" u="none">
          <a:ln>
            <a:noFill/>
          </a:ln>
          <a:solidFill>
            <a:srgbClr val="000000"/>
          </a:solidFill>
          <a:uFillTx/>
          <a:latin typeface="+mn-lt"/>
          <a:ea typeface="+mn-ea"/>
          <a:cs typeface="+mn-cs"/>
          <a:sym typeface="Calibri"/>
        </a:defRPr>
      </a:lvl7pPr>
      <a:lvl8pPr marL="3566159" marR="0" indent="-365759" algn="l" defTabSz="914400" rtl="0" latinLnBrk="0">
        <a:lnSpc>
          <a:spcPct val="100000"/>
        </a:lnSpc>
        <a:spcBef>
          <a:spcPts val="700"/>
        </a:spcBef>
        <a:spcAft>
          <a:spcPts val="0"/>
        </a:spcAft>
        <a:buClrTx/>
        <a:buSzPct val="100000"/>
        <a:buFont typeface="Arial"/>
        <a:buChar char="•"/>
        <a:tabLst/>
        <a:defRPr b="0" baseline="0" cap="none" i="0" spc="0" strike="noStrike" sz="3200" u="none">
          <a:ln>
            <a:noFill/>
          </a:ln>
          <a:solidFill>
            <a:srgbClr val="000000"/>
          </a:solidFill>
          <a:uFillTx/>
          <a:latin typeface="+mn-lt"/>
          <a:ea typeface="+mn-ea"/>
          <a:cs typeface="+mn-cs"/>
          <a:sym typeface="Calibri"/>
        </a:defRPr>
      </a:lvl8pPr>
      <a:lvl9pPr marL="4023359" marR="0" indent="-365759" algn="l" defTabSz="914400" rtl="0" latinLnBrk="0">
        <a:lnSpc>
          <a:spcPct val="100000"/>
        </a:lnSpc>
        <a:spcBef>
          <a:spcPts val="700"/>
        </a:spcBef>
        <a:spcAft>
          <a:spcPts val="0"/>
        </a:spcAft>
        <a:buClrTx/>
        <a:buSzPct val="100000"/>
        <a:buFont typeface="Arial"/>
        <a:buChar char="•"/>
        <a:tabLst/>
        <a:defRPr b="0" baseline="0" cap="none" i="0" spc="0" strike="noStrike" sz="3200" u="none">
          <a:ln>
            <a:noFill/>
          </a:ln>
          <a:solidFill>
            <a:srgbClr val="000000"/>
          </a:solidFill>
          <a:uFillTx/>
          <a:latin typeface="+mn-lt"/>
          <a:ea typeface="+mn-ea"/>
          <a:cs typeface="+mn-cs"/>
          <a:sym typeface="Calibri"/>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Calibri"/>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14.xml"/></Relationships>

</file>

<file path=ppt/slides/_rels/slide20.xml.rels><?xml version="1.0" encoding="UTF-8" standalone="yes"?><Relationships xmlns="http://schemas.openxmlformats.org/package/2006/relationships"><Relationship Id="rId1" Type="http://schemas.openxmlformats.org/officeDocument/2006/relationships/slideLayout" Target="../slideLayouts/slideLayout14.xml"/></Relationships>

</file>

<file path=ppt/slides/_rels/slide21.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Relationships xmlns="http://schemas.openxmlformats.org/package/2006/relationships"><Relationship Id="rId1" Type="http://schemas.openxmlformats.org/officeDocument/2006/relationships/slideLayout" Target="../slideLayouts/slideLayout14.xml"/></Relationships>

</file>

<file path=ppt/slides/_rels/slide24.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xml"/></Relationships>

</file>

<file path=ppt/slides/_rels/slide80.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3" name="Title 1"/>
          <p:cNvSpPr/>
          <p:nvPr>
            <p:ph type="ctrTitle"/>
          </p:nvPr>
        </p:nvSpPr>
        <p:spPr>
          <a:prstGeom prst="rect">
            <a:avLst/>
          </a:prstGeom>
        </p:spPr>
        <p:txBody>
          <a:bodyPr/>
          <a:lstStyle/>
          <a:p>
            <a:pPr/>
            <a:r>
              <a:t>Qualitative research approaches</a:t>
            </a:r>
          </a:p>
        </p:txBody>
      </p:sp>
      <p:sp>
        <p:nvSpPr>
          <p:cNvPr id="144" name="Subtitle 2"/>
          <p:cNvSpPr/>
          <p:nvPr>
            <p:ph type="subTitle" sz="quarter" idx="1"/>
          </p:nvPr>
        </p:nvSpPr>
        <p:spPr>
          <a:prstGeom prst="rect">
            <a:avLst/>
          </a:prstGeom>
        </p:spPr>
        <p:txBody>
          <a:bodyPr/>
          <a:lstStyle/>
          <a:p>
            <a:pPr/>
            <a:r>
              <a:t>Oliver Mweemba, MPhil, PhD</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75" name="Rectangle 2"/>
          <p:cNvSpPr/>
          <p:nvPr>
            <p:ph type="title"/>
          </p:nvPr>
        </p:nvSpPr>
        <p:spPr>
          <a:xfrm>
            <a:off x="685800" y="685800"/>
            <a:ext cx="8458200" cy="838200"/>
          </a:xfrm>
          <a:prstGeom prst="rect">
            <a:avLst/>
          </a:prstGeom>
        </p:spPr>
        <p:txBody>
          <a:bodyPr/>
          <a:lstStyle>
            <a:lvl1pPr defTabSz="859536">
              <a:defRPr sz="4136"/>
            </a:lvl1pPr>
          </a:lstStyle>
          <a:p>
            <a:pPr/>
            <a:r>
              <a:t>The language of research (rhetoric)</a:t>
            </a:r>
          </a:p>
        </p:txBody>
      </p:sp>
      <p:sp>
        <p:nvSpPr>
          <p:cNvPr id="176" name="Rectangle 3"/>
          <p:cNvSpPr/>
          <p:nvPr>
            <p:ph type="body" sz="half" idx="1"/>
          </p:nvPr>
        </p:nvSpPr>
        <p:spPr>
          <a:xfrm>
            <a:off x="685800" y="1981200"/>
            <a:ext cx="4038600" cy="4114800"/>
          </a:xfrm>
          <a:prstGeom prst="rect">
            <a:avLst/>
          </a:prstGeom>
        </p:spPr>
        <p:txBody>
          <a:bodyPr/>
          <a:lstStyle/>
          <a:p>
            <a:pPr>
              <a:defRPr u="sng"/>
            </a:pPr>
            <a:r>
              <a:t>Quantitative</a:t>
            </a:r>
          </a:p>
          <a:p>
            <a:pPr lvl="1" marL="742950" indent="-285750">
              <a:spcBef>
                <a:spcPts val="500"/>
              </a:spcBef>
              <a:defRPr sz="2400"/>
            </a:pPr>
            <a:r>
              <a:t>scholarly</a:t>
            </a:r>
          </a:p>
          <a:p>
            <a:pPr lvl="1" marL="742950" indent="-285750">
              <a:spcBef>
                <a:spcPts val="500"/>
              </a:spcBef>
              <a:defRPr sz="2400"/>
            </a:pPr>
          </a:p>
          <a:p>
            <a:pPr lvl="1" marL="742950" indent="-285750">
              <a:spcBef>
                <a:spcPts val="500"/>
              </a:spcBef>
              <a:defRPr sz="2400"/>
            </a:pPr>
            <a:r>
              <a:t>impersonal, 3rd person voice</a:t>
            </a:r>
          </a:p>
          <a:p>
            <a:pPr lvl="1" marL="742950" indent="-285750">
              <a:spcBef>
                <a:spcPts val="500"/>
              </a:spcBef>
              <a:defRPr sz="2400"/>
            </a:pPr>
          </a:p>
          <a:p>
            <a:pPr lvl="1" marL="742950" indent="-285750">
              <a:spcBef>
                <a:spcPts val="500"/>
              </a:spcBef>
              <a:defRPr sz="2400"/>
            </a:pPr>
            <a:r>
              <a:t>quantitative terms and definitions</a:t>
            </a:r>
          </a:p>
        </p:txBody>
      </p:sp>
      <p:sp>
        <p:nvSpPr>
          <p:cNvPr id="177" name="Rectangle 4"/>
          <p:cNvSpPr/>
          <p:nvPr/>
        </p:nvSpPr>
        <p:spPr>
          <a:xfrm>
            <a:off x="5181600" y="1981200"/>
            <a:ext cx="3962400" cy="4114800"/>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marL="342900" indent="-342900">
              <a:spcBef>
                <a:spcPts val="600"/>
              </a:spcBef>
              <a:buSzPct val="100000"/>
              <a:buFont typeface="Arial"/>
              <a:buChar char="•"/>
              <a:defRPr sz="2800" u="sng"/>
            </a:pPr>
            <a:r>
              <a:t>Qualitative</a:t>
            </a:r>
          </a:p>
          <a:p>
            <a:pPr lvl="1" marL="742950" indent="-285750">
              <a:spcBef>
                <a:spcPts val="500"/>
              </a:spcBef>
              <a:buSzPct val="100000"/>
              <a:buFont typeface="Arial"/>
              <a:buChar char="–"/>
              <a:defRPr sz="2400"/>
            </a:pPr>
            <a:r>
              <a:t>literary</a:t>
            </a:r>
          </a:p>
          <a:p>
            <a:pPr lvl="1" marL="742950" indent="-285750">
              <a:spcBef>
                <a:spcPts val="500"/>
              </a:spcBef>
              <a:buSzPct val="100000"/>
              <a:buFont typeface="Arial"/>
              <a:buChar char="–"/>
              <a:defRPr sz="2400"/>
            </a:pPr>
          </a:p>
          <a:p>
            <a:pPr lvl="1" marL="742950" indent="-285750">
              <a:spcBef>
                <a:spcPts val="500"/>
              </a:spcBef>
              <a:buSzPct val="100000"/>
              <a:buFont typeface="Arial"/>
              <a:buChar char="–"/>
              <a:defRPr sz="2400"/>
            </a:pPr>
            <a:r>
              <a:t>informal style using personal voice</a:t>
            </a:r>
          </a:p>
          <a:p>
            <a:pPr lvl="1" marL="742950" indent="-285750">
              <a:spcBef>
                <a:spcPts val="500"/>
              </a:spcBef>
              <a:buSzPct val="100000"/>
              <a:buFont typeface="Arial"/>
              <a:buChar char="–"/>
              <a:defRPr sz="2400"/>
            </a:pPr>
          </a:p>
          <a:p>
            <a:pPr lvl="1" marL="742950" indent="-285750">
              <a:spcBef>
                <a:spcPts val="500"/>
              </a:spcBef>
              <a:buSzPct val="100000"/>
              <a:buFont typeface="Arial"/>
              <a:buChar char="–"/>
              <a:defRPr sz="2400"/>
            </a:pPr>
            <a:r>
              <a:t>qualitative terms and definitions</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79" name="Rectangle 2"/>
          <p:cNvSpPr/>
          <p:nvPr>
            <p:ph type="title"/>
          </p:nvPr>
        </p:nvSpPr>
        <p:spPr>
          <a:xfrm>
            <a:off x="685800" y="609600"/>
            <a:ext cx="8458200" cy="1143000"/>
          </a:xfrm>
          <a:prstGeom prst="rect">
            <a:avLst/>
          </a:prstGeom>
        </p:spPr>
        <p:txBody>
          <a:bodyPr/>
          <a:lstStyle>
            <a:lvl1pPr algn="l"/>
          </a:lstStyle>
          <a:p>
            <a:pPr/>
            <a:r>
              <a:t>  Methodology (research process)</a:t>
            </a:r>
          </a:p>
        </p:txBody>
      </p:sp>
      <p:sp>
        <p:nvSpPr>
          <p:cNvPr id="180" name="Rectangle 3"/>
          <p:cNvSpPr/>
          <p:nvPr>
            <p:ph type="body" idx="1"/>
          </p:nvPr>
        </p:nvSpPr>
        <p:spPr>
          <a:xfrm>
            <a:off x="0" y="1905000"/>
            <a:ext cx="9144000" cy="4953000"/>
          </a:xfrm>
          <a:prstGeom prst="rect">
            <a:avLst/>
          </a:prstGeom>
        </p:spPr>
        <p:txBody>
          <a:bodyPr/>
          <a:lstStyle/>
          <a:p>
            <a:pPr lvl="1" marL="742950" indent="-285750">
              <a:lnSpc>
                <a:spcPct val="90000"/>
              </a:lnSpc>
              <a:spcBef>
                <a:spcPts val="900"/>
              </a:spcBef>
              <a:buFontTx/>
              <a:buChar char="❖"/>
              <a:defRPr sz="3600"/>
            </a:pPr>
            <a:r>
              <a:t>  </a:t>
            </a:r>
            <a:r>
              <a:rPr sz="3800"/>
              <a:t>work with particulars (details) before</a:t>
            </a:r>
            <a:endParaRPr sz="2800"/>
          </a:p>
          <a:p>
            <a:pPr lvl="1" marL="285750" indent="171450">
              <a:lnSpc>
                <a:spcPct val="90000"/>
              </a:lnSpc>
              <a:spcBef>
                <a:spcPts val="900"/>
              </a:spcBef>
              <a:buSzTx/>
              <a:buNone/>
              <a:defRPr sz="3800"/>
            </a:pPr>
            <a:r>
              <a:t>     generalizations</a:t>
            </a:r>
            <a:endParaRPr sz="2800"/>
          </a:p>
          <a:p>
            <a:pPr lvl="1" marL="742950" indent="-285750">
              <a:lnSpc>
                <a:spcPct val="90000"/>
              </a:lnSpc>
              <a:spcBef>
                <a:spcPts val="600"/>
              </a:spcBef>
              <a:buFontTx/>
              <a:buChar char="❖"/>
              <a:defRPr sz="3800"/>
            </a:pPr>
          </a:p>
          <a:p>
            <a:pPr lvl="1" marL="742950" indent="-285750">
              <a:lnSpc>
                <a:spcPct val="90000"/>
              </a:lnSpc>
              <a:spcBef>
                <a:spcPts val="900"/>
              </a:spcBef>
              <a:buFontTx/>
              <a:buChar char="❖"/>
              <a:defRPr sz="3800"/>
            </a:pPr>
            <a:r>
              <a:t> describe in detail the study context</a:t>
            </a:r>
            <a:endParaRPr sz="2800"/>
          </a:p>
          <a:p>
            <a:pPr lvl="1" marL="742950" indent="-285750">
              <a:lnSpc>
                <a:spcPct val="90000"/>
              </a:lnSpc>
              <a:spcBef>
                <a:spcPts val="600"/>
              </a:spcBef>
              <a:buFontTx/>
              <a:buChar char="❖"/>
              <a:defRPr sz="3800"/>
            </a:pPr>
          </a:p>
          <a:p>
            <a:pPr lvl="1" marL="742950" indent="-285750">
              <a:lnSpc>
                <a:spcPct val="90000"/>
              </a:lnSpc>
              <a:spcBef>
                <a:spcPts val="900"/>
              </a:spcBef>
              <a:buFontTx/>
              <a:buChar char="❖"/>
              <a:defRPr sz="3800"/>
            </a:pPr>
            <a:r>
              <a:t> continually revise questions based </a:t>
            </a:r>
            <a:endParaRPr sz="2800"/>
          </a:p>
          <a:p>
            <a:pPr lvl="1" marL="285750" indent="171450">
              <a:lnSpc>
                <a:spcPct val="90000"/>
              </a:lnSpc>
              <a:spcBef>
                <a:spcPts val="900"/>
              </a:spcBef>
              <a:buSzTx/>
              <a:buNone/>
              <a:defRPr sz="3800"/>
            </a:pPr>
            <a:r>
              <a:t>     on data &amp; findings</a:t>
            </a: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82" name="Title 1"/>
          <p:cNvSpPr/>
          <p:nvPr>
            <p:ph type="title"/>
          </p:nvPr>
        </p:nvSpPr>
        <p:spPr>
          <a:prstGeom prst="rect">
            <a:avLst/>
          </a:prstGeom>
        </p:spPr>
        <p:txBody>
          <a:bodyPr/>
          <a:lstStyle>
            <a:lvl1pPr defTabSz="786384">
              <a:defRPr sz="3870"/>
            </a:lvl1pPr>
          </a:lstStyle>
          <a:p>
            <a:pPr/>
            <a:r>
              <a:t>Research traditions that emerge from competing paradigms</a:t>
            </a:r>
          </a:p>
        </p:txBody>
      </p:sp>
      <p:sp>
        <p:nvSpPr>
          <p:cNvPr id="183" name="Content Placeholder 2"/>
          <p:cNvSpPr/>
          <p:nvPr>
            <p:ph type="body" idx="1"/>
          </p:nvPr>
        </p:nvSpPr>
        <p:spPr>
          <a:prstGeom prst="rect">
            <a:avLst/>
          </a:prstGeom>
        </p:spPr>
        <p:txBody>
          <a:bodyPr/>
          <a:lstStyle/>
          <a:p>
            <a:pPr marL="170078" indent="-170078" defTabSz="566927">
              <a:lnSpc>
                <a:spcPct val="90000"/>
              </a:lnSpc>
              <a:spcBef>
                <a:spcPts val="300"/>
              </a:spcBef>
              <a:defRPr sz="1612"/>
            </a:pPr>
            <a:r>
              <a:t>Positivism – Quantitative methodologies (RCTs, Quasi- RCTs, Cohort studies, Case -control studies, Cross section studies, Ecological studies)</a:t>
            </a:r>
          </a:p>
          <a:p>
            <a:pPr marL="170078" indent="-170078" defTabSz="566927">
              <a:lnSpc>
                <a:spcPct val="90000"/>
              </a:lnSpc>
              <a:spcBef>
                <a:spcPts val="300"/>
              </a:spcBef>
              <a:defRPr sz="1612"/>
            </a:pPr>
          </a:p>
          <a:p>
            <a:pPr marL="170078" indent="-170078" defTabSz="566927">
              <a:lnSpc>
                <a:spcPct val="90000"/>
              </a:lnSpc>
              <a:spcBef>
                <a:spcPts val="300"/>
              </a:spcBef>
              <a:defRPr sz="1612"/>
            </a:pPr>
            <a:r>
              <a:t>Post-positivism – Quantitative methodologies/with some qualitative data to supplement (Pragmatic RCTs, Mixed Methods RCTs, Mixed Methods Observational quantitive methods)</a:t>
            </a:r>
          </a:p>
          <a:p>
            <a:pPr marL="170078" indent="-170078" defTabSz="566927">
              <a:lnSpc>
                <a:spcPct val="90000"/>
              </a:lnSpc>
              <a:spcBef>
                <a:spcPts val="300"/>
              </a:spcBef>
              <a:defRPr sz="1612"/>
            </a:pPr>
          </a:p>
          <a:p>
            <a:pPr marL="170078" indent="-170078" defTabSz="566927">
              <a:lnSpc>
                <a:spcPct val="90000"/>
              </a:lnSpc>
              <a:spcBef>
                <a:spcPts val="300"/>
              </a:spcBef>
              <a:defRPr b="1" sz="1612"/>
            </a:pPr>
            <a:r>
              <a:t>Constructivism – Qualitative methodologies (</a:t>
            </a:r>
            <a:r>
              <a:rPr i="1"/>
              <a:t>Ethnography</a:t>
            </a:r>
            <a:r>
              <a:t>, </a:t>
            </a:r>
            <a:r>
              <a:rPr i="1"/>
              <a:t>Grounded Theory</a:t>
            </a:r>
            <a:r>
              <a:t>, Qualitative case studies, Phenomenology, </a:t>
            </a:r>
            <a:r>
              <a:rPr i="1"/>
              <a:t>Narrative Designs</a:t>
            </a:r>
            <a:r>
              <a:t>)</a:t>
            </a:r>
          </a:p>
          <a:p>
            <a:pPr marL="170078" indent="-170078" defTabSz="566927">
              <a:lnSpc>
                <a:spcPct val="90000"/>
              </a:lnSpc>
              <a:spcBef>
                <a:spcPts val="300"/>
              </a:spcBef>
              <a:defRPr sz="1612"/>
            </a:pPr>
          </a:p>
          <a:p>
            <a:pPr marL="170078" indent="-170078" defTabSz="566927">
              <a:lnSpc>
                <a:spcPct val="90000"/>
              </a:lnSpc>
              <a:spcBef>
                <a:spcPts val="300"/>
              </a:spcBef>
              <a:defRPr sz="1612"/>
            </a:pPr>
            <a:r>
              <a:t>Critical theory – Participatory research methodologies (Community-based Participatory Action Research, Feminist Participatory Action Research, Action research)</a:t>
            </a:r>
          </a:p>
          <a:p>
            <a:pPr marL="170078" indent="-170078" defTabSz="566927">
              <a:lnSpc>
                <a:spcPct val="90000"/>
              </a:lnSpc>
              <a:spcBef>
                <a:spcPts val="300"/>
              </a:spcBef>
              <a:defRPr sz="1612"/>
            </a:pPr>
          </a:p>
          <a:p>
            <a:pPr marL="170078" indent="-170078" defTabSz="566927">
              <a:lnSpc>
                <a:spcPct val="90000"/>
              </a:lnSpc>
              <a:spcBef>
                <a:spcPts val="300"/>
              </a:spcBef>
              <a:defRPr sz="1612"/>
            </a:pPr>
            <a:r>
              <a:t>Pragmatic – Mixed methods designs (Explanatory, Exploratory, Concurrent, Nested designs, Multiphase, Transformative designs)</a:t>
            </a: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85" name="Rectangle 2"/>
          <p:cNvSpPr/>
          <p:nvPr>
            <p:ph type="title"/>
          </p:nvPr>
        </p:nvSpPr>
        <p:spPr>
          <a:prstGeom prst="rect">
            <a:avLst/>
          </a:prstGeom>
        </p:spPr>
        <p:txBody>
          <a:bodyPr/>
          <a:lstStyle>
            <a:lvl1pPr>
              <a:defRPr sz="4000"/>
            </a:lvl1pPr>
          </a:lstStyle>
          <a:p>
            <a:pPr/>
            <a:r>
              <a:t>Ethnography</a:t>
            </a:r>
          </a:p>
        </p:txBody>
      </p:sp>
      <p:sp>
        <p:nvSpPr>
          <p:cNvPr id="186" name="Rectangle 3"/>
          <p:cNvSpPr/>
          <p:nvPr>
            <p:ph type="body" idx="1"/>
          </p:nvPr>
        </p:nvSpPr>
        <p:spPr>
          <a:xfrm>
            <a:off x="457200" y="1600200"/>
            <a:ext cx="8229600" cy="4525963"/>
          </a:xfrm>
          <a:prstGeom prst="rect">
            <a:avLst/>
          </a:prstGeom>
        </p:spPr>
        <p:txBody>
          <a:bodyPr/>
          <a:lstStyle/>
          <a:p>
            <a:pPr marL="322325" indent="-322325" defTabSz="859536">
              <a:defRPr sz="3008"/>
            </a:pPr>
            <a:r>
              <a:t>Studies of a culture group in a natural setting</a:t>
            </a:r>
          </a:p>
          <a:p>
            <a:pPr marL="322325" indent="-322325" defTabSz="859536">
              <a:defRPr sz="3008"/>
            </a:pPr>
          </a:p>
          <a:p>
            <a:pPr marL="322325" indent="-322325" defTabSz="859536">
              <a:defRPr sz="3008"/>
            </a:pPr>
            <a:r>
              <a:t>Observational, conversational &amp; interview data</a:t>
            </a:r>
          </a:p>
          <a:p>
            <a:pPr marL="322325" indent="-322325" defTabSz="859536">
              <a:defRPr sz="3008"/>
            </a:pPr>
          </a:p>
          <a:p>
            <a:pPr marL="322325" indent="-322325" defTabSz="859536">
              <a:defRPr sz="3008"/>
            </a:pPr>
            <a:r>
              <a:t>Flexible research process evolving contextually in response to the lived realities encountered in the field setting</a:t>
            </a: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88" name="Rectangle 2"/>
          <p:cNvSpPr/>
          <p:nvPr>
            <p:ph type="title"/>
          </p:nvPr>
        </p:nvSpPr>
        <p:spPr>
          <a:prstGeom prst="rect">
            <a:avLst/>
          </a:prstGeom>
        </p:spPr>
        <p:txBody>
          <a:bodyPr/>
          <a:lstStyle>
            <a:lvl1pPr>
              <a:defRPr sz="4000"/>
            </a:lvl1pPr>
          </a:lstStyle>
          <a:p>
            <a:pPr/>
            <a:r>
              <a:t>Ethnography</a:t>
            </a:r>
          </a:p>
        </p:txBody>
      </p:sp>
      <p:sp>
        <p:nvSpPr>
          <p:cNvPr id="189" name="Rectangle 3"/>
          <p:cNvSpPr/>
          <p:nvPr>
            <p:ph type="body" idx="1"/>
          </p:nvPr>
        </p:nvSpPr>
        <p:spPr>
          <a:xfrm>
            <a:off x="457200" y="1600200"/>
            <a:ext cx="8229600" cy="4525963"/>
          </a:xfrm>
          <a:prstGeom prst="rect">
            <a:avLst/>
          </a:prstGeom>
        </p:spPr>
        <p:txBody>
          <a:bodyPr/>
          <a:lstStyle/>
          <a:p>
            <a:pPr marL="322325" indent="-322325" defTabSz="859536">
              <a:defRPr sz="3008"/>
            </a:pPr>
            <a:r>
              <a:t>Studies of a culture group in a natural setting</a:t>
            </a:r>
          </a:p>
          <a:p>
            <a:pPr marL="322325" indent="-322325" defTabSz="859536">
              <a:defRPr sz="3008"/>
            </a:pPr>
          </a:p>
          <a:p>
            <a:pPr marL="322325" indent="-322325" defTabSz="859536">
              <a:defRPr sz="3008"/>
            </a:pPr>
            <a:r>
              <a:t>Observational, conversational &amp; interview data</a:t>
            </a:r>
          </a:p>
          <a:p>
            <a:pPr marL="322325" indent="-322325" defTabSz="859536">
              <a:defRPr sz="3008"/>
            </a:pPr>
          </a:p>
          <a:p>
            <a:pPr marL="322325" indent="-322325" defTabSz="859536">
              <a:defRPr sz="3008"/>
            </a:pPr>
            <a:r>
              <a:t>Flexible research process evolving contextually in response to the lived realities encountered in the field setting</a:t>
            </a:r>
          </a:p>
        </p:txBody>
      </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91" name="Rectangle 2"/>
          <p:cNvSpPr/>
          <p:nvPr>
            <p:ph type="title"/>
          </p:nvPr>
        </p:nvSpPr>
        <p:spPr>
          <a:xfrm>
            <a:off x="457200" y="704850"/>
            <a:ext cx="8229600" cy="895350"/>
          </a:xfrm>
          <a:prstGeom prst="rect">
            <a:avLst/>
          </a:prstGeom>
        </p:spPr>
        <p:txBody>
          <a:bodyPr/>
          <a:lstStyle/>
          <a:p>
            <a:pPr/>
            <a:r>
              <a:t>Ethnography</a:t>
            </a:r>
          </a:p>
        </p:txBody>
      </p:sp>
      <p:sp>
        <p:nvSpPr>
          <p:cNvPr id="192" name="Rectangle 3"/>
          <p:cNvSpPr/>
          <p:nvPr>
            <p:ph type="body" idx="1"/>
          </p:nvPr>
        </p:nvSpPr>
        <p:spPr>
          <a:xfrm>
            <a:off x="457200" y="1600200"/>
            <a:ext cx="8229600" cy="4525963"/>
          </a:xfrm>
          <a:prstGeom prst="rect">
            <a:avLst/>
          </a:prstGeom>
        </p:spPr>
        <p:txBody>
          <a:bodyPr/>
          <a:lstStyle/>
          <a:p>
            <a:pPr>
              <a:lnSpc>
                <a:spcPct val="90000"/>
              </a:lnSpc>
            </a:pPr>
            <a:r>
              <a:t>Usually focuses a single setting or group, of relatively small scale</a:t>
            </a:r>
          </a:p>
          <a:p>
            <a:pPr>
              <a:lnSpc>
                <a:spcPct val="90000"/>
              </a:lnSpc>
            </a:pPr>
          </a:p>
          <a:p>
            <a:pPr>
              <a:lnSpc>
                <a:spcPct val="90000"/>
              </a:lnSpc>
            </a:pPr>
            <a:r>
              <a:t>Analysis of data involves interpretation of meanings and functions of human actions and mainly takes the form of verbal descriptions and explanations, with quantification of data playing a subordinate role</a:t>
            </a:r>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94" name="Rectangle 2"/>
          <p:cNvSpPr/>
          <p:nvPr>
            <p:ph type="title"/>
          </p:nvPr>
        </p:nvSpPr>
        <p:spPr>
          <a:prstGeom prst="rect">
            <a:avLst/>
          </a:prstGeom>
        </p:spPr>
        <p:txBody>
          <a:bodyPr/>
          <a:lstStyle>
            <a:lvl1pPr>
              <a:defRPr sz="4000"/>
            </a:lvl1pPr>
          </a:lstStyle>
          <a:p>
            <a:pPr/>
            <a:r>
              <a:t>Grounded Theory</a:t>
            </a:r>
          </a:p>
        </p:txBody>
      </p:sp>
      <p:sp>
        <p:nvSpPr>
          <p:cNvPr id="195" name="Rectangle 3"/>
          <p:cNvSpPr/>
          <p:nvPr>
            <p:ph type="body" idx="1"/>
          </p:nvPr>
        </p:nvSpPr>
        <p:spPr>
          <a:xfrm>
            <a:off x="457200" y="1600200"/>
            <a:ext cx="8229600" cy="4525963"/>
          </a:xfrm>
          <a:prstGeom prst="rect">
            <a:avLst/>
          </a:prstGeom>
        </p:spPr>
        <p:txBody>
          <a:bodyPr/>
          <a:lstStyle/>
          <a:p>
            <a:pPr marL="329184" indent="-329184" defTabSz="877823">
              <a:lnSpc>
                <a:spcPct val="90000"/>
              </a:lnSpc>
              <a:defRPr sz="3072"/>
            </a:pPr>
            <a:r>
              <a:t>Attempt to derive  general abstract theory of a process, action or interaction grounded in the views of the participants in a study &amp; built from the «ground up»</a:t>
            </a:r>
          </a:p>
          <a:p>
            <a:pPr marL="329184" indent="-329184" defTabSz="877823">
              <a:lnSpc>
                <a:spcPct val="90000"/>
              </a:lnSpc>
              <a:defRPr sz="3072"/>
            </a:pPr>
          </a:p>
          <a:p>
            <a:pPr marL="329184" indent="-329184" defTabSz="877823">
              <a:lnSpc>
                <a:spcPct val="90000"/>
              </a:lnSpc>
              <a:defRPr sz="3072"/>
            </a:pPr>
            <a:r>
              <a:t>Constant comparision of data with emerging categories and theoretical sampling</a:t>
            </a:r>
          </a:p>
          <a:p>
            <a:pPr marL="329184" indent="-329184" defTabSz="877823">
              <a:lnSpc>
                <a:spcPct val="90000"/>
              </a:lnSpc>
              <a:defRPr sz="3072"/>
            </a:pPr>
          </a:p>
          <a:p>
            <a:pPr marL="329184" indent="-329184" defTabSz="877823">
              <a:lnSpc>
                <a:spcPct val="90000"/>
              </a:lnSpc>
              <a:defRPr sz="3072"/>
            </a:pPr>
            <a:r>
              <a:t>Memoing!</a:t>
            </a:r>
          </a:p>
        </p:txBody>
      </p:sp>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97" name="Grounded theory"/>
          <p:cNvSpPr/>
          <p:nvPr>
            <p:ph type="title"/>
          </p:nvPr>
        </p:nvSpPr>
        <p:spPr>
          <a:prstGeom prst="rect">
            <a:avLst/>
          </a:prstGeom>
        </p:spPr>
        <p:txBody>
          <a:bodyPr/>
          <a:lstStyle/>
          <a:p>
            <a:pPr/>
            <a:r>
              <a:t>Grounded theory</a:t>
            </a:r>
          </a:p>
        </p:txBody>
      </p:sp>
      <p:sp>
        <p:nvSpPr>
          <p:cNvPr id="198" name="Focuses on process or an action with distinct steps over time…"/>
          <p:cNvSpPr/>
          <p:nvPr>
            <p:ph type="body" idx="1"/>
          </p:nvPr>
        </p:nvSpPr>
        <p:spPr>
          <a:prstGeom prst="rect">
            <a:avLst/>
          </a:prstGeom>
        </p:spPr>
        <p:txBody>
          <a:bodyPr/>
          <a:lstStyle/>
          <a:p>
            <a:pPr/>
            <a:r>
              <a:t>Focuses on process or an action with distinct steps over time</a:t>
            </a:r>
          </a:p>
          <a:p>
            <a:pPr/>
            <a:r>
              <a:t>Aims to develop a theory of the process or action </a:t>
            </a:r>
          </a:p>
          <a:p>
            <a:pPr/>
            <a:r>
              <a:t>Memoing part of developing the theory</a:t>
            </a:r>
          </a:p>
          <a:p>
            <a:pPr/>
            <a:r>
              <a:t>Data primarily collected in interviews through theoretical sampling</a:t>
            </a:r>
          </a:p>
          <a:p>
            <a:pPr/>
            <a:r>
              <a:t>Data analysis follow open coding</a:t>
            </a:r>
          </a:p>
        </p:txBody>
      </p:sp>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00" name="Rectangle 2"/>
          <p:cNvSpPr/>
          <p:nvPr>
            <p:ph type="title"/>
          </p:nvPr>
        </p:nvSpPr>
        <p:spPr>
          <a:xfrm>
            <a:off x="457200" y="704850"/>
            <a:ext cx="8229600" cy="666750"/>
          </a:xfrm>
          <a:prstGeom prst="rect">
            <a:avLst/>
          </a:prstGeom>
        </p:spPr>
        <p:txBody>
          <a:bodyPr/>
          <a:lstStyle>
            <a:lvl1pPr>
              <a:defRPr sz="3600"/>
            </a:lvl1pPr>
          </a:lstStyle>
          <a:p>
            <a:pPr/>
            <a:r>
              <a:t>Qualitative Case Study</a:t>
            </a:r>
          </a:p>
        </p:txBody>
      </p:sp>
      <p:sp>
        <p:nvSpPr>
          <p:cNvPr id="201" name="Rectangle 3"/>
          <p:cNvSpPr/>
          <p:nvPr>
            <p:ph type="body" idx="1"/>
          </p:nvPr>
        </p:nvSpPr>
        <p:spPr>
          <a:xfrm>
            <a:off x="457200" y="1600200"/>
            <a:ext cx="8229600" cy="4525963"/>
          </a:xfrm>
          <a:prstGeom prst="rect">
            <a:avLst/>
          </a:prstGeom>
        </p:spPr>
        <p:txBody>
          <a:bodyPr/>
          <a:lstStyle/>
          <a:p>
            <a:pPr marL="322325" indent="-322325" defTabSz="859536">
              <a:defRPr sz="3008"/>
            </a:pPr>
            <a:r>
              <a:t>In-depth exploration of a programme, activity, event, process, group of people, etc.</a:t>
            </a:r>
          </a:p>
          <a:p>
            <a:pPr marL="322325" indent="-322325" defTabSz="859536">
              <a:defRPr sz="3008"/>
            </a:pPr>
          </a:p>
          <a:p>
            <a:pPr marL="322325" indent="-322325" defTabSz="859536">
              <a:defRPr sz="3008"/>
            </a:pPr>
            <a:r>
              <a:t>Case is bounded by time and activity</a:t>
            </a:r>
          </a:p>
          <a:p>
            <a:pPr marL="322325" indent="-322325" defTabSz="859536">
              <a:defRPr sz="3008"/>
            </a:pPr>
          </a:p>
          <a:p>
            <a:pPr marL="322325" indent="-322325" defTabSz="859536">
              <a:defRPr sz="3008"/>
            </a:pPr>
            <a:r>
              <a:t>Data collection using multiple data collection methods over a sustained period of time (triangulation)</a:t>
            </a:r>
          </a:p>
        </p:txBody>
      </p:sp>
    </p:spTree>
  </p:cSld>
  <p:clrMapOvr>
    <a:masterClrMapping/>
  </p:clrMapOvr>
  <p:transition xmlns:p14="http://schemas.microsoft.com/office/powerpoint/2010/main" spd="med" advClick="1"/>
</p:sld>
</file>

<file path=ppt/slides/slide1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03" name="Rectangle 2"/>
          <p:cNvSpPr/>
          <p:nvPr>
            <p:ph type="title"/>
          </p:nvPr>
        </p:nvSpPr>
        <p:spPr>
          <a:xfrm>
            <a:off x="457200" y="704850"/>
            <a:ext cx="8229600" cy="514350"/>
          </a:xfrm>
          <a:prstGeom prst="rect">
            <a:avLst/>
          </a:prstGeom>
        </p:spPr>
        <p:txBody>
          <a:bodyPr/>
          <a:lstStyle>
            <a:lvl1pPr defTabSz="548640">
              <a:defRPr sz="2880"/>
            </a:lvl1pPr>
          </a:lstStyle>
          <a:p>
            <a:pPr/>
            <a:r>
              <a:t>Phenomenology</a:t>
            </a:r>
          </a:p>
        </p:txBody>
      </p:sp>
      <p:sp>
        <p:nvSpPr>
          <p:cNvPr id="204" name="Rectangle 3"/>
          <p:cNvSpPr/>
          <p:nvPr>
            <p:ph type="body" idx="1"/>
          </p:nvPr>
        </p:nvSpPr>
        <p:spPr>
          <a:xfrm>
            <a:off x="457200" y="1600200"/>
            <a:ext cx="8229600" cy="4525963"/>
          </a:xfrm>
          <a:prstGeom prst="rect">
            <a:avLst/>
          </a:prstGeom>
        </p:spPr>
        <p:txBody>
          <a:bodyPr/>
          <a:lstStyle/>
          <a:p>
            <a:pPr>
              <a:lnSpc>
                <a:spcPct val="90000"/>
              </a:lnSpc>
            </a:pPr>
            <a:r>
              <a:t>Identifying the ”essence” of human experience concerning a phenomenon, as described by the participants in a study</a:t>
            </a:r>
          </a:p>
          <a:p>
            <a:pPr marL="0" indent="0">
              <a:lnSpc>
                <a:spcPct val="90000"/>
              </a:lnSpc>
              <a:buSzTx/>
              <a:buNone/>
            </a:pPr>
            <a:r>
              <a:t>           or</a:t>
            </a:r>
          </a:p>
          <a:p>
            <a:pPr>
              <a:lnSpc>
                <a:spcPct val="90000"/>
              </a:lnSpc>
            </a:pPr>
            <a:r>
              <a:t>Understanding ”lived experience”</a:t>
            </a:r>
          </a:p>
          <a:p>
            <a:pPr>
              <a:lnSpc>
                <a:spcPct val="90000"/>
              </a:lnSpc>
            </a:pPr>
          </a:p>
          <a:p>
            <a:pPr>
              <a:lnSpc>
                <a:spcPct val="90000"/>
              </a:lnSpc>
            </a:pPr>
            <a:r>
              <a:t>Small numbers of subjects interviewed in-depth to identify patterns or relationships of meaning</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6" name="Title 1"/>
          <p:cNvSpPr/>
          <p:nvPr>
            <p:ph type="title"/>
          </p:nvPr>
        </p:nvSpPr>
        <p:spPr>
          <a:prstGeom prst="rect">
            <a:avLst/>
          </a:prstGeom>
        </p:spPr>
        <p:txBody>
          <a:bodyPr/>
          <a:lstStyle>
            <a:lvl1pPr defTabSz="786384">
              <a:defRPr sz="3870"/>
            </a:lvl1pPr>
          </a:lstStyle>
          <a:p>
            <a:pPr/>
            <a:r>
              <a:t>Research traditions that emerge from competing paradigms</a:t>
            </a:r>
          </a:p>
        </p:txBody>
      </p:sp>
      <p:sp>
        <p:nvSpPr>
          <p:cNvPr id="147" name="Content Placeholder 2"/>
          <p:cNvSpPr/>
          <p:nvPr>
            <p:ph type="body" idx="1"/>
          </p:nvPr>
        </p:nvSpPr>
        <p:spPr>
          <a:prstGeom prst="rect">
            <a:avLst/>
          </a:prstGeom>
        </p:spPr>
        <p:txBody>
          <a:bodyPr/>
          <a:lstStyle/>
          <a:p>
            <a:pPr marL="170078" indent="-170078" defTabSz="566927">
              <a:lnSpc>
                <a:spcPct val="90000"/>
              </a:lnSpc>
              <a:spcBef>
                <a:spcPts val="300"/>
              </a:spcBef>
              <a:defRPr sz="1612"/>
            </a:pPr>
            <a:r>
              <a:t>Positivism – Quantitative methodologies (RCTs, Quasi- RCTs, Cohort studies, Case -control studies, </a:t>
            </a:r>
            <a:r>
              <a:rPr b="1"/>
              <a:t>Cross section studies</a:t>
            </a:r>
            <a:r>
              <a:t>, Ecological studies)</a:t>
            </a:r>
          </a:p>
          <a:p>
            <a:pPr marL="170078" indent="-170078" defTabSz="566927">
              <a:lnSpc>
                <a:spcPct val="90000"/>
              </a:lnSpc>
              <a:spcBef>
                <a:spcPts val="300"/>
              </a:spcBef>
              <a:defRPr sz="1612"/>
            </a:pPr>
          </a:p>
          <a:p>
            <a:pPr marL="170078" indent="-170078" defTabSz="566927">
              <a:lnSpc>
                <a:spcPct val="90000"/>
              </a:lnSpc>
              <a:spcBef>
                <a:spcPts val="300"/>
              </a:spcBef>
              <a:defRPr sz="1612"/>
            </a:pPr>
            <a:r>
              <a:t>Post-positivism – Quantitative methodologies/with some qualitative data to supplement (Pragmatic RCTs, Mixed Methods RCTs, Mixed Methods Observational quantitive methods)</a:t>
            </a:r>
          </a:p>
          <a:p>
            <a:pPr marL="170078" indent="-170078" defTabSz="566927">
              <a:lnSpc>
                <a:spcPct val="90000"/>
              </a:lnSpc>
              <a:spcBef>
                <a:spcPts val="300"/>
              </a:spcBef>
              <a:defRPr sz="1612"/>
            </a:pPr>
          </a:p>
          <a:p>
            <a:pPr marL="170078" indent="-170078" defTabSz="566927">
              <a:lnSpc>
                <a:spcPct val="90000"/>
              </a:lnSpc>
              <a:spcBef>
                <a:spcPts val="300"/>
              </a:spcBef>
              <a:defRPr b="1" sz="1612"/>
            </a:pPr>
            <a:r>
              <a:t>Constructivism – Qualitative methodologies (Ethnography, Grounded Theory, Qualitative case studies, Phenomenology, Narrative Designs)</a:t>
            </a:r>
          </a:p>
          <a:p>
            <a:pPr marL="170078" indent="-170078" defTabSz="566927">
              <a:lnSpc>
                <a:spcPct val="90000"/>
              </a:lnSpc>
              <a:spcBef>
                <a:spcPts val="300"/>
              </a:spcBef>
              <a:defRPr b="1" sz="1612"/>
            </a:pPr>
          </a:p>
          <a:p>
            <a:pPr marL="170078" indent="-170078" defTabSz="566927">
              <a:lnSpc>
                <a:spcPct val="90000"/>
              </a:lnSpc>
              <a:spcBef>
                <a:spcPts val="300"/>
              </a:spcBef>
              <a:defRPr b="1" sz="1612"/>
            </a:pPr>
            <a:r>
              <a:t>Critical theory – Participatory research methodologies (Community-based Participatory Action Research, Feminist Participatory Action Research, Action research)</a:t>
            </a:r>
          </a:p>
          <a:p>
            <a:pPr marL="170078" indent="-170078" defTabSz="566927">
              <a:lnSpc>
                <a:spcPct val="90000"/>
              </a:lnSpc>
              <a:spcBef>
                <a:spcPts val="300"/>
              </a:spcBef>
              <a:defRPr sz="1612"/>
            </a:pPr>
          </a:p>
          <a:p>
            <a:pPr marL="170078" indent="-170078" defTabSz="566927">
              <a:lnSpc>
                <a:spcPct val="90000"/>
              </a:lnSpc>
              <a:spcBef>
                <a:spcPts val="300"/>
              </a:spcBef>
              <a:defRPr sz="1612"/>
            </a:pPr>
            <a:r>
              <a:t>Pragmatic – Mixed methods designs (Explanatory, Exploratory, Concurrent, Nested designs, Multiphase, Transformative designs)</a:t>
            </a:r>
          </a:p>
        </p:txBody>
      </p:sp>
    </p:spTree>
  </p:cSld>
  <p:clrMapOvr>
    <a:masterClrMapping/>
  </p:clrMapOvr>
  <p:transition xmlns:p14="http://schemas.microsoft.com/office/powerpoint/2010/main" spd="med" advClick="1"/>
</p:sld>
</file>

<file path=ppt/slides/slide2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06" name="Rectangle 2"/>
          <p:cNvSpPr/>
          <p:nvPr>
            <p:ph type="title"/>
          </p:nvPr>
        </p:nvSpPr>
        <p:spPr>
          <a:prstGeom prst="rect">
            <a:avLst/>
          </a:prstGeom>
        </p:spPr>
        <p:txBody>
          <a:bodyPr/>
          <a:lstStyle>
            <a:lvl1pPr>
              <a:defRPr sz="3600">
                <a:solidFill>
                  <a:srgbClr val="000000"/>
                </a:solidFill>
              </a:defRPr>
            </a:lvl1pPr>
          </a:lstStyle>
          <a:p>
            <a:pPr/>
            <a:r>
              <a:t>Qualitative approaches: Narrative research</a:t>
            </a:r>
          </a:p>
        </p:txBody>
      </p:sp>
      <p:sp>
        <p:nvSpPr>
          <p:cNvPr id="207" name="Rectangle 3"/>
          <p:cNvSpPr/>
          <p:nvPr>
            <p:ph type="body" idx="1"/>
          </p:nvPr>
        </p:nvSpPr>
        <p:spPr>
          <a:prstGeom prst="rect">
            <a:avLst/>
          </a:prstGeom>
        </p:spPr>
        <p:txBody>
          <a:bodyPr/>
          <a:lstStyle/>
          <a:p>
            <a:pPr/>
            <a:r>
              <a:t>Study the lives of individuals</a:t>
            </a:r>
          </a:p>
          <a:p>
            <a:pPr/>
          </a:p>
          <a:p>
            <a:pPr/>
            <a:r>
              <a:t>One or more individuals provide stories about their lives</a:t>
            </a:r>
          </a:p>
          <a:p>
            <a:pPr/>
          </a:p>
          <a:p>
            <a:pPr/>
            <a:r>
              <a:t>The information retold by the researcher into a narrative chronology</a:t>
            </a:r>
          </a:p>
        </p:txBody>
      </p:sp>
    </p:spTree>
  </p:cSld>
  <p:clrMapOvr>
    <a:masterClrMapping/>
  </p:clrMapOvr>
  <p:transition xmlns:p14="http://schemas.microsoft.com/office/powerpoint/2010/main" spd="med" advClick="1"/>
</p:sld>
</file>

<file path=ppt/slides/slide2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09" name="Narrative - defining features"/>
          <p:cNvSpPr/>
          <p:nvPr>
            <p:ph type="title"/>
          </p:nvPr>
        </p:nvSpPr>
        <p:spPr>
          <a:prstGeom prst="rect">
            <a:avLst/>
          </a:prstGeom>
        </p:spPr>
        <p:txBody>
          <a:bodyPr/>
          <a:lstStyle/>
          <a:p>
            <a:pPr/>
            <a:r>
              <a:t>Narrative - defining features</a:t>
            </a:r>
          </a:p>
        </p:txBody>
      </p:sp>
      <p:sp>
        <p:nvSpPr>
          <p:cNvPr id="210" name="Collect stories from individuals (and documents, and group conversations) lived and told experiences…"/>
          <p:cNvSpPr/>
          <p:nvPr>
            <p:ph type="body" idx="1"/>
          </p:nvPr>
        </p:nvSpPr>
        <p:spPr>
          <a:prstGeom prst="rect">
            <a:avLst/>
          </a:prstGeom>
        </p:spPr>
        <p:txBody>
          <a:bodyPr/>
          <a:lstStyle/>
          <a:p>
            <a:pPr marL="332613" indent="-332613" defTabSz="886968">
              <a:defRPr sz="3104"/>
            </a:pPr>
            <a:r>
              <a:t>Collect stories from individuals (and documents, and group conversations) lived and told experiences</a:t>
            </a:r>
          </a:p>
          <a:p>
            <a:pPr marL="332613" indent="-332613" defTabSz="886968">
              <a:defRPr sz="3104"/>
            </a:pPr>
            <a:r>
              <a:t>Focus on experiences and identity issues</a:t>
            </a:r>
          </a:p>
          <a:p>
            <a:pPr marL="332613" indent="-332613" defTabSz="886968">
              <a:defRPr sz="3104"/>
            </a:pPr>
            <a:r>
              <a:t>Researcher shapes storied into chronology</a:t>
            </a:r>
          </a:p>
          <a:p>
            <a:pPr marL="332613" indent="-332613" defTabSz="886968">
              <a:defRPr sz="3104"/>
            </a:pPr>
            <a:r>
              <a:t>Narrative storied analysed in various ways</a:t>
            </a:r>
          </a:p>
          <a:p>
            <a:pPr marL="332613" indent="-332613" defTabSz="886968">
              <a:defRPr sz="3104"/>
            </a:pPr>
            <a:r>
              <a:t>Stories have turning points</a:t>
            </a:r>
          </a:p>
          <a:p>
            <a:pPr marL="332613" indent="-332613" defTabSz="886968">
              <a:defRPr sz="3104"/>
            </a:pPr>
            <a:r>
              <a:t>Stories occur in specific places or situations</a:t>
            </a:r>
          </a:p>
        </p:txBody>
      </p:sp>
    </p:spTree>
  </p:cSld>
  <p:clrMapOvr>
    <a:masterClrMapping/>
  </p:clrMapOvr>
  <p:transition xmlns:p14="http://schemas.microsoft.com/office/powerpoint/2010/main" spd="med" advClick="1"/>
</p:sld>
</file>

<file path=ppt/slides/slide2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12" name="Narrative designs - types"/>
          <p:cNvSpPr/>
          <p:nvPr>
            <p:ph type="title"/>
          </p:nvPr>
        </p:nvSpPr>
        <p:spPr>
          <a:prstGeom prst="rect">
            <a:avLst/>
          </a:prstGeom>
        </p:spPr>
        <p:txBody>
          <a:bodyPr/>
          <a:lstStyle/>
          <a:p>
            <a:pPr/>
            <a:r>
              <a:t>Narrative designs - types</a:t>
            </a:r>
          </a:p>
        </p:txBody>
      </p:sp>
      <p:sp>
        <p:nvSpPr>
          <p:cNvPr id="213" name="Biography study…"/>
          <p:cNvSpPr/>
          <p:nvPr>
            <p:ph type="body" idx="1"/>
          </p:nvPr>
        </p:nvSpPr>
        <p:spPr>
          <a:prstGeom prst="rect">
            <a:avLst/>
          </a:prstGeom>
        </p:spPr>
        <p:txBody>
          <a:bodyPr/>
          <a:lstStyle/>
          <a:p>
            <a:pPr/>
            <a:r>
              <a:t>Biography study</a:t>
            </a:r>
          </a:p>
          <a:p>
            <a:pPr/>
          </a:p>
          <a:p>
            <a:pPr/>
            <a:r>
              <a:t>Autobiography</a:t>
            </a:r>
          </a:p>
          <a:p>
            <a:pPr/>
          </a:p>
          <a:p>
            <a:pPr/>
            <a:r>
              <a:t>Life history</a:t>
            </a:r>
          </a:p>
          <a:p>
            <a:pPr/>
          </a:p>
          <a:p>
            <a:pPr/>
            <a:r>
              <a:t>Oral history</a:t>
            </a:r>
          </a:p>
        </p:txBody>
      </p:sp>
    </p:spTree>
  </p:cSld>
  <p:clrMapOvr>
    <a:masterClrMapping/>
  </p:clrMapOvr>
  <p:transition xmlns:p14="http://schemas.microsoft.com/office/powerpoint/2010/main" spd="med" advClick="1"/>
</p:sld>
</file>

<file path=ppt/slides/slide2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15" name="Title 1"/>
          <p:cNvSpPr/>
          <p:nvPr>
            <p:ph type="title"/>
          </p:nvPr>
        </p:nvSpPr>
        <p:spPr>
          <a:prstGeom prst="rect">
            <a:avLst/>
          </a:prstGeom>
        </p:spPr>
        <p:txBody>
          <a:bodyPr/>
          <a:lstStyle>
            <a:lvl1pPr defTabSz="896111">
              <a:defRPr sz="4900"/>
            </a:lvl1pPr>
          </a:lstStyle>
          <a:p>
            <a:pPr/>
            <a:r>
              <a:t>Contrasting the 5 approaches</a:t>
            </a:r>
          </a:p>
        </p:txBody>
      </p:sp>
      <p:sp>
        <p:nvSpPr>
          <p:cNvPr id="216" name="Content Placeholder 2"/>
          <p:cNvSpPr/>
          <p:nvPr>
            <p:ph type="body" idx="1"/>
          </p:nvPr>
        </p:nvSpPr>
        <p:spPr>
          <a:prstGeom prst="rect">
            <a:avLst/>
          </a:prstGeom>
        </p:spPr>
        <p:txBody>
          <a:bodyPr/>
          <a:lstStyle/>
          <a:p>
            <a:pPr/>
            <a:r>
              <a:t>Review Examples in Creswell (2013)and Lincoln and Denzin (2007)</a:t>
            </a:r>
          </a:p>
        </p:txBody>
      </p:sp>
    </p:spTree>
  </p:cSld>
  <p:clrMapOvr>
    <a:masterClrMapping/>
  </p:clrMapOvr>
  <p:transition xmlns:p14="http://schemas.microsoft.com/office/powerpoint/2010/main" spd="med" advClick="1"/>
</p:sld>
</file>

<file path=ppt/slides/slide2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18" name="Title 1"/>
          <p:cNvSpPr/>
          <p:nvPr>
            <p:ph type="ctrTitle"/>
          </p:nvPr>
        </p:nvSpPr>
        <p:spPr>
          <a:prstGeom prst="rect">
            <a:avLst/>
          </a:prstGeom>
        </p:spPr>
        <p:txBody>
          <a:bodyPr/>
          <a:lstStyle/>
          <a:p>
            <a:pPr/>
            <a:r>
              <a:t>Qualitative methods</a:t>
            </a:r>
          </a:p>
        </p:txBody>
      </p:sp>
      <p:sp>
        <p:nvSpPr>
          <p:cNvPr id="219" name="Subtitle 2"/>
          <p:cNvSpPr/>
          <p:nvPr>
            <p:ph type="subTitle" sz="quarter" idx="1"/>
          </p:nvPr>
        </p:nvSpPr>
        <p:spPr>
          <a:prstGeom prst="rect">
            <a:avLst/>
          </a:prstGeom>
        </p:spPr>
        <p:txBody>
          <a:bodyPr/>
          <a:lstStyle/>
          <a:p>
            <a:pPr/>
          </a:p>
        </p:txBody>
      </p:sp>
    </p:spTree>
  </p:cSld>
  <p:clrMapOvr>
    <a:masterClrMapping/>
  </p:clrMapOvr>
  <p:transition xmlns:p14="http://schemas.microsoft.com/office/powerpoint/2010/main" spd="med" advClick="1"/>
</p:sld>
</file>

<file path=ppt/slides/slide2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21" name="Title 1"/>
          <p:cNvSpPr/>
          <p:nvPr>
            <p:ph type="title"/>
          </p:nvPr>
        </p:nvSpPr>
        <p:spPr>
          <a:xfrm>
            <a:off x="457200" y="0"/>
            <a:ext cx="8229600" cy="1066800"/>
          </a:xfrm>
          <a:prstGeom prst="rect">
            <a:avLst/>
          </a:prstGeom>
        </p:spPr>
        <p:txBody>
          <a:bodyPr/>
          <a:lstStyle/>
          <a:p>
            <a:pPr/>
            <a:r>
              <a:t>Qualitative Methods</a:t>
            </a:r>
          </a:p>
        </p:txBody>
      </p:sp>
      <p:sp>
        <p:nvSpPr>
          <p:cNvPr id="222" name="Content Placeholder 2"/>
          <p:cNvSpPr/>
          <p:nvPr>
            <p:ph type="body" idx="1"/>
          </p:nvPr>
        </p:nvSpPr>
        <p:spPr>
          <a:xfrm>
            <a:off x="457200" y="1143000"/>
            <a:ext cx="8229600" cy="5562600"/>
          </a:xfrm>
          <a:prstGeom prst="rect">
            <a:avLst/>
          </a:prstGeom>
        </p:spPr>
        <p:txBody>
          <a:bodyPr/>
          <a:lstStyle/>
          <a:p>
            <a:pPr>
              <a:buSzTx/>
              <a:buNone/>
            </a:pPr>
            <a:r>
              <a:t>A mix of these</a:t>
            </a:r>
          </a:p>
          <a:p>
            <a:pPr/>
            <a:r>
              <a:t>Focus groups</a:t>
            </a:r>
          </a:p>
          <a:p>
            <a:pPr/>
            <a:r>
              <a:t>In-depth interviews</a:t>
            </a:r>
          </a:p>
          <a:p>
            <a:pPr/>
            <a:r>
              <a:t>Key informant interviews</a:t>
            </a:r>
          </a:p>
          <a:p>
            <a:pPr/>
            <a:r>
              <a:t>Observations and informal conversations</a:t>
            </a:r>
          </a:p>
          <a:p>
            <a:pPr/>
            <a:r>
              <a:t>Audio Visual Analysis</a:t>
            </a:r>
          </a:p>
          <a:p>
            <a:pPr/>
            <a:r>
              <a:t>Documentary Review</a:t>
            </a:r>
          </a:p>
        </p:txBody>
      </p:sp>
    </p:spTree>
  </p:cSld>
  <p:clrMapOvr>
    <a:masterClrMapping/>
  </p:clrMapOvr>
  <p:transition xmlns:p14="http://schemas.microsoft.com/office/powerpoint/2010/main" spd="med" advClick="1"/>
</p:sld>
</file>

<file path=ppt/slides/slide2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24" name="Title 1"/>
          <p:cNvSpPr/>
          <p:nvPr>
            <p:ph type="ctrTitle"/>
          </p:nvPr>
        </p:nvSpPr>
        <p:spPr>
          <a:prstGeom prst="rect">
            <a:avLst/>
          </a:prstGeom>
        </p:spPr>
        <p:txBody>
          <a:bodyPr/>
          <a:lstStyle/>
          <a:p>
            <a:pPr/>
            <a:r>
              <a:t>Participant Observations</a:t>
            </a:r>
          </a:p>
        </p:txBody>
      </p:sp>
      <p:sp>
        <p:nvSpPr>
          <p:cNvPr id="225" name="Subtitle 2"/>
          <p:cNvSpPr/>
          <p:nvPr>
            <p:ph type="subTitle" sz="quarter" idx="1"/>
          </p:nvPr>
        </p:nvSpPr>
        <p:spPr>
          <a:prstGeom prst="rect">
            <a:avLst/>
          </a:prstGeom>
        </p:spPr>
        <p:txBody>
          <a:bodyPr/>
          <a:lstStyle/>
          <a:p>
            <a:pPr/>
          </a:p>
        </p:txBody>
      </p:sp>
    </p:spTree>
  </p:cSld>
  <p:clrMapOvr>
    <a:masterClrMapping/>
  </p:clrMapOvr>
  <p:transition xmlns:p14="http://schemas.microsoft.com/office/powerpoint/2010/main" spd="med" advClick="1"/>
</p:sld>
</file>

<file path=ppt/slides/slide2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27" name="Title 1"/>
          <p:cNvSpPr/>
          <p:nvPr>
            <p:ph type="title"/>
          </p:nvPr>
        </p:nvSpPr>
        <p:spPr>
          <a:prstGeom prst="rect">
            <a:avLst/>
          </a:prstGeom>
        </p:spPr>
        <p:txBody>
          <a:bodyPr/>
          <a:lstStyle/>
          <a:p>
            <a:pPr/>
            <a:r>
              <a:t>Participant Observations</a:t>
            </a:r>
          </a:p>
        </p:txBody>
      </p:sp>
      <p:sp>
        <p:nvSpPr>
          <p:cNvPr id="228" name="Content Placeholder 2"/>
          <p:cNvSpPr/>
          <p:nvPr>
            <p:ph type="body" idx="1"/>
          </p:nvPr>
        </p:nvSpPr>
        <p:spPr>
          <a:xfrm>
            <a:off x="457200" y="1600200"/>
            <a:ext cx="8229600" cy="4525963"/>
          </a:xfrm>
          <a:prstGeom prst="rect">
            <a:avLst/>
          </a:prstGeom>
        </p:spPr>
        <p:txBody>
          <a:bodyPr/>
          <a:lstStyle/>
          <a:p>
            <a:pPr>
              <a:spcBef>
                <a:spcPts val="600"/>
              </a:spcBef>
              <a:defRPr sz="2900"/>
            </a:pPr>
            <a:r>
              <a:t>There is usually a discrepancy between what people say and do</a:t>
            </a:r>
          </a:p>
          <a:p>
            <a:pPr>
              <a:spcBef>
                <a:spcPts val="600"/>
              </a:spcBef>
              <a:defRPr sz="2900"/>
            </a:pPr>
            <a:r>
              <a:t>Observations can be a powerful check against what people report about themselves during interviews and interviews</a:t>
            </a:r>
          </a:p>
          <a:p>
            <a:pPr>
              <a:spcBef>
                <a:spcPts val="600"/>
              </a:spcBef>
              <a:defRPr sz="2900"/>
            </a:pPr>
            <a:r>
              <a:t>Participant observation is a qualitative method with roots in traditional ethnographic research, whose objective is to help researchers learn the perspectives held by the study populations</a:t>
            </a:r>
          </a:p>
        </p:txBody>
      </p:sp>
    </p:spTree>
  </p:cSld>
  <p:clrMapOvr>
    <a:masterClrMapping/>
  </p:clrMapOvr>
  <p:transition xmlns:p14="http://schemas.microsoft.com/office/powerpoint/2010/main" spd="med" advClick="1"/>
</p:sld>
</file>

<file path=ppt/slides/slide2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30" name="Title 1"/>
          <p:cNvSpPr/>
          <p:nvPr>
            <p:ph type="title"/>
          </p:nvPr>
        </p:nvSpPr>
        <p:spPr>
          <a:prstGeom prst="rect">
            <a:avLst/>
          </a:prstGeom>
        </p:spPr>
        <p:txBody>
          <a:bodyPr/>
          <a:lstStyle/>
          <a:p>
            <a:pPr/>
            <a:r>
              <a:t>Observations</a:t>
            </a:r>
          </a:p>
        </p:txBody>
      </p:sp>
      <p:sp>
        <p:nvSpPr>
          <p:cNvPr id="231" name="Content Placeholder 2"/>
          <p:cNvSpPr/>
          <p:nvPr>
            <p:ph type="body" idx="1"/>
          </p:nvPr>
        </p:nvSpPr>
        <p:spPr>
          <a:xfrm>
            <a:off x="457200" y="1600200"/>
            <a:ext cx="8229600" cy="4525963"/>
          </a:xfrm>
          <a:prstGeom prst="rect">
            <a:avLst/>
          </a:prstGeom>
        </p:spPr>
        <p:txBody>
          <a:bodyPr/>
          <a:lstStyle/>
          <a:p>
            <a:pPr marL="332613" indent="-332613" defTabSz="886968">
              <a:lnSpc>
                <a:spcPct val="80000"/>
              </a:lnSpc>
              <a:spcBef>
                <a:spcPts val="600"/>
              </a:spcBef>
              <a:defRPr sz="2813"/>
            </a:pPr>
            <a:r>
              <a:t>Observation passes through a number of stages. </a:t>
            </a:r>
          </a:p>
          <a:p>
            <a:pPr marL="332613" indent="-332613" defTabSz="886968">
              <a:lnSpc>
                <a:spcPct val="80000"/>
              </a:lnSpc>
              <a:spcBef>
                <a:spcPts val="600"/>
              </a:spcBef>
              <a:defRPr sz="2813"/>
            </a:pPr>
          </a:p>
          <a:p>
            <a:pPr marL="332613" indent="-332613" defTabSz="886968">
              <a:lnSpc>
                <a:spcPct val="80000"/>
              </a:lnSpc>
              <a:spcBef>
                <a:spcPts val="600"/>
              </a:spcBef>
              <a:defRPr sz="2813"/>
            </a:pPr>
            <a:r>
              <a:t>It may start with broader unfocused observations aimed at understanding the settings, key social grouping and processes in operation.</a:t>
            </a:r>
          </a:p>
          <a:p>
            <a:pPr marL="332613" indent="-332613" defTabSz="886968">
              <a:lnSpc>
                <a:spcPct val="80000"/>
              </a:lnSpc>
              <a:spcBef>
                <a:spcPts val="600"/>
              </a:spcBef>
              <a:defRPr sz="2813"/>
            </a:pPr>
          </a:p>
          <a:p>
            <a:pPr marL="332613" indent="-332613" defTabSz="886968">
              <a:lnSpc>
                <a:spcPct val="80000"/>
              </a:lnSpc>
              <a:spcBef>
                <a:spcPts val="600"/>
              </a:spcBef>
              <a:defRPr sz="2813"/>
            </a:pPr>
            <a:r>
              <a:t>After this, there is a tendency to shift to more focused observation directing attention to a deeper and narrower potion of people, behaviours, times, spaces, feelings, structures and/or processes.</a:t>
            </a:r>
          </a:p>
        </p:txBody>
      </p:sp>
    </p:spTree>
  </p:cSld>
  <p:clrMapOvr>
    <a:masterClrMapping/>
  </p:clrMapOvr>
  <p:transition xmlns:p14="http://schemas.microsoft.com/office/powerpoint/2010/main" spd="med" advClick="1"/>
</p:sld>
</file>

<file path=ppt/slides/slide2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33" name="Footer Placeholder 4"/>
          <p:cNvSpPr/>
          <p:nvPr/>
        </p:nvSpPr>
        <p:spPr>
          <a:xfrm>
            <a:off x="3124200" y="6404292"/>
            <a:ext cx="2895600" cy="269241"/>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algn="ctr">
              <a:defRPr sz="1200">
                <a:solidFill>
                  <a:srgbClr val="888888"/>
                </a:solidFill>
              </a:defRPr>
            </a:lvl1pPr>
          </a:lstStyle>
          <a:p>
            <a:pPr/>
            <a:r>
              <a:t>Courtesy of Dr. Richard Mutemwa</a:t>
            </a:r>
          </a:p>
        </p:txBody>
      </p:sp>
      <p:sp>
        <p:nvSpPr>
          <p:cNvPr id="234" name="Slide Number Placeholder 5"/>
          <p:cNvSpPr/>
          <p:nvPr>
            <p:ph type="sldNum" sz="quarter" idx="4294967295"/>
          </p:nvPr>
        </p:nvSpPr>
        <p:spPr>
          <a:xfrm>
            <a:off x="6553200" y="6359842"/>
            <a:ext cx="801103" cy="358141"/>
          </a:xfrm>
          <a:prstGeom prst="rect">
            <a:avLst/>
          </a:prstGeom>
          <a:extLst>
            <a:ext uri="{C572A759-6A51-4108-AA02-DFA0A04FC94B}">
              <ma14:wrappingTextBoxFlag xmlns:ma14="http://schemas.microsoft.com/office/mac/drawingml/2011/main" val="1"/>
            </a:ext>
          </a:extLst>
        </p:spPr>
        <p:txBody>
          <a:bodyPr/>
          <a:lstStyle/>
          <a:p>
            <a:pPr lvl="1"/>
            <a:fld id="{86CB4B4D-7CA3-9044-876B-883B54F8677D}" type="slidenum"/>
          </a:p>
        </p:txBody>
      </p:sp>
      <p:sp>
        <p:nvSpPr>
          <p:cNvPr id="235" name="Rectangle 13"/>
          <p:cNvSpPr/>
          <p:nvPr>
            <p:ph type="title"/>
          </p:nvPr>
        </p:nvSpPr>
        <p:spPr>
          <a:prstGeom prst="rect">
            <a:avLst/>
          </a:prstGeom>
        </p:spPr>
        <p:txBody>
          <a:bodyPr/>
          <a:lstStyle/>
          <a:p>
            <a:pPr defTabSz="905255">
              <a:defRPr sz="3564"/>
            </a:pPr>
            <a:r>
              <a:t>Types of </a:t>
            </a:r>
            <a:br/>
            <a:r>
              <a:t>Participant Observation </a:t>
            </a:r>
          </a:p>
        </p:txBody>
      </p:sp>
      <p:sp>
        <p:nvSpPr>
          <p:cNvPr id="236" name="Rectangle 14"/>
          <p:cNvSpPr/>
          <p:nvPr>
            <p:ph type="body" idx="1"/>
          </p:nvPr>
        </p:nvSpPr>
        <p:spPr>
          <a:xfrm>
            <a:off x="457200" y="1600200"/>
            <a:ext cx="8229600" cy="4525963"/>
          </a:xfrm>
          <a:prstGeom prst="rect">
            <a:avLst/>
          </a:prstGeom>
        </p:spPr>
        <p:txBody>
          <a:bodyPr/>
          <a:lstStyle/>
          <a:p>
            <a:pPr>
              <a:spcBef>
                <a:spcPts val="600"/>
              </a:spcBef>
              <a:defRPr sz="2800" u="sng"/>
            </a:pPr>
            <a:r>
              <a:t>Complete participant</a:t>
            </a:r>
            <a:r>
              <a:rPr u="none"/>
              <a:t>: </a:t>
            </a:r>
            <a:r>
              <a:rPr i="1" sz="2000" u="none"/>
              <a:t>covert, conceals intention to observe the setting</a:t>
            </a:r>
            <a:endParaRPr i="1" sz="2000" u="none"/>
          </a:p>
          <a:p>
            <a:pPr>
              <a:buSzTx/>
              <a:buNone/>
              <a:defRPr i="1" sz="2000"/>
            </a:pPr>
          </a:p>
          <a:p>
            <a:pPr>
              <a:spcBef>
                <a:spcPts val="600"/>
              </a:spcBef>
              <a:defRPr sz="2800" u="sng"/>
            </a:pPr>
            <a:r>
              <a:t>Participant-as-Observer</a:t>
            </a:r>
            <a:r>
              <a:rPr u="none"/>
              <a:t>: </a:t>
            </a:r>
            <a:r>
              <a:rPr i="1" sz="2000" u="none"/>
              <a:t>forms relationships and participates in activities, does not hide intention to observe events</a:t>
            </a:r>
            <a:endParaRPr i="1" sz="2000" u="none"/>
          </a:p>
          <a:p>
            <a:pPr>
              <a:buSzTx/>
              <a:buNone/>
              <a:defRPr i="1" sz="2000"/>
            </a:pPr>
          </a:p>
          <a:p>
            <a:pPr>
              <a:spcBef>
                <a:spcPts val="600"/>
              </a:spcBef>
              <a:defRPr sz="2800" u="sng"/>
            </a:pPr>
            <a:r>
              <a:t>Observer-as-Participant</a:t>
            </a:r>
            <a:r>
              <a:rPr u="none"/>
              <a:t>: </a:t>
            </a:r>
            <a:r>
              <a:rPr i="1" sz="1800" u="none"/>
              <a:t>maintains only superficial contacts with the people, does not hide intention to observe events</a:t>
            </a:r>
            <a:endParaRPr i="1" sz="1800" u="none"/>
          </a:p>
          <a:p>
            <a:pPr>
              <a:buSzTx/>
              <a:buNone/>
              <a:defRPr i="1" sz="1800"/>
            </a:pPr>
          </a:p>
          <a:p>
            <a:pPr>
              <a:spcBef>
                <a:spcPts val="600"/>
              </a:spcBef>
              <a:defRPr sz="2800" u="sng"/>
            </a:pPr>
            <a:r>
              <a:t>Complete/Direct Observer</a:t>
            </a:r>
            <a:r>
              <a:rPr u="none"/>
              <a:t>: </a:t>
            </a:r>
            <a:r>
              <a:rPr i="1" sz="1800" u="none"/>
              <a:t>stands back and eavesdrops on the events, unobtrusive</a:t>
            </a:r>
          </a:p>
        </p:txBody>
      </p:sp>
    </p:spTree>
  </p:cSld>
  <p:clrMapOvr>
    <a:masterClrMapping/>
  </p:clrMapOvr>
  <mc:AlternateContent xmlns:mc="http://schemas.openxmlformats.org/markup-compatibility/2006">
    <mc:Choice xmlns:p14="http://schemas.microsoft.com/office/powerpoint/2010/main" Requires="p14">
      <p:transition spd="med" advClick="1" p14:dur="1000">
        <p:checker dir="horz"/>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9" name="Title 1"/>
          <p:cNvSpPr/>
          <p:nvPr>
            <p:ph type="title"/>
          </p:nvPr>
        </p:nvSpPr>
        <p:spPr>
          <a:prstGeom prst="rect">
            <a:avLst/>
          </a:prstGeom>
        </p:spPr>
        <p:txBody>
          <a:bodyPr/>
          <a:lstStyle/>
          <a:p>
            <a:pPr/>
            <a:r>
              <a:t>Why qualitative methods?</a:t>
            </a:r>
          </a:p>
        </p:txBody>
      </p:sp>
      <p:sp>
        <p:nvSpPr>
          <p:cNvPr id="150" name="Content Placeholder 2"/>
          <p:cNvSpPr/>
          <p:nvPr>
            <p:ph type="body" idx="1"/>
          </p:nvPr>
        </p:nvSpPr>
        <p:spPr>
          <a:xfrm>
            <a:off x="457200" y="1600200"/>
            <a:ext cx="8229600" cy="4525963"/>
          </a:xfrm>
          <a:prstGeom prst="rect">
            <a:avLst/>
          </a:prstGeom>
        </p:spPr>
        <p:txBody>
          <a:bodyPr/>
          <a:lstStyle/>
          <a:p>
            <a:pPr>
              <a:defRPr>
                <a:latin typeface="Times New Roman"/>
                <a:ea typeface="Times New Roman"/>
                <a:cs typeface="Times New Roman"/>
                <a:sym typeface="Times New Roman"/>
              </a:defRPr>
            </a:pPr>
            <a:r>
              <a:t>“Not everything that can be counted counts and not everything that counts can be counted”</a:t>
            </a:r>
          </a:p>
          <a:p>
            <a:pPr>
              <a:buSzTx/>
              <a:buNone/>
              <a:defRPr>
                <a:latin typeface="Times New Roman"/>
                <a:ea typeface="Times New Roman"/>
                <a:cs typeface="Times New Roman"/>
                <a:sym typeface="Times New Roman"/>
              </a:defRPr>
            </a:pPr>
          </a:p>
          <a:p>
            <a:pPr>
              <a:buSzTx/>
              <a:buNone/>
              <a:defRPr>
                <a:latin typeface="Times New Roman"/>
                <a:ea typeface="Times New Roman"/>
                <a:cs typeface="Times New Roman"/>
                <a:sym typeface="Times New Roman"/>
              </a:defRPr>
            </a:pPr>
            <a:r>
              <a:t>	Albert Einstein</a:t>
            </a:r>
          </a:p>
        </p:txBody>
      </p:sp>
    </p:spTree>
  </p:cSld>
  <p:clrMapOvr>
    <a:masterClrMapping/>
  </p:clrMapOvr>
  <p:transition xmlns:p14="http://schemas.microsoft.com/office/powerpoint/2010/main" spd="med" advClick="1"/>
</p:sld>
</file>

<file path=ppt/slides/slide3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38" name="Title 1"/>
          <p:cNvSpPr/>
          <p:nvPr>
            <p:ph type="title"/>
          </p:nvPr>
        </p:nvSpPr>
        <p:spPr>
          <a:prstGeom prst="rect">
            <a:avLst/>
          </a:prstGeom>
        </p:spPr>
        <p:txBody>
          <a:bodyPr/>
          <a:lstStyle/>
          <a:p>
            <a:pPr/>
            <a:r>
              <a:t>Participant observations</a:t>
            </a:r>
          </a:p>
        </p:txBody>
      </p:sp>
      <p:graphicFrame>
        <p:nvGraphicFramePr>
          <p:cNvPr id="239" name="Content Placeholder 3"/>
          <p:cNvGraphicFramePr/>
          <p:nvPr/>
        </p:nvGraphicFramePr>
        <p:xfrm>
          <a:off x="457200" y="1935163"/>
          <a:ext cx="8229600" cy="4541837"/>
        </p:xfrm>
        <a:graphic xmlns:a="http://schemas.openxmlformats.org/drawingml/2006/main">
          <a:graphicData uri="http://schemas.openxmlformats.org/drawingml/2006/table">
            <a:tbl>
              <a:tblPr firstCol="0" firstRow="1" lastCol="0" lastRow="0" bandCol="0" bandRow="1" rtl="0">
                <a:tableStyleId>{4C3C2611-4C71-4FC5-86AE-919BDF0F9419}</a:tableStyleId>
              </a:tblPr>
              <a:tblGrid>
                <a:gridCol w="4114800"/>
                <a:gridCol w="4114800"/>
              </a:tblGrid>
              <a:tr h="612854">
                <a:tc>
                  <a:txBody>
                    <a:bodyPr/>
                    <a:lstStyle/>
                    <a:p>
                      <a:pPr algn="l">
                        <a:defRPr b="0" sz="1800">
                          <a:solidFill>
                            <a:srgbClr val="000000"/>
                          </a:solidFill>
                        </a:defRPr>
                      </a:pPr>
                      <a:r>
                        <a:rPr b="1">
                          <a:solidFill>
                            <a:srgbClr val="FFFFFF"/>
                          </a:solidFill>
                        </a:rPr>
                        <a:t>Strengths </a:t>
                      </a:r>
                    </a:p>
                  </a:txBody>
                  <a:tcPr marL="45720" marR="45720" marT="45720" marB="45720" anchor="t" anchorCtr="0" horzOverflow="overflow"/>
                </a:tc>
                <a:tc>
                  <a:txBody>
                    <a:bodyPr/>
                    <a:lstStyle/>
                    <a:p>
                      <a:pPr algn="l">
                        <a:defRPr b="0" sz="1800">
                          <a:solidFill>
                            <a:srgbClr val="000000"/>
                          </a:solidFill>
                        </a:defRPr>
                      </a:pPr>
                      <a:r>
                        <a:rPr b="1">
                          <a:solidFill>
                            <a:srgbClr val="FFFFFF"/>
                          </a:solidFill>
                        </a:rPr>
                        <a:t>weaknesses</a:t>
                      </a:r>
                    </a:p>
                  </a:txBody>
                  <a:tcPr marL="45720" marR="45720" marT="45720" marB="45720" anchor="t" anchorCtr="0" horzOverflow="overflow"/>
                </a:tc>
              </a:tr>
              <a:tr h="1964491">
                <a:tc>
                  <a:txBody>
                    <a:bodyPr/>
                    <a:lstStyle/>
                    <a:p>
                      <a:pPr algn="l">
                        <a:defRPr sz="1800"/>
                      </a:pPr>
                      <a:r>
                        <a:t>Allows for insight into contexts, relations, behavior</a:t>
                      </a:r>
                    </a:p>
                  </a:txBody>
                  <a:tcPr marL="45720" marR="45720" marT="45720" marB="45720" anchor="t" anchorCtr="0" horzOverflow="overflow"/>
                </a:tc>
                <a:tc>
                  <a:txBody>
                    <a:bodyPr/>
                    <a:lstStyle/>
                    <a:p>
                      <a:pPr algn="l">
                        <a:defRPr sz="1800"/>
                      </a:pPr>
                      <a:r>
                        <a:t>Time- consuming</a:t>
                      </a:r>
                    </a:p>
                    <a:p>
                      <a:pPr algn="l">
                        <a:defRPr sz="1800"/>
                      </a:pPr>
                    </a:p>
                    <a:p>
                      <a:pPr algn="l">
                        <a:defRPr sz="1800"/>
                      </a:pPr>
                      <a:r>
                        <a:t>Documentation relies on memory, personal discipline, and diligence of research</a:t>
                      </a:r>
                    </a:p>
                  </a:txBody>
                  <a:tcPr marL="45720" marR="45720" marT="45720" marB="45720" anchor="t" anchorCtr="0" horzOverflow="overflow"/>
                </a:tc>
              </a:tr>
              <a:tr h="1964491">
                <a:tc>
                  <a:txBody>
                    <a:bodyPr/>
                    <a:lstStyle/>
                    <a:p>
                      <a:pPr algn="l">
                        <a:defRPr sz="1800"/>
                      </a:pPr>
                      <a:r>
                        <a:t>Can provide information previously unknown to the researchers that is crucial for project design, data collection, and interpretation</a:t>
                      </a:r>
                    </a:p>
                  </a:txBody>
                  <a:tcPr marL="45720" marR="45720" marT="45720" marB="45720" anchor="t" anchorCtr="0" horzOverflow="overflow"/>
                </a:tc>
                <a:tc>
                  <a:txBody>
                    <a:bodyPr/>
                    <a:lstStyle/>
                    <a:p>
                      <a:pPr algn="l">
                        <a:defRPr sz="1800"/>
                      </a:pPr>
                      <a:r>
                        <a:t>Requires conscious effort at objectivity because method is inherently subjective</a:t>
                      </a:r>
                    </a:p>
                  </a:txBody>
                  <a:tcPr marL="45720" marR="45720" marT="45720" marB="45720" anchor="t" anchorCtr="0" horzOverflow="overflow"/>
                </a:tc>
              </a:tr>
            </a:tbl>
          </a:graphicData>
        </a:graphic>
      </p:graphicFrame>
    </p:spTree>
  </p:cSld>
  <p:clrMapOvr>
    <a:masterClrMapping/>
  </p:clrMapOvr>
  <p:transition xmlns:p14="http://schemas.microsoft.com/office/powerpoint/2010/main" spd="med" advClick="1"/>
</p:sld>
</file>

<file path=ppt/slides/slide3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41" name="Title 1"/>
          <p:cNvSpPr/>
          <p:nvPr>
            <p:ph type="title"/>
          </p:nvPr>
        </p:nvSpPr>
        <p:spPr>
          <a:prstGeom prst="rect">
            <a:avLst/>
          </a:prstGeom>
        </p:spPr>
        <p:txBody>
          <a:bodyPr/>
          <a:lstStyle/>
          <a:p>
            <a:pPr/>
            <a:r>
              <a:t>Observations</a:t>
            </a:r>
          </a:p>
        </p:txBody>
      </p:sp>
      <p:sp>
        <p:nvSpPr>
          <p:cNvPr id="242" name="Content Placeholder 2"/>
          <p:cNvSpPr/>
          <p:nvPr>
            <p:ph type="body" idx="1"/>
          </p:nvPr>
        </p:nvSpPr>
        <p:spPr>
          <a:xfrm>
            <a:off x="457200" y="1600200"/>
            <a:ext cx="8229600" cy="4525963"/>
          </a:xfrm>
          <a:prstGeom prst="rect">
            <a:avLst/>
          </a:prstGeom>
        </p:spPr>
        <p:txBody>
          <a:bodyPr/>
          <a:lstStyle/>
          <a:p>
            <a:pPr>
              <a:lnSpc>
                <a:spcPct val="90000"/>
              </a:lnSpc>
              <a:spcBef>
                <a:spcPts val="600"/>
              </a:spcBef>
              <a:defRPr sz="2900"/>
            </a:pPr>
            <a:r>
              <a:t>The outcome of observations are detailed notes which contain “explicit reference to participants, interactions, routines, rituals, temporal elements, interpretations, and social organisation.”</a:t>
            </a:r>
          </a:p>
          <a:p>
            <a:pPr>
              <a:lnSpc>
                <a:spcPct val="90000"/>
              </a:lnSpc>
              <a:spcBef>
                <a:spcPts val="600"/>
              </a:spcBef>
              <a:defRPr sz="2900"/>
            </a:pPr>
          </a:p>
          <a:p>
            <a:pPr>
              <a:lnSpc>
                <a:spcPct val="90000"/>
              </a:lnSpc>
              <a:spcBef>
                <a:spcPts val="600"/>
              </a:spcBef>
              <a:defRPr sz="2900"/>
            </a:pPr>
            <a:r>
              <a:t>Despite questions of validity and reliability, observations  is unobtrusive and being an emergent design makes it easy to insights into new reality. It also works well with other methods. </a:t>
            </a:r>
          </a:p>
        </p:txBody>
      </p:sp>
    </p:spTree>
  </p:cSld>
  <p:clrMapOvr>
    <a:masterClrMapping/>
  </p:clrMapOvr>
  <p:transition xmlns:p14="http://schemas.microsoft.com/office/powerpoint/2010/main" spd="med" advClick="1"/>
</p:sld>
</file>

<file path=ppt/slides/slide3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44" name="Organising your notes (Lofland 1971)"/>
          <p:cNvSpPr/>
          <p:nvPr>
            <p:ph type="title"/>
          </p:nvPr>
        </p:nvSpPr>
        <p:spPr>
          <a:prstGeom prst="rect">
            <a:avLst/>
          </a:prstGeom>
        </p:spPr>
        <p:txBody>
          <a:bodyPr/>
          <a:lstStyle>
            <a:lvl1pPr defTabSz="804672">
              <a:defRPr sz="3872"/>
            </a:lvl1pPr>
          </a:lstStyle>
          <a:p>
            <a:pPr/>
            <a:r>
              <a:t>Organising your notes (Lofland 1971)</a:t>
            </a:r>
          </a:p>
        </p:txBody>
      </p:sp>
      <p:sp>
        <p:nvSpPr>
          <p:cNvPr id="245" name="Acts: Brief occurrences of action…"/>
          <p:cNvSpPr/>
          <p:nvPr>
            <p:ph type="body" idx="1"/>
          </p:nvPr>
        </p:nvSpPr>
        <p:spPr>
          <a:prstGeom prst="rect">
            <a:avLst/>
          </a:prstGeom>
        </p:spPr>
        <p:txBody>
          <a:bodyPr/>
          <a:lstStyle/>
          <a:p>
            <a:pPr marL="294894" indent="-294894" defTabSz="786384">
              <a:spcBef>
                <a:spcPts val="600"/>
              </a:spcBef>
              <a:defRPr sz="2752"/>
            </a:pPr>
            <a:r>
              <a:t>Acts: Brief occurrences of action</a:t>
            </a:r>
          </a:p>
          <a:p>
            <a:pPr marL="294894" indent="-294894" defTabSz="786384">
              <a:spcBef>
                <a:spcPts val="600"/>
              </a:spcBef>
              <a:defRPr sz="2752"/>
            </a:pPr>
            <a:r>
              <a:t>Activities: of longer durations</a:t>
            </a:r>
          </a:p>
          <a:p>
            <a:pPr marL="294894" indent="-294894" defTabSz="786384">
              <a:spcBef>
                <a:spcPts val="600"/>
              </a:spcBef>
              <a:defRPr sz="2752"/>
            </a:pPr>
            <a:r>
              <a:t>Meanings: verbal accounts that participants use to define what is going on</a:t>
            </a:r>
          </a:p>
          <a:p>
            <a:pPr marL="294894" indent="-294894" defTabSz="786384">
              <a:spcBef>
                <a:spcPts val="600"/>
              </a:spcBef>
              <a:defRPr sz="2752"/>
            </a:pPr>
            <a:r>
              <a:t>Participation: holistic involvement of participants in particular sect of acts and activities</a:t>
            </a:r>
          </a:p>
          <a:p>
            <a:pPr marL="294894" indent="-294894" defTabSz="786384">
              <a:spcBef>
                <a:spcPts val="600"/>
              </a:spcBef>
              <a:defRPr sz="2752"/>
            </a:pPr>
            <a:r>
              <a:t>Relationships: Who is involved, with whom</a:t>
            </a:r>
          </a:p>
          <a:p>
            <a:pPr marL="294894" indent="-294894" defTabSz="786384">
              <a:spcBef>
                <a:spcPts val="600"/>
              </a:spcBef>
              <a:defRPr sz="2752"/>
            </a:pPr>
            <a:r>
              <a:t>Settings: Descriptions of whole sites</a:t>
            </a:r>
          </a:p>
          <a:p>
            <a:pPr marL="294894" indent="-294894" defTabSz="786384">
              <a:spcBef>
                <a:spcPts val="600"/>
              </a:spcBef>
              <a:defRPr sz="2752"/>
            </a:pPr>
            <a:r>
              <a:t>Date/time:</a:t>
            </a:r>
          </a:p>
        </p:txBody>
      </p:sp>
    </p:spTree>
  </p:cSld>
  <p:clrMapOvr>
    <a:masterClrMapping/>
  </p:clrMapOvr>
  <p:transition xmlns:p14="http://schemas.microsoft.com/office/powerpoint/2010/main" spd="med" advClick="1"/>
</p:sld>
</file>

<file path=ppt/slides/slide3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47" name="Document reviews and audiovisual  analysis"/>
          <p:cNvSpPr/>
          <p:nvPr>
            <p:ph type="title"/>
          </p:nvPr>
        </p:nvSpPr>
        <p:spPr>
          <a:prstGeom prst="rect">
            <a:avLst/>
          </a:prstGeom>
        </p:spPr>
        <p:txBody>
          <a:bodyPr/>
          <a:lstStyle>
            <a:lvl1pPr defTabSz="740663">
              <a:defRPr sz="3564"/>
            </a:lvl1pPr>
          </a:lstStyle>
          <a:p>
            <a:pPr/>
            <a:r>
              <a:t>Document reviews and audiovisual  analysis</a:t>
            </a:r>
          </a:p>
        </p:txBody>
      </p:sp>
      <p:sp>
        <p:nvSpPr>
          <p:cNvPr id="248" name="Not always necessary to collect new primary data for research…"/>
          <p:cNvSpPr/>
          <p:nvPr>
            <p:ph type="body" idx="1"/>
          </p:nvPr>
        </p:nvSpPr>
        <p:spPr>
          <a:prstGeom prst="rect">
            <a:avLst/>
          </a:prstGeom>
        </p:spPr>
        <p:txBody>
          <a:bodyPr/>
          <a:lstStyle/>
          <a:p>
            <a:pPr marL="267461" indent="-267461" defTabSz="713231">
              <a:spcBef>
                <a:spcPts val="500"/>
              </a:spcBef>
              <a:defRPr sz="2496"/>
            </a:pPr>
            <a:r>
              <a:t>Not always necessary to collect new primary data for research</a:t>
            </a:r>
          </a:p>
          <a:p>
            <a:pPr marL="267461" indent="-267461" defTabSz="713231">
              <a:spcBef>
                <a:spcPts val="500"/>
              </a:spcBef>
              <a:defRPr sz="2496"/>
            </a:pPr>
            <a:r>
              <a:t>Existing documents can be sufficient </a:t>
            </a:r>
          </a:p>
          <a:p>
            <a:pPr marL="267461" indent="-267461" defTabSz="713231">
              <a:spcBef>
                <a:spcPts val="500"/>
              </a:spcBef>
              <a:defRPr sz="2496"/>
            </a:pPr>
            <a:r>
              <a:t>Include: Public records, private documents, research publications, archived research data, mass media resources, IEC materials, policies, Sops, letters, diaries etc</a:t>
            </a:r>
          </a:p>
          <a:p>
            <a:pPr marL="267461" indent="-267461" defTabSz="713231">
              <a:spcBef>
                <a:spcPts val="500"/>
              </a:spcBef>
              <a:defRPr sz="2496"/>
            </a:pPr>
            <a:r>
              <a:t>Can be analysed from a ranger of epistemological lens</a:t>
            </a:r>
          </a:p>
          <a:p>
            <a:pPr marL="267461" indent="-267461" defTabSz="713231">
              <a:spcBef>
                <a:spcPts val="500"/>
              </a:spcBef>
              <a:defRPr sz="2496"/>
            </a:pPr>
            <a:r>
              <a:t>Systematic reviews useful</a:t>
            </a:r>
          </a:p>
          <a:p>
            <a:pPr marL="267461" indent="-267461" defTabSz="713231">
              <a:spcBef>
                <a:spcPts val="500"/>
              </a:spcBef>
              <a:defRPr sz="2496"/>
            </a:pPr>
            <a:r>
              <a:t>Limitation: Maybe inaccessible, researcher has no control on the data</a:t>
            </a:r>
          </a:p>
        </p:txBody>
      </p:sp>
    </p:spTree>
  </p:cSld>
  <p:clrMapOvr>
    <a:masterClrMapping/>
  </p:clrMapOvr>
  <p:transition xmlns:p14="http://schemas.microsoft.com/office/powerpoint/2010/main" spd="med" advClick="1"/>
</p:sld>
</file>

<file path=ppt/slides/slide3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50" name="Title 1"/>
          <p:cNvSpPr/>
          <p:nvPr>
            <p:ph type="ctrTitle"/>
          </p:nvPr>
        </p:nvSpPr>
        <p:spPr>
          <a:prstGeom prst="rect">
            <a:avLst/>
          </a:prstGeom>
        </p:spPr>
        <p:txBody>
          <a:bodyPr/>
          <a:lstStyle/>
          <a:p>
            <a:pPr/>
            <a:r>
              <a:t>Indepth interviews</a:t>
            </a:r>
          </a:p>
        </p:txBody>
      </p:sp>
      <p:sp>
        <p:nvSpPr>
          <p:cNvPr id="251" name="Subtitle 2"/>
          <p:cNvSpPr/>
          <p:nvPr>
            <p:ph type="subTitle" sz="half" idx="1"/>
          </p:nvPr>
        </p:nvSpPr>
        <p:spPr>
          <a:xfrm>
            <a:off x="685800" y="3962400"/>
            <a:ext cx="7854696" cy="1752600"/>
          </a:xfrm>
          <a:prstGeom prst="rect">
            <a:avLst/>
          </a:prstGeom>
        </p:spPr>
        <p:txBody>
          <a:bodyPr/>
          <a:lstStyle/>
          <a:p>
            <a:pPr>
              <a:lnSpc>
                <a:spcPct val="90000"/>
              </a:lnSpc>
              <a:spcBef>
                <a:spcPts val="600"/>
              </a:spcBef>
              <a:defRPr sz="2800"/>
            </a:pPr>
            <a:r>
              <a:t>"Science without religion is lame. Religion without science is blind." </a:t>
            </a:r>
            <a:br/>
            <a:br/>
            <a:r>
              <a:t>Einstein</a:t>
            </a:r>
          </a:p>
        </p:txBody>
      </p:sp>
    </p:spTree>
  </p:cSld>
  <p:clrMapOvr>
    <a:masterClrMapping/>
  </p:clrMapOvr>
  <p:transition xmlns:p14="http://schemas.microsoft.com/office/powerpoint/2010/main" spd="med" advClick="1"/>
</p:sld>
</file>

<file path=ppt/slides/slide3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53" name="Rectangle 2"/>
          <p:cNvSpPr/>
          <p:nvPr>
            <p:ph type="title"/>
          </p:nvPr>
        </p:nvSpPr>
        <p:spPr>
          <a:prstGeom prst="rect">
            <a:avLst/>
          </a:prstGeom>
        </p:spPr>
        <p:txBody>
          <a:bodyPr/>
          <a:lstStyle/>
          <a:p>
            <a:pPr/>
            <a:r>
              <a:t>IN-DEPTH INTERVIEWS</a:t>
            </a:r>
          </a:p>
        </p:txBody>
      </p:sp>
      <p:sp>
        <p:nvSpPr>
          <p:cNvPr id="254" name="Rectangle 3"/>
          <p:cNvSpPr/>
          <p:nvPr>
            <p:ph type="body" idx="1"/>
          </p:nvPr>
        </p:nvSpPr>
        <p:spPr>
          <a:xfrm>
            <a:off x="457200" y="1600200"/>
            <a:ext cx="8229600" cy="4525963"/>
          </a:xfrm>
          <a:prstGeom prst="rect">
            <a:avLst/>
          </a:prstGeom>
        </p:spPr>
        <p:txBody>
          <a:bodyPr/>
          <a:lstStyle/>
          <a:p>
            <a:pPr>
              <a:spcBef>
                <a:spcPts val="600"/>
              </a:spcBef>
              <a:defRPr sz="2800"/>
            </a:pPr>
            <a:r>
              <a:t>Typically an exchange between one interviewer and one respondent.</a:t>
            </a:r>
          </a:p>
          <a:p>
            <a:pPr>
              <a:spcBef>
                <a:spcPts val="600"/>
              </a:spcBef>
              <a:defRPr sz="2800"/>
            </a:pPr>
            <a:r>
              <a:t>Study participant take a more active role in determining the flow of the discussion</a:t>
            </a:r>
          </a:p>
          <a:p>
            <a:pPr>
              <a:spcBef>
                <a:spcPts val="600"/>
              </a:spcBef>
              <a:defRPr sz="2800"/>
            </a:pPr>
            <a:r>
              <a:t>A qualitative interview should not be a mechanical reading of standardized questions; Collecting information-rich data requires mental agility, sensitivity and always practice.</a:t>
            </a:r>
          </a:p>
        </p:txBody>
      </p:sp>
    </p:spTree>
  </p:cSld>
  <p:clrMapOvr>
    <a:masterClrMapping/>
  </p:clrMapOvr>
  <p:transition xmlns:p14="http://schemas.microsoft.com/office/powerpoint/2010/main" spd="med" advClick="1"/>
</p:sld>
</file>

<file path=ppt/slides/slide3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56" name="Rectangle 2"/>
          <p:cNvSpPr/>
          <p:nvPr>
            <p:ph type="title"/>
          </p:nvPr>
        </p:nvSpPr>
        <p:spPr>
          <a:prstGeom prst="rect">
            <a:avLst/>
          </a:prstGeom>
        </p:spPr>
        <p:txBody>
          <a:bodyPr/>
          <a:lstStyle/>
          <a:p>
            <a:pPr/>
            <a:r>
              <a:t>IN-DEPTH INTERVIEWS</a:t>
            </a:r>
          </a:p>
        </p:txBody>
      </p:sp>
      <p:sp>
        <p:nvSpPr>
          <p:cNvPr id="257" name="Rectangle 3"/>
          <p:cNvSpPr/>
          <p:nvPr>
            <p:ph type="body" idx="1"/>
          </p:nvPr>
        </p:nvSpPr>
        <p:spPr>
          <a:xfrm>
            <a:off x="457200" y="1600200"/>
            <a:ext cx="8229600" cy="4525963"/>
          </a:xfrm>
          <a:prstGeom prst="rect">
            <a:avLst/>
          </a:prstGeom>
        </p:spPr>
        <p:txBody>
          <a:bodyPr/>
          <a:lstStyle/>
          <a:p>
            <a:pPr marL="329184" indent="-329184" defTabSz="877823">
              <a:defRPr sz="3072"/>
            </a:pPr>
            <a:r>
              <a:t>Framing qualitative questions</a:t>
            </a:r>
          </a:p>
          <a:p>
            <a:pPr lvl="1" marL="713231" indent="-274320" defTabSz="877823">
              <a:spcBef>
                <a:spcPts val="600"/>
              </a:spcBef>
              <a:defRPr sz="2688"/>
            </a:pPr>
            <a:r>
              <a:t>Questions are informal, nonjudgmental, and open</a:t>
            </a:r>
          </a:p>
          <a:p>
            <a:pPr lvl="1" marL="713231" indent="-274320" defTabSz="877823">
              <a:spcBef>
                <a:spcPts val="600"/>
              </a:spcBef>
              <a:defRPr sz="2688"/>
            </a:pPr>
          </a:p>
          <a:p>
            <a:pPr lvl="1" marL="713231" indent="-274320" defTabSz="877823">
              <a:spcBef>
                <a:spcPts val="600"/>
              </a:spcBef>
              <a:defRPr sz="2688"/>
            </a:pPr>
            <a:r>
              <a:t>Avoid any suggestion that one answer might be more desirable than another</a:t>
            </a:r>
          </a:p>
          <a:p>
            <a:pPr lvl="1" marL="713231" indent="-274320" defTabSz="877823">
              <a:spcBef>
                <a:spcPts val="600"/>
              </a:spcBef>
              <a:defRPr sz="2688"/>
            </a:pPr>
          </a:p>
          <a:p>
            <a:pPr lvl="1" marL="713231" indent="-274320" defTabSz="877823">
              <a:spcBef>
                <a:spcPts val="600"/>
              </a:spcBef>
              <a:defRPr sz="2688"/>
            </a:pPr>
            <a:r>
              <a:t>Most interviews follow a pattern comprised of three kinds of questions: Main, Follow-up and Probes</a:t>
            </a:r>
          </a:p>
        </p:txBody>
      </p:sp>
    </p:spTree>
  </p:cSld>
  <p:clrMapOvr>
    <a:masterClrMapping/>
  </p:clrMapOvr>
  <p:transition xmlns:p14="http://schemas.microsoft.com/office/powerpoint/2010/main" spd="med" advClick="1"/>
</p:sld>
</file>

<file path=ppt/slides/slide3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59" name="Rectangle 4"/>
          <p:cNvSpPr/>
          <p:nvPr>
            <p:ph type="ctrTitle"/>
          </p:nvPr>
        </p:nvSpPr>
        <p:spPr>
          <a:prstGeom prst="rect">
            <a:avLst/>
          </a:prstGeom>
        </p:spPr>
        <p:txBody>
          <a:bodyPr/>
          <a:lstStyle/>
          <a:p>
            <a:pPr/>
            <a:r>
              <a:t>Effective questioning</a:t>
            </a:r>
          </a:p>
        </p:txBody>
      </p:sp>
      <p:sp>
        <p:nvSpPr>
          <p:cNvPr id="260" name="Rectangle 5"/>
          <p:cNvSpPr/>
          <p:nvPr>
            <p:ph type="subTitle" sz="quarter" idx="1"/>
          </p:nvPr>
        </p:nvSpPr>
        <p:spPr>
          <a:prstGeom prst="rect">
            <a:avLst/>
          </a:prstGeom>
        </p:spPr>
        <p:txBody>
          <a:bodyPr/>
          <a:lstStyle/>
          <a:p>
            <a:pPr defTabSz="896111">
              <a:lnSpc>
                <a:spcPct val="81000"/>
              </a:lnSpc>
              <a:defRPr sz="3136">
                <a:solidFill>
                  <a:srgbClr val="000000"/>
                </a:solidFill>
              </a:defRPr>
            </a:pPr>
            <a:r>
              <a:t>"The important thing is not to stop questioning. Curiosity has its own reason for existing.“</a:t>
            </a:r>
          </a:p>
          <a:p>
            <a:pPr defTabSz="896111">
              <a:lnSpc>
                <a:spcPct val="81000"/>
              </a:lnSpc>
              <a:defRPr sz="3136">
                <a:solidFill>
                  <a:srgbClr val="000000"/>
                </a:solidFill>
              </a:defRPr>
            </a:pPr>
            <a:r>
              <a:t>Einstein </a:t>
            </a:r>
          </a:p>
        </p:txBody>
      </p:sp>
    </p:spTree>
  </p:cSld>
  <p:clrMapOvr>
    <a:masterClrMapping/>
  </p:clrMapOvr>
  <p:transition xmlns:p14="http://schemas.microsoft.com/office/powerpoint/2010/main" spd="med" advClick="1"/>
</p:sld>
</file>

<file path=ppt/slides/slide3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62" name="Rectangle 2"/>
          <p:cNvSpPr/>
          <p:nvPr>
            <p:ph type="title"/>
          </p:nvPr>
        </p:nvSpPr>
        <p:spPr>
          <a:xfrm>
            <a:off x="684212" y="260350"/>
            <a:ext cx="7772401" cy="504825"/>
          </a:xfrm>
          <a:prstGeom prst="rect">
            <a:avLst/>
          </a:prstGeom>
        </p:spPr>
        <p:txBody>
          <a:bodyPr/>
          <a:lstStyle>
            <a:lvl1pPr defTabSz="740663">
              <a:defRPr sz="2916"/>
            </a:lvl1pPr>
          </a:lstStyle>
          <a:p>
            <a:pPr/>
            <a:r>
              <a:t>Effective questioning</a:t>
            </a:r>
          </a:p>
        </p:txBody>
      </p:sp>
      <p:sp>
        <p:nvSpPr>
          <p:cNvPr id="263" name="Rectangle 3"/>
          <p:cNvSpPr/>
          <p:nvPr>
            <p:ph type="body" idx="1"/>
          </p:nvPr>
        </p:nvSpPr>
        <p:spPr>
          <a:xfrm>
            <a:off x="468313" y="1125537"/>
            <a:ext cx="8351836" cy="4970463"/>
          </a:xfrm>
          <a:prstGeom prst="rect">
            <a:avLst/>
          </a:prstGeom>
        </p:spPr>
        <p:txBody>
          <a:bodyPr/>
          <a:lstStyle/>
          <a:p>
            <a:pPr>
              <a:lnSpc>
                <a:spcPct val="80000"/>
              </a:lnSpc>
              <a:spcBef>
                <a:spcPts val="600"/>
              </a:spcBef>
              <a:defRPr sz="2900"/>
            </a:pPr>
            <a:r>
              <a:t>Main Question</a:t>
            </a:r>
          </a:p>
          <a:p>
            <a:pPr lvl="1" marL="742950" indent="-285750">
              <a:lnSpc>
                <a:spcPct val="80000"/>
              </a:lnSpc>
              <a:spcBef>
                <a:spcPts val="600"/>
              </a:spcBef>
              <a:defRPr sz="2500"/>
            </a:pPr>
            <a:r>
              <a:t>Should reflect the logical flow anticipated in the conversation, moving from easy and least threatening questions to more complex and interesting issues as rapport is being built.</a:t>
            </a:r>
          </a:p>
          <a:p>
            <a:pPr lvl="1" marL="742950" indent="-285750">
              <a:lnSpc>
                <a:spcPct val="80000"/>
              </a:lnSpc>
              <a:spcBef>
                <a:spcPts val="600"/>
              </a:spcBef>
              <a:defRPr sz="2500"/>
            </a:pPr>
            <a:r>
              <a:t>Note that participants often answer the main question before you have asked it.</a:t>
            </a:r>
          </a:p>
          <a:p>
            <a:pPr lvl="1" marL="742950" indent="-285750">
              <a:lnSpc>
                <a:spcPct val="80000"/>
              </a:lnSpc>
              <a:spcBef>
                <a:spcPts val="600"/>
              </a:spcBef>
              <a:defRPr sz="2500"/>
            </a:pPr>
            <a:r>
              <a:t>More difficult questions should be asked more than once, from different angles and at different points in the interview.</a:t>
            </a:r>
          </a:p>
          <a:p>
            <a:pPr lvl="1" marL="742950" indent="-285750">
              <a:lnSpc>
                <a:spcPct val="80000"/>
              </a:lnSpc>
              <a:spcBef>
                <a:spcPts val="600"/>
              </a:spcBef>
              <a:defRPr sz="2500"/>
            </a:pPr>
            <a:r>
              <a:t>Make sure pursue each main question to its logical conclusion while not neglecting questions or new ideas.</a:t>
            </a:r>
          </a:p>
        </p:txBody>
      </p:sp>
    </p:spTree>
  </p:cSld>
  <p:clrMapOvr>
    <a:masterClrMapping/>
  </p:clrMapOvr>
  <p:transition xmlns:p14="http://schemas.microsoft.com/office/powerpoint/2010/main" spd="med" advClick="1"/>
</p:sld>
</file>

<file path=ppt/slides/slide3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65" name="Rectangle 2"/>
          <p:cNvSpPr/>
          <p:nvPr>
            <p:ph type="title"/>
          </p:nvPr>
        </p:nvSpPr>
        <p:spPr>
          <a:prstGeom prst="rect">
            <a:avLst/>
          </a:prstGeom>
        </p:spPr>
        <p:txBody>
          <a:bodyPr/>
          <a:lstStyle/>
          <a:p>
            <a:pPr/>
            <a:r>
              <a:t>Effective questioning</a:t>
            </a:r>
          </a:p>
        </p:txBody>
      </p:sp>
      <p:sp>
        <p:nvSpPr>
          <p:cNvPr id="266" name="Rectangle 3"/>
          <p:cNvSpPr/>
          <p:nvPr>
            <p:ph type="body" idx="1"/>
          </p:nvPr>
        </p:nvSpPr>
        <p:spPr>
          <a:xfrm>
            <a:off x="457200" y="1600200"/>
            <a:ext cx="8229600" cy="4525963"/>
          </a:xfrm>
          <a:prstGeom prst="rect">
            <a:avLst/>
          </a:prstGeom>
        </p:spPr>
        <p:txBody>
          <a:bodyPr/>
          <a:lstStyle/>
          <a:p>
            <a:pPr>
              <a:lnSpc>
                <a:spcPct val="72000"/>
              </a:lnSpc>
              <a:spcBef>
                <a:spcPts val="500"/>
              </a:spcBef>
              <a:defRPr sz="2400"/>
            </a:pPr>
            <a:r>
              <a:t>Follow-up question</a:t>
            </a:r>
          </a:p>
          <a:p>
            <a:pPr lvl="1" marL="742950" indent="-285750">
              <a:lnSpc>
                <a:spcPct val="72000"/>
              </a:lnSpc>
              <a:spcBef>
                <a:spcPts val="600"/>
              </a:spcBef>
              <a:defRPr sz="2800"/>
            </a:pPr>
            <a:r>
              <a:t>Moves the interview or discussion to a deeper level by asking for detail</a:t>
            </a:r>
          </a:p>
          <a:p>
            <a:pPr lvl="1" marL="742950" indent="-285750">
              <a:lnSpc>
                <a:spcPct val="72000"/>
              </a:lnSpc>
              <a:spcBef>
                <a:spcPts val="600"/>
              </a:spcBef>
              <a:defRPr sz="2800"/>
            </a:pPr>
            <a:r>
              <a:t>To some extent one can anticipate follow-up questions in advance.</a:t>
            </a:r>
          </a:p>
          <a:p>
            <a:pPr>
              <a:lnSpc>
                <a:spcPct val="72000"/>
              </a:lnSpc>
              <a:spcBef>
                <a:spcPts val="500"/>
              </a:spcBef>
              <a:defRPr sz="2400"/>
            </a:pPr>
            <a:r>
              <a:t>Probe</a:t>
            </a:r>
          </a:p>
          <a:p>
            <a:pPr lvl="1" marL="742950" indent="-285750">
              <a:lnSpc>
                <a:spcPct val="72000"/>
              </a:lnSpc>
              <a:spcBef>
                <a:spcPts val="600"/>
              </a:spcBef>
              <a:defRPr sz="2800"/>
            </a:pPr>
            <a:r>
              <a:t>A kind of a follow-up question that takes the discussion into still deeper territory, with or without specific reference to the topic.</a:t>
            </a:r>
          </a:p>
          <a:p>
            <a:pPr lvl="1" marL="742950" indent="-285750">
              <a:lnSpc>
                <a:spcPct val="72000"/>
              </a:lnSpc>
              <a:spcBef>
                <a:spcPts val="600"/>
              </a:spcBef>
              <a:defRPr sz="2800"/>
            </a:pPr>
            <a:r>
              <a:t>Note, however, the importance of maintaining a comfortable balance between too much detail and not enough.</a:t>
            </a:r>
          </a:p>
          <a:p>
            <a:pPr>
              <a:lnSpc>
                <a:spcPct val="72000"/>
              </a:lnSpc>
            </a:pPr>
            <a:r>
              <a:t>Let look at an example on  p?</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2" name="Title 1"/>
          <p:cNvSpPr/>
          <p:nvPr>
            <p:ph type="title"/>
          </p:nvPr>
        </p:nvSpPr>
        <p:spPr>
          <a:xfrm>
            <a:off x="660400" y="476250"/>
            <a:ext cx="8458200" cy="974725"/>
          </a:xfrm>
          <a:prstGeom prst="rect">
            <a:avLst/>
          </a:prstGeom>
        </p:spPr>
        <p:txBody>
          <a:bodyPr/>
          <a:lstStyle/>
          <a:p>
            <a:pPr defTabSz="704087">
              <a:defRPr sz="3003"/>
            </a:pPr>
            <a:br/>
            <a:r>
              <a:t>Why qualitative research?</a:t>
            </a:r>
          </a:p>
        </p:txBody>
      </p:sp>
      <p:sp>
        <p:nvSpPr>
          <p:cNvPr id="153" name="Content Placeholder 2"/>
          <p:cNvSpPr/>
          <p:nvPr>
            <p:ph type="body" idx="1"/>
          </p:nvPr>
        </p:nvSpPr>
        <p:spPr>
          <a:xfrm>
            <a:off x="304800" y="2209800"/>
            <a:ext cx="8686800" cy="3733800"/>
          </a:xfrm>
          <a:prstGeom prst="rect">
            <a:avLst/>
          </a:prstGeom>
        </p:spPr>
        <p:txBody>
          <a:bodyPr/>
          <a:lstStyle/>
          <a:p>
            <a:pPr>
              <a:lnSpc>
                <a:spcPct val="90000"/>
              </a:lnSpc>
              <a:spcBef>
                <a:spcPts val="800"/>
              </a:spcBef>
              <a:defRPr sz="3400"/>
            </a:pPr>
            <a:r>
              <a:t>Behavioral, social &amp; cultural dimensions shape emerging domestic &amp; international social problems</a:t>
            </a:r>
          </a:p>
          <a:p>
            <a:pPr>
              <a:lnSpc>
                <a:spcPct val="90000"/>
              </a:lnSpc>
            </a:pPr>
          </a:p>
          <a:p>
            <a:pPr>
              <a:lnSpc>
                <a:spcPct val="90000"/>
              </a:lnSpc>
            </a:pPr>
            <a:r>
              <a:t>Qualitative research </a:t>
            </a:r>
            <a:r>
              <a:rPr>
                <a:latin typeface="Wingdings"/>
                <a:ea typeface="Wingdings"/>
                <a:cs typeface="Wingdings"/>
                <a:sym typeface="Wingdings"/>
              </a:rPr>
              <a:t> </a:t>
            </a:r>
            <a:r>
              <a:t>understand: </a:t>
            </a:r>
          </a:p>
          <a:p>
            <a:pPr lvl="1" marL="742950" indent="-285750">
              <a:lnSpc>
                <a:spcPct val="90000"/>
              </a:lnSpc>
              <a:defRPr sz="3000"/>
            </a:pPr>
            <a:r>
              <a:t>Behaviours, attitudes, perceptions, &amp; social contexts in ways quantitative studies cannot </a:t>
            </a:r>
          </a:p>
        </p:txBody>
      </p:sp>
    </p:spTree>
  </p:cSld>
  <p:clrMapOvr>
    <a:masterClrMapping/>
  </p:clrMapOvr>
  <p:transition xmlns:p14="http://schemas.microsoft.com/office/powerpoint/2010/main" spd="med" advClick="1"/>
</p:sld>
</file>

<file path=ppt/slides/slide4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68" name="Rectangle 4"/>
          <p:cNvSpPr/>
          <p:nvPr>
            <p:ph type="ctrTitle"/>
          </p:nvPr>
        </p:nvSpPr>
        <p:spPr>
          <a:prstGeom prst="rect">
            <a:avLst/>
          </a:prstGeom>
        </p:spPr>
        <p:txBody>
          <a:bodyPr/>
          <a:lstStyle/>
          <a:p>
            <a:pPr/>
            <a:r>
              <a:t>Focus Group Discussions</a:t>
            </a:r>
          </a:p>
        </p:txBody>
      </p:sp>
      <p:sp>
        <p:nvSpPr>
          <p:cNvPr id="269" name="Rectangle 5"/>
          <p:cNvSpPr/>
          <p:nvPr>
            <p:ph type="subTitle" sz="quarter" idx="1"/>
          </p:nvPr>
        </p:nvSpPr>
        <p:spPr>
          <a:xfrm>
            <a:off x="1403350" y="3500437"/>
            <a:ext cx="6400800" cy="1752601"/>
          </a:xfrm>
          <a:prstGeom prst="rect">
            <a:avLst/>
          </a:prstGeom>
        </p:spPr>
        <p:txBody>
          <a:bodyPr/>
          <a:lstStyle/>
          <a:p>
            <a:pPr>
              <a:lnSpc>
                <a:spcPct val="80000"/>
              </a:lnSpc>
              <a:spcBef>
                <a:spcPts val="600"/>
              </a:spcBef>
              <a:defRPr sz="2900">
                <a:solidFill>
                  <a:srgbClr val="000000"/>
                </a:solidFill>
              </a:defRPr>
            </a:pPr>
            <a:r>
              <a:t>"The whole of science is nothing more than a refinement of everyday thinking." </a:t>
            </a:r>
          </a:p>
          <a:p>
            <a:pPr>
              <a:lnSpc>
                <a:spcPct val="80000"/>
              </a:lnSpc>
              <a:spcBef>
                <a:spcPts val="600"/>
              </a:spcBef>
              <a:defRPr sz="2900">
                <a:solidFill>
                  <a:srgbClr val="000000"/>
                </a:solidFill>
              </a:defRPr>
            </a:pPr>
            <a:r>
              <a:t>Einstein</a:t>
            </a:r>
          </a:p>
        </p:txBody>
      </p:sp>
    </p:spTree>
  </p:cSld>
  <p:clrMapOvr>
    <a:masterClrMapping/>
  </p:clrMapOvr>
  <p:transition xmlns:p14="http://schemas.microsoft.com/office/powerpoint/2010/main" spd="med" advClick="1"/>
</p:sld>
</file>

<file path=ppt/slides/slide4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71" name="Rectangle 2"/>
          <p:cNvSpPr/>
          <p:nvPr>
            <p:ph type="title"/>
          </p:nvPr>
        </p:nvSpPr>
        <p:spPr>
          <a:xfrm>
            <a:off x="685800" y="304800"/>
            <a:ext cx="7772400" cy="1143000"/>
          </a:xfrm>
          <a:prstGeom prst="rect">
            <a:avLst/>
          </a:prstGeom>
        </p:spPr>
        <p:txBody>
          <a:bodyPr/>
          <a:lstStyle/>
          <a:p>
            <a:pPr defTabSz="676655">
              <a:defRPr sz="3552"/>
            </a:pPr>
            <a:br/>
            <a:r>
              <a:t>Focus Group Discussions</a:t>
            </a:r>
          </a:p>
        </p:txBody>
      </p:sp>
      <p:sp>
        <p:nvSpPr>
          <p:cNvPr id="272" name="Rectangle 3"/>
          <p:cNvSpPr/>
          <p:nvPr>
            <p:ph type="body" idx="1"/>
          </p:nvPr>
        </p:nvSpPr>
        <p:spPr>
          <a:xfrm>
            <a:off x="457200" y="1600200"/>
            <a:ext cx="8229600" cy="4525963"/>
          </a:xfrm>
          <a:prstGeom prst="rect">
            <a:avLst/>
          </a:prstGeom>
        </p:spPr>
        <p:txBody>
          <a:bodyPr/>
          <a:lstStyle/>
          <a:p>
            <a:pPr lvl="1" marL="742950" indent="-285750">
              <a:spcBef>
                <a:spcPts val="500"/>
              </a:spcBef>
              <a:defRPr sz="2400"/>
            </a:pPr>
            <a:r>
              <a:t>Use of group interaction to produce data and insights that would be less accessible without the interaction found in the group.</a:t>
            </a:r>
            <a:endParaRPr sz="2800"/>
          </a:p>
          <a:p>
            <a:pPr lvl="1" marL="742950" indent="-285750">
              <a:spcBef>
                <a:spcPts val="500"/>
              </a:spcBef>
              <a:defRPr sz="2400"/>
            </a:pPr>
            <a:r>
              <a:t>Mostly, the group should be homogeneous with 8-10 participants</a:t>
            </a:r>
            <a:endParaRPr sz="2800"/>
          </a:p>
          <a:p>
            <a:pPr lvl="1" marL="742950" indent="-285750">
              <a:spcBef>
                <a:spcPts val="500"/>
              </a:spcBef>
              <a:defRPr sz="2400"/>
            </a:pPr>
            <a:r>
              <a:t>Before beginning the discussion, it is important to collect background information for each participant-might valuable information for later analysis.</a:t>
            </a:r>
          </a:p>
        </p:txBody>
      </p:sp>
    </p:spTree>
  </p:cSld>
  <p:clrMapOvr>
    <a:masterClrMapping/>
  </p:clrMapOvr>
  <p:transition xmlns:p14="http://schemas.microsoft.com/office/powerpoint/2010/main" spd="med" advClick="1"/>
</p:sld>
</file>

<file path=ppt/slides/slide4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74" name="Rectangle 2"/>
          <p:cNvSpPr/>
          <p:nvPr>
            <p:ph type="title"/>
          </p:nvPr>
        </p:nvSpPr>
        <p:spPr>
          <a:prstGeom prst="rect">
            <a:avLst/>
          </a:prstGeom>
        </p:spPr>
        <p:txBody>
          <a:bodyPr/>
          <a:lstStyle/>
          <a:p>
            <a:pPr/>
            <a:r>
              <a:t>FGDs</a:t>
            </a:r>
          </a:p>
        </p:txBody>
      </p:sp>
      <p:sp>
        <p:nvSpPr>
          <p:cNvPr id="275" name="Rectangle 3"/>
          <p:cNvSpPr/>
          <p:nvPr>
            <p:ph type="body" idx="1"/>
          </p:nvPr>
        </p:nvSpPr>
        <p:spPr>
          <a:xfrm>
            <a:off x="457200" y="1600200"/>
            <a:ext cx="8229600" cy="4525963"/>
          </a:xfrm>
          <a:prstGeom prst="rect">
            <a:avLst/>
          </a:prstGeom>
        </p:spPr>
        <p:txBody>
          <a:bodyPr/>
          <a:lstStyle/>
          <a:p>
            <a:pPr>
              <a:lnSpc>
                <a:spcPct val="90000"/>
              </a:lnSpc>
              <a:defRPr sz="2800"/>
            </a:pPr>
          </a:p>
          <a:p>
            <a:pPr lvl="1" marL="742950" indent="-285750">
              <a:lnSpc>
                <a:spcPct val="90000"/>
              </a:lnSpc>
              <a:spcBef>
                <a:spcPts val="500"/>
              </a:spcBef>
              <a:defRPr sz="2400"/>
            </a:pPr>
            <a:r>
              <a:t>The moderator need to keep the discussion focused and moving.</a:t>
            </a:r>
            <a:endParaRPr sz="2800"/>
          </a:p>
          <a:p>
            <a:pPr lvl="1" marL="742950" indent="-285750">
              <a:lnSpc>
                <a:spcPct val="90000"/>
              </a:lnSpc>
              <a:spcBef>
                <a:spcPts val="500"/>
              </a:spcBef>
              <a:defRPr sz="2400"/>
            </a:pPr>
            <a:r>
              <a:t>Should also show interest, curiosity, empathy and encouragement</a:t>
            </a:r>
            <a:endParaRPr sz="2800"/>
          </a:p>
          <a:p>
            <a:pPr lvl="1" marL="742950" indent="-285750">
              <a:lnSpc>
                <a:spcPct val="90000"/>
              </a:lnSpc>
              <a:spcBef>
                <a:spcPts val="500"/>
              </a:spcBef>
              <a:defRPr sz="2400"/>
            </a:pPr>
            <a:r>
              <a:t>Should also be creative, and able to tailor questions and comments to the unique responses of each participant.</a:t>
            </a:r>
            <a:endParaRPr sz="2800"/>
          </a:p>
          <a:p>
            <a:pPr lvl="1" marL="742950" indent="-285750">
              <a:lnSpc>
                <a:spcPct val="90000"/>
              </a:lnSpc>
              <a:spcBef>
                <a:spcPts val="500"/>
              </a:spcBef>
              <a:defRPr sz="2400"/>
            </a:pPr>
            <a:r>
              <a:t>For an effective partnership between researchers and participants, cultural norms should be considered in determining who should be the moderator e.g. Gender, Language .</a:t>
            </a:r>
          </a:p>
        </p:txBody>
      </p:sp>
    </p:spTree>
  </p:cSld>
  <p:clrMapOvr>
    <a:masterClrMapping/>
  </p:clrMapOvr>
  <p:transition xmlns:p14="http://schemas.microsoft.com/office/powerpoint/2010/main" spd="med" advClick="1"/>
</p:sld>
</file>

<file path=ppt/slides/slide4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77" name="Rectangle 2"/>
          <p:cNvSpPr/>
          <p:nvPr>
            <p:ph type="title"/>
          </p:nvPr>
        </p:nvSpPr>
        <p:spPr>
          <a:prstGeom prst="rect">
            <a:avLst/>
          </a:prstGeom>
        </p:spPr>
        <p:txBody>
          <a:bodyPr/>
          <a:lstStyle/>
          <a:p>
            <a:pPr/>
            <a:r>
              <a:t>FGDs</a:t>
            </a:r>
          </a:p>
        </p:txBody>
      </p:sp>
      <p:sp>
        <p:nvSpPr>
          <p:cNvPr id="278" name="Rectangle 3"/>
          <p:cNvSpPr/>
          <p:nvPr>
            <p:ph type="body" idx="1"/>
          </p:nvPr>
        </p:nvSpPr>
        <p:spPr>
          <a:xfrm>
            <a:off x="457200" y="1600200"/>
            <a:ext cx="8229600" cy="4525963"/>
          </a:xfrm>
          <a:prstGeom prst="rect">
            <a:avLst/>
          </a:prstGeom>
        </p:spPr>
        <p:txBody>
          <a:bodyPr/>
          <a:lstStyle/>
          <a:p>
            <a:pPr>
              <a:defRPr sz="2800"/>
            </a:pPr>
          </a:p>
          <a:p>
            <a:pPr lvl="1" marL="742950" indent="-285750">
              <a:spcBef>
                <a:spcPts val="500"/>
              </a:spcBef>
              <a:defRPr sz="2400"/>
            </a:pPr>
            <a:r>
              <a:t>To ensure accurate data and to facilitate analysis, FGDs are usually taped.</a:t>
            </a:r>
            <a:endParaRPr sz="2800"/>
          </a:p>
          <a:p>
            <a:pPr lvl="1" marL="742950" indent="-285750">
              <a:spcBef>
                <a:spcPts val="500"/>
              </a:spcBef>
              <a:defRPr sz="2400"/>
            </a:pPr>
            <a:r>
              <a:t>Apart from the moderator there should be a Note taker to monitor the tape recorder and recording the discussion as much as possible</a:t>
            </a:r>
            <a:endParaRPr sz="2800"/>
          </a:p>
          <a:p>
            <a:pPr lvl="1" marL="742950" indent="-285750">
              <a:spcBef>
                <a:spcPts val="500"/>
              </a:spcBef>
              <a:defRPr sz="2400"/>
            </a:pPr>
            <a:r>
              <a:t>The Note taker need to expand the notes immediately after the interview.</a:t>
            </a:r>
            <a:endParaRPr sz="2800"/>
          </a:p>
          <a:p>
            <a:pPr lvl="1" marL="742950" indent="-285750">
              <a:spcBef>
                <a:spcPts val="500"/>
              </a:spcBef>
              <a:defRPr sz="2400"/>
            </a:pPr>
            <a:r>
              <a:t>The note taker also needs to note the nonverbal messages that have a bearing on the discussion</a:t>
            </a:r>
          </a:p>
        </p:txBody>
      </p:sp>
    </p:spTree>
  </p:cSld>
  <p:clrMapOvr>
    <a:masterClrMapping/>
  </p:clrMapOvr>
  <p:transition xmlns:p14="http://schemas.microsoft.com/office/powerpoint/2010/main" spd="med" advClick="1"/>
</p:sld>
</file>

<file path=ppt/slides/slide4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80" name="Rectangle 2"/>
          <p:cNvSpPr/>
          <p:nvPr>
            <p:ph type="title"/>
          </p:nvPr>
        </p:nvSpPr>
        <p:spPr>
          <a:prstGeom prst="rect">
            <a:avLst/>
          </a:prstGeom>
        </p:spPr>
        <p:txBody>
          <a:bodyPr/>
          <a:lstStyle/>
          <a:p>
            <a:pPr defTabSz="905255">
              <a:defRPr sz="3564"/>
            </a:pPr>
            <a:r>
              <a:t>FGDs</a:t>
            </a:r>
            <a:br/>
          </a:p>
        </p:txBody>
      </p:sp>
      <p:sp>
        <p:nvSpPr>
          <p:cNvPr id="281" name="Rectangle 3"/>
          <p:cNvSpPr/>
          <p:nvPr>
            <p:ph type="body" idx="1"/>
          </p:nvPr>
        </p:nvSpPr>
        <p:spPr>
          <a:xfrm>
            <a:off x="457200" y="1600200"/>
            <a:ext cx="8229600" cy="4525963"/>
          </a:xfrm>
          <a:prstGeom prst="rect">
            <a:avLst/>
          </a:prstGeom>
        </p:spPr>
        <p:txBody>
          <a:bodyPr/>
          <a:lstStyle/>
          <a:p>
            <a:pPr lvl="1" marL="742950" indent="-285750">
              <a:lnSpc>
                <a:spcPct val="90000"/>
              </a:lnSpc>
              <a:spcBef>
                <a:spcPts val="500"/>
              </a:spcBef>
              <a:defRPr sz="2200"/>
            </a:pPr>
            <a:r>
              <a:t>The note taker need to identify the participants using codes.</a:t>
            </a:r>
            <a:endParaRPr sz="2800"/>
          </a:p>
          <a:p>
            <a:pPr lvl="1" marL="742950" indent="-285750">
              <a:lnSpc>
                <a:spcPct val="90000"/>
              </a:lnSpc>
              <a:spcBef>
                <a:spcPts val="500"/>
              </a:spcBef>
              <a:defRPr sz="2400"/>
            </a:pPr>
            <a:r>
              <a:t>The moderator welcomes the group and introduces herself or himself and the note taker and explaining the role of each</a:t>
            </a:r>
            <a:endParaRPr sz="2800"/>
          </a:p>
          <a:p>
            <a:pPr lvl="1" marL="742950" indent="-285750">
              <a:lnSpc>
                <a:spcPct val="90000"/>
              </a:lnSpc>
              <a:spcBef>
                <a:spcPts val="500"/>
              </a:spcBef>
              <a:defRPr sz="2400"/>
            </a:pPr>
            <a:r>
              <a:t>The moderator also needs to explain the purpose of the recorder</a:t>
            </a:r>
            <a:endParaRPr sz="2800"/>
          </a:p>
          <a:p>
            <a:pPr lvl="1" marL="742950" indent="-285750">
              <a:lnSpc>
                <a:spcPct val="90000"/>
              </a:lnSpc>
              <a:spcBef>
                <a:spcPts val="500"/>
              </a:spcBef>
              <a:defRPr sz="2400"/>
            </a:pPr>
            <a:r>
              <a:t>Assure the participants confidentiality and that there are not right or wrong answers and that all opinions are welcome.</a:t>
            </a:r>
          </a:p>
        </p:txBody>
      </p:sp>
    </p:spTree>
  </p:cSld>
  <p:clrMapOvr>
    <a:masterClrMapping/>
  </p:clrMapOvr>
  <p:transition xmlns:p14="http://schemas.microsoft.com/office/powerpoint/2010/main" spd="med" advClick="1"/>
</p:sld>
</file>

<file path=ppt/slides/slide4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83" name="Rectangle 2"/>
          <p:cNvSpPr/>
          <p:nvPr>
            <p:ph type="title"/>
          </p:nvPr>
        </p:nvSpPr>
        <p:spPr>
          <a:prstGeom prst="rect">
            <a:avLst/>
          </a:prstGeom>
        </p:spPr>
        <p:txBody>
          <a:bodyPr/>
          <a:lstStyle/>
          <a:p>
            <a:pPr/>
            <a:r>
              <a:t>Data generation</a:t>
            </a:r>
          </a:p>
        </p:txBody>
      </p:sp>
      <p:sp>
        <p:nvSpPr>
          <p:cNvPr id="284" name="Rectangle 3"/>
          <p:cNvSpPr/>
          <p:nvPr>
            <p:ph type="body" idx="1"/>
          </p:nvPr>
        </p:nvSpPr>
        <p:spPr>
          <a:xfrm>
            <a:off x="457200" y="1600200"/>
            <a:ext cx="8229600" cy="4525963"/>
          </a:xfrm>
          <a:prstGeom prst="rect">
            <a:avLst/>
          </a:prstGeom>
        </p:spPr>
        <p:txBody>
          <a:bodyPr/>
          <a:lstStyle/>
          <a:p>
            <a:pPr>
              <a:lnSpc>
                <a:spcPct val="90000"/>
              </a:lnSpc>
              <a:spcBef>
                <a:spcPts val="600"/>
              </a:spcBef>
              <a:defRPr sz="2800"/>
            </a:pPr>
            <a:r>
              <a:t>Focus Group Discussions</a:t>
            </a:r>
          </a:p>
          <a:p>
            <a:pPr lvl="1" marL="742950" indent="-285750">
              <a:lnSpc>
                <a:spcPct val="90000"/>
              </a:lnSpc>
              <a:spcBef>
                <a:spcPts val="500"/>
              </a:spcBef>
              <a:defRPr sz="2400"/>
            </a:pPr>
            <a:r>
              <a:t>Participants should understand the goals of the discussion i.e. communicating what you want to know from them and not revealing questions under study.</a:t>
            </a:r>
            <a:endParaRPr sz="2800"/>
          </a:p>
          <a:p>
            <a:pPr lvl="1" marL="742950" indent="-285750">
              <a:lnSpc>
                <a:spcPct val="90000"/>
              </a:lnSpc>
              <a:spcBef>
                <a:spcPts val="500"/>
              </a:spcBef>
              <a:defRPr sz="2400"/>
            </a:pPr>
            <a:r>
              <a:t> Once there is general understanding on the topic and procedures, the moderator may ask the participants to introduce themselves unless anonymity in the group is important</a:t>
            </a:r>
            <a:endParaRPr sz="2800"/>
          </a:p>
          <a:p>
            <a:pPr lvl="1" marL="742950" indent="-285750">
              <a:lnSpc>
                <a:spcPct val="90000"/>
              </a:lnSpc>
              <a:spcBef>
                <a:spcPts val="500"/>
              </a:spcBef>
              <a:defRPr sz="2400"/>
            </a:pPr>
            <a:r>
              <a:t>Also ask the participants to talk one at a time, slowly and clearly. Also ask the participants to add on the ground rules.</a:t>
            </a:r>
          </a:p>
        </p:txBody>
      </p:sp>
    </p:spTree>
  </p:cSld>
  <p:clrMapOvr>
    <a:masterClrMapping/>
  </p:clrMapOvr>
  <p:transition xmlns:p14="http://schemas.microsoft.com/office/powerpoint/2010/main" spd="med" advClick="1"/>
</p:sld>
</file>

<file path=ppt/slides/slide4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86" name="Rectangle 2"/>
          <p:cNvSpPr/>
          <p:nvPr>
            <p:ph type="title"/>
          </p:nvPr>
        </p:nvSpPr>
        <p:spPr>
          <a:xfrm>
            <a:off x="755650" y="260350"/>
            <a:ext cx="7772400" cy="936625"/>
          </a:xfrm>
          <a:prstGeom prst="rect">
            <a:avLst/>
          </a:prstGeom>
        </p:spPr>
        <p:txBody>
          <a:bodyPr/>
          <a:lstStyle/>
          <a:p>
            <a:pPr/>
            <a:r>
              <a:t>Focus groups – Key points</a:t>
            </a:r>
          </a:p>
        </p:txBody>
      </p:sp>
      <p:sp>
        <p:nvSpPr>
          <p:cNvPr id="287" name="Rectangle 3"/>
          <p:cNvSpPr/>
          <p:nvPr>
            <p:ph type="body" idx="1"/>
          </p:nvPr>
        </p:nvSpPr>
        <p:spPr>
          <a:xfrm>
            <a:off x="395288" y="1268412"/>
            <a:ext cx="8497887" cy="5256213"/>
          </a:xfrm>
          <a:prstGeom prst="rect">
            <a:avLst/>
          </a:prstGeom>
        </p:spPr>
        <p:txBody>
          <a:bodyPr/>
          <a:lstStyle/>
          <a:p>
            <a:pPr marL="336042" indent="-336042" defTabSz="896111">
              <a:lnSpc>
                <a:spcPct val="90000"/>
              </a:lnSpc>
              <a:buSzTx/>
              <a:buNone/>
              <a:defRPr sz="3136"/>
            </a:pPr>
          </a:p>
          <a:p>
            <a:pPr marL="336042" indent="-336042" defTabSz="896111">
              <a:lnSpc>
                <a:spcPct val="90000"/>
              </a:lnSpc>
              <a:defRPr sz="3136"/>
            </a:pPr>
            <a:r>
              <a:t>One or two researchers and participants meet as a GROUP to discuss a research topic</a:t>
            </a:r>
          </a:p>
          <a:p>
            <a:pPr marL="336042" indent="-336042" defTabSz="896111">
              <a:lnSpc>
                <a:spcPct val="90000"/>
              </a:lnSpc>
              <a:defRPr sz="3136"/>
            </a:pPr>
          </a:p>
          <a:p>
            <a:pPr marL="336042" indent="-336042" defTabSz="896111">
              <a:lnSpc>
                <a:spcPct val="90000"/>
              </a:lnSpc>
              <a:defRPr sz="3136"/>
            </a:pPr>
            <a:r>
              <a:t>Use of group interaction to produce data and insights that would be less accessible without the interaction found in the group.</a:t>
            </a:r>
          </a:p>
          <a:p>
            <a:pPr marL="336042" indent="-336042" defTabSz="896111">
              <a:lnSpc>
                <a:spcPct val="90000"/>
              </a:lnSpc>
              <a:defRPr sz="3136"/>
            </a:pPr>
          </a:p>
          <a:p>
            <a:pPr marL="336042" indent="-336042" defTabSz="896111">
              <a:lnSpc>
                <a:spcPct val="90000"/>
              </a:lnSpc>
              <a:defRPr sz="3136"/>
            </a:pPr>
            <a:r>
              <a:t>Essentially effective for capturing information about social norms and variety of views</a:t>
            </a:r>
          </a:p>
        </p:txBody>
      </p:sp>
    </p:spTree>
  </p:cSld>
  <p:clrMapOvr>
    <a:masterClrMapping/>
  </p:clrMapOvr>
  <p:transition xmlns:p14="http://schemas.microsoft.com/office/powerpoint/2010/main" spd="med" advClick="1"/>
</p:sld>
</file>

<file path=ppt/slides/slide4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89" name="Rectangle 2"/>
          <p:cNvSpPr/>
          <p:nvPr>
            <p:ph type="title"/>
          </p:nvPr>
        </p:nvSpPr>
        <p:spPr>
          <a:xfrm>
            <a:off x="685800" y="304800"/>
            <a:ext cx="7772400" cy="820738"/>
          </a:xfrm>
          <a:prstGeom prst="rect">
            <a:avLst/>
          </a:prstGeom>
        </p:spPr>
        <p:txBody>
          <a:bodyPr/>
          <a:lstStyle/>
          <a:p>
            <a:pPr/>
            <a:r>
              <a:t>Focus groups</a:t>
            </a:r>
          </a:p>
        </p:txBody>
      </p:sp>
      <p:sp>
        <p:nvSpPr>
          <p:cNvPr id="290" name="Rectangle 3"/>
          <p:cNvSpPr/>
          <p:nvPr>
            <p:ph type="body" idx="1"/>
          </p:nvPr>
        </p:nvSpPr>
        <p:spPr>
          <a:xfrm>
            <a:off x="323850" y="1196975"/>
            <a:ext cx="8569325" cy="5256213"/>
          </a:xfrm>
          <a:prstGeom prst="rect">
            <a:avLst/>
          </a:prstGeom>
        </p:spPr>
        <p:txBody>
          <a:bodyPr/>
          <a:lstStyle/>
          <a:p>
            <a:pPr marL="339470" indent="-339470" defTabSz="905255">
              <a:lnSpc>
                <a:spcPct val="90000"/>
              </a:lnSpc>
              <a:spcBef>
                <a:spcPts val="500"/>
              </a:spcBef>
              <a:defRPr sz="2376"/>
            </a:pPr>
            <a:r>
              <a:t>It should have a moderator and a note taker</a:t>
            </a:r>
          </a:p>
          <a:p>
            <a:pPr marL="339470" indent="-339470" defTabSz="905255">
              <a:lnSpc>
                <a:spcPct val="90000"/>
              </a:lnSpc>
              <a:buSzTx/>
              <a:buNone/>
              <a:defRPr sz="2376"/>
            </a:pPr>
          </a:p>
          <a:p>
            <a:pPr marL="339470" indent="-339470" defTabSz="905255">
              <a:lnSpc>
                <a:spcPct val="90000"/>
              </a:lnSpc>
              <a:spcBef>
                <a:spcPts val="500"/>
              </a:spcBef>
              <a:defRPr sz="2376"/>
            </a:pPr>
            <a:r>
              <a:t>Mostly, the group should be homogeneous with 8-10 participants</a:t>
            </a:r>
          </a:p>
          <a:p>
            <a:pPr marL="339470" indent="-339470" defTabSz="905255">
              <a:lnSpc>
                <a:spcPct val="90000"/>
              </a:lnSpc>
              <a:defRPr sz="2376"/>
            </a:pPr>
          </a:p>
          <a:p>
            <a:pPr marL="339470" indent="-339470" defTabSz="905255">
              <a:lnSpc>
                <a:spcPct val="90000"/>
              </a:lnSpc>
              <a:spcBef>
                <a:spcPts val="500"/>
              </a:spcBef>
              <a:defRPr sz="2376"/>
            </a:pPr>
            <a:r>
              <a:t>Before beginning the discussion, it is important to collect background information for each participant-might valuable information for later analysis (the note taker usually does this).</a:t>
            </a:r>
          </a:p>
          <a:p>
            <a:pPr marL="339470" indent="-339470" defTabSz="905255">
              <a:lnSpc>
                <a:spcPct val="90000"/>
              </a:lnSpc>
              <a:buSzTx/>
              <a:buNone/>
              <a:defRPr sz="2376"/>
            </a:pPr>
          </a:p>
          <a:p>
            <a:pPr marL="339470" indent="-339470" defTabSz="905255">
              <a:lnSpc>
                <a:spcPct val="90000"/>
              </a:lnSpc>
              <a:spcBef>
                <a:spcPts val="500"/>
              </a:spcBef>
              <a:defRPr sz="2376"/>
            </a:pPr>
            <a:r>
              <a:t>To ensure accurate data and to facilitate analysis, FGDs are usually taped.</a:t>
            </a:r>
          </a:p>
          <a:p>
            <a:pPr marL="339470" indent="-339470" defTabSz="905255">
              <a:lnSpc>
                <a:spcPct val="90000"/>
              </a:lnSpc>
              <a:defRPr sz="2376"/>
            </a:pPr>
          </a:p>
          <a:p>
            <a:pPr marL="339470" indent="-339470" defTabSz="905255">
              <a:lnSpc>
                <a:spcPct val="90000"/>
              </a:lnSpc>
              <a:spcBef>
                <a:spcPts val="500"/>
              </a:spcBef>
              <a:defRPr sz="2376"/>
            </a:pPr>
            <a:r>
              <a:t>Time frame –one to two hours</a:t>
            </a:r>
          </a:p>
        </p:txBody>
      </p:sp>
    </p:spTree>
  </p:cSld>
  <p:clrMapOvr>
    <a:masterClrMapping/>
  </p:clrMapOvr>
  <p:transition xmlns:p14="http://schemas.microsoft.com/office/powerpoint/2010/main" spd="med" advClick="1"/>
</p:sld>
</file>

<file path=ppt/slides/slide4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92" name="Title 1"/>
          <p:cNvSpPr/>
          <p:nvPr>
            <p:ph type="ctrTitle"/>
          </p:nvPr>
        </p:nvSpPr>
        <p:spPr>
          <a:prstGeom prst="rect">
            <a:avLst/>
          </a:prstGeom>
        </p:spPr>
        <p:txBody>
          <a:bodyPr/>
          <a:lstStyle/>
          <a:p>
            <a:pPr/>
            <a:r>
              <a:t>Sampling in qualitative  research</a:t>
            </a:r>
          </a:p>
        </p:txBody>
      </p:sp>
      <p:sp>
        <p:nvSpPr>
          <p:cNvPr id="293" name="Subtitle 2"/>
          <p:cNvSpPr/>
          <p:nvPr>
            <p:ph type="subTitle" sz="quarter" idx="1"/>
          </p:nvPr>
        </p:nvSpPr>
        <p:spPr>
          <a:prstGeom prst="rect">
            <a:avLst/>
          </a:prstGeom>
        </p:spPr>
        <p:txBody>
          <a:bodyPr/>
          <a:lstStyle/>
          <a:p>
            <a:pPr/>
          </a:p>
        </p:txBody>
      </p:sp>
    </p:spTree>
  </p:cSld>
  <p:clrMapOvr>
    <a:masterClrMapping/>
  </p:clrMapOvr>
  <p:transition xmlns:p14="http://schemas.microsoft.com/office/powerpoint/2010/main" spd="med" advClick="1"/>
</p:sld>
</file>

<file path=ppt/slides/slide4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95" name="Rectangle 2"/>
          <p:cNvSpPr/>
          <p:nvPr>
            <p:ph type="title"/>
          </p:nvPr>
        </p:nvSpPr>
        <p:spPr>
          <a:xfrm>
            <a:off x="684212" y="188912"/>
            <a:ext cx="7772401" cy="719138"/>
          </a:xfrm>
          <a:prstGeom prst="rect">
            <a:avLst/>
          </a:prstGeom>
        </p:spPr>
        <p:txBody>
          <a:bodyPr/>
          <a:lstStyle>
            <a:lvl1pPr>
              <a:defRPr sz="4000"/>
            </a:lvl1pPr>
          </a:lstStyle>
          <a:p>
            <a:pPr/>
            <a:r>
              <a:t>Sampling in qualitative research</a:t>
            </a:r>
          </a:p>
        </p:txBody>
      </p:sp>
      <p:sp>
        <p:nvSpPr>
          <p:cNvPr id="296" name="Rectangle 3"/>
          <p:cNvSpPr/>
          <p:nvPr>
            <p:ph type="body" idx="1"/>
          </p:nvPr>
        </p:nvSpPr>
        <p:spPr>
          <a:xfrm>
            <a:off x="323849" y="1052512"/>
            <a:ext cx="8640765" cy="5616576"/>
          </a:xfrm>
          <a:prstGeom prst="rect">
            <a:avLst/>
          </a:prstGeom>
        </p:spPr>
        <p:txBody>
          <a:bodyPr/>
          <a:lstStyle/>
          <a:p>
            <a:pPr>
              <a:lnSpc>
                <a:spcPct val="72000"/>
              </a:lnSpc>
              <a:spcBef>
                <a:spcPts val="600"/>
              </a:spcBef>
              <a:defRPr sz="2900"/>
            </a:pPr>
            <a:r>
              <a:t>Sampling guided by the paradigm or theoretical framework</a:t>
            </a:r>
          </a:p>
          <a:p>
            <a:pPr>
              <a:lnSpc>
                <a:spcPct val="72000"/>
              </a:lnSpc>
              <a:spcBef>
                <a:spcPts val="600"/>
              </a:spcBef>
              <a:defRPr sz="2900"/>
            </a:pPr>
          </a:p>
          <a:p>
            <a:pPr>
              <a:lnSpc>
                <a:spcPct val="72000"/>
              </a:lnSpc>
              <a:spcBef>
                <a:spcPts val="600"/>
              </a:spcBef>
              <a:defRPr sz="2900"/>
            </a:pPr>
            <a:r>
              <a:t>Selection criteria my change as the study progresses, allowing the researchers to follow new leads</a:t>
            </a:r>
          </a:p>
          <a:p>
            <a:pPr>
              <a:lnSpc>
                <a:spcPct val="72000"/>
              </a:lnSpc>
              <a:spcBef>
                <a:spcPts val="600"/>
              </a:spcBef>
              <a:defRPr sz="2900"/>
            </a:pPr>
          </a:p>
          <a:p>
            <a:pPr>
              <a:lnSpc>
                <a:spcPct val="72000"/>
              </a:lnSpc>
              <a:spcBef>
                <a:spcPts val="600"/>
              </a:spcBef>
              <a:defRPr sz="2900"/>
            </a:pPr>
            <a:r>
              <a:t>Emphasizes depth more than breadth, insight rather than generalization</a:t>
            </a:r>
          </a:p>
          <a:p>
            <a:pPr>
              <a:lnSpc>
                <a:spcPct val="72000"/>
              </a:lnSpc>
              <a:spcBef>
                <a:spcPts val="600"/>
              </a:spcBef>
              <a:defRPr sz="2900"/>
            </a:pPr>
          </a:p>
          <a:p>
            <a:pPr>
              <a:lnSpc>
                <a:spcPct val="72000"/>
              </a:lnSpc>
              <a:spcBef>
                <a:spcPts val="600"/>
              </a:spcBef>
              <a:defRPr sz="2900"/>
            </a:pPr>
            <a:r>
              <a:t>The challenge for the qualitative research researcher is to select participants who will be able to provide the most meaningful information on the topic</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5" name="Title 1"/>
          <p:cNvSpPr/>
          <p:nvPr>
            <p:ph type="ctrTitle"/>
          </p:nvPr>
        </p:nvSpPr>
        <p:spPr>
          <a:prstGeom prst="rect">
            <a:avLst/>
          </a:prstGeom>
        </p:spPr>
        <p:txBody>
          <a:bodyPr/>
          <a:lstStyle>
            <a:lvl1pPr algn="l"/>
          </a:lstStyle>
          <a:p>
            <a:pPr/>
            <a:r>
              <a:t>Qualitative  Vs. Quantitative research</a:t>
            </a:r>
          </a:p>
        </p:txBody>
      </p:sp>
      <p:sp>
        <p:nvSpPr>
          <p:cNvPr id="156" name="Subtitle 2"/>
          <p:cNvSpPr/>
          <p:nvPr>
            <p:ph type="subTitle" sz="quarter" idx="1"/>
          </p:nvPr>
        </p:nvSpPr>
        <p:spPr>
          <a:prstGeom prst="rect">
            <a:avLst/>
          </a:prstGeom>
        </p:spPr>
        <p:txBody>
          <a:bodyPr/>
          <a:lstStyle/>
          <a:p>
            <a:pPr/>
          </a:p>
        </p:txBody>
      </p:sp>
    </p:spTree>
  </p:cSld>
  <p:clrMapOvr>
    <a:masterClrMapping/>
  </p:clrMapOvr>
  <p:transition xmlns:p14="http://schemas.microsoft.com/office/powerpoint/2010/main" spd="med" advClick="1"/>
</p:sld>
</file>

<file path=ppt/slides/slide5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98" name="Rectangle 2"/>
          <p:cNvSpPr/>
          <p:nvPr>
            <p:ph type="title"/>
          </p:nvPr>
        </p:nvSpPr>
        <p:spPr>
          <a:prstGeom prst="rect">
            <a:avLst/>
          </a:prstGeom>
        </p:spPr>
        <p:txBody>
          <a:bodyPr/>
          <a:lstStyle/>
          <a:p>
            <a:pPr/>
            <a:r>
              <a:t>Sampling in qualitative research</a:t>
            </a:r>
          </a:p>
        </p:txBody>
      </p:sp>
      <p:sp>
        <p:nvSpPr>
          <p:cNvPr id="299" name="Rectangle 3"/>
          <p:cNvSpPr/>
          <p:nvPr>
            <p:ph type="body" idx="1"/>
          </p:nvPr>
        </p:nvSpPr>
        <p:spPr>
          <a:xfrm>
            <a:off x="685799" y="1981200"/>
            <a:ext cx="7773990" cy="4543425"/>
          </a:xfrm>
          <a:prstGeom prst="rect">
            <a:avLst/>
          </a:prstGeom>
        </p:spPr>
        <p:txBody>
          <a:bodyPr/>
          <a:lstStyle/>
          <a:p>
            <a:pPr marL="339470" indent="-339470" defTabSz="905255">
              <a:lnSpc>
                <a:spcPct val="90000"/>
              </a:lnSpc>
              <a:defRPr sz="3168"/>
            </a:pPr>
            <a:r>
              <a:t>Selection – Theoretical and A priori</a:t>
            </a:r>
          </a:p>
          <a:p>
            <a:pPr marL="339470" indent="-339470" defTabSz="905255">
              <a:lnSpc>
                <a:spcPct val="90000"/>
              </a:lnSpc>
              <a:defRPr sz="3168"/>
            </a:pPr>
          </a:p>
          <a:p>
            <a:pPr marL="339470" indent="-339470" defTabSz="905255">
              <a:lnSpc>
                <a:spcPct val="90000"/>
              </a:lnSpc>
              <a:defRPr sz="3168"/>
            </a:pPr>
            <a:r>
              <a:t>Theoretical</a:t>
            </a:r>
          </a:p>
          <a:p>
            <a:pPr lvl="1" marL="735520" indent="-282892" defTabSz="905255">
              <a:lnSpc>
                <a:spcPct val="90000"/>
              </a:lnSpc>
              <a:spcBef>
                <a:spcPts val="600"/>
              </a:spcBef>
              <a:defRPr sz="2772"/>
            </a:pPr>
            <a:r>
              <a:t>appropriate when the main purpose of data collection is to generate substantive theory</a:t>
            </a:r>
          </a:p>
          <a:p>
            <a:pPr lvl="1" marL="735520" indent="-282892" defTabSz="905255">
              <a:lnSpc>
                <a:spcPct val="90000"/>
              </a:lnSpc>
              <a:spcBef>
                <a:spcPts val="600"/>
              </a:spcBef>
              <a:defRPr sz="2772"/>
            </a:pPr>
          </a:p>
          <a:p>
            <a:pPr lvl="1" marL="735520" indent="-282892" defTabSz="905255">
              <a:lnSpc>
                <a:spcPct val="90000"/>
              </a:lnSpc>
              <a:spcBef>
                <a:spcPts val="600"/>
              </a:spcBef>
              <a:defRPr sz="2772"/>
            </a:pPr>
            <a:r>
              <a:t>Begins with a small numbers and is continuous and gradual, guided by data collection, analysis and interpretation as theory builds</a:t>
            </a:r>
          </a:p>
        </p:txBody>
      </p:sp>
    </p:spTree>
  </p:cSld>
  <p:clrMapOvr>
    <a:masterClrMapping/>
  </p:clrMapOvr>
  <p:transition xmlns:p14="http://schemas.microsoft.com/office/powerpoint/2010/main" spd="med" advClick="1"/>
</p:sld>
</file>

<file path=ppt/slides/slide5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01" name="Rectangle 2"/>
          <p:cNvSpPr/>
          <p:nvPr>
            <p:ph type="title"/>
          </p:nvPr>
        </p:nvSpPr>
        <p:spPr>
          <a:prstGeom prst="rect">
            <a:avLst/>
          </a:prstGeom>
        </p:spPr>
        <p:txBody>
          <a:bodyPr/>
          <a:lstStyle/>
          <a:p>
            <a:pPr/>
            <a:r>
              <a:t>Sampling in qualitative research</a:t>
            </a:r>
          </a:p>
        </p:txBody>
      </p:sp>
      <p:sp>
        <p:nvSpPr>
          <p:cNvPr id="302" name="Rectangle 3"/>
          <p:cNvSpPr/>
          <p:nvPr>
            <p:ph type="body" idx="1"/>
          </p:nvPr>
        </p:nvSpPr>
        <p:spPr>
          <a:xfrm>
            <a:off x="457200" y="1600200"/>
            <a:ext cx="8229600" cy="4525963"/>
          </a:xfrm>
          <a:prstGeom prst="rect">
            <a:avLst/>
          </a:prstGeom>
        </p:spPr>
        <p:txBody>
          <a:bodyPr/>
          <a:lstStyle/>
          <a:p>
            <a:pPr/>
            <a:r>
              <a:t>A prior</a:t>
            </a:r>
          </a:p>
          <a:p>
            <a:pPr lvl="1" marL="742950" indent="-285750">
              <a:spcBef>
                <a:spcPts val="600"/>
              </a:spcBef>
              <a:defRPr sz="2800"/>
            </a:pPr>
            <a:r>
              <a:t>Based on the research problem and purpose, the characteristics and structure of the sample is defined in advance</a:t>
            </a:r>
          </a:p>
          <a:p>
            <a:pPr lvl="1" marL="285750" indent="171450">
              <a:spcBef>
                <a:spcPts val="600"/>
              </a:spcBef>
              <a:buSzTx/>
              <a:buNone/>
              <a:defRPr sz="2800"/>
            </a:pPr>
          </a:p>
          <a:p>
            <a:pPr lvl="1" marL="742950" indent="-285750">
              <a:spcBef>
                <a:spcPts val="600"/>
              </a:spcBef>
              <a:defRPr sz="2800"/>
            </a:pPr>
            <a:r>
              <a:t>Note that it does not preclude sampling additions and changes as the study progresses. </a:t>
            </a:r>
          </a:p>
        </p:txBody>
      </p:sp>
    </p:spTree>
  </p:cSld>
  <p:clrMapOvr>
    <a:masterClrMapping/>
  </p:clrMapOvr>
  <p:transition xmlns:p14="http://schemas.microsoft.com/office/powerpoint/2010/main" spd="med" advClick="1"/>
</p:sld>
</file>

<file path=ppt/slides/slide5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04" name="Rectangle 2"/>
          <p:cNvSpPr/>
          <p:nvPr>
            <p:ph type="title"/>
          </p:nvPr>
        </p:nvSpPr>
        <p:spPr>
          <a:prstGeom prst="rect">
            <a:avLst/>
          </a:prstGeom>
        </p:spPr>
        <p:txBody>
          <a:bodyPr/>
          <a:lstStyle/>
          <a:p>
            <a:pPr/>
            <a:r>
              <a:t>Sampling in qualitative research</a:t>
            </a:r>
          </a:p>
        </p:txBody>
      </p:sp>
      <p:sp>
        <p:nvSpPr>
          <p:cNvPr id="305" name="Rectangle 3"/>
          <p:cNvSpPr/>
          <p:nvPr>
            <p:ph type="body" idx="1"/>
          </p:nvPr>
        </p:nvSpPr>
        <p:spPr>
          <a:xfrm>
            <a:off x="457200" y="1600200"/>
            <a:ext cx="8229600" cy="4525963"/>
          </a:xfrm>
          <a:prstGeom prst="rect">
            <a:avLst/>
          </a:prstGeom>
        </p:spPr>
        <p:txBody>
          <a:bodyPr/>
          <a:lstStyle/>
          <a:p>
            <a:pPr marL="325754" indent="-325754" defTabSz="868680">
              <a:lnSpc>
                <a:spcPct val="72000"/>
              </a:lnSpc>
              <a:defRPr sz="3040"/>
            </a:pPr>
            <a:r>
              <a:t>Sample Size</a:t>
            </a:r>
          </a:p>
          <a:p>
            <a:pPr lvl="1" marL="705802" indent="-271462" defTabSz="868680">
              <a:lnSpc>
                <a:spcPct val="72000"/>
              </a:lnSpc>
              <a:spcBef>
                <a:spcPts val="600"/>
              </a:spcBef>
              <a:defRPr sz="2660"/>
            </a:pPr>
            <a:r>
              <a:t>The investigator is guided by the degree to which incoming data adequately answer the research questions</a:t>
            </a:r>
          </a:p>
          <a:p>
            <a:pPr lvl="1" marL="705802" indent="-271462" defTabSz="868680">
              <a:lnSpc>
                <a:spcPct val="72000"/>
              </a:lnSpc>
              <a:spcBef>
                <a:spcPts val="600"/>
              </a:spcBef>
              <a:defRPr sz="2660"/>
            </a:pPr>
            <a:r>
              <a:t>Can begin with minimum samples based on expected reasonable coverage</a:t>
            </a:r>
          </a:p>
          <a:p>
            <a:pPr lvl="1" marL="705802" indent="-271462" defTabSz="868680">
              <a:lnSpc>
                <a:spcPct val="72000"/>
              </a:lnSpc>
              <a:spcBef>
                <a:spcPts val="600"/>
              </a:spcBef>
              <a:defRPr sz="2660"/>
            </a:pPr>
            <a:r>
              <a:t>Once in the field, one can make a decision whether to expand your sample</a:t>
            </a:r>
          </a:p>
          <a:p>
            <a:pPr lvl="1" marL="705802" indent="-271462" defTabSz="868680">
              <a:lnSpc>
                <a:spcPct val="72000"/>
              </a:lnSpc>
              <a:spcBef>
                <a:spcPts val="600"/>
              </a:spcBef>
              <a:defRPr sz="2660"/>
            </a:pPr>
            <a:r>
              <a:t>Altering the subgroup composition in your design is justified if doing so will enrich the findings</a:t>
            </a:r>
          </a:p>
          <a:p>
            <a:pPr lvl="1" marL="705802" indent="-271462" defTabSz="868680">
              <a:lnSpc>
                <a:spcPct val="72000"/>
              </a:lnSpc>
              <a:spcBef>
                <a:spcPts val="600"/>
              </a:spcBef>
              <a:defRPr sz="2660"/>
            </a:pPr>
            <a:r>
              <a:t>It is important to describe, justify, and explain small sample selection so that others can judge its strengths and weaknesses</a:t>
            </a:r>
          </a:p>
        </p:txBody>
      </p:sp>
    </p:spTree>
  </p:cSld>
  <p:clrMapOvr>
    <a:masterClrMapping/>
  </p:clrMapOvr>
  <p:transition xmlns:p14="http://schemas.microsoft.com/office/powerpoint/2010/main" spd="med" advClick="1"/>
</p:sld>
</file>

<file path=ppt/slides/slide5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07" name="Rectangle 2"/>
          <p:cNvSpPr/>
          <p:nvPr>
            <p:ph type="title"/>
          </p:nvPr>
        </p:nvSpPr>
        <p:spPr>
          <a:prstGeom prst="rect">
            <a:avLst/>
          </a:prstGeom>
        </p:spPr>
        <p:txBody>
          <a:bodyPr/>
          <a:lstStyle/>
          <a:p>
            <a:pPr/>
            <a:r>
              <a:t>Sampling in qualitative research</a:t>
            </a:r>
          </a:p>
        </p:txBody>
      </p:sp>
      <p:sp>
        <p:nvSpPr>
          <p:cNvPr id="308" name="Rectangle 3"/>
          <p:cNvSpPr/>
          <p:nvPr>
            <p:ph type="body" idx="1"/>
          </p:nvPr>
        </p:nvSpPr>
        <p:spPr>
          <a:xfrm>
            <a:off x="457200" y="1600200"/>
            <a:ext cx="8229600" cy="4525963"/>
          </a:xfrm>
          <a:prstGeom prst="rect">
            <a:avLst/>
          </a:prstGeom>
        </p:spPr>
        <p:txBody>
          <a:bodyPr/>
          <a:lstStyle/>
          <a:p>
            <a:pPr>
              <a:lnSpc>
                <a:spcPct val="81000"/>
              </a:lnSpc>
            </a:pPr>
            <a:r>
              <a:t>Recruiting Participants</a:t>
            </a:r>
          </a:p>
          <a:p>
            <a:pPr lvl="1" marL="742950" indent="-285750">
              <a:lnSpc>
                <a:spcPct val="81000"/>
              </a:lnSpc>
              <a:spcBef>
                <a:spcPts val="600"/>
              </a:spcBef>
              <a:defRPr sz="2800"/>
            </a:pPr>
            <a:r>
              <a:t>Can be from the general community or any of its institutions or wherever people are willing to share knowledge and experiences</a:t>
            </a:r>
          </a:p>
          <a:p>
            <a:pPr lvl="1" marL="742950" indent="-285750">
              <a:lnSpc>
                <a:spcPct val="81000"/>
              </a:lnSpc>
              <a:spcBef>
                <a:spcPts val="600"/>
              </a:spcBef>
              <a:defRPr sz="2800"/>
            </a:pPr>
            <a:r>
              <a:t>Age and marital status should be considered as well</a:t>
            </a:r>
          </a:p>
          <a:p>
            <a:pPr>
              <a:lnSpc>
                <a:spcPct val="81000"/>
              </a:lnSpc>
            </a:pPr>
            <a:r>
              <a:t>Sample selection techniques</a:t>
            </a:r>
          </a:p>
          <a:p>
            <a:pPr lvl="1" marL="742950" indent="-285750">
              <a:lnSpc>
                <a:spcPct val="81000"/>
              </a:lnSpc>
              <a:spcBef>
                <a:spcPts val="600"/>
              </a:spcBef>
              <a:defRPr sz="2800"/>
            </a:pPr>
            <a:r>
              <a:t>Systematic but flexible</a:t>
            </a:r>
          </a:p>
          <a:p>
            <a:pPr lvl="1" marL="742950" indent="-285750">
              <a:lnSpc>
                <a:spcPct val="81000"/>
              </a:lnSpc>
              <a:spcBef>
                <a:spcPts val="600"/>
              </a:spcBef>
              <a:defRPr sz="2800"/>
            </a:pPr>
            <a:r>
              <a:t>Should select cases that can typify or shed light on the object of study.</a:t>
            </a:r>
          </a:p>
          <a:p>
            <a:pPr lvl="1" marL="742950" indent="-285750">
              <a:lnSpc>
                <a:spcPct val="81000"/>
              </a:lnSpc>
              <a:spcBef>
                <a:spcPts val="600"/>
              </a:spcBef>
              <a:defRPr sz="2800"/>
            </a:pPr>
            <a:r>
              <a:t>Therefore, sampling methods are purposive </a:t>
            </a:r>
          </a:p>
        </p:txBody>
      </p:sp>
    </p:spTree>
  </p:cSld>
  <p:clrMapOvr>
    <a:masterClrMapping/>
  </p:clrMapOvr>
  <p:transition xmlns:p14="http://schemas.microsoft.com/office/powerpoint/2010/main" spd="med" advClick="1"/>
</p:sld>
</file>

<file path=ppt/slides/slide5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10" name="Rectangle 2"/>
          <p:cNvSpPr/>
          <p:nvPr>
            <p:ph type="title"/>
          </p:nvPr>
        </p:nvSpPr>
        <p:spPr>
          <a:prstGeom prst="rect">
            <a:avLst/>
          </a:prstGeom>
        </p:spPr>
        <p:txBody>
          <a:bodyPr/>
          <a:lstStyle/>
          <a:p>
            <a:pPr/>
            <a:r>
              <a:t>Sampling in qualitative research</a:t>
            </a:r>
          </a:p>
        </p:txBody>
      </p:sp>
      <p:sp>
        <p:nvSpPr>
          <p:cNvPr id="311" name="Rectangle 3"/>
          <p:cNvSpPr/>
          <p:nvPr>
            <p:ph type="body" idx="1"/>
          </p:nvPr>
        </p:nvSpPr>
        <p:spPr>
          <a:xfrm>
            <a:off x="457200" y="1600200"/>
            <a:ext cx="8229600" cy="4525963"/>
          </a:xfrm>
          <a:prstGeom prst="rect">
            <a:avLst/>
          </a:prstGeom>
        </p:spPr>
        <p:txBody>
          <a:bodyPr/>
          <a:lstStyle/>
          <a:p>
            <a:pPr>
              <a:lnSpc>
                <a:spcPct val="90000"/>
              </a:lnSpc>
            </a:pPr>
            <a:r>
              <a:t>Strategies for purposive sampling</a:t>
            </a:r>
          </a:p>
          <a:p>
            <a:pPr lvl="1" marL="742950" indent="-285750">
              <a:lnSpc>
                <a:spcPct val="90000"/>
              </a:lnSpc>
              <a:spcBef>
                <a:spcPts val="600"/>
              </a:spcBef>
              <a:defRPr sz="2800"/>
            </a:pPr>
            <a:r>
              <a:t>Extreme sampling</a:t>
            </a:r>
          </a:p>
          <a:p>
            <a:pPr lvl="2" marL="1143000" indent="-228600">
              <a:lnSpc>
                <a:spcPct val="90000"/>
              </a:lnSpc>
              <a:spcBef>
                <a:spcPts val="400"/>
              </a:spcBef>
              <a:defRPr sz="2000"/>
            </a:pPr>
            <a:r>
              <a:t>Selects extreme cases in order to highlight and understand conditions or characteristics of more typical situations.</a:t>
            </a:r>
            <a:endParaRPr sz="2400"/>
          </a:p>
          <a:p>
            <a:pPr lvl="1" marL="742950" indent="-285750">
              <a:lnSpc>
                <a:spcPct val="90000"/>
              </a:lnSpc>
              <a:spcBef>
                <a:spcPts val="600"/>
              </a:spcBef>
              <a:defRPr sz="2800"/>
            </a:pPr>
            <a:r>
              <a:t>Intensity sampling</a:t>
            </a:r>
          </a:p>
          <a:p>
            <a:pPr lvl="2" marL="1143000" indent="-228600">
              <a:lnSpc>
                <a:spcPct val="90000"/>
              </a:lnSpc>
              <a:spcBef>
                <a:spcPts val="400"/>
              </a:spcBef>
              <a:defRPr sz="2000"/>
            </a:pPr>
            <a:r>
              <a:t>Focuses on excellent but not necessarily extreme, examples of phenomena</a:t>
            </a:r>
            <a:endParaRPr sz="2400"/>
          </a:p>
          <a:p>
            <a:pPr lvl="1" marL="742950" indent="-285750">
              <a:lnSpc>
                <a:spcPct val="90000"/>
              </a:lnSpc>
              <a:spcBef>
                <a:spcPts val="600"/>
              </a:spcBef>
              <a:defRPr sz="2800"/>
            </a:pPr>
            <a:r>
              <a:t>Homogeneous samples</a:t>
            </a:r>
          </a:p>
          <a:p>
            <a:pPr lvl="2" marL="1143000" indent="-228600">
              <a:lnSpc>
                <a:spcPct val="90000"/>
              </a:lnSpc>
              <a:spcBef>
                <a:spcPts val="400"/>
              </a:spcBef>
              <a:defRPr sz="2000"/>
            </a:pPr>
            <a:r>
              <a:t>People have basically similar characteristics</a:t>
            </a:r>
            <a:endParaRPr sz="2400"/>
          </a:p>
          <a:p>
            <a:pPr lvl="2" marL="1143000" indent="-228600">
              <a:lnSpc>
                <a:spcPct val="90000"/>
              </a:lnSpc>
              <a:spcBef>
                <a:spcPts val="400"/>
              </a:spcBef>
              <a:defRPr sz="2000"/>
            </a:pPr>
            <a:r>
              <a:t>Focus groups typically use this approach, stimulating people with a common identity to discuss their shared experience</a:t>
            </a:r>
          </a:p>
        </p:txBody>
      </p:sp>
    </p:spTree>
  </p:cSld>
  <p:clrMapOvr>
    <a:masterClrMapping/>
  </p:clrMapOvr>
  <p:transition xmlns:p14="http://schemas.microsoft.com/office/powerpoint/2010/main" spd="med" advClick="1"/>
</p:sld>
</file>

<file path=ppt/slides/slide5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13" name="Rectangle 2"/>
          <p:cNvSpPr/>
          <p:nvPr>
            <p:ph type="title"/>
          </p:nvPr>
        </p:nvSpPr>
        <p:spPr>
          <a:prstGeom prst="rect">
            <a:avLst/>
          </a:prstGeom>
        </p:spPr>
        <p:txBody>
          <a:bodyPr/>
          <a:lstStyle/>
          <a:p>
            <a:pPr/>
            <a:r>
              <a:t>Sampling in qualitative research</a:t>
            </a:r>
          </a:p>
        </p:txBody>
      </p:sp>
      <p:sp>
        <p:nvSpPr>
          <p:cNvPr id="314" name="Rectangle 3"/>
          <p:cNvSpPr/>
          <p:nvPr>
            <p:ph type="body" idx="1"/>
          </p:nvPr>
        </p:nvSpPr>
        <p:spPr>
          <a:xfrm>
            <a:off x="457200" y="1600200"/>
            <a:ext cx="8229600" cy="4525963"/>
          </a:xfrm>
          <a:prstGeom prst="rect">
            <a:avLst/>
          </a:prstGeom>
        </p:spPr>
        <p:txBody>
          <a:bodyPr/>
          <a:lstStyle/>
          <a:p>
            <a:pPr>
              <a:lnSpc>
                <a:spcPct val="80000"/>
              </a:lnSpc>
              <a:spcBef>
                <a:spcPts val="500"/>
              </a:spcBef>
              <a:defRPr sz="2400"/>
            </a:pPr>
            <a:r>
              <a:t>Strategies for purposive sampling cont’d</a:t>
            </a:r>
          </a:p>
          <a:p>
            <a:pPr lvl="1" marL="742950" indent="-285750">
              <a:lnSpc>
                <a:spcPct val="80000"/>
              </a:lnSpc>
              <a:spcBef>
                <a:spcPts val="400"/>
              </a:spcBef>
              <a:defRPr sz="2000"/>
            </a:pPr>
            <a:r>
              <a:t>Heterogeneous samples</a:t>
            </a:r>
            <a:endParaRPr sz="2800"/>
          </a:p>
          <a:p>
            <a:pPr lvl="2" marL="1143000" indent="-228600">
              <a:lnSpc>
                <a:spcPct val="80000"/>
              </a:lnSpc>
              <a:spcBef>
                <a:spcPts val="400"/>
              </a:spcBef>
              <a:defRPr sz="2000"/>
            </a:pPr>
            <a:r>
              <a:t>May be useful for studying issues that cut across individual or program variation</a:t>
            </a:r>
            <a:endParaRPr sz="2400"/>
          </a:p>
          <a:p>
            <a:pPr lvl="1" marL="742950" indent="-285750">
              <a:lnSpc>
                <a:spcPct val="80000"/>
              </a:lnSpc>
              <a:spcBef>
                <a:spcPts val="400"/>
              </a:spcBef>
              <a:defRPr sz="2000"/>
            </a:pPr>
            <a:r>
              <a:t>Typical Cases</a:t>
            </a:r>
            <a:endParaRPr sz="2800"/>
          </a:p>
          <a:p>
            <a:pPr lvl="2" marL="1143000" indent="-228600">
              <a:lnSpc>
                <a:spcPct val="80000"/>
              </a:lnSpc>
              <a:spcBef>
                <a:spcPts val="400"/>
              </a:spcBef>
              <a:defRPr sz="2000"/>
            </a:pPr>
            <a:r>
              <a:t>Useful to describe a typical case, programs or class of individuals</a:t>
            </a:r>
            <a:endParaRPr sz="2400"/>
          </a:p>
          <a:p>
            <a:pPr lvl="1" marL="742950" indent="-285750">
              <a:lnSpc>
                <a:spcPct val="80000"/>
              </a:lnSpc>
              <a:spcBef>
                <a:spcPts val="400"/>
              </a:spcBef>
              <a:defRPr sz="2000"/>
            </a:pPr>
            <a:r>
              <a:t>Snowball sampling</a:t>
            </a:r>
            <a:endParaRPr sz="2800"/>
          </a:p>
          <a:p>
            <a:pPr lvl="2" marL="1143000" indent="-228600">
              <a:lnSpc>
                <a:spcPct val="80000"/>
              </a:lnSpc>
              <a:spcBef>
                <a:spcPts val="400"/>
              </a:spcBef>
              <a:defRPr sz="2000"/>
            </a:pPr>
            <a:r>
              <a:t>Technique for locating informants by asking others to identify individuals or groups with special understanding of a phenomenon</a:t>
            </a:r>
            <a:endParaRPr sz="2400"/>
          </a:p>
          <a:p>
            <a:pPr lvl="1" marL="742950" indent="-285750">
              <a:lnSpc>
                <a:spcPct val="80000"/>
              </a:lnSpc>
              <a:spcBef>
                <a:spcPts val="400"/>
              </a:spcBef>
              <a:defRPr sz="2000"/>
            </a:pPr>
            <a:r>
              <a:t>Opportunistic sampling</a:t>
            </a:r>
            <a:endParaRPr sz="2800"/>
          </a:p>
          <a:p>
            <a:pPr lvl="2" marL="1143000" indent="-228600">
              <a:lnSpc>
                <a:spcPct val="80000"/>
              </a:lnSpc>
              <a:spcBef>
                <a:spcPts val="400"/>
              </a:spcBef>
              <a:defRPr sz="2000"/>
            </a:pPr>
            <a:r>
              <a:t>In response to findings at they emerge in the field, additional study participants may be included</a:t>
            </a:r>
          </a:p>
        </p:txBody>
      </p:sp>
    </p:spTree>
  </p:cSld>
  <p:clrMapOvr>
    <a:masterClrMapping/>
  </p:clrMapOvr>
  <p:transition xmlns:p14="http://schemas.microsoft.com/office/powerpoint/2010/main" spd="med" advClick="1"/>
</p:sld>
</file>

<file path=ppt/slides/slide5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16" name="Title 1"/>
          <p:cNvSpPr/>
          <p:nvPr>
            <p:ph type="title"/>
          </p:nvPr>
        </p:nvSpPr>
        <p:spPr>
          <a:prstGeom prst="rect">
            <a:avLst/>
          </a:prstGeom>
        </p:spPr>
        <p:txBody>
          <a:bodyPr/>
          <a:lstStyle/>
          <a:p>
            <a:pPr/>
            <a:r>
              <a:t>Transcription and Translation</a:t>
            </a:r>
          </a:p>
        </p:txBody>
      </p:sp>
      <p:sp>
        <p:nvSpPr>
          <p:cNvPr id="317" name="Content Placeholder 2"/>
          <p:cNvSpPr/>
          <p:nvPr>
            <p:ph type="body" idx="1"/>
          </p:nvPr>
        </p:nvSpPr>
        <p:spPr>
          <a:xfrm>
            <a:off x="457200" y="1600200"/>
            <a:ext cx="8229600" cy="4525963"/>
          </a:xfrm>
          <a:prstGeom prst="rect">
            <a:avLst/>
          </a:prstGeom>
        </p:spPr>
        <p:txBody>
          <a:bodyPr/>
          <a:lstStyle/>
          <a:p>
            <a:pPr>
              <a:lnSpc>
                <a:spcPct val="80000"/>
              </a:lnSpc>
              <a:spcBef>
                <a:spcPts val="600"/>
              </a:spcBef>
              <a:defRPr sz="2900"/>
            </a:pPr>
            <a:r>
              <a:t>Should be done immediately and verbatim</a:t>
            </a:r>
          </a:p>
          <a:p>
            <a:pPr>
              <a:lnSpc>
                <a:spcPct val="80000"/>
              </a:lnSpc>
              <a:spcBef>
                <a:spcPts val="600"/>
              </a:spcBef>
              <a:defRPr sz="2900"/>
            </a:pPr>
          </a:p>
          <a:p>
            <a:pPr>
              <a:lnSpc>
                <a:spcPct val="80000"/>
              </a:lnSpc>
              <a:spcBef>
                <a:spcPts val="600"/>
              </a:spcBef>
              <a:defRPr sz="2900"/>
            </a:pPr>
            <a:r>
              <a:t>Should include pauses, non verbal communication</a:t>
            </a:r>
          </a:p>
          <a:p>
            <a:pPr>
              <a:lnSpc>
                <a:spcPct val="80000"/>
              </a:lnSpc>
              <a:spcBef>
                <a:spcPts val="600"/>
              </a:spcBef>
              <a:defRPr sz="2900"/>
            </a:pPr>
          </a:p>
          <a:p>
            <a:pPr>
              <a:lnSpc>
                <a:spcPct val="80000"/>
              </a:lnSpc>
              <a:spcBef>
                <a:spcPts val="600"/>
              </a:spcBef>
              <a:defRPr sz="2900"/>
            </a:pPr>
            <a:r>
              <a:t>If difficult to translate, add local terms in brackets</a:t>
            </a:r>
          </a:p>
          <a:p>
            <a:pPr>
              <a:lnSpc>
                <a:spcPct val="80000"/>
              </a:lnSpc>
              <a:spcBef>
                <a:spcPts val="600"/>
              </a:spcBef>
              <a:defRPr sz="2900"/>
            </a:pPr>
          </a:p>
          <a:p>
            <a:pPr>
              <a:lnSpc>
                <a:spcPct val="80000"/>
              </a:lnSpc>
              <a:spcBef>
                <a:spcPts val="600"/>
              </a:spcBef>
              <a:defRPr sz="2900"/>
            </a:pPr>
            <a:r>
              <a:t>Ideally, trancripts should be re-translated back in the local language to assess quality of transcription</a:t>
            </a:r>
          </a:p>
        </p:txBody>
      </p:sp>
    </p:spTree>
  </p:cSld>
  <p:clrMapOvr>
    <a:masterClrMapping/>
  </p:clrMapOvr>
  <p:transition xmlns:p14="http://schemas.microsoft.com/office/powerpoint/2010/main" spd="med" advClick="1"/>
</p:sld>
</file>

<file path=ppt/slides/slide5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19" name="Rectangle 2"/>
          <p:cNvSpPr/>
          <p:nvPr>
            <p:ph type="ctrTitle"/>
          </p:nvPr>
        </p:nvSpPr>
        <p:spPr>
          <a:xfrm>
            <a:off x="685800" y="914400"/>
            <a:ext cx="7772400" cy="1143000"/>
          </a:xfrm>
          <a:prstGeom prst="rect">
            <a:avLst/>
          </a:prstGeom>
        </p:spPr>
        <p:txBody>
          <a:bodyPr/>
          <a:lstStyle/>
          <a:p>
            <a:pPr/>
            <a:r>
              <a:t>Qualitative data analysis</a:t>
            </a:r>
          </a:p>
        </p:txBody>
      </p:sp>
      <p:sp>
        <p:nvSpPr>
          <p:cNvPr id="320" name="Rectangle 3"/>
          <p:cNvSpPr/>
          <p:nvPr>
            <p:ph type="subTitle" sz="half" idx="1"/>
          </p:nvPr>
        </p:nvSpPr>
        <p:spPr>
          <a:xfrm>
            <a:off x="1371600" y="2590800"/>
            <a:ext cx="6400800" cy="3429000"/>
          </a:xfrm>
          <a:prstGeom prst="rect">
            <a:avLst/>
          </a:prstGeom>
        </p:spPr>
        <p:txBody>
          <a:bodyPr/>
          <a:lstStyle/>
          <a:p>
            <a:pPr>
              <a:lnSpc>
                <a:spcPct val="90000"/>
              </a:lnSpc>
              <a:defRPr>
                <a:solidFill>
                  <a:srgbClr val="000000"/>
                </a:solidFill>
              </a:defRPr>
            </a:pPr>
            <a:r>
              <a:t>"We can't solve problems by using the same kind of thinking we used when we created them." </a:t>
            </a:r>
          </a:p>
          <a:p>
            <a:pPr>
              <a:lnSpc>
                <a:spcPct val="90000"/>
              </a:lnSpc>
              <a:defRPr>
                <a:solidFill>
                  <a:srgbClr val="000000"/>
                </a:solidFill>
              </a:defRPr>
            </a:pPr>
            <a:r>
              <a:t>Einstein</a:t>
            </a:r>
          </a:p>
        </p:txBody>
      </p:sp>
    </p:spTree>
  </p:cSld>
  <p:clrMapOvr>
    <a:masterClrMapping/>
  </p:clrMapOvr>
  <p:transition xmlns:p14="http://schemas.microsoft.com/office/powerpoint/2010/main" spd="med" advClick="1"/>
</p:sld>
</file>

<file path=ppt/slides/slide5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22" name="Rectangle 2"/>
          <p:cNvSpPr/>
          <p:nvPr>
            <p:ph type="title"/>
          </p:nvPr>
        </p:nvSpPr>
        <p:spPr>
          <a:prstGeom prst="rect">
            <a:avLst/>
          </a:prstGeom>
        </p:spPr>
        <p:txBody>
          <a:bodyPr/>
          <a:lstStyle/>
          <a:p>
            <a:pPr/>
            <a:r>
              <a:t>Qualitative data analysis</a:t>
            </a:r>
          </a:p>
        </p:txBody>
      </p:sp>
      <p:sp>
        <p:nvSpPr>
          <p:cNvPr id="323" name="Rectangle 3"/>
          <p:cNvSpPr/>
          <p:nvPr>
            <p:ph type="body" idx="1"/>
          </p:nvPr>
        </p:nvSpPr>
        <p:spPr>
          <a:xfrm>
            <a:off x="457200" y="1600200"/>
            <a:ext cx="8229600" cy="4525963"/>
          </a:xfrm>
          <a:prstGeom prst="rect">
            <a:avLst/>
          </a:prstGeom>
        </p:spPr>
        <p:txBody>
          <a:bodyPr/>
          <a:lstStyle/>
          <a:p>
            <a:pPr/>
            <a:r>
              <a:t>The core requisites for qualitative analysis (are) a little creativity, systematic doggedness, some good conceptual sensibilities, and cognitive flexibility</a:t>
            </a:r>
          </a:p>
        </p:txBody>
      </p:sp>
    </p:spTree>
  </p:cSld>
  <p:clrMapOvr>
    <a:masterClrMapping/>
  </p:clrMapOvr>
  <p:transition xmlns:p14="http://schemas.microsoft.com/office/powerpoint/2010/main" spd="med" advClick="1"/>
</p:sld>
</file>

<file path=ppt/slides/slide5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25" name="Rectangle 2"/>
          <p:cNvSpPr/>
          <p:nvPr>
            <p:ph type="title"/>
          </p:nvPr>
        </p:nvSpPr>
        <p:spPr>
          <a:prstGeom prst="rect">
            <a:avLst/>
          </a:prstGeom>
        </p:spPr>
        <p:txBody>
          <a:bodyPr/>
          <a:lstStyle>
            <a:lvl1pPr defTabSz="868680">
              <a:defRPr sz="3705"/>
            </a:lvl1pPr>
          </a:lstStyle>
          <a:p>
            <a:pPr/>
            <a:r>
              <a:t>Objectives of qualitative data analysis</a:t>
            </a:r>
          </a:p>
        </p:txBody>
      </p:sp>
      <p:sp>
        <p:nvSpPr>
          <p:cNvPr id="326" name="Rectangle 3"/>
          <p:cNvSpPr/>
          <p:nvPr>
            <p:ph type="body" idx="1"/>
          </p:nvPr>
        </p:nvSpPr>
        <p:spPr>
          <a:xfrm>
            <a:off x="685800" y="1981200"/>
            <a:ext cx="7772400" cy="4343400"/>
          </a:xfrm>
          <a:prstGeom prst="rect">
            <a:avLst/>
          </a:prstGeom>
        </p:spPr>
        <p:txBody>
          <a:bodyPr/>
          <a:lstStyle/>
          <a:p>
            <a:pPr>
              <a:lnSpc>
                <a:spcPct val="90000"/>
              </a:lnSpc>
              <a:spcBef>
                <a:spcPts val="600"/>
              </a:spcBef>
              <a:defRPr sz="2900"/>
            </a:pPr>
            <a:r>
              <a:t>Conceptual definition</a:t>
            </a:r>
          </a:p>
          <a:p>
            <a:pPr>
              <a:lnSpc>
                <a:spcPct val="90000"/>
              </a:lnSpc>
              <a:spcBef>
                <a:spcPts val="600"/>
              </a:spcBef>
              <a:defRPr sz="2900"/>
            </a:pPr>
            <a:r>
              <a:t>Typologies, classifications</a:t>
            </a:r>
          </a:p>
          <a:p>
            <a:pPr>
              <a:lnSpc>
                <a:spcPct val="90000"/>
              </a:lnSpc>
              <a:spcBef>
                <a:spcPts val="600"/>
              </a:spcBef>
              <a:defRPr sz="2900"/>
            </a:pPr>
            <a:r>
              <a:t>Mapping the form, nature, dynamics of phenomena</a:t>
            </a:r>
          </a:p>
          <a:p>
            <a:pPr>
              <a:lnSpc>
                <a:spcPct val="90000"/>
              </a:lnSpc>
              <a:spcBef>
                <a:spcPts val="600"/>
              </a:spcBef>
              <a:defRPr sz="2900"/>
            </a:pPr>
            <a:r>
              <a:t>Associations between attitudes, behaviours, and experiences or circumstances and motivations</a:t>
            </a:r>
          </a:p>
          <a:p>
            <a:pPr>
              <a:lnSpc>
                <a:spcPct val="90000"/>
              </a:lnSpc>
              <a:spcBef>
                <a:spcPts val="600"/>
              </a:spcBef>
              <a:defRPr sz="2900"/>
            </a:pPr>
            <a:r>
              <a:t>Explanations of phenomena</a:t>
            </a:r>
          </a:p>
          <a:p>
            <a:pPr>
              <a:lnSpc>
                <a:spcPct val="90000"/>
              </a:lnSpc>
              <a:spcBef>
                <a:spcPts val="600"/>
              </a:spcBef>
              <a:defRPr sz="2900"/>
            </a:pPr>
            <a:r>
              <a:t>New ideas and theories</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8" name="Rectangle 4"/>
          <p:cNvSpPr/>
          <p:nvPr>
            <p:ph type="title"/>
          </p:nvPr>
        </p:nvSpPr>
        <p:spPr>
          <a:xfrm>
            <a:off x="539750" y="188912"/>
            <a:ext cx="8388350" cy="504826"/>
          </a:xfrm>
          <a:prstGeom prst="rect">
            <a:avLst/>
          </a:prstGeom>
        </p:spPr>
        <p:txBody>
          <a:bodyPr/>
          <a:lstStyle>
            <a:lvl1pPr defTabSz="740663">
              <a:defRPr sz="2916"/>
            </a:lvl1pPr>
          </a:lstStyle>
          <a:p>
            <a:pPr/>
            <a:r>
              <a:t>Qualitative Vs Quantitative</a:t>
            </a:r>
          </a:p>
        </p:txBody>
      </p:sp>
      <p:sp>
        <p:nvSpPr>
          <p:cNvPr id="159" name="Rectangle 3"/>
          <p:cNvSpPr/>
          <p:nvPr>
            <p:ph type="body" idx="1"/>
          </p:nvPr>
        </p:nvSpPr>
        <p:spPr>
          <a:xfrm>
            <a:off x="457200" y="1600200"/>
            <a:ext cx="8229600" cy="4525963"/>
          </a:xfrm>
          <a:prstGeom prst="rect">
            <a:avLst/>
          </a:prstGeom>
        </p:spPr>
        <p:txBody>
          <a:bodyPr/>
          <a:lstStyle/>
          <a:p>
            <a:pPr>
              <a:defRPr>
                <a:solidFill>
                  <a:srgbClr val="FFFFFF"/>
                </a:solidFill>
              </a:defRPr>
            </a:pPr>
          </a:p>
        </p:txBody>
      </p:sp>
      <p:graphicFrame>
        <p:nvGraphicFramePr>
          <p:cNvPr id="160" name="Group 102"/>
          <p:cNvGraphicFramePr/>
          <p:nvPr/>
        </p:nvGraphicFramePr>
        <p:xfrm>
          <a:off x="0" y="908050"/>
          <a:ext cx="9144000" cy="4741865"/>
        </p:xfrm>
        <a:graphic xmlns:a="http://schemas.openxmlformats.org/drawingml/2006/main">
          <a:graphicData uri="http://schemas.openxmlformats.org/drawingml/2006/table">
            <a:tbl>
              <a:tblPr firstCol="0" firstRow="0" lastCol="0" lastRow="0" bandCol="0" bandRow="0" rtl="0">
                <a:tableStyleId>{4C3C2611-4C71-4FC5-86AE-919BDF0F9419}</a:tableStyleId>
              </a:tblPr>
              <a:tblGrid>
                <a:gridCol w="1624013"/>
                <a:gridCol w="4100512"/>
                <a:gridCol w="3419475"/>
              </a:tblGrid>
              <a:tr h="360363">
                <a:tc>
                  <a:txBody>
                    <a:bodyPr/>
                    <a:lstStyle/>
                    <a:p>
                      <a:pPr algn="l">
                        <a:spcBef>
                          <a:spcPts val="400"/>
                        </a:spcBef>
                        <a:defRPr sz="2000">
                          <a:latin typeface="Times New Roman"/>
                          <a:ea typeface="Times New Roman"/>
                          <a:cs typeface="Times New Roman"/>
                          <a:sym typeface="Times New Roman"/>
                        </a:defRPr>
                      </a:pPr>
                    </a:p>
                  </a:txBody>
                  <a:tcPr marL="45720" marR="45720" marT="45720" marB="45720" anchor="t" anchorCtr="0" horzOverflow="overflow">
                    <a:lnL w="28575">
                      <a:solidFill>
                        <a:srgbClr val="000000"/>
                      </a:solidFill>
                    </a:lnL>
                    <a:lnR w="12700">
                      <a:solidFill>
                        <a:srgbClr val="000000"/>
                      </a:solidFill>
                    </a:lnR>
                    <a:lnT w="28575">
                      <a:solidFill>
                        <a:srgbClr val="000000"/>
                      </a:solidFill>
                    </a:lnT>
                    <a:lnB w="12700">
                      <a:solidFill>
                        <a:srgbClr val="000000"/>
                      </a:solidFill>
                    </a:lnB>
                    <a:solidFill>
                      <a:srgbClr val="FFFFFF"/>
                    </a:solidFill>
                  </a:tcPr>
                </a:tc>
                <a:tc>
                  <a:txBody>
                    <a:bodyPr/>
                    <a:lstStyle/>
                    <a:p>
                      <a:pPr algn="l">
                        <a:spcBef>
                          <a:spcPts val="400"/>
                        </a:spcBef>
                        <a:defRPr sz="1800"/>
                      </a:pPr>
                      <a:r>
                        <a:rPr sz="2000">
                          <a:latin typeface="Times New Roman"/>
                          <a:ea typeface="Times New Roman"/>
                          <a:cs typeface="Times New Roman"/>
                          <a:sym typeface="Times New Roman"/>
                        </a:rPr>
                        <a:t>Quantitative</a:t>
                      </a:r>
                    </a:p>
                  </a:txBody>
                  <a:tcPr marL="45720" marR="45720" marT="45720" marB="45720" anchor="t" anchorCtr="0" horzOverflow="overflow">
                    <a:lnL w="12700">
                      <a:solidFill>
                        <a:srgbClr val="000000"/>
                      </a:solidFill>
                    </a:lnL>
                    <a:lnR w="12700">
                      <a:solidFill>
                        <a:srgbClr val="000000"/>
                      </a:solidFill>
                    </a:lnR>
                    <a:lnT w="28575">
                      <a:solidFill>
                        <a:srgbClr val="000000"/>
                      </a:solidFill>
                    </a:lnT>
                    <a:lnB w="12700">
                      <a:solidFill>
                        <a:srgbClr val="000000"/>
                      </a:solidFill>
                    </a:lnB>
                    <a:solidFill>
                      <a:srgbClr val="FFFFFF"/>
                    </a:solidFill>
                  </a:tcPr>
                </a:tc>
                <a:tc>
                  <a:txBody>
                    <a:bodyPr/>
                    <a:lstStyle/>
                    <a:p>
                      <a:pPr algn="l">
                        <a:spcBef>
                          <a:spcPts val="400"/>
                        </a:spcBef>
                        <a:defRPr sz="1800"/>
                      </a:pPr>
                      <a:r>
                        <a:rPr sz="2000">
                          <a:latin typeface="Times New Roman"/>
                          <a:ea typeface="Times New Roman"/>
                          <a:cs typeface="Times New Roman"/>
                          <a:sym typeface="Times New Roman"/>
                        </a:rPr>
                        <a:t>Qualitative</a:t>
                      </a:r>
                    </a:p>
                  </a:txBody>
                  <a:tcPr marL="45720" marR="45720" marT="45720" marB="45720" anchor="t" anchorCtr="0" horzOverflow="overflow">
                    <a:lnL w="12700">
                      <a:solidFill>
                        <a:srgbClr val="000000"/>
                      </a:solidFill>
                    </a:lnL>
                    <a:lnR w="28575">
                      <a:solidFill>
                        <a:srgbClr val="000000"/>
                      </a:solidFill>
                    </a:lnR>
                    <a:lnT w="28575">
                      <a:solidFill>
                        <a:srgbClr val="000000"/>
                      </a:solidFill>
                    </a:lnT>
                    <a:lnB w="12700">
                      <a:solidFill>
                        <a:srgbClr val="000000"/>
                      </a:solidFill>
                    </a:lnB>
                    <a:solidFill>
                      <a:srgbClr val="FFFFFF"/>
                    </a:solidFill>
                  </a:tcPr>
                </a:tc>
              </a:tr>
              <a:tr h="2773363">
                <a:tc>
                  <a:txBody>
                    <a:bodyPr/>
                    <a:lstStyle/>
                    <a:p>
                      <a:pPr algn="l">
                        <a:spcBef>
                          <a:spcPts val="400"/>
                        </a:spcBef>
                        <a:defRPr sz="1800"/>
                      </a:pPr>
                      <a:r>
                        <a:rPr sz="2000">
                          <a:latin typeface="Times New Roman"/>
                          <a:ea typeface="Times New Roman"/>
                          <a:cs typeface="Times New Roman"/>
                          <a:sym typeface="Times New Roman"/>
                        </a:rPr>
                        <a:t>General framework</a:t>
                      </a:r>
                    </a:p>
                  </a:txBody>
                  <a:tcPr marL="45720" marR="45720" marT="45720" marB="45720" anchor="t" anchorCtr="0" horzOverflow="overflow">
                    <a:lnL w="28575">
                      <a:solidFill>
                        <a:srgbClr val="000000"/>
                      </a:solidFill>
                    </a:lnL>
                    <a:lnR w="12700">
                      <a:solidFill>
                        <a:srgbClr val="000000"/>
                      </a:solidFill>
                    </a:lnR>
                    <a:lnT w="12700">
                      <a:solidFill>
                        <a:srgbClr val="000000"/>
                      </a:solidFill>
                    </a:lnT>
                    <a:lnB w="12700">
                      <a:solidFill>
                        <a:srgbClr val="000000"/>
                      </a:solidFill>
                    </a:lnB>
                    <a:solidFill>
                      <a:srgbClr val="FFFFFF"/>
                    </a:solidFill>
                  </a:tcPr>
                </a:tc>
                <a:tc>
                  <a:txBody>
                    <a:bodyPr/>
                    <a:lstStyle/>
                    <a:p>
                      <a:pPr algn="l">
                        <a:spcBef>
                          <a:spcPts val="400"/>
                        </a:spcBef>
                        <a:buSzPct val="100000"/>
                        <a:buChar char="•"/>
                        <a:defRPr sz="2000">
                          <a:latin typeface="Times New Roman"/>
                          <a:ea typeface="Times New Roman"/>
                          <a:cs typeface="Times New Roman"/>
                          <a:sym typeface="Times New Roman"/>
                        </a:defRPr>
                      </a:pPr>
                      <a:r>
                        <a:t>Seek to confirm hypothesis about phenomena</a:t>
                      </a:r>
                    </a:p>
                    <a:p>
                      <a:pPr algn="l">
                        <a:spcBef>
                          <a:spcPts val="400"/>
                        </a:spcBef>
                        <a:buSzPct val="100000"/>
                        <a:buChar char="•"/>
                        <a:defRPr sz="2000">
                          <a:latin typeface="Times New Roman"/>
                          <a:ea typeface="Times New Roman"/>
                          <a:cs typeface="Times New Roman"/>
                          <a:sym typeface="Times New Roman"/>
                        </a:defRPr>
                      </a:pPr>
                      <a:r>
                        <a:t>Instruments use more rigid style of eliciting and categorising responses to question</a:t>
                      </a:r>
                    </a:p>
                    <a:p>
                      <a:pPr algn="l">
                        <a:spcBef>
                          <a:spcPts val="400"/>
                        </a:spcBef>
                        <a:buSzPct val="100000"/>
                        <a:buChar char="•"/>
                        <a:defRPr sz="2000">
                          <a:latin typeface="Times New Roman"/>
                          <a:ea typeface="Times New Roman"/>
                          <a:cs typeface="Times New Roman"/>
                          <a:sym typeface="Times New Roman"/>
                        </a:defRPr>
                      </a:pPr>
                      <a:r>
                        <a:t>Use highly structured methods such as questionnaires, surveys, and structured observations</a:t>
                      </a:r>
                    </a:p>
                  </a:txBody>
                  <a:tcPr marL="45720" marR="45720" marT="45720" marB="45720" anchor="t" anchorCtr="0"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tc>
                  <a:txBody>
                    <a:bodyPr/>
                    <a:lstStyle/>
                    <a:p>
                      <a:pPr algn="l">
                        <a:spcBef>
                          <a:spcPts val="400"/>
                        </a:spcBef>
                        <a:buSzPct val="100000"/>
                        <a:buChar char="•"/>
                        <a:defRPr sz="2000">
                          <a:latin typeface="Times New Roman"/>
                          <a:ea typeface="Times New Roman"/>
                          <a:cs typeface="Times New Roman"/>
                          <a:sym typeface="Times New Roman"/>
                        </a:defRPr>
                      </a:pPr>
                      <a:r>
                        <a:t>Seek to explore phenomena</a:t>
                      </a:r>
                    </a:p>
                    <a:p>
                      <a:pPr algn="l">
                        <a:spcBef>
                          <a:spcPts val="400"/>
                        </a:spcBef>
                        <a:buSzPct val="100000"/>
                        <a:buChar char="•"/>
                        <a:defRPr sz="2000">
                          <a:latin typeface="Times New Roman"/>
                          <a:ea typeface="Times New Roman"/>
                          <a:cs typeface="Times New Roman"/>
                          <a:sym typeface="Times New Roman"/>
                        </a:defRPr>
                      </a:pPr>
                      <a:r>
                        <a:t>Instruments use more flexible, iterative style of eliciting and categorizing responses to Qs</a:t>
                      </a:r>
                    </a:p>
                    <a:p>
                      <a:pPr algn="l">
                        <a:spcBef>
                          <a:spcPts val="400"/>
                        </a:spcBef>
                        <a:buSzPct val="100000"/>
                        <a:buChar char="•"/>
                        <a:defRPr sz="2000">
                          <a:latin typeface="Times New Roman"/>
                          <a:ea typeface="Times New Roman"/>
                          <a:cs typeface="Times New Roman"/>
                          <a:sym typeface="Times New Roman"/>
                        </a:defRPr>
                      </a:pPr>
                      <a:r>
                        <a:t>Use semi-structured methods such as in-depth interviews, focus group discussion, and participant observation</a:t>
                      </a:r>
                    </a:p>
                  </a:txBody>
                  <a:tcPr marL="45720" marR="45720" marT="45720" marB="45720" anchor="t" anchorCtr="0" horzOverflow="overflow">
                    <a:lnL w="12700">
                      <a:solidFill>
                        <a:srgbClr val="000000"/>
                      </a:solidFill>
                    </a:lnL>
                    <a:lnR w="28575">
                      <a:solidFill>
                        <a:srgbClr val="000000"/>
                      </a:solidFill>
                    </a:lnR>
                    <a:lnT w="12700">
                      <a:solidFill>
                        <a:srgbClr val="000000"/>
                      </a:solidFill>
                    </a:lnT>
                    <a:lnB w="12700">
                      <a:solidFill>
                        <a:srgbClr val="000000"/>
                      </a:solidFill>
                    </a:lnB>
                    <a:solidFill>
                      <a:srgbClr val="FFFFFF"/>
                    </a:solidFill>
                  </a:tcPr>
                </a:tc>
              </a:tr>
              <a:tr h="1042988">
                <a:tc>
                  <a:txBody>
                    <a:bodyPr/>
                    <a:lstStyle/>
                    <a:p>
                      <a:pPr algn="l">
                        <a:spcBef>
                          <a:spcPts val="400"/>
                        </a:spcBef>
                        <a:defRPr sz="1800"/>
                      </a:pPr>
                      <a:r>
                        <a:rPr sz="2000">
                          <a:latin typeface="Times New Roman"/>
                          <a:ea typeface="Times New Roman"/>
                          <a:cs typeface="Times New Roman"/>
                          <a:sym typeface="Times New Roman"/>
                        </a:rPr>
                        <a:t>Analytical objectives</a:t>
                      </a:r>
                    </a:p>
                  </a:txBody>
                  <a:tcPr marL="45720" marR="45720" marT="45720" marB="45720" anchor="t" anchorCtr="0" horzOverflow="overflow">
                    <a:lnL w="28575">
                      <a:solidFill>
                        <a:srgbClr val="000000"/>
                      </a:solidFill>
                    </a:lnL>
                    <a:lnR w="12700">
                      <a:solidFill>
                        <a:srgbClr val="000000"/>
                      </a:solidFill>
                    </a:lnR>
                    <a:lnT w="12700">
                      <a:solidFill>
                        <a:srgbClr val="000000"/>
                      </a:solidFill>
                    </a:lnT>
                    <a:lnB w="12700">
                      <a:solidFill>
                        <a:srgbClr val="000000"/>
                      </a:solidFill>
                    </a:lnB>
                    <a:solidFill>
                      <a:srgbClr val="FFFFFF"/>
                    </a:solidFill>
                  </a:tcPr>
                </a:tc>
                <a:tc>
                  <a:txBody>
                    <a:bodyPr/>
                    <a:lstStyle/>
                    <a:p>
                      <a:pPr algn="l">
                        <a:spcBef>
                          <a:spcPts val="400"/>
                        </a:spcBef>
                        <a:buSzPct val="100000"/>
                        <a:buChar char="•"/>
                        <a:defRPr sz="2000">
                          <a:latin typeface="Times New Roman"/>
                          <a:ea typeface="Times New Roman"/>
                          <a:cs typeface="Times New Roman"/>
                          <a:sym typeface="Times New Roman"/>
                        </a:defRPr>
                      </a:pPr>
                      <a:r>
                        <a:t>To quantify variation</a:t>
                      </a:r>
                    </a:p>
                    <a:p>
                      <a:pPr algn="l">
                        <a:spcBef>
                          <a:spcPts val="400"/>
                        </a:spcBef>
                        <a:buSzPct val="100000"/>
                        <a:buChar char="•"/>
                        <a:defRPr sz="2000">
                          <a:latin typeface="Times New Roman"/>
                          <a:ea typeface="Times New Roman"/>
                          <a:cs typeface="Times New Roman"/>
                          <a:sym typeface="Times New Roman"/>
                        </a:defRPr>
                      </a:pPr>
                      <a:r>
                        <a:t>To predict causal relationships</a:t>
                      </a:r>
                    </a:p>
                    <a:p>
                      <a:pPr algn="l">
                        <a:spcBef>
                          <a:spcPts val="400"/>
                        </a:spcBef>
                        <a:buSzPct val="100000"/>
                        <a:buChar char="•"/>
                        <a:defRPr sz="2000">
                          <a:latin typeface="Times New Roman"/>
                          <a:ea typeface="Times New Roman"/>
                          <a:cs typeface="Times New Roman"/>
                          <a:sym typeface="Times New Roman"/>
                        </a:defRPr>
                      </a:pPr>
                      <a:r>
                        <a:t>To describe characteristics of a population</a:t>
                      </a:r>
                    </a:p>
                  </a:txBody>
                  <a:tcPr marL="45720" marR="45720" marT="45720" marB="45720" anchor="t" anchorCtr="0"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tc>
                  <a:txBody>
                    <a:bodyPr/>
                    <a:lstStyle/>
                    <a:p>
                      <a:pPr algn="l">
                        <a:spcBef>
                          <a:spcPts val="400"/>
                        </a:spcBef>
                        <a:buSzPct val="100000"/>
                        <a:buChar char="•"/>
                        <a:defRPr sz="2000">
                          <a:latin typeface="Times New Roman"/>
                          <a:ea typeface="Times New Roman"/>
                          <a:cs typeface="Times New Roman"/>
                          <a:sym typeface="Times New Roman"/>
                        </a:defRPr>
                      </a:pPr>
                      <a:r>
                        <a:t>To describe variation</a:t>
                      </a:r>
                    </a:p>
                    <a:p>
                      <a:pPr algn="l">
                        <a:spcBef>
                          <a:spcPts val="400"/>
                        </a:spcBef>
                        <a:buSzPct val="100000"/>
                        <a:buChar char="•"/>
                        <a:defRPr sz="2000">
                          <a:latin typeface="Times New Roman"/>
                          <a:ea typeface="Times New Roman"/>
                          <a:cs typeface="Times New Roman"/>
                          <a:sym typeface="Times New Roman"/>
                        </a:defRPr>
                      </a:pPr>
                      <a:r>
                        <a:t>To describe and explain relationships</a:t>
                      </a:r>
                    </a:p>
                    <a:p>
                      <a:pPr algn="l">
                        <a:spcBef>
                          <a:spcPts val="400"/>
                        </a:spcBef>
                        <a:buSzPct val="100000"/>
                        <a:buChar char="•"/>
                        <a:defRPr sz="2000">
                          <a:latin typeface="Times New Roman"/>
                          <a:ea typeface="Times New Roman"/>
                          <a:cs typeface="Times New Roman"/>
                          <a:sym typeface="Times New Roman"/>
                        </a:defRPr>
                      </a:pPr>
                      <a:r>
                        <a:t>To describe individual experiences</a:t>
                      </a:r>
                    </a:p>
                    <a:p>
                      <a:pPr algn="l">
                        <a:spcBef>
                          <a:spcPts val="400"/>
                        </a:spcBef>
                        <a:buSzPct val="100000"/>
                        <a:buChar char="•"/>
                        <a:defRPr sz="2000">
                          <a:latin typeface="Times New Roman"/>
                          <a:ea typeface="Times New Roman"/>
                          <a:cs typeface="Times New Roman"/>
                          <a:sym typeface="Times New Roman"/>
                        </a:defRPr>
                      </a:pPr>
                      <a:r>
                        <a:t>To describe group norms</a:t>
                      </a:r>
                    </a:p>
                  </a:txBody>
                  <a:tcPr marL="45720" marR="45720" marT="45720" marB="45720" anchor="t" anchorCtr="0" horzOverflow="overflow">
                    <a:lnL w="12700">
                      <a:solidFill>
                        <a:srgbClr val="000000"/>
                      </a:solidFill>
                    </a:lnL>
                    <a:lnR w="28575">
                      <a:solidFill>
                        <a:srgbClr val="000000"/>
                      </a:solidFill>
                    </a:lnR>
                    <a:lnT w="12700">
                      <a:solidFill>
                        <a:srgbClr val="000000"/>
                      </a:solidFill>
                    </a:lnT>
                    <a:lnB w="12700">
                      <a:solidFill>
                        <a:srgbClr val="000000"/>
                      </a:solidFill>
                    </a:lnB>
                    <a:solidFill>
                      <a:srgbClr val="FFFFFF"/>
                    </a:solidFill>
                  </a:tcPr>
                </a:tc>
              </a:tr>
              <a:tr h="565150">
                <a:tc>
                  <a:txBody>
                    <a:bodyPr/>
                    <a:lstStyle/>
                    <a:p>
                      <a:pPr algn="l">
                        <a:spcBef>
                          <a:spcPts val="400"/>
                        </a:spcBef>
                        <a:defRPr sz="1800"/>
                      </a:pPr>
                      <a:r>
                        <a:rPr sz="2000">
                          <a:latin typeface="Times New Roman"/>
                          <a:ea typeface="Times New Roman"/>
                          <a:cs typeface="Times New Roman"/>
                          <a:sym typeface="Times New Roman"/>
                        </a:rPr>
                        <a:t>Question format</a:t>
                      </a:r>
                    </a:p>
                  </a:txBody>
                  <a:tcPr marL="45720" marR="45720" marT="45720" marB="45720" anchor="t" anchorCtr="0" horzOverflow="overflow">
                    <a:lnL w="28575">
                      <a:solidFill>
                        <a:srgbClr val="000000"/>
                      </a:solidFill>
                    </a:lnL>
                    <a:lnR w="12700">
                      <a:solidFill>
                        <a:srgbClr val="000000"/>
                      </a:solidFill>
                    </a:lnR>
                    <a:lnT w="12700">
                      <a:solidFill>
                        <a:srgbClr val="000000"/>
                      </a:solidFill>
                    </a:lnT>
                    <a:lnB w="28575">
                      <a:solidFill>
                        <a:srgbClr val="000000"/>
                      </a:solidFill>
                    </a:lnB>
                    <a:solidFill>
                      <a:srgbClr val="FFFFFF"/>
                    </a:solidFill>
                  </a:tcPr>
                </a:tc>
                <a:tc>
                  <a:txBody>
                    <a:bodyPr/>
                    <a:lstStyle/>
                    <a:p>
                      <a:pPr algn="l">
                        <a:spcBef>
                          <a:spcPts val="400"/>
                        </a:spcBef>
                        <a:buSzPct val="100000"/>
                        <a:buChar char="•"/>
                        <a:defRPr sz="2000">
                          <a:latin typeface="Times New Roman"/>
                          <a:ea typeface="Times New Roman"/>
                          <a:cs typeface="Times New Roman"/>
                          <a:sym typeface="Times New Roman"/>
                        </a:defRPr>
                      </a:pPr>
                      <a:r>
                        <a:t>Close -ended</a:t>
                      </a:r>
                    </a:p>
                  </a:txBody>
                  <a:tcPr marL="45720" marR="45720" marT="45720" marB="45720" anchor="t" anchorCtr="0" horzOverflow="overflow">
                    <a:lnL w="12700">
                      <a:solidFill>
                        <a:srgbClr val="000000"/>
                      </a:solidFill>
                    </a:lnL>
                    <a:lnR w="12700">
                      <a:solidFill>
                        <a:srgbClr val="000000"/>
                      </a:solidFill>
                    </a:lnR>
                    <a:lnT w="12700">
                      <a:solidFill>
                        <a:srgbClr val="000000"/>
                      </a:solidFill>
                    </a:lnT>
                    <a:lnB w="28575">
                      <a:solidFill>
                        <a:srgbClr val="000000"/>
                      </a:solidFill>
                    </a:lnB>
                    <a:solidFill>
                      <a:srgbClr val="FFFFFF"/>
                    </a:solidFill>
                  </a:tcPr>
                </a:tc>
                <a:tc>
                  <a:txBody>
                    <a:bodyPr/>
                    <a:lstStyle/>
                    <a:p>
                      <a:pPr algn="l">
                        <a:spcBef>
                          <a:spcPts val="400"/>
                        </a:spcBef>
                        <a:buSzPct val="100000"/>
                        <a:buChar char="•"/>
                        <a:defRPr sz="2000">
                          <a:latin typeface="Times New Roman"/>
                          <a:ea typeface="Times New Roman"/>
                          <a:cs typeface="Times New Roman"/>
                          <a:sym typeface="Times New Roman"/>
                        </a:defRPr>
                      </a:pPr>
                      <a:r>
                        <a:t>Open ended</a:t>
                      </a:r>
                    </a:p>
                  </a:txBody>
                  <a:tcPr marL="45720" marR="45720" marT="45720" marB="45720" anchor="t" anchorCtr="0" horzOverflow="overflow">
                    <a:lnL w="12700">
                      <a:solidFill>
                        <a:srgbClr val="000000"/>
                      </a:solidFill>
                    </a:lnL>
                    <a:lnR w="28575">
                      <a:solidFill>
                        <a:srgbClr val="000000"/>
                      </a:solidFill>
                    </a:lnR>
                    <a:lnT w="12700">
                      <a:solidFill>
                        <a:srgbClr val="000000"/>
                      </a:solidFill>
                    </a:lnT>
                    <a:lnB w="28575">
                      <a:solidFill>
                        <a:srgbClr val="000000"/>
                      </a:solidFill>
                    </a:lnB>
                    <a:solidFill>
                      <a:srgbClr val="FFFFFF"/>
                    </a:solidFill>
                  </a:tcPr>
                </a:tc>
              </a:tr>
            </a:tbl>
          </a:graphicData>
        </a:graphic>
      </p:graphicFrame>
    </p:spTree>
  </p:cSld>
  <p:clrMapOvr>
    <a:masterClrMapping/>
  </p:clrMapOvr>
  <p:transition xmlns:p14="http://schemas.microsoft.com/office/powerpoint/2010/main" spd="med" advClick="1"/>
</p:sld>
</file>

<file path=ppt/slides/slide6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28" name="Rectangle 2"/>
          <p:cNvSpPr/>
          <p:nvPr>
            <p:ph type="title"/>
          </p:nvPr>
        </p:nvSpPr>
        <p:spPr>
          <a:prstGeom prst="rect">
            <a:avLst/>
          </a:prstGeom>
        </p:spPr>
        <p:txBody>
          <a:bodyPr/>
          <a:lstStyle/>
          <a:p>
            <a:pPr/>
            <a:r>
              <a:t>Features of good analysis</a:t>
            </a:r>
          </a:p>
        </p:txBody>
      </p:sp>
      <p:sp>
        <p:nvSpPr>
          <p:cNvPr id="329" name="Rectangle 3"/>
          <p:cNvSpPr/>
          <p:nvPr>
            <p:ph type="body" idx="1"/>
          </p:nvPr>
        </p:nvSpPr>
        <p:spPr>
          <a:xfrm>
            <a:off x="457200" y="1600200"/>
            <a:ext cx="8229600" cy="4525963"/>
          </a:xfrm>
          <a:prstGeom prst="rect">
            <a:avLst/>
          </a:prstGeom>
        </p:spPr>
        <p:txBody>
          <a:bodyPr/>
          <a:lstStyle/>
          <a:p>
            <a:pPr>
              <a:lnSpc>
                <a:spcPct val="90000"/>
              </a:lnSpc>
            </a:pPr>
            <a:r>
              <a:t>Systematic and Comprehensive</a:t>
            </a:r>
          </a:p>
          <a:p>
            <a:pPr lvl="1" marL="742950" indent="-285750">
              <a:lnSpc>
                <a:spcPct val="90000"/>
              </a:lnSpc>
              <a:spcBef>
                <a:spcPts val="600"/>
              </a:spcBef>
              <a:defRPr sz="2800"/>
            </a:pPr>
            <a:r>
              <a:t>Not only for data that just back up your theory</a:t>
            </a:r>
          </a:p>
          <a:p>
            <a:pPr>
              <a:lnSpc>
                <a:spcPct val="90000"/>
              </a:lnSpc>
            </a:pPr>
            <a:r>
              <a:t>Comparative</a:t>
            </a:r>
          </a:p>
          <a:p>
            <a:pPr lvl="1" marL="742950" indent="-285750">
              <a:lnSpc>
                <a:spcPct val="90000"/>
              </a:lnSpc>
              <a:spcBef>
                <a:spcPts val="600"/>
              </a:spcBef>
              <a:defRPr sz="2800"/>
            </a:pPr>
            <a:r>
              <a:t>Between and across cases and other data</a:t>
            </a:r>
          </a:p>
          <a:p>
            <a:pPr>
              <a:lnSpc>
                <a:spcPct val="90000"/>
              </a:lnSpc>
            </a:pPr>
            <a:r>
              <a:t>Flexible scheme, can accommodate emerging ideas</a:t>
            </a:r>
          </a:p>
          <a:p>
            <a:pPr>
              <a:lnSpc>
                <a:spcPct val="90000"/>
              </a:lnSpc>
            </a:pPr>
            <a:r>
              <a:t>Transparent</a:t>
            </a:r>
          </a:p>
          <a:p>
            <a:pPr>
              <a:lnSpc>
                <a:spcPct val="90000"/>
              </a:lnSpc>
            </a:pPr>
            <a:r>
              <a:t>Looks for deviant cases</a:t>
            </a:r>
          </a:p>
        </p:txBody>
      </p:sp>
    </p:spTree>
  </p:cSld>
  <p:clrMapOvr>
    <a:masterClrMapping/>
  </p:clrMapOvr>
  <p:transition xmlns:p14="http://schemas.microsoft.com/office/powerpoint/2010/main" spd="med" advClick="1"/>
</p:sld>
</file>

<file path=ppt/slides/slide6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31" name="Rectangle 2"/>
          <p:cNvSpPr/>
          <p:nvPr>
            <p:ph type="title"/>
          </p:nvPr>
        </p:nvSpPr>
        <p:spPr>
          <a:prstGeom prst="rect">
            <a:avLst/>
          </a:prstGeom>
        </p:spPr>
        <p:txBody>
          <a:bodyPr/>
          <a:lstStyle/>
          <a:p>
            <a:pPr/>
            <a:r>
              <a:t>Some approaches to analysis</a:t>
            </a:r>
          </a:p>
        </p:txBody>
      </p:sp>
      <p:sp>
        <p:nvSpPr>
          <p:cNvPr id="332" name="Rectangle 3"/>
          <p:cNvSpPr/>
          <p:nvPr>
            <p:ph type="body" idx="1"/>
          </p:nvPr>
        </p:nvSpPr>
        <p:spPr>
          <a:xfrm>
            <a:off x="457200" y="1600200"/>
            <a:ext cx="8229600" cy="4525963"/>
          </a:xfrm>
          <a:prstGeom prst="rect">
            <a:avLst/>
          </a:prstGeom>
        </p:spPr>
        <p:txBody>
          <a:bodyPr/>
          <a:lstStyle/>
          <a:p>
            <a:pPr>
              <a:lnSpc>
                <a:spcPct val="90000"/>
              </a:lnSpc>
              <a:spcBef>
                <a:spcPts val="600"/>
              </a:spcBef>
              <a:defRPr sz="2900"/>
            </a:pPr>
            <a:r>
              <a:t>Summarising or annotating transcripts</a:t>
            </a:r>
          </a:p>
          <a:p>
            <a:pPr>
              <a:lnSpc>
                <a:spcPct val="90000"/>
              </a:lnSpc>
              <a:spcBef>
                <a:spcPts val="600"/>
              </a:spcBef>
              <a:defRPr sz="2900"/>
            </a:pPr>
            <a:r>
              <a:t>Thematic</a:t>
            </a:r>
          </a:p>
          <a:p>
            <a:pPr lvl="1" marL="742950" indent="-285750">
              <a:lnSpc>
                <a:spcPct val="90000"/>
              </a:lnSpc>
              <a:spcBef>
                <a:spcPts val="600"/>
              </a:spcBef>
              <a:defRPr sz="2500"/>
            </a:pPr>
            <a:r>
              <a:t>Identify common themes</a:t>
            </a:r>
          </a:p>
          <a:p>
            <a:pPr lvl="1" marL="742950" indent="-285750">
              <a:lnSpc>
                <a:spcPct val="90000"/>
              </a:lnSpc>
              <a:spcBef>
                <a:spcPts val="600"/>
              </a:spcBef>
              <a:defRPr sz="2500"/>
            </a:pPr>
            <a:r>
              <a:t>Use CUT and PASTE themes together</a:t>
            </a:r>
          </a:p>
          <a:p>
            <a:pPr>
              <a:lnSpc>
                <a:spcPct val="90000"/>
              </a:lnSpc>
              <a:spcBef>
                <a:spcPts val="600"/>
              </a:spcBef>
              <a:defRPr sz="2900"/>
            </a:pPr>
            <a:r>
              <a:t>Content analysis</a:t>
            </a:r>
          </a:p>
          <a:p>
            <a:pPr lvl="1" marL="742950" indent="-285750">
              <a:lnSpc>
                <a:spcPct val="90000"/>
              </a:lnSpc>
              <a:spcBef>
                <a:spcPts val="600"/>
              </a:spcBef>
              <a:defRPr sz="2500"/>
            </a:pPr>
            <a:r>
              <a:t>Word counts, theme counts</a:t>
            </a:r>
          </a:p>
          <a:p>
            <a:pPr>
              <a:lnSpc>
                <a:spcPct val="90000"/>
              </a:lnSpc>
              <a:spcBef>
                <a:spcPts val="600"/>
              </a:spcBef>
              <a:defRPr sz="2900"/>
            </a:pPr>
            <a:r>
              <a:t>Narrative analysis</a:t>
            </a:r>
          </a:p>
          <a:p>
            <a:pPr>
              <a:lnSpc>
                <a:spcPct val="90000"/>
              </a:lnSpc>
              <a:spcBef>
                <a:spcPts val="600"/>
              </a:spcBef>
              <a:defRPr sz="2900"/>
            </a:pPr>
            <a:r>
              <a:t>Conversation analysis</a:t>
            </a:r>
          </a:p>
          <a:p>
            <a:pPr>
              <a:lnSpc>
                <a:spcPct val="90000"/>
              </a:lnSpc>
              <a:spcBef>
                <a:spcPts val="600"/>
              </a:spcBef>
              <a:defRPr sz="2900"/>
            </a:pPr>
            <a:r>
              <a:t>Discourse analysis</a:t>
            </a:r>
          </a:p>
        </p:txBody>
      </p:sp>
    </p:spTree>
  </p:cSld>
  <p:clrMapOvr>
    <a:masterClrMapping/>
  </p:clrMapOvr>
  <p:transition xmlns:p14="http://schemas.microsoft.com/office/powerpoint/2010/main" spd="med" advClick="1"/>
</p:sld>
</file>

<file path=ppt/slides/slide6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34" name="Title 1"/>
          <p:cNvSpPr/>
          <p:nvPr>
            <p:ph type="title"/>
          </p:nvPr>
        </p:nvSpPr>
        <p:spPr>
          <a:prstGeom prst="rect">
            <a:avLst/>
          </a:prstGeom>
        </p:spPr>
        <p:txBody>
          <a:bodyPr/>
          <a:lstStyle/>
          <a:p>
            <a:pPr/>
            <a:r>
              <a:t>3 broad levels of analysis</a:t>
            </a:r>
          </a:p>
        </p:txBody>
      </p:sp>
      <p:sp>
        <p:nvSpPr>
          <p:cNvPr id="335" name="Content Placeholder 2"/>
          <p:cNvSpPr/>
          <p:nvPr>
            <p:ph type="body" idx="1"/>
          </p:nvPr>
        </p:nvSpPr>
        <p:spPr>
          <a:xfrm>
            <a:off x="457200" y="1600200"/>
            <a:ext cx="8229600" cy="4525963"/>
          </a:xfrm>
          <a:prstGeom prst="rect">
            <a:avLst/>
          </a:prstGeom>
        </p:spPr>
        <p:txBody>
          <a:bodyPr/>
          <a:lstStyle/>
          <a:p>
            <a:pPr marL="325754" indent="-325754" defTabSz="868680">
              <a:defRPr sz="3040"/>
            </a:pPr>
            <a:r>
              <a:t> Word count or  the number of times a concept occur in narrative (content analysis) </a:t>
            </a:r>
          </a:p>
          <a:p>
            <a:pPr marL="325754" indent="-325754" defTabSz="868680">
              <a:defRPr sz="3040"/>
            </a:pPr>
          </a:p>
          <a:p>
            <a:pPr marL="325754" indent="-325754" defTabSz="868680">
              <a:defRPr sz="3040"/>
            </a:pPr>
            <a:r>
              <a:t>Thematic analysis – coding all units of data on a particular issues</a:t>
            </a:r>
          </a:p>
          <a:p>
            <a:pPr marL="325754" indent="-325754" defTabSz="868680">
              <a:defRPr sz="3040"/>
            </a:pPr>
          </a:p>
          <a:p>
            <a:pPr marL="325754" indent="-325754" defTabSz="868680">
              <a:defRPr sz="3040"/>
            </a:pPr>
            <a:r>
              <a:t>Theoretical Analysis  -  such as grounded theory</a:t>
            </a:r>
          </a:p>
        </p:txBody>
      </p:sp>
    </p:spTree>
  </p:cSld>
  <p:clrMapOvr>
    <a:masterClrMapping/>
  </p:clrMapOvr>
  <p:transition xmlns:p14="http://schemas.microsoft.com/office/powerpoint/2010/main" spd="med" advClick="1"/>
</p:sld>
</file>

<file path=ppt/slides/slide6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37" name="Rectangle 2"/>
          <p:cNvSpPr/>
          <p:nvPr>
            <p:ph type="title"/>
          </p:nvPr>
        </p:nvSpPr>
        <p:spPr>
          <a:xfrm>
            <a:off x="457200" y="228600"/>
            <a:ext cx="8229600" cy="1371600"/>
          </a:xfrm>
          <a:prstGeom prst="rect">
            <a:avLst/>
          </a:prstGeom>
        </p:spPr>
        <p:txBody>
          <a:bodyPr/>
          <a:lstStyle>
            <a:lvl1pPr>
              <a:defRPr sz="3900"/>
            </a:lvl1pPr>
          </a:lstStyle>
          <a:p>
            <a:pPr/>
            <a:r>
              <a:t>Five Principles Guiding qualitative analysis</a:t>
            </a:r>
          </a:p>
        </p:txBody>
      </p:sp>
      <p:sp>
        <p:nvSpPr>
          <p:cNvPr id="338" name="Rectangle 3"/>
          <p:cNvSpPr/>
          <p:nvPr>
            <p:ph type="body" idx="1"/>
          </p:nvPr>
        </p:nvSpPr>
        <p:spPr>
          <a:xfrm>
            <a:off x="457200" y="1676400"/>
            <a:ext cx="8229600" cy="4419600"/>
          </a:xfrm>
          <a:prstGeom prst="rect">
            <a:avLst/>
          </a:prstGeom>
        </p:spPr>
        <p:txBody>
          <a:bodyPr/>
          <a:lstStyle/>
          <a:p>
            <a:pPr>
              <a:lnSpc>
                <a:spcPct val="90000"/>
              </a:lnSpc>
            </a:pPr>
            <a:r>
              <a:t>People differ in their experiences and understanding of reality-How participants define a situation may not reflect researcher’s assumption</a:t>
            </a:r>
          </a:p>
          <a:p>
            <a:pPr>
              <a:lnSpc>
                <a:spcPct val="90000"/>
              </a:lnSpc>
            </a:pPr>
            <a:r>
              <a:t>A social phenomena can not be understood outside its own context</a:t>
            </a:r>
          </a:p>
          <a:p>
            <a:pPr>
              <a:lnSpc>
                <a:spcPct val="90000"/>
              </a:lnSpc>
            </a:pPr>
            <a:r>
              <a:t>Theory both guides and results from qualitative research (e.g constructivism or critical theory)</a:t>
            </a:r>
          </a:p>
        </p:txBody>
      </p:sp>
    </p:spTree>
  </p:cSld>
  <p:clrMapOvr>
    <a:masterClrMapping/>
  </p:clrMapOvr>
  <p:transition xmlns:p14="http://schemas.microsoft.com/office/powerpoint/2010/main" spd="med" advClick="1"/>
</p:sld>
</file>

<file path=ppt/slides/slide6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40" name="Rectangle 1026"/>
          <p:cNvSpPr/>
          <p:nvPr>
            <p:ph type="title"/>
          </p:nvPr>
        </p:nvSpPr>
        <p:spPr>
          <a:xfrm>
            <a:off x="457200" y="228600"/>
            <a:ext cx="8229600" cy="1371600"/>
          </a:xfrm>
          <a:prstGeom prst="rect">
            <a:avLst/>
          </a:prstGeom>
        </p:spPr>
        <p:txBody>
          <a:bodyPr/>
          <a:lstStyle>
            <a:lvl1pPr>
              <a:defRPr sz="3900"/>
            </a:lvl1pPr>
          </a:lstStyle>
          <a:p>
            <a:pPr/>
            <a:r>
              <a:t>Five Principles Guiding qualitative analysis</a:t>
            </a:r>
          </a:p>
        </p:txBody>
      </p:sp>
      <p:sp>
        <p:nvSpPr>
          <p:cNvPr id="341" name="Rectangle 1027"/>
          <p:cNvSpPr/>
          <p:nvPr>
            <p:ph type="body" idx="1"/>
          </p:nvPr>
        </p:nvSpPr>
        <p:spPr>
          <a:xfrm>
            <a:off x="457200" y="1676400"/>
            <a:ext cx="8229600" cy="4419600"/>
          </a:xfrm>
          <a:prstGeom prst="rect">
            <a:avLst/>
          </a:prstGeom>
        </p:spPr>
        <p:txBody>
          <a:bodyPr/>
          <a:lstStyle/>
          <a:p>
            <a:pPr/>
            <a:r>
              <a:t>Exceptional cases may yield insight into a problem or new leads for further inquiry</a:t>
            </a:r>
          </a:p>
          <a:p>
            <a:pPr/>
          </a:p>
          <a:p>
            <a:pPr/>
            <a:r>
              <a:t>Understanding of human behaviour emerges slowly and nonlinearly –It typically follows an iterative path</a:t>
            </a:r>
          </a:p>
        </p:txBody>
      </p:sp>
    </p:spTree>
  </p:cSld>
  <p:clrMapOvr>
    <a:masterClrMapping/>
  </p:clrMapOvr>
  <p:transition xmlns:p14="http://schemas.microsoft.com/office/powerpoint/2010/main" spd="med" advClick="1"/>
</p:sld>
</file>

<file path=ppt/slides/slide6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43" name="Title 1"/>
          <p:cNvSpPr/>
          <p:nvPr>
            <p:ph type="title"/>
          </p:nvPr>
        </p:nvSpPr>
        <p:spPr>
          <a:prstGeom prst="rect">
            <a:avLst/>
          </a:prstGeom>
        </p:spPr>
        <p:txBody>
          <a:bodyPr/>
          <a:lstStyle>
            <a:lvl1pPr defTabSz="832104">
              <a:defRPr sz="3549"/>
            </a:lvl1pPr>
          </a:lstStyle>
          <a:p>
            <a:pPr/>
            <a:r>
              <a:t>General stages of qualitative data analysis</a:t>
            </a:r>
          </a:p>
        </p:txBody>
      </p:sp>
      <p:sp>
        <p:nvSpPr>
          <p:cNvPr id="344" name="Content Placeholder 2"/>
          <p:cNvSpPr/>
          <p:nvPr>
            <p:ph type="body" idx="1"/>
          </p:nvPr>
        </p:nvSpPr>
        <p:spPr>
          <a:xfrm>
            <a:off x="457200" y="1600200"/>
            <a:ext cx="8229600" cy="4525963"/>
          </a:xfrm>
          <a:prstGeom prst="rect">
            <a:avLst/>
          </a:prstGeom>
        </p:spPr>
        <p:txBody>
          <a:bodyPr/>
          <a:lstStyle/>
          <a:p>
            <a:pPr/>
            <a:r>
              <a:t>Familiarization with data through review, reading listening</a:t>
            </a:r>
          </a:p>
          <a:p>
            <a:pPr/>
            <a:r>
              <a:t>Transcription</a:t>
            </a:r>
          </a:p>
          <a:p>
            <a:pPr/>
            <a:r>
              <a:t>Organization and Indexing</a:t>
            </a:r>
          </a:p>
          <a:p>
            <a:pPr/>
            <a:r>
              <a:t>Anonymizing of sensitive data</a:t>
            </a:r>
          </a:p>
          <a:p>
            <a:pPr/>
            <a:r>
              <a:t>Coding (may be called indexing)</a:t>
            </a:r>
          </a:p>
          <a:p>
            <a:pPr/>
            <a:r>
              <a:t>Identification of themes</a:t>
            </a:r>
          </a:p>
        </p:txBody>
      </p:sp>
    </p:spTree>
  </p:cSld>
  <p:clrMapOvr>
    <a:masterClrMapping/>
  </p:clrMapOvr>
  <p:transition xmlns:p14="http://schemas.microsoft.com/office/powerpoint/2010/main" spd="med" advClick="1"/>
</p:sld>
</file>

<file path=ppt/slides/slide6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46" name="Title 1"/>
          <p:cNvSpPr/>
          <p:nvPr>
            <p:ph type="title"/>
          </p:nvPr>
        </p:nvSpPr>
        <p:spPr>
          <a:prstGeom prst="rect">
            <a:avLst/>
          </a:prstGeom>
        </p:spPr>
        <p:txBody>
          <a:bodyPr/>
          <a:lstStyle>
            <a:lvl1pPr defTabSz="832104">
              <a:defRPr sz="3549"/>
            </a:lvl1pPr>
          </a:lstStyle>
          <a:p>
            <a:pPr/>
            <a:r>
              <a:t>General stages of qualitative data analysis cont’d</a:t>
            </a:r>
          </a:p>
        </p:txBody>
      </p:sp>
      <p:sp>
        <p:nvSpPr>
          <p:cNvPr id="347" name="Content Placeholder 2"/>
          <p:cNvSpPr/>
          <p:nvPr>
            <p:ph type="body" idx="1"/>
          </p:nvPr>
        </p:nvSpPr>
        <p:spPr>
          <a:xfrm>
            <a:off x="457200" y="1600200"/>
            <a:ext cx="8229600" cy="4525963"/>
          </a:xfrm>
          <a:prstGeom prst="rect">
            <a:avLst/>
          </a:prstGeom>
        </p:spPr>
        <p:txBody>
          <a:bodyPr/>
          <a:lstStyle/>
          <a:p>
            <a:pPr>
              <a:lnSpc>
                <a:spcPct val="90000"/>
              </a:lnSpc>
            </a:pPr>
            <a:r>
              <a:t>Re-coding</a:t>
            </a:r>
          </a:p>
          <a:p>
            <a:pPr>
              <a:lnSpc>
                <a:spcPct val="90000"/>
              </a:lnSpc>
            </a:pPr>
            <a:r>
              <a:t>Development of provisional Categories</a:t>
            </a:r>
          </a:p>
          <a:p>
            <a:pPr>
              <a:lnSpc>
                <a:spcPct val="90000"/>
              </a:lnSpc>
            </a:pPr>
            <a:r>
              <a:t>Exploration of relationships between categories</a:t>
            </a:r>
          </a:p>
          <a:p>
            <a:pPr>
              <a:lnSpc>
                <a:spcPct val="90000"/>
              </a:lnSpc>
            </a:pPr>
            <a:r>
              <a:t>Refinement of themes and categories</a:t>
            </a:r>
          </a:p>
          <a:p>
            <a:pPr>
              <a:lnSpc>
                <a:spcPct val="90000"/>
              </a:lnSpc>
            </a:pPr>
            <a:r>
              <a:t>Development of theory</a:t>
            </a:r>
          </a:p>
          <a:p>
            <a:pPr>
              <a:lnSpc>
                <a:spcPct val="90000"/>
              </a:lnSpc>
            </a:pPr>
            <a:r>
              <a:t>Testing theory against data</a:t>
            </a:r>
          </a:p>
          <a:p>
            <a:pPr>
              <a:lnSpc>
                <a:spcPct val="90000"/>
              </a:lnSpc>
            </a:pPr>
            <a:r>
              <a:t>Report writing including quotes</a:t>
            </a:r>
          </a:p>
        </p:txBody>
      </p:sp>
    </p:spTree>
  </p:cSld>
  <p:clrMapOvr>
    <a:masterClrMapping/>
  </p:clrMapOvr>
  <p:transition xmlns:p14="http://schemas.microsoft.com/office/powerpoint/2010/main" spd="med" advClick="1"/>
</p:sld>
</file>

<file path=ppt/slides/slide6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49" name="Title 1"/>
          <p:cNvSpPr/>
          <p:nvPr>
            <p:ph type="title"/>
          </p:nvPr>
        </p:nvSpPr>
        <p:spPr>
          <a:prstGeom prst="rect">
            <a:avLst/>
          </a:prstGeom>
        </p:spPr>
        <p:txBody>
          <a:bodyPr/>
          <a:lstStyle>
            <a:lvl1pPr>
              <a:defRPr sz="3900"/>
            </a:lvl1pPr>
          </a:lstStyle>
          <a:p>
            <a:pPr/>
            <a:r>
              <a:t>Methods in qualitative data analysis</a:t>
            </a:r>
          </a:p>
        </p:txBody>
      </p:sp>
      <p:sp>
        <p:nvSpPr>
          <p:cNvPr id="350" name="Content Placeholder 2"/>
          <p:cNvSpPr/>
          <p:nvPr>
            <p:ph type="body" idx="1"/>
          </p:nvPr>
        </p:nvSpPr>
        <p:spPr>
          <a:xfrm>
            <a:off x="457200" y="1600200"/>
            <a:ext cx="8229600" cy="4876800"/>
          </a:xfrm>
          <a:prstGeom prst="rect">
            <a:avLst/>
          </a:prstGeom>
        </p:spPr>
        <p:txBody>
          <a:bodyPr/>
          <a:lstStyle/>
          <a:p>
            <a:pPr/>
          </a:p>
          <a:p>
            <a:pPr/>
            <a:r>
              <a:t>Grounded Theory</a:t>
            </a:r>
          </a:p>
          <a:p>
            <a:pPr/>
          </a:p>
          <a:p>
            <a:pPr/>
            <a:r>
              <a:t>Framework analysis</a:t>
            </a:r>
          </a:p>
        </p:txBody>
      </p:sp>
    </p:spTree>
  </p:cSld>
  <p:clrMapOvr>
    <a:masterClrMapping/>
  </p:clrMapOvr>
  <p:transition xmlns:p14="http://schemas.microsoft.com/office/powerpoint/2010/main" spd="med" advClick="1"/>
</p:sld>
</file>

<file path=ppt/slides/slide6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52" name="Title 1"/>
          <p:cNvSpPr/>
          <p:nvPr>
            <p:ph type="title"/>
          </p:nvPr>
        </p:nvSpPr>
        <p:spPr>
          <a:xfrm>
            <a:off x="457200" y="304800"/>
            <a:ext cx="8229600" cy="1143000"/>
          </a:xfrm>
          <a:prstGeom prst="rect">
            <a:avLst/>
          </a:prstGeom>
        </p:spPr>
        <p:txBody>
          <a:bodyPr/>
          <a:lstStyle>
            <a:lvl1pPr defTabSz="832104">
              <a:defRPr sz="3549"/>
            </a:lvl1pPr>
          </a:lstStyle>
          <a:p>
            <a:pPr/>
            <a:r>
              <a:t>Theories and methods in qualitative data analysis</a:t>
            </a:r>
          </a:p>
        </p:txBody>
      </p:sp>
      <p:sp>
        <p:nvSpPr>
          <p:cNvPr id="353" name="Content Placeholder 2"/>
          <p:cNvSpPr/>
          <p:nvPr>
            <p:ph type="body" idx="1"/>
          </p:nvPr>
        </p:nvSpPr>
        <p:spPr>
          <a:xfrm>
            <a:off x="457200" y="1600200"/>
            <a:ext cx="8229600" cy="5257800"/>
          </a:xfrm>
          <a:prstGeom prst="rect">
            <a:avLst/>
          </a:prstGeom>
        </p:spPr>
        <p:txBody>
          <a:bodyPr/>
          <a:lstStyle/>
          <a:p>
            <a:pPr marL="325754" indent="-325754" defTabSz="868680">
              <a:lnSpc>
                <a:spcPct val="90000"/>
              </a:lnSpc>
              <a:defRPr sz="3040"/>
            </a:pPr>
            <a:r>
              <a:t>Grounded Theory – analysis procedures outlined in grounded theory without taking on board the whole methodological approach</a:t>
            </a:r>
          </a:p>
          <a:p>
            <a:pPr marL="325754" indent="-325754" defTabSz="868680">
              <a:lnSpc>
                <a:spcPct val="90000"/>
              </a:lnSpc>
              <a:defRPr sz="3040"/>
            </a:pPr>
            <a:r>
              <a:t>“A Grounded Theory consists of ‘plausible relationships’ (Straus and Corbin, 1998) among sets of concepts, which are directly developed from data analysis.”</a:t>
            </a:r>
          </a:p>
          <a:p>
            <a:pPr marL="325754" indent="-325754" defTabSz="868680">
              <a:lnSpc>
                <a:spcPct val="90000"/>
              </a:lnSpc>
              <a:defRPr sz="3040"/>
            </a:pPr>
            <a:r>
              <a:t>“In this method, concepts and categories emerging from one stage of data analysis are compared with concepts emerging from the next” until they reach theoretical saturation</a:t>
            </a:r>
          </a:p>
        </p:txBody>
      </p:sp>
    </p:spTree>
  </p:cSld>
  <p:clrMapOvr>
    <a:masterClrMapping/>
  </p:clrMapOvr>
  <p:transition xmlns:p14="http://schemas.microsoft.com/office/powerpoint/2010/main" spd="med" advClick="1"/>
</p:sld>
</file>

<file path=ppt/slides/slide6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55" name="Title 1"/>
          <p:cNvSpPr/>
          <p:nvPr>
            <p:ph type="title"/>
          </p:nvPr>
        </p:nvSpPr>
        <p:spPr>
          <a:prstGeom prst="rect">
            <a:avLst/>
          </a:prstGeom>
        </p:spPr>
        <p:txBody>
          <a:bodyPr/>
          <a:lstStyle>
            <a:lvl1pPr defTabSz="832104">
              <a:defRPr sz="3549"/>
            </a:lvl1pPr>
          </a:lstStyle>
          <a:p>
            <a:pPr/>
            <a:r>
              <a:t>General stages of grounded theory analysis</a:t>
            </a:r>
          </a:p>
        </p:txBody>
      </p:sp>
      <p:sp>
        <p:nvSpPr>
          <p:cNvPr id="356" name="Content Placeholder 2"/>
          <p:cNvSpPr/>
          <p:nvPr>
            <p:ph type="body" idx="1"/>
          </p:nvPr>
        </p:nvSpPr>
        <p:spPr>
          <a:xfrm>
            <a:off x="457200" y="1600200"/>
            <a:ext cx="8229600" cy="4525963"/>
          </a:xfrm>
          <a:prstGeom prst="rect">
            <a:avLst/>
          </a:prstGeom>
        </p:spPr>
        <p:txBody>
          <a:bodyPr/>
          <a:lstStyle/>
          <a:p>
            <a:pPr>
              <a:lnSpc>
                <a:spcPct val="90000"/>
              </a:lnSpc>
              <a:spcBef>
                <a:spcPts val="600"/>
              </a:spcBef>
              <a:defRPr sz="2900"/>
            </a:pPr>
            <a:r>
              <a:t>Open coding (initial familiarization with data)</a:t>
            </a:r>
          </a:p>
          <a:p>
            <a:pPr>
              <a:lnSpc>
                <a:spcPct val="90000"/>
              </a:lnSpc>
              <a:spcBef>
                <a:spcPts val="600"/>
              </a:spcBef>
              <a:defRPr sz="2900"/>
            </a:pPr>
            <a:r>
              <a:t>Delineation of emerging concepts</a:t>
            </a:r>
          </a:p>
          <a:p>
            <a:pPr>
              <a:lnSpc>
                <a:spcPct val="90000"/>
              </a:lnSpc>
              <a:spcBef>
                <a:spcPts val="600"/>
              </a:spcBef>
              <a:defRPr sz="2900"/>
            </a:pPr>
            <a:r>
              <a:t>Conceptual coding (using emergent concepts)</a:t>
            </a:r>
          </a:p>
          <a:p>
            <a:pPr>
              <a:lnSpc>
                <a:spcPct val="90000"/>
              </a:lnSpc>
              <a:spcBef>
                <a:spcPts val="600"/>
              </a:spcBef>
              <a:defRPr sz="2900"/>
            </a:pPr>
            <a:r>
              <a:t>Refinement of conceptual coding schemes</a:t>
            </a:r>
          </a:p>
          <a:p>
            <a:pPr>
              <a:lnSpc>
                <a:spcPct val="90000"/>
              </a:lnSpc>
              <a:spcBef>
                <a:spcPts val="600"/>
              </a:spcBef>
              <a:defRPr sz="2900"/>
            </a:pPr>
            <a:r>
              <a:t>Clustering the concepts to form analytical categories</a:t>
            </a:r>
          </a:p>
          <a:p>
            <a:pPr>
              <a:lnSpc>
                <a:spcPct val="90000"/>
              </a:lnSpc>
              <a:spcBef>
                <a:spcPts val="600"/>
              </a:spcBef>
              <a:defRPr sz="2900"/>
            </a:pPr>
            <a:r>
              <a:t>Searching for core categories</a:t>
            </a:r>
          </a:p>
          <a:p>
            <a:pPr>
              <a:lnSpc>
                <a:spcPct val="90000"/>
              </a:lnSpc>
              <a:spcBef>
                <a:spcPts val="600"/>
              </a:spcBef>
              <a:defRPr sz="2900"/>
            </a:pPr>
            <a:r>
              <a:t>Core categories lead to identification of core theory</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62" name="Rectangle 2"/>
          <p:cNvSpPr/>
          <p:nvPr>
            <p:ph type="title"/>
          </p:nvPr>
        </p:nvSpPr>
        <p:spPr>
          <a:xfrm>
            <a:off x="323850" y="188912"/>
            <a:ext cx="8388350" cy="360363"/>
          </a:xfrm>
          <a:prstGeom prst="rect">
            <a:avLst/>
          </a:prstGeom>
        </p:spPr>
        <p:txBody>
          <a:bodyPr/>
          <a:lstStyle>
            <a:lvl1pPr defTabSz="466344">
              <a:defRPr sz="1836"/>
            </a:lvl1pPr>
          </a:lstStyle>
          <a:p>
            <a:pPr/>
            <a:r>
              <a:t>Qualitative Vs Quantitative</a:t>
            </a:r>
          </a:p>
        </p:txBody>
      </p:sp>
      <p:sp>
        <p:nvSpPr>
          <p:cNvPr id="163" name="Rectangle 3"/>
          <p:cNvSpPr/>
          <p:nvPr>
            <p:ph type="body" idx="1"/>
          </p:nvPr>
        </p:nvSpPr>
        <p:spPr>
          <a:xfrm>
            <a:off x="457200" y="1600200"/>
            <a:ext cx="8229600" cy="4525963"/>
          </a:xfrm>
          <a:prstGeom prst="rect">
            <a:avLst/>
          </a:prstGeom>
        </p:spPr>
        <p:txBody>
          <a:bodyPr/>
          <a:lstStyle/>
          <a:p>
            <a:pPr>
              <a:defRPr>
                <a:solidFill>
                  <a:srgbClr val="FFFFFF"/>
                </a:solidFill>
              </a:defRPr>
            </a:pPr>
          </a:p>
        </p:txBody>
      </p:sp>
      <p:graphicFrame>
        <p:nvGraphicFramePr>
          <p:cNvPr id="164" name="Group 74"/>
          <p:cNvGraphicFramePr/>
          <p:nvPr/>
        </p:nvGraphicFramePr>
        <p:xfrm>
          <a:off x="179387" y="765175"/>
          <a:ext cx="8785226" cy="3527426"/>
        </p:xfrm>
        <a:graphic xmlns:a="http://schemas.openxmlformats.org/drawingml/2006/main">
          <a:graphicData uri="http://schemas.openxmlformats.org/drawingml/2006/table">
            <a:tbl>
              <a:tblPr firstCol="0" firstRow="0" lastCol="0" lastRow="0" bandCol="0" bandRow="0" rtl="0">
                <a:tableStyleId>{4C3C2611-4C71-4FC5-86AE-919BDF0F9419}</a:tableStyleId>
              </a:tblPr>
              <a:tblGrid>
                <a:gridCol w="2000250"/>
                <a:gridCol w="3544887"/>
                <a:gridCol w="3240088"/>
              </a:tblGrid>
              <a:tr h="576263">
                <a:tc>
                  <a:txBody>
                    <a:bodyPr/>
                    <a:lstStyle/>
                    <a:p>
                      <a:pPr algn="l">
                        <a:spcBef>
                          <a:spcPts val="400"/>
                        </a:spcBef>
                        <a:defRPr sz="2800">
                          <a:latin typeface="Times New Roman"/>
                          <a:ea typeface="Times New Roman"/>
                          <a:cs typeface="Times New Roman"/>
                          <a:sym typeface="Times New Roman"/>
                        </a:defRPr>
                      </a:pPr>
                    </a:p>
                  </a:txBody>
                  <a:tcPr marL="45720" marR="45720" marT="45720" marB="45720" anchor="t" anchorCtr="0" horzOverflow="overflow">
                    <a:lnL w="28575">
                      <a:solidFill>
                        <a:srgbClr val="000000"/>
                      </a:solidFill>
                    </a:lnL>
                    <a:lnR w="12700">
                      <a:solidFill>
                        <a:srgbClr val="000000"/>
                      </a:solidFill>
                    </a:lnR>
                    <a:lnT w="28575">
                      <a:solidFill>
                        <a:srgbClr val="000000"/>
                      </a:solidFill>
                    </a:lnT>
                    <a:lnB w="12700">
                      <a:solidFill>
                        <a:srgbClr val="000000"/>
                      </a:solidFill>
                    </a:lnB>
                    <a:solidFill>
                      <a:srgbClr val="FFFFFF"/>
                    </a:solidFill>
                  </a:tcPr>
                </a:tc>
                <a:tc>
                  <a:txBody>
                    <a:bodyPr/>
                    <a:lstStyle/>
                    <a:p>
                      <a:pPr algn="l">
                        <a:spcBef>
                          <a:spcPts val="600"/>
                        </a:spcBef>
                        <a:defRPr sz="1800"/>
                      </a:pPr>
                      <a:r>
                        <a:rPr sz="2800">
                          <a:latin typeface="Times New Roman"/>
                          <a:ea typeface="Times New Roman"/>
                          <a:cs typeface="Times New Roman"/>
                          <a:sym typeface="Times New Roman"/>
                        </a:rPr>
                        <a:t>Quantitative</a:t>
                      </a:r>
                    </a:p>
                  </a:txBody>
                  <a:tcPr marL="45720" marR="45720" marT="45720" marB="45720" anchor="t" anchorCtr="0" horzOverflow="overflow">
                    <a:lnL w="12700">
                      <a:solidFill>
                        <a:srgbClr val="000000"/>
                      </a:solidFill>
                    </a:lnL>
                    <a:lnR w="12700">
                      <a:solidFill>
                        <a:srgbClr val="000000"/>
                      </a:solidFill>
                    </a:lnR>
                    <a:lnT w="28575">
                      <a:solidFill>
                        <a:srgbClr val="000000"/>
                      </a:solidFill>
                    </a:lnT>
                    <a:lnB w="12700">
                      <a:solidFill>
                        <a:srgbClr val="000000"/>
                      </a:solidFill>
                    </a:lnB>
                    <a:solidFill>
                      <a:srgbClr val="FFFFFF"/>
                    </a:solidFill>
                  </a:tcPr>
                </a:tc>
                <a:tc>
                  <a:txBody>
                    <a:bodyPr/>
                    <a:lstStyle/>
                    <a:p>
                      <a:pPr algn="l">
                        <a:spcBef>
                          <a:spcPts val="600"/>
                        </a:spcBef>
                        <a:defRPr sz="1800"/>
                      </a:pPr>
                      <a:r>
                        <a:rPr sz="2800">
                          <a:latin typeface="Times New Roman"/>
                          <a:ea typeface="Times New Roman"/>
                          <a:cs typeface="Times New Roman"/>
                          <a:sym typeface="Times New Roman"/>
                        </a:rPr>
                        <a:t>qualitative</a:t>
                      </a:r>
                    </a:p>
                  </a:txBody>
                  <a:tcPr marL="45720" marR="45720" marT="45720" marB="45720" anchor="t" anchorCtr="0" horzOverflow="overflow">
                    <a:lnL w="12700">
                      <a:solidFill>
                        <a:srgbClr val="000000"/>
                      </a:solidFill>
                    </a:lnL>
                    <a:lnR w="28575">
                      <a:solidFill>
                        <a:srgbClr val="000000"/>
                      </a:solidFill>
                    </a:lnR>
                    <a:lnT w="28575">
                      <a:solidFill>
                        <a:srgbClr val="000000"/>
                      </a:solidFill>
                    </a:lnT>
                    <a:lnB w="12700">
                      <a:solidFill>
                        <a:srgbClr val="000000"/>
                      </a:solidFill>
                    </a:lnB>
                    <a:solidFill>
                      <a:srgbClr val="FFFFFF"/>
                    </a:solidFill>
                  </a:tcPr>
                </a:tc>
              </a:tr>
              <a:tr h="1400175">
                <a:tc>
                  <a:txBody>
                    <a:bodyPr/>
                    <a:lstStyle/>
                    <a:p>
                      <a:pPr algn="l">
                        <a:spcBef>
                          <a:spcPts val="400"/>
                        </a:spcBef>
                        <a:defRPr sz="2000">
                          <a:latin typeface="Times New Roman"/>
                          <a:ea typeface="Times New Roman"/>
                          <a:cs typeface="Times New Roman"/>
                          <a:sym typeface="Times New Roman"/>
                        </a:defRPr>
                      </a:pPr>
                      <a:r>
                        <a:t>Data format</a:t>
                      </a:r>
                    </a:p>
                  </a:txBody>
                  <a:tcPr marL="45720" marR="45720" marT="45720" marB="45720" anchor="t" anchorCtr="0" horzOverflow="overflow">
                    <a:lnL w="28575">
                      <a:solidFill>
                        <a:srgbClr val="000000"/>
                      </a:solidFill>
                    </a:lnL>
                    <a:lnR w="12700">
                      <a:solidFill>
                        <a:srgbClr val="000000"/>
                      </a:solidFill>
                    </a:lnR>
                    <a:lnT w="12700">
                      <a:solidFill>
                        <a:srgbClr val="000000"/>
                      </a:solidFill>
                    </a:lnT>
                    <a:lnB w="12700">
                      <a:solidFill>
                        <a:srgbClr val="000000"/>
                      </a:solidFill>
                    </a:lnB>
                    <a:solidFill>
                      <a:srgbClr val="FFFFFF"/>
                    </a:solidFill>
                  </a:tcPr>
                </a:tc>
                <a:tc>
                  <a:txBody>
                    <a:bodyPr/>
                    <a:lstStyle/>
                    <a:p>
                      <a:pPr algn="l">
                        <a:spcBef>
                          <a:spcPts val="400"/>
                        </a:spcBef>
                        <a:defRPr sz="1800"/>
                      </a:pPr>
                      <a:r>
                        <a:rPr sz="2000">
                          <a:latin typeface="Times New Roman"/>
                          <a:ea typeface="Times New Roman"/>
                          <a:cs typeface="Times New Roman"/>
                          <a:sym typeface="Times New Roman"/>
                        </a:rPr>
                        <a:t>Numerical (obtained by assigning numerical values to responses)</a:t>
                      </a:r>
                    </a:p>
                  </a:txBody>
                  <a:tcPr marL="45720" marR="45720" marT="45720" marB="45720" anchor="t" anchorCtr="0"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tc>
                  <a:txBody>
                    <a:bodyPr/>
                    <a:lstStyle/>
                    <a:p>
                      <a:pPr algn="l">
                        <a:spcBef>
                          <a:spcPts val="400"/>
                        </a:spcBef>
                        <a:defRPr sz="1800"/>
                      </a:pPr>
                      <a:r>
                        <a:rPr sz="2000">
                          <a:latin typeface="Times New Roman"/>
                          <a:ea typeface="Times New Roman"/>
                          <a:cs typeface="Times New Roman"/>
                          <a:sym typeface="Times New Roman"/>
                        </a:rPr>
                        <a:t>Textual (obtained from audiotapes, video tapes, and field notes)</a:t>
                      </a:r>
                    </a:p>
                  </a:txBody>
                  <a:tcPr marL="45720" marR="45720" marT="45720" marB="45720" anchor="t" anchorCtr="0" horzOverflow="overflow">
                    <a:lnL w="12700">
                      <a:solidFill>
                        <a:srgbClr val="000000"/>
                      </a:solidFill>
                    </a:lnL>
                    <a:lnR w="28575">
                      <a:solidFill>
                        <a:srgbClr val="000000"/>
                      </a:solidFill>
                    </a:lnR>
                    <a:lnT w="12700">
                      <a:solidFill>
                        <a:srgbClr val="000000"/>
                      </a:solidFill>
                    </a:lnT>
                    <a:lnB w="12700">
                      <a:solidFill>
                        <a:srgbClr val="000000"/>
                      </a:solidFill>
                    </a:lnB>
                    <a:solidFill>
                      <a:srgbClr val="FFFFFF"/>
                    </a:solidFill>
                  </a:tcPr>
                </a:tc>
              </a:tr>
              <a:tr h="1550988">
                <a:tc>
                  <a:txBody>
                    <a:bodyPr/>
                    <a:lstStyle/>
                    <a:p>
                      <a:pPr algn="l">
                        <a:spcBef>
                          <a:spcPts val="400"/>
                        </a:spcBef>
                        <a:defRPr sz="1800"/>
                      </a:pPr>
                      <a:r>
                        <a:rPr sz="2000">
                          <a:latin typeface="Times New Roman"/>
                          <a:ea typeface="Times New Roman"/>
                          <a:cs typeface="Times New Roman"/>
                          <a:sym typeface="Times New Roman"/>
                        </a:rPr>
                        <a:t>Flexibility in the study design</a:t>
                      </a:r>
                    </a:p>
                  </a:txBody>
                  <a:tcPr marL="45720" marR="45720" marT="45720" marB="45720" anchor="t" anchorCtr="0" horzOverflow="overflow">
                    <a:lnL w="28575">
                      <a:solidFill>
                        <a:srgbClr val="000000"/>
                      </a:solidFill>
                    </a:lnL>
                    <a:lnR w="12700">
                      <a:solidFill>
                        <a:srgbClr val="000000"/>
                      </a:solidFill>
                    </a:lnR>
                    <a:lnT w="12700">
                      <a:solidFill>
                        <a:srgbClr val="000000"/>
                      </a:solidFill>
                    </a:lnT>
                    <a:lnB w="28575">
                      <a:solidFill>
                        <a:srgbClr val="000000"/>
                      </a:solidFill>
                    </a:lnB>
                    <a:solidFill>
                      <a:srgbClr val="FFFFFF"/>
                    </a:solidFill>
                  </a:tcPr>
                </a:tc>
                <a:tc>
                  <a:txBody>
                    <a:bodyPr/>
                    <a:lstStyle/>
                    <a:p>
                      <a:pPr algn="l">
                        <a:spcBef>
                          <a:spcPts val="400"/>
                        </a:spcBef>
                        <a:buSzPct val="100000"/>
                        <a:buChar char="•"/>
                        <a:defRPr sz="2000">
                          <a:latin typeface="Times New Roman"/>
                          <a:ea typeface="Times New Roman"/>
                          <a:cs typeface="Times New Roman"/>
                          <a:sym typeface="Times New Roman"/>
                        </a:defRPr>
                      </a:pPr>
                      <a:r>
                        <a:t>Study design is stable from beginning to end</a:t>
                      </a:r>
                    </a:p>
                    <a:p>
                      <a:pPr algn="l">
                        <a:spcBef>
                          <a:spcPts val="400"/>
                        </a:spcBef>
                        <a:buSzPct val="100000"/>
                        <a:buChar char="•"/>
                        <a:defRPr sz="2000">
                          <a:latin typeface="Times New Roman"/>
                          <a:ea typeface="Times New Roman"/>
                          <a:cs typeface="Times New Roman"/>
                          <a:sym typeface="Times New Roman"/>
                        </a:defRPr>
                      </a:pPr>
                      <a:r>
                        <a:t>Participant responses do not influence or determine how and which questions researchers ask next</a:t>
                      </a:r>
                    </a:p>
                    <a:p>
                      <a:pPr algn="l">
                        <a:spcBef>
                          <a:spcPts val="400"/>
                        </a:spcBef>
                        <a:buSzPct val="100000"/>
                        <a:buChar char="•"/>
                        <a:defRPr sz="2000">
                          <a:latin typeface="Times New Roman"/>
                          <a:ea typeface="Times New Roman"/>
                          <a:cs typeface="Times New Roman"/>
                          <a:sym typeface="Times New Roman"/>
                        </a:defRPr>
                      </a:pPr>
                      <a:r>
                        <a:t>Study design is subject to statistical assumptions and conditions</a:t>
                      </a:r>
                    </a:p>
                  </a:txBody>
                  <a:tcPr marL="45720" marR="45720" marT="45720" marB="45720" anchor="t" anchorCtr="0" horzOverflow="overflow">
                    <a:lnL w="12700">
                      <a:solidFill>
                        <a:srgbClr val="000000"/>
                      </a:solidFill>
                    </a:lnL>
                    <a:lnR w="12700">
                      <a:solidFill>
                        <a:srgbClr val="000000"/>
                      </a:solidFill>
                    </a:lnR>
                    <a:lnT w="12700">
                      <a:solidFill>
                        <a:srgbClr val="000000"/>
                      </a:solidFill>
                    </a:lnT>
                    <a:lnB w="28575">
                      <a:solidFill>
                        <a:srgbClr val="000000"/>
                      </a:solidFill>
                    </a:lnB>
                    <a:solidFill>
                      <a:srgbClr val="FFFFFF"/>
                    </a:solidFill>
                  </a:tcPr>
                </a:tc>
                <a:tc>
                  <a:txBody>
                    <a:bodyPr/>
                    <a:lstStyle/>
                    <a:p>
                      <a:pPr algn="l">
                        <a:spcBef>
                          <a:spcPts val="400"/>
                        </a:spcBef>
                        <a:buSzPct val="100000"/>
                        <a:buChar char="•"/>
                        <a:defRPr sz="2000">
                          <a:latin typeface="Times New Roman"/>
                          <a:ea typeface="Times New Roman"/>
                          <a:cs typeface="Times New Roman"/>
                          <a:sym typeface="Times New Roman"/>
                        </a:defRPr>
                      </a:pPr>
                      <a:r>
                        <a:t>Some aspects of the study are flexible (for example, the additional, exclusion, or wording of particular interview questions</a:t>
                      </a:r>
                    </a:p>
                    <a:p>
                      <a:pPr algn="l">
                        <a:spcBef>
                          <a:spcPts val="400"/>
                        </a:spcBef>
                        <a:buSzPct val="100000"/>
                        <a:buChar char="•"/>
                        <a:defRPr sz="2000">
                          <a:latin typeface="Times New Roman"/>
                          <a:ea typeface="Times New Roman"/>
                          <a:cs typeface="Times New Roman"/>
                          <a:sym typeface="Times New Roman"/>
                        </a:defRPr>
                      </a:pPr>
                      <a:r>
                        <a:t>Participant responses affect and which questions researchers ask next</a:t>
                      </a:r>
                    </a:p>
                    <a:p>
                      <a:pPr algn="l">
                        <a:spcBef>
                          <a:spcPts val="400"/>
                        </a:spcBef>
                        <a:buSzPct val="100000"/>
                        <a:buChar char="•"/>
                        <a:defRPr sz="2000">
                          <a:latin typeface="Times New Roman"/>
                          <a:ea typeface="Times New Roman"/>
                          <a:cs typeface="Times New Roman"/>
                          <a:sym typeface="Times New Roman"/>
                        </a:defRPr>
                      </a:pPr>
                      <a:r>
                        <a:t>Study design is iterative – data collection and research questions are adjusted according to what is learned</a:t>
                      </a:r>
                    </a:p>
                  </a:txBody>
                  <a:tcPr marL="45720" marR="45720" marT="45720" marB="45720" anchor="t" anchorCtr="0" horzOverflow="overflow">
                    <a:lnL w="12700">
                      <a:solidFill>
                        <a:srgbClr val="000000"/>
                      </a:solidFill>
                    </a:lnL>
                    <a:lnR w="28575">
                      <a:solidFill>
                        <a:srgbClr val="000000"/>
                      </a:solidFill>
                    </a:lnR>
                    <a:lnT w="12700">
                      <a:solidFill>
                        <a:srgbClr val="000000"/>
                      </a:solidFill>
                    </a:lnT>
                    <a:lnB w="28575">
                      <a:solidFill>
                        <a:srgbClr val="000000"/>
                      </a:solidFill>
                    </a:lnB>
                    <a:solidFill>
                      <a:srgbClr val="FFFFFF"/>
                    </a:solidFill>
                  </a:tcPr>
                </a:tc>
              </a:tr>
            </a:tbl>
          </a:graphicData>
        </a:graphic>
      </p:graphicFrame>
    </p:spTree>
  </p:cSld>
  <p:clrMapOvr>
    <a:masterClrMapping/>
  </p:clrMapOvr>
  <p:transition xmlns:p14="http://schemas.microsoft.com/office/powerpoint/2010/main" spd="med" advClick="1"/>
</p:sld>
</file>

<file path=ppt/slides/slide7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grpSp>
        <p:nvGrpSpPr>
          <p:cNvPr id="360" name="Oval 2"/>
          <p:cNvGrpSpPr/>
          <p:nvPr/>
        </p:nvGrpSpPr>
        <p:grpSpPr>
          <a:xfrm>
            <a:off x="2057400" y="1752600"/>
            <a:ext cx="1828800" cy="914400"/>
            <a:chOff x="0" y="0"/>
            <a:chExt cx="1828800" cy="914400"/>
          </a:xfrm>
        </p:grpSpPr>
        <p:sp>
          <p:nvSpPr>
            <p:cNvPr id="358" name="Oval"/>
            <p:cNvSpPr/>
            <p:nvPr/>
          </p:nvSpPr>
          <p:spPr>
            <a:xfrm>
              <a:off x="0" y="0"/>
              <a:ext cx="1828800" cy="914400"/>
            </a:xfrm>
            <a:prstGeom prst="ellipse">
              <a:avLst/>
            </a:prstGeom>
            <a:solidFill>
              <a:schemeClr val="accent1"/>
            </a:solidFill>
            <a:ln w="9525" cap="flat">
              <a:solidFill>
                <a:srgbClr val="000000"/>
              </a:solidFill>
              <a:prstDash val="solid"/>
              <a:round/>
            </a:ln>
            <a:effectLst/>
          </p:spPr>
          <p:txBody>
            <a:bodyPr wrap="square" lIns="45719" tIns="45719" rIns="45719" bIns="45719" numCol="1" anchor="ctr">
              <a:noAutofit/>
            </a:bodyPr>
            <a:lstStyle/>
            <a:p>
              <a:pPr algn="ctr">
                <a:defRPr>
                  <a:latin typeface="Arial"/>
                  <a:ea typeface="Arial"/>
                  <a:cs typeface="Arial"/>
                  <a:sym typeface="Arial"/>
                </a:defRPr>
              </a:pPr>
            </a:p>
          </p:txBody>
        </p:sp>
        <p:sp>
          <p:nvSpPr>
            <p:cNvPr id="359" name="Reading"/>
            <p:cNvSpPr/>
            <p:nvPr/>
          </p:nvSpPr>
          <p:spPr>
            <a:xfrm>
              <a:off x="457089" y="271780"/>
              <a:ext cx="914622" cy="37084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45719" tIns="45719" rIns="45719" bIns="45719" numCol="1" anchor="ctr">
              <a:spAutoFit/>
            </a:bodyPr>
            <a:lstStyle>
              <a:lvl1pPr algn="ctr">
                <a:defRPr>
                  <a:latin typeface="Tahoma"/>
                  <a:ea typeface="Tahoma"/>
                  <a:cs typeface="Tahoma"/>
                  <a:sym typeface="Tahoma"/>
                </a:defRPr>
              </a:lvl1pPr>
            </a:lstStyle>
            <a:p>
              <a:pPr/>
              <a:r>
                <a:t>Reading</a:t>
              </a:r>
            </a:p>
          </p:txBody>
        </p:sp>
      </p:grpSp>
      <p:grpSp>
        <p:nvGrpSpPr>
          <p:cNvPr id="363" name="Oval 3"/>
          <p:cNvGrpSpPr/>
          <p:nvPr/>
        </p:nvGrpSpPr>
        <p:grpSpPr>
          <a:xfrm>
            <a:off x="2133600" y="4572000"/>
            <a:ext cx="1752600" cy="1066800"/>
            <a:chOff x="0" y="0"/>
            <a:chExt cx="1752600" cy="1066800"/>
          </a:xfrm>
        </p:grpSpPr>
        <p:sp>
          <p:nvSpPr>
            <p:cNvPr id="361" name="Oval"/>
            <p:cNvSpPr/>
            <p:nvPr/>
          </p:nvSpPr>
          <p:spPr>
            <a:xfrm>
              <a:off x="0" y="0"/>
              <a:ext cx="1752600" cy="1066800"/>
            </a:xfrm>
            <a:prstGeom prst="ellipse">
              <a:avLst/>
            </a:prstGeom>
            <a:solidFill>
              <a:schemeClr val="accent1"/>
            </a:solidFill>
            <a:ln w="9525" cap="flat">
              <a:solidFill>
                <a:srgbClr val="000000"/>
              </a:solidFill>
              <a:prstDash val="solid"/>
              <a:round/>
            </a:ln>
            <a:effectLst/>
          </p:spPr>
          <p:txBody>
            <a:bodyPr wrap="square" lIns="45719" tIns="45719" rIns="45719" bIns="45719" numCol="1" anchor="ctr">
              <a:noAutofit/>
            </a:bodyPr>
            <a:lstStyle/>
            <a:p>
              <a:pPr algn="ctr">
                <a:defRPr>
                  <a:latin typeface="Arial"/>
                  <a:ea typeface="Arial"/>
                  <a:cs typeface="Arial"/>
                  <a:sym typeface="Arial"/>
                </a:defRPr>
              </a:pPr>
            </a:p>
          </p:txBody>
        </p:sp>
        <p:sp>
          <p:nvSpPr>
            <p:cNvPr id="362" name="Data reduction"/>
            <p:cNvSpPr/>
            <p:nvPr/>
          </p:nvSpPr>
          <p:spPr>
            <a:xfrm>
              <a:off x="82172" y="347980"/>
              <a:ext cx="1588256" cy="37084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45719" tIns="45719" rIns="45719" bIns="45719" numCol="1" anchor="ctr">
              <a:spAutoFit/>
            </a:bodyPr>
            <a:lstStyle>
              <a:lvl1pPr algn="ctr">
                <a:defRPr>
                  <a:latin typeface="Tahoma"/>
                  <a:ea typeface="Tahoma"/>
                  <a:cs typeface="Tahoma"/>
                  <a:sym typeface="Tahoma"/>
                </a:defRPr>
              </a:lvl1pPr>
            </a:lstStyle>
            <a:p>
              <a:pPr/>
              <a:r>
                <a:t>Data reduction</a:t>
              </a:r>
            </a:p>
          </p:txBody>
        </p:sp>
      </p:grpSp>
      <p:grpSp>
        <p:nvGrpSpPr>
          <p:cNvPr id="366" name="Oval 4"/>
          <p:cNvGrpSpPr/>
          <p:nvPr/>
        </p:nvGrpSpPr>
        <p:grpSpPr>
          <a:xfrm>
            <a:off x="6096000" y="4648200"/>
            <a:ext cx="1981200" cy="914400"/>
            <a:chOff x="0" y="0"/>
            <a:chExt cx="1981200" cy="914400"/>
          </a:xfrm>
        </p:grpSpPr>
        <p:sp>
          <p:nvSpPr>
            <p:cNvPr id="364" name="Oval"/>
            <p:cNvSpPr/>
            <p:nvPr/>
          </p:nvSpPr>
          <p:spPr>
            <a:xfrm>
              <a:off x="0" y="0"/>
              <a:ext cx="1981200" cy="914400"/>
            </a:xfrm>
            <a:prstGeom prst="ellipse">
              <a:avLst/>
            </a:prstGeom>
            <a:solidFill>
              <a:schemeClr val="accent1"/>
            </a:solidFill>
            <a:ln w="9525" cap="flat">
              <a:solidFill>
                <a:srgbClr val="000000"/>
              </a:solidFill>
              <a:prstDash val="solid"/>
              <a:round/>
            </a:ln>
            <a:effectLst/>
          </p:spPr>
          <p:txBody>
            <a:bodyPr wrap="square" lIns="45719" tIns="45719" rIns="45719" bIns="45719" numCol="1" anchor="ctr">
              <a:noAutofit/>
            </a:bodyPr>
            <a:lstStyle/>
            <a:p>
              <a:pPr algn="ctr">
                <a:defRPr>
                  <a:latin typeface="Arial"/>
                  <a:ea typeface="Arial"/>
                  <a:cs typeface="Arial"/>
                  <a:sym typeface="Arial"/>
                </a:defRPr>
              </a:pPr>
            </a:p>
          </p:txBody>
        </p:sp>
        <p:sp>
          <p:nvSpPr>
            <p:cNvPr id="365" name="Display"/>
            <p:cNvSpPr/>
            <p:nvPr/>
          </p:nvSpPr>
          <p:spPr>
            <a:xfrm>
              <a:off x="578440" y="271780"/>
              <a:ext cx="824320" cy="37084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45719" tIns="45719" rIns="45719" bIns="45719" numCol="1" anchor="ctr">
              <a:spAutoFit/>
            </a:bodyPr>
            <a:lstStyle>
              <a:lvl1pPr algn="ctr">
                <a:defRPr>
                  <a:latin typeface="Tahoma"/>
                  <a:ea typeface="Tahoma"/>
                  <a:cs typeface="Tahoma"/>
                  <a:sym typeface="Tahoma"/>
                </a:defRPr>
              </a:lvl1pPr>
            </a:lstStyle>
            <a:p>
              <a:pPr/>
              <a:r>
                <a:t>Display</a:t>
              </a:r>
            </a:p>
          </p:txBody>
        </p:sp>
      </p:grpSp>
      <p:grpSp>
        <p:nvGrpSpPr>
          <p:cNvPr id="369" name="Oval 5"/>
          <p:cNvGrpSpPr/>
          <p:nvPr/>
        </p:nvGrpSpPr>
        <p:grpSpPr>
          <a:xfrm>
            <a:off x="5943600" y="1600200"/>
            <a:ext cx="1981200" cy="1143000"/>
            <a:chOff x="0" y="0"/>
            <a:chExt cx="1981200" cy="1143000"/>
          </a:xfrm>
        </p:grpSpPr>
        <p:sp>
          <p:nvSpPr>
            <p:cNvPr id="367" name="Oval"/>
            <p:cNvSpPr/>
            <p:nvPr/>
          </p:nvSpPr>
          <p:spPr>
            <a:xfrm>
              <a:off x="0" y="0"/>
              <a:ext cx="1981200" cy="1143000"/>
            </a:xfrm>
            <a:prstGeom prst="ellipse">
              <a:avLst/>
            </a:prstGeom>
            <a:solidFill>
              <a:schemeClr val="accent1"/>
            </a:solidFill>
            <a:ln w="9525" cap="flat">
              <a:solidFill>
                <a:srgbClr val="000000"/>
              </a:solidFill>
              <a:prstDash val="solid"/>
              <a:round/>
            </a:ln>
            <a:effectLst/>
          </p:spPr>
          <p:txBody>
            <a:bodyPr wrap="square" lIns="45719" tIns="45719" rIns="45719" bIns="45719" numCol="1" anchor="ctr">
              <a:noAutofit/>
            </a:bodyPr>
            <a:lstStyle/>
            <a:p>
              <a:pPr algn="ctr">
                <a:defRPr>
                  <a:latin typeface="Arial"/>
                  <a:ea typeface="Arial"/>
                  <a:cs typeface="Arial"/>
                  <a:sym typeface="Arial"/>
                </a:defRPr>
              </a:pPr>
            </a:p>
          </p:txBody>
        </p:sp>
        <p:sp>
          <p:nvSpPr>
            <p:cNvPr id="368" name="Coding"/>
            <p:cNvSpPr/>
            <p:nvPr/>
          </p:nvSpPr>
          <p:spPr>
            <a:xfrm>
              <a:off x="591611" y="386079"/>
              <a:ext cx="797978" cy="37084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45719" tIns="45719" rIns="45719" bIns="45719" numCol="1" anchor="ctr">
              <a:spAutoFit/>
            </a:bodyPr>
            <a:lstStyle>
              <a:lvl1pPr algn="ctr">
                <a:defRPr>
                  <a:latin typeface="Tahoma"/>
                  <a:ea typeface="Tahoma"/>
                  <a:cs typeface="Tahoma"/>
                  <a:sym typeface="Tahoma"/>
                </a:defRPr>
              </a:lvl1pPr>
            </a:lstStyle>
            <a:p>
              <a:pPr/>
              <a:r>
                <a:t>Coding</a:t>
              </a:r>
            </a:p>
          </p:txBody>
        </p:sp>
      </p:grpSp>
      <p:grpSp>
        <p:nvGrpSpPr>
          <p:cNvPr id="372" name="Oval 6"/>
          <p:cNvGrpSpPr/>
          <p:nvPr/>
        </p:nvGrpSpPr>
        <p:grpSpPr>
          <a:xfrm>
            <a:off x="4191000" y="3124200"/>
            <a:ext cx="1905000" cy="914400"/>
            <a:chOff x="0" y="0"/>
            <a:chExt cx="1905000" cy="914400"/>
          </a:xfrm>
        </p:grpSpPr>
        <p:sp>
          <p:nvSpPr>
            <p:cNvPr id="370" name="Oval"/>
            <p:cNvSpPr/>
            <p:nvPr/>
          </p:nvSpPr>
          <p:spPr>
            <a:xfrm>
              <a:off x="0" y="0"/>
              <a:ext cx="1905000" cy="914400"/>
            </a:xfrm>
            <a:prstGeom prst="ellipse">
              <a:avLst/>
            </a:prstGeom>
            <a:solidFill>
              <a:schemeClr val="accent1"/>
            </a:solidFill>
            <a:ln w="9525" cap="flat">
              <a:solidFill>
                <a:srgbClr val="000000"/>
              </a:solidFill>
              <a:prstDash val="solid"/>
              <a:round/>
            </a:ln>
            <a:effectLst/>
          </p:spPr>
          <p:txBody>
            <a:bodyPr wrap="square" lIns="45719" tIns="45719" rIns="45719" bIns="45719" numCol="1" anchor="ctr">
              <a:noAutofit/>
            </a:bodyPr>
            <a:lstStyle/>
            <a:p>
              <a:pPr algn="ctr">
                <a:defRPr>
                  <a:latin typeface="Arial"/>
                  <a:ea typeface="Arial"/>
                  <a:cs typeface="Arial"/>
                  <a:sym typeface="Arial"/>
                </a:defRPr>
              </a:pPr>
            </a:p>
          </p:txBody>
        </p:sp>
        <p:sp>
          <p:nvSpPr>
            <p:cNvPr id="371" name="Interpretation"/>
            <p:cNvSpPr/>
            <p:nvPr/>
          </p:nvSpPr>
          <p:spPr>
            <a:xfrm>
              <a:off x="202686" y="271780"/>
              <a:ext cx="1499628" cy="37084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45719" tIns="45719" rIns="45719" bIns="45719" numCol="1" anchor="ctr">
              <a:spAutoFit/>
            </a:bodyPr>
            <a:lstStyle>
              <a:lvl1pPr algn="ctr">
                <a:defRPr>
                  <a:latin typeface="Tahoma"/>
                  <a:ea typeface="Tahoma"/>
                  <a:cs typeface="Tahoma"/>
                  <a:sym typeface="Tahoma"/>
                </a:defRPr>
              </a:lvl1pPr>
            </a:lstStyle>
            <a:p>
              <a:pPr/>
              <a:r>
                <a:t>Interpretation</a:t>
              </a:r>
            </a:p>
          </p:txBody>
        </p:sp>
      </p:grpSp>
      <p:sp>
        <p:nvSpPr>
          <p:cNvPr id="373" name="Text Box 7"/>
          <p:cNvSpPr/>
          <p:nvPr/>
        </p:nvSpPr>
        <p:spPr>
          <a:xfrm>
            <a:off x="2574925" y="338138"/>
            <a:ext cx="3511263" cy="3708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a:latin typeface="Tahoma"/>
                <a:ea typeface="Tahoma"/>
                <a:cs typeface="Tahoma"/>
                <a:sym typeface="Tahoma"/>
              </a:defRPr>
            </a:lvl1pPr>
          </a:lstStyle>
          <a:p>
            <a:pPr/>
            <a:r>
              <a:t>Stages in qualitative data analysis</a:t>
            </a:r>
          </a:p>
        </p:txBody>
      </p:sp>
      <p:sp>
        <p:nvSpPr>
          <p:cNvPr id="374" name="Line 8"/>
          <p:cNvSpPr/>
          <p:nvPr/>
        </p:nvSpPr>
        <p:spPr>
          <a:xfrm>
            <a:off x="3886200" y="2211070"/>
            <a:ext cx="2057400" cy="1"/>
          </a:xfrm>
          <a:prstGeom prst="line">
            <a:avLst/>
          </a:prstGeom>
          <a:ln>
            <a:solidFill>
              <a:srgbClr val="000000"/>
            </a:solidFill>
            <a:headEnd type="triangle"/>
            <a:tailEnd type="triangle"/>
          </a:ln>
        </p:spPr>
        <p:txBody>
          <a:bodyPr lIns="45719" rIns="45719"/>
          <a:lstStyle/>
          <a:p>
            <a:pPr/>
          </a:p>
        </p:txBody>
      </p:sp>
      <p:sp>
        <p:nvSpPr>
          <p:cNvPr id="375" name="Line 9"/>
          <p:cNvSpPr/>
          <p:nvPr/>
        </p:nvSpPr>
        <p:spPr>
          <a:xfrm flipV="1">
            <a:off x="5791200" y="2590799"/>
            <a:ext cx="457200" cy="609602"/>
          </a:xfrm>
          <a:prstGeom prst="line">
            <a:avLst/>
          </a:prstGeom>
          <a:ln>
            <a:solidFill>
              <a:srgbClr val="000000"/>
            </a:solidFill>
            <a:headEnd type="triangle"/>
            <a:tailEnd type="triangle"/>
          </a:ln>
        </p:spPr>
        <p:txBody>
          <a:bodyPr lIns="45719" rIns="45719"/>
          <a:lstStyle/>
          <a:p>
            <a:pPr/>
          </a:p>
        </p:txBody>
      </p:sp>
      <p:sp>
        <p:nvSpPr>
          <p:cNvPr id="376" name="Line 10"/>
          <p:cNvSpPr/>
          <p:nvPr/>
        </p:nvSpPr>
        <p:spPr>
          <a:xfrm>
            <a:off x="6096000" y="3733800"/>
            <a:ext cx="1066801" cy="914400"/>
          </a:xfrm>
          <a:prstGeom prst="line">
            <a:avLst/>
          </a:prstGeom>
          <a:ln>
            <a:solidFill>
              <a:srgbClr val="000000"/>
            </a:solidFill>
            <a:headEnd type="triangle"/>
            <a:tailEnd type="triangle"/>
          </a:ln>
        </p:spPr>
        <p:txBody>
          <a:bodyPr lIns="45719" rIns="45719"/>
          <a:lstStyle/>
          <a:p>
            <a:pPr/>
          </a:p>
        </p:txBody>
      </p:sp>
      <p:sp>
        <p:nvSpPr>
          <p:cNvPr id="377" name="Line 11"/>
          <p:cNvSpPr/>
          <p:nvPr/>
        </p:nvSpPr>
        <p:spPr>
          <a:xfrm flipV="1">
            <a:off x="3543299" y="3810000"/>
            <a:ext cx="800101" cy="838200"/>
          </a:xfrm>
          <a:prstGeom prst="line">
            <a:avLst/>
          </a:prstGeom>
          <a:ln>
            <a:solidFill>
              <a:srgbClr val="000000"/>
            </a:solidFill>
            <a:headEnd type="triangle"/>
            <a:tailEnd type="triangle"/>
          </a:ln>
        </p:spPr>
        <p:txBody>
          <a:bodyPr lIns="45719" rIns="45719"/>
          <a:lstStyle/>
          <a:p>
            <a:pPr/>
          </a:p>
        </p:txBody>
      </p:sp>
      <p:sp>
        <p:nvSpPr>
          <p:cNvPr id="378" name="Line 12"/>
          <p:cNvSpPr/>
          <p:nvPr/>
        </p:nvSpPr>
        <p:spPr>
          <a:xfrm>
            <a:off x="3352799" y="2667000"/>
            <a:ext cx="1219201" cy="533400"/>
          </a:xfrm>
          <a:prstGeom prst="line">
            <a:avLst/>
          </a:prstGeom>
          <a:ln>
            <a:solidFill>
              <a:srgbClr val="000000"/>
            </a:solidFill>
            <a:headEnd type="triangle"/>
            <a:tailEnd type="triangle"/>
          </a:ln>
        </p:spPr>
        <p:txBody>
          <a:bodyPr lIns="45719" rIns="45719"/>
          <a:lstStyle/>
          <a:p>
            <a:pPr/>
          </a:p>
        </p:txBody>
      </p:sp>
      <p:sp>
        <p:nvSpPr>
          <p:cNvPr id="379" name="Line 13"/>
          <p:cNvSpPr/>
          <p:nvPr/>
        </p:nvSpPr>
        <p:spPr>
          <a:xfrm>
            <a:off x="3962400" y="5182870"/>
            <a:ext cx="2133600" cy="1"/>
          </a:xfrm>
          <a:prstGeom prst="line">
            <a:avLst/>
          </a:prstGeom>
          <a:ln>
            <a:solidFill>
              <a:srgbClr val="000000"/>
            </a:solidFill>
            <a:headEnd type="triangle"/>
            <a:tailEnd type="triangle"/>
          </a:ln>
        </p:spPr>
        <p:txBody>
          <a:bodyPr lIns="45719" rIns="45719"/>
          <a:lstStyle/>
          <a:p>
            <a:pPr/>
          </a:p>
        </p:txBody>
      </p:sp>
      <p:sp>
        <p:nvSpPr>
          <p:cNvPr id="380" name="Text Box 14"/>
          <p:cNvSpPr/>
          <p:nvPr/>
        </p:nvSpPr>
        <p:spPr>
          <a:xfrm>
            <a:off x="2514600" y="6172200"/>
            <a:ext cx="5704729" cy="370840"/>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a:latin typeface="Tahoma"/>
                <a:ea typeface="Tahoma"/>
                <a:cs typeface="Tahoma"/>
                <a:sym typeface="Tahoma"/>
              </a:defRPr>
            </a:lvl1pPr>
          </a:lstStyle>
          <a:p>
            <a:pPr/>
            <a:r>
              <a:t>Source: Adapted from Huberman and Miles 1994, P.429</a:t>
            </a:r>
          </a:p>
        </p:txBody>
      </p:sp>
    </p:spTree>
  </p:cSld>
  <p:clrMapOvr>
    <a:masterClrMapping/>
  </p:clrMapOvr>
  <p:transition xmlns:p14="http://schemas.microsoft.com/office/powerpoint/2010/main" spd="med" advClick="1"/>
</p:sld>
</file>

<file path=ppt/slides/slide7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82" name="Rectangle 2"/>
          <p:cNvSpPr/>
          <p:nvPr>
            <p:ph type="title"/>
          </p:nvPr>
        </p:nvSpPr>
        <p:spPr>
          <a:prstGeom prst="rect">
            <a:avLst/>
          </a:prstGeom>
        </p:spPr>
        <p:txBody>
          <a:bodyPr/>
          <a:lstStyle/>
          <a:p>
            <a:pPr/>
            <a:r>
              <a:t>Reading</a:t>
            </a:r>
          </a:p>
        </p:txBody>
      </p:sp>
      <p:sp>
        <p:nvSpPr>
          <p:cNvPr id="383" name="Rectangle 3"/>
          <p:cNvSpPr/>
          <p:nvPr>
            <p:ph type="body" idx="1"/>
          </p:nvPr>
        </p:nvSpPr>
        <p:spPr>
          <a:xfrm>
            <a:off x="457200" y="1600200"/>
            <a:ext cx="8229600" cy="4525963"/>
          </a:xfrm>
          <a:prstGeom prst="rect">
            <a:avLst/>
          </a:prstGeom>
        </p:spPr>
        <p:txBody>
          <a:bodyPr/>
          <a:lstStyle/>
          <a:p>
            <a:pPr marL="322325" indent="-322325" defTabSz="859536">
              <a:lnSpc>
                <a:spcPct val="90000"/>
              </a:lnSpc>
              <a:defRPr sz="3008"/>
            </a:pPr>
            <a:r>
              <a:t>Means reading and rereading –familiar with content</a:t>
            </a:r>
          </a:p>
          <a:p>
            <a:pPr marL="322325" indent="-322325" defTabSz="859536">
              <a:lnSpc>
                <a:spcPct val="90000"/>
              </a:lnSpc>
              <a:defRPr sz="3008"/>
            </a:pPr>
            <a:r>
              <a:t>Reading for content –Are you getting the intended information? Are the responses full and detailed</a:t>
            </a:r>
          </a:p>
          <a:p>
            <a:pPr marL="322325" indent="-322325" defTabSz="859536">
              <a:lnSpc>
                <a:spcPct val="90000"/>
              </a:lnSpc>
              <a:defRPr sz="3008"/>
            </a:pPr>
            <a:r>
              <a:t>Noting quality –How was data obtained?  How soon after field activity were noted recorded, details, questioning, methodological problems</a:t>
            </a:r>
          </a:p>
          <a:p>
            <a:pPr marL="322325" indent="-322325" defTabSz="859536">
              <a:lnSpc>
                <a:spcPct val="90000"/>
              </a:lnSpc>
              <a:defRPr sz="3008"/>
            </a:pPr>
            <a:r>
              <a:t>Identifying patterns –Identify themes</a:t>
            </a:r>
          </a:p>
        </p:txBody>
      </p:sp>
    </p:spTree>
  </p:cSld>
  <p:clrMapOvr>
    <a:masterClrMapping/>
  </p:clrMapOvr>
  <p:transition xmlns:p14="http://schemas.microsoft.com/office/powerpoint/2010/main" spd="med" advClick="1"/>
</p:sld>
</file>

<file path=ppt/slides/slide7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85" name="Rectangle 2"/>
          <p:cNvSpPr/>
          <p:nvPr>
            <p:ph type="title"/>
          </p:nvPr>
        </p:nvSpPr>
        <p:spPr>
          <a:prstGeom prst="rect">
            <a:avLst/>
          </a:prstGeom>
        </p:spPr>
        <p:txBody>
          <a:bodyPr/>
          <a:lstStyle/>
          <a:p>
            <a:pPr/>
            <a:r>
              <a:t>Coding</a:t>
            </a:r>
          </a:p>
        </p:txBody>
      </p:sp>
      <p:sp>
        <p:nvSpPr>
          <p:cNvPr id="386" name="Rectangle 3"/>
          <p:cNvSpPr/>
          <p:nvPr>
            <p:ph type="body" idx="1"/>
          </p:nvPr>
        </p:nvSpPr>
        <p:spPr>
          <a:xfrm>
            <a:off x="457200" y="1600200"/>
            <a:ext cx="8229600" cy="4525963"/>
          </a:xfrm>
          <a:prstGeom prst="rect">
            <a:avLst/>
          </a:prstGeom>
        </p:spPr>
        <p:txBody>
          <a:bodyPr/>
          <a:lstStyle/>
          <a:p>
            <a:pPr/>
            <a:r>
              <a:t>Identifying the Emerging Themes</a:t>
            </a:r>
          </a:p>
          <a:p>
            <a:pPr/>
          </a:p>
          <a:p>
            <a:pPr/>
            <a:r>
              <a:t>What aspects of the text do you label?</a:t>
            </a:r>
          </a:p>
          <a:p>
            <a:pPr/>
            <a:r>
              <a:t>Common pitfalls include</a:t>
            </a:r>
          </a:p>
          <a:p>
            <a:pPr lvl="1" marL="742950" indent="-285750">
              <a:spcBef>
                <a:spcPts val="600"/>
              </a:spcBef>
              <a:defRPr sz="2800"/>
            </a:pPr>
            <a:r>
              <a:t>Coding too finely</a:t>
            </a:r>
          </a:p>
          <a:p>
            <a:pPr lvl="1" marL="742950" indent="-285750">
              <a:spcBef>
                <a:spcPts val="600"/>
              </a:spcBef>
              <a:defRPr sz="2800"/>
            </a:pPr>
            <a:r>
              <a:t>Forcing new finding into existing codes</a:t>
            </a:r>
          </a:p>
        </p:txBody>
      </p:sp>
      <p:sp>
        <p:nvSpPr>
          <p:cNvPr id="387" name="Text Box 4"/>
          <p:cNvSpPr/>
          <p:nvPr/>
        </p:nvSpPr>
        <p:spPr>
          <a:xfrm>
            <a:off x="2193925" y="6051550"/>
            <a:ext cx="3422301" cy="370840"/>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a:latin typeface="Tahoma"/>
                <a:ea typeface="Tahoma"/>
                <a:cs typeface="Tahoma"/>
                <a:sym typeface="Tahoma"/>
              </a:defRPr>
            </a:lvl1pPr>
          </a:lstStyle>
          <a:p>
            <a:pPr/>
            <a:r>
              <a:t>Practical experience coming later</a:t>
            </a:r>
          </a:p>
        </p:txBody>
      </p:sp>
    </p:spTree>
  </p:cSld>
  <p:clrMapOvr>
    <a:masterClrMapping/>
  </p:clrMapOvr>
  <p:transition xmlns:p14="http://schemas.microsoft.com/office/powerpoint/2010/main" spd="med" advClick="1"/>
</p:sld>
</file>

<file path=ppt/slides/slide7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89" name="Rectangle 2"/>
          <p:cNvSpPr/>
          <p:nvPr>
            <p:ph type="title"/>
          </p:nvPr>
        </p:nvSpPr>
        <p:spPr>
          <a:xfrm>
            <a:off x="685800" y="190500"/>
            <a:ext cx="7772400" cy="685800"/>
          </a:xfrm>
          <a:prstGeom prst="rect">
            <a:avLst/>
          </a:prstGeom>
        </p:spPr>
        <p:txBody>
          <a:bodyPr/>
          <a:lstStyle>
            <a:lvl1pPr>
              <a:defRPr sz="3900"/>
            </a:lvl1pPr>
          </a:lstStyle>
          <a:p>
            <a:pPr/>
            <a:r>
              <a:t>Displaying data</a:t>
            </a:r>
          </a:p>
        </p:txBody>
      </p:sp>
      <p:sp>
        <p:nvSpPr>
          <p:cNvPr id="390" name="Rectangle 3"/>
          <p:cNvSpPr/>
          <p:nvPr>
            <p:ph type="body" idx="1"/>
          </p:nvPr>
        </p:nvSpPr>
        <p:spPr>
          <a:xfrm>
            <a:off x="685800" y="1066800"/>
            <a:ext cx="7772400" cy="5029200"/>
          </a:xfrm>
          <a:prstGeom prst="rect">
            <a:avLst/>
          </a:prstGeom>
        </p:spPr>
        <p:txBody>
          <a:bodyPr/>
          <a:lstStyle/>
          <a:p>
            <a:pPr marL="336042" indent="-336042" defTabSz="896111">
              <a:lnSpc>
                <a:spcPct val="90000"/>
              </a:lnSpc>
              <a:defRPr sz="3136"/>
            </a:pPr>
            <a:r>
              <a:t>It means laying out or taking an inventory of what you know related to the theme; capturing the variations, or richness of each theme, separating qualitative and quantitative aspects; and noting differences between individuals or among subgroups.</a:t>
            </a:r>
          </a:p>
          <a:p>
            <a:pPr marL="336042" indent="-336042" defTabSz="896111">
              <a:lnSpc>
                <a:spcPct val="90000"/>
              </a:lnSpc>
              <a:defRPr sz="3136"/>
            </a:pPr>
            <a:r>
              <a:t>One way to approach is develop detailed memos related to each main code</a:t>
            </a:r>
          </a:p>
          <a:p>
            <a:pPr marL="336042" indent="-336042" defTabSz="896111">
              <a:lnSpc>
                <a:spcPct val="90000"/>
              </a:lnSpc>
              <a:defRPr sz="3136"/>
            </a:pPr>
            <a:r>
              <a:t>Procedure identifies the principal sub themes that emerge from the codes</a:t>
            </a:r>
          </a:p>
        </p:txBody>
      </p:sp>
    </p:spTree>
  </p:cSld>
  <p:clrMapOvr>
    <a:masterClrMapping/>
  </p:clrMapOvr>
  <p:transition xmlns:p14="http://schemas.microsoft.com/office/powerpoint/2010/main" spd="med" advClick="1"/>
</p:sld>
</file>

<file path=ppt/slides/slide7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92" name="Rectangle 2"/>
          <p:cNvSpPr/>
          <p:nvPr>
            <p:ph type="title"/>
          </p:nvPr>
        </p:nvSpPr>
        <p:spPr>
          <a:xfrm>
            <a:off x="685800" y="228600"/>
            <a:ext cx="7772400" cy="685800"/>
          </a:xfrm>
          <a:prstGeom prst="rect">
            <a:avLst/>
          </a:prstGeom>
        </p:spPr>
        <p:txBody>
          <a:bodyPr/>
          <a:lstStyle>
            <a:lvl1pPr>
              <a:defRPr sz="3900"/>
            </a:lvl1pPr>
          </a:lstStyle>
          <a:p>
            <a:pPr/>
            <a:r>
              <a:t>Displaying data</a:t>
            </a:r>
          </a:p>
        </p:txBody>
      </p:sp>
      <p:sp>
        <p:nvSpPr>
          <p:cNvPr id="393" name="Rectangle 3"/>
          <p:cNvSpPr/>
          <p:nvPr>
            <p:ph type="body" idx="1"/>
          </p:nvPr>
        </p:nvSpPr>
        <p:spPr>
          <a:xfrm>
            <a:off x="685800" y="1066800"/>
            <a:ext cx="7772400" cy="5029200"/>
          </a:xfrm>
          <a:prstGeom prst="rect">
            <a:avLst/>
          </a:prstGeom>
        </p:spPr>
        <p:txBody>
          <a:bodyPr/>
          <a:lstStyle/>
          <a:p>
            <a:pPr marL="548640" indent="-411480">
              <a:lnSpc>
                <a:spcPct val="90000"/>
              </a:lnSpc>
              <a:spcBef>
                <a:spcPts val="600"/>
              </a:spcBef>
              <a:buClr>
                <a:srgbClr val="000000"/>
              </a:buClr>
              <a:buFontTx/>
              <a:buChar char=""/>
              <a:defRPr sz="2900"/>
            </a:pPr>
            <a:r>
              <a:t>As analysis continues, you identify sub themes that reflect finer distinction</a:t>
            </a:r>
          </a:p>
          <a:p>
            <a:pPr marL="548640" indent="-411480">
              <a:lnSpc>
                <a:spcPct val="90000"/>
              </a:lnSpc>
              <a:spcBef>
                <a:spcPts val="600"/>
              </a:spcBef>
              <a:buClr>
                <a:srgbClr val="000000"/>
              </a:buClr>
              <a:buFontTx/>
              <a:buChar char=""/>
              <a:defRPr sz="2900"/>
            </a:pPr>
            <a:r>
              <a:t>As you continue organising information associated with each theme, you start to form hypothesis-hunches about the data you what to investigate further</a:t>
            </a:r>
          </a:p>
          <a:p>
            <a:pPr marL="548640" indent="-411480">
              <a:lnSpc>
                <a:spcPct val="90000"/>
              </a:lnSpc>
              <a:spcBef>
                <a:spcPts val="600"/>
              </a:spcBef>
              <a:buClr>
                <a:srgbClr val="000000"/>
              </a:buClr>
              <a:buFontTx/>
              <a:buChar char=""/>
              <a:defRPr sz="2900"/>
            </a:pPr>
            <a:r>
              <a:t>Hunches, formulating questions, interpreting responses, developing theoretical explaining, validating and rejecting emerging conclusions come through out the whole process of qualitative research</a:t>
            </a:r>
          </a:p>
        </p:txBody>
      </p:sp>
    </p:spTree>
  </p:cSld>
  <p:clrMapOvr>
    <a:masterClrMapping/>
  </p:clrMapOvr>
  <p:transition xmlns:p14="http://schemas.microsoft.com/office/powerpoint/2010/main" spd="med" advClick="1"/>
</p:sld>
</file>

<file path=ppt/slides/slide7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95" name="Rectangle 2"/>
          <p:cNvSpPr/>
          <p:nvPr>
            <p:ph type="title"/>
          </p:nvPr>
        </p:nvSpPr>
        <p:spPr>
          <a:xfrm>
            <a:off x="685800" y="228600"/>
            <a:ext cx="7772400" cy="685800"/>
          </a:xfrm>
          <a:prstGeom prst="rect">
            <a:avLst/>
          </a:prstGeom>
        </p:spPr>
        <p:txBody>
          <a:bodyPr/>
          <a:lstStyle>
            <a:lvl1pPr>
              <a:defRPr sz="3900"/>
            </a:lvl1pPr>
          </a:lstStyle>
          <a:p>
            <a:pPr/>
            <a:r>
              <a:t>Displaying data</a:t>
            </a:r>
          </a:p>
        </p:txBody>
      </p:sp>
      <p:sp>
        <p:nvSpPr>
          <p:cNvPr id="396" name="Rectangle 3"/>
          <p:cNvSpPr/>
          <p:nvPr>
            <p:ph type="body" idx="1"/>
          </p:nvPr>
        </p:nvSpPr>
        <p:spPr>
          <a:xfrm>
            <a:off x="685800" y="1066800"/>
            <a:ext cx="7772400" cy="5029200"/>
          </a:xfrm>
          <a:prstGeom prst="rect">
            <a:avLst/>
          </a:prstGeom>
        </p:spPr>
        <p:txBody>
          <a:bodyPr/>
          <a:lstStyle/>
          <a:p>
            <a:pPr/>
            <a:r>
              <a:t>Key questions to ask</a:t>
            </a:r>
          </a:p>
          <a:p>
            <a:pPr lvl="1" marL="742950" indent="-285750">
              <a:spcBef>
                <a:spcPts val="600"/>
              </a:spcBef>
              <a:defRPr sz="2800"/>
            </a:pPr>
            <a:r>
              <a:t>Do the categories that I have developed make sense?</a:t>
            </a:r>
          </a:p>
          <a:p>
            <a:pPr lvl="1" marL="742950" indent="-285750">
              <a:spcBef>
                <a:spcPts val="600"/>
              </a:spcBef>
              <a:defRPr sz="2800"/>
            </a:pPr>
            <a:r>
              <a:t>What pieces of information contract emerging ideas</a:t>
            </a:r>
          </a:p>
          <a:p>
            <a:pPr lvl="1" marL="742950" indent="-285750">
              <a:spcBef>
                <a:spcPts val="600"/>
              </a:spcBef>
              <a:defRPr sz="2800"/>
            </a:pPr>
            <a:r>
              <a:t>What pieces of information are missing or underdeveloped</a:t>
            </a:r>
          </a:p>
          <a:p>
            <a:pPr lvl="1" marL="742950" indent="-285750">
              <a:spcBef>
                <a:spcPts val="600"/>
              </a:spcBef>
              <a:defRPr sz="2800"/>
            </a:pPr>
            <a:r>
              <a:t>What opinions should I take into account?</a:t>
            </a:r>
          </a:p>
          <a:p>
            <a:pPr lvl="1" marL="742950" indent="-285750">
              <a:spcBef>
                <a:spcPts val="600"/>
              </a:spcBef>
              <a:defRPr sz="2800"/>
            </a:pPr>
            <a:r>
              <a:t>How do my own biases influence the data collection and analysis process?</a:t>
            </a:r>
          </a:p>
        </p:txBody>
      </p:sp>
    </p:spTree>
  </p:cSld>
  <p:clrMapOvr>
    <a:masterClrMapping/>
  </p:clrMapOvr>
  <p:transition xmlns:p14="http://schemas.microsoft.com/office/powerpoint/2010/main" spd="med" advClick="1"/>
</p:sld>
</file>

<file path=ppt/slides/slide7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98" name="Rectangle 2"/>
          <p:cNvSpPr/>
          <p:nvPr>
            <p:ph type="title"/>
          </p:nvPr>
        </p:nvSpPr>
        <p:spPr>
          <a:xfrm>
            <a:off x="685800" y="228600"/>
            <a:ext cx="7772400" cy="685800"/>
          </a:xfrm>
          <a:prstGeom prst="rect">
            <a:avLst/>
          </a:prstGeom>
        </p:spPr>
        <p:txBody>
          <a:bodyPr/>
          <a:lstStyle>
            <a:lvl1pPr>
              <a:defRPr sz="3900"/>
            </a:lvl1pPr>
          </a:lstStyle>
          <a:p>
            <a:pPr/>
            <a:r>
              <a:t>Displaying data</a:t>
            </a:r>
          </a:p>
        </p:txBody>
      </p:sp>
      <p:sp>
        <p:nvSpPr>
          <p:cNvPr id="399" name="Rectangle 3"/>
          <p:cNvSpPr/>
          <p:nvPr>
            <p:ph type="body" idx="1"/>
          </p:nvPr>
        </p:nvSpPr>
        <p:spPr>
          <a:xfrm>
            <a:off x="685800" y="1066800"/>
            <a:ext cx="7772400" cy="5029200"/>
          </a:xfrm>
          <a:prstGeom prst="rect">
            <a:avLst/>
          </a:prstGeom>
        </p:spPr>
        <p:txBody>
          <a:bodyPr/>
          <a:lstStyle/>
          <a:p>
            <a:pPr/>
            <a:r>
              <a:t>Attention to data credibility</a:t>
            </a:r>
          </a:p>
          <a:p>
            <a:pPr lvl="1" marL="742950" indent="-285750">
              <a:spcBef>
                <a:spcPts val="600"/>
              </a:spcBef>
              <a:defRPr sz="2800"/>
            </a:pPr>
            <a:r>
              <a:t>It is helpful to question you data at every stage of analysis.</a:t>
            </a:r>
          </a:p>
          <a:p>
            <a:pPr lvl="1" marL="742950" indent="-285750">
              <a:spcBef>
                <a:spcPts val="600"/>
              </a:spcBef>
              <a:defRPr sz="2800"/>
            </a:pPr>
            <a:r>
              <a:t>Some researchers enter questions, uncertainties, and misgivings directly into the transcript while others enter their interpretations directly in the memos</a:t>
            </a:r>
          </a:p>
        </p:txBody>
      </p:sp>
    </p:spTree>
  </p:cSld>
  <p:clrMapOvr>
    <a:masterClrMapping/>
  </p:clrMapOvr>
  <p:transition xmlns:p14="http://schemas.microsoft.com/office/powerpoint/2010/main" spd="med" advClick="1"/>
</p:sld>
</file>

<file path=ppt/slides/slide7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01" name="Rectangle 2"/>
          <p:cNvSpPr/>
          <p:nvPr>
            <p:ph type="title"/>
          </p:nvPr>
        </p:nvSpPr>
        <p:spPr>
          <a:xfrm>
            <a:off x="685800" y="228600"/>
            <a:ext cx="7772400" cy="685800"/>
          </a:xfrm>
          <a:prstGeom prst="rect">
            <a:avLst/>
          </a:prstGeom>
        </p:spPr>
        <p:txBody>
          <a:bodyPr/>
          <a:lstStyle>
            <a:lvl1pPr>
              <a:defRPr sz="3900"/>
            </a:lvl1pPr>
          </a:lstStyle>
          <a:p>
            <a:pPr/>
            <a:r>
              <a:t>Data reduction</a:t>
            </a:r>
          </a:p>
        </p:txBody>
      </p:sp>
      <p:sp>
        <p:nvSpPr>
          <p:cNvPr id="402" name="Rectangle 3"/>
          <p:cNvSpPr/>
          <p:nvPr>
            <p:ph type="body" idx="1"/>
          </p:nvPr>
        </p:nvSpPr>
        <p:spPr>
          <a:xfrm>
            <a:off x="685800" y="1066800"/>
            <a:ext cx="7772400" cy="5029200"/>
          </a:xfrm>
          <a:prstGeom prst="rect">
            <a:avLst/>
          </a:prstGeom>
        </p:spPr>
        <p:txBody>
          <a:bodyPr/>
          <a:lstStyle/>
          <a:p>
            <a:pPr marL="339470" indent="-339470" defTabSz="905255">
              <a:lnSpc>
                <a:spcPct val="90000"/>
              </a:lnSpc>
              <a:defRPr sz="3168"/>
            </a:pPr>
            <a:r>
              <a:t>Visual devices are usually used such as matrices, diagrams</a:t>
            </a:r>
          </a:p>
          <a:p>
            <a:pPr marL="339470" indent="-339470" defTabSz="905255">
              <a:lnSpc>
                <a:spcPct val="90000"/>
              </a:lnSpc>
              <a:defRPr sz="3168"/>
            </a:pPr>
            <a:r>
              <a:t>A matrix enables the researcher to assemble a lot of related text fragments in one place, abbreviating comments from the coding sorts to reduce a complicated data set to a manageable size</a:t>
            </a:r>
          </a:p>
          <a:p>
            <a:pPr marL="339470" indent="-339470" defTabSz="905255">
              <a:lnSpc>
                <a:spcPct val="90000"/>
              </a:lnSpc>
              <a:defRPr sz="3168"/>
            </a:pPr>
            <a:r>
              <a:t>Data reduction may not be necessary for all codes; some maybe discrete enough that further refinement is needed</a:t>
            </a:r>
          </a:p>
        </p:txBody>
      </p:sp>
    </p:spTree>
  </p:cSld>
  <p:clrMapOvr>
    <a:masterClrMapping/>
  </p:clrMapOvr>
  <p:transition xmlns:p14="http://schemas.microsoft.com/office/powerpoint/2010/main" spd="med" advClick="1"/>
</p:sld>
</file>

<file path=ppt/slides/slide7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04" name="Rectangle 2"/>
          <p:cNvSpPr/>
          <p:nvPr>
            <p:ph type="title"/>
          </p:nvPr>
        </p:nvSpPr>
        <p:spPr>
          <a:xfrm>
            <a:off x="685800" y="228600"/>
            <a:ext cx="7772400" cy="685800"/>
          </a:xfrm>
          <a:prstGeom prst="rect">
            <a:avLst/>
          </a:prstGeom>
        </p:spPr>
        <p:txBody>
          <a:bodyPr/>
          <a:lstStyle>
            <a:lvl1pPr>
              <a:defRPr sz="3900"/>
            </a:lvl1pPr>
          </a:lstStyle>
          <a:p>
            <a:pPr/>
            <a:r>
              <a:t>Data reduction</a:t>
            </a:r>
          </a:p>
        </p:txBody>
      </p:sp>
      <p:sp>
        <p:nvSpPr>
          <p:cNvPr id="405" name="Rectangle 3"/>
          <p:cNvSpPr/>
          <p:nvPr>
            <p:ph type="body" idx="1"/>
          </p:nvPr>
        </p:nvSpPr>
        <p:spPr>
          <a:xfrm>
            <a:off x="685800" y="1066800"/>
            <a:ext cx="7772400" cy="5029200"/>
          </a:xfrm>
          <a:prstGeom prst="rect">
            <a:avLst/>
          </a:prstGeom>
        </p:spPr>
        <p:txBody>
          <a:bodyPr/>
          <a:lstStyle/>
          <a:p>
            <a:pPr marL="339470" indent="-339470" defTabSz="905255">
              <a:lnSpc>
                <a:spcPct val="90000"/>
              </a:lnSpc>
              <a:defRPr sz="3168"/>
            </a:pPr>
            <a:r>
              <a:t>Visual devices are usually used such as matrices, diagrams</a:t>
            </a:r>
          </a:p>
          <a:p>
            <a:pPr marL="339470" indent="-339470" defTabSz="905255">
              <a:lnSpc>
                <a:spcPct val="90000"/>
              </a:lnSpc>
              <a:defRPr sz="3168"/>
            </a:pPr>
            <a:r>
              <a:t>A matrix enables the researcher to assemble a lot of related text fragments in one place, abbreviating comments from the coding sorts to reduce a complicated data set to a manageable size</a:t>
            </a:r>
          </a:p>
          <a:p>
            <a:pPr marL="339470" indent="-339470" defTabSz="905255">
              <a:lnSpc>
                <a:spcPct val="90000"/>
              </a:lnSpc>
              <a:defRPr sz="3168"/>
            </a:pPr>
            <a:r>
              <a:t>Data reduction may not be necessary for all codes; some maybe discrete enough that further refinement is needed</a:t>
            </a:r>
          </a:p>
        </p:txBody>
      </p:sp>
    </p:spTree>
  </p:cSld>
  <p:clrMapOvr>
    <a:masterClrMapping/>
  </p:clrMapOvr>
  <p:transition xmlns:p14="http://schemas.microsoft.com/office/powerpoint/2010/main" spd="med" advClick="1"/>
</p:sld>
</file>

<file path=ppt/slides/slide7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07" name="Rectangle 2"/>
          <p:cNvSpPr/>
          <p:nvPr>
            <p:ph type="title"/>
          </p:nvPr>
        </p:nvSpPr>
        <p:spPr>
          <a:xfrm>
            <a:off x="685800" y="228600"/>
            <a:ext cx="7772400" cy="685800"/>
          </a:xfrm>
          <a:prstGeom prst="rect">
            <a:avLst/>
          </a:prstGeom>
        </p:spPr>
        <p:txBody>
          <a:bodyPr/>
          <a:lstStyle>
            <a:lvl1pPr>
              <a:defRPr sz="3900"/>
            </a:lvl1pPr>
          </a:lstStyle>
          <a:p>
            <a:pPr/>
            <a:r>
              <a:t>Interpretation</a:t>
            </a:r>
          </a:p>
        </p:txBody>
      </p:sp>
      <p:sp>
        <p:nvSpPr>
          <p:cNvPr id="408" name="Rectangle 3"/>
          <p:cNvSpPr/>
          <p:nvPr>
            <p:ph type="body" idx="1"/>
          </p:nvPr>
        </p:nvSpPr>
        <p:spPr>
          <a:xfrm>
            <a:off x="685800" y="1066800"/>
            <a:ext cx="7772400" cy="5029200"/>
          </a:xfrm>
          <a:prstGeom prst="rect">
            <a:avLst/>
          </a:prstGeom>
        </p:spPr>
        <p:txBody>
          <a:bodyPr/>
          <a:lstStyle/>
          <a:p>
            <a:pPr/>
            <a:r>
              <a:t>Interpretation is the act of identifying and explaining the data’s core meaning. It involves communicating the study’s essential ideas to a wider audience, remaining faithful to your participants’ perspectives</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66" name="Rectangle 2"/>
          <p:cNvSpPr/>
          <p:nvPr>
            <p:ph type="title"/>
          </p:nvPr>
        </p:nvSpPr>
        <p:spPr>
          <a:xfrm>
            <a:off x="685800" y="838200"/>
            <a:ext cx="8458200" cy="381000"/>
          </a:xfrm>
          <a:prstGeom prst="rect">
            <a:avLst/>
          </a:prstGeom>
        </p:spPr>
        <p:txBody>
          <a:bodyPr/>
          <a:lstStyle/>
          <a:p>
            <a:pPr algn="l" defTabSz="365760">
              <a:defRPr sz="840"/>
            </a:pPr>
            <a:br/>
            <a:r>
              <a:t>  </a:t>
            </a:r>
            <a:r>
              <a:rPr sz="1120"/>
              <a:t>Quantitative and Qualitative Research Aims</a:t>
            </a:r>
          </a:p>
        </p:txBody>
      </p:sp>
      <p:sp>
        <p:nvSpPr>
          <p:cNvPr id="167" name="Rectangle 4"/>
          <p:cNvSpPr/>
          <p:nvPr>
            <p:ph type="body" idx="1"/>
          </p:nvPr>
        </p:nvSpPr>
        <p:spPr>
          <a:xfrm>
            <a:off x="533400" y="1828800"/>
            <a:ext cx="8610600" cy="4724400"/>
          </a:xfrm>
          <a:prstGeom prst="rect">
            <a:avLst/>
          </a:prstGeom>
        </p:spPr>
        <p:txBody>
          <a:bodyPr/>
          <a:lstStyle/>
          <a:p>
            <a:pPr>
              <a:lnSpc>
                <a:spcPct val="90000"/>
              </a:lnSpc>
              <a:spcBef>
                <a:spcPts val="600"/>
              </a:spcBef>
              <a:defRPr sz="2800"/>
            </a:pPr>
            <a:r>
              <a:t>The aim of quantitative research:</a:t>
            </a:r>
          </a:p>
          <a:p>
            <a:pPr lvl="1" marL="742950" indent="-285750">
              <a:lnSpc>
                <a:spcPct val="90000"/>
              </a:lnSpc>
              <a:spcBef>
                <a:spcPts val="500"/>
              </a:spcBef>
              <a:defRPr sz="2400"/>
            </a:pPr>
            <a:r>
              <a:t>to discover natural laws </a:t>
            </a:r>
            <a:endParaRPr sz="2800"/>
          </a:p>
          <a:p>
            <a:pPr lvl="1" marL="742950" indent="-285750">
              <a:lnSpc>
                <a:spcPct val="90000"/>
              </a:lnSpc>
              <a:spcBef>
                <a:spcPts val="500"/>
              </a:spcBef>
              <a:defRPr sz="2400"/>
            </a:pPr>
            <a:r>
              <a:t>to explain, predict and control variables/events</a:t>
            </a:r>
            <a:endParaRPr sz="2800"/>
          </a:p>
          <a:p>
            <a:pPr lvl="1" marL="742950" indent="-285750">
              <a:lnSpc>
                <a:spcPct val="90000"/>
              </a:lnSpc>
              <a:spcBef>
                <a:spcPts val="500"/>
              </a:spcBef>
              <a:defRPr sz="2400"/>
            </a:pPr>
            <a:r>
              <a:t>to capture the one Truth that exists “out there”</a:t>
            </a:r>
            <a:endParaRPr sz="2800"/>
          </a:p>
          <a:p>
            <a:pPr>
              <a:lnSpc>
                <a:spcPct val="90000"/>
              </a:lnSpc>
              <a:defRPr sz="2800"/>
            </a:pPr>
          </a:p>
          <a:p>
            <a:pPr lvl="1" marL="742950" indent="-285750">
              <a:lnSpc>
                <a:spcPct val="90000"/>
              </a:lnSpc>
              <a:spcBef>
                <a:spcPts val="600"/>
              </a:spcBef>
              <a:defRPr sz="2400"/>
            </a:pPr>
          </a:p>
          <a:p>
            <a:pPr>
              <a:lnSpc>
                <a:spcPct val="90000"/>
              </a:lnSpc>
              <a:spcBef>
                <a:spcPts val="600"/>
              </a:spcBef>
              <a:defRPr sz="2800"/>
            </a:pPr>
            <a:r>
              <a:t>The aim of qualitative research:</a:t>
            </a:r>
          </a:p>
          <a:p>
            <a:pPr lvl="1" marL="742950" indent="-285750">
              <a:lnSpc>
                <a:spcPct val="90000"/>
              </a:lnSpc>
              <a:spcBef>
                <a:spcPts val="500"/>
              </a:spcBef>
              <a:defRPr sz="2400"/>
            </a:pPr>
            <a:r>
              <a:t>to understand a social or human problem by building a complex picture, analysing words, actions, or events, and reporting detailed views of participants</a:t>
            </a:r>
          </a:p>
        </p:txBody>
      </p:sp>
    </p:spTree>
  </p:cSld>
  <p:clrMapOvr>
    <a:masterClrMapping/>
  </p:clrMapOvr>
  <p:transition xmlns:p14="http://schemas.microsoft.com/office/powerpoint/2010/main" spd="med" advClick="1"/>
</p:sld>
</file>

<file path=ppt/slides/slide8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10" name="Title 1"/>
          <p:cNvSpPr/>
          <p:nvPr>
            <p:ph type="title"/>
          </p:nvPr>
        </p:nvSpPr>
        <p:spPr>
          <a:prstGeom prst="rect">
            <a:avLst/>
          </a:prstGeom>
        </p:spPr>
        <p:txBody>
          <a:bodyPr/>
          <a:lstStyle/>
          <a:p>
            <a:pPr/>
            <a:r>
              <a:t>Framework Analysis</a:t>
            </a:r>
          </a:p>
        </p:txBody>
      </p:sp>
      <p:sp>
        <p:nvSpPr>
          <p:cNvPr id="411" name="Content Placeholder 2"/>
          <p:cNvSpPr/>
          <p:nvPr>
            <p:ph type="body" idx="1"/>
          </p:nvPr>
        </p:nvSpPr>
        <p:spPr>
          <a:xfrm>
            <a:off x="457200" y="1600200"/>
            <a:ext cx="8229600" cy="4525963"/>
          </a:xfrm>
          <a:prstGeom prst="rect">
            <a:avLst/>
          </a:prstGeom>
        </p:spPr>
        <p:txBody>
          <a:bodyPr/>
          <a:lstStyle/>
          <a:p>
            <a:pPr/>
            <a:r>
              <a:t>Developed in the context of applied research (often with short timeline)</a:t>
            </a:r>
          </a:p>
          <a:p>
            <a:pPr/>
          </a:p>
          <a:p>
            <a:pPr/>
            <a:r>
              <a:t>Although the general approach is inductive,  it allows inclusion of a priory as well as emergent concepts </a:t>
            </a:r>
          </a:p>
        </p:txBody>
      </p:sp>
    </p:spTree>
  </p:cSld>
  <p:clrMapOvr>
    <a:masterClrMapping/>
  </p:clrMapOvr>
  <p:transition xmlns:p14="http://schemas.microsoft.com/office/powerpoint/2010/main" spd="med" advClick="1"/>
</p:sld>
</file>

<file path=ppt/slides/slide8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13" name="Title 1"/>
          <p:cNvSpPr/>
          <p:nvPr>
            <p:ph type="title"/>
          </p:nvPr>
        </p:nvSpPr>
        <p:spPr>
          <a:xfrm>
            <a:off x="457200" y="0"/>
            <a:ext cx="8229600" cy="1143000"/>
          </a:xfrm>
          <a:prstGeom prst="rect">
            <a:avLst/>
          </a:prstGeom>
        </p:spPr>
        <p:txBody>
          <a:bodyPr/>
          <a:lstStyle>
            <a:lvl1pPr defTabSz="841247">
              <a:defRPr sz="4048"/>
            </a:lvl1pPr>
          </a:lstStyle>
          <a:p>
            <a:pPr/>
            <a:r>
              <a:t>5 key stages of Framework analysis</a:t>
            </a:r>
          </a:p>
        </p:txBody>
      </p:sp>
      <p:sp>
        <p:nvSpPr>
          <p:cNvPr id="414" name="Content Placeholder 2"/>
          <p:cNvSpPr/>
          <p:nvPr>
            <p:ph type="body" idx="1"/>
          </p:nvPr>
        </p:nvSpPr>
        <p:spPr>
          <a:xfrm>
            <a:off x="457200" y="1143000"/>
            <a:ext cx="8229600" cy="5715000"/>
          </a:xfrm>
          <a:prstGeom prst="rect">
            <a:avLst/>
          </a:prstGeom>
        </p:spPr>
        <p:txBody>
          <a:bodyPr/>
          <a:lstStyle/>
          <a:p>
            <a:pPr>
              <a:lnSpc>
                <a:spcPct val="90000"/>
              </a:lnSpc>
            </a:pPr>
            <a:r>
              <a:t>Familiarization – reading, transcription (partial or whole, or listening to audio files</a:t>
            </a:r>
          </a:p>
          <a:p>
            <a:pPr>
              <a:lnSpc>
                <a:spcPct val="90000"/>
              </a:lnSpc>
            </a:pPr>
            <a:r>
              <a:t>Identification of thematic  framework – initial coding framework</a:t>
            </a:r>
          </a:p>
          <a:p>
            <a:pPr>
              <a:lnSpc>
                <a:spcPct val="90000"/>
              </a:lnSpc>
            </a:pPr>
            <a:r>
              <a:t>Indexing – applying the thematic framework to the data using numerical or textual codes (coding)</a:t>
            </a:r>
          </a:p>
          <a:p>
            <a:pPr>
              <a:lnSpc>
                <a:spcPct val="90000"/>
              </a:lnSpc>
            </a:pPr>
            <a:r>
              <a:t>Charting -  creating charts</a:t>
            </a:r>
          </a:p>
          <a:p>
            <a:pPr>
              <a:lnSpc>
                <a:spcPct val="90000"/>
              </a:lnSpc>
            </a:pPr>
            <a:r>
              <a:t>Mapping and Interpretation – searching for patterns, associations, concepts and explanations in your data</a:t>
            </a:r>
          </a:p>
        </p:txBody>
      </p:sp>
    </p:spTree>
  </p:cSld>
  <p:clrMapOvr>
    <a:masterClrMapping/>
  </p:clrMapOvr>
  <p:transition xmlns:p14="http://schemas.microsoft.com/office/powerpoint/2010/main" spd="med" advClick="1"/>
</p:sld>
</file>

<file path=ppt/slides/slide8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16" name="Title 1"/>
          <p:cNvSpPr/>
          <p:nvPr>
            <p:ph type="title"/>
          </p:nvPr>
        </p:nvSpPr>
        <p:spPr>
          <a:prstGeom prst="rect">
            <a:avLst/>
          </a:prstGeom>
        </p:spPr>
        <p:txBody>
          <a:bodyPr/>
          <a:lstStyle/>
          <a:p>
            <a:pPr/>
            <a:r>
              <a:t>To be discussed later</a:t>
            </a:r>
          </a:p>
        </p:txBody>
      </p:sp>
      <p:sp>
        <p:nvSpPr>
          <p:cNvPr id="417" name="Content Placeholder 2"/>
          <p:cNvSpPr/>
          <p:nvPr>
            <p:ph type="body" idx="1"/>
          </p:nvPr>
        </p:nvSpPr>
        <p:spPr>
          <a:xfrm>
            <a:off x="457200" y="1600200"/>
            <a:ext cx="8229600" cy="4525963"/>
          </a:xfrm>
          <a:prstGeom prst="rect">
            <a:avLst/>
          </a:prstGeom>
        </p:spPr>
        <p:txBody>
          <a:bodyPr/>
          <a:lstStyle/>
          <a:p>
            <a:pPr/>
            <a:r>
              <a:t>Content Analysis</a:t>
            </a:r>
          </a:p>
          <a:p>
            <a:pPr/>
          </a:p>
          <a:p>
            <a:pPr/>
            <a:r>
              <a:t>Discourse Analysis</a:t>
            </a:r>
          </a:p>
        </p:txBody>
      </p:sp>
    </p:spTree>
  </p:cSld>
  <p:clrMapOvr>
    <a:masterClrMapping/>
  </p:clrMapOvr>
  <p:transition xmlns:p14="http://schemas.microsoft.com/office/powerpoint/2010/main" spd="med" advClick="1"/>
</p:sld>
</file>

<file path=ppt/slides/slide8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19" name="Title 1"/>
          <p:cNvSpPr/>
          <p:nvPr>
            <p:ph type="title"/>
          </p:nvPr>
        </p:nvSpPr>
        <p:spPr>
          <a:prstGeom prst="rect">
            <a:avLst/>
          </a:prstGeom>
        </p:spPr>
        <p:txBody>
          <a:bodyPr/>
          <a:lstStyle/>
          <a:p>
            <a:pPr/>
            <a:r>
              <a:t>Content Analysis - Questions</a:t>
            </a:r>
          </a:p>
        </p:txBody>
      </p:sp>
      <p:sp>
        <p:nvSpPr>
          <p:cNvPr id="420" name="Content Placeholder 2"/>
          <p:cNvSpPr/>
          <p:nvPr>
            <p:ph type="body" idx="1"/>
          </p:nvPr>
        </p:nvSpPr>
        <p:spPr>
          <a:xfrm>
            <a:off x="457200" y="1600200"/>
            <a:ext cx="8229600" cy="4525963"/>
          </a:xfrm>
          <a:prstGeom prst="rect">
            <a:avLst/>
          </a:prstGeom>
        </p:spPr>
        <p:txBody>
          <a:bodyPr/>
          <a:lstStyle/>
          <a:p>
            <a:pPr marL="329184" indent="-329184" defTabSz="877823">
              <a:lnSpc>
                <a:spcPct val="80000"/>
              </a:lnSpc>
              <a:spcBef>
                <a:spcPts val="600"/>
              </a:spcBef>
              <a:defRPr sz="2592"/>
            </a:pPr>
            <a:r>
              <a:t>What is the information/image about?</a:t>
            </a:r>
          </a:p>
          <a:p>
            <a:pPr marL="329184" indent="-329184" defTabSz="877823">
              <a:lnSpc>
                <a:spcPct val="80000"/>
              </a:lnSpc>
              <a:spcBef>
                <a:spcPts val="600"/>
              </a:spcBef>
              <a:defRPr sz="2592"/>
            </a:pPr>
            <a:r>
              <a:t>What is the context of its production of information? Who is involved in the production? For what purpose</a:t>
            </a:r>
          </a:p>
          <a:p>
            <a:pPr marL="329184" indent="-329184" defTabSz="877823">
              <a:lnSpc>
                <a:spcPct val="80000"/>
              </a:lnSpc>
              <a:spcBef>
                <a:spcPts val="600"/>
              </a:spcBef>
              <a:defRPr sz="2592"/>
            </a:pPr>
            <a:r>
              <a:t>How do the outcomes convey meaning within the cultural context of origin? Today?</a:t>
            </a:r>
          </a:p>
          <a:p>
            <a:pPr marL="329184" indent="-329184" defTabSz="877823">
              <a:lnSpc>
                <a:spcPct val="80000"/>
              </a:lnSpc>
              <a:spcBef>
                <a:spcPts val="600"/>
              </a:spcBef>
              <a:defRPr sz="2592"/>
            </a:pPr>
            <a:r>
              <a:t>What other signs/text/images support the information? How do they impact on the image?</a:t>
            </a:r>
          </a:p>
          <a:p>
            <a:pPr marL="329184" indent="-329184" defTabSz="877823">
              <a:lnSpc>
                <a:spcPct val="80000"/>
              </a:lnSpc>
              <a:spcBef>
                <a:spcPts val="600"/>
              </a:spcBef>
              <a:defRPr sz="2592"/>
            </a:pPr>
            <a:r>
              <a:t>How does the message/image reflect or depart from the dominant cultural values</a:t>
            </a:r>
          </a:p>
          <a:p>
            <a:pPr marL="329184" indent="-329184" defTabSz="877823">
              <a:lnSpc>
                <a:spcPct val="80000"/>
              </a:lnSpc>
              <a:spcBef>
                <a:spcPts val="600"/>
              </a:spcBef>
              <a:defRPr sz="2592"/>
            </a:pPr>
            <a:r>
              <a:t>What is the most obvious reading of the text/image?</a:t>
            </a:r>
          </a:p>
          <a:p>
            <a:pPr marL="329184" indent="-329184" defTabSz="877823">
              <a:lnSpc>
                <a:spcPct val="80000"/>
              </a:lnSpc>
              <a:spcBef>
                <a:spcPts val="600"/>
              </a:spcBef>
              <a:defRPr sz="2592"/>
            </a:pPr>
            <a:r>
              <a:t>What alternative readings can be made?</a:t>
            </a:r>
          </a:p>
        </p:txBody>
      </p:sp>
    </p:spTree>
  </p:cSld>
  <p:clrMapOvr>
    <a:masterClrMapping/>
  </p:clrMapOvr>
  <p:transition xmlns:p14="http://schemas.microsoft.com/office/powerpoint/2010/main" spd="med" advClick="1"/>
</p:sld>
</file>

<file path=ppt/slides/slide8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22" name="Title 1"/>
          <p:cNvSpPr/>
          <p:nvPr>
            <p:ph type="title"/>
          </p:nvPr>
        </p:nvSpPr>
        <p:spPr>
          <a:prstGeom prst="rect">
            <a:avLst/>
          </a:prstGeom>
        </p:spPr>
        <p:txBody>
          <a:bodyPr/>
          <a:lstStyle>
            <a:lvl1pPr defTabSz="886968">
              <a:defRPr sz="3783"/>
            </a:lvl1pPr>
          </a:lstStyle>
          <a:p>
            <a:pPr/>
            <a:r>
              <a:t>Critical Discourse Analysis -Guidelines</a:t>
            </a:r>
          </a:p>
        </p:txBody>
      </p:sp>
      <p:sp>
        <p:nvSpPr>
          <p:cNvPr id="423" name="Content Placeholder 2"/>
          <p:cNvSpPr/>
          <p:nvPr>
            <p:ph type="body" idx="1"/>
          </p:nvPr>
        </p:nvSpPr>
        <p:spPr>
          <a:xfrm>
            <a:off x="457200" y="1600200"/>
            <a:ext cx="8229600" cy="4525963"/>
          </a:xfrm>
          <a:prstGeom prst="rect">
            <a:avLst/>
          </a:prstGeom>
        </p:spPr>
        <p:txBody>
          <a:bodyPr/>
          <a:lstStyle/>
          <a:p>
            <a:pPr marL="0" indent="0" defTabSz="868680">
              <a:lnSpc>
                <a:spcPct val="90000"/>
              </a:lnSpc>
              <a:buSzTx/>
              <a:buNone/>
              <a:defRPr sz="3040"/>
            </a:pPr>
            <a:r>
              <a:t>Identifying the framing</a:t>
            </a:r>
          </a:p>
          <a:p>
            <a:pPr marL="325754" indent="-325754" defTabSz="868680">
              <a:lnSpc>
                <a:spcPct val="90000"/>
              </a:lnSpc>
              <a:defRPr sz="3040"/>
            </a:pPr>
            <a:r>
              <a:t>Read the message/images twice: first in the general manner, next more critically within the expected structure of its genre</a:t>
            </a:r>
          </a:p>
          <a:p>
            <a:pPr marL="325754" indent="-325754" defTabSz="868680">
              <a:lnSpc>
                <a:spcPct val="90000"/>
              </a:lnSpc>
              <a:defRPr sz="3040"/>
            </a:pPr>
            <a:r>
              <a:t>Identify strategies of placement (headings, graphs, pictures etc)</a:t>
            </a:r>
          </a:p>
          <a:p>
            <a:pPr marL="325754" indent="-325754" defTabSz="868680">
              <a:lnSpc>
                <a:spcPct val="90000"/>
              </a:lnSpc>
              <a:defRPr sz="3040"/>
            </a:pPr>
            <a:r>
              <a:t>Note what could have been said (but wasn’t)</a:t>
            </a:r>
          </a:p>
          <a:p>
            <a:pPr marL="325754" indent="-325754" defTabSz="868680">
              <a:lnSpc>
                <a:spcPct val="90000"/>
              </a:lnSpc>
              <a:defRPr sz="3040"/>
            </a:pPr>
            <a:r>
              <a:t>Identify whose voices are used and whose are missing?</a:t>
            </a:r>
          </a:p>
        </p:txBody>
      </p:sp>
    </p:spTree>
  </p:cSld>
  <p:clrMapOvr>
    <a:masterClrMapping/>
  </p:clrMapOvr>
  <p:transition xmlns:p14="http://schemas.microsoft.com/office/powerpoint/2010/main" spd="med" advClick="1"/>
</p:sld>
</file>

<file path=ppt/slides/slide8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25" name="Title 1"/>
          <p:cNvSpPr/>
          <p:nvPr>
            <p:ph type="title"/>
          </p:nvPr>
        </p:nvSpPr>
        <p:spPr>
          <a:prstGeom prst="rect">
            <a:avLst/>
          </a:prstGeom>
        </p:spPr>
        <p:txBody>
          <a:bodyPr/>
          <a:lstStyle>
            <a:lvl1pPr defTabSz="886968">
              <a:defRPr sz="3783"/>
            </a:lvl1pPr>
          </a:lstStyle>
          <a:p>
            <a:pPr/>
            <a:r>
              <a:t>Critical Discourse Analysis -Guidelines</a:t>
            </a:r>
          </a:p>
        </p:txBody>
      </p:sp>
      <p:sp>
        <p:nvSpPr>
          <p:cNvPr id="426" name="Content Placeholder 2"/>
          <p:cNvSpPr/>
          <p:nvPr>
            <p:ph type="body" idx="1"/>
          </p:nvPr>
        </p:nvSpPr>
        <p:spPr>
          <a:xfrm>
            <a:off x="457200" y="1600200"/>
            <a:ext cx="8229600" cy="4525963"/>
          </a:xfrm>
          <a:prstGeom prst="rect">
            <a:avLst/>
          </a:prstGeom>
        </p:spPr>
        <p:txBody>
          <a:bodyPr/>
          <a:lstStyle/>
          <a:p>
            <a:pPr marL="0" indent="0">
              <a:lnSpc>
                <a:spcPct val="80000"/>
              </a:lnSpc>
              <a:spcBef>
                <a:spcPts val="500"/>
              </a:spcBef>
              <a:buSzTx/>
              <a:buNone/>
              <a:defRPr sz="2200"/>
            </a:pPr>
            <a:r>
              <a:t>Interpretation</a:t>
            </a:r>
          </a:p>
          <a:p>
            <a:pPr>
              <a:lnSpc>
                <a:spcPct val="80000"/>
              </a:lnSpc>
              <a:spcBef>
                <a:spcPts val="500"/>
              </a:spcBef>
              <a:defRPr sz="2200"/>
            </a:pPr>
            <a:r>
              <a:t>Note use of sentences, how many on one aspect of a topic and how many on another?</a:t>
            </a:r>
          </a:p>
          <a:p>
            <a:pPr>
              <a:lnSpc>
                <a:spcPct val="80000"/>
              </a:lnSpc>
              <a:spcBef>
                <a:spcPts val="500"/>
              </a:spcBef>
              <a:defRPr sz="2200"/>
            </a:pPr>
            <a:r>
              <a:t>Who is depicted as powerful? Who is passive? Why?</a:t>
            </a:r>
          </a:p>
          <a:p>
            <a:pPr>
              <a:lnSpc>
                <a:spcPct val="80000"/>
              </a:lnSpc>
              <a:spcBef>
                <a:spcPts val="500"/>
              </a:spcBef>
              <a:defRPr sz="2200"/>
            </a:pPr>
            <a:r>
              <a:t>Note use of passive verbs to focus on one aspect</a:t>
            </a:r>
          </a:p>
          <a:p>
            <a:pPr>
              <a:lnSpc>
                <a:spcPct val="80000"/>
              </a:lnSpc>
              <a:spcBef>
                <a:spcPts val="500"/>
              </a:spcBef>
              <a:defRPr sz="2200"/>
            </a:pPr>
            <a:r>
              <a:t>Question statements the author is taking for granted</a:t>
            </a:r>
          </a:p>
          <a:p>
            <a:pPr>
              <a:lnSpc>
                <a:spcPct val="80000"/>
              </a:lnSpc>
              <a:spcBef>
                <a:spcPts val="500"/>
              </a:spcBef>
              <a:defRPr sz="2200"/>
            </a:pPr>
            <a:r>
              <a:t>Not insinuations to take power from the people (minimizing, comparing with others)</a:t>
            </a:r>
          </a:p>
          <a:p>
            <a:pPr>
              <a:lnSpc>
                <a:spcPct val="80000"/>
              </a:lnSpc>
              <a:spcBef>
                <a:spcPts val="500"/>
              </a:spcBef>
              <a:defRPr sz="2200"/>
            </a:pPr>
            <a:r>
              <a:t>Not use of uncertainty (may, might, should, could) to slant information</a:t>
            </a:r>
          </a:p>
          <a:p>
            <a:pPr>
              <a:lnSpc>
                <a:spcPct val="80000"/>
              </a:lnSpc>
              <a:spcBef>
                <a:spcPts val="500"/>
              </a:spcBef>
              <a:defRPr sz="2200"/>
            </a:pPr>
            <a:r>
              <a:t>Register: Is it optimism or skepticism? Does it use first person (direct quotes) or third person comments (less powerful)</a:t>
            </a:r>
          </a:p>
        </p:txBody>
      </p:sp>
    </p:spTree>
  </p:cSld>
  <p:clrMapOvr>
    <a:masterClrMapping/>
  </p:clrMapOvr>
  <p:transition xmlns:p14="http://schemas.microsoft.com/office/powerpoint/2010/main" spd="med" advClick="1"/>
</p:sld>
</file>

<file path=ppt/slides/slide8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28" name="Title 1"/>
          <p:cNvSpPr/>
          <p:nvPr>
            <p:ph type="title"/>
          </p:nvPr>
        </p:nvSpPr>
        <p:spPr>
          <a:prstGeom prst="rect">
            <a:avLst/>
          </a:prstGeom>
        </p:spPr>
        <p:txBody>
          <a:bodyPr/>
          <a:lstStyle/>
          <a:p>
            <a:pPr/>
            <a:r>
              <a:t>In summary, look for</a:t>
            </a:r>
          </a:p>
        </p:txBody>
      </p:sp>
      <p:sp>
        <p:nvSpPr>
          <p:cNvPr id="429" name="Content Placeholder 2"/>
          <p:cNvSpPr/>
          <p:nvPr>
            <p:ph type="body" idx="1"/>
          </p:nvPr>
        </p:nvSpPr>
        <p:spPr>
          <a:xfrm>
            <a:off x="457200" y="1600200"/>
            <a:ext cx="8229600" cy="4525963"/>
          </a:xfrm>
          <a:prstGeom prst="rect">
            <a:avLst/>
          </a:prstGeom>
        </p:spPr>
        <p:txBody>
          <a:bodyPr/>
          <a:lstStyle/>
          <a:p>
            <a:pPr>
              <a:defRPr b="1"/>
            </a:pPr>
            <a:r>
              <a:t>Look out for assumptions.</a:t>
            </a:r>
          </a:p>
          <a:p>
            <a:pPr lvl="1" marL="742950" indent="-285750">
              <a:spcBef>
                <a:spcPts val="600"/>
              </a:spcBef>
              <a:defRPr b="1" sz="2800"/>
            </a:pPr>
            <a:r>
              <a:t>Philosophical assumptions (Feminist (gender, Postcolonial, cultural bias (ethnocentric), knowledge, values and ethics) </a:t>
            </a:r>
            <a:r>
              <a:rPr b="0"/>
              <a:t> </a:t>
            </a:r>
          </a:p>
          <a:p>
            <a:pPr lvl="1" marL="742950" indent="-285750">
              <a:spcBef>
                <a:spcPts val="600"/>
              </a:spcBef>
              <a:defRPr b="1" sz="2800"/>
            </a:pPr>
            <a:r>
              <a:t>Is information missing?</a:t>
            </a:r>
            <a:r>
              <a:rPr b="0"/>
              <a:t> </a:t>
            </a:r>
          </a:p>
          <a:p>
            <a:pPr lvl="1" marL="742950" indent="-285750">
              <a:spcBef>
                <a:spcPts val="600"/>
              </a:spcBef>
              <a:defRPr b="1" sz="2800"/>
            </a:pPr>
            <a:r>
              <a:t>Is the information from a reliable source?</a:t>
            </a:r>
            <a:r>
              <a:rPr b="0"/>
              <a:t> </a:t>
            </a:r>
          </a:p>
          <a:p>
            <a:pPr lvl="1" marL="742950" indent="-285750">
              <a:spcBef>
                <a:spcPts val="600"/>
              </a:spcBef>
              <a:defRPr b="1" sz="2800"/>
            </a:pPr>
            <a:r>
              <a:t>Does the evidence given in the argument justify the conclusion?</a:t>
            </a:r>
            <a:r>
              <a:rPr b="0"/>
              <a:t> </a:t>
            </a:r>
          </a:p>
        </p:txBody>
      </p:sp>
    </p:spTree>
  </p:cSld>
  <p:clrMapOvr>
    <a:masterClrMapping/>
  </p:clrMapOvr>
  <p:transition xmlns:p14="http://schemas.microsoft.com/office/powerpoint/2010/main" spd="med" advClick="1"/>
</p:sld>
</file>

<file path=ppt/slides/slide8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31" name="Title 1"/>
          <p:cNvSpPr/>
          <p:nvPr>
            <p:ph type="title"/>
          </p:nvPr>
        </p:nvSpPr>
        <p:spPr>
          <a:prstGeom prst="rect">
            <a:avLst/>
          </a:prstGeom>
        </p:spPr>
        <p:txBody>
          <a:bodyPr/>
          <a:lstStyle/>
          <a:p>
            <a:pPr/>
            <a:r>
              <a:t>What to look for?</a:t>
            </a:r>
          </a:p>
        </p:txBody>
      </p:sp>
      <p:sp>
        <p:nvSpPr>
          <p:cNvPr id="432" name="Content Placeholder 2"/>
          <p:cNvSpPr/>
          <p:nvPr>
            <p:ph type="body" idx="1"/>
          </p:nvPr>
        </p:nvSpPr>
        <p:spPr>
          <a:xfrm>
            <a:off x="457200" y="1600200"/>
            <a:ext cx="8229600" cy="4525963"/>
          </a:xfrm>
          <a:prstGeom prst="rect">
            <a:avLst/>
          </a:prstGeom>
        </p:spPr>
        <p:txBody>
          <a:bodyPr/>
          <a:lstStyle/>
          <a:p>
            <a:pPr/>
            <a:r>
              <a:t>Language </a:t>
            </a:r>
          </a:p>
          <a:p>
            <a:pPr lvl="1" marL="742950" indent="-285750">
              <a:spcBef>
                <a:spcPts val="600"/>
              </a:spcBef>
              <a:defRPr b="1" sz="2800"/>
            </a:pPr>
            <a:r>
              <a:t>Emotional language?</a:t>
            </a:r>
          </a:p>
          <a:p>
            <a:pPr lvl="1" marL="742950" indent="-285750">
              <a:spcBef>
                <a:spcPts val="600"/>
              </a:spcBef>
              <a:defRPr b="1" sz="2800"/>
            </a:pPr>
            <a:r>
              <a:t>Appropriate language? Jargon?</a:t>
            </a:r>
          </a:p>
          <a:p>
            <a:pPr lvl="1" marL="742950" indent="-285750">
              <a:spcBef>
                <a:spcPts val="600"/>
              </a:spcBef>
              <a:defRPr b="1" sz="2800"/>
            </a:pPr>
            <a:r>
              <a:t>Exaggeration</a:t>
            </a:r>
            <a:r>
              <a:rPr b="0"/>
              <a:t> </a:t>
            </a:r>
          </a:p>
          <a:p>
            <a:pPr lvl="1" marL="742950" indent="-285750">
              <a:spcBef>
                <a:spcPts val="600"/>
              </a:spcBef>
              <a:defRPr b="1" sz="2800"/>
            </a:pPr>
            <a:r>
              <a:t>Irrelevances</a:t>
            </a:r>
            <a:r>
              <a:rPr b="0"/>
              <a:t> </a:t>
            </a:r>
          </a:p>
          <a:p>
            <a:pPr lvl="1" marL="742950" indent="-285750">
              <a:spcBef>
                <a:spcPts val="600"/>
              </a:spcBef>
              <a:defRPr b="1" sz="2800"/>
            </a:pPr>
            <a:r>
              <a:t>Downplaying</a:t>
            </a:r>
            <a:r>
              <a:rPr b="0"/>
              <a:t>  </a:t>
            </a:r>
          </a:p>
        </p:txBody>
      </p:sp>
    </p:spTree>
  </p:cSld>
  <p:clrMapOvr>
    <a:masterClrMapping/>
  </p:clrMapOvr>
  <p:transition xmlns:p14="http://schemas.microsoft.com/office/powerpoint/2010/main" spd="med" advClick="1"/>
</p:sld>
</file>

<file path=ppt/slides/slide8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34" name="Title 1"/>
          <p:cNvSpPr/>
          <p:nvPr>
            <p:ph type="title"/>
          </p:nvPr>
        </p:nvSpPr>
        <p:spPr>
          <a:prstGeom prst="rect">
            <a:avLst/>
          </a:prstGeom>
        </p:spPr>
        <p:txBody>
          <a:bodyPr/>
          <a:lstStyle/>
          <a:p>
            <a:pPr/>
            <a:r>
              <a:t>Take home message !</a:t>
            </a:r>
          </a:p>
        </p:txBody>
      </p:sp>
      <p:sp>
        <p:nvSpPr>
          <p:cNvPr id="435" name="Content Placeholder 2"/>
          <p:cNvSpPr/>
          <p:nvPr>
            <p:ph type="body" idx="1"/>
          </p:nvPr>
        </p:nvSpPr>
        <p:spPr>
          <a:xfrm>
            <a:off x="457200" y="1600200"/>
            <a:ext cx="8229600" cy="4525963"/>
          </a:xfrm>
          <a:prstGeom prst="rect">
            <a:avLst/>
          </a:prstGeom>
        </p:spPr>
        <p:txBody>
          <a:bodyPr/>
          <a:lstStyle/>
          <a:p>
            <a:pPr/>
            <a:r>
              <a:t>Involve the audience in crafting messages and/or pilot</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71" name="Rectangle 2"/>
          <p:cNvSpPr/>
          <p:nvPr>
            <p:ph type="title"/>
          </p:nvPr>
        </p:nvSpPr>
        <p:spPr>
          <a:xfrm>
            <a:off x="685800" y="609600"/>
            <a:ext cx="8458200" cy="914400"/>
          </a:xfrm>
          <a:prstGeom prst="rect">
            <a:avLst/>
          </a:prstGeom>
        </p:spPr>
        <p:txBody>
          <a:bodyPr/>
          <a:lstStyle>
            <a:lvl1pPr algn="l" defTabSz="841247">
              <a:defRPr sz="4048"/>
            </a:lvl1pPr>
          </a:lstStyle>
          <a:p>
            <a:pPr/>
            <a:r>
              <a:t>The research process (methodology)</a:t>
            </a:r>
          </a:p>
        </p:txBody>
      </p:sp>
      <p:sp>
        <p:nvSpPr>
          <p:cNvPr id="172" name="Rectangle 3"/>
          <p:cNvSpPr/>
          <p:nvPr>
            <p:ph type="body" sz="half" idx="1"/>
          </p:nvPr>
        </p:nvSpPr>
        <p:spPr>
          <a:xfrm>
            <a:off x="457200" y="1981200"/>
            <a:ext cx="4572000" cy="4114800"/>
          </a:xfrm>
          <a:prstGeom prst="rect">
            <a:avLst/>
          </a:prstGeom>
        </p:spPr>
        <p:txBody>
          <a:bodyPr/>
          <a:lstStyle/>
          <a:p>
            <a:pPr marL="339470" indent="-339470" defTabSz="905255">
              <a:defRPr sz="2772" u="sng"/>
            </a:pPr>
            <a:r>
              <a:t>Quantitative</a:t>
            </a:r>
          </a:p>
          <a:p>
            <a:pPr lvl="1" marL="735520" indent="-282892" defTabSz="905255">
              <a:spcBef>
                <a:spcPts val="500"/>
              </a:spcBef>
              <a:defRPr sz="2376"/>
            </a:pPr>
            <a:r>
              <a:t>deductive logic (move from theory or Ho to cases or data)</a:t>
            </a:r>
          </a:p>
          <a:p>
            <a:pPr lvl="1" marL="735520" indent="-282892" defTabSz="905255">
              <a:spcBef>
                <a:spcPts val="500"/>
              </a:spcBef>
              <a:defRPr sz="2376"/>
            </a:pPr>
          </a:p>
          <a:p>
            <a:pPr lvl="1" marL="735520" indent="-282892" defTabSz="905255">
              <a:spcBef>
                <a:spcPts val="500"/>
              </a:spcBef>
              <a:defRPr sz="2376"/>
            </a:pPr>
          </a:p>
          <a:p>
            <a:pPr lvl="1" marL="735520" indent="-282892" defTabSz="905255">
              <a:spcBef>
                <a:spcPts val="500"/>
              </a:spcBef>
              <a:defRPr sz="2376"/>
            </a:pPr>
            <a:r>
              <a:t>isolate variables from context</a:t>
            </a:r>
          </a:p>
          <a:p>
            <a:pPr lvl="1" marL="735520" indent="-282892" defTabSz="905255">
              <a:spcBef>
                <a:spcPts val="500"/>
              </a:spcBef>
              <a:defRPr sz="2376"/>
            </a:pPr>
          </a:p>
          <a:p>
            <a:pPr lvl="1" marL="735520" indent="-282892" defTabSz="905255">
              <a:spcBef>
                <a:spcPts val="500"/>
              </a:spcBef>
              <a:defRPr sz="2376"/>
            </a:pPr>
            <a:r>
              <a:t>fixed “a priori” design</a:t>
            </a:r>
          </a:p>
        </p:txBody>
      </p:sp>
      <p:sp>
        <p:nvSpPr>
          <p:cNvPr id="173" name="Rectangle 4"/>
          <p:cNvSpPr/>
          <p:nvPr/>
        </p:nvSpPr>
        <p:spPr>
          <a:xfrm>
            <a:off x="5334000" y="1981200"/>
            <a:ext cx="3810000" cy="4114800"/>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marL="342900" indent="-342900">
              <a:spcBef>
                <a:spcPts val="600"/>
              </a:spcBef>
              <a:buSzPct val="100000"/>
              <a:buFont typeface="Arial"/>
              <a:buChar char="•"/>
              <a:defRPr sz="2800" u="sng"/>
            </a:pPr>
            <a:r>
              <a:t>Qualitative</a:t>
            </a:r>
          </a:p>
          <a:p>
            <a:pPr lvl="1" marL="742950" indent="-285750">
              <a:spcBef>
                <a:spcPts val="500"/>
              </a:spcBef>
              <a:buSzPct val="100000"/>
              <a:buFont typeface="Arial"/>
              <a:buChar char="–"/>
              <a:defRPr sz="2400"/>
            </a:pPr>
            <a:r>
              <a:t>inductive logic (move from data/to higher levels of abstraction)</a:t>
            </a:r>
          </a:p>
          <a:p>
            <a:pPr lvl="1" marL="742950" indent="-285750">
              <a:spcBef>
                <a:spcPts val="500"/>
              </a:spcBef>
              <a:buSzPct val="100000"/>
              <a:buFont typeface="Arial"/>
              <a:buChar char="–"/>
              <a:defRPr sz="2400"/>
            </a:pPr>
          </a:p>
          <a:p>
            <a:pPr lvl="1" marL="742950" indent="-285750">
              <a:spcBef>
                <a:spcPts val="500"/>
              </a:spcBef>
              <a:buSzPct val="100000"/>
              <a:buFont typeface="Arial"/>
              <a:buChar char="–"/>
              <a:defRPr sz="2400"/>
            </a:pPr>
            <a:r>
              <a:t>study topic in context</a:t>
            </a:r>
          </a:p>
          <a:p>
            <a:pPr lvl="1" marL="742950" indent="-285750">
              <a:spcBef>
                <a:spcPts val="500"/>
              </a:spcBef>
              <a:buSzPct val="100000"/>
              <a:buFont typeface="Arial"/>
              <a:buChar char="–"/>
              <a:defRPr sz="2400"/>
            </a:pPr>
          </a:p>
          <a:p>
            <a:pPr lvl="1" marL="742950" indent="-285750">
              <a:spcBef>
                <a:spcPts val="500"/>
              </a:spcBef>
              <a:buSzPct val="100000"/>
              <a:buFont typeface="Arial"/>
              <a:buChar char="–"/>
              <a:defRPr sz="2400"/>
            </a:pPr>
            <a:r>
              <a:t>use emerging design</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