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8"/>
  </p:handoutMasterIdLst>
  <p:sldIdLst>
    <p:sldId id="256" r:id="rId2"/>
    <p:sldId id="257" r:id="rId3"/>
    <p:sldId id="258" r:id="rId4"/>
    <p:sldId id="259" r:id="rId5"/>
    <p:sldId id="263" r:id="rId6"/>
    <p:sldId id="264" r:id="rId7"/>
    <p:sldId id="266" r:id="rId8"/>
    <p:sldId id="265" r:id="rId9"/>
    <p:sldId id="267" r:id="rId10"/>
    <p:sldId id="268" r:id="rId11"/>
    <p:sldId id="309" r:id="rId12"/>
    <p:sldId id="310" r:id="rId13"/>
    <p:sldId id="269" r:id="rId14"/>
    <p:sldId id="270" r:id="rId15"/>
    <p:sldId id="271" r:id="rId16"/>
    <p:sldId id="272" r:id="rId17"/>
    <p:sldId id="273" r:id="rId18"/>
    <p:sldId id="311" r:id="rId19"/>
    <p:sldId id="274" r:id="rId20"/>
    <p:sldId id="275" r:id="rId21"/>
    <p:sldId id="279" r:id="rId22"/>
    <p:sldId id="280" r:id="rId23"/>
    <p:sldId id="276" r:id="rId24"/>
    <p:sldId id="282" r:id="rId25"/>
    <p:sldId id="277" r:id="rId26"/>
    <p:sldId id="281" r:id="rId27"/>
    <p:sldId id="283" r:id="rId28"/>
    <p:sldId id="284" r:id="rId29"/>
    <p:sldId id="285" r:id="rId30"/>
    <p:sldId id="294" r:id="rId31"/>
    <p:sldId id="295" r:id="rId32"/>
    <p:sldId id="297" r:id="rId33"/>
    <p:sldId id="298" r:id="rId34"/>
    <p:sldId id="299" r:id="rId35"/>
    <p:sldId id="301" r:id="rId36"/>
    <p:sldId id="302" r:id="rId3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9"/>
    <p:restoredTop sz="94690"/>
  </p:normalViewPr>
  <p:slideViewPr>
    <p:cSldViewPr>
      <p:cViewPr varScale="1">
        <p:scale>
          <a:sx n="67" d="100"/>
          <a:sy n="67" d="100"/>
        </p:scale>
        <p:origin x="147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y zulu" userId="a88c850a6dd0038c" providerId="LiveId" clId="{612FCCC7-4621-46A2-8497-4B00309626C1}"/>
    <pc:docChg chg="undo custSel addSld delSld modSld">
      <pc:chgData name="davy zulu" userId="a88c850a6dd0038c" providerId="LiveId" clId="{612FCCC7-4621-46A2-8497-4B00309626C1}" dt="2025-03-24T12:55:52.551" v="132" actId="20577"/>
      <pc:docMkLst>
        <pc:docMk/>
      </pc:docMkLst>
      <pc:sldChg chg="modSp mod">
        <pc:chgData name="davy zulu" userId="a88c850a6dd0038c" providerId="LiveId" clId="{612FCCC7-4621-46A2-8497-4B00309626C1}" dt="2025-03-24T12:55:52.551" v="132" actId="20577"/>
        <pc:sldMkLst>
          <pc:docMk/>
          <pc:sldMk cId="0" sldId="256"/>
        </pc:sldMkLst>
        <pc:spChg chg="mod">
          <ac:chgData name="davy zulu" userId="a88c850a6dd0038c" providerId="LiveId" clId="{612FCCC7-4621-46A2-8497-4B00309626C1}" dt="2025-03-24T08:09:26.153" v="27" actId="1076"/>
          <ac:spMkLst>
            <pc:docMk/>
            <pc:sldMk cId="0" sldId="256"/>
            <ac:spMk id="3074" creationId="{B28D8120-3ADB-E671-4C99-6D23B7053720}"/>
          </ac:spMkLst>
        </pc:spChg>
        <pc:spChg chg="mod">
          <ac:chgData name="davy zulu" userId="a88c850a6dd0038c" providerId="LiveId" clId="{612FCCC7-4621-46A2-8497-4B00309626C1}" dt="2025-03-24T12:55:52.551" v="132" actId="20577"/>
          <ac:spMkLst>
            <pc:docMk/>
            <pc:sldMk cId="0" sldId="256"/>
            <ac:spMk id="3075" creationId="{EE5ED8D8-0A08-D8F3-5056-75C9470B52DF}"/>
          </ac:spMkLst>
        </pc:spChg>
      </pc:sldChg>
      <pc:sldChg chg="modSp">
        <pc:chgData name="davy zulu" userId="a88c850a6dd0038c" providerId="LiveId" clId="{612FCCC7-4621-46A2-8497-4B00309626C1}" dt="2025-03-24T12:38:19.353" v="30" actId="14100"/>
        <pc:sldMkLst>
          <pc:docMk/>
          <pc:sldMk cId="0" sldId="257"/>
        </pc:sldMkLst>
        <pc:spChg chg="mod">
          <ac:chgData name="davy zulu" userId="a88c850a6dd0038c" providerId="LiveId" clId="{612FCCC7-4621-46A2-8497-4B00309626C1}" dt="2025-03-24T12:38:16.259" v="29" actId="14100"/>
          <ac:spMkLst>
            <pc:docMk/>
            <pc:sldMk cId="0" sldId="257"/>
            <ac:spMk id="4098" creationId="{2D52DF31-A52D-D7EA-1D89-8F152CDF33F0}"/>
          </ac:spMkLst>
        </pc:spChg>
        <pc:spChg chg="mod">
          <ac:chgData name="davy zulu" userId="a88c850a6dd0038c" providerId="LiveId" clId="{612FCCC7-4621-46A2-8497-4B00309626C1}" dt="2025-03-24T12:38:19.353" v="30" actId="14100"/>
          <ac:spMkLst>
            <pc:docMk/>
            <pc:sldMk cId="0" sldId="257"/>
            <ac:spMk id="4099" creationId="{C05F0175-D4EB-EA62-ACCB-8AFE06BA5B5F}"/>
          </ac:spMkLst>
        </pc:spChg>
      </pc:sldChg>
      <pc:sldChg chg="modSp">
        <pc:chgData name="davy zulu" userId="a88c850a6dd0038c" providerId="LiveId" clId="{612FCCC7-4621-46A2-8497-4B00309626C1}" dt="2025-03-24T12:38:45.095" v="32" actId="14100"/>
        <pc:sldMkLst>
          <pc:docMk/>
          <pc:sldMk cId="0" sldId="258"/>
        </pc:sldMkLst>
        <pc:spChg chg="mod">
          <ac:chgData name="davy zulu" userId="a88c850a6dd0038c" providerId="LiveId" clId="{612FCCC7-4621-46A2-8497-4B00309626C1}" dt="2025-03-24T12:38:42.644" v="31" actId="14100"/>
          <ac:spMkLst>
            <pc:docMk/>
            <pc:sldMk cId="0" sldId="258"/>
            <ac:spMk id="5122" creationId="{A1DF7851-131C-95E2-05A5-C18C863F6F1F}"/>
          </ac:spMkLst>
        </pc:spChg>
        <pc:spChg chg="mod">
          <ac:chgData name="davy zulu" userId="a88c850a6dd0038c" providerId="LiveId" clId="{612FCCC7-4621-46A2-8497-4B00309626C1}" dt="2025-03-24T12:38:45.095" v="32" actId="14100"/>
          <ac:spMkLst>
            <pc:docMk/>
            <pc:sldMk cId="0" sldId="258"/>
            <ac:spMk id="5123" creationId="{0A54D0A2-D463-4DFA-7BA5-6B3F14EFCC6D}"/>
          </ac:spMkLst>
        </pc:spChg>
      </pc:sldChg>
      <pc:sldChg chg="modSp">
        <pc:chgData name="davy zulu" userId="a88c850a6dd0038c" providerId="LiveId" clId="{612FCCC7-4621-46A2-8497-4B00309626C1}" dt="2025-03-24T12:39:31.190" v="36" actId="14100"/>
        <pc:sldMkLst>
          <pc:docMk/>
          <pc:sldMk cId="0" sldId="263"/>
        </pc:sldMkLst>
        <pc:spChg chg="mod">
          <ac:chgData name="davy zulu" userId="a88c850a6dd0038c" providerId="LiveId" clId="{612FCCC7-4621-46A2-8497-4B00309626C1}" dt="2025-03-24T12:39:15.563" v="34" actId="1076"/>
          <ac:spMkLst>
            <pc:docMk/>
            <pc:sldMk cId="0" sldId="263"/>
            <ac:spMk id="7170" creationId="{1CDC9538-8F9D-E9D1-C7A0-3A8C8E8C51D4}"/>
          </ac:spMkLst>
        </pc:spChg>
        <pc:spChg chg="mod">
          <ac:chgData name="davy zulu" userId="a88c850a6dd0038c" providerId="LiveId" clId="{612FCCC7-4621-46A2-8497-4B00309626C1}" dt="2025-03-24T12:39:31.190" v="36" actId="14100"/>
          <ac:spMkLst>
            <pc:docMk/>
            <pc:sldMk cId="0" sldId="263"/>
            <ac:spMk id="7171" creationId="{51391819-A382-41E4-980F-8A4A57AA5492}"/>
          </ac:spMkLst>
        </pc:spChg>
      </pc:sldChg>
      <pc:sldChg chg="modSp">
        <pc:chgData name="davy zulu" userId="a88c850a6dd0038c" providerId="LiveId" clId="{612FCCC7-4621-46A2-8497-4B00309626C1}" dt="2025-03-24T12:39:45.023" v="38" actId="14100"/>
        <pc:sldMkLst>
          <pc:docMk/>
          <pc:sldMk cId="0" sldId="264"/>
        </pc:sldMkLst>
        <pc:spChg chg="mod">
          <ac:chgData name="davy zulu" userId="a88c850a6dd0038c" providerId="LiveId" clId="{612FCCC7-4621-46A2-8497-4B00309626C1}" dt="2025-03-24T12:39:42.570" v="37" actId="14100"/>
          <ac:spMkLst>
            <pc:docMk/>
            <pc:sldMk cId="0" sldId="264"/>
            <ac:spMk id="8194" creationId="{5F07B57C-0943-7443-A377-8D457B42EEC5}"/>
          </ac:spMkLst>
        </pc:spChg>
        <pc:spChg chg="mod">
          <ac:chgData name="davy zulu" userId="a88c850a6dd0038c" providerId="LiveId" clId="{612FCCC7-4621-46A2-8497-4B00309626C1}" dt="2025-03-24T12:39:45.023" v="38" actId="14100"/>
          <ac:spMkLst>
            <pc:docMk/>
            <pc:sldMk cId="0" sldId="264"/>
            <ac:spMk id="8195" creationId="{F82E961A-1120-97E3-931F-B2ED5FC3A6BC}"/>
          </ac:spMkLst>
        </pc:spChg>
      </pc:sldChg>
      <pc:sldChg chg="modSp mod">
        <pc:chgData name="davy zulu" userId="a88c850a6dd0038c" providerId="LiveId" clId="{612FCCC7-4621-46A2-8497-4B00309626C1}" dt="2025-03-24T12:41:11.391" v="51" actId="20577"/>
        <pc:sldMkLst>
          <pc:docMk/>
          <pc:sldMk cId="0" sldId="267"/>
        </pc:sldMkLst>
        <pc:spChg chg="mod">
          <ac:chgData name="davy zulu" userId="a88c850a6dd0038c" providerId="LiveId" clId="{612FCCC7-4621-46A2-8497-4B00309626C1}" dt="2025-03-24T12:41:11.391" v="51" actId="20577"/>
          <ac:spMkLst>
            <pc:docMk/>
            <pc:sldMk cId="0" sldId="267"/>
            <ac:spMk id="11267" creationId="{C890157B-5A8E-DC52-D0F2-0D1905891F1D}"/>
          </ac:spMkLst>
        </pc:spChg>
      </pc:sldChg>
      <pc:sldChg chg="modSp">
        <pc:chgData name="davy zulu" userId="a88c850a6dd0038c" providerId="LiveId" clId="{612FCCC7-4621-46A2-8497-4B00309626C1}" dt="2025-03-24T12:41:51.277" v="58" actId="14100"/>
        <pc:sldMkLst>
          <pc:docMk/>
          <pc:sldMk cId="0" sldId="268"/>
        </pc:sldMkLst>
        <pc:spChg chg="mod">
          <ac:chgData name="davy zulu" userId="a88c850a6dd0038c" providerId="LiveId" clId="{612FCCC7-4621-46A2-8497-4B00309626C1}" dt="2025-03-24T12:41:38.408" v="54" actId="1076"/>
          <ac:spMkLst>
            <pc:docMk/>
            <pc:sldMk cId="0" sldId="268"/>
            <ac:spMk id="12290" creationId="{36972F8F-1D7D-0643-A829-B4B5549D6ABE}"/>
          </ac:spMkLst>
        </pc:spChg>
        <pc:spChg chg="mod">
          <ac:chgData name="davy zulu" userId="a88c850a6dd0038c" providerId="LiveId" clId="{612FCCC7-4621-46A2-8497-4B00309626C1}" dt="2025-03-24T12:41:51.277" v="58" actId="14100"/>
          <ac:spMkLst>
            <pc:docMk/>
            <pc:sldMk cId="0" sldId="268"/>
            <ac:spMk id="12291" creationId="{D12B691D-0444-D946-56F4-B6640ABA4E6A}"/>
          </ac:spMkLst>
        </pc:spChg>
      </pc:sldChg>
      <pc:sldChg chg="modSp">
        <pc:chgData name="davy zulu" userId="a88c850a6dd0038c" providerId="LiveId" clId="{612FCCC7-4621-46A2-8497-4B00309626C1}" dt="2025-03-24T12:42:38.618" v="65" actId="14100"/>
        <pc:sldMkLst>
          <pc:docMk/>
          <pc:sldMk cId="0" sldId="270"/>
        </pc:sldMkLst>
        <pc:spChg chg="mod">
          <ac:chgData name="davy zulu" userId="a88c850a6dd0038c" providerId="LiveId" clId="{612FCCC7-4621-46A2-8497-4B00309626C1}" dt="2025-03-24T12:42:35.504" v="64" actId="14100"/>
          <ac:spMkLst>
            <pc:docMk/>
            <pc:sldMk cId="0" sldId="270"/>
            <ac:spMk id="16386" creationId="{4EE52C47-EC01-9774-BF0A-7F8BCDD769CE}"/>
          </ac:spMkLst>
        </pc:spChg>
        <pc:spChg chg="mod">
          <ac:chgData name="davy zulu" userId="a88c850a6dd0038c" providerId="LiveId" clId="{612FCCC7-4621-46A2-8497-4B00309626C1}" dt="2025-03-24T12:42:38.618" v="65" actId="14100"/>
          <ac:spMkLst>
            <pc:docMk/>
            <pc:sldMk cId="0" sldId="270"/>
            <ac:spMk id="16387" creationId="{374399B3-EC97-2E9F-8E07-C4103FB0D536}"/>
          </ac:spMkLst>
        </pc:spChg>
      </pc:sldChg>
      <pc:sldChg chg="modSp mod">
        <pc:chgData name="davy zulu" userId="a88c850a6dd0038c" providerId="LiveId" clId="{612FCCC7-4621-46A2-8497-4B00309626C1}" dt="2025-03-24T12:43:03.416" v="66" actId="948"/>
        <pc:sldMkLst>
          <pc:docMk/>
          <pc:sldMk cId="0" sldId="272"/>
        </pc:sldMkLst>
        <pc:spChg chg="mod">
          <ac:chgData name="davy zulu" userId="a88c850a6dd0038c" providerId="LiveId" clId="{612FCCC7-4621-46A2-8497-4B00309626C1}" dt="2025-03-24T12:43:03.416" v="66" actId="948"/>
          <ac:spMkLst>
            <pc:docMk/>
            <pc:sldMk cId="0" sldId="272"/>
            <ac:spMk id="18435" creationId="{3FCADD2F-E336-6A45-0C6B-B7A45E9C4E19}"/>
          </ac:spMkLst>
        </pc:spChg>
      </pc:sldChg>
      <pc:sldChg chg="modSp">
        <pc:chgData name="davy zulu" userId="a88c850a6dd0038c" providerId="LiveId" clId="{612FCCC7-4621-46A2-8497-4B00309626C1}" dt="2025-03-24T12:43:13.464" v="67" actId="1076"/>
        <pc:sldMkLst>
          <pc:docMk/>
          <pc:sldMk cId="0" sldId="273"/>
        </pc:sldMkLst>
        <pc:spChg chg="mod">
          <ac:chgData name="davy zulu" userId="a88c850a6dd0038c" providerId="LiveId" clId="{612FCCC7-4621-46A2-8497-4B00309626C1}" dt="2025-03-24T12:43:13.464" v="67" actId="1076"/>
          <ac:spMkLst>
            <pc:docMk/>
            <pc:sldMk cId="0" sldId="273"/>
            <ac:spMk id="19461" creationId="{2FDE0A35-242D-D7AF-7599-B46C1DF6AEF4}"/>
          </ac:spMkLst>
        </pc:spChg>
        <pc:cxnChg chg="mod">
          <ac:chgData name="davy zulu" userId="a88c850a6dd0038c" providerId="LiveId" clId="{612FCCC7-4621-46A2-8497-4B00309626C1}" dt="2025-03-24T12:43:13.464" v="67" actId="1076"/>
          <ac:cxnSpMkLst>
            <pc:docMk/>
            <pc:sldMk cId="0" sldId="273"/>
            <ac:cxnSpMk id="19470" creationId="{F775A87E-F3CF-293B-92FD-5475AC7352BA}"/>
          </ac:cxnSpMkLst>
        </pc:cxnChg>
        <pc:cxnChg chg="mod">
          <ac:chgData name="davy zulu" userId="a88c850a6dd0038c" providerId="LiveId" clId="{612FCCC7-4621-46A2-8497-4B00309626C1}" dt="2025-03-24T12:43:13.464" v="67" actId="1076"/>
          <ac:cxnSpMkLst>
            <pc:docMk/>
            <pc:sldMk cId="0" sldId="273"/>
            <ac:cxnSpMk id="19471" creationId="{487CADCC-E75B-3768-F72C-738BE70B2D8D}"/>
          </ac:cxnSpMkLst>
        </pc:cxnChg>
        <pc:cxnChg chg="mod">
          <ac:chgData name="davy zulu" userId="a88c850a6dd0038c" providerId="LiveId" clId="{612FCCC7-4621-46A2-8497-4B00309626C1}" dt="2025-03-24T12:43:13.464" v="67" actId="1076"/>
          <ac:cxnSpMkLst>
            <pc:docMk/>
            <pc:sldMk cId="0" sldId="273"/>
            <ac:cxnSpMk id="19472" creationId="{B5DEEDD7-11DA-CCF5-54B3-EC4EC4AE88C5}"/>
          </ac:cxnSpMkLst>
        </pc:cxnChg>
      </pc:sldChg>
      <pc:sldChg chg="del">
        <pc:chgData name="davy zulu" userId="a88c850a6dd0038c" providerId="LiveId" clId="{612FCCC7-4621-46A2-8497-4B00309626C1}" dt="2025-03-24T12:44:01.807" v="68" actId="47"/>
        <pc:sldMkLst>
          <pc:docMk/>
          <pc:sldMk cId="0" sldId="278"/>
        </pc:sldMkLst>
      </pc:sldChg>
      <pc:sldChg chg="del">
        <pc:chgData name="davy zulu" userId="a88c850a6dd0038c" providerId="LiveId" clId="{612FCCC7-4621-46A2-8497-4B00309626C1}" dt="2025-03-24T12:44:34.004" v="69" actId="47"/>
        <pc:sldMkLst>
          <pc:docMk/>
          <pc:sldMk cId="0" sldId="296"/>
        </pc:sldMkLst>
      </pc:sldChg>
      <pc:sldChg chg="del">
        <pc:chgData name="davy zulu" userId="a88c850a6dd0038c" providerId="LiveId" clId="{612FCCC7-4621-46A2-8497-4B00309626C1}" dt="2025-03-24T08:14:26.601" v="28" actId="2696"/>
        <pc:sldMkLst>
          <pc:docMk/>
          <pc:sldMk cId="0" sldId="300"/>
        </pc:sldMkLst>
      </pc:sldChg>
      <pc:sldChg chg="del">
        <pc:chgData name="davy zulu" userId="a88c850a6dd0038c" providerId="LiveId" clId="{612FCCC7-4621-46A2-8497-4B00309626C1}" dt="2025-03-24T08:14:26.601" v="28" actId="2696"/>
        <pc:sldMkLst>
          <pc:docMk/>
          <pc:sldMk cId="0" sldId="305"/>
        </pc:sldMkLst>
      </pc:sldChg>
      <pc:sldChg chg="del">
        <pc:chgData name="davy zulu" userId="a88c850a6dd0038c" providerId="LiveId" clId="{612FCCC7-4621-46A2-8497-4B00309626C1}" dt="2025-03-24T08:14:26.601" v="28" actId="2696"/>
        <pc:sldMkLst>
          <pc:docMk/>
          <pc:sldMk cId="0" sldId="306"/>
        </pc:sldMkLst>
      </pc:sldChg>
      <pc:sldChg chg="del">
        <pc:chgData name="davy zulu" userId="a88c850a6dd0038c" providerId="LiveId" clId="{612FCCC7-4621-46A2-8497-4B00309626C1}" dt="2025-03-24T08:14:26.601" v="28" actId="2696"/>
        <pc:sldMkLst>
          <pc:docMk/>
          <pc:sldMk cId="0" sldId="307"/>
        </pc:sldMkLst>
      </pc:sldChg>
      <pc:sldChg chg="del">
        <pc:chgData name="davy zulu" userId="a88c850a6dd0038c" providerId="LiveId" clId="{612FCCC7-4621-46A2-8497-4B00309626C1}" dt="2025-03-24T08:14:26.601" v="28" actId="2696"/>
        <pc:sldMkLst>
          <pc:docMk/>
          <pc:sldMk cId="0" sldId="308"/>
        </pc:sldMkLst>
      </pc:sldChg>
      <pc:sldChg chg="modSp">
        <pc:chgData name="davy zulu" userId="a88c850a6dd0038c" providerId="LiveId" clId="{612FCCC7-4621-46A2-8497-4B00309626C1}" dt="2025-03-24T12:42:12.413" v="62" actId="14100"/>
        <pc:sldMkLst>
          <pc:docMk/>
          <pc:sldMk cId="0" sldId="309"/>
        </pc:sldMkLst>
        <pc:spChg chg="mod">
          <ac:chgData name="davy zulu" userId="a88c850a6dd0038c" providerId="LiveId" clId="{612FCCC7-4621-46A2-8497-4B00309626C1}" dt="2025-03-24T12:42:02.136" v="60" actId="14100"/>
          <ac:spMkLst>
            <pc:docMk/>
            <pc:sldMk cId="0" sldId="309"/>
            <ac:spMk id="13314" creationId="{C0D5176A-C342-9462-1B01-B003707E7F25}"/>
          </ac:spMkLst>
        </pc:spChg>
        <pc:spChg chg="mod">
          <ac:chgData name="davy zulu" userId="a88c850a6dd0038c" providerId="LiveId" clId="{612FCCC7-4621-46A2-8497-4B00309626C1}" dt="2025-03-24T12:42:12.413" v="62" actId="14100"/>
          <ac:spMkLst>
            <pc:docMk/>
            <pc:sldMk cId="0" sldId="309"/>
            <ac:spMk id="13315" creationId="{45722F81-8EE5-DDA1-2C85-B6F5C3B45277}"/>
          </ac:spMkLst>
        </pc:spChg>
      </pc:sldChg>
      <pc:sldChg chg="addSp modSp new mod">
        <pc:chgData name="davy zulu" userId="a88c850a6dd0038c" providerId="LiveId" clId="{612FCCC7-4621-46A2-8497-4B00309626C1}" dt="2025-03-24T07:24:16.893" v="9" actId="14100"/>
        <pc:sldMkLst>
          <pc:docMk/>
          <pc:sldMk cId="3163779945" sldId="311"/>
        </pc:sldMkLst>
        <pc:picChg chg="add mod">
          <ac:chgData name="davy zulu" userId="a88c850a6dd0038c" providerId="LiveId" clId="{612FCCC7-4621-46A2-8497-4B00309626C1}" dt="2025-03-24T07:24:16.893" v="9" actId="14100"/>
          <ac:picMkLst>
            <pc:docMk/>
            <pc:sldMk cId="3163779945" sldId="311"/>
            <ac:picMk id="3" creationId="{19E643BC-58B6-F961-F1A8-481002E7D0A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B768A73F-9B97-3970-575A-663F84D0D04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52227" name="Rectangle 3">
            <a:extLst>
              <a:ext uri="{FF2B5EF4-FFF2-40B4-BE49-F238E27FC236}">
                <a16:creationId xmlns:a16="http://schemas.microsoft.com/office/drawing/2014/main" id="{3B4F38C8-CD8B-34FE-D9C6-D3D7FCA853B4}"/>
              </a:ext>
            </a:extLst>
          </p:cNvPr>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en-US"/>
          </a:p>
        </p:txBody>
      </p:sp>
      <p:sp>
        <p:nvSpPr>
          <p:cNvPr id="52228" name="Rectangle 4">
            <a:extLst>
              <a:ext uri="{FF2B5EF4-FFF2-40B4-BE49-F238E27FC236}">
                <a16:creationId xmlns:a16="http://schemas.microsoft.com/office/drawing/2014/main" id="{FBB977A0-69CF-D1D2-05CC-3672DC95B964}"/>
              </a:ext>
            </a:extLst>
          </p:cNvPr>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52229" name="Rectangle 5">
            <a:extLst>
              <a:ext uri="{FF2B5EF4-FFF2-40B4-BE49-F238E27FC236}">
                <a16:creationId xmlns:a16="http://schemas.microsoft.com/office/drawing/2014/main" id="{B5B286B1-5F59-7BB5-BAC6-704CDF1E51DB}"/>
              </a:ext>
            </a:extLst>
          </p:cNvPr>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CEF35EEC-15A4-554A-B2FB-D58E1E28C622}"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4">
            <a:extLst>
              <a:ext uri="{FF2B5EF4-FFF2-40B4-BE49-F238E27FC236}">
                <a16:creationId xmlns:a16="http://schemas.microsoft.com/office/drawing/2014/main" id="{65B64FF7-EB22-1080-1ABC-7D72AD68A87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D75C46D-0A7B-EBD1-53A5-6A89C9AFB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8AAF87E-7BB4-DF7B-5571-069657A175D8}"/>
              </a:ext>
            </a:extLst>
          </p:cNvPr>
          <p:cNvSpPr>
            <a:spLocks noGrp="1" noChangeArrowheads="1"/>
          </p:cNvSpPr>
          <p:nvPr>
            <p:ph type="sldNum" sz="quarter" idx="12"/>
          </p:nvPr>
        </p:nvSpPr>
        <p:spPr>
          <a:ln/>
        </p:spPr>
        <p:txBody>
          <a:bodyPr/>
          <a:lstStyle>
            <a:lvl1pPr>
              <a:defRPr/>
            </a:lvl1pPr>
          </a:lstStyle>
          <a:p>
            <a:fld id="{9A5A133C-65A6-104D-A835-37703BD05704}" type="slidenum">
              <a:rPr lang="en-US" altLang="en-US"/>
              <a:pPr/>
              <a:t>‹#›</a:t>
            </a:fld>
            <a:endParaRPr lang="en-US" altLang="en-US"/>
          </a:p>
        </p:txBody>
      </p:sp>
    </p:spTree>
    <p:extLst>
      <p:ext uri="{BB962C8B-B14F-4D97-AF65-F5344CB8AC3E}">
        <p14:creationId xmlns:p14="http://schemas.microsoft.com/office/powerpoint/2010/main" val="2339335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74AB2835-19E4-A52D-CE83-A46AE531CE9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673B5BB-605A-B6A6-32D9-809E133EDB7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68AFABC-9ADE-A5A7-31E4-B87C0B871DE3}"/>
              </a:ext>
            </a:extLst>
          </p:cNvPr>
          <p:cNvSpPr>
            <a:spLocks noGrp="1" noChangeArrowheads="1"/>
          </p:cNvSpPr>
          <p:nvPr>
            <p:ph type="sldNum" sz="quarter" idx="12"/>
          </p:nvPr>
        </p:nvSpPr>
        <p:spPr>
          <a:ln/>
        </p:spPr>
        <p:txBody>
          <a:bodyPr/>
          <a:lstStyle>
            <a:lvl1pPr>
              <a:defRPr/>
            </a:lvl1pPr>
          </a:lstStyle>
          <a:p>
            <a:fld id="{BAF02B3C-79BD-9C4F-8D04-CD3E8CEBAC30}" type="slidenum">
              <a:rPr lang="en-US" altLang="en-US"/>
              <a:pPr/>
              <a:t>‹#›</a:t>
            </a:fld>
            <a:endParaRPr lang="en-US" altLang="en-US"/>
          </a:p>
        </p:txBody>
      </p:sp>
    </p:spTree>
    <p:extLst>
      <p:ext uri="{BB962C8B-B14F-4D97-AF65-F5344CB8AC3E}">
        <p14:creationId xmlns:p14="http://schemas.microsoft.com/office/powerpoint/2010/main" val="70999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C24D3EF3-6F49-8123-0822-675288AAF8C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5145067-3CB8-0C35-C849-995573C3612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0D07CC3-77FA-F8A0-0622-525CB28EB3D3}"/>
              </a:ext>
            </a:extLst>
          </p:cNvPr>
          <p:cNvSpPr>
            <a:spLocks noGrp="1" noChangeArrowheads="1"/>
          </p:cNvSpPr>
          <p:nvPr>
            <p:ph type="sldNum" sz="quarter" idx="12"/>
          </p:nvPr>
        </p:nvSpPr>
        <p:spPr>
          <a:ln/>
        </p:spPr>
        <p:txBody>
          <a:bodyPr/>
          <a:lstStyle>
            <a:lvl1pPr>
              <a:defRPr/>
            </a:lvl1pPr>
          </a:lstStyle>
          <a:p>
            <a:fld id="{CA9FF0C4-6B78-AA4E-869F-C785D91AC791}" type="slidenum">
              <a:rPr lang="en-US" altLang="en-US"/>
              <a:pPr/>
              <a:t>‹#›</a:t>
            </a:fld>
            <a:endParaRPr lang="en-US" altLang="en-US"/>
          </a:p>
        </p:txBody>
      </p:sp>
    </p:spTree>
    <p:extLst>
      <p:ext uri="{BB962C8B-B14F-4D97-AF65-F5344CB8AC3E}">
        <p14:creationId xmlns:p14="http://schemas.microsoft.com/office/powerpoint/2010/main" val="1964831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D1AFBD57-5499-3B9E-F40C-F33136998A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86F5D0F-BD8F-F8FC-E524-6F5B6A3ADFC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8A9B187-8E51-E7D4-F4A0-CD1528D8EC5D}"/>
              </a:ext>
            </a:extLst>
          </p:cNvPr>
          <p:cNvSpPr>
            <a:spLocks noGrp="1" noChangeArrowheads="1"/>
          </p:cNvSpPr>
          <p:nvPr>
            <p:ph type="sldNum" sz="quarter" idx="12"/>
          </p:nvPr>
        </p:nvSpPr>
        <p:spPr>
          <a:ln/>
        </p:spPr>
        <p:txBody>
          <a:bodyPr/>
          <a:lstStyle>
            <a:lvl1pPr>
              <a:defRPr/>
            </a:lvl1pPr>
          </a:lstStyle>
          <a:p>
            <a:fld id="{D9DDB737-4DA9-0349-AB86-ADB34A116852}" type="slidenum">
              <a:rPr lang="en-US" altLang="en-US"/>
              <a:pPr/>
              <a:t>‹#›</a:t>
            </a:fld>
            <a:endParaRPr lang="en-US" altLang="en-US"/>
          </a:p>
        </p:txBody>
      </p:sp>
    </p:spTree>
    <p:extLst>
      <p:ext uri="{BB962C8B-B14F-4D97-AF65-F5344CB8AC3E}">
        <p14:creationId xmlns:p14="http://schemas.microsoft.com/office/powerpoint/2010/main" val="256548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4132A638-7796-56A8-D282-F6EA50E3C30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26B9990-3313-D247-2CEC-42D3B5DC382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E96D5C39-B9F3-6F6B-68B7-90AAE52CC7C7}"/>
              </a:ext>
            </a:extLst>
          </p:cNvPr>
          <p:cNvSpPr>
            <a:spLocks noGrp="1" noChangeArrowheads="1"/>
          </p:cNvSpPr>
          <p:nvPr>
            <p:ph type="sldNum" sz="quarter" idx="12"/>
          </p:nvPr>
        </p:nvSpPr>
        <p:spPr>
          <a:ln/>
        </p:spPr>
        <p:txBody>
          <a:bodyPr/>
          <a:lstStyle>
            <a:lvl1pPr>
              <a:defRPr/>
            </a:lvl1pPr>
          </a:lstStyle>
          <a:p>
            <a:fld id="{75ED3B69-5E9D-794F-9839-3F375E6B71D5}" type="slidenum">
              <a:rPr lang="en-US" altLang="en-US"/>
              <a:pPr/>
              <a:t>‹#›</a:t>
            </a:fld>
            <a:endParaRPr lang="en-US" altLang="en-US"/>
          </a:p>
        </p:txBody>
      </p:sp>
    </p:spTree>
    <p:extLst>
      <p:ext uri="{BB962C8B-B14F-4D97-AF65-F5344CB8AC3E}">
        <p14:creationId xmlns:p14="http://schemas.microsoft.com/office/powerpoint/2010/main" val="2901899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CA81C22B-0FBF-EBB5-735A-F0742FBC4DC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ECC9713-1C65-1704-C270-DB42A425F37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1090699-D323-B9E4-66B4-5CCEF65D760D}"/>
              </a:ext>
            </a:extLst>
          </p:cNvPr>
          <p:cNvSpPr>
            <a:spLocks noGrp="1" noChangeArrowheads="1"/>
          </p:cNvSpPr>
          <p:nvPr>
            <p:ph type="sldNum" sz="quarter" idx="12"/>
          </p:nvPr>
        </p:nvSpPr>
        <p:spPr>
          <a:ln/>
        </p:spPr>
        <p:txBody>
          <a:bodyPr/>
          <a:lstStyle>
            <a:lvl1pPr>
              <a:defRPr/>
            </a:lvl1pPr>
          </a:lstStyle>
          <a:p>
            <a:fld id="{E6D811C7-7EB4-B64F-A53D-11601A89C27D}" type="slidenum">
              <a:rPr lang="en-US" altLang="en-US"/>
              <a:pPr/>
              <a:t>‹#›</a:t>
            </a:fld>
            <a:endParaRPr lang="en-US" altLang="en-US"/>
          </a:p>
        </p:txBody>
      </p:sp>
    </p:spTree>
    <p:extLst>
      <p:ext uri="{BB962C8B-B14F-4D97-AF65-F5344CB8AC3E}">
        <p14:creationId xmlns:p14="http://schemas.microsoft.com/office/powerpoint/2010/main" val="248677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64F77CD5-603B-2A7A-100D-C3476E5B17D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751FD8AA-707F-18F1-23A0-E51822C2830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18CD4838-20E8-F12E-4563-23DB7BC2B269}"/>
              </a:ext>
            </a:extLst>
          </p:cNvPr>
          <p:cNvSpPr>
            <a:spLocks noGrp="1" noChangeArrowheads="1"/>
          </p:cNvSpPr>
          <p:nvPr>
            <p:ph type="sldNum" sz="quarter" idx="12"/>
          </p:nvPr>
        </p:nvSpPr>
        <p:spPr>
          <a:ln/>
        </p:spPr>
        <p:txBody>
          <a:bodyPr/>
          <a:lstStyle>
            <a:lvl1pPr>
              <a:defRPr/>
            </a:lvl1pPr>
          </a:lstStyle>
          <a:p>
            <a:fld id="{CDD39F87-3B82-C74A-8303-A27C06DE97C0}" type="slidenum">
              <a:rPr lang="en-US" altLang="en-US"/>
              <a:pPr/>
              <a:t>‹#›</a:t>
            </a:fld>
            <a:endParaRPr lang="en-US" altLang="en-US"/>
          </a:p>
        </p:txBody>
      </p:sp>
    </p:spTree>
    <p:extLst>
      <p:ext uri="{BB962C8B-B14F-4D97-AF65-F5344CB8AC3E}">
        <p14:creationId xmlns:p14="http://schemas.microsoft.com/office/powerpoint/2010/main" val="3603693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3B661985-BD1A-BCEB-83AD-C7B6E216A56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ADB68DF4-5948-2168-6E1D-DC593488A31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7EF7D474-C275-1E45-32AF-59CA2E9CE90D}"/>
              </a:ext>
            </a:extLst>
          </p:cNvPr>
          <p:cNvSpPr>
            <a:spLocks noGrp="1" noChangeArrowheads="1"/>
          </p:cNvSpPr>
          <p:nvPr>
            <p:ph type="sldNum" sz="quarter" idx="12"/>
          </p:nvPr>
        </p:nvSpPr>
        <p:spPr>
          <a:ln/>
        </p:spPr>
        <p:txBody>
          <a:bodyPr/>
          <a:lstStyle>
            <a:lvl1pPr>
              <a:defRPr/>
            </a:lvl1pPr>
          </a:lstStyle>
          <a:p>
            <a:fld id="{95B621A2-3DB1-6145-8141-169CF4A2DCEA}" type="slidenum">
              <a:rPr lang="en-US" altLang="en-US"/>
              <a:pPr/>
              <a:t>‹#›</a:t>
            </a:fld>
            <a:endParaRPr lang="en-US" altLang="en-US"/>
          </a:p>
        </p:txBody>
      </p:sp>
    </p:spTree>
    <p:extLst>
      <p:ext uri="{BB962C8B-B14F-4D97-AF65-F5344CB8AC3E}">
        <p14:creationId xmlns:p14="http://schemas.microsoft.com/office/powerpoint/2010/main" val="454912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CCEF008-5221-2241-D831-D4D8D947677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37977A95-588D-4EDA-6C56-8390926B6D8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3C8730DB-811F-33EC-F8FC-AF3611839EF2}"/>
              </a:ext>
            </a:extLst>
          </p:cNvPr>
          <p:cNvSpPr>
            <a:spLocks noGrp="1" noChangeArrowheads="1"/>
          </p:cNvSpPr>
          <p:nvPr>
            <p:ph type="sldNum" sz="quarter" idx="12"/>
          </p:nvPr>
        </p:nvSpPr>
        <p:spPr>
          <a:ln/>
        </p:spPr>
        <p:txBody>
          <a:bodyPr/>
          <a:lstStyle>
            <a:lvl1pPr>
              <a:defRPr/>
            </a:lvl1pPr>
          </a:lstStyle>
          <a:p>
            <a:fld id="{C191349D-FFBC-E446-A7B8-3D081655B42E}" type="slidenum">
              <a:rPr lang="en-US" altLang="en-US"/>
              <a:pPr/>
              <a:t>‹#›</a:t>
            </a:fld>
            <a:endParaRPr lang="en-US" altLang="en-US"/>
          </a:p>
        </p:txBody>
      </p:sp>
    </p:spTree>
    <p:extLst>
      <p:ext uri="{BB962C8B-B14F-4D97-AF65-F5344CB8AC3E}">
        <p14:creationId xmlns:p14="http://schemas.microsoft.com/office/powerpoint/2010/main" val="181706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9CDD8744-345E-F2A3-B335-7570216F634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2AF89A5-E110-ADE7-97DD-F95245E3E72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718E889-C83D-31BF-6898-1906E2F52082}"/>
              </a:ext>
            </a:extLst>
          </p:cNvPr>
          <p:cNvSpPr>
            <a:spLocks noGrp="1" noChangeArrowheads="1"/>
          </p:cNvSpPr>
          <p:nvPr>
            <p:ph type="sldNum" sz="quarter" idx="12"/>
          </p:nvPr>
        </p:nvSpPr>
        <p:spPr>
          <a:ln/>
        </p:spPr>
        <p:txBody>
          <a:bodyPr/>
          <a:lstStyle>
            <a:lvl1pPr>
              <a:defRPr/>
            </a:lvl1pPr>
          </a:lstStyle>
          <a:p>
            <a:fld id="{BD2E6F46-6079-3542-AF64-4109FE810B12}" type="slidenum">
              <a:rPr lang="en-US" altLang="en-US"/>
              <a:pPr/>
              <a:t>‹#›</a:t>
            </a:fld>
            <a:endParaRPr lang="en-US" altLang="en-US"/>
          </a:p>
        </p:txBody>
      </p:sp>
    </p:spTree>
    <p:extLst>
      <p:ext uri="{BB962C8B-B14F-4D97-AF65-F5344CB8AC3E}">
        <p14:creationId xmlns:p14="http://schemas.microsoft.com/office/powerpoint/2010/main" val="1321576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B910CD9F-0147-F945-0FB2-5F7A8D84E9E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8ACCF2E-FE1F-3FDF-777D-16E9E195E9D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E382FF20-875B-023C-4078-FE1F1B2700F3}"/>
              </a:ext>
            </a:extLst>
          </p:cNvPr>
          <p:cNvSpPr>
            <a:spLocks noGrp="1" noChangeArrowheads="1"/>
          </p:cNvSpPr>
          <p:nvPr>
            <p:ph type="sldNum" sz="quarter" idx="12"/>
          </p:nvPr>
        </p:nvSpPr>
        <p:spPr>
          <a:ln/>
        </p:spPr>
        <p:txBody>
          <a:bodyPr/>
          <a:lstStyle>
            <a:lvl1pPr>
              <a:defRPr/>
            </a:lvl1pPr>
          </a:lstStyle>
          <a:p>
            <a:fld id="{9DA3BBC0-52F8-8945-AAB3-D9B979C3D9C0}" type="slidenum">
              <a:rPr lang="en-US" altLang="en-US"/>
              <a:pPr/>
              <a:t>‹#›</a:t>
            </a:fld>
            <a:endParaRPr lang="en-US" altLang="en-US"/>
          </a:p>
        </p:txBody>
      </p:sp>
    </p:spTree>
    <p:extLst>
      <p:ext uri="{BB962C8B-B14F-4D97-AF65-F5344CB8AC3E}">
        <p14:creationId xmlns:p14="http://schemas.microsoft.com/office/powerpoint/2010/main" val="2162449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3080478-00C9-2F12-D33C-24F1EA5AEAB5}"/>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48CE233-C5D7-C668-4EAC-2292D33C8C5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2422476-B651-9DAC-24FC-E22CE0783A8B}"/>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ltLang="en-US"/>
          </a:p>
        </p:txBody>
      </p:sp>
      <p:sp>
        <p:nvSpPr>
          <p:cNvPr id="1029" name="Rectangle 5">
            <a:extLst>
              <a:ext uri="{FF2B5EF4-FFF2-40B4-BE49-F238E27FC236}">
                <a16:creationId xmlns:a16="http://schemas.microsoft.com/office/drawing/2014/main" id="{261EDA7C-38C1-D586-EAE3-A5D354536CC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ltLang="en-US"/>
          </a:p>
        </p:txBody>
      </p:sp>
      <p:sp>
        <p:nvSpPr>
          <p:cNvPr id="1030" name="Rectangle 6">
            <a:extLst>
              <a:ext uri="{FF2B5EF4-FFF2-40B4-BE49-F238E27FC236}">
                <a16:creationId xmlns:a16="http://schemas.microsoft.com/office/drawing/2014/main" id="{BC4BAD0E-ABBC-A5EC-C2BC-D1B1042F6547}"/>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D68F92BC-78A1-CE47-9C56-D37BECA4E47C}"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22.xml.rels><?xml version="1.0" encoding="UTF-8" standalone="yes"?>
<Relationships xmlns="http://schemas.openxmlformats.org/package/2006/relationships"><Relationship Id="rId3" Type="http://schemas.openxmlformats.org/officeDocument/2006/relationships/hyperlink" Target="http://www.ncbi.nlm.nih.gov/entrez/query.fcgi?db=PubMed&amp;cmd=Display&amp;dopt=pubmed_pubmed&amp;from_uid=8815397" TargetMode="External"/><Relationship Id="rId2" Type="http://schemas.openxmlformats.org/officeDocument/2006/relationships/slideLayout" Target="../slideLayouts/slideLayout7.xml"/><Relationship Id="rId1" Type="http://schemas.openxmlformats.org/officeDocument/2006/relationships/themeOverride" Target="../theme/themeOverride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ncbi.nlm.nih.gov/entrez/query.fcgi?db=PubMed&amp;cmd=Display&amp;dopt=pubmed_pubmed&amp;from_uid=3358413" TargetMode="External"/><Relationship Id="rId2" Type="http://schemas.openxmlformats.org/officeDocument/2006/relationships/slideLayout" Target="../slideLayouts/slideLayout7.xml"/><Relationship Id="rId1" Type="http://schemas.openxmlformats.org/officeDocument/2006/relationships/themeOverride" Target="../theme/themeOverride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28D8120-3ADB-E671-4C99-6D23B7053720}"/>
              </a:ext>
            </a:extLst>
          </p:cNvPr>
          <p:cNvSpPr>
            <a:spLocks noGrp="1" noChangeArrowheads="1"/>
          </p:cNvSpPr>
          <p:nvPr>
            <p:ph type="ctrTitle"/>
          </p:nvPr>
        </p:nvSpPr>
        <p:spPr>
          <a:xfrm>
            <a:off x="533400" y="685800"/>
            <a:ext cx="7772400" cy="1470025"/>
          </a:xfrm>
        </p:spPr>
        <p:txBody>
          <a:bodyPr anchor="ctr"/>
          <a:lstStyle/>
          <a:p>
            <a:pPr eaLnBrk="1" hangingPunct="1"/>
            <a:r>
              <a:rPr lang="en-US" altLang="en-US" sz="4400" dirty="0"/>
              <a:t>Research Methods</a:t>
            </a:r>
          </a:p>
        </p:txBody>
      </p:sp>
      <p:sp>
        <p:nvSpPr>
          <p:cNvPr id="3075" name="Rectangle 3">
            <a:extLst>
              <a:ext uri="{FF2B5EF4-FFF2-40B4-BE49-F238E27FC236}">
                <a16:creationId xmlns:a16="http://schemas.microsoft.com/office/drawing/2014/main" id="{EE5ED8D8-0A08-D8F3-5056-75C9470B52DF}"/>
              </a:ext>
            </a:extLst>
          </p:cNvPr>
          <p:cNvSpPr>
            <a:spLocks noGrp="1" noChangeArrowheads="1"/>
          </p:cNvSpPr>
          <p:nvPr>
            <p:ph type="subTitle" idx="1"/>
          </p:nvPr>
        </p:nvSpPr>
        <p:spPr>
          <a:xfrm>
            <a:off x="1371600" y="3886200"/>
            <a:ext cx="6400800" cy="1752600"/>
          </a:xfrm>
        </p:spPr>
        <p:txBody>
          <a:bodyPr/>
          <a:lstStyle/>
          <a:p>
            <a:pPr eaLnBrk="1" hangingPunct="1"/>
            <a:r>
              <a:rPr lang="en-US" altLang="en-US" sz="3200" dirty="0"/>
              <a:t>HSMP 4330</a:t>
            </a:r>
          </a:p>
          <a:p>
            <a:pPr eaLnBrk="1" hangingPunct="1"/>
            <a:r>
              <a:rPr lang="en-US" altLang="en-US" sz="3200" dirty="0"/>
              <a:t>Dr. Zulu Davy Wadula</a:t>
            </a:r>
          </a:p>
          <a:p>
            <a:pPr eaLnBrk="1" hangingPunct="1"/>
            <a:endParaRPr lang="en-US" altLang="en-US" sz="1800" dirty="0"/>
          </a:p>
          <a:p>
            <a:pPr eaLnBrk="1" hangingPunct="1"/>
            <a:endParaRPr lang="en-US" altLang="en-US" sz="1800" dirty="0"/>
          </a:p>
          <a:p>
            <a:pPr eaLnBrk="1" hangingPunct="1"/>
            <a:r>
              <a:rPr lang="en-US" altLang="en-US" sz="1800" dirty="0"/>
              <a:t>Adapted from KINE 5300 Notes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6972F8F-1D7D-0643-A829-B4B5549D6ABE}"/>
              </a:ext>
            </a:extLst>
          </p:cNvPr>
          <p:cNvSpPr>
            <a:spLocks noGrp="1" noChangeArrowheads="1"/>
          </p:cNvSpPr>
          <p:nvPr>
            <p:ph type="title"/>
          </p:nvPr>
        </p:nvSpPr>
        <p:spPr>
          <a:xfrm>
            <a:off x="457200" y="33337"/>
            <a:ext cx="8229600" cy="792162"/>
          </a:xfrm>
        </p:spPr>
        <p:txBody>
          <a:bodyPr/>
          <a:lstStyle/>
          <a:p>
            <a:pPr eaLnBrk="1" hangingPunct="1"/>
            <a:r>
              <a:rPr lang="en-US" altLang="en-US" dirty="0"/>
              <a:t>Identifying the Problem</a:t>
            </a:r>
          </a:p>
        </p:txBody>
      </p:sp>
      <p:sp>
        <p:nvSpPr>
          <p:cNvPr id="12291" name="Rectangle 3">
            <a:extLst>
              <a:ext uri="{FF2B5EF4-FFF2-40B4-BE49-F238E27FC236}">
                <a16:creationId xmlns:a16="http://schemas.microsoft.com/office/drawing/2014/main" id="{D12B691D-0444-D946-56F4-B6640ABA4E6A}"/>
              </a:ext>
            </a:extLst>
          </p:cNvPr>
          <p:cNvSpPr>
            <a:spLocks noGrp="1" noChangeArrowheads="1"/>
          </p:cNvSpPr>
          <p:nvPr>
            <p:ph type="body" idx="1"/>
          </p:nvPr>
        </p:nvSpPr>
        <p:spPr>
          <a:xfrm>
            <a:off x="457200" y="990600"/>
            <a:ext cx="8229600" cy="5867400"/>
          </a:xfrm>
        </p:spPr>
        <p:txBody>
          <a:bodyPr/>
          <a:lstStyle/>
          <a:p>
            <a:pPr eaLnBrk="1" hangingPunct="1">
              <a:lnSpc>
                <a:spcPct val="90000"/>
              </a:lnSpc>
              <a:spcAft>
                <a:spcPts val="1200"/>
              </a:spcAft>
            </a:pPr>
            <a:r>
              <a:rPr lang="en-US" altLang="en-US" dirty="0"/>
              <a:t>First, and arguably the most important, step</a:t>
            </a:r>
          </a:p>
          <a:p>
            <a:pPr lvl="1" eaLnBrk="1" hangingPunct="1">
              <a:lnSpc>
                <a:spcPct val="90000"/>
              </a:lnSpc>
              <a:spcAft>
                <a:spcPts val="1200"/>
              </a:spcAft>
            </a:pPr>
            <a:r>
              <a:rPr lang="en-US" altLang="en-US" dirty="0"/>
              <a:t>Several sources</a:t>
            </a:r>
          </a:p>
          <a:p>
            <a:pPr lvl="2" eaLnBrk="1" hangingPunct="1">
              <a:lnSpc>
                <a:spcPct val="90000"/>
              </a:lnSpc>
              <a:spcAft>
                <a:spcPts val="1200"/>
              </a:spcAft>
            </a:pPr>
            <a:r>
              <a:rPr lang="en-US" altLang="en-US" dirty="0"/>
              <a:t>Theoretical basis</a:t>
            </a:r>
          </a:p>
          <a:p>
            <a:pPr lvl="2" eaLnBrk="1" hangingPunct="1">
              <a:lnSpc>
                <a:spcPct val="90000"/>
              </a:lnSpc>
              <a:spcAft>
                <a:spcPts val="1200"/>
              </a:spcAft>
            </a:pPr>
            <a:r>
              <a:rPr lang="en-US" altLang="en-US" dirty="0"/>
              <a:t>Professional practice</a:t>
            </a:r>
          </a:p>
          <a:p>
            <a:pPr lvl="2" eaLnBrk="1" hangingPunct="1">
              <a:lnSpc>
                <a:spcPct val="90000"/>
              </a:lnSpc>
              <a:spcAft>
                <a:spcPts val="1200"/>
              </a:spcAft>
            </a:pPr>
            <a:r>
              <a:rPr lang="en-US" altLang="en-US" dirty="0"/>
              <a:t>Personal experience</a:t>
            </a:r>
          </a:p>
          <a:p>
            <a:pPr lvl="2" eaLnBrk="1" hangingPunct="1">
              <a:lnSpc>
                <a:spcPct val="90000"/>
              </a:lnSpc>
              <a:spcAft>
                <a:spcPts val="1200"/>
              </a:spcAft>
            </a:pPr>
            <a:r>
              <a:rPr lang="en-US" altLang="en-US" dirty="0"/>
              <a:t>Shear curiosity</a:t>
            </a:r>
          </a:p>
          <a:p>
            <a:pPr lvl="1" eaLnBrk="1" hangingPunct="1">
              <a:lnSpc>
                <a:spcPct val="90000"/>
              </a:lnSpc>
              <a:spcAft>
                <a:spcPts val="1200"/>
              </a:spcAft>
            </a:pPr>
            <a:r>
              <a:rPr lang="en-US" altLang="en-US" dirty="0"/>
              <a:t>Starts as a broad question that must be narrowed</a:t>
            </a:r>
          </a:p>
          <a:p>
            <a:pPr lvl="1" eaLnBrk="1" hangingPunct="1">
              <a:lnSpc>
                <a:spcPct val="90000"/>
              </a:lnSpc>
              <a:spcAft>
                <a:spcPts val="1200"/>
              </a:spcAft>
            </a:pPr>
            <a:r>
              <a:rPr lang="en-US" altLang="en-US" dirty="0"/>
              <a:t>Problem statement; experimental approach to the problem; etc.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0D5176A-C342-9462-1B01-B003707E7F25}"/>
              </a:ext>
            </a:extLst>
          </p:cNvPr>
          <p:cNvSpPr>
            <a:spLocks noGrp="1" noChangeArrowheads="1"/>
          </p:cNvSpPr>
          <p:nvPr>
            <p:ph type="title"/>
          </p:nvPr>
        </p:nvSpPr>
        <p:spPr>
          <a:xfrm>
            <a:off x="457200" y="0"/>
            <a:ext cx="8229600" cy="838200"/>
          </a:xfrm>
        </p:spPr>
        <p:txBody>
          <a:bodyPr/>
          <a:lstStyle/>
          <a:p>
            <a:pPr eaLnBrk="1" hangingPunct="1"/>
            <a:r>
              <a:rPr lang="en-US" altLang="en-US" dirty="0"/>
              <a:t>Identifying the Problem</a:t>
            </a:r>
          </a:p>
        </p:txBody>
      </p:sp>
      <p:sp>
        <p:nvSpPr>
          <p:cNvPr id="13315" name="Rectangle 3">
            <a:extLst>
              <a:ext uri="{FF2B5EF4-FFF2-40B4-BE49-F238E27FC236}">
                <a16:creationId xmlns:a16="http://schemas.microsoft.com/office/drawing/2014/main" id="{45722F81-8EE5-DDA1-2C85-B6F5C3B45277}"/>
              </a:ext>
            </a:extLst>
          </p:cNvPr>
          <p:cNvSpPr>
            <a:spLocks noGrp="1" noChangeArrowheads="1"/>
          </p:cNvSpPr>
          <p:nvPr>
            <p:ph type="body" idx="1"/>
          </p:nvPr>
        </p:nvSpPr>
        <p:spPr>
          <a:xfrm>
            <a:off x="457200" y="1066800"/>
            <a:ext cx="8229600" cy="5486400"/>
          </a:xfrm>
        </p:spPr>
        <p:txBody>
          <a:bodyPr/>
          <a:lstStyle/>
          <a:p>
            <a:pPr marL="609600" indent="-609600" eaLnBrk="1" hangingPunct="1">
              <a:spcAft>
                <a:spcPts val="1200"/>
              </a:spcAft>
            </a:pPr>
            <a:r>
              <a:rPr lang="en-US" altLang="en-US" dirty="0"/>
              <a:t>Three categories when selecting a research problem</a:t>
            </a:r>
          </a:p>
          <a:p>
            <a:pPr marL="990600" lvl="1" indent="-533400" eaLnBrk="1" hangingPunct="1">
              <a:spcAft>
                <a:spcPts val="1200"/>
              </a:spcAft>
            </a:pPr>
            <a:r>
              <a:rPr lang="en-US" altLang="en-US" dirty="0"/>
              <a:t>Those who know precisely what they want to do and have a well conceived problem</a:t>
            </a:r>
          </a:p>
          <a:p>
            <a:pPr marL="990600" lvl="1" indent="-533400" eaLnBrk="1" hangingPunct="1">
              <a:spcAft>
                <a:spcPts val="1200"/>
              </a:spcAft>
            </a:pPr>
            <a:r>
              <a:rPr lang="en-US" altLang="en-US" dirty="0"/>
              <a:t>Those who have many interest areas and are having difficulty deciding exactly what they want to study</a:t>
            </a:r>
          </a:p>
          <a:p>
            <a:pPr marL="990600" lvl="1" indent="-533400" eaLnBrk="1" hangingPunct="1">
              <a:spcAft>
                <a:spcPts val="1200"/>
              </a:spcAft>
            </a:pPr>
            <a:r>
              <a:rPr lang="en-US" altLang="en-US" dirty="0"/>
              <a:t>Those who do not have any idea about a worthwhile research problem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9B06770-C60E-8664-F223-0AB8F6CA4CB3}"/>
              </a:ext>
            </a:extLst>
          </p:cNvPr>
          <p:cNvSpPr>
            <a:spLocks noGrp="1" noChangeArrowheads="1"/>
          </p:cNvSpPr>
          <p:nvPr>
            <p:ph type="title"/>
          </p:nvPr>
        </p:nvSpPr>
        <p:spPr/>
        <p:txBody>
          <a:bodyPr/>
          <a:lstStyle/>
          <a:p>
            <a:pPr eaLnBrk="1" hangingPunct="1"/>
            <a:r>
              <a:rPr lang="en-US" altLang="en-US"/>
              <a:t>Philosophy of Graduate Education</a:t>
            </a:r>
          </a:p>
        </p:txBody>
      </p:sp>
      <p:sp>
        <p:nvSpPr>
          <p:cNvPr id="14339" name="Rectangle 3">
            <a:extLst>
              <a:ext uri="{FF2B5EF4-FFF2-40B4-BE49-F238E27FC236}">
                <a16:creationId xmlns:a16="http://schemas.microsoft.com/office/drawing/2014/main" id="{265F8989-4D54-BBCF-BFB9-0F8AD3B35068}"/>
              </a:ext>
            </a:extLst>
          </p:cNvPr>
          <p:cNvSpPr>
            <a:spLocks noGrp="1" noChangeArrowheads="1"/>
          </p:cNvSpPr>
          <p:nvPr>
            <p:ph type="body" idx="1"/>
          </p:nvPr>
        </p:nvSpPr>
        <p:spPr>
          <a:xfrm>
            <a:off x="457200" y="1600200"/>
            <a:ext cx="8229600" cy="4876800"/>
          </a:xfrm>
        </p:spPr>
        <p:txBody>
          <a:bodyPr/>
          <a:lstStyle/>
          <a:p>
            <a:pPr eaLnBrk="1" hangingPunct="1"/>
            <a:r>
              <a:rPr lang="en-US" altLang="en-US"/>
              <a:t>MENTORSHIP!</a:t>
            </a:r>
          </a:p>
          <a:p>
            <a:pPr lvl="1" eaLnBrk="1" hangingPunct="1"/>
            <a:r>
              <a:rPr lang="en-US" altLang="en-US"/>
              <a:t>Work with a professor/researcher that has established a research agenda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D51660B-5CE1-1938-F256-1AF5F4BD7CEB}"/>
              </a:ext>
            </a:extLst>
          </p:cNvPr>
          <p:cNvSpPr>
            <a:spLocks noGrp="1" noChangeArrowheads="1"/>
          </p:cNvSpPr>
          <p:nvPr>
            <p:ph type="title"/>
          </p:nvPr>
        </p:nvSpPr>
        <p:spPr/>
        <p:txBody>
          <a:bodyPr/>
          <a:lstStyle/>
          <a:p>
            <a:pPr eaLnBrk="1" hangingPunct="1"/>
            <a:r>
              <a:rPr lang="en-US" altLang="en-US"/>
              <a:t>Formulating a Hypothesis</a:t>
            </a:r>
          </a:p>
        </p:txBody>
      </p:sp>
      <p:sp>
        <p:nvSpPr>
          <p:cNvPr id="15363" name="Rectangle 3">
            <a:extLst>
              <a:ext uri="{FF2B5EF4-FFF2-40B4-BE49-F238E27FC236}">
                <a16:creationId xmlns:a16="http://schemas.microsoft.com/office/drawing/2014/main" id="{8321A952-EDFC-A2AC-58E4-F2D015072F71}"/>
              </a:ext>
            </a:extLst>
          </p:cNvPr>
          <p:cNvSpPr>
            <a:spLocks noGrp="1" noChangeArrowheads="1"/>
          </p:cNvSpPr>
          <p:nvPr>
            <p:ph type="body" idx="1"/>
          </p:nvPr>
        </p:nvSpPr>
        <p:spPr>
          <a:xfrm>
            <a:off x="457200" y="1600200"/>
            <a:ext cx="8229600" cy="5105400"/>
          </a:xfrm>
        </p:spPr>
        <p:txBody>
          <a:bodyPr/>
          <a:lstStyle/>
          <a:p>
            <a:pPr eaLnBrk="1" hangingPunct="1"/>
            <a:r>
              <a:rPr lang="en-US" altLang="en-US"/>
              <a:t>Hypothesis:</a:t>
            </a:r>
          </a:p>
          <a:p>
            <a:pPr lvl="1" eaLnBrk="1" hangingPunct="1"/>
            <a:r>
              <a:rPr lang="en-US" altLang="en-US"/>
              <a:t>A belief or prediction of the eventual outcome of the research</a:t>
            </a:r>
          </a:p>
          <a:p>
            <a:pPr lvl="1" eaLnBrk="1" hangingPunct="1"/>
            <a:r>
              <a:rPr lang="en-US" altLang="en-US"/>
              <a:t>A concrete, specific statement about the relationships between phenomena</a:t>
            </a:r>
          </a:p>
          <a:p>
            <a:pPr lvl="1" eaLnBrk="1" hangingPunct="1"/>
            <a:r>
              <a:rPr lang="en-US" altLang="en-US"/>
              <a:t>Based on deductive reasoning</a:t>
            </a:r>
          </a:p>
          <a:p>
            <a:pPr lvl="1" eaLnBrk="1" hangingPunct="1"/>
            <a:r>
              <a:rPr lang="en-US" altLang="en-US"/>
              <a:t>2 types of hypotheses:</a:t>
            </a:r>
          </a:p>
          <a:p>
            <a:pPr lvl="2" eaLnBrk="1" hangingPunct="1"/>
            <a:r>
              <a:rPr lang="en-US" altLang="en-US"/>
              <a:t>Null hypothesis (H</a:t>
            </a:r>
            <a:r>
              <a:rPr lang="en-US" altLang="en-US" baseline="-25000"/>
              <a:t>O</a:t>
            </a:r>
            <a:r>
              <a:rPr lang="en-US" altLang="en-US"/>
              <a:t>)</a:t>
            </a:r>
          </a:p>
          <a:p>
            <a:pPr lvl="3" eaLnBrk="1" hangingPunct="1"/>
            <a:r>
              <a:rPr lang="en-US" altLang="en-US"/>
              <a:t>All is equal; no differences exist</a:t>
            </a:r>
          </a:p>
          <a:p>
            <a:pPr lvl="2" eaLnBrk="1" hangingPunct="1"/>
            <a:r>
              <a:rPr lang="en-US" altLang="en-US"/>
              <a:t>Alternative (</a:t>
            </a:r>
            <a:r>
              <a:rPr lang="en-US" altLang="en-US" i="1"/>
              <a:t>research</a:t>
            </a:r>
            <a:r>
              <a:rPr lang="en-US" altLang="en-US"/>
              <a:t>) hypothesis (H</a:t>
            </a:r>
            <a:r>
              <a:rPr lang="en-US" altLang="en-US" baseline="-25000"/>
              <a:t>A</a:t>
            </a:r>
            <a:r>
              <a:rPr lang="en-US" altLang="en-US"/>
              <a:t>)</a:t>
            </a:r>
          </a:p>
          <a:p>
            <a:pPr lvl="3" eaLnBrk="1" hangingPunct="1"/>
            <a:r>
              <a:rPr lang="en-US" altLang="en-US"/>
              <a:t>Usually specific and opposite to the null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EE52C47-EC01-9774-BF0A-7F8BCDD769CE}"/>
              </a:ext>
            </a:extLst>
          </p:cNvPr>
          <p:cNvSpPr>
            <a:spLocks noGrp="1" noChangeArrowheads="1"/>
          </p:cNvSpPr>
          <p:nvPr>
            <p:ph type="title"/>
          </p:nvPr>
        </p:nvSpPr>
        <p:spPr>
          <a:xfrm>
            <a:off x="457200" y="0"/>
            <a:ext cx="8229600" cy="685800"/>
          </a:xfrm>
        </p:spPr>
        <p:txBody>
          <a:bodyPr/>
          <a:lstStyle/>
          <a:p>
            <a:pPr eaLnBrk="1" hangingPunct="1"/>
            <a:r>
              <a:rPr lang="en-US" altLang="en-US" dirty="0"/>
              <a:t>Developing the Research Plan</a:t>
            </a:r>
          </a:p>
        </p:txBody>
      </p:sp>
      <p:sp>
        <p:nvSpPr>
          <p:cNvPr id="16387" name="Rectangle 3">
            <a:extLst>
              <a:ext uri="{FF2B5EF4-FFF2-40B4-BE49-F238E27FC236}">
                <a16:creationId xmlns:a16="http://schemas.microsoft.com/office/drawing/2014/main" id="{374399B3-EC97-2E9F-8E07-C4103FB0D536}"/>
              </a:ext>
            </a:extLst>
          </p:cNvPr>
          <p:cNvSpPr>
            <a:spLocks noGrp="1" noChangeArrowheads="1"/>
          </p:cNvSpPr>
          <p:nvPr>
            <p:ph type="body" idx="1"/>
          </p:nvPr>
        </p:nvSpPr>
        <p:spPr>
          <a:xfrm>
            <a:off x="457200" y="838200"/>
            <a:ext cx="8229600" cy="5638800"/>
          </a:xfrm>
        </p:spPr>
        <p:txBody>
          <a:bodyPr/>
          <a:lstStyle/>
          <a:p>
            <a:pPr eaLnBrk="1" hangingPunct="1">
              <a:lnSpc>
                <a:spcPct val="90000"/>
              </a:lnSpc>
              <a:spcAft>
                <a:spcPts val="1200"/>
              </a:spcAft>
            </a:pPr>
            <a:r>
              <a:rPr lang="en-US" altLang="en-US" dirty="0"/>
              <a:t>A strategy must be developed for gathering and analyzing the information that is required to test the hypotheses or answer the research question</a:t>
            </a:r>
          </a:p>
          <a:p>
            <a:pPr lvl="1" eaLnBrk="1" hangingPunct="1">
              <a:lnSpc>
                <a:spcPct val="90000"/>
              </a:lnSpc>
              <a:spcAft>
                <a:spcPts val="1200"/>
              </a:spcAft>
            </a:pPr>
            <a:r>
              <a:rPr lang="en-US" altLang="en-US" dirty="0"/>
              <a:t>Four parts:</a:t>
            </a:r>
          </a:p>
          <a:p>
            <a:pPr lvl="2" eaLnBrk="1" hangingPunct="1">
              <a:lnSpc>
                <a:spcPct val="90000"/>
              </a:lnSpc>
              <a:spcAft>
                <a:spcPts val="1200"/>
              </a:spcAft>
            </a:pPr>
            <a:r>
              <a:rPr lang="en-US" altLang="en-US" dirty="0"/>
              <a:t>Selection of a relevant research methodology</a:t>
            </a:r>
          </a:p>
          <a:p>
            <a:pPr lvl="2" eaLnBrk="1" hangingPunct="1">
              <a:lnSpc>
                <a:spcPct val="90000"/>
              </a:lnSpc>
              <a:spcAft>
                <a:spcPts val="1200"/>
              </a:spcAft>
            </a:pPr>
            <a:r>
              <a:rPr lang="en-US" altLang="en-US" dirty="0"/>
              <a:t>Identification of subjects or participants</a:t>
            </a:r>
          </a:p>
          <a:p>
            <a:pPr lvl="2" eaLnBrk="1" hangingPunct="1">
              <a:lnSpc>
                <a:spcPct val="90000"/>
              </a:lnSpc>
              <a:spcAft>
                <a:spcPts val="1200"/>
              </a:spcAft>
            </a:pPr>
            <a:r>
              <a:rPr lang="en-US" altLang="en-US" dirty="0"/>
              <a:t>Description of the data-gathering procedures</a:t>
            </a:r>
          </a:p>
          <a:p>
            <a:pPr lvl="2" eaLnBrk="1" hangingPunct="1">
              <a:lnSpc>
                <a:spcPct val="90000"/>
              </a:lnSpc>
              <a:spcAft>
                <a:spcPts val="1200"/>
              </a:spcAft>
            </a:pPr>
            <a:r>
              <a:rPr lang="en-US" altLang="en-US" dirty="0"/>
              <a:t>Specification of the data analysis techniques</a:t>
            </a:r>
          </a:p>
          <a:p>
            <a:pPr lvl="1" eaLnBrk="1" hangingPunct="1">
              <a:lnSpc>
                <a:spcPct val="90000"/>
              </a:lnSpc>
              <a:spcAft>
                <a:spcPts val="1200"/>
              </a:spcAft>
            </a:pPr>
            <a:r>
              <a:rPr lang="en-US" altLang="en-US" dirty="0"/>
              <a:t>Pilot studies, IRB,…all must be determined in advance!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27E5FE2-995F-27B4-5736-1CB446C700A3}"/>
              </a:ext>
            </a:extLst>
          </p:cNvPr>
          <p:cNvSpPr>
            <a:spLocks noGrp="1" noChangeArrowheads="1"/>
          </p:cNvSpPr>
          <p:nvPr>
            <p:ph type="title"/>
          </p:nvPr>
        </p:nvSpPr>
        <p:spPr/>
        <p:txBody>
          <a:bodyPr/>
          <a:lstStyle/>
          <a:p>
            <a:pPr eaLnBrk="1" hangingPunct="1"/>
            <a:r>
              <a:rPr lang="en-US" altLang="en-US" sz="4000"/>
              <a:t>Collecting and Analyzing the Data</a:t>
            </a:r>
          </a:p>
        </p:txBody>
      </p:sp>
      <p:sp>
        <p:nvSpPr>
          <p:cNvPr id="17411" name="Rectangle 3">
            <a:extLst>
              <a:ext uri="{FF2B5EF4-FFF2-40B4-BE49-F238E27FC236}">
                <a16:creationId xmlns:a16="http://schemas.microsoft.com/office/drawing/2014/main" id="{64A2C494-4DBB-90D2-C04B-D52EF3513A2E}"/>
              </a:ext>
            </a:extLst>
          </p:cNvPr>
          <p:cNvSpPr>
            <a:spLocks noGrp="1" noChangeArrowheads="1"/>
          </p:cNvSpPr>
          <p:nvPr>
            <p:ph type="body" idx="1"/>
          </p:nvPr>
        </p:nvSpPr>
        <p:spPr/>
        <p:txBody>
          <a:bodyPr/>
          <a:lstStyle/>
          <a:p>
            <a:pPr eaLnBrk="1" hangingPunct="1">
              <a:spcAft>
                <a:spcPts val="1200"/>
              </a:spcAft>
            </a:pPr>
            <a:r>
              <a:rPr lang="en-US" altLang="en-US" dirty="0"/>
              <a:t>Following all the pre-determined protocols</a:t>
            </a:r>
          </a:p>
          <a:p>
            <a:pPr lvl="1" eaLnBrk="1" hangingPunct="1">
              <a:spcAft>
                <a:spcPts val="1200"/>
              </a:spcAft>
            </a:pPr>
            <a:r>
              <a:rPr lang="en-US" altLang="en-US" dirty="0"/>
              <a:t>Time in the lab collecting data</a:t>
            </a:r>
          </a:p>
          <a:p>
            <a:pPr lvl="1" eaLnBrk="1" hangingPunct="1">
              <a:spcAft>
                <a:spcPts val="1200"/>
              </a:spcAft>
            </a:pPr>
            <a:r>
              <a:rPr lang="en-US" altLang="en-US" dirty="0"/>
              <a:t>Analyzing the composite data</a:t>
            </a:r>
          </a:p>
          <a:p>
            <a:pPr lvl="1" eaLnBrk="1" hangingPunct="1">
              <a:spcAft>
                <a:spcPts val="1200"/>
              </a:spcAft>
            </a:pPr>
            <a:r>
              <a:rPr lang="en-US" altLang="en-US" dirty="0"/>
              <a:t>Controlling the environment</a:t>
            </a:r>
          </a:p>
          <a:p>
            <a:pPr eaLnBrk="1" hangingPunct="1">
              <a:spcAft>
                <a:spcPts val="1200"/>
              </a:spcAft>
            </a:pPr>
            <a:r>
              <a:rPr lang="en-US" altLang="en-US" dirty="0"/>
              <a:t>Easiest part of the process…</a:t>
            </a:r>
          </a:p>
          <a:p>
            <a:pPr lvl="1" eaLnBrk="1" hangingPunct="1">
              <a:spcAft>
                <a:spcPts val="1200"/>
              </a:spcAft>
            </a:pPr>
            <a:r>
              <a:rPr lang="en-US" altLang="en-US" dirty="0"/>
              <a:t>However, sometime the most time-consuming part of the process…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97CA9E7-9F1B-F2CE-1BA6-0D9259AB631D}"/>
              </a:ext>
            </a:extLst>
          </p:cNvPr>
          <p:cNvSpPr>
            <a:spLocks noGrp="1" noChangeArrowheads="1"/>
          </p:cNvSpPr>
          <p:nvPr>
            <p:ph type="title"/>
          </p:nvPr>
        </p:nvSpPr>
        <p:spPr/>
        <p:txBody>
          <a:bodyPr/>
          <a:lstStyle/>
          <a:p>
            <a:pPr eaLnBrk="1" hangingPunct="1"/>
            <a:r>
              <a:rPr lang="en-US" altLang="en-US" sz="4000"/>
              <a:t>Interpreting Results and Forming Conclusions</a:t>
            </a:r>
          </a:p>
        </p:txBody>
      </p:sp>
      <p:sp>
        <p:nvSpPr>
          <p:cNvPr id="18435" name="Rectangle 3">
            <a:extLst>
              <a:ext uri="{FF2B5EF4-FFF2-40B4-BE49-F238E27FC236}">
                <a16:creationId xmlns:a16="http://schemas.microsoft.com/office/drawing/2014/main" id="{3FCADD2F-E336-6A45-0C6B-B7A45E9C4E19}"/>
              </a:ext>
            </a:extLst>
          </p:cNvPr>
          <p:cNvSpPr>
            <a:spLocks noGrp="1" noChangeArrowheads="1"/>
          </p:cNvSpPr>
          <p:nvPr>
            <p:ph type="body" idx="1"/>
          </p:nvPr>
        </p:nvSpPr>
        <p:spPr/>
        <p:txBody>
          <a:bodyPr/>
          <a:lstStyle/>
          <a:p>
            <a:pPr eaLnBrk="1" hangingPunct="1">
              <a:spcAft>
                <a:spcPts val="1200"/>
              </a:spcAft>
            </a:pPr>
            <a:r>
              <a:rPr lang="en-US" altLang="en-US" dirty="0"/>
              <a:t>DATA ANALYSIS IS NOT AN END IN ITSELF!</a:t>
            </a:r>
          </a:p>
          <a:p>
            <a:pPr eaLnBrk="1" hangingPunct="1"/>
            <a:r>
              <a:rPr lang="en-US" altLang="en-US" dirty="0"/>
              <a:t>Does the evidence support or refute the original hypotheses?</a:t>
            </a:r>
          </a:p>
          <a:p>
            <a:pPr lvl="1" eaLnBrk="1" hangingPunct="1"/>
            <a:r>
              <a:rPr lang="en-US" altLang="en-US" dirty="0"/>
              <a:t>Accept or reject the hypotheses</a:t>
            </a:r>
          </a:p>
          <a:p>
            <a:pPr lvl="1" eaLnBrk="1" hangingPunct="1"/>
            <a:r>
              <a:rPr lang="en-US" altLang="en-US" dirty="0"/>
              <a:t>Conclusions should be drawn:</a:t>
            </a:r>
          </a:p>
          <a:p>
            <a:pPr lvl="2" eaLnBrk="1" hangingPunct="1"/>
            <a:r>
              <a:rPr lang="en-US" altLang="en-US" dirty="0"/>
              <a:t>Develop new hypotheses to explain the results</a:t>
            </a:r>
          </a:p>
          <a:p>
            <a:pPr lvl="2" eaLnBrk="1" hangingPunct="1"/>
            <a:r>
              <a:rPr lang="en-US" altLang="en-US" dirty="0"/>
              <a:t>Inferences are typically made beyond the specific study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a:extLst>
              <a:ext uri="{FF2B5EF4-FFF2-40B4-BE49-F238E27FC236}">
                <a16:creationId xmlns:a16="http://schemas.microsoft.com/office/drawing/2014/main" id="{6885051B-A7DB-62A1-2491-214F59A94484}"/>
              </a:ext>
            </a:extLst>
          </p:cNvPr>
          <p:cNvSpPr txBox="1">
            <a:spLocks noChangeArrowheads="1"/>
          </p:cNvSpPr>
          <p:nvPr/>
        </p:nvSpPr>
        <p:spPr bwMode="auto">
          <a:xfrm>
            <a:off x="304800" y="762000"/>
            <a:ext cx="2438400" cy="392113"/>
          </a:xfrm>
          <a:prstGeom prst="rect">
            <a:avLst/>
          </a:prstGeom>
          <a:solidFill>
            <a:srgbClr val="993300"/>
          </a:solidFill>
          <a:ln w="25400">
            <a:solidFill>
              <a:srgbClr val="FF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chemeClr val="bg1"/>
                </a:solidFill>
              </a:rPr>
              <a:t>New Questions Arise</a:t>
            </a:r>
          </a:p>
        </p:txBody>
      </p:sp>
      <p:sp>
        <p:nvSpPr>
          <p:cNvPr id="19461" name="Text Box 5">
            <a:extLst>
              <a:ext uri="{FF2B5EF4-FFF2-40B4-BE49-F238E27FC236}">
                <a16:creationId xmlns:a16="http://schemas.microsoft.com/office/drawing/2014/main" id="{2FDE0A35-242D-D7AF-7599-B46C1DF6AEF4}"/>
              </a:ext>
            </a:extLst>
          </p:cNvPr>
          <p:cNvSpPr txBox="1">
            <a:spLocks noChangeArrowheads="1"/>
          </p:cNvSpPr>
          <p:nvPr/>
        </p:nvSpPr>
        <p:spPr bwMode="auto">
          <a:xfrm>
            <a:off x="304800" y="2806700"/>
            <a:ext cx="2514600" cy="392113"/>
          </a:xfrm>
          <a:prstGeom prst="rect">
            <a:avLst/>
          </a:prstGeom>
          <a:solidFill>
            <a:srgbClr val="000080"/>
          </a:solidFill>
          <a:ln w="254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dirty="0">
                <a:solidFill>
                  <a:schemeClr val="bg1"/>
                </a:solidFill>
              </a:rPr>
              <a:t>Results Interpreted</a:t>
            </a:r>
          </a:p>
        </p:txBody>
      </p:sp>
      <p:sp>
        <p:nvSpPr>
          <p:cNvPr id="19462" name="Text Box 6">
            <a:extLst>
              <a:ext uri="{FF2B5EF4-FFF2-40B4-BE49-F238E27FC236}">
                <a16:creationId xmlns:a16="http://schemas.microsoft.com/office/drawing/2014/main" id="{99021021-F150-7EFB-CEC4-6C2188C68CEC}"/>
              </a:ext>
            </a:extLst>
          </p:cNvPr>
          <p:cNvSpPr txBox="1">
            <a:spLocks noChangeArrowheads="1"/>
          </p:cNvSpPr>
          <p:nvPr/>
        </p:nvSpPr>
        <p:spPr bwMode="auto">
          <a:xfrm>
            <a:off x="2514600" y="4484688"/>
            <a:ext cx="1752600" cy="392112"/>
          </a:xfrm>
          <a:prstGeom prst="rect">
            <a:avLst/>
          </a:prstGeom>
          <a:solidFill>
            <a:srgbClr val="000080"/>
          </a:solidFill>
          <a:ln w="254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a:solidFill>
                  <a:schemeClr val="bg1"/>
                </a:solidFill>
              </a:rPr>
              <a:t>Data Collected</a:t>
            </a:r>
          </a:p>
        </p:txBody>
      </p:sp>
      <p:sp>
        <p:nvSpPr>
          <p:cNvPr id="19463" name="Text Box 7">
            <a:extLst>
              <a:ext uri="{FF2B5EF4-FFF2-40B4-BE49-F238E27FC236}">
                <a16:creationId xmlns:a16="http://schemas.microsoft.com/office/drawing/2014/main" id="{5EDCBA7B-CC92-0CD4-8ADF-938D569B38FE}"/>
              </a:ext>
            </a:extLst>
          </p:cNvPr>
          <p:cNvSpPr txBox="1">
            <a:spLocks noChangeArrowheads="1"/>
          </p:cNvSpPr>
          <p:nvPr/>
        </p:nvSpPr>
        <p:spPr bwMode="auto">
          <a:xfrm>
            <a:off x="3505200" y="1436688"/>
            <a:ext cx="2438400" cy="392112"/>
          </a:xfrm>
          <a:prstGeom prst="rect">
            <a:avLst/>
          </a:prstGeom>
          <a:solidFill>
            <a:srgbClr val="000080"/>
          </a:solidFill>
          <a:ln w="254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a:solidFill>
                  <a:schemeClr val="bg1"/>
                </a:solidFill>
              </a:rPr>
              <a:t>Question Identified</a:t>
            </a:r>
          </a:p>
        </p:txBody>
      </p:sp>
      <p:sp>
        <p:nvSpPr>
          <p:cNvPr id="19464" name="Text Box 8">
            <a:extLst>
              <a:ext uri="{FF2B5EF4-FFF2-40B4-BE49-F238E27FC236}">
                <a16:creationId xmlns:a16="http://schemas.microsoft.com/office/drawing/2014/main" id="{1968168C-667C-89F4-FFD5-CB22F3DBFF4E}"/>
              </a:ext>
            </a:extLst>
          </p:cNvPr>
          <p:cNvSpPr txBox="1">
            <a:spLocks noChangeArrowheads="1"/>
          </p:cNvSpPr>
          <p:nvPr/>
        </p:nvSpPr>
        <p:spPr bwMode="auto">
          <a:xfrm>
            <a:off x="6553200" y="2819400"/>
            <a:ext cx="2286000" cy="392113"/>
          </a:xfrm>
          <a:prstGeom prst="rect">
            <a:avLst/>
          </a:prstGeom>
          <a:solidFill>
            <a:srgbClr val="000080"/>
          </a:solidFill>
          <a:ln w="254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a:solidFill>
                  <a:schemeClr val="bg1"/>
                </a:solidFill>
              </a:rPr>
              <a:t>Hypotheses Formed</a:t>
            </a:r>
          </a:p>
        </p:txBody>
      </p:sp>
      <p:sp>
        <p:nvSpPr>
          <p:cNvPr id="19465" name="Text Box 9">
            <a:extLst>
              <a:ext uri="{FF2B5EF4-FFF2-40B4-BE49-F238E27FC236}">
                <a16:creationId xmlns:a16="http://schemas.microsoft.com/office/drawing/2014/main" id="{93403EF4-0965-792C-93C9-EAD9BE8F2407}"/>
              </a:ext>
            </a:extLst>
          </p:cNvPr>
          <p:cNvSpPr txBox="1">
            <a:spLocks noChangeArrowheads="1"/>
          </p:cNvSpPr>
          <p:nvPr/>
        </p:nvSpPr>
        <p:spPr bwMode="auto">
          <a:xfrm>
            <a:off x="5257800" y="4495800"/>
            <a:ext cx="1752600" cy="392113"/>
          </a:xfrm>
          <a:prstGeom prst="rect">
            <a:avLst/>
          </a:prstGeom>
          <a:solidFill>
            <a:srgbClr val="000080"/>
          </a:solidFill>
          <a:ln w="25400">
            <a:solidFill>
              <a:srgbClr val="00CC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a:solidFill>
                  <a:schemeClr val="bg1"/>
                </a:solidFill>
              </a:rPr>
              <a:t>Research Plan</a:t>
            </a:r>
          </a:p>
        </p:txBody>
      </p:sp>
      <p:cxnSp>
        <p:nvCxnSpPr>
          <p:cNvPr id="19467" name="AutoShape 11">
            <a:extLst>
              <a:ext uri="{FF2B5EF4-FFF2-40B4-BE49-F238E27FC236}">
                <a16:creationId xmlns:a16="http://schemas.microsoft.com/office/drawing/2014/main" id="{6A546F7C-5080-FB05-3B4C-E25CCE91D7CC}"/>
              </a:ext>
            </a:extLst>
          </p:cNvPr>
          <p:cNvCxnSpPr>
            <a:cxnSpLocks noChangeShapeType="1"/>
            <a:stCxn id="19463" idx="3"/>
            <a:endCxn id="19464" idx="0"/>
          </p:cNvCxnSpPr>
          <p:nvPr/>
        </p:nvCxnSpPr>
        <p:spPr bwMode="auto">
          <a:xfrm>
            <a:off x="5956300" y="1633538"/>
            <a:ext cx="1739900" cy="1173162"/>
          </a:xfrm>
          <a:prstGeom prst="curvedConnector2">
            <a:avLst/>
          </a:prstGeom>
          <a:noFill/>
          <a:ln w="508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68" name="AutoShape 12">
            <a:extLst>
              <a:ext uri="{FF2B5EF4-FFF2-40B4-BE49-F238E27FC236}">
                <a16:creationId xmlns:a16="http://schemas.microsoft.com/office/drawing/2014/main" id="{E2386D91-E953-02F9-8B91-F1F363837942}"/>
              </a:ext>
            </a:extLst>
          </p:cNvPr>
          <p:cNvCxnSpPr>
            <a:cxnSpLocks noChangeShapeType="1"/>
            <a:stCxn id="19464" idx="2"/>
            <a:endCxn id="19465" idx="3"/>
          </p:cNvCxnSpPr>
          <p:nvPr/>
        </p:nvCxnSpPr>
        <p:spPr bwMode="auto">
          <a:xfrm rot="5400000">
            <a:off x="6625431" y="3621882"/>
            <a:ext cx="1468437" cy="673100"/>
          </a:xfrm>
          <a:prstGeom prst="curvedConnector2">
            <a:avLst/>
          </a:prstGeom>
          <a:noFill/>
          <a:ln w="508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69" name="AutoShape 13">
            <a:extLst>
              <a:ext uri="{FF2B5EF4-FFF2-40B4-BE49-F238E27FC236}">
                <a16:creationId xmlns:a16="http://schemas.microsoft.com/office/drawing/2014/main" id="{6285E1A8-CAB3-1363-9F41-02DE69B8A66B}"/>
              </a:ext>
            </a:extLst>
          </p:cNvPr>
          <p:cNvCxnSpPr>
            <a:cxnSpLocks noChangeShapeType="1"/>
            <a:stCxn id="19465" idx="1"/>
            <a:endCxn id="19462" idx="3"/>
          </p:cNvCxnSpPr>
          <p:nvPr/>
        </p:nvCxnSpPr>
        <p:spPr bwMode="auto">
          <a:xfrm rot="10800000">
            <a:off x="4279900" y="4681538"/>
            <a:ext cx="965200" cy="11112"/>
          </a:xfrm>
          <a:prstGeom prst="curvedConnector3">
            <a:avLst>
              <a:gd name="adj1" fmla="val 50000"/>
            </a:avLst>
          </a:prstGeom>
          <a:noFill/>
          <a:ln w="508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70" name="AutoShape 14">
            <a:extLst>
              <a:ext uri="{FF2B5EF4-FFF2-40B4-BE49-F238E27FC236}">
                <a16:creationId xmlns:a16="http://schemas.microsoft.com/office/drawing/2014/main" id="{F775A87E-F3CF-293B-92FD-5475AC7352BA}"/>
              </a:ext>
            </a:extLst>
          </p:cNvPr>
          <p:cNvCxnSpPr>
            <a:cxnSpLocks noChangeShapeType="1"/>
            <a:stCxn id="19462" idx="1"/>
            <a:endCxn id="19461" idx="2"/>
          </p:cNvCxnSpPr>
          <p:nvPr/>
        </p:nvCxnSpPr>
        <p:spPr bwMode="auto">
          <a:xfrm rot="10800000">
            <a:off x="1562100" y="3198814"/>
            <a:ext cx="952500" cy="1481931"/>
          </a:xfrm>
          <a:prstGeom prst="curvedConnector2">
            <a:avLst/>
          </a:prstGeom>
          <a:noFill/>
          <a:ln w="508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71" name="AutoShape 15">
            <a:extLst>
              <a:ext uri="{FF2B5EF4-FFF2-40B4-BE49-F238E27FC236}">
                <a16:creationId xmlns:a16="http://schemas.microsoft.com/office/drawing/2014/main" id="{487CADCC-E75B-3768-F72C-738BE70B2D8D}"/>
              </a:ext>
            </a:extLst>
          </p:cNvPr>
          <p:cNvCxnSpPr>
            <a:cxnSpLocks noChangeShapeType="1"/>
            <a:stCxn id="19461" idx="0"/>
            <a:endCxn id="19463" idx="1"/>
          </p:cNvCxnSpPr>
          <p:nvPr/>
        </p:nvCxnSpPr>
        <p:spPr bwMode="auto">
          <a:xfrm rot="5400000" flipH="1" flipV="1">
            <a:off x="1946672" y="1248172"/>
            <a:ext cx="1173956" cy="1943100"/>
          </a:xfrm>
          <a:prstGeom prst="curvedConnector2">
            <a:avLst/>
          </a:prstGeom>
          <a:noFill/>
          <a:ln w="508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472" name="AutoShape 16">
            <a:extLst>
              <a:ext uri="{FF2B5EF4-FFF2-40B4-BE49-F238E27FC236}">
                <a16:creationId xmlns:a16="http://schemas.microsoft.com/office/drawing/2014/main" id="{B5DEEDD7-11DA-CCF5-54B3-EC4EC4AE88C5}"/>
              </a:ext>
            </a:extLst>
          </p:cNvPr>
          <p:cNvCxnSpPr>
            <a:cxnSpLocks noChangeShapeType="1"/>
            <a:stCxn id="19461" idx="1"/>
            <a:endCxn id="19460" idx="2"/>
          </p:cNvCxnSpPr>
          <p:nvPr/>
        </p:nvCxnSpPr>
        <p:spPr bwMode="auto">
          <a:xfrm rot="10800000" flipH="1">
            <a:off x="304800" y="1154113"/>
            <a:ext cx="1219200" cy="1848644"/>
          </a:xfrm>
          <a:prstGeom prst="curvedConnector4">
            <a:avLst>
              <a:gd name="adj1" fmla="val -18750"/>
              <a:gd name="adj2" fmla="val 55303"/>
            </a:avLst>
          </a:prstGeom>
          <a:noFill/>
          <a:ln w="508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Text Box 17">
            <a:extLst>
              <a:ext uri="{FF2B5EF4-FFF2-40B4-BE49-F238E27FC236}">
                <a16:creationId xmlns:a16="http://schemas.microsoft.com/office/drawing/2014/main" id="{FA074F75-37FA-7635-FD66-87F08B18B696}"/>
              </a:ext>
            </a:extLst>
          </p:cNvPr>
          <p:cNvSpPr txBox="1">
            <a:spLocks noChangeArrowheads="1"/>
          </p:cNvSpPr>
          <p:nvPr/>
        </p:nvSpPr>
        <p:spPr bwMode="auto">
          <a:xfrm>
            <a:off x="685800" y="5791200"/>
            <a:ext cx="7620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a:t>Closed-loop conceptualization of the research process (Drew, Hardman, and Hart, 1996)</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46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464"/>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94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946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46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947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947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946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94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animBg="1"/>
      <p:bldP spid="19461" grpId="0" animBg="1"/>
      <p:bldP spid="19462" grpId="0" animBg="1"/>
      <p:bldP spid="19463" grpId="0" animBg="1"/>
      <p:bldP spid="19464" grpId="0" animBg="1"/>
      <p:bldP spid="1946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643BC-58B6-F961-F1A8-481002E7D0A1}"/>
              </a:ext>
            </a:extLst>
          </p:cNvPr>
          <p:cNvPicPr>
            <a:picLocks noChangeAspect="1"/>
          </p:cNvPicPr>
          <p:nvPr/>
        </p:nvPicPr>
        <p:blipFill>
          <a:blip r:embed="rId2"/>
          <a:stretch>
            <a:fillRect/>
          </a:stretch>
        </p:blipFill>
        <p:spPr>
          <a:xfrm>
            <a:off x="33336" y="0"/>
            <a:ext cx="9110663" cy="6858000"/>
          </a:xfrm>
          <a:prstGeom prst="rect">
            <a:avLst/>
          </a:prstGeom>
        </p:spPr>
      </p:pic>
    </p:spTree>
    <p:extLst>
      <p:ext uri="{BB962C8B-B14F-4D97-AF65-F5344CB8AC3E}">
        <p14:creationId xmlns:p14="http://schemas.microsoft.com/office/powerpoint/2010/main" val="31637799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117226BE-AA71-F08F-8B2F-20C4F5986E22}"/>
              </a:ext>
            </a:extLst>
          </p:cNvPr>
          <p:cNvSpPr>
            <a:spLocks noGrp="1" noChangeArrowheads="1"/>
          </p:cNvSpPr>
          <p:nvPr>
            <p:ph type="title"/>
          </p:nvPr>
        </p:nvSpPr>
        <p:spPr/>
        <p:txBody>
          <a:bodyPr/>
          <a:lstStyle/>
          <a:p>
            <a:pPr eaLnBrk="1" hangingPunct="1"/>
            <a:r>
              <a:rPr lang="en-US" altLang="en-US"/>
              <a:t>Types of Research Questions</a:t>
            </a:r>
          </a:p>
        </p:txBody>
      </p:sp>
      <p:sp>
        <p:nvSpPr>
          <p:cNvPr id="20483" name="Rectangle 3">
            <a:extLst>
              <a:ext uri="{FF2B5EF4-FFF2-40B4-BE49-F238E27FC236}">
                <a16:creationId xmlns:a16="http://schemas.microsoft.com/office/drawing/2014/main" id="{C5A4ED51-DB51-D9C2-C721-929AD8E527CD}"/>
              </a:ext>
            </a:extLst>
          </p:cNvPr>
          <p:cNvSpPr>
            <a:spLocks noGrp="1" noChangeArrowheads="1"/>
          </p:cNvSpPr>
          <p:nvPr>
            <p:ph type="body" idx="1"/>
          </p:nvPr>
        </p:nvSpPr>
        <p:spPr/>
        <p:txBody>
          <a:bodyPr/>
          <a:lstStyle/>
          <a:p>
            <a:pPr eaLnBrk="1" hangingPunct="1"/>
            <a:r>
              <a:rPr lang="en-US" altLang="en-US"/>
              <a:t>3 Types</a:t>
            </a:r>
          </a:p>
          <a:p>
            <a:pPr lvl="1" eaLnBrk="1" hangingPunct="1"/>
            <a:r>
              <a:rPr lang="en-US" altLang="en-US"/>
              <a:t>Descriptive questions</a:t>
            </a:r>
          </a:p>
          <a:p>
            <a:pPr lvl="1" eaLnBrk="1" hangingPunct="1"/>
            <a:r>
              <a:rPr lang="en-US" altLang="en-US"/>
              <a:t>Difference questions</a:t>
            </a:r>
          </a:p>
          <a:p>
            <a:pPr lvl="1" eaLnBrk="1" hangingPunct="1"/>
            <a:r>
              <a:rPr lang="en-US" altLang="en-US"/>
              <a:t>Relationship questions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D52DF31-A52D-D7EA-1D89-8F152CDF33F0}"/>
              </a:ext>
            </a:extLst>
          </p:cNvPr>
          <p:cNvSpPr>
            <a:spLocks noGrp="1" noChangeArrowheads="1"/>
          </p:cNvSpPr>
          <p:nvPr>
            <p:ph type="title"/>
          </p:nvPr>
        </p:nvSpPr>
        <p:spPr>
          <a:xfrm>
            <a:off x="457200" y="274638"/>
            <a:ext cx="8229600" cy="715962"/>
          </a:xfrm>
        </p:spPr>
        <p:txBody>
          <a:bodyPr/>
          <a:lstStyle/>
          <a:p>
            <a:pPr eaLnBrk="1" hangingPunct="1"/>
            <a:r>
              <a:rPr lang="en-US" altLang="en-US" dirty="0"/>
              <a:t>Definitions of Research</a:t>
            </a:r>
          </a:p>
        </p:txBody>
      </p:sp>
      <p:sp>
        <p:nvSpPr>
          <p:cNvPr id="4099" name="Rectangle 3">
            <a:extLst>
              <a:ext uri="{FF2B5EF4-FFF2-40B4-BE49-F238E27FC236}">
                <a16:creationId xmlns:a16="http://schemas.microsoft.com/office/drawing/2014/main" id="{C05F0175-D4EB-EA62-ACCB-8AFE06BA5B5F}"/>
              </a:ext>
            </a:extLst>
          </p:cNvPr>
          <p:cNvSpPr>
            <a:spLocks noGrp="1" noChangeArrowheads="1"/>
          </p:cNvSpPr>
          <p:nvPr>
            <p:ph type="body" idx="1"/>
          </p:nvPr>
        </p:nvSpPr>
        <p:spPr>
          <a:xfrm>
            <a:off x="457200" y="1143000"/>
            <a:ext cx="8229600" cy="4983163"/>
          </a:xfrm>
        </p:spPr>
        <p:txBody>
          <a:bodyPr/>
          <a:lstStyle/>
          <a:p>
            <a:pPr eaLnBrk="1" hangingPunct="1">
              <a:lnSpc>
                <a:spcPct val="80000"/>
              </a:lnSpc>
              <a:spcAft>
                <a:spcPts val="2400"/>
              </a:spcAft>
            </a:pPr>
            <a:r>
              <a:rPr lang="en-US" altLang="en-US" sz="2400" dirty="0"/>
              <a:t>The main goal of research is the gathering and interpreting of information to answer questions (</a:t>
            </a:r>
            <a:r>
              <a:rPr lang="en-US" altLang="en-US" sz="2400" dirty="0" err="1"/>
              <a:t>Hyllegard</a:t>
            </a:r>
            <a:r>
              <a:rPr lang="en-US" altLang="en-US" sz="2400" dirty="0"/>
              <a:t>, Mood, and Morrow, 1996).</a:t>
            </a:r>
          </a:p>
          <a:p>
            <a:pPr eaLnBrk="1" hangingPunct="1">
              <a:lnSpc>
                <a:spcPct val="80000"/>
              </a:lnSpc>
              <a:spcAft>
                <a:spcPts val="2400"/>
              </a:spcAft>
            </a:pPr>
            <a:r>
              <a:rPr lang="en-US" altLang="en-US" sz="2400" dirty="0"/>
              <a:t>Research is a systematic attempt to provide answers to questions (Tuckman, 1999).</a:t>
            </a:r>
          </a:p>
          <a:p>
            <a:pPr eaLnBrk="1" hangingPunct="1">
              <a:lnSpc>
                <a:spcPct val="80000"/>
              </a:lnSpc>
              <a:spcAft>
                <a:spcPts val="2400"/>
              </a:spcAft>
            </a:pPr>
            <a:r>
              <a:rPr lang="en-US" altLang="en-US" sz="2400" dirty="0"/>
              <a:t>Research may be defined as the systematic and objective analysis and recording of controlled observations that may lead to the development of generalizations, principles, or theories, resulting in prediction and possible control of events (Best and Kahn, 1998).</a:t>
            </a:r>
          </a:p>
          <a:p>
            <a:pPr eaLnBrk="1" hangingPunct="1">
              <a:lnSpc>
                <a:spcPct val="80000"/>
              </a:lnSpc>
              <a:spcAft>
                <a:spcPts val="2400"/>
              </a:spcAft>
            </a:pPr>
            <a:r>
              <a:rPr lang="en-US" altLang="en-US" sz="2400" dirty="0"/>
              <a:t>Research is a systematic way of asking questions, a systematic method of inquiry (Drew, Hardman, and Hart, 1996).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1375CB4-2C27-3682-EFCB-61629250D882}"/>
              </a:ext>
            </a:extLst>
          </p:cNvPr>
          <p:cNvSpPr>
            <a:spLocks noGrp="1" noChangeArrowheads="1"/>
          </p:cNvSpPr>
          <p:nvPr>
            <p:ph type="title"/>
          </p:nvPr>
        </p:nvSpPr>
        <p:spPr/>
        <p:txBody>
          <a:bodyPr/>
          <a:lstStyle/>
          <a:p>
            <a:pPr eaLnBrk="1" hangingPunct="1"/>
            <a:r>
              <a:rPr lang="en-US" altLang="en-US"/>
              <a:t>Descriptive Questions</a:t>
            </a:r>
          </a:p>
        </p:txBody>
      </p:sp>
      <p:sp>
        <p:nvSpPr>
          <p:cNvPr id="21507" name="Rectangle 3">
            <a:extLst>
              <a:ext uri="{FF2B5EF4-FFF2-40B4-BE49-F238E27FC236}">
                <a16:creationId xmlns:a16="http://schemas.microsoft.com/office/drawing/2014/main" id="{93320823-CC7C-905D-6186-849FE25A3458}"/>
              </a:ext>
            </a:extLst>
          </p:cNvPr>
          <p:cNvSpPr>
            <a:spLocks noGrp="1" noChangeArrowheads="1"/>
          </p:cNvSpPr>
          <p:nvPr>
            <p:ph type="body" idx="1"/>
          </p:nvPr>
        </p:nvSpPr>
        <p:spPr/>
        <p:txBody>
          <a:bodyPr/>
          <a:lstStyle/>
          <a:p>
            <a:pPr eaLnBrk="1" hangingPunct="1"/>
            <a:r>
              <a:rPr lang="en-US" altLang="en-US"/>
              <a:t>Purpose:</a:t>
            </a:r>
          </a:p>
          <a:p>
            <a:pPr lvl="1" eaLnBrk="1" hangingPunct="1"/>
            <a:r>
              <a:rPr lang="en-US" altLang="en-US"/>
              <a:t>To describe phenomena or characteristics of a particular group of subjects being studied</a:t>
            </a:r>
          </a:p>
          <a:p>
            <a:pPr lvl="2" eaLnBrk="1" hangingPunct="1"/>
            <a:r>
              <a:rPr lang="en-US" altLang="en-US"/>
              <a:t>Survey research</a:t>
            </a:r>
          </a:p>
          <a:p>
            <a:pPr lvl="2" eaLnBrk="1" hangingPunct="1"/>
            <a:r>
              <a:rPr lang="en-US" altLang="en-US"/>
              <a:t>Qualitative research</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4">
            <a:extLst>
              <a:ext uri="{FF2B5EF4-FFF2-40B4-BE49-F238E27FC236}">
                <a16:creationId xmlns:a16="http://schemas.microsoft.com/office/drawing/2014/main" id="{67E43570-1415-784F-F609-F8B9669A8AE8}"/>
              </a:ext>
            </a:extLst>
          </p:cNvPr>
          <p:cNvGrpSpPr>
            <a:grpSpLocks/>
          </p:cNvGrpSpPr>
          <p:nvPr/>
        </p:nvGrpSpPr>
        <p:grpSpPr bwMode="auto">
          <a:xfrm>
            <a:off x="0" y="1423988"/>
            <a:ext cx="9144000" cy="4011612"/>
            <a:chOff x="0" y="0"/>
            <a:chExt cx="5760" cy="2527"/>
          </a:xfrm>
        </p:grpSpPr>
        <p:sp>
          <p:nvSpPr>
            <p:cNvPr id="23555" name="Rectangle 3">
              <a:extLst>
                <a:ext uri="{FF2B5EF4-FFF2-40B4-BE49-F238E27FC236}">
                  <a16:creationId xmlns:a16="http://schemas.microsoft.com/office/drawing/2014/main" id="{FE836308-75E1-C4C1-CEED-F4D1D1699AAA}"/>
                </a:ext>
              </a:extLst>
            </p:cNvPr>
            <p:cNvSpPr>
              <a:spLocks noChangeArrowheads="1"/>
            </p:cNvSpPr>
            <p:nvPr/>
          </p:nvSpPr>
          <p:spPr bwMode="auto">
            <a:xfrm>
              <a:off x="0" y="0"/>
              <a:ext cx="5760" cy="252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NO"/>
            </a:p>
          </p:txBody>
        </p:sp>
        <p:sp>
          <p:nvSpPr>
            <p:cNvPr id="23556" name="Rectangle 2">
              <a:extLst>
                <a:ext uri="{FF2B5EF4-FFF2-40B4-BE49-F238E27FC236}">
                  <a16:creationId xmlns:a16="http://schemas.microsoft.com/office/drawing/2014/main" id="{0FCE6AC3-097C-4474-95EB-B362480D6A53}"/>
                </a:ext>
              </a:extLst>
            </p:cNvPr>
            <p:cNvSpPr>
              <a:spLocks noChangeArrowheads="1"/>
            </p:cNvSpPr>
            <p:nvPr/>
          </p:nvSpPr>
          <p:spPr bwMode="auto">
            <a:xfrm>
              <a:off x="0" y="0"/>
              <a:ext cx="5760" cy="252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a:p>
              <a:pPr lvl="1"/>
              <a:r>
                <a:rPr lang="en-US" altLang="en-US" b="1"/>
                <a:t>Weight management behaviors of African American female college students.</a:t>
              </a:r>
              <a:br>
                <a:rPr lang="en-US" altLang="en-US"/>
              </a:br>
              <a:br>
                <a:rPr lang="en-US" altLang="en-US"/>
              </a:br>
              <a:r>
                <a:rPr lang="en-US" altLang="en-US" b="1"/>
                <a:t>July F, Hawthorne D, Elliot J, Robinson W.</a:t>
              </a:r>
              <a:br>
                <a:rPr lang="en-US" altLang="en-US"/>
              </a:br>
              <a:br>
                <a:rPr lang="en-US" altLang="en-US"/>
              </a:br>
              <a:r>
                <a:rPr lang="en-US" altLang="en-US" sz="1400"/>
                <a:t>Department of Nursing, Fayetteville State University, USA.</a:t>
              </a:r>
              <a:br>
                <a:rPr lang="en-US" altLang="en-US" sz="1400"/>
              </a:br>
              <a:br>
                <a:rPr lang="en-US" altLang="en-US"/>
              </a:br>
              <a:r>
                <a:rPr lang="en-US" altLang="en-US"/>
                <a:t>The prevalence of overweight and obesity among African American women is a problem of significance, and one, which demands investigation through scientific research. The purpose of this study was to determine the weight management; behaviors among African American female college students. A descriptive correlational study was conducted to answer this question. The results revealed that at least fifty percent (50%) of these students exhibited behavior that could lead to obesity.</a:t>
              </a:r>
            </a:p>
          </p:txBody>
        </p:sp>
      </p:grpSp>
    </p:spTree>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8" name="Group 12">
            <a:extLst>
              <a:ext uri="{FF2B5EF4-FFF2-40B4-BE49-F238E27FC236}">
                <a16:creationId xmlns:a16="http://schemas.microsoft.com/office/drawing/2014/main" id="{AEF33560-F9B4-222A-AD9A-45D085CEF365}"/>
              </a:ext>
            </a:extLst>
          </p:cNvPr>
          <p:cNvGrpSpPr>
            <a:grpSpLocks/>
          </p:cNvGrpSpPr>
          <p:nvPr/>
        </p:nvGrpSpPr>
        <p:grpSpPr bwMode="auto">
          <a:xfrm>
            <a:off x="30163" y="228600"/>
            <a:ext cx="9037637" cy="5573713"/>
            <a:chOff x="0" y="0"/>
            <a:chExt cx="5818" cy="3511"/>
          </a:xfrm>
        </p:grpSpPr>
        <p:sp>
          <p:nvSpPr>
            <p:cNvPr id="24579" name="Rectangle 11">
              <a:extLst>
                <a:ext uri="{FF2B5EF4-FFF2-40B4-BE49-F238E27FC236}">
                  <a16:creationId xmlns:a16="http://schemas.microsoft.com/office/drawing/2014/main" id="{7845164F-1063-541D-C7E5-BA6BA0DF10C5}"/>
                </a:ext>
              </a:extLst>
            </p:cNvPr>
            <p:cNvSpPr>
              <a:spLocks noChangeArrowheads="1"/>
            </p:cNvSpPr>
            <p:nvPr/>
          </p:nvSpPr>
          <p:spPr bwMode="auto">
            <a:xfrm>
              <a:off x="0" y="0"/>
              <a:ext cx="5818" cy="292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NO"/>
            </a:p>
          </p:txBody>
        </p:sp>
        <p:grpSp>
          <p:nvGrpSpPr>
            <p:cNvPr id="24580" name="Group 10">
              <a:extLst>
                <a:ext uri="{FF2B5EF4-FFF2-40B4-BE49-F238E27FC236}">
                  <a16:creationId xmlns:a16="http://schemas.microsoft.com/office/drawing/2014/main" id="{A28E4E9C-0B60-26EB-4CA4-DF8C12EA877A}"/>
                </a:ext>
              </a:extLst>
            </p:cNvPr>
            <p:cNvGrpSpPr>
              <a:grpSpLocks/>
            </p:cNvGrpSpPr>
            <p:nvPr/>
          </p:nvGrpSpPr>
          <p:grpSpPr bwMode="auto">
            <a:xfrm>
              <a:off x="0" y="0"/>
              <a:ext cx="5818" cy="3511"/>
              <a:chOff x="-58" y="-29"/>
              <a:chExt cx="5818" cy="3511"/>
            </a:xfrm>
          </p:grpSpPr>
          <p:sp>
            <p:nvSpPr>
              <p:cNvPr id="24581" name="Rectangle 2">
                <a:extLst>
                  <a:ext uri="{FF2B5EF4-FFF2-40B4-BE49-F238E27FC236}">
                    <a16:creationId xmlns:a16="http://schemas.microsoft.com/office/drawing/2014/main" id="{872AA626-8F31-DFE5-151B-F3EE02D8EF0F}"/>
                  </a:ext>
                </a:extLst>
              </p:cNvPr>
              <p:cNvSpPr>
                <a:spLocks noChangeArrowheads="1"/>
              </p:cNvSpPr>
              <p:nvPr/>
            </p:nvSpPr>
            <p:spPr bwMode="auto">
              <a:xfrm>
                <a:off x="-58" y="-29"/>
                <a:ext cx="116" cy="40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a:p>
                <a:endParaRPr lang="en-US" altLang="en-US"/>
              </a:p>
            </p:txBody>
          </p:sp>
          <p:grpSp>
            <p:nvGrpSpPr>
              <p:cNvPr id="24582" name="Group 6">
                <a:extLst>
                  <a:ext uri="{FF2B5EF4-FFF2-40B4-BE49-F238E27FC236}">
                    <a16:creationId xmlns:a16="http://schemas.microsoft.com/office/drawing/2014/main" id="{C9BCB607-8DFF-2DE1-04F7-AEB779A1DC12}"/>
                  </a:ext>
                </a:extLst>
              </p:cNvPr>
              <p:cNvGrpSpPr>
                <a:grpSpLocks/>
              </p:cNvGrpSpPr>
              <p:nvPr/>
            </p:nvGrpSpPr>
            <p:grpSpPr bwMode="auto">
              <a:xfrm>
                <a:off x="0" y="404"/>
                <a:ext cx="5759" cy="231"/>
                <a:chOff x="0" y="404"/>
                <a:chExt cx="5759" cy="231"/>
              </a:xfrm>
            </p:grpSpPr>
            <p:sp>
              <p:nvSpPr>
                <p:cNvPr id="24586" name="Rectangle 3">
                  <a:extLst>
                    <a:ext uri="{FF2B5EF4-FFF2-40B4-BE49-F238E27FC236}">
                      <a16:creationId xmlns:a16="http://schemas.microsoft.com/office/drawing/2014/main" id="{CD54A377-AB09-CA83-F79F-4E0503A8D6F5}"/>
                    </a:ext>
                  </a:extLst>
                </p:cNvPr>
                <p:cNvSpPr>
                  <a:spLocks noChangeArrowheads="1"/>
                </p:cNvSpPr>
                <p:nvPr/>
              </p:nvSpPr>
              <p:spPr bwMode="auto">
                <a:xfrm>
                  <a:off x="0" y="404"/>
                  <a:ext cx="5047" cy="2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MMWR Morb Mortal Wkly Rep. 1996 Sep 6;45(35):760-5. </a:t>
                  </a:r>
                </a:p>
              </p:txBody>
            </p:sp>
            <p:sp>
              <p:nvSpPr>
                <p:cNvPr id="24587" name="Rectangle 4">
                  <a:extLst>
                    <a:ext uri="{FF2B5EF4-FFF2-40B4-BE49-F238E27FC236}">
                      <a16:creationId xmlns:a16="http://schemas.microsoft.com/office/drawing/2014/main" id="{AE3FF06B-90EF-BE07-412A-932B178BA4CE}"/>
                    </a:ext>
                  </a:extLst>
                </p:cNvPr>
                <p:cNvSpPr>
                  <a:spLocks noChangeArrowheads="1"/>
                </p:cNvSpPr>
                <p:nvPr/>
              </p:nvSpPr>
              <p:spPr bwMode="auto">
                <a:xfrm>
                  <a:off x="5047" y="404"/>
                  <a:ext cx="712" cy="2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en-US" sz="500">
                      <a:solidFill>
                        <a:srgbClr val="CC3300"/>
                      </a:solidFill>
                      <a:cs typeface="Arial" panose="020B0604020202020204" pitchFamily="34" charset="0"/>
                      <a:hlinkClick r:id="rId3"/>
                    </a:rPr>
                    <a:t>Related Articles,</a:t>
                  </a:r>
                  <a:r>
                    <a:rPr lang="en-US" altLang="en-US" sz="900"/>
                    <a:t> </a:t>
                  </a:r>
                  <a:r>
                    <a:rPr lang="en-US" altLang="en-US" sz="500">
                      <a:solidFill>
                        <a:srgbClr val="CC3300"/>
                      </a:solidFill>
                      <a:cs typeface="Arial" panose="020B0604020202020204" pitchFamily="34" charset="0"/>
                    </a:rPr>
                    <a:t>Links</a:t>
                  </a:r>
                  <a:r>
                    <a:rPr lang="en-US" altLang="en-US" sz="900"/>
                    <a:t> </a:t>
                  </a:r>
                  <a:endParaRPr lang="en-US" altLang="en-US"/>
                </a:p>
              </p:txBody>
            </p:sp>
          </p:grpSp>
          <p:sp>
            <p:nvSpPr>
              <p:cNvPr id="24583" name="Rectangle 7">
                <a:extLst>
                  <a:ext uri="{FF2B5EF4-FFF2-40B4-BE49-F238E27FC236}">
                    <a16:creationId xmlns:a16="http://schemas.microsoft.com/office/drawing/2014/main" id="{D56A7023-F9D7-3CE1-877C-AB1965C108DB}"/>
                  </a:ext>
                </a:extLst>
              </p:cNvPr>
              <p:cNvSpPr>
                <a:spLocks noChangeArrowheads="1"/>
              </p:cNvSpPr>
              <p:nvPr/>
            </p:nvSpPr>
            <p:spPr bwMode="auto">
              <a:xfrm>
                <a:off x="-58" y="606"/>
                <a:ext cx="116" cy="40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a:p>
                <a:endParaRPr lang="en-US" altLang="en-US"/>
              </a:p>
            </p:txBody>
          </p:sp>
          <p:sp>
            <p:nvSpPr>
              <p:cNvPr id="24584" name="Rectangle 8">
                <a:extLst>
                  <a:ext uri="{FF2B5EF4-FFF2-40B4-BE49-F238E27FC236}">
                    <a16:creationId xmlns:a16="http://schemas.microsoft.com/office/drawing/2014/main" id="{D7EA0DEB-1A0D-DC15-E338-7DB8DFE20B6D}"/>
                  </a:ext>
                </a:extLst>
              </p:cNvPr>
              <p:cNvSpPr>
                <a:spLocks noChangeArrowheads="1"/>
              </p:cNvSpPr>
              <p:nvPr/>
            </p:nvSpPr>
            <p:spPr bwMode="auto">
              <a:xfrm>
                <a:off x="0" y="1039"/>
                <a:ext cx="5760" cy="2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r>
                  <a:rPr lang="en-US" altLang="en-US"/>
                </a:br>
                <a:r>
                  <a:rPr lang="en-US" altLang="en-US" b="1"/>
                  <a:t>School-based HIV-prevention education--United States, 1994.</a:t>
                </a:r>
                <a:br>
                  <a:rPr lang="en-US" altLang="en-US"/>
                </a:br>
                <a:br>
                  <a:rPr lang="en-US" altLang="en-US" sz="900"/>
                </a:br>
                <a:r>
                  <a:rPr lang="en-US" altLang="en-US" sz="900"/>
                  <a:t>[No authors listed]</a:t>
                </a:r>
                <a:br>
                  <a:rPr lang="en-US" altLang="en-US" sz="900"/>
                </a:br>
                <a:br>
                  <a:rPr lang="en-US" altLang="en-US" sz="900"/>
                </a:br>
                <a:r>
                  <a:rPr lang="en-US" altLang="en-US" sz="1400"/>
                  <a:t>Many adolescents in the United States engage in behaviors that increase their risk for human immunodeficiency virus (HIV) infection and acquired immunodeficiency syndrome (AIDS). Because 95% of all youth aged 5-17 years are enrolled in school, school health programs can be an efficient method to help prevent these behaviors. Previous studies have examined selected characteristics of HIV education in the United States; however, none provide a comprehensive assessment of HIV education policies and programs nationwide. In 1994, CDC conducted the School Health Policies and Programs Study (SHPPS), which assessed five components of the school health program: health education, physical education, health services, food service, and health policies. To provide a comprehensive assessment of HIV-prevention education programs nationwide in 1994, CDC analyzed data from the health education component of the study. This report summarizes the findings, which indicate that although HIV-prevention education has been widely implemented in U.S. schools, improvement in these programs is needed.</a:t>
                </a:r>
                <a:br>
                  <a:rPr lang="en-US" altLang="en-US" sz="1400"/>
                </a:br>
                <a:endParaRPr lang="en-US" altLang="en-US" sz="1400"/>
              </a:p>
              <a:p>
                <a:endParaRPr lang="en-US" altLang="en-US"/>
              </a:p>
            </p:txBody>
          </p:sp>
          <p:sp>
            <p:nvSpPr>
              <p:cNvPr id="24585" name="Rectangle 9">
                <a:extLst>
                  <a:ext uri="{FF2B5EF4-FFF2-40B4-BE49-F238E27FC236}">
                    <a16:creationId xmlns:a16="http://schemas.microsoft.com/office/drawing/2014/main" id="{0FD32FFE-6BFF-DFA1-7F9A-50DB06E239D0}"/>
                  </a:ext>
                </a:extLst>
              </p:cNvPr>
              <p:cNvSpPr>
                <a:spLocks noChangeArrowheads="1"/>
              </p:cNvSpPr>
              <p:nvPr/>
            </p:nvSpPr>
            <p:spPr bwMode="auto">
              <a:xfrm>
                <a:off x="-58" y="2494"/>
                <a:ext cx="116" cy="40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a:p>
                <a:endParaRPr lang="en-US" altLang="en-US"/>
              </a:p>
            </p:txBody>
          </p:sp>
        </p:grpSp>
      </p:grpSp>
    </p:spTree>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0871815-7D98-D016-DE60-FA6B6E5ED6DF}"/>
              </a:ext>
            </a:extLst>
          </p:cNvPr>
          <p:cNvSpPr>
            <a:spLocks noGrp="1" noChangeArrowheads="1"/>
          </p:cNvSpPr>
          <p:nvPr>
            <p:ph type="title"/>
          </p:nvPr>
        </p:nvSpPr>
        <p:spPr/>
        <p:txBody>
          <a:bodyPr/>
          <a:lstStyle/>
          <a:p>
            <a:pPr eaLnBrk="1" hangingPunct="1"/>
            <a:r>
              <a:rPr lang="en-US" altLang="en-US"/>
              <a:t>Difference Questions</a:t>
            </a:r>
          </a:p>
        </p:txBody>
      </p:sp>
      <p:sp>
        <p:nvSpPr>
          <p:cNvPr id="25603" name="Rectangle 3">
            <a:extLst>
              <a:ext uri="{FF2B5EF4-FFF2-40B4-BE49-F238E27FC236}">
                <a16:creationId xmlns:a16="http://schemas.microsoft.com/office/drawing/2014/main" id="{F59BA980-5E92-5294-0159-A8C281A3E11B}"/>
              </a:ext>
            </a:extLst>
          </p:cNvPr>
          <p:cNvSpPr>
            <a:spLocks noGrp="1" noChangeArrowheads="1"/>
          </p:cNvSpPr>
          <p:nvPr>
            <p:ph type="body" idx="1"/>
          </p:nvPr>
        </p:nvSpPr>
        <p:spPr/>
        <p:txBody>
          <a:bodyPr/>
          <a:lstStyle/>
          <a:p>
            <a:pPr eaLnBrk="1" hangingPunct="1"/>
            <a:r>
              <a:rPr lang="en-US" altLang="en-US"/>
              <a:t>Purpose:</a:t>
            </a:r>
          </a:p>
          <a:p>
            <a:pPr lvl="1" eaLnBrk="1" hangingPunct="1"/>
            <a:r>
              <a:rPr lang="en-US" altLang="en-US"/>
              <a:t>To make comparisons between or within groups.</a:t>
            </a:r>
          </a:p>
          <a:p>
            <a:pPr lvl="1" eaLnBrk="1" hangingPunct="1"/>
            <a:r>
              <a:rPr lang="en-US" altLang="en-US"/>
              <a:t>Is there a difference?</a:t>
            </a:r>
          </a:p>
          <a:p>
            <a:pPr lvl="2" eaLnBrk="1" hangingPunct="1"/>
            <a:r>
              <a:rPr lang="en-US" altLang="en-US"/>
              <a:t>Experimental research</a:t>
            </a:r>
          </a:p>
          <a:p>
            <a:pPr lvl="3" eaLnBrk="1" hangingPunct="1"/>
            <a:r>
              <a:rPr lang="en-US" altLang="en-US"/>
              <a:t>Treatment vs. control</a:t>
            </a:r>
          </a:p>
          <a:p>
            <a:pPr lvl="3" eaLnBrk="1" hangingPunct="1"/>
            <a:r>
              <a:rPr lang="en-US" altLang="en-US"/>
              <a:t>Pre- vs. post-test comparisons</a:t>
            </a:r>
          </a:p>
          <a:p>
            <a:pPr lvl="2" eaLnBrk="1" hangingPunct="1"/>
            <a:r>
              <a:rPr lang="en-US" altLang="en-US"/>
              <a:t>Nonexperimental research</a:t>
            </a:r>
          </a:p>
          <a:p>
            <a:pPr lvl="3" eaLnBrk="1" hangingPunct="1"/>
            <a:r>
              <a:rPr lang="en-US" altLang="en-US"/>
              <a:t>Compare one group to another based on existing characteristics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4">
            <a:extLst>
              <a:ext uri="{FF2B5EF4-FFF2-40B4-BE49-F238E27FC236}">
                <a16:creationId xmlns:a16="http://schemas.microsoft.com/office/drawing/2014/main" id="{5160D79B-8A90-E9B4-C16D-1D4466D682A2}"/>
              </a:ext>
            </a:extLst>
          </p:cNvPr>
          <p:cNvSpPr>
            <a:spLocks noChangeArrowheads="1"/>
          </p:cNvSpPr>
          <p:nvPr/>
        </p:nvSpPr>
        <p:spPr bwMode="auto">
          <a:xfrm>
            <a:off x="228600" y="685800"/>
            <a:ext cx="8534400" cy="513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spcAft>
                <a:spcPts val="500"/>
              </a:spcAft>
            </a:pPr>
            <a:r>
              <a:rPr lang="en-US" altLang="en-US"/>
              <a:t>J Appl Physiol. 2000 Sep;89(3):1179-88.	</a:t>
            </a:r>
          </a:p>
          <a:p>
            <a:pPr lvl="1" eaLnBrk="1" hangingPunct="1">
              <a:spcBef>
                <a:spcPct val="50000"/>
              </a:spcBef>
              <a:spcAft>
                <a:spcPts val="500"/>
              </a:spcAft>
            </a:pPr>
            <a:r>
              <a:rPr lang="en-US" altLang="en-US" b="1"/>
              <a:t>Reduced strength after passive stretch of the human plantarflexors.</a:t>
            </a:r>
            <a:br>
              <a:rPr lang="en-US" altLang="en-US"/>
            </a:br>
            <a:br>
              <a:rPr lang="en-US" altLang="en-US"/>
            </a:br>
            <a:r>
              <a:rPr lang="en-US" altLang="en-US" b="1"/>
              <a:t>Fowles JR, Sale DG, MacDougall JD.</a:t>
            </a:r>
            <a:br>
              <a:rPr lang="en-US" altLang="en-US"/>
            </a:br>
            <a:br>
              <a:rPr lang="en-US" altLang="en-US"/>
            </a:br>
            <a:r>
              <a:rPr lang="en-US" altLang="en-US" sz="1400"/>
              <a:t>Department of Kinesiology, McMaster University, Hamilton, Ontario, Canada L8S 4K1.</a:t>
            </a:r>
            <a:br>
              <a:rPr lang="en-US" altLang="en-US" sz="1400"/>
            </a:br>
            <a:br>
              <a:rPr lang="en-US" altLang="en-US"/>
            </a:br>
            <a:r>
              <a:rPr lang="en-US" altLang="en-US" sz="1400"/>
              <a:t>The purpose of this study was to assess strength performance after an acute bout of maximally tolerable passive stretch (PS(max)) in human subjects. Ten young adults (6 men and 4 women) underwent 30 min of cyclical PS(max) (13 stretches of 135 s each over 33 min) and a similar control period (Con) of no stretch of the ankle plantarflexors. Measures of isometric strength (maximal voluntary contraction), with twitch interpolation and electromyography, and twitch characteristics were assessed before (Pre), immediately after (Post), and at 5, 15, 30, 45, and 60 min after PS(max) or Con. Compared with Pre, maximal voluntary contraction was decreased at Post (28%) and at 5 (21%), 15 (13%), 30 (12%), 45 (10%), and 60 (9%) min after PS(max) (P &lt; 0.05). Motor unit activation and electromyogram were significantly depressed after PS(max) but had recovered by 15 min. An additional testing trial confirmed that the torque-joint angle relation may have been temporarily altered, but at Post only. These data indicate that prolonged stretching of a single muscle decreases voluntary strength for up to 1 h after the stretch as a result of impaired activation and contractile force in the early phase of deficit and by impaired contractile force throughout the entire period of deficit.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552885EA-99F4-F2B3-06EA-C2B234D3F450}"/>
              </a:ext>
            </a:extLst>
          </p:cNvPr>
          <p:cNvSpPr>
            <a:spLocks noGrp="1" noChangeArrowheads="1"/>
          </p:cNvSpPr>
          <p:nvPr>
            <p:ph type="title"/>
          </p:nvPr>
        </p:nvSpPr>
        <p:spPr/>
        <p:txBody>
          <a:bodyPr/>
          <a:lstStyle/>
          <a:p>
            <a:pPr eaLnBrk="1" hangingPunct="1"/>
            <a:r>
              <a:rPr lang="en-US" altLang="en-US"/>
              <a:t>Relationship Questions</a:t>
            </a:r>
          </a:p>
        </p:txBody>
      </p:sp>
      <p:sp>
        <p:nvSpPr>
          <p:cNvPr id="27651" name="Rectangle 3">
            <a:extLst>
              <a:ext uri="{FF2B5EF4-FFF2-40B4-BE49-F238E27FC236}">
                <a16:creationId xmlns:a16="http://schemas.microsoft.com/office/drawing/2014/main" id="{0C436ECE-5CE9-900D-133C-0719EC060718}"/>
              </a:ext>
            </a:extLst>
          </p:cNvPr>
          <p:cNvSpPr>
            <a:spLocks noGrp="1" noChangeArrowheads="1"/>
          </p:cNvSpPr>
          <p:nvPr>
            <p:ph type="body" idx="1"/>
          </p:nvPr>
        </p:nvSpPr>
        <p:spPr/>
        <p:txBody>
          <a:bodyPr/>
          <a:lstStyle/>
          <a:p>
            <a:pPr eaLnBrk="1" hangingPunct="1"/>
            <a:r>
              <a:rPr lang="en-US" altLang="en-US"/>
              <a:t>Purpose</a:t>
            </a:r>
          </a:p>
          <a:p>
            <a:pPr lvl="1" eaLnBrk="1" hangingPunct="1"/>
            <a:r>
              <a:rPr lang="en-US" altLang="en-US"/>
              <a:t>To investigate the degree to which two or more variables covary or are associated with each other</a:t>
            </a:r>
          </a:p>
          <a:p>
            <a:pPr lvl="2" eaLnBrk="1" hangingPunct="1"/>
            <a:r>
              <a:rPr lang="en-US" altLang="en-US"/>
              <a:t>Rather than analyzing the differences between groups, researchers characterize the relationships among them.</a:t>
            </a:r>
          </a:p>
          <a:p>
            <a:pPr lvl="2" eaLnBrk="1" hangingPunct="1"/>
            <a:r>
              <a:rPr lang="en-US" altLang="en-US"/>
              <a:t>Extent to which variables are related</a:t>
            </a:r>
          </a:p>
          <a:p>
            <a:pPr lvl="2" eaLnBrk="1" hangingPunct="1"/>
            <a:r>
              <a:rPr lang="en-US" altLang="en-US"/>
              <a:t>Not to establish cause-and-effect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12">
            <a:extLst>
              <a:ext uri="{FF2B5EF4-FFF2-40B4-BE49-F238E27FC236}">
                <a16:creationId xmlns:a16="http://schemas.microsoft.com/office/drawing/2014/main" id="{2469DDE1-CE00-1C74-1308-559DBED94FBE}"/>
              </a:ext>
            </a:extLst>
          </p:cNvPr>
          <p:cNvGrpSpPr>
            <a:grpSpLocks/>
          </p:cNvGrpSpPr>
          <p:nvPr/>
        </p:nvGrpSpPr>
        <p:grpSpPr bwMode="auto">
          <a:xfrm>
            <a:off x="76200" y="0"/>
            <a:ext cx="9037638" cy="8712200"/>
            <a:chOff x="0" y="0"/>
            <a:chExt cx="5818" cy="5488"/>
          </a:xfrm>
        </p:grpSpPr>
        <p:sp>
          <p:nvSpPr>
            <p:cNvPr id="28675" name="Rectangle 11">
              <a:extLst>
                <a:ext uri="{FF2B5EF4-FFF2-40B4-BE49-F238E27FC236}">
                  <a16:creationId xmlns:a16="http://schemas.microsoft.com/office/drawing/2014/main" id="{FE481DAA-417A-307D-7605-21C7161A4929}"/>
                </a:ext>
              </a:extLst>
            </p:cNvPr>
            <p:cNvSpPr>
              <a:spLocks noChangeArrowheads="1"/>
            </p:cNvSpPr>
            <p:nvPr/>
          </p:nvSpPr>
          <p:spPr bwMode="auto">
            <a:xfrm>
              <a:off x="0" y="0"/>
              <a:ext cx="5818" cy="548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NO"/>
            </a:p>
          </p:txBody>
        </p:sp>
        <p:grpSp>
          <p:nvGrpSpPr>
            <p:cNvPr id="28676" name="Group 10">
              <a:extLst>
                <a:ext uri="{FF2B5EF4-FFF2-40B4-BE49-F238E27FC236}">
                  <a16:creationId xmlns:a16="http://schemas.microsoft.com/office/drawing/2014/main" id="{37435F82-99E6-8DE1-8F92-F70FD3CD8B92}"/>
                </a:ext>
              </a:extLst>
            </p:cNvPr>
            <p:cNvGrpSpPr>
              <a:grpSpLocks/>
            </p:cNvGrpSpPr>
            <p:nvPr/>
          </p:nvGrpSpPr>
          <p:grpSpPr bwMode="auto">
            <a:xfrm>
              <a:off x="0" y="0"/>
              <a:ext cx="5818" cy="5488"/>
              <a:chOff x="-58" y="-29"/>
              <a:chExt cx="5818" cy="5488"/>
            </a:xfrm>
          </p:grpSpPr>
          <p:sp>
            <p:nvSpPr>
              <p:cNvPr id="28677" name="Rectangle 2">
                <a:extLst>
                  <a:ext uri="{FF2B5EF4-FFF2-40B4-BE49-F238E27FC236}">
                    <a16:creationId xmlns:a16="http://schemas.microsoft.com/office/drawing/2014/main" id="{75360684-35C1-09A6-454D-39CDD74D4814}"/>
                  </a:ext>
                </a:extLst>
              </p:cNvPr>
              <p:cNvSpPr>
                <a:spLocks noChangeArrowheads="1"/>
              </p:cNvSpPr>
              <p:nvPr/>
            </p:nvSpPr>
            <p:spPr bwMode="auto">
              <a:xfrm>
                <a:off x="-58" y="-29"/>
                <a:ext cx="116" cy="40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a:p>
                <a:endParaRPr lang="en-US" altLang="en-US"/>
              </a:p>
            </p:txBody>
          </p:sp>
          <p:grpSp>
            <p:nvGrpSpPr>
              <p:cNvPr id="28678" name="Group 6">
                <a:extLst>
                  <a:ext uri="{FF2B5EF4-FFF2-40B4-BE49-F238E27FC236}">
                    <a16:creationId xmlns:a16="http://schemas.microsoft.com/office/drawing/2014/main" id="{92EC1325-29A1-E58E-C16A-57EDA279632A}"/>
                  </a:ext>
                </a:extLst>
              </p:cNvPr>
              <p:cNvGrpSpPr>
                <a:grpSpLocks/>
              </p:cNvGrpSpPr>
              <p:nvPr/>
            </p:nvGrpSpPr>
            <p:grpSpPr bwMode="auto">
              <a:xfrm>
                <a:off x="0" y="404"/>
                <a:ext cx="5759" cy="231"/>
                <a:chOff x="0" y="404"/>
                <a:chExt cx="5759" cy="231"/>
              </a:xfrm>
            </p:grpSpPr>
            <p:sp>
              <p:nvSpPr>
                <p:cNvPr id="28682" name="Rectangle 3">
                  <a:extLst>
                    <a:ext uri="{FF2B5EF4-FFF2-40B4-BE49-F238E27FC236}">
                      <a16:creationId xmlns:a16="http://schemas.microsoft.com/office/drawing/2014/main" id="{56E07E6E-E323-84B5-5AA1-162E249E7BFC}"/>
                    </a:ext>
                  </a:extLst>
                </p:cNvPr>
                <p:cNvSpPr>
                  <a:spLocks noChangeArrowheads="1"/>
                </p:cNvSpPr>
                <p:nvPr/>
              </p:nvSpPr>
              <p:spPr bwMode="auto">
                <a:xfrm>
                  <a:off x="0" y="404"/>
                  <a:ext cx="4844" cy="2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Am J Epidemiol. 1988 May;127(5):933-41. </a:t>
                  </a:r>
                </a:p>
              </p:txBody>
            </p:sp>
            <p:sp>
              <p:nvSpPr>
                <p:cNvPr id="28683" name="Rectangle 4">
                  <a:extLst>
                    <a:ext uri="{FF2B5EF4-FFF2-40B4-BE49-F238E27FC236}">
                      <a16:creationId xmlns:a16="http://schemas.microsoft.com/office/drawing/2014/main" id="{68A0EBF2-CC00-5668-7A60-5B71626FA2EA}"/>
                    </a:ext>
                  </a:extLst>
                </p:cNvPr>
                <p:cNvSpPr>
                  <a:spLocks noChangeArrowheads="1"/>
                </p:cNvSpPr>
                <p:nvPr/>
              </p:nvSpPr>
              <p:spPr bwMode="auto">
                <a:xfrm>
                  <a:off x="4844" y="404"/>
                  <a:ext cx="915" cy="2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en-US" sz="500">
                      <a:solidFill>
                        <a:srgbClr val="CC3300"/>
                      </a:solidFill>
                      <a:cs typeface="Arial" panose="020B0604020202020204" pitchFamily="34" charset="0"/>
                      <a:hlinkClick r:id="rId3"/>
                    </a:rPr>
                    <a:t>Related Articles,</a:t>
                  </a:r>
                  <a:r>
                    <a:rPr lang="en-US" altLang="en-US" sz="900"/>
                    <a:t> </a:t>
                  </a:r>
                  <a:r>
                    <a:rPr lang="en-US" altLang="en-US" sz="500">
                      <a:solidFill>
                        <a:srgbClr val="CC3300"/>
                      </a:solidFill>
                      <a:cs typeface="Arial" panose="020B0604020202020204" pitchFamily="34" charset="0"/>
                    </a:rPr>
                    <a:t>Links</a:t>
                  </a:r>
                  <a:r>
                    <a:rPr lang="en-US" altLang="en-US" sz="900"/>
                    <a:t> </a:t>
                  </a:r>
                  <a:endParaRPr lang="en-US" altLang="en-US"/>
                </a:p>
              </p:txBody>
            </p:sp>
          </p:grpSp>
          <p:sp>
            <p:nvSpPr>
              <p:cNvPr id="28679" name="Rectangle 7">
                <a:extLst>
                  <a:ext uri="{FF2B5EF4-FFF2-40B4-BE49-F238E27FC236}">
                    <a16:creationId xmlns:a16="http://schemas.microsoft.com/office/drawing/2014/main" id="{84B0D631-9904-D0FA-EE33-AEB111B3C558}"/>
                  </a:ext>
                </a:extLst>
              </p:cNvPr>
              <p:cNvSpPr>
                <a:spLocks noChangeArrowheads="1"/>
              </p:cNvSpPr>
              <p:nvPr/>
            </p:nvSpPr>
            <p:spPr bwMode="auto">
              <a:xfrm>
                <a:off x="-58" y="606"/>
                <a:ext cx="116" cy="40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a:p>
                <a:endParaRPr lang="en-US" altLang="en-US"/>
              </a:p>
            </p:txBody>
          </p:sp>
          <p:sp>
            <p:nvSpPr>
              <p:cNvPr id="28680" name="Rectangle 8">
                <a:extLst>
                  <a:ext uri="{FF2B5EF4-FFF2-40B4-BE49-F238E27FC236}">
                    <a16:creationId xmlns:a16="http://schemas.microsoft.com/office/drawing/2014/main" id="{EF5E7458-7093-9ADC-6737-E05FBFFF7E70}"/>
                  </a:ext>
                </a:extLst>
              </p:cNvPr>
              <p:cNvSpPr>
                <a:spLocks noChangeArrowheads="1"/>
              </p:cNvSpPr>
              <p:nvPr/>
            </p:nvSpPr>
            <p:spPr bwMode="auto">
              <a:xfrm>
                <a:off x="0" y="1039"/>
                <a:ext cx="5760" cy="301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r>
                  <a:rPr lang="en-US" altLang="en-US"/>
                </a:br>
                <a:r>
                  <a:rPr lang="en-US" altLang="en-US" b="1"/>
                  <a:t>Relation of cardiovascular fitness and physical activity to cardiovascular disease risk factors in children and adults.</a:t>
                </a:r>
                <a:br>
                  <a:rPr lang="en-US" altLang="en-US"/>
                </a:br>
                <a:br>
                  <a:rPr lang="en-US" altLang="en-US"/>
                </a:br>
                <a:r>
                  <a:rPr lang="en-US" altLang="en-US" b="1"/>
                  <a:t>Sallis JF, Patterson TL, Buono MJ, Nader PR.</a:t>
                </a:r>
                <a:br>
                  <a:rPr lang="en-US" altLang="en-US"/>
                </a:br>
                <a:br>
                  <a:rPr lang="en-US" altLang="en-US"/>
                </a:br>
                <a:r>
                  <a:rPr lang="en-US" altLang="en-US" sz="1400"/>
                  <a:t>Department of Pediatrics, University of California, San Diego, La Jolla.</a:t>
                </a:r>
                <a:br>
                  <a:rPr lang="en-US" altLang="en-US"/>
                </a:br>
                <a:br>
                  <a:rPr lang="en-US" altLang="en-US"/>
                </a:br>
                <a:r>
                  <a:rPr lang="en-US" altLang="en-US" sz="1400"/>
                  <a:t>The associations of physical activity and cardiovascular fitness with cardiovascular disease risk factors were studied in 88 male adults, 180 female adults, 148 male children, and 142 female children. Subjects were families recruited from elementary schools in San Diego, California. Fitness (VO2 max) was measured by a submaximal cycle ergometer test. Physical activity was assessed by seven-day recall interview, yielding caloric expenditure, and by a simple self-rating of activity level. Risk factors included blood pressure, high density lipoprotein (HDL) cholesterol, the ratio of high density lipoproteins to low density lipoproteins (LDL), and body mass index. For all subgroups, fitness was strongly and significantly correlated with virtually all risk factors. After adjustment for body mass index, most fitness-risk factor associations were no longer significant. Seven-day caloric expenditure was significantly correlated with HDL/LDL only in female adults and children. The activity rating was significantly correlated with body mass index in all subgroups and with HDL/LDL in female adults and male adults. The simple activity rating tended to be correlated with fitness. The pattern of association was similar for adults and children.</a:t>
                </a:r>
              </a:p>
            </p:txBody>
          </p:sp>
          <p:sp>
            <p:nvSpPr>
              <p:cNvPr id="28681" name="Rectangle 9">
                <a:extLst>
                  <a:ext uri="{FF2B5EF4-FFF2-40B4-BE49-F238E27FC236}">
                    <a16:creationId xmlns:a16="http://schemas.microsoft.com/office/drawing/2014/main" id="{F5065ECF-8348-DB08-F2B5-A5D9CB0F7B40}"/>
                  </a:ext>
                </a:extLst>
              </p:cNvPr>
              <p:cNvSpPr>
                <a:spLocks noChangeArrowheads="1"/>
              </p:cNvSpPr>
              <p:nvPr/>
            </p:nvSpPr>
            <p:spPr bwMode="auto">
              <a:xfrm>
                <a:off x="-58" y="5055"/>
                <a:ext cx="116" cy="40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a:p>
                <a:endParaRPr lang="en-US" altLang="en-US"/>
              </a:p>
            </p:txBody>
          </p:sp>
        </p:grpSp>
      </p:grpSp>
    </p:spTree>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A7BD225-B094-586A-EA68-F53A1C6DA0F7}"/>
              </a:ext>
            </a:extLst>
          </p:cNvPr>
          <p:cNvSpPr>
            <a:spLocks noGrp="1" noChangeArrowheads="1"/>
          </p:cNvSpPr>
          <p:nvPr>
            <p:ph type="title"/>
          </p:nvPr>
        </p:nvSpPr>
        <p:spPr/>
        <p:txBody>
          <a:bodyPr/>
          <a:lstStyle/>
          <a:p>
            <a:pPr eaLnBrk="1" hangingPunct="1"/>
            <a:r>
              <a:rPr lang="en-US" altLang="en-US"/>
              <a:t>Theory vs. Hypothesis</a:t>
            </a:r>
          </a:p>
        </p:txBody>
      </p:sp>
      <p:sp>
        <p:nvSpPr>
          <p:cNvPr id="29699" name="Rectangle 3">
            <a:extLst>
              <a:ext uri="{FF2B5EF4-FFF2-40B4-BE49-F238E27FC236}">
                <a16:creationId xmlns:a16="http://schemas.microsoft.com/office/drawing/2014/main" id="{9A756002-1E8F-CBF5-E85C-1AC81DF366AA}"/>
              </a:ext>
            </a:extLst>
          </p:cNvPr>
          <p:cNvSpPr>
            <a:spLocks noGrp="1" noChangeArrowheads="1"/>
          </p:cNvSpPr>
          <p:nvPr>
            <p:ph type="body" idx="1"/>
          </p:nvPr>
        </p:nvSpPr>
        <p:spPr>
          <a:xfrm>
            <a:off x="457200" y="1600200"/>
            <a:ext cx="8229600" cy="5105400"/>
          </a:xfrm>
        </p:spPr>
        <p:txBody>
          <a:bodyPr/>
          <a:lstStyle/>
          <a:p>
            <a:pPr eaLnBrk="1" hangingPunct="1">
              <a:lnSpc>
                <a:spcPct val="90000"/>
              </a:lnSpc>
            </a:pPr>
            <a:r>
              <a:rPr lang="en-US" altLang="en-US" sz="2800"/>
              <a:t>Hypothesis</a:t>
            </a:r>
          </a:p>
          <a:p>
            <a:pPr lvl="1" eaLnBrk="1" hangingPunct="1">
              <a:lnSpc>
                <a:spcPct val="90000"/>
              </a:lnSpc>
            </a:pPr>
            <a:r>
              <a:rPr lang="en-US" altLang="en-US" sz="2400"/>
              <a:t>A belief or prediction of the eventual outcome of the research</a:t>
            </a:r>
          </a:p>
          <a:p>
            <a:pPr lvl="1" eaLnBrk="1" hangingPunct="1">
              <a:lnSpc>
                <a:spcPct val="90000"/>
              </a:lnSpc>
            </a:pPr>
            <a:r>
              <a:rPr lang="en-US" altLang="en-US" sz="2400"/>
              <a:t>A concrete, specific statement about the relationships between phenomena</a:t>
            </a:r>
          </a:p>
          <a:p>
            <a:pPr lvl="1" eaLnBrk="1" hangingPunct="1">
              <a:lnSpc>
                <a:spcPct val="90000"/>
              </a:lnSpc>
            </a:pPr>
            <a:r>
              <a:rPr lang="en-US" altLang="en-US" sz="2400"/>
              <a:t>Based on deductive reasoning</a:t>
            </a:r>
          </a:p>
          <a:p>
            <a:pPr eaLnBrk="1" hangingPunct="1">
              <a:lnSpc>
                <a:spcPct val="90000"/>
              </a:lnSpc>
            </a:pPr>
            <a:r>
              <a:rPr lang="en-US" altLang="en-US" sz="2800"/>
              <a:t>Theory</a:t>
            </a:r>
          </a:p>
          <a:p>
            <a:pPr lvl="1" eaLnBrk="1" hangingPunct="1">
              <a:lnSpc>
                <a:spcPct val="90000"/>
              </a:lnSpc>
            </a:pPr>
            <a:r>
              <a:rPr lang="en-US" altLang="en-US" sz="2400"/>
              <a:t>A belief or assumption about how things relate to each other</a:t>
            </a:r>
          </a:p>
          <a:p>
            <a:pPr lvl="1" eaLnBrk="1" hangingPunct="1">
              <a:lnSpc>
                <a:spcPct val="90000"/>
              </a:lnSpc>
            </a:pPr>
            <a:r>
              <a:rPr lang="en-US" altLang="en-US" sz="2400"/>
              <a:t>A theory establishes a cause-and-effect relationship between variables with a  purpose of explaining and predicting phenomena</a:t>
            </a:r>
          </a:p>
          <a:p>
            <a:pPr lvl="1" eaLnBrk="1" hangingPunct="1">
              <a:lnSpc>
                <a:spcPct val="90000"/>
              </a:lnSpc>
            </a:pPr>
            <a:r>
              <a:rPr lang="en-US" altLang="en-US" sz="2400"/>
              <a:t>Based on inductive reasoning</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a:extLst>
              <a:ext uri="{FF2B5EF4-FFF2-40B4-BE49-F238E27FC236}">
                <a16:creationId xmlns:a16="http://schemas.microsoft.com/office/drawing/2014/main" id="{42A7ACA5-DF98-4293-2D47-62B09BCCDC2F}"/>
              </a:ext>
            </a:extLst>
          </p:cNvPr>
          <p:cNvSpPr txBox="1">
            <a:spLocks noChangeArrowheads="1"/>
          </p:cNvSpPr>
          <p:nvPr/>
        </p:nvSpPr>
        <p:spPr bwMode="auto">
          <a:xfrm>
            <a:off x="2971800" y="762000"/>
            <a:ext cx="2819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a:t>Hypotheses</a:t>
            </a:r>
          </a:p>
        </p:txBody>
      </p:sp>
      <p:sp>
        <p:nvSpPr>
          <p:cNvPr id="30723" name="Text Box 3">
            <a:extLst>
              <a:ext uri="{FF2B5EF4-FFF2-40B4-BE49-F238E27FC236}">
                <a16:creationId xmlns:a16="http://schemas.microsoft.com/office/drawing/2014/main" id="{7BADA59E-3389-E21F-F472-A9F0548137DF}"/>
              </a:ext>
            </a:extLst>
          </p:cNvPr>
          <p:cNvSpPr txBox="1">
            <a:spLocks noChangeArrowheads="1"/>
          </p:cNvSpPr>
          <p:nvPr/>
        </p:nvSpPr>
        <p:spPr bwMode="auto">
          <a:xfrm>
            <a:off x="2971800" y="2668588"/>
            <a:ext cx="2819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a:t>Theories</a:t>
            </a:r>
          </a:p>
        </p:txBody>
      </p:sp>
      <p:sp>
        <p:nvSpPr>
          <p:cNvPr id="30724" name="Text Box 4">
            <a:extLst>
              <a:ext uri="{FF2B5EF4-FFF2-40B4-BE49-F238E27FC236}">
                <a16:creationId xmlns:a16="http://schemas.microsoft.com/office/drawing/2014/main" id="{0684FA0A-3180-F502-6DEB-E22C4278B97D}"/>
              </a:ext>
            </a:extLst>
          </p:cNvPr>
          <p:cNvSpPr txBox="1">
            <a:spLocks noChangeArrowheads="1"/>
          </p:cNvSpPr>
          <p:nvPr/>
        </p:nvSpPr>
        <p:spPr bwMode="auto">
          <a:xfrm>
            <a:off x="2971800" y="4906963"/>
            <a:ext cx="2819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3200" b="1"/>
              <a:t>Laws</a:t>
            </a:r>
          </a:p>
        </p:txBody>
      </p:sp>
      <p:sp>
        <p:nvSpPr>
          <p:cNvPr id="30725" name="AutoShape 5">
            <a:extLst>
              <a:ext uri="{FF2B5EF4-FFF2-40B4-BE49-F238E27FC236}">
                <a16:creationId xmlns:a16="http://schemas.microsoft.com/office/drawing/2014/main" id="{5E19F4D4-CF70-22C9-701E-8FC4C9BC33E1}"/>
              </a:ext>
            </a:extLst>
          </p:cNvPr>
          <p:cNvSpPr>
            <a:spLocks noChangeArrowheads="1"/>
          </p:cNvSpPr>
          <p:nvPr/>
        </p:nvSpPr>
        <p:spPr bwMode="auto">
          <a:xfrm rot="5406017">
            <a:off x="3771900" y="1714500"/>
            <a:ext cx="1219200" cy="685800"/>
          </a:xfrm>
          <a:custGeom>
            <a:avLst/>
            <a:gdLst>
              <a:gd name="T0" fmla="*/ 914400 w 21600"/>
              <a:gd name="T1" fmla="*/ 0 h 21600"/>
              <a:gd name="T2" fmla="*/ 0 w 21600"/>
              <a:gd name="T3" fmla="*/ 342900 h 21600"/>
              <a:gd name="T4" fmla="*/ 914400 w 21600"/>
              <a:gd name="T5" fmla="*/ 685800 h 21600"/>
              <a:gd name="T6" fmla="*/ 1219200 w 21600"/>
              <a:gd name="T7" fmla="*/ 3429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NO"/>
          </a:p>
        </p:txBody>
      </p:sp>
      <p:sp>
        <p:nvSpPr>
          <p:cNvPr id="30726" name="AutoShape 6">
            <a:extLst>
              <a:ext uri="{FF2B5EF4-FFF2-40B4-BE49-F238E27FC236}">
                <a16:creationId xmlns:a16="http://schemas.microsoft.com/office/drawing/2014/main" id="{422FF24B-1091-5A3D-C2FC-82707E4F6903}"/>
              </a:ext>
            </a:extLst>
          </p:cNvPr>
          <p:cNvSpPr>
            <a:spLocks noChangeArrowheads="1"/>
          </p:cNvSpPr>
          <p:nvPr/>
        </p:nvSpPr>
        <p:spPr bwMode="auto">
          <a:xfrm rot="5406017">
            <a:off x="3703638" y="3770313"/>
            <a:ext cx="1371600" cy="685800"/>
          </a:xfrm>
          <a:custGeom>
            <a:avLst/>
            <a:gdLst>
              <a:gd name="T0" fmla="*/ 1028700 w 21600"/>
              <a:gd name="T1" fmla="*/ 0 h 21600"/>
              <a:gd name="T2" fmla="*/ 0 w 21600"/>
              <a:gd name="T3" fmla="*/ 342900 h 21600"/>
              <a:gd name="T4" fmla="*/ 1028700 w 21600"/>
              <a:gd name="T5" fmla="*/ 685800 h 21600"/>
              <a:gd name="T6" fmla="*/ 1371600 w 21600"/>
              <a:gd name="T7" fmla="*/ 34290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NO"/>
          </a:p>
        </p:txBody>
      </p:sp>
      <p:sp>
        <p:nvSpPr>
          <p:cNvPr id="30727" name="AutoShape 7">
            <a:extLst>
              <a:ext uri="{FF2B5EF4-FFF2-40B4-BE49-F238E27FC236}">
                <a16:creationId xmlns:a16="http://schemas.microsoft.com/office/drawing/2014/main" id="{D79A58E4-C765-3D10-8E9A-9693DEE8D02A}"/>
              </a:ext>
            </a:extLst>
          </p:cNvPr>
          <p:cNvSpPr>
            <a:spLocks/>
          </p:cNvSpPr>
          <p:nvPr/>
        </p:nvSpPr>
        <p:spPr bwMode="auto">
          <a:xfrm>
            <a:off x="2286000" y="762000"/>
            <a:ext cx="609600" cy="4724400"/>
          </a:xfrm>
          <a:prstGeom prst="leftBrace">
            <a:avLst>
              <a:gd name="adj1" fmla="val 6458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NO"/>
          </a:p>
        </p:txBody>
      </p:sp>
      <p:sp>
        <p:nvSpPr>
          <p:cNvPr id="30728" name="Text Box 8">
            <a:extLst>
              <a:ext uri="{FF2B5EF4-FFF2-40B4-BE49-F238E27FC236}">
                <a16:creationId xmlns:a16="http://schemas.microsoft.com/office/drawing/2014/main" id="{925CBEF1-2B68-85A4-4561-6EE9564FA318}"/>
              </a:ext>
            </a:extLst>
          </p:cNvPr>
          <p:cNvSpPr txBox="1">
            <a:spLocks noChangeArrowheads="1"/>
          </p:cNvSpPr>
          <p:nvPr/>
        </p:nvSpPr>
        <p:spPr bwMode="auto">
          <a:xfrm>
            <a:off x="838200" y="2743200"/>
            <a:ext cx="1600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In an ideal world…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18E29E7B-239C-47BD-470E-6BB1B9773CBA}"/>
              </a:ext>
            </a:extLst>
          </p:cNvPr>
          <p:cNvSpPr>
            <a:spLocks noGrp="1" noChangeArrowheads="1"/>
          </p:cNvSpPr>
          <p:nvPr>
            <p:ph type="title"/>
          </p:nvPr>
        </p:nvSpPr>
        <p:spPr/>
        <p:txBody>
          <a:bodyPr/>
          <a:lstStyle/>
          <a:p>
            <a:pPr eaLnBrk="1" hangingPunct="1"/>
            <a:r>
              <a:rPr lang="en-US" altLang="en-US"/>
              <a:t>Empiricism</a:t>
            </a:r>
          </a:p>
        </p:txBody>
      </p:sp>
      <p:sp>
        <p:nvSpPr>
          <p:cNvPr id="31747" name="Rectangle 3">
            <a:extLst>
              <a:ext uri="{FF2B5EF4-FFF2-40B4-BE49-F238E27FC236}">
                <a16:creationId xmlns:a16="http://schemas.microsoft.com/office/drawing/2014/main" id="{30C01851-49E8-2F69-7994-A8B2E986735F}"/>
              </a:ext>
            </a:extLst>
          </p:cNvPr>
          <p:cNvSpPr>
            <a:spLocks noGrp="1" noChangeArrowheads="1"/>
          </p:cNvSpPr>
          <p:nvPr>
            <p:ph type="body" idx="1"/>
          </p:nvPr>
        </p:nvSpPr>
        <p:spPr>
          <a:xfrm>
            <a:off x="457200" y="1600200"/>
            <a:ext cx="8229600" cy="4876800"/>
          </a:xfrm>
        </p:spPr>
        <p:txBody>
          <a:bodyPr/>
          <a:lstStyle/>
          <a:p>
            <a:pPr eaLnBrk="1" hangingPunct="1"/>
            <a:r>
              <a:rPr lang="en-US" altLang="en-US"/>
              <a:t>Acquiring information and facts through the observation of our world</a:t>
            </a:r>
          </a:p>
          <a:p>
            <a:pPr lvl="1" eaLnBrk="1" hangingPunct="1"/>
            <a:r>
              <a:rPr lang="en-US" altLang="en-US"/>
              <a:t>Pragmatic observations</a:t>
            </a:r>
          </a:p>
          <a:p>
            <a:pPr lvl="1" eaLnBrk="1" hangingPunct="1"/>
            <a:r>
              <a:rPr lang="en-US" altLang="en-US"/>
              <a:t>Developing theory through experience and observation</a:t>
            </a:r>
          </a:p>
          <a:p>
            <a:pPr lvl="1" eaLnBrk="1" hangingPunct="1"/>
            <a:r>
              <a:rPr lang="en-US" altLang="en-US"/>
              <a:t>Non-scientific</a:t>
            </a:r>
          </a:p>
          <a:p>
            <a:pPr lvl="1" eaLnBrk="1" hangingPunct="1"/>
            <a:r>
              <a:rPr lang="en-US" altLang="en-US"/>
              <a:t>Quick and practical solution to a problem</a:t>
            </a:r>
          </a:p>
          <a:p>
            <a:pPr lvl="2" eaLnBrk="1" hangingPunct="1"/>
            <a:r>
              <a:rPr lang="en-US" altLang="en-US"/>
              <a:t>With little interest in explaining when, how, or why</a:t>
            </a:r>
          </a:p>
          <a:p>
            <a:pPr lvl="1" eaLnBrk="1" hangingPunct="1"/>
            <a:r>
              <a:rPr lang="en-US" altLang="en-US"/>
              <a:t>Example:  Anabolic steroid use (abuse)…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1DF7851-131C-95E2-05A5-C18C863F6F1F}"/>
              </a:ext>
            </a:extLst>
          </p:cNvPr>
          <p:cNvSpPr>
            <a:spLocks noGrp="1" noChangeArrowheads="1"/>
          </p:cNvSpPr>
          <p:nvPr>
            <p:ph type="title"/>
          </p:nvPr>
        </p:nvSpPr>
        <p:spPr>
          <a:xfrm>
            <a:off x="457200" y="274638"/>
            <a:ext cx="8229600" cy="868362"/>
          </a:xfrm>
        </p:spPr>
        <p:txBody>
          <a:bodyPr/>
          <a:lstStyle/>
          <a:p>
            <a:pPr eaLnBrk="1" hangingPunct="1"/>
            <a:r>
              <a:rPr lang="en-US" altLang="en-US" dirty="0"/>
              <a:t>Development of Research Skills</a:t>
            </a:r>
          </a:p>
        </p:txBody>
      </p:sp>
      <p:sp>
        <p:nvSpPr>
          <p:cNvPr id="5123" name="Rectangle 3">
            <a:extLst>
              <a:ext uri="{FF2B5EF4-FFF2-40B4-BE49-F238E27FC236}">
                <a16:creationId xmlns:a16="http://schemas.microsoft.com/office/drawing/2014/main" id="{0A54D0A2-D463-4DFA-7BA5-6B3F14EFCC6D}"/>
              </a:ext>
            </a:extLst>
          </p:cNvPr>
          <p:cNvSpPr>
            <a:spLocks noGrp="1" noChangeArrowheads="1"/>
          </p:cNvSpPr>
          <p:nvPr>
            <p:ph type="body" idx="1"/>
          </p:nvPr>
        </p:nvSpPr>
        <p:spPr>
          <a:xfrm>
            <a:off x="457200" y="1295400"/>
            <a:ext cx="8229600" cy="4830763"/>
          </a:xfrm>
        </p:spPr>
        <p:txBody>
          <a:bodyPr/>
          <a:lstStyle/>
          <a:p>
            <a:pPr eaLnBrk="1" hangingPunct="1">
              <a:spcAft>
                <a:spcPts val="1800"/>
              </a:spcAft>
            </a:pPr>
            <a:r>
              <a:rPr lang="en-US" altLang="en-US" dirty="0"/>
              <a:t>Learning how to conduct good research:</a:t>
            </a:r>
          </a:p>
          <a:p>
            <a:pPr lvl="1" eaLnBrk="1" hangingPunct="1">
              <a:spcAft>
                <a:spcPts val="1800"/>
              </a:spcAft>
            </a:pPr>
            <a:r>
              <a:rPr lang="en-US" altLang="en-US" dirty="0"/>
              <a:t>New skills (</a:t>
            </a:r>
            <a:r>
              <a:rPr lang="en-US" altLang="en-US" i="1" dirty="0"/>
              <a:t>that many people do not have</a:t>
            </a:r>
            <a:r>
              <a:rPr lang="en-US" altLang="en-US" dirty="0"/>
              <a:t>)</a:t>
            </a:r>
          </a:p>
          <a:p>
            <a:pPr lvl="1" eaLnBrk="1" hangingPunct="1">
              <a:spcAft>
                <a:spcPts val="1800"/>
              </a:spcAft>
            </a:pPr>
            <a:r>
              <a:rPr lang="en-US" altLang="en-US" dirty="0"/>
              <a:t>Better understanding and interpretation of the literature</a:t>
            </a:r>
          </a:p>
          <a:p>
            <a:pPr lvl="1" eaLnBrk="1" hangingPunct="1">
              <a:spcAft>
                <a:spcPts val="1800"/>
              </a:spcAft>
            </a:pPr>
            <a:r>
              <a:rPr lang="en-US" altLang="en-US" dirty="0"/>
              <a:t>Recognize new questions that need investigation</a:t>
            </a:r>
          </a:p>
          <a:p>
            <a:pPr eaLnBrk="1" hangingPunct="1">
              <a:spcAft>
                <a:spcPts val="1800"/>
              </a:spcAft>
            </a:pPr>
            <a:r>
              <a:rPr lang="en-US" altLang="en-US" dirty="0"/>
              <a:t>Objectivity is the key element of research</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EA1A177-86F9-B345-DB5B-027E8FE97D70}"/>
              </a:ext>
            </a:extLst>
          </p:cNvPr>
          <p:cNvSpPr>
            <a:spLocks noGrp="1" noChangeArrowheads="1"/>
          </p:cNvSpPr>
          <p:nvPr>
            <p:ph type="title"/>
          </p:nvPr>
        </p:nvSpPr>
        <p:spPr/>
        <p:txBody>
          <a:bodyPr/>
          <a:lstStyle/>
          <a:p>
            <a:pPr eaLnBrk="1" hangingPunct="1"/>
            <a:r>
              <a:rPr lang="en-US" altLang="en-US"/>
              <a:t>Research Classifications</a:t>
            </a:r>
          </a:p>
        </p:txBody>
      </p:sp>
      <p:sp>
        <p:nvSpPr>
          <p:cNvPr id="32771" name="Rectangle 3">
            <a:extLst>
              <a:ext uri="{FF2B5EF4-FFF2-40B4-BE49-F238E27FC236}">
                <a16:creationId xmlns:a16="http://schemas.microsoft.com/office/drawing/2014/main" id="{4764ADE6-1E05-DB7E-33CD-044C7CA65D18}"/>
              </a:ext>
            </a:extLst>
          </p:cNvPr>
          <p:cNvSpPr>
            <a:spLocks noGrp="1" noChangeArrowheads="1"/>
          </p:cNvSpPr>
          <p:nvPr>
            <p:ph type="body" idx="1"/>
          </p:nvPr>
        </p:nvSpPr>
        <p:spPr/>
        <p:txBody>
          <a:bodyPr/>
          <a:lstStyle/>
          <a:p>
            <a:pPr eaLnBrk="1" hangingPunct="1">
              <a:lnSpc>
                <a:spcPct val="90000"/>
              </a:lnSpc>
            </a:pPr>
            <a:r>
              <a:rPr lang="en-US" altLang="en-US"/>
              <a:t>System #1:</a:t>
            </a:r>
          </a:p>
          <a:p>
            <a:pPr lvl="1" eaLnBrk="1" hangingPunct="1">
              <a:lnSpc>
                <a:spcPct val="90000"/>
              </a:lnSpc>
            </a:pPr>
            <a:r>
              <a:rPr lang="en-US" altLang="en-US"/>
              <a:t>Basic research</a:t>
            </a:r>
          </a:p>
          <a:p>
            <a:pPr lvl="1" eaLnBrk="1" hangingPunct="1">
              <a:lnSpc>
                <a:spcPct val="90000"/>
              </a:lnSpc>
            </a:pPr>
            <a:r>
              <a:rPr lang="en-US" altLang="en-US"/>
              <a:t>Applied research</a:t>
            </a:r>
          </a:p>
          <a:p>
            <a:pPr eaLnBrk="1" hangingPunct="1">
              <a:lnSpc>
                <a:spcPct val="90000"/>
              </a:lnSpc>
            </a:pPr>
            <a:r>
              <a:rPr lang="en-US" altLang="en-US"/>
              <a:t>System #2:</a:t>
            </a:r>
          </a:p>
          <a:p>
            <a:pPr lvl="1" eaLnBrk="1" hangingPunct="1">
              <a:lnSpc>
                <a:spcPct val="90000"/>
              </a:lnSpc>
            </a:pPr>
            <a:r>
              <a:rPr lang="en-US" altLang="en-US"/>
              <a:t>Quantitative research</a:t>
            </a:r>
          </a:p>
          <a:p>
            <a:pPr lvl="1" eaLnBrk="1" hangingPunct="1">
              <a:lnSpc>
                <a:spcPct val="90000"/>
              </a:lnSpc>
            </a:pPr>
            <a:r>
              <a:rPr lang="en-US" altLang="en-US"/>
              <a:t>Qualitative research</a:t>
            </a:r>
          </a:p>
          <a:p>
            <a:pPr eaLnBrk="1" hangingPunct="1">
              <a:lnSpc>
                <a:spcPct val="90000"/>
              </a:lnSpc>
            </a:pPr>
            <a:r>
              <a:rPr lang="en-US" altLang="en-US"/>
              <a:t>System #3:</a:t>
            </a:r>
          </a:p>
          <a:p>
            <a:pPr lvl="1" eaLnBrk="1" hangingPunct="1">
              <a:lnSpc>
                <a:spcPct val="90000"/>
              </a:lnSpc>
            </a:pPr>
            <a:r>
              <a:rPr lang="en-US" altLang="en-US"/>
              <a:t>Experimental research</a:t>
            </a:r>
          </a:p>
          <a:p>
            <a:pPr lvl="1" eaLnBrk="1" hangingPunct="1">
              <a:lnSpc>
                <a:spcPct val="90000"/>
              </a:lnSpc>
            </a:pPr>
            <a:r>
              <a:rPr lang="en-US" altLang="en-US"/>
              <a:t>Nonexperimental research</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723BE0ED-4EB1-57DB-93C9-26B286D3861B}"/>
              </a:ext>
            </a:extLst>
          </p:cNvPr>
          <p:cNvSpPr>
            <a:spLocks noGrp="1" noChangeArrowheads="1"/>
          </p:cNvSpPr>
          <p:nvPr>
            <p:ph type="title"/>
          </p:nvPr>
        </p:nvSpPr>
        <p:spPr/>
        <p:txBody>
          <a:bodyPr/>
          <a:lstStyle/>
          <a:p>
            <a:pPr eaLnBrk="1" hangingPunct="1"/>
            <a:r>
              <a:rPr lang="en-US" altLang="en-US"/>
              <a:t>Basic vs. Applied Research</a:t>
            </a:r>
          </a:p>
        </p:txBody>
      </p:sp>
      <p:sp>
        <p:nvSpPr>
          <p:cNvPr id="33795" name="Rectangle 3">
            <a:extLst>
              <a:ext uri="{FF2B5EF4-FFF2-40B4-BE49-F238E27FC236}">
                <a16:creationId xmlns:a16="http://schemas.microsoft.com/office/drawing/2014/main" id="{B366AFCC-12C6-90AF-7C1E-AEC6A4C9EA63}"/>
              </a:ext>
            </a:extLst>
          </p:cNvPr>
          <p:cNvSpPr>
            <a:spLocks noGrp="1" noChangeArrowheads="1"/>
          </p:cNvSpPr>
          <p:nvPr>
            <p:ph type="body" sz="half" idx="1"/>
          </p:nvPr>
        </p:nvSpPr>
        <p:spPr/>
        <p:txBody>
          <a:bodyPr/>
          <a:lstStyle/>
          <a:p>
            <a:pPr eaLnBrk="1" hangingPunct="1"/>
            <a:r>
              <a:rPr lang="en-US" altLang="en-US" sz="2800"/>
              <a:t>Basic</a:t>
            </a:r>
          </a:p>
          <a:p>
            <a:pPr lvl="1" eaLnBrk="1" hangingPunct="1"/>
            <a:r>
              <a:rPr lang="en-US" altLang="en-US" sz="2400"/>
              <a:t>Pure, fundamental research</a:t>
            </a:r>
          </a:p>
          <a:p>
            <a:pPr lvl="1" eaLnBrk="1" hangingPunct="1"/>
            <a:r>
              <a:rPr lang="en-US" altLang="en-US" sz="2400"/>
              <a:t>Discovery of new knowledge; theoretical in nature</a:t>
            </a:r>
          </a:p>
          <a:p>
            <a:pPr lvl="1" eaLnBrk="1" hangingPunct="1"/>
            <a:r>
              <a:rPr lang="en-US" altLang="en-US" sz="2400"/>
              <a:t>Takes many years for the results of basic research to find some practical utility</a:t>
            </a:r>
          </a:p>
        </p:txBody>
      </p:sp>
      <p:sp>
        <p:nvSpPr>
          <p:cNvPr id="33796" name="Rectangle 4">
            <a:extLst>
              <a:ext uri="{FF2B5EF4-FFF2-40B4-BE49-F238E27FC236}">
                <a16:creationId xmlns:a16="http://schemas.microsoft.com/office/drawing/2014/main" id="{E5C3A4E9-37E2-96BA-8637-15CE43DB27CF}"/>
              </a:ext>
            </a:extLst>
          </p:cNvPr>
          <p:cNvSpPr>
            <a:spLocks noGrp="1" noChangeArrowheads="1"/>
          </p:cNvSpPr>
          <p:nvPr>
            <p:ph type="body" sz="half" idx="2"/>
          </p:nvPr>
        </p:nvSpPr>
        <p:spPr/>
        <p:txBody>
          <a:bodyPr/>
          <a:lstStyle/>
          <a:p>
            <a:pPr eaLnBrk="1" hangingPunct="1">
              <a:lnSpc>
                <a:spcPct val="90000"/>
              </a:lnSpc>
            </a:pPr>
            <a:r>
              <a:rPr lang="en-US" altLang="en-US" sz="2800"/>
              <a:t>Applied</a:t>
            </a:r>
          </a:p>
          <a:p>
            <a:pPr lvl="1" eaLnBrk="1" hangingPunct="1">
              <a:lnSpc>
                <a:spcPct val="90000"/>
              </a:lnSpc>
            </a:pPr>
            <a:r>
              <a:rPr lang="en-US" altLang="en-US" sz="2400"/>
              <a:t>Central purpose to solve an immediate problem</a:t>
            </a:r>
          </a:p>
          <a:p>
            <a:pPr lvl="1" eaLnBrk="1" hangingPunct="1">
              <a:lnSpc>
                <a:spcPct val="90000"/>
              </a:lnSpc>
            </a:pPr>
            <a:r>
              <a:rPr lang="en-US" altLang="en-US" sz="2400"/>
              <a:t>Improved products or processes</a:t>
            </a:r>
          </a:p>
          <a:p>
            <a:pPr lvl="1" eaLnBrk="1" hangingPunct="1">
              <a:lnSpc>
                <a:spcPct val="90000"/>
              </a:lnSpc>
            </a:pPr>
            <a:r>
              <a:rPr lang="en-US" altLang="en-US" sz="2400"/>
              <a:t>Infers beyond the group or situation studied</a:t>
            </a:r>
          </a:p>
          <a:p>
            <a:pPr lvl="1" eaLnBrk="1" hangingPunct="1">
              <a:lnSpc>
                <a:spcPct val="90000"/>
              </a:lnSpc>
            </a:pPr>
            <a:r>
              <a:rPr lang="en-US" altLang="en-US" sz="2400"/>
              <a:t>Interpretation of results relies upon Basic research</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DF5D48A-0DDF-9B62-3A06-265B6F8417BE}"/>
              </a:ext>
            </a:extLst>
          </p:cNvPr>
          <p:cNvSpPr>
            <a:spLocks noChangeArrowheads="1"/>
          </p:cNvSpPr>
          <p:nvPr/>
        </p:nvSpPr>
        <p:spPr bwMode="auto">
          <a:xfrm>
            <a:off x="152400" y="490538"/>
            <a:ext cx="8839200" cy="5021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a:t>J Sports Med Phys Fitness. 2003 Mar;43(1):21-7.  Related Articles, Links  </a:t>
            </a:r>
          </a:p>
          <a:p>
            <a:pPr eaLnBrk="1" hangingPunct="1">
              <a:spcBef>
                <a:spcPct val="50000"/>
              </a:spcBef>
            </a:pPr>
            <a:r>
              <a:rPr lang="en-US" altLang="en-US" sz="1600" b="1"/>
              <a:t>Effects of running, static stretching and practice jumps on explosive force production and jumping performance.</a:t>
            </a:r>
          </a:p>
          <a:p>
            <a:pPr eaLnBrk="1" hangingPunct="1">
              <a:spcBef>
                <a:spcPct val="50000"/>
              </a:spcBef>
            </a:pPr>
            <a:r>
              <a:rPr lang="en-US" altLang="en-US" sz="1600" b="1"/>
              <a:t>Young WB, Behm DG.</a:t>
            </a:r>
          </a:p>
          <a:p>
            <a:pPr eaLnBrk="1" hangingPunct="1">
              <a:spcBef>
                <a:spcPct val="50000"/>
              </a:spcBef>
            </a:pPr>
            <a:r>
              <a:rPr lang="en-US" altLang="en-US" sz="1000" i="1"/>
              <a:t>School of Human Movement and Sport Sciences, University of Ballarat, Ballarat, Victoria, Australia. w.young@ballarat.edu.au</a:t>
            </a:r>
          </a:p>
          <a:p>
            <a:pPr eaLnBrk="1" hangingPunct="1">
              <a:spcBef>
                <a:spcPct val="50000"/>
              </a:spcBef>
            </a:pPr>
            <a:r>
              <a:rPr lang="en-US" altLang="en-US" sz="1400"/>
              <a:t>AIM: The interaction between running, stretching and practice jumps during warm-up for jumping tests has not been investigated. The purpose of the present study was to compare the effects of running, static stretching of the leg extensors and practice jumps on explosive force production and jumping performance. METHODS: Sixteen volunteers (13 male and 3 female) participated in five different warm-ups in a randomised order prior to the performance of two jumping tests. The warm-ups were control, 4 min run, static stretch, run + stretch, and run + stretch + practice jumps. After a 2 min rest, a concentric jump and a drop jump were performed, which yielded 6 variables expressing fast force production and jumping performance of the leg extensor muscles (concentric jump height, peak force, rate of force developed, drop jump height, contact time and height/time). RESULTS: Generally the stretching warm-up produced the lowest values and the run or run + stretch + jumps warm-ups produced the highest values of explosive force production. There were no significant differences (p&lt;0.05) between the control and run + stretch warm-ups, whereas the run yielded significantly better scores than the run + stretch warm-up for drop jump height (3.2%), concentric jump height (3.4%) and peak concentric force (2.7%) and rate of force developed (15.4%). CONCLUSION: The results indicated that submaximum running and practice jumps had a positive effect whereas static stretching had a negative influence on explosive force and jumping performance. It was suggested that an alternative for static stretching should be considered in warm-ups prior to power activities.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5ADB944A-2FBF-71C7-75E1-8622CCF4373E}"/>
              </a:ext>
            </a:extLst>
          </p:cNvPr>
          <p:cNvSpPr>
            <a:spLocks noGrp="1" noChangeArrowheads="1"/>
          </p:cNvSpPr>
          <p:nvPr>
            <p:ph type="title"/>
          </p:nvPr>
        </p:nvSpPr>
        <p:spPr/>
        <p:txBody>
          <a:bodyPr/>
          <a:lstStyle/>
          <a:p>
            <a:pPr eaLnBrk="1" hangingPunct="1"/>
            <a:r>
              <a:rPr lang="en-US" altLang="en-US"/>
              <a:t>Quantitative vs. Qualitative</a:t>
            </a:r>
          </a:p>
        </p:txBody>
      </p:sp>
      <p:sp>
        <p:nvSpPr>
          <p:cNvPr id="36867" name="Rectangle 3">
            <a:extLst>
              <a:ext uri="{FF2B5EF4-FFF2-40B4-BE49-F238E27FC236}">
                <a16:creationId xmlns:a16="http://schemas.microsoft.com/office/drawing/2014/main" id="{98FC5C82-60EF-CA0C-4D8A-D99FD719255B}"/>
              </a:ext>
            </a:extLst>
          </p:cNvPr>
          <p:cNvSpPr>
            <a:spLocks noGrp="1" noChangeArrowheads="1"/>
          </p:cNvSpPr>
          <p:nvPr>
            <p:ph type="body" sz="half" idx="1"/>
          </p:nvPr>
        </p:nvSpPr>
        <p:spPr/>
        <p:txBody>
          <a:bodyPr/>
          <a:lstStyle/>
          <a:p>
            <a:pPr eaLnBrk="1" hangingPunct="1">
              <a:lnSpc>
                <a:spcPct val="90000"/>
              </a:lnSpc>
            </a:pPr>
            <a:r>
              <a:rPr lang="en-US" altLang="en-US" sz="2400"/>
              <a:t>Quantitative</a:t>
            </a:r>
          </a:p>
          <a:p>
            <a:pPr lvl="1" eaLnBrk="1" hangingPunct="1">
              <a:lnSpc>
                <a:spcPct val="90000"/>
              </a:lnSpc>
            </a:pPr>
            <a:r>
              <a:rPr lang="en-US" altLang="en-US" sz="2000"/>
              <a:t>Numerical, measurable data</a:t>
            </a:r>
          </a:p>
          <a:p>
            <a:pPr lvl="1" eaLnBrk="1" hangingPunct="1">
              <a:lnSpc>
                <a:spcPct val="90000"/>
              </a:lnSpc>
            </a:pPr>
            <a:r>
              <a:rPr lang="en-US" altLang="en-US" sz="2000"/>
              <a:t>Traditional or positivist approach</a:t>
            </a:r>
          </a:p>
          <a:p>
            <a:pPr lvl="2" eaLnBrk="1" hangingPunct="1">
              <a:lnSpc>
                <a:spcPct val="90000"/>
              </a:lnSpc>
            </a:pPr>
            <a:r>
              <a:rPr lang="en-US" altLang="en-US" sz="1800"/>
              <a:t>Clearly stated questions</a:t>
            </a:r>
          </a:p>
          <a:p>
            <a:pPr lvl="2" eaLnBrk="1" hangingPunct="1">
              <a:lnSpc>
                <a:spcPct val="90000"/>
              </a:lnSpc>
            </a:pPr>
            <a:r>
              <a:rPr lang="en-US" altLang="en-US" sz="1800"/>
              <a:t>Rational hypotheses</a:t>
            </a:r>
          </a:p>
          <a:p>
            <a:pPr lvl="2" eaLnBrk="1" hangingPunct="1">
              <a:lnSpc>
                <a:spcPct val="90000"/>
              </a:lnSpc>
            </a:pPr>
            <a:r>
              <a:rPr lang="en-US" altLang="en-US" sz="1800"/>
              <a:t>Developed research procedures</a:t>
            </a:r>
          </a:p>
          <a:p>
            <a:pPr lvl="2" eaLnBrk="1" hangingPunct="1">
              <a:lnSpc>
                <a:spcPct val="90000"/>
              </a:lnSpc>
            </a:pPr>
            <a:r>
              <a:rPr lang="en-US" altLang="en-US" sz="1800"/>
              <a:t>Extraneous variable controls</a:t>
            </a:r>
          </a:p>
          <a:p>
            <a:pPr lvl="2" eaLnBrk="1" hangingPunct="1">
              <a:lnSpc>
                <a:spcPct val="90000"/>
              </a:lnSpc>
            </a:pPr>
            <a:r>
              <a:rPr lang="en-US" altLang="en-US" sz="1800"/>
              <a:t>Large samples</a:t>
            </a:r>
          </a:p>
          <a:p>
            <a:pPr lvl="2" eaLnBrk="1" hangingPunct="1">
              <a:lnSpc>
                <a:spcPct val="90000"/>
              </a:lnSpc>
            </a:pPr>
            <a:r>
              <a:rPr lang="en-US" altLang="en-US" sz="1800"/>
              <a:t>Traditional, statistical analyses</a:t>
            </a:r>
          </a:p>
        </p:txBody>
      </p:sp>
      <p:sp>
        <p:nvSpPr>
          <p:cNvPr id="36868" name="Rectangle 4">
            <a:extLst>
              <a:ext uri="{FF2B5EF4-FFF2-40B4-BE49-F238E27FC236}">
                <a16:creationId xmlns:a16="http://schemas.microsoft.com/office/drawing/2014/main" id="{59027D94-D4C5-2486-A907-E881FD355022}"/>
              </a:ext>
            </a:extLst>
          </p:cNvPr>
          <p:cNvSpPr>
            <a:spLocks noGrp="1" noChangeArrowheads="1"/>
          </p:cNvSpPr>
          <p:nvPr>
            <p:ph type="body" sz="half" idx="2"/>
          </p:nvPr>
        </p:nvSpPr>
        <p:spPr/>
        <p:txBody>
          <a:bodyPr/>
          <a:lstStyle/>
          <a:p>
            <a:pPr eaLnBrk="1" hangingPunct="1"/>
            <a:r>
              <a:rPr lang="en-US" altLang="en-US" sz="2400"/>
              <a:t>Qualitative</a:t>
            </a:r>
          </a:p>
          <a:p>
            <a:pPr lvl="1" eaLnBrk="1" hangingPunct="1"/>
            <a:r>
              <a:rPr lang="en-US" altLang="en-US" sz="2000"/>
              <a:t>Generally non-numerical data</a:t>
            </a:r>
          </a:p>
          <a:p>
            <a:pPr lvl="1" eaLnBrk="1" hangingPunct="1"/>
            <a:r>
              <a:rPr lang="en-US" altLang="en-US" sz="2000"/>
              <a:t>Typically anthropological and sociological research methods</a:t>
            </a:r>
          </a:p>
          <a:p>
            <a:pPr lvl="1" eaLnBrk="1" hangingPunct="1"/>
            <a:r>
              <a:rPr lang="en-US" altLang="en-US" sz="2000"/>
              <a:t>Observations of a “natural” setting</a:t>
            </a:r>
          </a:p>
          <a:p>
            <a:pPr lvl="1" eaLnBrk="1" hangingPunct="1"/>
            <a:r>
              <a:rPr lang="en-US" altLang="en-US" sz="2000"/>
              <a:t>In-depth descriptions  of situations</a:t>
            </a:r>
          </a:p>
          <a:p>
            <a:pPr lvl="1" eaLnBrk="1" hangingPunct="1"/>
            <a:r>
              <a:rPr lang="en-US" altLang="en-US" sz="2000"/>
              <a:t>Interpretive and descriptive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D2ECAAB2-834A-CC70-F89C-AEA274E7B09F}"/>
              </a:ext>
            </a:extLst>
          </p:cNvPr>
          <p:cNvSpPr>
            <a:spLocks noGrp="1" noChangeArrowheads="1"/>
          </p:cNvSpPr>
          <p:nvPr>
            <p:ph type="title"/>
          </p:nvPr>
        </p:nvSpPr>
        <p:spPr/>
        <p:txBody>
          <a:bodyPr/>
          <a:lstStyle/>
          <a:p>
            <a:pPr eaLnBrk="1" hangingPunct="1"/>
            <a:r>
              <a:rPr lang="en-US" altLang="en-US"/>
              <a:t>Experimental vs. Nonexperimental </a:t>
            </a:r>
          </a:p>
        </p:txBody>
      </p:sp>
      <p:sp>
        <p:nvSpPr>
          <p:cNvPr id="37891" name="Rectangle 3">
            <a:extLst>
              <a:ext uri="{FF2B5EF4-FFF2-40B4-BE49-F238E27FC236}">
                <a16:creationId xmlns:a16="http://schemas.microsoft.com/office/drawing/2014/main" id="{26553987-17C0-DC49-3D6F-200A4D793D98}"/>
              </a:ext>
            </a:extLst>
          </p:cNvPr>
          <p:cNvSpPr>
            <a:spLocks noGrp="1" noChangeArrowheads="1"/>
          </p:cNvSpPr>
          <p:nvPr>
            <p:ph type="body" sz="half" idx="1"/>
          </p:nvPr>
        </p:nvSpPr>
        <p:spPr/>
        <p:txBody>
          <a:bodyPr/>
          <a:lstStyle/>
          <a:p>
            <a:pPr marL="533400" indent="-533400" eaLnBrk="1" hangingPunct="1">
              <a:lnSpc>
                <a:spcPct val="90000"/>
              </a:lnSpc>
            </a:pPr>
            <a:r>
              <a:rPr lang="en-US" altLang="en-US" sz="2800" dirty="0"/>
              <a:t>Experimental</a:t>
            </a:r>
          </a:p>
          <a:p>
            <a:pPr marL="914400" lvl="1" indent="-457200" eaLnBrk="1" hangingPunct="1">
              <a:lnSpc>
                <a:spcPct val="90000"/>
              </a:lnSpc>
            </a:pPr>
            <a:r>
              <a:rPr lang="en-US" altLang="en-US" sz="2400" dirty="0"/>
              <a:t>IVs and DVs </a:t>
            </a:r>
          </a:p>
          <a:p>
            <a:pPr marL="914400" lvl="1" indent="-457200" eaLnBrk="1" hangingPunct="1">
              <a:lnSpc>
                <a:spcPct val="90000"/>
              </a:lnSpc>
            </a:pPr>
            <a:r>
              <a:rPr lang="en-US" altLang="en-US" sz="2400" dirty="0"/>
              <a:t>Cause-and-effect</a:t>
            </a:r>
          </a:p>
          <a:p>
            <a:pPr marL="914400" lvl="1" indent="-457200" eaLnBrk="1" hangingPunct="1">
              <a:lnSpc>
                <a:spcPct val="90000"/>
              </a:lnSpc>
            </a:pPr>
            <a:r>
              <a:rPr lang="en-US" altLang="en-US" sz="2400" dirty="0"/>
              <a:t>Extraneous variable controls</a:t>
            </a:r>
          </a:p>
          <a:p>
            <a:pPr marL="914400" lvl="1" indent="-457200" eaLnBrk="1" hangingPunct="1">
              <a:lnSpc>
                <a:spcPct val="90000"/>
              </a:lnSpc>
            </a:pPr>
            <a:r>
              <a:rPr lang="en-US" altLang="en-US" sz="2400" dirty="0"/>
              <a:t>3 fundamental characteristics</a:t>
            </a:r>
          </a:p>
          <a:p>
            <a:pPr marL="1295400" lvl="2" indent="-381000" eaLnBrk="1" hangingPunct="1">
              <a:lnSpc>
                <a:spcPct val="90000"/>
              </a:lnSpc>
              <a:buFontTx/>
              <a:buAutoNum type="arabicPeriod"/>
            </a:pPr>
            <a:r>
              <a:rPr lang="en-US" altLang="en-US" sz="2000" dirty="0"/>
              <a:t>At least 1 active IV</a:t>
            </a:r>
          </a:p>
          <a:p>
            <a:pPr marL="1295400" lvl="2" indent="-381000" eaLnBrk="1" hangingPunct="1">
              <a:lnSpc>
                <a:spcPct val="90000"/>
              </a:lnSpc>
              <a:buFontTx/>
              <a:buAutoNum type="arabicPeriod"/>
            </a:pPr>
            <a:r>
              <a:rPr lang="en-US" altLang="en-US" sz="2000" dirty="0"/>
              <a:t>Extraneous var controls</a:t>
            </a:r>
          </a:p>
          <a:p>
            <a:pPr marL="1295400" lvl="2" indent="-381000" eaLnBrk="1" hangingPunct="1">
              <a:lnSpc>
                <a:spcPct val="90000"/>
              </a:lnSpc>
              <a:buFontTx/>
              <a:buAutoNum type="arabicPeriod"/>
            </a:pPr>
            <a:r>
              <a:rPr lang="en-US" altLang="en-US" sz="2000" dirty="0"/>
              <a:t>Observation of the DV response to the IV </a:t>
            </a:r>
          </a:p>
        </p:txBody>
      </p:sp>
      <p:sp>
        <p:nvSpPr>
          <p:cNvPr id="37892" name="Rectangle 4">
            <a:extLst>
              <a:ext uri="{FF2B5EF4-FFF2-40B4-BE49-F238E27FC236}">
                <a16:creationId xmlns:a16="http://schemas.microsoft.com/office/drawing/2014/main" id="{6B0B8A05-6B14-0846-622E-76D8CB5B425C}"/>
              </a:ext>
            </a:extLst>
          </p:cNvPr>
          <p:cNvSpPr>
            <a:spLocks noGrp="1" noChangeArrowheads="1"/>
          </p:cNvSpPr>
          <p:nvPr>
            <p:ph type="body" sz="half" idx="2"/>
          </p:nvPr>
        </p:nvSpPr>
        <p:spPr/>
        <p:txBody>
          <a:bodyPr/>
          <a:lstStyle/>
          <a:p>
            <a:pPr marL="533400" indent="-533400" eaLnBrk="1" hangingPunct="1"/>
            <a:r>
              <a:rPr lang="en-US" altLang="en-US" sz="2800"/>
              <a:t>Nonexperimental</a:t>
            </a:r>
          </a:p>
          <a:p>
            <a:pPr marL="914400" lvl="1" indent="-457200" eaLnBrk="1" hangingPunct="1">
              <a:buFontTx/>
              <a:buAutoNum type="arabicPeriod"/>
            </a:pPr>
            <a:r>
              <a:rPr lang="en-US" altLang="en-US" sz="2400"/>
              <a:t>Causal-comparative</a:t>
            </a:r>
          </a:p>
          <a:p>
            <a:pPr marL="914400" lvl="1" indent="-457200" eaLnBrk="1" hangingPunct="1">
              <a:buFontTx/>
              <a:buAutoNum type="arabicPeriod"/>
            </a:pPr>
            <a:r>
              <a:rPr lang="en-US" altLang="en-US" sz="2400"/>
              <a:t>Descriptive</a:t>
            </a:r>
          </a:p>
          <a:p>
            <a:pPr marL="914400" lvl="1" indent="-457200" eaLnBrk="1" hangingPunct="1">
              <a:buFontTx/>
              <a:buAutoNum type="arabicPeriod"/>
            </a:pPr>
            <a:r>
              <a:rPr lang="en-US" altLang="en-US" sz="2400"/>
              <a:t>Correlational</a:t>
            </a:r>
          </a:p>
          <a:p>
            <a:pPr marL="914400" lvl="1" indent="-457200" eaLnBrk="1" hangingPunct="1">
              <a:buFontTx/>
              <a:buAutoNum type="arabicPeriod"/>
            </a:pPr>
            <a:r>
              <a:rPr lang="en-US" altLang="en-US" sz="2400"/>
              <a:t>Historical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FC886197-2CC4-8DDA-96E2-5E34FB5026ED}"/>
              </a:ext>
            </a:extLst>
          </p:cNvPr>
          <p:cNvSpPr>
            <a:spLocks noGrp="1" noChangeArrowheads="1"/>
          </p:cNvSpPr>
          <p:nvPr>
            <p:ph type="title"/>
          </p:nvPr>
        </p:nvSpPr>
        <p:spPr/>
        <p:txBody>
          <a:bodyPr/>
          <a:lstStyle/>
          <a:p>
            <a:pPr eaLnBrk="1" hangingPunct="1"/>
            <a:r>
              <a:rPr lang="en-US" altLang="en-US"/>
              <a:t>Steps to Experimental Research</a:t>
            </a:r>
          </a:p>
        </p:txBody>
      </p:sp>
      <p:sp>
        <p:nvSpPr>
          <p:cNvPr id="38915" name="Rectangle 3">
            <a:extLst>
              <a:ext uri="{FF2B5EF4-FFF2-40B4-BE49-F238E27FC236}">
                <a16:creationId xmlns:a16="http://schemas.microsoft.com/office/drawing/2014/main" id="{19E99866-3D76-6962-3DFD-00DA4F829CC4}"/>
              </a:ext>
            </a:extLst>
          </p:cNvPr>
          <p:cNvSpPr>
            <a:spLocks noGrp="1" noChangeArrowheads="1"/>
          </p:cNvSpPr>
          <p:nvPr>
            <p:ph type="body" idx="1"/>
          </p:nvPr>
        </p:nvSpPr>
        <p:spPr/>
        <p:txBody>
          <a:bodyPr/>
          <a:lstStyle/>
          <a:p>
            <a:pPr marL="533400" indent="-533400" eaLnBrk="1" hangingPunct="1">
              <a:buFontTx/>
              <a:buAutoNum type="arabicPeriod"/>
            </a:pPr>
            <a:r>
              <a:rPr lang="en-US" altLang="en-US" sz="2800"/>
              <a:t>Identifying the research question or problem area</a:t>
            </a:r>
          </a:p>
          <a:p>
            <a:pPr marL="533400" indent="-533400" eaLnBrk="1" hangingPunct="1">
              <a:buFontTx/>
              <a:buAutoNum type="arabicPeriod"/>
            </a:pPr>
            <a:r>
              <a:rPr lang="en-US" altLang="en-US" sz="2800"/>
              <a:t>Initial review of literature</a:t>
            </a:r>
          </a:p>
          <a:p>
            <a:pPr marL="533400" indent="-533400" eaLnBrk="1" hangingPunct="1">
              <a:buFontTx/>
              <a:buAutoNum type="arabicPeriod"/>
            </a:pPr>
            <a:r>
              <a:rPr lang="en-US" altLang="en-US" sz="2800"/>
              <a:t>Distilling the question to a specific research problem</a:t>
            </a:r>
          </a:p>
          <a:p>
            <a:pPr marL="533400" indent="-533400" eaLnBrk="1" hangingPunct="1">
              <a:buFontTx/>
              <a:buAutoNum type="arabicPeriod"/>
            </a:pPr>
            <a:r>
              <a:rPr lang="en-US" altLang="en-US" sz="2800"/>
              <a:t>Continued review of literature</a:t>
            </a:r>
          </a:p>
          <a:p>
            <a:pPr marL="533400" indent="-533400" eaLnBrk="1" hangingPunct="1">
              <a:buFontTx/>
              <a:buAutoNum type="arabicPeriod"/>
            </a:pPr>
            <a:r>
              <a:rPr lang="en-US" altLang="en-US" sz="2800"/>
              <a:t>Formulation of hypotheses</a:t>
            </a:r>
          </a:p>
          <a:p>
            <a:pPr marL="533400" indent="-533400" eaLnBrk="1" hangingPunct="1">
              <a:buFontTx/>
              <a:buAutoNum type="arabicPeriod"/>
            </a:pPr>
            <a:r>
              <a:rPr lang="en-US" altLang="en-US" sz="2800"/>
              <a:t>Determining the basic research approach</a:t>
            </a:r>
          </a:p>
          <a:p>
            <a:pPr marL="533400" indent="-533400" eaLnBrk="1" hangingPunct="1">
              <a:buFontTx/>
              <a:buAutoNum type="arabicPeriod"/>
            </a:pPr>
            <a:r>
              <a:rPr lang="en-US" altLang="en-US" sz="2800"/>
              <a:t>Identifying the population and sample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07BA0F50-5F36-F10E-6682-A7561AE6F549}"/>
              </a:ext>
            </a:extLst>
          </p:cNvPr>
          <p:cNvSpPr>
            <a:spLocks noGrp="1" noChangeArrowheads="1"/>
          </p:cNvSpPr>
          <p:nvPr>
            <p:ph type="title"/>
          </p:nvPr>
        </p:nvSpPr>
        <p:spPr/>
        <p:txBody>
          <a:bodyPr/>
          <a:lstStyle/>
          <a:p>
            <a:pPr eaLnBrk="1" hangingPunct="1"/>
            <a:r>
              <a:rPr lang="en-US" altLang="en-US"/>
              <a:t>Steps to Experimental Research</a:t>
            </a:r>
          </a:p>
        </p:txBody>
      </p:sp>
      <p:sp>
        <p:nvSpPr>
          <p:cNvPr id="39939" name="Rectangle 3">
            <a:extLst>
              <a:ext uri="{FF2B5EF4-FFF2-40B4-BE49-F238E27FC236}">
                <a16:creationId xmlns:a16="http://schemas.microsoft.com/office/drawing/2014/main" id="{632BAD1C-28AF-AA2E-5E84-035017B21968}"/>
              </a:ext>
            </a:extLst>
          </p:cNvPr>
          <p:cNvSpPr>
            <a:spLocks noGrp="1" noChangeArrowheads="1"/>
          </p:cNvSpPr>
          <p:nvPr>
            <p:ph type="body" idx="1"/>
          </p:nvPr>
        </p:nvSpPr>
        <p:spPr/>
        <p:txBody>
          <a:bodyPr/>
          <a:lstStyle/>
          <a:p>
            <a:pPr marL="609600" indent="-609600" eaLnBrk="1" hangingPunct="1">
              <a:buFontTx/>
              <a:buAutoNum type="arabicPeriod" startAt="8"/>
            </a:pPr>
            <a:r>
              <a:rPr lang="en-US" altLang="en-US" sz="2800"/>
              <a:t>Designing data collection plan</a:t>
            </a:r>
          </a:p>
          <a:p>
            <a:pPr marL="609600" indent="-609600" eaLnBrk="1" hangingPunct="1">
              <a:buFontTx/>
              <a:buAutoNum type="arabicPeriod" startAt="8"/>
            </a:pPr>
            <a:r>
              <a:rPr lang="en-US" altLang="en-US" sz="2800"/>
              <a:t>Selecting or developing specific data collection instruments or procedures</a:t>
            </a:r>
          </a:p>
          <a:p>
            <a:pPr marL="609600" indent="-609600" eaLnBrk="1" hangingPunct="1">
              <a:buFontTx/>
              <a:buAutoNum type="arabicPeriod" startAt="8"/>
            </a:pPr>
            <a:r>
              <a:rPr lang="en-US" altLang="en-US" sz="2800"/>
              <a:t>Choosing the method of data analysis</a:t>
            </a:r>
          </a:p>
          <a:p>
            <a:pPr marL="609600" indent="-609600" eaLnBrk="1" hangingPunct="1">
              <a:buFontTx/>
              <a:buAutoNum type="arabicPeriod" startAt="8"/>
            </a:pPr>
            <a:r>
              <a:rPr lang="en-US" altLang="en-US" sz="2800"/>
              <a:t>Implementing the research plan</a:t>
            </a:r>
          </a:p>
          <a:p>
            <a:pPr marL="609600" indent="-609600" eaLnBrk="1" hangingPunct="1">
              <a:buFontTx/>
              <a:buAutoNum type="arabicPeriod" startAt="8"/>
            </a:pPr>
            <a:r>
              <a:rPr lang="en-US" altLang="en-US" sz="2800"/>
              <a:t>Preparing the research report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50A9EDE-1510-B9AC-3F28-0A6B1C20E7DD}"/>
              </a:ext>
            </a:extLst>
          </p:cNvPr>
          <p:cNvSpPr>
            <a:spLocks noGrp="1" noChangeArrowheads="1"/>
          </p:cNvSpPr>
          <p:nvPr>
            <p:ph type="title"/>
          </p:nvPr>
        </p:nvSpPr>
        <p:spPr/>
        <p:txBody>
          <a:bodyPr/>
          <a:lstStyle/>
          <a:p>
            <a:pPr eaLnBrk="1" hangingPunct="1"/>
            <a:r>
              <a:rPr lang="en-US" altLang="en-US"/>
              <a:t>Search for Truth</a:t>
            </a:r>
          </a:p>
        </p:txBody>
      </p:sp>
      <p:sp>
        <p:nvSpPr>
          <p:cNvPr id="6147" name="Rectangle 3">
            <a:extLst>
              <a:ext uri="{FF2B5EF4-FFF2-40B4-BE49-F238E27FC236}">
                <a16:creationId xmlns:a16="http://schemas.microsoft.com/office/drawing/2014/main" id="{26F2F4CF-9C37-2346-2513-C7E326E421CD}"/>
              </a:ext>
            </a:extLst>
          </p:cNvPr>
          <p:cNvSpPr>
            <a:spLocks noGrp="1" noChangeArrowheads="1"/>
          </p:cNvSpPr>
          <p:nvPr>
            <p:ph type="body" idx="1"/>
          </p:nvPr>
        </p:nvSpPr>
        <p:spPr/>
        <p:txBody>
          <a:bodyPr/>
          <a:lstStyle/>
          <a:p>
            <a:pPr marL="609600" indent="-609600" eaLnBrk="1" hangingPunct="1">
              <a:spcAft>
                <a:spcPts val="1200"/>
              </a:spcAft>
            </a:pPr>
            <a:r>
              <a:rPr lang="en-US" altLang="en-US" dirty="0"/>
              <a:t>Five sources of evidence in the pursuit of truth:</a:t>
            </a:r>
          </a:p>
          <a:p>
            <a:pPr marL="990600" lvl="1" indent="-533400" eaLnBrk="1" hangingPunct="1">
              <a:spcAft>
                <a:spcPts val="1200"/>
              </a:spcAft>
              <a:buFontTx/>
              <a:buAutoNum type="arabicPeriod"/>
            </a:pPr>
            <a:r>
              <a:rPr lang="en-US" altLang="en-US" dirty="0"/>
              <a:t>Custom and tradition</a:t>
            </a:r>
          </a:p>
          <a:p>
            <a:pPr marL="990600" lvl="1" indent="-533400" eaLnBrk="1" hangingPunct="1">
              <a:spcAft>
                <a:spcPts val="1200"/>
              </a:spcAft>
              <a:buFontTx/>
              <a:buAutoNum type="arabicPeriod"/>
            </a:pPr>
            <a:r>
              <a:rPr lang="en-US" altLang="en-US" dirty="0"/>
              <a:t>Authority</a:t>
            </a:r>
          </a:p>
          <a:p>
            <a:pPr marL="990600" lvl="1" indent="-533400" eaLnBrk="1" hangingPunct="1">
              <a:spcAft>
                <a:spcPts val="1200"/>
              </a:spcAft>
              <a:buFontTx/>
              <a:buAutoNum type="arabicPeriod"/>
            </a:pPr>
            <a:r>
              <a:rPr lang="en-US" altLang="en-US" dirty="0"/>
              <a:t>Personal experience</a:t>
            </a:r>
          </a:p>
          <a:p>
            <a:pPr marL="990600" lvl="1" indent="-533400" eaLnBrk="1" hangingPunct="1">
              <a:spcAft>
                <a:spcPts val="1200"/>
              </a:spcAft>
              <a:buFontTx/>
              <a:buAutoNum type="arabicPeriod"/>
            </a:pPr>
            <a:r>
              <a:rPr lang="en-US" altLang="en-US" dirty="0"/>
              <a:t>Deductive reasoning</a:t>
            </a:r>
          </a:p>
          <a:p>
            <a:pPr marL="990600" lvl="1" indent="-533400" eaLnBrk="1" hangingPunct="1">
              <a:spcAft>
                <a:spcPts val="1200"/>
              </a:spcAft>
              <a:buFontTx/>
              <a:buAutoNum type="arabicPeriod"/>
            </a:pPr>
            <a:r>
              <a:rPr lang="en-US" altLang="en-US" dirty="0"/>
              <a:t>Scientific inquiry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CDC9538-8F9D-E9D1-C7A0-3A8C8E8C51D4}"/>
              </a:ext>
            </a:extLst>
          </p:cNvPr>
          <p:cNvSpPr>
            <a:spLocks noGrp="1" noChangeArrowheads="1"/>
          </p:cNvSpPr>
          <p:nvPr>
            <p:ph type="title"/>
          </p:nvPr>
        </p:nvSpPr>
        <p:spPr>
          <a:xfrm>
            <a:off x="457200" y="152400"/>
            <a:ext cx="8229600" cy="715962"/>
          </a:xfrm>
        </p:spPr>
        <p:txBody>
          <a:bodyPr/>
          <a:lstStyle/>
          <a:p>
            <a:pPr eaLnBrk="1" hangingPunct="1"/>
            <a:r>
              <a:rPr lang="en-US" altLang="en-US" dirty="0"/>
              <a:t>Deductive Reasoning</a:t>
            </a:r>
          </a:p>
        </p:txBody>
      </p:sp>
      <p:sp>
        <p:nvSpPr>
          <p:cNvPr id="7171" name="Rectangle 3">
            <a:extLst>
              <a:ext uri="{FF2B5EF4-FFF2-40B4-BE49-F238E27FC236}">
                <a16:creationId xmlns:a16="http://schemas.microsoft.com/office/drawing/2014/main" id="{51391819-A382-41E4-980F-8A4A57AA5492}"/>
              </a:ext>
            </a:extLst>
          </p:cNvPr>
          <p:cNvSpPr>
            <a:spLocks noGrp="1" noChangeArrowheads="1"/>
          </p:cNvSpPr>
          <p:nvPr>
            <p:ph type="body" idx="1"/>
          </p:nvPr>
        </p:nvSpPr>
        <p:spPr>
          <a:xfrm>
            <a:off x="457200" y="1066800"/>
            <a:ext cx="8229600" cy="5791200"/>
          </a:xfrm>
        </p:spPr>
        <p:txBody>
          <a:bodyPr/>
          <a:lstStyle/>
          <a:p>
            <a:pPr eaLnBrk="1" hangingPunct="1">
              <a:spcAft>
                <a:spcPts val="1200"/>
              </a:spcAft>
            </a:pPr>
            <a:r>
              <a:rPr lang="en-US" altLang="en-US" sz="2800" dirty="0"/>
              <a:t>A.k.a., Logic.</a:t>
            </a:r>
          </a:p>
          <a:p>
            <a:pPr lvl="1" eaLnBrk="1" hangingPunct="1">
              <a:spcAft>
                <a:spcPts val="1200"/>
              </a:spcAft>
            </a:pPr>
            <a:r>
              <a:rPr lang="en-US" altLang="en-US" sz="2400" dirty="0"/>
              <a:t>In deductive reasoning, thinking proceeds from general assumption to specific application</a:t>
            </a:r>
          </a:p>
          <a:p>
            <a:pPr lvl="1" eaLnBrk="1" hangingPunct="1">
              <a:spcAft>
                <a:spcPts val="1200"/>
              </a:spcAft>
            </a:pPr>
            <a:r>
              <a:rPr lang="en-US" altLang="en-US" sz="2400" dirty="0"/>
              <a:t>GENERAL </a:t>
            </a:r>
            <a:r>
              <a:rPr lang="en-US" altLang="en-US" sz="2400" dirty="0">
                <a:sym typeface="Wingdings" pitchFamily="2" charset="2"/>
              </a:rPr>
              <a:t> SPECIFIC</a:t>
            </a:r>
          </a:p>
          <a:p>
            <a:pPr lvl="1" eaLnBrk="1" hangingPunct="1">
              <a:spcAft>
                <a:spcPts val="1200"/>
              </a:spcAft>
            </a:pPr>
            <a:r>
              <a:rPr lang="en-US" altLang="en-US" sz="2400" dirty="0">
                <a:sym typeface="Wingdings" pitchFamily="2" charset="2"/>
              </a:rPr>
              <a:t>Aristotle and other early philosophers</a:t>
            </a:r>
          </a:p>
          <a:p>
            <a:pPr lvl="2" eaLnBrk="1" hangingPunct="1">
              <a:spcAft>
                <a:spcPts val="1200"/>
              </a:spcAft>
            </a:pPr>
            <a:r>
              <a:rPr lang="en-US" altLang="en-US" sz="2000" dirty="0"/>
              <a:t>Drawing conclusions through categorical syllogism.</a:t>
            </a:r>
          </a:p>
          <a:p>
            <a:pPr lvl="2" eaLnBrk="1" hangingPunct="1">
              <a:spcAft>
                <a:spcPts val="1200"/>
              </a:spcAft>
            </a:pPr>
            <a:r>
              <a:rPr lang="en-US" altLang="en-US" sz="2000" dirty="0"/>
              <a:t>All philosophers are moral.  Socrates is a philosopher.  Therefore, Socrates is moral.</a:t>
            </a:r>
          </a:p>
          <a:p>
            <a:pPr lvl="2" eaLnBrk="1" hangingPunct="1">
              <a:spcAft>
                <a:spcPts val="1200"/>
              </a:spcAft>
            </a:pPr>
            <a:r>
              <a:rPr lang="en-US" altLang="en-US" sz="2000" dirty="0"/>
              <a:t>Resistance training makes one big and bulky by increasing body mass.  Sandi is resistance training.  Therefore, Sandi will become big and bulky.</a:t>
            </a:r>
          </a:p>
          <a:p>
            <a:pPr lvl="1" eaLnBrk="1" hangingPunct="1">
              <a:spcAft>
                <a:spcPts val="1200"/>
              </a:spcAft>
            </a:pPr>
            <a:r>
              <a:rPr lang="en-US" altLang="en-US" sz="2400" dirty="0"/>
              <a:t>Not sufficient as a source of new truth</a:t>
            </a:r>
          </a:p>
          <a:p>
            <a:pPr lvl="1" eaLnBrk="1" hangingPunct="1">
              <a:spcAft>
                <a:spcPts val="1200"/>
              </a:spcAft>
              <a:buFontTx/>
              <a:buNone/>
            </a:pPr>
            <a:endParaRPr lang="en-US" alt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F07B57C-0943-7443-A377-8D457B42EEC5}"/>
              </a:ext>
            </a:extLst>
          </p:cNvPr>
          <p:cNvSpPr>
            <a:spLocks noGrp="1" noChangeArrowheads="1"/>
          </p:cNvSpPr>
          <p:nvPr>
            <p:ph type="title"/>
          </p:nvPr>
        </p:nvSpPr>
        <p:spPr>
          <a:xfrm>
            <a:off x="457200" y="274638"/>
            <a:ext cx="8229600" cy="715962"/>
          </a:xfrm>
        </p:spPr>
        <p:txBody>
          <a:bodyPr/>
          <a:lstStyle/>
          <a:p>
            <a:pPr eaLnBrk="1" hangingPunct="1"/>
            <a:r>
              <a:rPr lang="en-US" altLang="en-US" dirty="0"/>
              <a:t>Inductive Reasoning</a:t>
            </a:r>
          </a:p>
        </p:txBody>
      </p:sp>
      <p:sp>
        <p:nvSpPr>
          <p:cNvPr id="8195" name="Rectangle 3">
            <a:extLst>
              <a:ext uri="{FF2B5EF4-FFF2-40B4-BE49-F238E27FC236}">
                <a16:creationId xmlns:a16="http://schemas.microsoft.com/office/drawing/2014/main" id="{F82E961A-1120-97E3-931F-B2ED5FC3A6BC}"/>
              </a:ext>
            </a:extLst>
          </p:cNvPr>
          <p:cNvSpPr>
            <a:spLocks noGrp="1" noChangeArrowheads="1"/>
          </p:cNvSpPr>
          <p:nvPr>
            <p:ph type="body" idx="1"/>
          </p:nvPr>
        </p:nvSpPr>
        <p:spPr>
          <a:xfrm>
            <a:off x="457200" y="1143000"/>
            <a:ext cx="8229600" cy="4983163"/>
          </a:xfrm>
        </p:spPr>
        <p:txBody>
          <a:bodyPr/>
          <a:lstStyle/>
          <a:p>
            <a:pPr eaLnBrk="1" hangingPunct="1">
              <a:spcAft>
                <a:spcPts val="1200"/>
              </a:spcAft>
            </a:pPr>
            <a:r>
              <a:rPr lang="en-US" altLang="en-US" dirty="0"/>
              <a:t>Conclusions about events (general) are based on information generated through many individual and direct observations (specific).</a:t>
            </a:r>
          </a:p>
          <a:p>
            <a:pPr lvl="1" eaLnBrk="1" hangingPunct="1">
              <a:spcAft>
                <a:spcPts val="1200"/>
              </a:spcAft>
            </a:pPr>
            <a:r>
              <a:rPr lang="en-US" altLang="en-US" dirty="0"/>
              <a:t>SPECIFIC </a:t>
            </a:r>
            <a:r>
              <a:rPr lang="en-US" altLang="en-US" dirty="0">
                <a:sym typeface="Wingdings" pitchFamily="2" charset="2"/>
              </a:rPr>
              <a:t> GENERAL</a:t>
            </a:r>
          </a:p>
          <a:p>
            <a:pPr lvl="1" eaLnBrk="1" hangingPunct="1">
              <a:spcAft>
                <a:spcPts val="1200"/>
              </a:spcAft>
            </a:pPr>
            <a:r>
              <a:rPr lang="en-US" altLang="en-US" dirty="0">
                <a:sym typeface="Wingdings" pitchFamily="2" charset="2"/>
              </a:rPr>
              <a:t>Researchers observe an individual or group of individuals from a larger population  based on these observations, generalizations are made back to the larger population.</a:t>
            </a:r>
            <a:endParaRPr lang="en-US"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D9A69B8-7A0C-CE9F-4791-27132D3F30C0}"/>
              </a:ext>
            </a:extLst>
          </p:cNvPr>
          <p:cNvSpPr>
            <a:spLocks noGrp="1" noChangeArrowheads="1"/>
          </p:cNvSpPr>
          <p:nvPr>
            <p:ph type="title"/>
          </p:nvPr>
        </p:nvSpPr>
        <p:spPr/>
        <p:txBody>
          <a:bodyPr/>
          <a:lstStyle/>
          <a:p>
            <a:pPr eaLnBrk="1" hangingPunct="1"/>
            <a:r>
              <a:rPr lang="en-US" altLang="en-US"/>
              <a:t>Inductive Reasoning</a:t>
            </a:r>
          </a:p>
        </p:txBody>
      </p:sp>
      <p:sp>
        <p:nvSpPr>
          <p:cNvPr id="9219" name="Rectangle 3">
            <a:extLst>
              <a:ext uri="{FF2B5EF4-FFF2-40B4-BE49-F238E27FC236}">
                <a16:creationId xmlns:a16="http://schemas.microsoft.com/office/drawing/2014/main" id="{E128FDF0-37D6-D598-B483-F925FA051811}"/>
              </a:ext>
            </a:extLst>
          </p:cNvPr>
          <p:cNvSpPr>
            <a:spLocks noGrp="1" noChangeArrowheads="1"/>
          </p:cNvSpPr>
          <p:nvPr>
            <p:ph type="body" idx="1"/>
          </p:nvPr>
        </p:nvSpPr>
        <p:spPr/>
        <p:txBody>
          <a:bodyPr/>
          <a:lstStyle/>
          <a:p>
            <a:pPr eaLnBrk="1" hangingPunct="1">
              <a:spcAft>
                <a:spcPts val="1200"/>
              </a:spcAft>
            </a:pPr>
            <a:r>
              <a:rPr lang="en-US" altLang="en-US" dirty="0"/>
              <a:t>Two kinds of induction:</a:t>
            </a:r>
          </a:p>
          <a:p>
            <a:pPr lvl="1" eaLnBrk="1" hangingPunct="1">
              <a:spcAft>
                <a:spcPts val="1200"/>
              </a:spcAft>
            </a:pPr>
            <a:r>
              <a:rPr lang="en-US" altLang="en-US" dirty="0"/>
              <a:t>Perfect</a:t>
            </a:r>
          </a:p>
          <a:p>
            <a:pPr lvl="2" eaLnBrk="1" hangingPunct="1">
              <a:spcAft>
                <a:spcPts val="1200"/>
              </a:spcAft>
            </a:pPr>
            <a:r>
              <a:rPr lang="en-US" altLang="en-US" dirty="0"/>
              <a:t>Conclusions based on observations made from ALL members of a group or population</a:t>
            </a:r>
          </a:p>
          <a:p>
            <a:pPr lvl="1" eaLnBrk="1" hangingPunct="1">
              <a:spcAft>
                <a:spcPts val="1200"/>
              </a:spcAft>
            </a:pPr>
            <a:r>
              <a:rPr lang="en-US" altLang="en-US" dirty="0"/>
              <a:t>Imperfect</a:t>
            </a:r>
          </a:p>
          <a:p>
            <a:pPr lvl="2" eaLnBrk="1" hangingPunct="1">
              <a:spcAft>
                <a:spcPts val="1200"/>
              </a:spcAft>
            </a:pPr>
            <a:r>
              <a:rPr lang="en-US" altLang="en-US" dirty="0"/>
              <a:t>Conclusions based on observations made from a random sample of members of a population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E7F0AC1-88AA-D5D5-D077-40762893C7E1}"/>
              </a:ext>
            </a:extLst>
          </p:cNvPr>
          <p:cNvSpPr>
            <a:spLocks noGrp="1" noChangeArrowheads="1"/>
          </p:cNvSpPr>
          <p:nvPr>
            <p:ph type="title"/>
          </p:nvPr>
        </p:nvSpPr>
        <p:spPr/>
        <p:txBody>
          <a:bodyPr/>
          <a:lstStyle/>
          <a:p>
            <a:pPr eaLnBrk="1" hangingPunct="1"/>
            <a:r>
              <a:rPr lang="en-US" altLang="en-US" sz="4000"/>
              <a:t>Deductive vs. Inductive Reasoning</a:t>
            </a:r>
          </a:p>
        </p:txBody>
      </p:sp>
      <p:sp>
        <p:nvSpPr>
          <p:cNvPr id="10243" name="Rectangle 3">
            <a:extLst>
              <a:ext uri="{FF2B5EF4-FFF2-40B4-BE49-F238E27FC236}">
                <a16:creationId xmlns:a16="http://schemas.microsoft.com/office/drawing/2014/main" id="{BD2BF360-750E-2E34-F4E7-F35DE8C6BD00}"/>
              </a:ext>
            </a:extLst>
          </p:cNvPr>
          <p:cNvSpPr>
            <a:spLocks noGrp="1" noChangeArrowheads="1"/>
          </p:cNvSpPr>
          <p:nvPr>
            <p:ph type="body" idx="1"/>
          </p:nvPr>
        </p:nvSpPr>
        <p:spPr/>
        <p:txBody>
          <a:bodyPr/>
          <a:lstStyle/>
          <a:p>
            <a:pPr eaLnBrk="1" hangingPunct="1">
              <a:spcAft>
                <a:spcPts val="1200"/>
              </a:spcAft>
            </a:pPr>
            <a:r>
              <a:rPr lang="en-US" altLang="en-US" dirty="0"/>
              <a:t>Deductive:</a:t>
            </a:r>
          </a:p>
          <a:p>
            <a:pPr lvl="1" eaLnBrk="1" hangingPunct="1">
              <a:spcAft>
                <a:spcPts val="1200"/>
              </a:spcAft>
            </a:pPr>
            <a:r>
              <a:rPr lang="en-US" altLang="en-US" dirty="0"/>
              <a:t>Every mammal has lungs.  All rabbits are mammals.  Therefore, every rabbit has lungs.</a:t>
            </a:r>
          </a:p>
          <a:p>
            <a:pPr eaLnBrk="1" hangingPunct="1">
              <a:spcAft>
                <a:spcPts val="1200"/>
              </a:spcAft>
            </a:pPr>
            <a:r>
              <a:rPr lang="en-US" altLang="en-US" dirty="0"/>
              <a:t>Inductive:</a:t>
            </a:r>
          </a:p>
          <a:p>
            <a:pPr lvl="1" eaLnBrk="1" hangingPunct="1">
              <a:spcAft>
                <a:spcPts val="1200"/>
              </a:spcAft>
            </a:pPr>
            <a:r>
              <a:rPr lang="en-US" altLang="en-US" dirty="0"/>
              <a:t>Every rabbit that has been observed has lungs.  Therefore, every rabbit has lungs.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108AEA6-585D-B0FF-8FA1-4140F1404DCF}"/>
              </a:ext>
            </a:extLst>
          </p:cNvPr>
          <p:cNvSpPr>
            <a:spLocks noGrp="1" noChangeArrowheads="1"/>
          </p:cNvSpPr>
          <p:nvPr>
            <p:ph type="title"/>
          </p:nvPr>
        </p:nvSpPr>
        <p:spPr/>
        <p:txBody>
          <a:bodyPr/>
          <a:lstStyle/>
          <a:p>
            <a:pPr eaLnBrk="1" hangingPunct="1"/>
            <a:r>
              <a:rPr lang="en-US" altLang="en-US"/>
              <a:t>The Scientific Method</a:t>
            </a:r>
          </a:p>
        </p:txBody>
      </p:sp>
      <p:sp>
        <p:nvSpPr>
          <p:cNvPr id="11267" name="Rectangle 3">
            <a:extLst>
              <a:ext uri="{FF2B5EF4-FFF2-40B4-BE49-F238E27FC236}">
                <a16:creationId xmlns:a16="http://schemas.microsoft.com/office/drawing/2014/main" id="{C890157B-5A8E-DC52-D0F2-0D1905891F1D}"/>
              </a:ext>
            </a:extLst>
          </p:cNvPr>
          <p:cNvSpPr>
            <a:spLocks noGrp="1" noChangeArrowheads="1"/>
          </p:cNvSpPr>
          <p:nvPr>
            <p:ph type="body" idx="1"/>
          </p:nvPr>
        </p:nvSpPr>
        <p:spPr/>
        <p:txBody>
          <a:bodyPr/>
          <a:lstStyle/>
          <a:p>
            <a:pPr eaLnBrk="1" hangingPunct="1">
              <a:spcAft>
                <a:spcPts val="1200"/>
              </a:spcAft>
            </a:pPr>
            <a:r>
              <a:rPr lang="en-US" altLang="en-US" dirty="0"/>
              <a:t>Systematic; cyclic; series of logical steps.</a:t>
            </a:r>
          </a:p>
          <a:p>
            <a:pPr lvl="1" eaLnBrk="1" hangingPunct="1">
              <a:spcAft>
                <a:spcPts val="1200"/>
              </a:spcAft>
            </a:pPr>
            <a:r>
              <a:rPr lang="en-US" altLang="en-US" dirty="0"/>
              <a:t>Identifying the problem</a:t>
            </a:r>
          </a:p>
          <a:p>
            <a:pPr lvl="1" eaLnBrk="1" hangingPunct="1">
              <a:spcAft>
                <a:spcPts val="1200"/>
              </a:spcAft>
            </a:pPr>
            <a:r>
              <a:rPr lang="en-US" altLang="en-US" dirty="0"/>
              <a:t>Formulating a hypothesis</a:t>
            </a:r>
          </a:p>
          <a:p>
            <a:pPr lvl="1" eaLnBrk="1" hangingPunct="1">
              <a:spcAft>
                <a:spcPts val="1200"/>
              </a:spcAft>
            </a:pPr>
            <a:r>
              <a:rPr lang="en-US" altLang="en-US" dirty="0"/>
              <a:t>Developing the research plan</a:t>
            </a:r>
          </a:p>
          <a:p>
            <a:pPr lvl="1" eaLnBrk="1" hangingPunct="1">
              <a:spcAft>
                <a:spcPts val="1200"/>
              </a:spcAft>
            </a:pPr>
            <a:r>
              <a:rPr lang="en-US" altLang="en-US" dirty="0"/>
              <a:t>Collecting and analyzing the data</a:t>
            </a:r>
          </a:p>
          <a:p>
            <a:pPr lvl="1" eaLnBrk="1" hangingPunct="1">
              <a:spcAft>
                <a:spcPts val="1200"/>
              </a:spcAft>
            </a:pPr>
            <a:r>
              <a:rPr lang="en-US" altLang="en-US" dirty="0"/>
              <a:t>Interpreting results and forming conclusions</a:t>
            </a:r>
          </a:p>
          <a:p>
            <a:pPr lvl="1" eaLnBrk="1" hangingPunct="1">
              <a:spcAft>
                <a:spcPts val="1200"/>
              </a:spcAft>
            </a:pPr>
            <a:endParaRPr lang="en-US" altLang="en-US" dirty="0"/>
          </a:p>
          <a:p>
            <a:pPr marL="0" indent="0" eaLnBrk="1" hangingPunct="1">
              <a:spcAft>
                <a:spcPts val="1200"/>
              </a:spcAft>
              <a:buNone/>
            </a:pPr>
            <a:endParaRPr lang="en-US" altLang="en-US" dirty="0"/>
          </a:p>
        </p:txBody>
      </p:sp>
    </p:spTree>
  </p:cSld>
  <p:clrMapOvr>
    <a:masterClrMapping/>
  </p:clrMapOvr>
</p:sld>
</file>

<file path=ppt/theme/theme1.xml><?xml version="1.0" encoding="utf-8"?>
<a:theme xmlns:a="http://schemas.openxmlformats.org/drawingml/2006/main" name="Default Design">
  <a:themeElements>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1051</TotalTime>
  <Words>2560</Words>
  <Application>Microsoft Office PowerPoint</Application>
  <PresentationFormat>On-screen Show (4:3)</PresentationFormat>
  <Paragraphs>236</Paragraphs>
  <Slides>36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Arial</vt:lpstr>
      <vt:lpstr>Wingdings</vt:lpstr>
      <vt:lpstr>Default Design</vt:lpstr>
      <vt:lpstr>Research Methods</vt:lpstr>
      <vt:lpstr>Definitions of Research</vt:lpstr>
      <vt:lpstr>Development of Research Skills</vt:lpstr>
      <vt:lpstr>Search for Truth</vt:lpstr>
      <vt:lpstr>Deductive Reasoning</vt:lpstr>
      <vt:lpstr>Inductive Reasoning</vt:lpstr>
      <vt:lpstr>Inductive Reasoning</vt:lpstr>
      <vt:lpstr>Deductive vs. Inductive Reasoning</vt:lpstr>
      <vt:lpstr>The Scientific Method</vt:lpstr>
      <vt:lpstr>Identifying the Problem</vt:lpstr>
      <vt:lpstr>Identifying the Problem</vt:lpstr>
      <vt:lpstr>Philosophy of Graduate Education</vt:lpstr>
      <vt:lpstr>Formulating a Hypothesis</vt:lpstr>
      <vt:lpstr>Developing the Research Plan</vt:lpstr>
      <vt:lpstr>Collecting and Analyzing the Data</vt:lpstr>
      <vt:lpstr>Interpreting Results and Forming Conclusions</vt:lpstr>
      <vt:lpstr>PowerPoint Presentation</vt:lpstr>
      <vt:lpstr>PowerPoint Presentation</vt:lpstr>
      <vt:lpstr>Types of Research Questions</vt:lpstr>
      <vt:lpstr>Descriptive Questions</vt:lpstr>
      <vt:lpstr>PowerPoint Presentation</vt:lpstr>
      <vt:lpstr>PowerPoint Presentation</vt:lpstr>
      <vt:lpstr>Difference Questions</vt:lpstr>
      <vt:lpstr>PowerPoint Presentation</vt:lpstr>
      <vt:lpstr>Relationship Questions</vt:lpstr>
      <vt:lpstr>PowerPoint Presentation</vt:lpstr>
      <vt:lpstr>Theory vs. Hypothesis</vt:lpstr>
      <vt:lpstr>PowerPoint Presentation</vt:lpstr>
      <vt:lpstr>Empiricism</vt:lpstr>
      <vt:lpstr>Research Classifications</vt:lpstr>
      <vt:lpstr>Basic vs. Applied Research</vt:lpstr>
      <vt:lpstr>PowerPoint Presentation</vt:lpstr>
      <vt:lpstr>Quantitative vs. Qualitative</vt:lpstr>
      <vt:lpstr>Experimental vs. Nonexperimental </vt:lpstr>
      <vt:lpstr>Steps to Experimental Research</vt:lpstr>
      <vt:lpstr>Steps to Experimental Research</vt:lpstr>
    </vt:vector>
  </TitlesOfParts>
  <Company>UT-Arlington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Methods</dc:title>
  <dc:creator>SOE</dc:creator>
  <cp:lastModifiedBy>davy zulu</cp:lastModifiedBy>
  <cp:revision>30</cp:revision>
  <dcterms:created xsi:type="dcterms:W3CDTF">2003-09-01T20:01:11Z</dcterms:created>
  <dcterms:modified xsi:type="dcterms:W3CDTF">2025-03-24T17:21:37Z</dcterms:modified>
</cp:coreProperties>
</file>