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66" r:id="rId2"/>
    <p:sldId id="257" r:id="rId3"/>
    <p:sldId id="258" r:id="rId4"/>
    <p:sldId id="304" r:id="rId5"/>
    <p:sldId id="259" r:id="rId6"/>
    <p:sldId id="260" r:id="rId7"/>
    <p:sldId id="261" r:id="rId8"/>
    <p:sldId id="262" r:id="rId9"/>
    <p:sldId id="263" r:id="rId10"/>
    <p:sldId id="264" r:id="rId11"/>
    <p:sldId id="267" r:id="rId12"/>
    <p:sldId id="265" r:id="rId13"/>
    <p:sldId id="268" r:id="rId14"/>
    <p:sldId id="269" r:id="rId15"/>
    <p:sldId id="270" r:id="rId16"/>
    <p:sldId id="294" r:id="rId17"/>
    <p:sldId id="296" r:id="rId18"/>
    <p:sldId id="271" r:id="rId19"/>
    <p:sldId id="272" r:id="rId20"/>
    <p:sldId id="275" r:id="rId21"/>
    <p:sldId id="276" r:id="rId22"/>
    <p:sldId id="308" r:id="rId23"/>
    <p:sldId id="283" r:id="rId24"/>
    <p:sldId id="284" r:id="rId25"/>
    <p:sldId id="285" r:id="rId26"/>
    <p:sldId id="286" r:id="rId27"/>
    <p:sldId id="300" r:id="rId28"/>
    <p:sldId id="301" r:id="rId29"/>
    <p:sldId id="287" r:id="rId30"/>
    <p:sldId id="288" r:id="rId31"/>
    <p:sldId id="306" r:id="rId32"/>
    <p:sldId id="310" r:id="rId33"/>
    <p:sldId id="307"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238" autoAdjust="0"/>
  </p:normalViewPr>
  <p:slideViewPr>
    <p:cSldViewPr>
      <p:cViewPr>
        <p:scale>
          <a:sx n="80" d="100"/>
          <a:sy n="80" d="100"/>
        </p:scale>
        <p:origin x="-107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F57146-A1D8-4545-8741-BAA739B26091}" type="datetimeFigureOut">
              <a:rPr lang="en-GB" smtClean="0"/>
              <a:t>14/10/2015</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C84FB3-C9CF-43C7-A0F9-EC23DB0526FE}" type="slidenum">
              <a:rPr lang="en-GB" smtClean="0"/>
              <a:t>‹#›</a:t>
            </a:fld>
            <a:endParaRPr lang="en-GB" dirty="0"/>
          </a:p>
        </p:txBody>
      </p:sp>
    </p:spTree>
    <p:extLst>
      <p:ext uri="{BB962C8B-B14F-4D97-AF65-F5344CB8AC3E}">
        <p14:creationId xmlns:p14="http://schemas.microsoft.com/office/powerpoint/2010/main" val="2042013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smtClean="0">
              <a:latin typeface="Arial" panose="020B0604020202020204" pitchFamily="34" charset="0"/>
            </a:endParaRPr>
          </a:p>
        </p:txBody>
      </p:sp>
      <p:sp>
        <p:nvSpPr>
          <p:cNvPr id="675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fld id="{4CEF39C3-6D7D-4390-884A-FAAE63744987}" type="slidenum">
              <a:rPr lang="en-GB" altLang="en-US" sz="1200"/>
              <a:pPr eaLnBrk="1" hangingPunct="1"/>
              <a:t>11</a:t>
            </a:fld>
            <a:endParaRPr lang="en-GB" altLang="en-US" sz="1200" dirty="0"/>
          </a:p>
        </p:txBody>
      </p:sp>
    </p:spTree>
    <p:extLst>
      <p:ext uri="{BB962C8B-B14F-4D97-AF65-F5344CB8AC3E}">
        <p14:creationId xmlns:p14="http://schemas.microsoft.com/office/powerpoint/2010/main" val="23623079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8FA89136-A7F0-4486-B523-3F042B0D10AA}" type="slidenum">
              <a:rPr lang="en-US" altLang="en-US" sz="1200"/>
              <a:pPr algn="r" eaLnBrk="1" hangingPunct="1">
                <a:spcBef>
                  <a:spcPct val="0"/>
                </a:spcBef>
              </a:pPr>
              <a:t>27</a:t>
            </a:fld>
            <a:endParaRPr lang="en-US" altLang="en-US" sz="1200"/>
          </a:p>
        </p:txBody>
      </p:sp>
      <p:sp>
        <p:nvSpPr>
          <p:cNvPr id="119811" name="Rectangle 2"/>
          <p:cNvSpPr>
            <a:spLocks noGrp="1" noRot="1" noChangeAspect="1" noChangeArrowheads="1" noTextEdit="1"/>
          </p:cNvSpPr>
          <p:nvPr>
            <p:ph type="sldImg"/>
          </p:nvPr>
        </p:nvSpPr>
        <p:spPr>
          <a:xfrm>
            <a:off x="1131888" y="674688"/>
            <a:ext cx="4595812" cy="3448050"/>
          </a:xfrm>
          <a:solidFill>
            <a:srgbClr val="FFFFFF"/>
          </a:solidFill>
          <a:ln/>
        </p:spPr>
      </p:sp>
      <p:sp>
        <p:nvSpPr>
          <p:cNvPr id="119812" name="Rectangle 3"/>
          <p:cNvSpPr>
            <a:spLocks noGrp="1" noChangeArrowheads="1"/>
          </p:cNvSpPr>
          <p:nvPr>
            <p:ph type="body" idx="1"/>
          </p:nvPr>
        </p:nvSpPr>
        <p:spPr>
          <a:xfrm>
            <a:off x="913805" y="4346727"/>
            <a:ext cx="5030391" cy="4122964"/>
          </a:xfrm>
          <a:solidFill>
            <a:srgbClr val="FFFFFF"/>
          </a:solidFill>
          <a:ln>
            <a:solidFill>
              <a:srgbClr val="000000"/>
            </a:solidFill>
          </a:ln>
        </p:spPr>
        <p:txBody>
          <a:bodyPr/>
          <a:lstStyle/>
          <a:p>
            <a:pPr eaLnBrk="1" hangingPunct="1"/>
            <a:r>
              <a:rPr lang="en-US" altLang="ja-JP" smtClean="0"/>
              <a:t>What is a case-control study?</a:t>
            </a:r>
          </a:p>
          <a:p>
            <a:pPr eaLnBrk="1" hangingPunct="1"/>
            <a:r>
              <a:rPr lang="en-US" altLang="ja-JP" smtClean="0"/>
              <a:t>A case-control study is an observational analytic study that enrolls</a:t>
            </a:r>
          </a:p>
          <a:p>
            <a:pPr eaLnBrk="1" hangingPunct="1">
              <a:buFontTx/>
              <a:buChar char="•"/>
            </a:pPr>
            <a:r>
              <a:rPr lang="en-US" altLang="ja-JP" smtClean="0"/>
              <a:t>one group of people with a certain disease, chronic condition, or type of injury (the “cases” or “case-patients”),</a:t>
            </a:r>
          </a:p>
          <a:p>
            <a:pPr eaLnBrk="1" hangingPunct="1">
              <a:buFontTx/>
              <a:buChar char="•"/>
            </a:pPr>
            <a:r>
              <a:rPr lang="en-US" altLang="ja-JP" smtClean="0"/>
              <a:t>a group of people from the same population but without the health problem (“controls”).</a:t>
            </a:r>
          </a:p>
          <a:p>
            <a:pPr eaLnBrk="1" hangingPunct="1"/>
            <a:r>
              <a:rPr lang="en-US" altLang="ja-JP" smtClean="0"/>
              <a:t>The investigator </a:t>
            </a:r>
          </a:p>
          <a:p>
            <a:pPr eaLnBrk="1" hangingPunct="1">
              <a:buFontTx/>
              <a:buChar char="•"/>
            </a:pPr>
            <a:r>
              <a:rPr lang="en-US" altLang="ja-JP" smtClean="0"/>
              <a:t>Collects information from both the cases and controls, and compares their exposures, behaviors and other characteristics to identify differences between the cases and controls,</a:t>
            </a:r>
          </a:p>
          <a:p>
            <a:pPr eaLnBrk="1" hangingPunct="1">
              <a:buFontTx/>
              <a:buChar char="•"/>
            </a:pPr>
            <a:r>
              <a:rPr lang="en-US" altLang="ja-JP" smtClean="0"/>
              <a:t>In order to identify and quantify associations, test hypotheses, and identify causes.</a:t>
            </a:r>
          </a:p>
          <a:p>
            <a:pPr eaLnBrk="1" hangingPunct="1">
              <a:buFontTx/>
              <a:buChar char="•"/>
            </a:pPr>
            <a:endParaRPr lang="en-US" altLang="en-US" smtClean="0">
              <a:ea typeface="MS PGothic"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4188B84D-8928-4359-A296-6BB5CBA1F6BB}" type="slidenum">
              <a:rPr lang="en-US" altLang="en-US" sz="1200"/>
              <a:pPr algn="r" eaLnBrk="1" hangingPunct="1">
                <a:spcBef>
                  <a:spcPct val="0"/>
                </a:spcBef>
              </a:pPr>
              <a:t>28</a:t>
            </a:fld>
            <a:endParaRPr lang="en-US" altLang="en-US" sz="1200"/>
          </a:p>
        </p:txBody>
      </p:sp>
      <p:sp>
        <p:nvSpPr>
          <p:cNvPr id="120835" name="Rectangle 2"/>
          <p:cNvSpPr>
            <a:spLocks noGrp="1" noRot="1" noChangeAspect="1" noChangeArrowheads="1" noTextEdit="1"/>
          </p:cNvSpPr>
          <p:nvPr>
            <p:ph type="sldImg"/>
          </p:nvPr>
        </p:nvSpPr>
        <p:spPr>
          <a:xfrm>
            <a:off x="1131888" y="674688"/>
            <a:ext cx="4595812" cy="3448050"/>
          </a:xfrm>
          <a:solidFill>
            <a:srgbClr val="FFFFFF"/>
          </a:solidFill>
          <a:ln/>
        </p:spPr>
      </p:sp>
      <p:sp>
        <p:nvSpPr>
          <p:cNvPr id="120836" name="Rectangle 3"/>
          <p:cNvSpPr>
            <a:spLocks noGrp="1" noChangeArrowheads="1"/>
          </p:cNvSpPr>
          <p:nvPr>
            <p:ph type="body" idx="1"/>
          </p:nvPr>
        </p:nvSpPr>
        <p:spPr>
          <a:xfrm>
            <a:off x="913805" y="4346727"/>
            <a:ext cx="5030391" cy="4122964"/>
          </a:xfrm>
          <a:solidFill>
            <a:srgbClr val="FFFFFF"/>
          </a:solidFill>
          <a:ln>
            <a:solidFill>
              <a:srgbClr val="000000"/>
            </a:solidFill>
          </a:ln>
        </p:spPr>
        <p:txBody>
          <a:bodyPr/>
          <a:lstStyle/>
          <a:p>
            <a:pPr eaLnBrk="1" hangingPunct="1"/>
            <a:r>
              <a:rPr lang="en-US" altLang="en-US" smtClean="0"/>
              <a:t>In a typical case-control study, the investigator begins the investigation after disease has occurred.   The investigator enrolls cases (who have the disease), a group of people who do not have the disease (“controls”).  The investigator then collects information about prior exposures from the cases and controls.  In this way, case-control studies begin with disease and move “backwards” to exposure.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680BE066-1B25-4231-AD8E-0277CB347F52}" type="slidenum">
              <a:rPr lang="en-US" altLang="en-US" sz="1200"/>
              <a:pPr algn="r" eaLnBrk="1" hangingPunct="1">
                <a:spcBef>
                  <a:spcPct val="0"/>
                </a:spcBef>
              </a:pPr>
              <a:t>29</a:t>
            </a:fld>
            <a:endParaRPr lang="en-US" altLang="en-US" sz="1200"/>
          </a:p>
        </p:txBody>
      </p:sp>
      <p:sp>
        <p:nvSpPr>
          <p:cNvPr id="142339" name="Rectangle 2"/>
          <p:cNvSpPr>
            <a:spLocks noGrp="1" noRot="1" noChangeAspect="1" noChangeArrowheads="1" noTextEdit="1"/>
          </p:cNvSpPr>
          <p:nvPr>
            <p:ph type="sldImg"/>
          </p:nvPr>
        </p:nvSpPr>
        <p:spPr>
          <a:xfrm>
            <a:off x="1131888" y="674688"/>
            <a:ext cx="4595812" cy="3448050"/>
          </a:xfrm>
          <a:solidFill>
            <a:srgbClr val="FFFFFF"/>
          </a:solidFill>
          <a:ln/>
        </p:spPr>
      </p:sp>
      <p:sp>
        <p:nvSpPr>
          <p:cNvPr id="142340" name="Rectangle 3"/>
          <p:cNvSpPr>
            <a:spLocks noGrp="1" noChangeArrowheads="1"/>
          </p:cNvSpPr>
          <p:nvPr>
            <p:ph type="body" idx="1"/>
          </p:nvPr>
        </p:nvSpPr>
        <p:spPr>
          <a:xfrm>
            <a:off x="913805" y="4346727"/>
            <a:ext cx="5030391" cy="4122964"/>
          </a:xfrm>
          <a:solidFill>
            <a:srgbClr val="FFFFFF"/>
          </a:solidFill>
          <a:ln>
            <a:solidFill>
              <a:srgbClr val="000000"/>
            </a:solidFill>
          </a:ln>
        </p:spPr>
        <p:txBody>
          <a:bodyPr/>
          <a:lstStyle/>
          <a:p>
            <a:pPr eaLnBrk="1" hangingPunct="1"/>
            <a:r>
              <a:rPr lang="en-US" altLang="en-US" smtClean="0"/>
              <a:t>In summary, case-control studies, like cohort studies, are used to test hypotheses about the relationship between disease and risk factors or causes.</a:t>
            </a:r>
          </a:p>
          <a:p>
            <a:pPr eaLnBrk="1" hangingPunct="1"/>
            <a:endParaRPr lang="en-US" altLang="en-US" smtClean="0"/>
          </a:p>
          <a:p>
            <a:pPr eaLnBrk="1" hangingPunct="1"/>
            <a:r>
              <a:rPr lang="en-US" altLang="en-US" smtClean="0"/>
              <a:t>Case-control studies begin with disease (or no disease), then document exposures.  In a sense, they go from effect to cause.</a:t>
            </a:r>
          </a:p>
          <a:p>
            <a:pPr eaLnBrk="1" hangingPunct="1"/>
            <a:r>
              <a:rPr lang="en-US" altLang="en-US" smtClean="0"/>
              <a:t>One important challenge in designing a case-control study is deciding who to select as controls.  Each source of controls has advantages and disadvantages.</a:t>
            </a:r>
          </a:p>
          <a:p>
            <a:pPr eaLnBrk="1" hangingPunct="1"/>
            <a:r>
              <a:rPr lang="en-US" altLang="en-US" smtClean="0"/>
              <a:t>The measure of choice is the odds ratio.</a:t>
            </a:r>
          </a:p>
          <a:p>
            <a:pPr eaLnBrk="1" hangingPunct="1"/>
            <a:r>
              <a:rPr lang="en-US" altLang="en-US" smtClean="0"/>
              <a:t>Case-control studies can be quick and far less expensive than cohort studies, but they do have the potential for selection and information bias.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B4000F53-C2FA-4C69-8ED5-0E36B6526314}" type="slidenum">
              <a:rPr lang="en-US" altLang="en-US" sz="1200"/>
              <a:pPr algn="r" eaLnBrk="1" hangingPunct="1">
                <a:spcBef>
                  <a:spcPct val="0"/>
                </a:spcBef>
              </a:pPr>
              <a:t>30</a:t>
            </a:fld>
            <a:endParaRPr lang="en-US" altLang="en-US" sz="120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09979" eaLnBrk="0" hangingPunct="0">
              <a:spcBef>
                <a:spcPct val="30000"/>
              </a:spcBef>
              <a:defRPr sz="1100">
                <a:solidFill>
                  <a:schemeClr val="tx1"/>
                </a:solidFill>
                <a:latin typeface="Arial" charset="0"/>
                <a:cs typeface="Arial" charset="0"/>
              </a:defRPr>
            </a:lvl1pPr>
            <a:lvl2pPr marL="702756" indent="-270291" algn="l" defTabSz="909979" eaLnBrk="0" hangingPunct="0">
              <a:spcBef>
                <a:spcPct val="30000"/>
              </a:spcBef>
              <a:defRPr sz="1100">
                <a:solidFill>
                  <a:schemeClr val="tx1"/>
                </a:solidFill>
                <a:latin typeface="Arial" charset="0"/>
                <a:cs typeface="Arial" charset="0"/>
              </a:defRPr>
            </a:lvl2pPr>
            <a:lvl3pPr marL="1081164" indent="-216233" algn="l" defTabSz="909979" eaLnBrk="0" hangingPunct="0">
              <a:spcBef>
                <a:spcPct val="30000"/>
              </a:spcBef>
              <a:defRPr sz="1100">
                <a:solidFill>
                  <a:schemeClr val="tx1"/>
                </a:solidFill>
                <a:latin typeface="Arial" charset="0"/>
                <a:cs typeface="Arial" charset="0"/>
              </a:defRPr>
            </a:lvl3pPr>
            <a:lvl4pPr marL="1513629" indent="-216233" algn="l" defTabSz="909979" eaLnBrk="0" hangingPunct="0">
              <a:spcBef>
                <a:spcPct val="30000"/>
              </a:spcBef>
              <a:defRPr sz="1100">
                <a:solidFill>
                  <a:schemeClr val="tx1"/>
                </a:solidFill>
                <a:latin typeface="Arial" charset="0"/>
                <a:cs typeface="Arial" charset="0"/>
              </a:defRPr>
            </a:lvl4pPr>
            <a:lvl5pPr marL="1946095" indent="-216233" algn="l" defTabSz="909979" eaLnBrk="0" hangingPunct="0">
              <a:spcBef>
                <a:spcPct val="30000"/>
              </a:spcBef>
              <a:defRPr sz="1100">
                <a:solidFill>
                  <a:schemeClr val="tx1"/>
                </a:solidFill>
                <a:latin typeface="Arial" charset="0"/>
                <a:cs typeface="Arial" charset="0"/>
              </a:defRPr>
            </a:lvl5pPr>
            <a:lvl6pPr marL="2378560" indent="-216233" defTabSz="909979" eaLnBrk="0" fontAlgn="base" hangingPunct="0">
              <a:spcBef>
                <a:spcPct val="30000"/>
              </a:spcBef>
              <a:spcAft>
                <a:spcPct val="0"/>
              </a:spcAft>
              <a:defRPr sz="1100">
                <a:solidFill>
                  <a:schemeClr val="tx1"/>
                </a:solidFill>
                <a:latin typeface="Arial" charset="0"/>
                <a:cs typeface="Arial" charset="0"/>
              </a:defRPr>
            </a:lvl6pPr>
            <a:lvl7pPr marL="2811026" indent="-216233" defTabSz="909979" eaLnBrk="0" fontAlgn="base" hangingPunct="0">
              <a:spcBef>
                <a:spcPct val="30000"/>
              </a:spcBef>
              <a:spcAft>
                <a:spcPct val="0"/>
              </a:spcAft>
              <a:defRPr sz="1100">
                <a:solidFill>
                  <a:schemeClr val="tx1"/>
                </a:solidFill>
                <a:latin typeface="Arial" charset="0"/>
                <a:cs typeface="Arial" charset="0"/>
              </a:defRPr>
            </a:lvl7pPr>
            <a:lvl8pPr marL="3243491" indent="-216233" defTabSz="909979" eaLnBrk="0" fontAlgn="base" hangingPunct="0">
              <a:spcBef>
                <a:spcPct val="30000"/>
              </a:spcBef>
              <a:spcAft>
                <a:spcPct val="0"/>
              </a:spcAft>
              <a:defRPr sz="1100">
                <a:solidFill>
                  <a:schemeClr val="tx1"/>
                </a:solidFill>
                <a:latin typeface="Arial" charset="0"/>
                <a:cs typeface="Arial" charset="0"/>
              </a:defRPr>
            </a:lvl8pPr>
            <a:lvl9pPr marL="3675957" indent="-216233" defTabSz="909979"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BE5DDBEF-C0A2-4F32-B4C8-EBC9704A15A6}" type="slidenum">
              <a:rPr lang="en-US" altLang="en-US" smtClean="0"/>
              <a:pPr algn="r" eaLnBrk="1" hangingPunct="1">
                <a:spcBef>
                  <a:spcPct val="0"/>
                </a:spcBef>
              </a:pPr>
              <a:t>32</a:t>
            </a:fld>
            <a:endParaRPr lang="en-US" altLang="en-US" smtClean="0"/>
          </a:p>
        </p:txBody>
      </p:sp>
      <p:sp>
        <p:nvSpPr>
          <p:cNvPr id="150531" name="Rectangle 2"/>
          <p:cNvSpPr>
            <a:spLocks noRot="1" noChangeArrowheads="1" noTextEdit="1"/>
          </p:cNvSpPr>
          <p:nvPr>
            <p:ph type="sldImg"/>
          </p:nvPr>
        </p:nvSpPr>
        <p:spPr>
          <a:ln/>
        </p:spPr>
      </p:sp>
      <p:sp>
        <p:nvSpPr>
          <p:cNvPr id="1505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anose="020B0604020202020204" pitchFamily="34" charset="0"/>
              </a:defRPr>
            </a:lvl1pPr>
            <a:lvl2pPr marL="742950" indent="-285750" eaLnBrk="0" hangingPunct="0">
              <a:spcBef>
                <a:spcPct val="30000"/>
              </a:spcBef>
              <a:defRPr sz="1200">
                <a:solidFill>
                  <a:schemeClr val="tx1"/>
                </a:solidFill>
                <a:latin typeface="Arial" panose="020B0604020202020204" pitchFamily="34" charset="0"/>
              </a:defRPr>
            </a:lvl2pPr>
            <a:lvl3pPr marL="1143000" indent="-228600" eaLnBrk="0" hangingPunct="0">
              <a:spcBef>
                <a:spcPct val="30000"/>
              </a:spcBef>
              <a:defRPr sz="1200">
                <a:solidFill>
                  <a:schemeClr val="tx1"/>
                </a:solidFill>
                <a:latin typeface="Arial" panose="020B0604020202020204" pitchFamily="34" charset="0"/>
              </a:defRPr>
            </a:lvl3pPr>
            <a:lvl4pPr marL="1600200" indent="-228600" eaLnBrk="0" hangingPunct="0">
              <a:spcBef>
                <a:spcPct val="30000"/>
              </a:spcBef>
              <a:defRPr sz="1200">
                <a:solidFill>
                  <a:schemeClr val="tx1"/>
                </a:solidFill>
                <a:latin typeface="Arial" panose="020B0604020202020204" pitchFamily="34" charset="0"/>
              </a:defRPr>
            </a:lvl4pPr>
            <a:lvl5pPr marL="2057400" indent="-228600" eaLnBrk="0" hangingPunct="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eaLnBrk="1" hangingPunct="1">
              <a:spcBef>
                <a:spcPct val="0"/>
              </a:spcBef>
            </a:pPr>
            <a:fld id="{9503487F-3122-4CBC-A909-0BA0FC973F57}" type="slidenum">
              <a:rPr lang="en-US" altLang="en-US"/>
              <a:pPr eaLnBrk="1" hangingPunct="1">
                <a:spcBef>
                  <a:spcPct val="0"/>
                </a:spcBef>
              </a:pPr>
              <a:t>17</a:t>
            </a:fld>
            <a:endParaRPr lang="en-US" alt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en-US" smtClean="0">
              <a:latin typeface="Arial" panose="020B0604020202020204" pitchFamily="34" charset="0"/>
            </a:endParaRPr>
          </a:p>
        </p:txBody>
      </p:sp>
    </p:spTree>
    <p:extLst>
      <p:ext uri="{BB962C8B-B14F-4D97-AF65-F5344CB8AC3E}">
        <p14:creationId xmlns:p14="http://schemas.microsoft.com/office/powerpoint/2010/main" val="6006835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4A9665A1-43D2-43E0-B09E-D0907340B2FF}" type="slidenum">
              <a:rPr lang="en-US" altLang="en-US" sz="1200"/>
              <a:pPr algn="r" eaLnBrk="1" hangingPunct="1">
                <a:spcBef>
                  <a:spcPct val="0"/>
                </a:spcBef>
              </a:pPr>
              <a:t>20</a:t>
            </a:fld>
            <a:endParaRPr lang="en-US" altLang="en-US" sz="1200"/>
          </a:p>
        </p:txBody>
      </p:sp>
      <p:sp>
        <p:nvSpPr>
          <p:cNvPr id="101379" name="Rectangle 2"/>
          <p:cNvSpPr>
            <a:spLocks noGrp="1" noRot="1" noChangeAspect="1" noChangeArrowheads="1" noTextEdit="1"/>
          </p:cNvSpPr>
          <p:nvPr>
            <p:ph type="sldImg"/>
          </p:nvPr>
        </p:nvSpPr>
        <p:spPr>
          <a:ln/>
        </p:spPr>
      </p:sp>
      <p:sp>
        <p:nvSpPr>
          <p:cNvPr id="1013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416A8B94-2483-421F-B47F-94E9DC794147}" type="slidenum">
              <a:rPr lang="en-US" altLang="en-US" sz="1200"/>
              <a:pPr algn="r" eaLnBrk="1" hangingPunct="1">
                <a:spcBef>
                  <a:spcPct val="0"/>
                </a:spcBef>
              </a:pPr>
              <a:t>21</a:t>
            </a:fld>
            <a:endParaRPr lang="en-US" altLang="en-US" sz="1200"/>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Examples in public health:</a:t>
            </a:r>
          </a:p>
          <a:p>
            <a:pPr eaLnBrk="1" hangingPunct="1">
              <a:buFontTx/>
              <a:buChar char="-"/>
            </a:pPr>
            <a:r>
              <a:rPr lang="en-US" altLang="en-US" smtClean="0"/>
              <a:t> vaccine trials</a:t>
            </a:r>
          </a:p>
          <a:p>
            <a:pPr eaLnBrk="1" hangingPunct="1">
              <a:buFontTx/>
              <a:buChar char="-"/>
            </a:pPr>
            <a:r>
              <a:rPr lang="en-US" altLang="en-US" smtClean="0"/>
              <a:t> public health evaluations in which participants are randomly assigned to one intervention group or another, and followed over time</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BC84FB3-C9CF-43C7-A0F9-EC23DB0526FE}" type="slidenum">
              <a:rPr lang="en-GB" smtClean="0"/>
              <a:t>22</a:t>
            </a:fld>
            <a:endParaRPr lang="en-GB" dirty="0"/>
          </a:p>
        </p:txBody>
      </p:sp>
    </p:spTree>
    <p:extLst>
      <p:ext uri="{BB962C8B-B14F-4D97-AF65-F5344CB8AC3E}">
        <p14:creationId xmlns:p14="http://schemas.microsoft.com/office/powerpoint/2010/main" val="1520103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9472F94C-2355-4532-A2C0-96647003E637}" type="slidenum">
              <a:rPr lang="en-US" altLang="en-US" sz="1200"/>
              <a:pPr algn="r" eaLnBrk="1" hangingPunct="1">
                <a:spcBef>
                  <a:spcPct val="0"/>
                </a:spcBef>
              </a:pPr>
              <a:t>23</a:t>
            </a:fld>
            <a:endParaRPr lang="en-US" altLang="en-US" sz="1200"/>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6E0934A3-3937-4544-82D9-3352D904A0BB}" type="slidenum">
              <a:rPr lang="en-US" altLang="en-US" sz="1200"/>
              <a:pPr algn="r" eaLnBrk="1" hangingPunct="1">
                <a:spcBef>
                  <a:spcPct val="0"/>
                </a:spcBef>
              </a:pPr>
              <a:t>24</a:t>
            </a:fld>
            <a:endParaRPr lang="en-US" altLang="en-US" sz="1200"/>
          </a:p>
        </p:txBody>
      </p:sp>
      <p:sp>
        <p:nvSpPr>
          <p:cNvPr id="104451" name="Rectangle 2"/>
          <p:cNvSpPr>
            <a:spLocks noGrp="1" noRot="1" noChangeAspect="1" noChangeArrowheads="1" noTextEdit="1"/>
          </p:cNvSpPr>
          <p:nvPr>
            <p:ph type="sldImg"/>
          </p:nvPr>
        </p:nvSpPr>
        <p:spPr>
          <a:solidFill>
            <a:srgbClr val="FFFFFF"/>
          </a:solidFill>
          <a:ln/>
        </p:spPr>
      </p:sp>
      <p:sp>
        <p:nvSpPr>
          <p:cNvPr id="104452" name="Rectangle 3"/>
          <p:cNvSpPr>
            <a:spLocks noGrp="1" noChangeArrowheads="1"/>
          </p:cNvSpPr>
          <p:nvPr>
            <p:ph type="body" idx="1"/>
          </p:nvPr>
        </p:nvSpPr>
        <p:spPr>
          <a:xfrm>
            <a:off x="913805" y="4343704"/>
            <a:ext cx="5030391" cy="4113892"/>
          </a:xfrm>
          <a:solidFill>
            <a:srgbClr val="FFFFFF"/>
          </a:solidFill>
          <a:ln>
            <a:solidFill>
              <a:srgbClr val="000000"/>
            </a:solidFill>
          </a:ln>
        </p:spPr>
        <p:txBody>
          <a:bodyPr lIns="90353" tIns="45177" rIns="90353" bIns="45177"/>
          <a:lstStyle/>
          <a:p>
            <a:pPr eaLnBrk="1" hangingPunct="1"/>
            <a:r>
              <a:rPr lang="en-US" altLang="en-US" smtClean="0"/>
              <a:t>In a cohort study, subjects are categorized based on their exposure and then observed to see if they develop disease. Exposure is observed, rather than determined, and this exposure may have already occurred.  After time, the risk in the exposed group is compared to the disease risk in the unexposed group.  We can then find measures of association between the disease and the exposure to help us define the exposure-disease relationship.</a:t>
            </a:r>
          </a:p>
          <a:p>
            <a:pPr eaLnBrk="1" hangingPunct="1"/>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1D085813-4C18-4C0D-A649-5E72EDE97ECE}" type="slidenum">
              <a:rPr lang="en-US" altLang="en-US" sz="1200"/>
              <a:pPr algn="r" eaLnBrk="1" hangingPunct="1">
                <a:spcBef>
                  <a:spcPct val="0"/>
                </a:spcBef>
              </a:pPr>
              <a:t>25</a:t>
            </a:fld>
            <a:endParaRPr lang="en-US" altLang="en-US" sz="1200"/>
          </a:p>
        </p:txBody>
      </p:sp>
      <p:sp>
        <p:nvSpPr>
          <p:cNvPr id="105475" name="Rectangle 2"/>
          <p:cNvSpPr>
            <a:spLocks noGrp="1" noRot="1" noChangeAspect="1" noChangeArrowheads="1" noTextEdit="1"/>
          </p:cNvSpPr>
          <p:nvPr>
            <p:ph type="sldImg"/>
          </p:nvPr>
        </p:nvSpPr>
        <p:spPr>
          <a:solidFill>
            <a:srgbClr val="FFFFFF"/>
          </a:solidFill>
          <a:ln/>
        </p:spPr>
      </p:sp>
      <p:sp>
        <p:nvSpPr>
          <p:cNvPr id="105476" name="Rectangle 3"/>
          <p:cNvSpPr>
            <a:spLocks noGrp="1" noChangeArrowheads="1"/>
          </p:cNvSpPr>
          <p:nvPr>
            <p:ph type="body" idx="1"/>
          </p:nvPr>
        </p:nvSpPr>
        <p:spPr>
          <a:solidFill>
            <a:srgbClr val="FFFFFF"/>
          </a:solidFill>
          <a:ln>
            <a:solidFill>
              <a:srgbClr val="000000"/>
            </a:solidFill>
          </a:ln>
        </p:spPr>
        <p:txBody>
          <a:bodyPr lIns="90353" tIns="45177" rIns="90353" bIns="45177"/>
          <a:lstStyle/>
          <a:p>
            <a:pPr eaLnBrk="1" hangingPunct="1"/>
            <a:r>
              <a:rPr lang="en-US" altLang="en-US" smtClean="0"/>
              <a:t>Cohort study can be prospective or retrospective.</a:t>
            </a:r>
          </a:p>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l" defTabSz="914485" eaLnBrk="0" hangingPunct="0">
              <a:spcBef>
                <a:spcPct val="30000"/>
              </a:spcBef>
              <a:defRPr sz="1100">
                <a:solidFill>
                  <a:schemeClr val="tx1"/>
                </a:solidFill>
                <a:latin typeface="Arial" charset="0"/>
                <a:cs typeface="Arial" charset="0"/>
              </a:defRPr>
            </a:lvl1pPr>
            <a:lvl2pPr marL="702756" indent="-270291" algn="l" defTabSz="914485" eaLnBrk="0" hangingPunct="0">
              <a:spcBef>
                <a:spcPct val="30000"/>
              </a:spcBef>
              <a:defRPr sz="1100">
                <a:solidFill>
                  <a:schemeClr val="tx1"/>
                </a:solidFill>
                <a:latin typeface="Arial" charset="0"/>
                <a:cs typeface="Arial" charset="0"/>
              </a:defRPr>
            </a:lvl2pPr>
            <a:lvl3pPr marL="1081164" indent="-216233" algn="l" defTabSz="914485" eaLnBrk="0" hangingPunct="0">
              <a:spcBef>
                <a:spcPct val="30000"/>
              </a:spcBef>
              <a:defRPr sz="1100">
                <a:solidFill>
                  <a:schemeClr val="tx1"/>
                </a:solidFill>
                <a:latin typeface="Arial" charset="0"/>
                <a:cs typeface="Arial" charset="0"/>
              </a:defRPr>
            </a:lvl3pPr>
            <a:lvl4pPr marL="1513629" indent="-216233" algn="l" defTabSz="914485" eaLnBrk="0" hangingPunct="0">
              <a:spcBef>
                <a:spcPct val="30000"/>
              </a:spcBef>
              <a:defRPr sz="1100">
                <a:solidFill>
                  <a:schemeClr val="tx1"/>
                </a:solidFill>
                <a:latin typeface="Arial" charset="0"/>
                <a:cs typeface="Arial" charset="0"/>
              </a:defRPr>
            </a:lvl4pPr>
            <a:lvl5pPr marL="1946095" indent="-216233" algn="l" defTabSz="914485" eaLnBrk="0" hangingPunct="0">
              <a:spcBef>
                <a:spcPct val="30000"/>
              </a:spcBef>
              <a:defRPr sz="1100">
                <a:solidFill>
                  <a:schemeClr val="tx1"/>
                </a:solidFill>
                <a:latin typeface="Arial" charset="0"/>
                <a:cs typeface="Arial" charset="0"/>
              </a:defRPr>
            </a:lvl5pPr>
            <a:lvl6pPr marL="2378560" indent="-216233" defTabSz="914485" eaLnBrk="0" fontAlgn="base" hangingPunct="0">
              <a:spcBef>
                <a:spcPct val="30000"/>
              </a:spcBef>
              <a:spcAft>
                <a:spcPct val="0"/>
              </a:spcAft>
              <a:defRPr sz="1100">
                <a:solidFill>
                  <a:schemeClr val="tx1"/>
                </a:solidFill>
                <a:latin typeface="Arial" charset="0"/>
                <a:cs typeface="Arial" charset="0"/>
              </a:defRPr>
            </a:lvl6pPr>
            <a:lvl7pPr marL="2811026" indent="-216233" defTabSz="914485" eaLnBrk="0" fontAlgn="base" hangingPunct="0">
              <a:spcBef>
                <a:spcPct val="30000"/>
              </a:spcBef>
              <a:spcAft>
                <a:spcPct val="0"/>
              </a:spcAft>
              <a:defRPr sz="1100">
                <a:solidFill>
                  <a:schemeClr val="tx1"/>
                </a:solidFill>
                <a:latin typeface="Arial" charset="0"/>
                <a:cs typeface="Arial" charset="0"/>
              </a:defRPr>
            </a:lvl7pPr>
            <a:lvl8pPr marL="3243491" indent="-216233" defTabSz="914485" eaLnBrk="0" fontAlgn="base" hangingPunct="0">
              <a:spcBef>
                <a:spcPct val="30000"/>
              </a:spcBef>
              <a:spcAft>
                <a:spcPct val="0"/>
              </a:spcAft>
              <a:defRPr sz="1100">
                <a:solidFill>
                  <a:schemeClr val="tx1"/>
                </a:solidFill>
                <a:latin typeface="Arial" charset="0"/>
                <a:cs typeface="Arial" charset="0"/>
              </a:defRPr>
            </a:lvl8pPr>
            <a:lvl9pPr marL="3675957" indent="-216233" defTabSz="914485" eaLnBrk="0" fontAlgn="base" hangingPunct="0">
              <a:spcBef>
                <a:spcPct val="30000"/>
              </a:spcBef>
              <a:spcAft>
                <a:spcPct val="0"/>
              </a:spcAft>
              <a:defRPr sz="1100">
                <a:solidFill>
                  <a:schemeClr val="tx1"/>
                </a:solidFill>
                <a:latin typeface="Arial" charset="0"/>
                <a:cs typeface="Arial" charset="0"/>
              </a:defRPr>
            </a:lvl9pPr>
          </a:lstStyle>
          <a:p>
            <a:pPr algn="r" eaLnBrk="1" hangingPunct="1">
              <a:spcBef>
                <a:spcPct val="0"/>
              </a:spcBef>
            </a:pPr>
            <a:fld id="{1DCB0184-C1F9-42DF-9A77-CC548CE817A3}" type="slidenum">
              <a:rPr lang="en-US" altLang="en-US" sz="1200"/>
              <a:pPr algn="r" eaLnBrk="1" hangingPunct="1">
                <a:spcBef>
                  <a:spcPct val="0"/>
                </a:spcBef>
              </a:pPr>
              <a:t>26</a:t>
            </a:fld>
            <a:endParaRPr lang="en-US" altLang="en-US" sz="1200"/>
          </a:p>
        </p:txBody>
      </p:sp>
      <p:sp>
        <p:nvSpPr>
          <p:cNvPr id="117763" name="Rectangle 2"/>
          <p:cNvSpPr>
            <a:spLocks noGrp="1" noRot="1" noChangeAspect="1" noChangeArrowheads="1" noTextEdit="1"/>
          </p:cNvSpPr>
          <p:nvPr>
            <p:ph type="sldImg"/>
          </p:nvPr>
        </p:nvSpPr>
        <p:spPr>
          <a:solidFill>
            <a:srgbClr val="FFFFFF"/>
          </a:solidFill>
          <a:ln/>
        </p:spPr>
      </p:sp>
      <p:sp>
        <p:nvSpPr>
          <p:cNvPr id="117764" name="Rectangle 3"/>
          <p:cNvSpPr>
            <a:spLocks noGrp="1" noChangeArrowheads="1"/>
          </p:cNvSpPr>
          <p:nvPr>
            <p:ph type="body" idx="1"/>
          </p:nvPr>
        </p:nvSpPr>
        <p:spPr>
          <a:solidFill>
            <a:srgbClr val="FFFFFF"/>
          </a:solidFill>
          <a:ln>
            <a:solidFill>
              <a:srgbClr val="000000"/>
            </a:solidFill>
          </a:ln>
        </p:spPr>
        <p:txBody>
          <a:bodyPr lIns="90353" tIns="45177" rIns="90353" bIns="45177"/>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10/14/2015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r>
              <a:rPr lang="en-GB" sz="3200" b="1" dirty="0" smtClean="0">
                <a:latin typeface="Arial" panose="020B0604020202020204" pitchFamily="34" charset="0"/>
                <a:cs typeface="Arial" panose="020B0604020202020204" pitchFamily="34" charset="0"/>
              </a:rPr>
              <a:t>Epidemiological </a:t>
            </a:r>
            <a:r>
              <a:rPr lang="en-GB" sz="3200" b="1" dirty="0">
                <a:latin typeface="Arial" panose="020B0604020202020204" pitchFamily="34" charset="0"/>
                <a:cs typeface="Arial" panose="020B0604020202020204" pitchFamily="34" charset="0"/>
              </a:rPr>
              <a:t>study designs</a:t>
            </a:r>
            <a:endParaRPr lang="en-GB" sz="3200" dirty="0"/>
          </a:p>
        </p:txBody>
      </p:sp>
      <p:sp>
        <p:nvSpPr>
          <p:cNvPr id="3" name="Content Placeholder 2"/>
          <p:cNvSpPr>
            <a:spLocks noGrp="1"/>
          </p:cNvSpPr>
          <p:nvPr>
            <p:ph idx="1"/>
          </p:nvPr>
        </p:nvSpPr>
        <p:spPr>
          <a:xfrm>
            <a:off x="457200" y="2286000"/>
            <a:ext cx="8229600" cy="3840163"/>
          </a:xfrm>
        </p:spPr>
        <p:txBody>
          <a:bodyPr>
            <a:normAutofit/>
          </a:bodyPr>
          <a:lstStyle/>
          <a:p>
            <a:pPr marL="0" indent="0">
              <a:buNone/>
            </a:pPr>
            <a:endParaRPr lang="en-GB" u="sng" dirty="0" smtClean="0">
              <a:latin typeface="Arial" panose="020B0604020202020204" pitchFamily="34" charset="0"/>
              <a:cs typeface="Arial" panose="020B0604020202020204" pitchFamily="34" charset="0"/>
            </a:endParaRPr>
          </a:p>
          <a:p>
            <a:pPr marL="0" indent="0" algn="ctr">
              <a:buNone/>
            </a:pPr>
            <a:endParaRPr lang="en-GB" sz="2800" u="sng" dirty="0">
              <a:latin typeface="Arial" panose="020B0604020202020204" pitchFamily="34" charset="0"/>
              <a:cs typeface="Arial" panose="020B0604020202020204" pitchFamily="34" charset="0"/>
            </a:endParaRPr>
          </a:p>
          <a:p>
            <a:pPr marL="0" indent="0" algn="ctr">
              <a:buNone/>
            </a:pPr>
            <a:r>
              <a:rPr lang="en-GB" sz="2400" u="sng" dirty="0" smtClean="0">
                <a:latin typeface="Arial" panose="020B0604020202020204" pitchFamily="34" charset="0"/>
                <a:cs typeface="Arial" panose="020B0604020202020204" pitchFamily="34" charset="0"/>
              </a:rPr>
              <a:t>Moonga </a:t>
            </a:r>
            <a:r>
              <a:rPr lang="en-GB" sz="2400" u="sng" dirty="0" smtClean="0">
                <a:latin typeface="Arial" panose="020B0604020202020204" pitchFamily="34" charset="0"/>
                <a:cs typeface="Arial" panose="020B0604020202020204" pitchFamily="34" charset="0"/>
              </a:rPr>
              <a:t>Given </a:t>
            </a:r>
            <a:endParaRPr lang="en-GB" sz="2400" u="sng" dirty="0" smtClean="0">
              <a:latin typeface="Arial" panose="020B0604020202020204" pitchFamily="34" charset="0"/>
              <a:cs typeface="Arial" panose="020B0604020202020204" pitchFamily="34" charset="0"/>
            </a:endParaRPr>
          </a:p>
          <a:p>
            <a:pPr marL="0" lvl="0" indent="0" algn="ctr">
              <a:lnSpc>
                <a:spcPct val="90000"/>
              </a:lnSpc>
              <a:spcBef>
                <a:spcPts val="1000"/>
              </a:spcBef>
              <a:buNone/>
            </a:pPr>
            <a:r>
              <a:rPr lang="en-GB" sz="1600" dirty="0" smtClean="0">
                <a:solidFill>
                  <a:prstClr val="black"/>
                </a:solidFill>
                <a:latin typeface="Arial" panose="020B0604020202020204" pitchFamily="34" charset="0"/>
                <a:cs typeface="Arial" panose="020B0604020202020204" pitchFamily="34" charset="0"/>
              </a:rPr>
              <a:t>Department </a:t>
            </a:r>
            <a:r>
              <a:rPr lang="en-GB" sz="1600" dirty="0">
                <a:solidFill>
                  <a:prstClr val="black"/>
                </a:solidFill>
                <a:latin typeface="Arial" panose="020B0604020202020204" pitchFamily="34" charset="0"/>
                <a:cs typeface="Arial" panose="020B0604020202020204" pitchFamily="34" charset="0"/>
              </a:rPr>
              <a:t>of Public Health </a:t>
            </a:r>
          </a:p>
          <a:p>
            <a:pPr marL="0" lvl="0" indent="0" algn="ctr">
              <a:lnSpc>
                <a:spcPct val="90000"/>
              </a:lnSpc>
              <a:spcBef>
                <a:spcPts val="1000"/>
              </a:spcBef>
              <a:buNone/>
            </a:pPr>
            <a:r>
              <a:rPr lang="en-GB" sz="1600" dirty="0">
                <a:solidFill>
                  <a:prstClr val="black"/>
                </a:solidFill>
                <a:latin typeface="Arial" panose="020B0604020202020204" pitchFamily="34" charset="0"/>
                <a:cs typeface="Arial" panose="020B0604020202020204" pitchFamily="34" charset="0"/>
              </a:rPr>
              <a:t>School of </a:t>
            </a:r>
            <a:r>
              <a:rPr lang="en-GB" sz="1600" dirty="0" smtClean="0">
                <a:solidFill>
                  <a:prstClr val="black"/>
                </a:solidFill>
                <a:latin typeface="Arial" panose="020B0604020202020204" pitchFamily="34" charset="0"/>
                <a:cs typeface="Arial" panose="020B0604020202020204" pitchFamily="34" charset="0"/>
              </a:rPr>
              <a:t>Medicine-University </a:t>
            </a:r>
            <a:r>
              <a:rPr lang="en-GB" sz="1600" dirty="0">
                <a:solidFill>
                  <a:prstClr val="black"/>
                </a:solidFill>
                <a:latin typeface="Arial" panose="020B0604020202020204" pitchFamily="34" charset="0"/>
                <a:cs typeface="Arial" panose="020B0604020202020204" pitchFamily="34" charset="0"/>
              </a:rPr>
              <a:t>of </a:t>
            </a:r>
            <a:r>
              <a:rPr lang="en-GB" sz="1600" dirty="0" smtClean="0">
                <a:solidFill>
                  <a:prstClr val="black"/>
                </a:solidFill>
                <a:latin typeface="Arial" panose="020B0604020202020204" pitchFamily="34" charset="0"/>
                <a:cs typeface="Arial" panose="020B0604020202020204" pitchFamily="34" charset="0"/>
              </a:rPr>
              <a:t>Zambia</a:t>
            </a:r>
          </a:p>
          <a:p>
            <a:pPr marL="0" lvl="0" indent="0" algn="ctr">
              <a:lnSpc>
                <a:spcPct val="90000"/>
              </a:lnSpc>
              <a:spcBef>
                <a:spcPts val="1000"/>
              </a:spcBef>
              <a:buNone/>
            </a:pPr>
            <a:r>
              <a:rPr lang="en-GB" sz="1600" dirty="0" smtClean="0">
                <a:solidFill>
                  <a:prstClr val="black"/>
                </a:solidFill>
                <a:latin typeface="Arial" panose="020B0604020202020204" pitchFamily="34" charset="0"/>
                <a:cs typeface="Arial" panose="020B0604020202020204" pitchFamily="34" charset="0"/>
              </a:rPr>
              <a:t>14</a:t>
            </a:r>
            <a:r>
              <a:rPr lang="en-GB" sz="1600" baseline="30000" dirty="0" smtClean="0">
                <a:solidFill>
                  <a:prstClr val="black"/>
                </a:solidFill>
                <a:latin typeface="Arial" panose="020B0604020202020204" pitchFamily="34" charset="0"/>
                <a:cs typeface="Arial" panose="020B0604020202020204" pitchFamily="34" charset="0"/>
              </a:rPr>
              <a:t>th</a:t>
            </a:r>
            <a:r>
              <a:rPr lang="en-GB" sz="1600" dirty="0" smtClean="0">
                <a:solidFill>
                  <a:prstClr val="black"/>
                </a:solidFill>
                <a:latin typeface="Arial" panose="020B0604020202020204" pitchFamily="34" charset="0"/>
                <a:cs typeface="Arial" panose="020B0604020202020204" pitchFamily="34" charset="0"/>
              </a:rPr>
              <a:t> October 2015</a:t>
            </a:r>
            <a:endParaRPr lang="en-GB" sz="1600" dirty="0">
              <a:solidFill>
                <a:prstClr val="black"/>
              </a:solidFill>
              <a:latin typeface="Arial" panose="020B0604020202020204" pitchFamily="34" charset="0"/>
              <a:cs typeface="Arial" panose="020B0604020202020204" pitchFamily="34" charset="0"/>
            </a:endParaRPr>
          </a:p>
          <a:p>
            <a:pPr marL="0" lvl="0" indent="0" algn="ctr">
              <a:lnSpc>
                <a:spcPct val="90000"/>
              </a:lnSpc>
              <a:spcBef>
                <a:spcPts val="1000"/>
              </a:spcBef>
              <a:buNone/>
            </a:pPr>
            <a:endParaRPr lang="en-GB" sz="1600" dirty="0" smtClean="0">
              <a:solidFill>
                <a:prstClr val="black"/>
              </a:solidFill>
              <a:latin typeface="Arial" panose="020B0604020202020204" pitchFamily="34" charset="0"/>
              <a:cs typeface="Arial" panose="020B0604020202020204" pitchFamily="34" charset="0"/>
            </a:endParaRPr>
          </a:p>
          <a:p>
            <a:pPr marL="0" lvl="0" indent="0" algn="ctr">
              <a:lnSpc>
                <a:spcPct val="90000"/>
              </a:lnSpc>
              <a:spcBef>
                <a:spcPts val="1000"/>
              </a:spcBef>
              <a:buNone/>
            </a:pPr>
            <a:r>
              <a:rPr lang="en-GB" sz="1600" b="1" dirty="0" smtClean="0">
                <a:solidFill>
                  <a:prstClr val="black"/>
                </a:solidFill>
                <a:latin typeface="Arial" panose="020B0604020202020204" pitchFamily="34" charset="0"/>
                <a:cs typeface="Arial" panose="020B0604020202020204" pitchFamily="34" charset="0"/>
              </a:rPr>
              <a:t>DPH 6024</a:t>
            </a:r>
            <a:endParaRPr lang="en-GB" sz="1600" b="1" dirty="0">
              <a:solidFill>
                <a:prstClr val="black"/>
              </a:solidFill>
              <a:latin typeface="Arial" panose="020B0604020202020204" pitchFamily="34" charset="0"/>
              <a:cs typeface="Arial" panose="020B0604020202020204" pitchFamily="34" charset="0"/>
            </a:endParaRPr>
          </a:p>
          <a:p>
            <a:pPr marL="0" indent="0" algn="ctr">
              <a:buNone/>
            </a:pPr>
            <a:endParaRPr lang="en-GB" sz="1600" u="sng"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8473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latin typeface="Arial" panose="020B0604020202020204" pitchFamily="34" charset="0"/>
                <a:cs typeface="Arial" panose="020B0604020202020204" pitchFamily="34" charset="0"/>
              </a:rPr>
              <a:t>Types of Epidemiological Study Designs </a:t>
            </a:r>
          </a:p>
        </p:txBody>
      </p:sp>
      <p:sp>
        <p:nvSpPr>
          <p:cNvPr id="3" name="Content Placeholder 2"/>
          <p:cNvSpPr>
            <a:spLocks noGrp="1"/>
          </p:cNvSpPr>
          <p:nvPr>
            <p:ph idx="1"/>
          </p:nvPr>
        </p:nvSpPr>
        <p:spPr>
          <a:xfrm>
            <a:off x="609600" y="1524000"/>
            <a:ext cx="8229600" cy="4038600"/>
          </a:xfrm>
        </p:spPr>
        <p:txBody>
          <a:bodyPr>
            <a:noAutofit/>
          </a:bodyPr>
          <a:lstStyle/>
          <a:p>
            <a:pPr marL="0" indent="0">
              <a:buNone/>
              <a:defRPr/>
            </a:pPr>
            <a:r>
              <a:rPr lang="en-US" sz="2400" b="1" dirty="0">
                <a:latin typeface="Arial" panose="020B0604020202020204" pitchFamily="34" charset="0"/>
                <a:cs typeface="Arial" panose="020B0604020202020204" pitchFamily="34" charset="0"/>
              </a:rPr>
              <a:t>Descriptive </a:t>
            </a:r>
          </a:p>
          <a:p>
            <a:pPr>
              <a:buFont typeface="Arial" charset="0"/>
              <a:buChar char="•"/>
              <a:defRPr/>
            </a:pPr>
            <a:r>
              <a:rPr lang="en-US" sz="2400" dirty="0">
                <a:latin typeface="Arial" panose="020B0604020202020204" pitchFamily="34" charset="0"/>
                <a:cs typeface="Arial" panose="020B0604020202020204" pitchFamily="34" charset="0"/>
              </a:rPr>
              <a:t>Case reports</a:t>
            </a:r>
          </a:p>
          <a:p>
            <a:pPr>
              <a:buFont typeface="Arial" charset="0"/>
              <a:buChar char="•"/>
              <a:defRPr/>
            </a:pPr>
            <a:r>
              <a:rPr lang="en-US" sz="2400" dirty="0">
                <a:latin typeface="Arial" panose="020B0604020202020204" pitchFamily="34" charset="0"/>
                <a:cs typeface="Arial" panose="020B0604020202020204" pitchFamily="34" charset="0"/>
              </a:rPr>
              <a:t>Case series</a:t>
            </a:r>
          </a:p>
          <a:p>
            <a:pPr>
              <a:buFont typeface="Arial" charset="0"/>
              <a:buChar char="•"/>
              <a:defRPr/>
            </a:pPr>
            <a:r>
              <a:rPr lang="en-US" sz="2400" dirty="0">
                <a:latin typeface="Arial" panose="020B0604020202020204" pitchFamily="34" charset="0"/>
                <a:cs typeface="Arial" panose="020B0604020202020204" pitchFamily="34" charset="0"/>
              </a:rPr>
              <a:t>Cross-sectional studies (Surveys</a:t>
            </a:r>
            <a:r>
              <a:rPr lang="en-US" sz="2400" dirty="0" smtClean="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pPr marL="0" indent="0">
              <a:buNone/>
              <a:defRPr/>
            </a:pPr>
            <a:r>
              <a:rPr lang="en-US" sz="2400" b="1" dirty="0">
                <a:latin typeface="Arial" panose="020B0604020202020204" pitchFamily="34" charset="0"/>
                <a:cs typeface="Arial" panose="020B0604020202020204" pitchFamily="34" charset="0"/>
              </a:rPr>
              <a:t>Analytical</a:t>
            </a:r>
            <a:r>
              <a:rPr lang="en-US" sz="2400" dirty="0">
                <a:latin typeface="Arial" panose="020B0604020202020204" pitchFamily="34" charset="0"/>
                <a:cs typeface="Arial" panose="020B0604020202020204" pitchFamily="34" charset="0"/>
              </a:rPr>
              <a:t> </a:t>
            </a:r>
          </a:p>
          <a:p>
            <a:pPr>
              <a:buFont typeface="Arial" charset="0"/>
              <a:buChar char="•"/>
              <a:defRPr/>
            </a:pPr>
            <a:r>
              <a:rPr lang="en-US" sz="2400" dirty="0" smtClean="0">
                <a:latin typeface="Arial" panose="020B0604020202020204" pitchFamily="34" charset="0"/>
                <a:cs typeface="Arial" panose="020B0604020202020204" pitchFamily="34" charset="0"/>
              </a:rPr>
              <a:t>Cohort studies</a:t>
            </a:r>
          </a:p>
          <a:p>
            <a:pPr>
              <a:buFont typeface="Arial" charset="0"/>
              <a:buChar char="•"/>
              <a:defRPr/>
            </a:pPr>
            <a:r>
              <a:rPr lang="en-US" sz="2400" dirty="0">
                <a:latin typeface="Arial" panose="020B0604020202020204" pitchFamily="34" charset="0"/>
                <a:cs typeface="Arial" panose="020B0604020202020204" pitchFamily="34" charset="0"/>
              </a:rPr>
              <a:t>Case control </a:t>
            </a:r>
            <a:r>
              <a:rPr lang="en-US" sz="2400" dirty="0" smtClean="0">
                <a:latin typeface="Arial" panose="020B0604020202020204" pitchFamily="34" charset="0"/>
                <a:cs typeface="Arial" panose="020B0604020202020204" pitchFamily="34" charset="0"/>
              </a:rPr>
              <a:t>studies</a:t>
            </a:r>
            <a:endParaRPr lang="en-US" sz="2400" dirty="0">
              <a:latin typeface="Arial" panose="020B0604020202020204" pitchFamily="34" charset="0"/>
              <a:cs typeface="Arial" panose="020B0604020202020204" pitchFamily="34" charset="0"/>
            </a:endParaRPr>
          </a:p>
          <a:p>
            <a:pPr>
              <a:defRPr/>
            </a:pPr>
            <a:r>
              <a:rPr lang="en-US" sz="2400" dirty="0">
                <a:latin typeface="Arial" panose="020B0604020202020204" pitchFamily="34" charset="0"/>
                <a:cs typeface="Arial" panose="020B0604020202020204" pitchFamily="34" charset="0"/>
              </a:rPr>
              <a:t>Experimental Studies (Randomized Controlled Trials) </a:t>
            </a:r>
          </a:p>
          <a:p>
            <a:pPr marL="342900" lvl="1" indent="-342900">
              <a:defRPr/>
            </a:pPr>
            <a:r>
              <a:rPr lang="en-US" sz="2400" dirty="0">
                <a:solidFill>
                  <a:schemeClr val="accent1"/>
                </a:solidFill>
                <a:latin typeface="Arial" panose="020B0604020202020204" pitchFamily="34" charset="0"/>
                <a:cs typeface="Arial" panose="020B0604020202020204" pitchFamily="34" charset="0"/>
              </a:rPr>
              <a:t>Ecologic studies* (A way of thinking, not a type of study)</a:t>
            </a:r>
            <a:endParaRPr lang="en-GB" sz="2400" dirty="0">
              <a:solidFill>
                <a:schemeClr val="accent1"/>
              </a:solidFill>
              <a:latin typeface="Arial" panose="020B0604020202020204" pitchFamily="34" charset="0"/>
              <a:cs typeface="Arial" panose="020B0604020202020204" pitchFamily="34" charset="0"/>
            </a:endParaRPr>
          </a:p>
          <a:p>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25492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601392" y="2708275"/>
            <a:ext cx="1350169" cy="8651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67" name="Rectangle 3"/>
          <p:cNvSpPr>
            <a:spLocks noChangeArrowheads="1"/>
          </p:cNvSpPr>
          <p:nvPr/>
        </p:nvSpPr>
        <p:spPr bwMode="auto">
          <a:xfrm>
            <a:off x="3383757" y="2060575"/>
            <a:ext cx="1403745" cy="503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68" name="Rectangle 4"/>
          <p:cNvSpPr>
            <a:spLocks noChangeArrowheads="1"/>
          </p:cNvSpPr>
          <p:nvPr/>
        </p:nvSpPr>
        <p:spPr bwMode="auto">
          <a:xfrm>
            <a:off x="3383757" y="3644900"/>
            <a:ext cx="1618303" cy="503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69" name="Rectangle 5"/>
          <p:cNvSpPr>
            <a:spLocks noChangeArrowheads="1"/>
          </p:cNvSpPr>
          <p:nvPr/>
        </p:nvSpPr>
        <p:spPr bwMode="auto">
          <a:xfrm>
            <a:off x="5598319" y="2636840"/>
            <a:ext cx="1782366" cy="5032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70" name="Rectangle 6"/>
          <p:cNvSpPr>
            <a:spLocks noChangeArrowheads="1"/>
          </p:cNvSpPr>
          <p:nvPr/>
        </p:nvSpPr>
        <p:spPr bwMode="auto">
          <a:xfrm>
            <a:off x="5598319" y="999927"/>
            <a:ext cx="1782366" cy="70028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71" name="Rectangle 7"/>
          <p:cNvSpPr>
            <a:spLocks noChangeArrowheads="1"/>
          </p:cNvSpPr>
          <p:nvPr/>
        </p:nvSpPr>
        <p:spPr bwMode="auto">
          <a:xfrm>
            <a:off x="5598319" y="1916115"/>
            <a:ext cx="1782366" cy="5032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72" name="Rectangle 8"/>
          <p:cNvSpPr>
            <a:spLocks noChangeArrowheads="1"/>
          </p:cNvSpPr>
          <p:nvPr/>
        </p:nvSpPr>
        <p:spPr bwMode="auto">
          <a:xfrm>
            <a:off x="5598319" y="3644900"/>
            <a:ext cx="1782366" cy="50323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73" name="Rectangle 9"/>
          <p:cNvSpPr>
            <a:spLocks noChangeArrowheads="1"/>
          </p:cNvSpPr>
          <p:nvPr/>
        </p:nvSpPr>
        <p:spPr bwMode="auto">
          <a:xfrm>
            <a:off x="5112545" y="4437065"/>
            <a:ext cx="2646760" cy="50323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74" name="Text Box 10"/>
          <p:cNvSpPr txBox="1">
            <a:spLocks noChangeArrowheads="1"/>
          </p:cNvSpPr>
          <p:nvPr/>
        </p:nvSpPr>
        <p:spPr bwMode="auto">
          <a:xfrm>
            <a:off x="5543550" y="1094651"/>
            <a:ext cx="1959769"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Cross- sectional</a:t>
            </a:r>
          </a:p>
        </p:txBody>
      </p:sp>
      <p:sp>
        <p:nvSpPr>
          <p:cNvPr id="11275" name="Text Box 11"/>
          <p:cNvSpPr txBox="1">
            <a:spLocks noChangeArrowheads="1"/>
          </p:cNvSpPr>
          <p:nvPr/>
        </p:nvSpPr>
        <p:spPr bwMode="auto">
          <a:xfrm>
            <a:off x="5637611" y="2584452"/>
            <a:ext cx="1438214"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Case-control</a:t>
            </a:r>
          </a:p>
          <a:p>
            <a:pPr eaLnBrk="1" hangingPunct="1"/>
            <a:endParaRPr lang="en-GB" altLang="en-US" sz="1600" b="1" dirty="0">
              <a:latin typeface="Times New Roman" panose="02020603050405020304" pitchFamily="18" charset="0"/>
            </a:endParaRPr>
          </a:p>
        </p:txBody>
      </p:sp>
      <p:sp>
        <p:nvSpPr>
          <p:cNvPr id="11276" name="Text Box 12"/>
          <p:cNvSpPr txBox="1">
            <a:spLocks noChangeArrowheads="1"/>
          </p:cNvSpPr>
          <p:nvPr/>
        </p:nvSpPr>
        <p:spPr bwMode="auto">
          <a:xfrm>
            <a:off x="5868592" y="3695701"/>
            <a:ext cx="77284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solidFill>
                  <a:schemeClr val="accent2">
                    <a:lumMod val="75000"/>
                  </a:schemeClr>
                </a:solidFill>
                <a:cs typeface="Arial" panose="020B0604020202020204" pitchFamily="34" charset="0"/>
              </a:rPr>
              <a:t>Trials</a:t>
            </a:r>
            <a:r>
              <a:rPr lang="en-GB" altLang="en-US" sz="1600" b="1" dirty="0">
                <a:solidFill>
                  <a:schemeClr val="accent2">
                    <a:lumMod val="75000"/>
                  </a:schemeClr>
                </a:solidFill>
                <a:latin typeface="Times New Roman" panose="02020603050405020304" pitchFamily="18" charset="0"/>
              </a:rPr>
              <a:t> </a:t>
            </a:r>
          </a:p>
        </p:txBody>
      </p:sp>
      <p:sp>
        <p:nvSpPr>
          <p:cNvPr id="11277" name="Text Box 13"/>
          <p:cNvSpPr txBox="1">
            <a:spLocks noChangeArrowheads="1"/>
          </p:cNvSpPr>
          <p:nvPr/>
        </p:nvSpPr>
        <p:spPr bwMode="auto">
          <a:xfrm>
            <a:off x="5057776" y="4437064"/>
            <a:ext cx="2755106"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Intervention randomly assigned </a:t>
            </a:r>
          </a:p>
        </p:txBody>
      </p:sp>
      <p:sp>
        <p:nvSpPr>
          <p:cNvPr id="11278" name="Rectangle 14"/>
          <p:cNvSpPr>
            <a:spLocks noChangeArrowheads="1"/>
          </p:cNvSpPr>
          <p:nvPr/>
        </p:nvSpPr>
        <p:spPr bwMode="auto">
          <a:xfrm>
            <a:off x="6462713" y="5373688"/>
            <a:ext cx="1458129" cy="86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79" name="Rectangle 15"/>
          <p:cNvSpPr>
            <a:spLocks noChangeArrowheads="1"/>
          </p:cNvSpPr>
          <p:nvPr/>
        </p:nvSpPr>
        <p:spPr bwMode="auto">
          <a:xfrm>
            <a:off x="4495800" y="5373688"/>
            <a:ext cx="1696045" cy="863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endParaRPr lang="en-US" altLang="en-US" sz="1600" dirty="0"/>
          </a:p>
        </p:txBody>
      </p:sp>
      <p:sp>
        <p:nvSpPr>
          <p:cNvPr id="11280" name="Text Box 16"/>
          <p:cNvSpPr txBox="1">
            <a:spLocks noChangeArrowheads="1"/>
          </p:cNvSpPr>
          <p:nvPr/>
        </p:nvSpPr>
        <p:spPr bwMode="auto">
          <a:xfrm>
            <a:off x="4842273" y="5421315"/>
            <a:ext cx="137249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Individually </a:t>
            </a:r>
          </a:p>
          <a:p>
            <a:pPr eaLnBrk="1" hangingPunct="1"/>
            <a:r>
              <a:rPr lang="en-GB" altLang="en-US" sz="1600" b="1" dirty="0">
                <a:cs typeface="Arial" panose="020B0604020202020204" pitchFamily="34" charset="0"/>
              </a:rPr>
              <a:t>randomised</a:t>
            </a:r>
          </a:p>
        </p:txBody>
      </p:sp>
      <p:sp>
        <p:nvSpPr>
          <p:cNvPr id="11281" name="Text Box 17"/>
          <p:cNvSpPr txBox="1">
            <a:spLocks noChangeArrowheads="1"/>
          </p:cNvSpPr>
          <p:nvPr/>
        </p:nvSpPr>
        <p:spPr bwMode="auto">
          <a:xfrm>
            <a:off x="6516291" y="5421315"/>
            <a:ext cx="1404552"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Cluster </a:t>
            </a:r>
          </a:p>
          <a:p>
            <a:pPr eaLnBrk="1" hangingPunct="1"/>
            <a:r>
              <a:rPr lang="en-GB" altLang="en-US" sz="1600" b="1" dirty="0">
                <a:cs typeface="Arial" panose="020B0604020202020204" pitchFamily="34" charset="0"/>
              </a:rPr>
              <a:t>randomised </a:t>
            </a:r>
          </a:p>
        </p:txBody>
      </p:sp>
      <p:sp>
        <p:nvSpPr>
          <p:cNvPr id="11282" name="Text Box 18"/>
          <p:cNvSpPr txBox="1">
            <a:spLocks noChangeArrowheads="1"/>
          </p:cNvSpPr>
          <p:nvPr/>
        </p:nvSpPr>
        <p:spPr bwMode="auto">
          <a:xfrm>
            <a:off x="3302793" y="2058989"/>
            <a:ext cx="1700808"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Observational</a:t>
            </a:r>
          </a:p>
        </p:txBody>
      </p:sp>
      <p:sp>
        <p:nvSpPr>
          <p:cNvPr id="11283" name="Text Box 19"/>
          <p:cNvSpPr txBox="1">
            <a:spLocks noChangeArrowheads="1"/>
          </p:cNvSpPr>
          <p:nvPr/>
        </p:nvSpPr>
        <p:spPr bwMode="auto">
          <a:xfrm>
            <a:off x="3368279" y="3714751"/>
            <a:ext cx="14734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Experimental</a:t>
            </a:r>
          </a:p>
        </p:txBody>
      </p:sp>
      <p:sp>
        <p:nvSpPr>
          <p:cNvPr id="11284" name="Text Box 20"/>
          <p:cNvSpPr txBox="1">
            <a:spLocks noChangeArrowheads="1"/>
          </p:cNvSpPr>
          <p:nvPr/>
        </p:nvSpPr>
        <p:spPr bwMode="auto">
          <a:xfrm>
            <a:off x="1601392" y="2924175"/>
            <a:ext cx="145851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cs typeface="Arial" panose="020B0604020202020204" pitchFamily="34" charset="0"/>
              </a:rPr>
              <a:t>Studies</a:t>
            </a:r>
            <a:r>
              <a:rPr lang="en-GB" altLang="en-US" sz="1600" b="1" dirty="0">
                <a:latin typeface="Times New Roman" panose="02020603050405020304" pitchFamily="18" charset="0"/>
              </a:rPr>
              <a:t> </a:t>
            </a:r>
          </a:p>
        </p:txBody>
      </p:sp>
      <p:sp>
        <p:nvSpPr>
          <p:cNvPr id="11285" name="Line 21"/>
          <p:cNvSpPr>
            <a:spLocks noChangeShapeType="1"/>
          </p:cNvSpPr>
          <p:nvPr/>
        </p:nvSpPr>
        <p:spPr bwMode="auto">
          <a:xfrm flipV="1">
            <a:off x="4787502" y="2276475"/>
            <a:ext cx="594123"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86" name="Line 22"/>
          <p:cNvSpPr>
            <a:spLocks noChangeShapeType="1"/>
          </p:cNvSpPr>
          <p:nvPr/>
        </p:nvSpPr>
        <p:spPr bwMode="auto">
          <a:xfrm>
            <a:off x="5489972" y="5157788"/>
            <a:ext cx="1403747"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sz="1600" dirty="0"/>
          </a:p>
        </p:txBody>
      </p:sp>
      <p:sp>
        <p:nvSpPr>
          <p:cNvPr id="11287" name="Line 23"/>
          <p:cNvSpPr>
            <a:spLocks noChangeShapeType="1"/>
          </p:cNvSpPr>
          <p:nvPr/>
        </p:nvSpPr>
        <p:spPr bwMode="auto">
          <a:xfrm>
            <a:off x="5436394" y="1484313"/>
            <a:ext cx="0" cy="143986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sz="1600" dirty="0"/>
          </a:p>
        </p:txBody>
      </p:sp>
      <p:sp>
        <p:nvSpPr>
          <p:cNvPr id="11288" name="Line 24"/>
          <p:cNvSpPr>
            <a:spLocks noChangeShapeType="1"/>
          </p:cNvSpPr>
          <p:nvPr/>
        </p:nvSpPr>
        <p:spPr bwMode="auto">
          <a:xfrm flipV="1">
            <a:off x="5002060" y="3860799"/>
            <a:ext cx="54149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89" name="Line 25"/>
          <p:cNvSpPr>
            <a:spLocks noChangeShapeType="1"/>
          </p:cNvSpPr>
          <p:nvPr/>
        </p:nvSpPr>
        <p:spPr bwMode="auto">
          <a:xfrm>
            <a:off x="5489972" y="5157788"/>
            <a:ext cx="0" cy="2159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0" name="Line 26"/>
          <p:cNvSpPr>
            <a:spLocks noChangeShapeType="1"/>
          </p:cNvSpPr>
          <p:nvPr/>
        </p:nvSpPr>
        <p:spPr bwMode="auto">
          <a:xfrm>
            <a:off x="6893719" y="5157788"/>
            <a:ext cx="0" cy="2159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1" name="Line 27"/>
          <p:cNvSpPr>
            <a:spLocks noChangeShapeType="1"/>
          </p:cNvSpPr>
          <p:nvPr/>
        </p:nvSpPr>
        <p:spPr bwMode="auto">
          <a:xfrm>
            <a:off x="5651897" y="5589588"/>
            <a:ext cx="0"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2" name="Line 28"/>
          <p:cNvSpPr>
            <a:spLocks noChangeShapeType="1"/>
          </p:cNvSpPr>
          <p:nvPr/>
        </p:nvSpPr>
        <p:spPr bwMode="auto">
          <a:xfrm>
            <a:off x="6192441" y="4941888"/>
            <a:ext cx="0" cy="21590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3" name="Line 29"/>
          <p:cNvSpPr>
            <a:spLocks noChangeShapeType="1"/>
          </p:cNvSpPr>
          <p:nvPr/>
        </p:nvSpPr>
        <p:spPr bwMode="auto">
          <a:xfrm>
            <a:off x="3221831" y="2349500"/>
            <a:ext cx="161925"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4" name="Line 30"/>
          <p:cNvSpPr>
            <a:spLocks noChangeShapeType="1"/>
          </p:cNvSpPr>
          <p:nvPr/>
        </p:nvSpPr>
        <p:spPr bwMode="auto">
          <a:xfrm>
            <a:off x="3221831" y="3789363"/>
            <a:ext cx="16311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5" name="Line 31"/>
          <p:cNvSpPr>
            <a:spLocks noChangeShapeType="1"/>
          </p:cNvSpPr>
          <p:nvPr/>
        </p:nvSpPr>
        <p:spPr bwMode="auto">
          <a:xfrm>
            <a:off x="6192441" y="4149725"/>
            <a:ext cx="0" cy="287338"/>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6" name="Line 32"/>
          <p:cNvSpPr>
            <a:spLocks noChangeShapeType="1"/>
          </p:cNvSpPr>
          <p:nvPr/>
        </p:nvSpPr>
        <p:spPr bwMode="auto">
          <a:xfrm>
            <a:off x="3221831" y="2349502"/>
            <a:ext cx="0" cy="143986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GB" sz="1600" dirty="0"/>
          </a:p>
        </p:txBody>
      </p:sp>
      <p:sp>
        <p:nvSpPr>
          <p:cNvPr id="11297" name="Line 33"/>
          <p:cNvSpPr>
            <a:spLocks noChangeShapeType="1"/>
          </p:cNvSpPr>
          <p:nvPr/>
        </p:nvSpPr>
        <p:spPr bwMode="auto">
          <a:xfrm>
            <a:off x="5436394" y="2924175"/>
            <a:ext cx="16311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8" name="Line 34"/>
          <p:cNvSpPr>
            <a:spLocks noChangeShapeType="1"/>
          </p:cNvSpPr>
          <p:nvPr/>
        </p:nvSpPr>
        <p:spPr bwMode="auto">
          <a:xfrm>
            <a:off x="5436394" y="1484313"/>
            <a:ext cx="163116"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299" name="Line 35"/>
          <p:cNvSpPr>
            <a:spLocks noChangeShapeType="1"/>
          </p:cNvSpPr>
          <p:nvPr/>
        </p:nvSpPr>
        <p:spPr bwMode="auto">
          <a:xfrm>
            <a:off x="2951561" y="3141663"/>
            <a:ext cx="216694"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sz="1600" dirty="0"/>
          </a:p>
        </p:txBody>
      </p:sp>
      <p:sp>
        <p:nvSpPr>
          <p:cNvPr id="11300" name="Text Box 36"/>
          <p:cNvSpPr txBox="1">
            <a:spLocks noChangeArrowheads="1"/>
          </p:cNvSpPr>
          <p:nvPr/>
        </p:nvSpPr>
        <p:spPr bwMode="auto">
          <a:xfrm>
            <a:off x="1209676" y="215097"/>
            <a:ext cx="4389834"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3200" b="1" dirty="0">
                <a:cs typeface="Arial" panose="020B0604020202020204" pitchFamily="34" charset="0"/>
              </a:rPr>
              <a:t>Main types of epidemiological studies </a:t>
            </a:r>
          </a:p>
        </p:txBody>
      </p:sp>
      <p:sp>
        <p:nvSpPr>
          <p:cNvPr id="11301" name="Text Box 37"/>
          <p:cNvSpPr txBox="1">
            <a:spLocks noChangeArrowheads="1"/>
          </p:cNvSpPr>
          <p:nvPr/>
        </p:nvSpPr>
        <p:spPr bwMode="auto">
          <a:xfrm>
            <a:off x="5651897" y="1844675"/>
            <a:ext cx="109418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400">
                <a:solidFill>
                  <a:schemeClr val="tx1"/>
                </a:solidFill>
                <a:latin typeface="Arial" panose="020B0604020202020204" pitchFamily="34" charset="0"/>
              </a:defRPr>
            </a:lvl1pPr>
            <a:lvl2pPr marL="742950" indent="-285750" eaLnBrk="0" hangingPunct="0">
              <a:defRPr sz="1400">
                <a:solidFill>
                  <a:schemeClr val="tx1"/>
                </a:solidFill>
                <a:latin typeface="Arial" panose="020B0604020202020204" pitchFamily="34" charset="0"/>
              </a:defRPr>
            </a:lvl2pPr>
            <a:lvl3pPr marL="1143000" indent="-228600" eaLnBrk="0" hangingPunct="0">
              <a:defRPr sz="1400">
                <a:solidFill>
                  <a:schemeClr val="tx1"/>
                </a:solidFill>
                <a:latin typeface="Arial" panose="020B0604020202020204" pitchFamily="34" charset="0"/>
              </a:defRPr>
            </a:lvl3pPr>
            <a:lvl4pPr marL="1600200" indent="-228600" eaLnBrk="0" hangingPunct="0">
              <a:defRPr sz="1400">
                <a:solidFill>
                  <a:schemeClr val="tx1"/>
                </a:solidFill>
                <a:latin typeface="Arial" panose="020B0604020202020204" pitchFamily="34" charset="0"/>
              </a:defRPr>
            </a:lvl4pPr>
            <a:lvl5pPr marL="2057400" indent="-228600" eaLnBrk="0" hangingPunct="0">
              <a:defRPr sz="1400">
                <a:solidFill>
                  <a:schemeClr val="tx1"/>
                </a:solidFill>
                <a:latin typeface="Arial" panose="020B0604020202020204" pitchFamily="34" charset="0"/>
              </a:defRPr>
            </a:lvl5pPr>
            <a:lvl6pPr marL="2514600" indent="-228600" eaLnBrk="0" fontAlgn="base" hangingPunct="0">
              <a:spcBef>
                <a:spcPct val="0"/>
              </a:spcBef>
              <a:spcAft>
                <a:spcPct val="0"/>
              </a:spcAft>
              <a:defRPr sz="1400">
                <a:solidFill>
                  <a:schemeClr val="tx1"/>
                </a:solidFill>
                <a:latin typeface="Arial" panose="020B0604020202020204" pitchFamily="34" charset="0"/>
              </a:defRPr>
            </a:lvl6pPr>
            <a:lvl7pPr marL="2971800" indent="-228600" eaLnBrk="0" fontAlgn="base" hangingPunct="0">
              <a:spcBef>
                <a:spcPct val="0"/>
              </a:spcBef>
              <a:spcAft>
                <a:spcPct val="0"/>
              </a:spcAft>
              <a:defRPr sz="1400">
                <a:solidFill>
                  <a:schemeClr val="tx1"/>
                </a:solidFill>
                <a:latin typeface="Arial" panose="020B0604020202020204" pitchFamily="34" charset="0"/>
              </a:defRPr>
            </a:lvl7pPr>
            <a:lvl8pPr marL="3429000" indent="-228600" eaLnBrk="0" fontAlgn="base" hangingPunct="0">
              <a:spcBef>
                <a:spcPct val="0"/>
              </a:spcBef>
              <a:spcAft>
                <a:spcPct val="0"/>
              </a:spcAft>
              <a:defRPr sz="1400">
                <a:solidFill>
                  <a:schemeClr val="tx1"/>
                </a:solidFill>
                <a:latin typeface="Arial" panose="020B0604020202020204" pitchFamily="34" charset="0"/>
              </a:defRPr>
            </a:lvl8pPr>
            <a:lvl9pPr marL="3886200" indent="-228600" eaLnBrk="0" fontAlgn="base" hangingPunct="0">
              <a:spcBef>
                <a:spcPct val="0"/>
              </a:spcBef>
              <a:spcAft>
                <a:spcPct val="0"/>
              </a:spcAft>
              <a:defRPr sz="1400">
                <a:solidFill>
                  <a:schemeClr val="tx1"/>
                </a:solidFill>
                <a:latin typeface="Arial" panose="020B0604020202020204" pitchFamily="34" charset="0"/>
              </a:defRPr>
            </a:lvl9pPr>
          </a:lstStyle>
          <a:p>
            <a:pPr eaLnBrk="1" hangingPunct="1"/>
            <a:r>
              <a:rPr lang="en-GB" altLang="en-US" sz="1600" b="1" dirty="0">
                <a:solidFill>
                  <a:schemeClr val="accent2">
                    <a:lumMod val="75000"/>
                  </a:schemeClr>
                </a:solidFill>
                <a:cs typeface="Arial" panose="020B0604020202020204" pitchFamily="34" charset="0"/>
              </a:rPr>
              <a:t>Cohort</a:t>
            </a:r>
          </a:p>
        </p:txBody>
      </p:sp>
    </p:spTree>
    <p:extLst>
      <p:ext uri="{BB962C8B-B14F-4D97-AF65-F5344CB8AC3E}">
        <p14:creationId xmlns:p14="http://schemas.microsoft.com/office/powerpoint/2010/main" val="40444654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200" dirty="0" smtClean="0">
                <a:latin typeface="Arial" panose="020B0604020202020204" pitchFamily="34" charset="0"/>
                <a:cs typeface="Arial" panose="020B0604020202020204" pitchFamily="34" charset="0"/>
              </a:rPr>
              <a:t/>
            </a:r>
            <a:br>
              <a:rPr lang="en-GB" sz="3200" dirty="0" smtClean="0">
                <a:latin typeface="Arial" panose="020B0604020202020204" pitchFamily="34" charset="0"/>
                <a:cs typeface="Arial" panose="020B0604020202020204" pitchFamily="34" charset="0"/>
              </a:rPr>
            </a:br>
            <a:r>
              <a:rPr lang="en-GB" sz="3200" b="1" dirty="0" smtClean="0">
                <a:latin typeface="Arial" panose="020B0604020202020204" pitchFamily="34" charset="0"/>
                <a:cs typeface="Arial" panose="020B0604020202020204" pitchFamily="34" charset="0"/>
              </a:rPr>
              <a:t>Descriptive </a:t>
            </a:r>
            <a:r>
              <a:rPr lang="en-GB" sz="3200" b="1" dirty="0">
                <a:latin typeface="Arial" panose="020B0604020202020204" pitchFamily="34" charset="0"/>
                <a:cs typeface="Arial" panose="020B0604020202020204" pitchFamily="34" charset="0"/>
              </a:rPr>
              <a:t>studies</a:t>
            </a: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endParaRPr lang="en-GB"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371600"/>
            <a:ext cx="8229600" cy="4525963"/>
          </a:xfrm>
        </p:spPr>
        <p:txBody>
          <a:bodyPr>
            <a:noAutofit/>
          </a:bodyPr>
          <a:lstStyle/>
          <a:p>
            <a:pPr>
              <a:defRPr/>
            </a:pPr>
            <a:r>
              <a:rPr lang="en-US" sz="2800" b="1" dirty="0">
                <a:latin typeface="Arial" panose="020B0604020202020204" pitchFamily="34" charset="0"/>
                <a:cs typeface="Arial" panose="020B0604020202020204" pitchFamily="34" charset="0"/>
              </a:rPr>
              <a:t>Case Report</a:t>
            </a:r>
          </a:p>
          <a:p>
            <a:pPr lvl="1">
              <a:buFont typeface="Arial" charset="0"/>
              <a:buChar char="–"/>
              <a:defRPr/>
            </a:pPr>
            <a:r>
              <a:rPr lang="en-US" dirty="0">
                <a:latin typeface="Arial" panose="020B0604020202020204" pitchFamily="34" charset="0"/>
                <a:cs typeface="Arial" panose="020B0604020202020204" pitchFamily="34" charset="0"/>
              </a:rPr>
              <a:t>One case.</a:t>
            </a:r>
          </a:p>
          <a:p>
            <a:pPr lvl="1">
              <a:buFont typeface="Arial" charset="0"/>
              <a:buChar char="–"/>
              <a:defRPr/>
            </a:pPr>
            <a:r>
              <a:rPr lang="en-US" dirty="0">
                <a:latin typeface="Arial" panose="020B0604020202020204" pitchFamily="34" charset="0"/>
                <a:cs typeface="Arial" panose="020B0604020202020204" pitchFamily="34" charset="0"/>
              </a:rPr>
              <a:t>New cases, new disease . </a:t>
            </a:r>
          </a:p>
          <a:p>
            <a:pPr lvl="2">
              <a:buFont typeface="Arial" charset="0"/>
              <a:buChar char="–"/>
              <a:defRPr/>
            </a:pPr>
            <a:r>
              <a:rPr lang="en-US" altLang="en-US" sz="1800" dirty="0">
                <a:latin typeface="Arial" panose="020B0604020202020204" pitchFamily="34" charset="0"/>
                <a:cs typeface="Arial" panose="020B0604020202020204" pitchFamily="34" charset="0"/>
              </a:rPr>
              <a:t>For example- in clinical medicine, the characteristics of unrecognized illness may be documented as a case study -  a first step towards building up a clinical picture of that illness</a:t>
            </a:r>
            <a:r>
              <a:rPr lang="en-US" altLang="en-US" sz="1600" dirty="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a:buFont typeface="Arial" charset="0"/>
              <a:buChar char="•"/>
              <a:defRPr/>
            </a:pPr>
            <a:r>
              <a:rPr lang="en-US" sz="2800" b="1" dirty="0">
                <a:latin typeface="Arial" panose="020B0604020202020204" pitchFamily="34" charset="0"/>
                <a:cs typeface="Arial" panose="020B0604020202020204" pitchFamily="34" charset="0"/>
              </a:rPr>
              <a:t>Case Series</a:t>
            </a:r>
          </a:p>
          <a:p>
            <a:pPr lvl="1">
              <a:buFont typeface="Arial" charset="0"/>
              <a:buChar char="–"/>
              <a:defRPr/>
            </a:pPr>
            <a:r>
              <a:rPr lang="en-US" dirty="0">
                <a:latin typeface="Arial" panose="020B0604020202020204" pitchFamily="34" charset="0"/>
                <a:cs typeface="Arial" panose="020B0604020202020204" pitchFamily="34" charset="0"/>
              </a:rPr>
              <a:t>Multiple similar cases.</a:t>
            </a:r>
          </a:p>
          <a:p>
            <a:pPr lvl="1">
              <a:buFont typeface="Arial" charset="0"/>
              <a:buChar char="–"/>
              <a:defRPr/>
            </a:pPr>
            <a:r>
              <a:rPr lang="en-US" dirty="0">
                <a:latin typeface="Arial" panose="020B0604020202020204" pitchFamily="34" charset="0"/>
                <a:cs typeface="Arial" panose="020B0604020202020204" pitchFamily="34" charset="0"/>
              </a:rPr>
              <a:t>An extension of case report.</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940640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latin typeface="Arial" panose="020B0604020202020204" pitchFamily="34" charset="0"/>
                <a:cs typeface="Arial" panose="020B0604020202020204" pitchFamily="34" charset="0"/>
              </a:rPr>
              <a:t>Cross-sectional</a:t>
            </a:r>
            <a:endParaRPr lang="en-GB" sz="3200" dirty="0"/>
          </a:p>
        </p:txBody>
      </p:sp>
      <p:sp>
        <p:nvSpPr>
          <p:cNvPr id="3" name="Content Placeholder 2"/>
          <p:cNvSpPr>
            <a:spLocks noGrp="1"/>
          </p:cNvSpPr>
          <p:nvPr>
            <p:ph idx="1"/>
          </p:nvPr>
        </p:nvSpPr>
        <p:spPr>
          <a:xfrm>
            <a:off x="457200" y="1371600"/>
            <a:ext cx="8229600" cy="4525963"/>
          </a:xfrm>
        </p:spPr>
        <p:txBody>
          <a:bodyPr>
            <a:normAutofit/>
          </a:bodyPr>
          <a:lstStyle/>
          <a:p>
            <a:pPr algn="just">
              <a:lnSpc>
                <a:spcPct val="110000"/>
              </a:lnSpc>
            </a:pPr>
            <a:r>
              <a:rPr lang="en-GB" sz="2800" dirty="0">
                <a:latin typeface="Arial" panose="020B0604020202020204" pitchFamily="34" charset="0"/>
                <a:cs typeface="Arial" panose="020B0604020202020204" pitchFamily="34" charset="0"/>
              </a:rPr>
              <a:t>A </a:t>
            </a:r>
            <a:r>
              <a:rPr lang="en-GB" sz="2800" b="1" dirty="0">
                <a:latin typeface="Arial" panose="020B0604020202020204" pitchFamily="34" charset="0"/>
                <a:cs typeface="Arial" panose="020B0604020202020204" pitchFamily="34" charset="0"/>
              </a:rPr>
              <a:t>cross-sectional (prevalence) study  </a:t>
            </a:r>
            <a:r>
              <a:rPr lang="en-GB" sz="2800" dirty="0">
                <a:latin typeface="Arial" panose="020B0604020202020204" pitchFamily="34" charset="0"/>
                <a:cs typeface="Arial" panose="020B0604020202020204" pitchFamily="34" charset="0"/>
              </a:rPr>
              <a:t>is an observational study in which </a:t>
            </a:r>
            <a:r>
              <a:rPr lang="en-GB" sz="2800" dirty="0">
                <a:solidFill>
                  <a:srgbClr val="FF0000"/>
                </a:solidFill>
                <a:latin typeface="Arial" panose="020B0604020202020204" pitchFamily="34" charset="0"/>
                <a:cs typeface="Arial" panose="020B0604020202020204" pitchFamily="34" charset="0"/>
              </a:rPr>
              <a:t>exposure</a:t>
            </a:r>
            <a:r>
              <a:rPr lang="en-GB" sz="2800" dirty="0">
                <a:latin typeface="Arial" panose="020B0604020202020204" pitchFamily="34" charset="0"/>
                <a:cs typeface="Arial" panose="020B0604020202020204" pitchFamily="34" charset="0"/>
              </a:rPr>
              <a:t> and </a:t>
            </a:r>
            <a:r>
              <a:rPr lang="en-GB" sz="2800" dirty="0">
                <a:solidFill>
                  <a:srgbClr val="FF0000"/>
                </a:solidFill>
                <a:latin typeface="Arial" panose="020B0604020202020204" pitchFamily="34" charset="0"/>
                <a:cs typeface="Arial" panose="020B0604020202020204" pitchFamily="34" charset="0"/>
              </a:rPr>
              <a:t>disease</a:t>
            </a:r>
            <a:r>
              <a:rPr lang="en-GB" sz="2800" dirty="0">
                <a:latin typeface="Arial" panose="020B0604020202020204" pitchFamily="34" charset="0"/>
                <a:cs typeface="Arial" panose="020B0604020202020204" pitchFamily="34" charset="0"/>
              </a:rPr>
              <a:t> (outcome) are determined at the same point in time in a given population. </a:t>
            </a:r>
          </a:p>
          <a:p>
            <a:pPr algn="just">
              <a:lnSpc>
                <a:spcPct val="110000"/>
              </a:lnSpc>
            </a:pPr>
            <a:r>
              <a:rPr lang="en-GB" sz="2800" dirty="0">
                <a:latin typeface="Arial" panose="020B0604020202020204" pitchFamily="34" charset="0"/>
                <a:cs typeface="Arial" panose="020B0604020202020204" pitchFamily="34" charset="0"/>
              </a:rPr>
              <a:t>The temporal relationship between exposure and disease cannot be determined.</a:t>
            </a:r>
          </a:p>
          <a:p>
            <a:pPr algn="just">
              <a:lnSpc>
                <a:spcPct val="110000"/>
              </a:lnSpc>
            </a:pPr>
            <a:r>
              <a:rPr lang="en-GB" altLang="en-US" sz="2800" dirty="0">
                <a:latin typeface="Arial" panose="020B0604020202020204" pitchFamily="34" charset="0"/>
                <a:cs typeface="Arial" panose="020B0604020202020204" pitchFamily="34" charset="0"/>
              </a:rPr>
              <a:t> </a:t>
            </a:r>
            <a:r>
              <a:rPr lang="nb-NO" altLang="en-US" sz="2800" dirty="0">
                <a:latin typeface="Arial" panose="020B0604020202020204" pitchFamily="34" charset="0"/>
                <a:cs typeface="Arial" panose="020B0604020202020204" pitchFamily="34" charset="0"/>
              </a:rPr>
              <a:t>Potential for reverse causality</a:t>
            </a:r>
            <a:r>
              <a:rPr lang="nb-NO" altLang="en-US" sz="2800" dirty="0">
                <a:solidFill>
                  <a:schemeClr val="accent1"/>
                </a:solidFill>
                <a:latin typeface="Arial" panose="020B0604020202020204" pitchFamily="34" charset="0"/>
                <a:cs typeface="Arial" panose="020B0604020202020204" pitchFamily="34" charset="0"/>
              </a:rPr>
              <a:t>.</a:t>
            </a:r>
          </a:p>
          <a:p>
            <a:pPr lvl="1"/>
            <a:r>
              <a:rPr lang="en-GB" sz="1800" dirty="0"/>
              <a:t> </a:t>
            </a:r>
            <a:r>
              <a:rPr lang="en-GB" sz="1800" dirty="0">
                <a:latin typeface="Arial" panose="020B0604020202020204" pitchFamily="34" charset="0"/>
                <a:cs typeface="Arial" panose="020B0604020202020204" pitchFamily="34" charset="0"/>
              </a:rPr>
              <a:t>obesity and </a:t>
            </a:r>
            <a:r>
              <a:rPr lang="en-GB" sz="1800" dirty="0" smtClean="0">
                <a:latin typeface="Arial" panose="020B0604020202020204" pitchFamily="34" charset="0"/>
                <a:cs typeface="Arial" panose="020B0604020202020204" pitchFamily="34" charset="0"/>
              </a:rPr>
              <a:t>depression</a:t>
            </a:r>
          </a:p>
          <a:p>
            <a:pPr lvl="1"/>
            <a:r>
              <a:rPr lang="en-GB" sz="1800" dirty="0" smtClean="0">
                <a:latin typeface="Arial" panose="020B0604020202020204" pitchFamily="34" charset="0"/>
                <a:cs typeface="Arial" panose="020B0604020202020204" pitchFamily="34" charset="0"/>
              </a:rPr>
              <a:t>CCF and inactivity</a:t>
            </a:r>
            <a:endParaRPr lang="en-GB" sz="1800" dirty="0">
              <a:latin typeface="Arial" panose="020B0604020202020204" pitchFamily="34" charset="0"/>
              <a:cs typeface="Arial" panose="020B0604020202020204" pitchFamily="34" charset="0"/>
            </a:endParaRPr>
          </a:p>
          <a:p>
            <a:pPr lvl="1"/>
            <a:endParaRPr lang="en-GB"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31163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smtClean="0">
                <a:latin typeface="Arial" panose="020B0604020202020204" pitchFamily="34" charset="0"/>
                <a:cs typeface="Arial" panose="020B0604020202020204" pitchFamily="34" charset="0"/>
              </a:rPr>
              <a:t>Cross-sectional</a:t>
            </a:r>
            <a:endParaRPr lang="en-GB" sz="3200" dirty="0"/>
          </a:p>
        </p:txBody>
      </p:sp>
      <p:sp>
        <p:nvSpPr>
          <p:cNvPr id="3" name="Content Placeholder 2"/>
          <p:cNvSpPr>
            <a:spLocks noGrp="1"/>
          </p:cNvSpPr>
          <p:nvPr>
            <p:ph idx="1"/>
          </p:nvPr>
        </p:nvSpPr>
        <p:spPr>
          <a:xfrm>
            <a:off x="457200" y="1447801"/>
            <a:ext cx="8229600" cy="4191000"/>
          </a:xfrm>
        </p:spPr>
        <p:txBody>
          <a:bodyPr>
            <a:normAutofit fontScale="92500" lnSpcReduction="20000"/>
          </a:bodyPr>
          <a:lstStyle/>
          <a:p>
            <a:pPr>
              <a:spcBef>
                <a:spcPts val="600"/>
              </a:spcBef>
            </a:pPr>
            <a:r>
              <a:rPr lang="en-US" altLang="en-US" dirty="0"/>
              <a:t>"</a:t>
            </a:r>
            <a:r>
              <a:rPr lang="en-US" altLang="en-US" sz="3000" dirty="0">
                <a:latin typeface="Arial" panose="020B0604020202020204" pitchFamily="34" charset="0"/>
                <a:cs typeface="Arial" panose="020B0604020202020204" pitchFamily="34" charset="0"/>
              </a:rPr>
              <a:t>Snapshot" of well-defined population</a:t>
            </a:r>
          </a:p>
          <a:p>
            <a:pPr>
              <a:spcBef>
                <a:spcPts val="600"/>
              </a:spcBef>
            </a:pPr>
            <a:r>
              <a:rPr lang="en-US" altLang="en-US" sz="3000" dirty="0">
                <a:latin typeface="Arial" panose="020B0604020202020204" pitchFamily="34" charset="0"/>
                <a:cs typeface="Arial" panose="020B0604020202020204" pitchFamily="34" charset="0"/>
              </a:rPr>
              <a:t>Can classify exposures and diseases at same time </a:t>
            </a:r>
          </a:p>
          <a:p>
            <a:pPr>
              <a:spcBef>
                <a:spcPts val="600"/>
              </a:spcBef>
            </a:pPr>
            <a:r>
              <a:rPr lang="en-US" altLang="en-US" sz="3000" dirty="0">
                <a:latin typeface="Arial" panose="020B0604020202020204" pitchFamily="34" charset="0"/>
                <a:cs typeface="Arial" panose="020B0604020202020204" pitchFamily="34" charset="0"/>
              </a:rPr>
              <a:t>Captures all existing disease (</a:t>
            </a:r>
            <a:r>
              <a:rPr lang="en-US" altLang="en-US" sz="3000" dirty="0" err="1">
                <a:latin typeface="Arial" panose="020B0604020202020204" pitchFamily="34" charset="0"/>
                <a:cs typeface="Arial" panose="020B0604020202020204" pitchFamily="34" charset="0"/>
              </a:rPr>
              <a:t>serosurveys</a:t>
            </a:r>
            <a:r>
              <a:rPr lang="en-US" altLang="en-US" sz="3000" dirty="0">
                <a:latin typeface="Arial" panose="020B0604020202020204" pitchFamily="34" charset="0"/>
                <a:cs typeface="Arial" panose="020B0604020202020204" pitchFamily="34" charset="0"/>
              </a:rPr>
              <a:t> capture asymptomatic cases)</a:t>
            </a:r>
          </a:p>
          <a:p>
            <a:pPr>
              <a:spcBef>
                <a:spcPts val="600"/>
              </a:spcBef>
            </a:pPr>
            <a:r>
              <a:rPr lang="en-US" altLang="en-US" sz="3000" dirty="0">
                <a:latin typeface="Arial" panose="020B0604020202020204" pitchFamily="34" charset="0"/>
                <a:cs typeface="Arial" panose="020B0604020202020204" pitchFamily="34" charset="0"/>
              </a:rPr>
              <a:t>Advantages: </a:t>
            </a:r>
          </a:p>
          <a:p>
            <a:pPr marL="803275" lvl="1" indent="-346075">
              <a:spcBef>
                <a:spcPts val="600"/>
              </a:spcBef>
              <a:buFont typeface="Arial Unicode MS" pitchFamily="34" charset="-128"/>
              <a:buChar char="−"/>
            </a:pPr>
            <a:r>
              <a:rPr lang="en-US" altLang="en-US" sz="3000" dirty="0">
                <a:latin typeface="Arial" panose="020B0604020202020204" pitchFamily="34" charset="0"/>
                <a:cs typeface="Arial" panose="020B0604020202020204" pitchFamily="34" charset="0"/>
              </a:rPr>
              <a:t>Quick, inexpensive, useful          </a:t>
            </a:r>
          </a:p>
          <a:p>
            <a:pPr>
              <a:spcBef>
                <a:spcPts val="600"/>
              </a:spcBef>
            </a:pPr>
            <a:r>
              <a:rPr lang="en-US" altLang="en-US" sz="3000" dirty="0">
                <a:latin typeface="Arial" panose="020B0604020202020204" pitchFamily="34" charset="0"/>
                <a:cs typeface="Arial" panose="020B0604020202020204" pitchFamily="34" charset="0"/>
              </a:rPr>
              <a:t>Disadvantages:</a:t>
            </a:r>
          </a:p>
          <a:p>
            <a:pPr marL="803275" lvl="1" indent="-346075">
              <a:spcBef>
                <a:spcPts val="600"/>
              </a:spcBef>
              <a:buFont typeface="Arial Unicode MS" pitchFamily="34" charset="-128"/>
              <a:buChar char="−"/>
            </a:pPr>
            <a:r>
              <a:rPr lang="en-US" altLang="en-US" sz="3000" dirty="0">
                <a:latin typeface="Arial" panose="020B0604020202020204" pitchFamily="34" charset="0"/>
                <a:cs typeface="Arial" panose="020B0604020202020204" pitchFamily="34" charset="0"/>
              </a:rPr>
              <a:t>Uncertain temporal relationship</a:t>
            </a:r>
          </a:p>
          <a:p>
            <a:pPr marL="803275" lvl="1" indent="-346075">
              <a:spcBef>
                <a:spcPts val="600"/>
              </a:spcBef>
              <a:buFont typeface="Arial Unicode MS" pitchFamily="34" charset="-128"/>
              <a:buChar char="−"/>
            </a:pPr>
            <a:r>
              <a:rPr lang="en-US" altLang="en-US" sz="3000" dirty="0">
                <a:latin typeface="Arial" panose="020B0604020202020204" pitchFamily="34" charset="0"/>
                <a:cs typeface="Arial" panose="020B0604020202020204" pitchFamily="34" charset="0"/>
              </a:rPr>
              <a:t>Survivor effect   </a:t>
            </a:r>
          </a:p>
          <a:p>
            <a:endParaRPr lang="en-GB" dirty="0"/>
          </a:p>
        </p:txBody>
      </p:sp>
    </p:spTree>
    <p:extLst>
      <p:ext uri="{BB962C8B-B14F-4D97-AF65-F5344CB8AC3E}">
        <p14:creationId xmlns:p14="http://schemas.microsoft.com/office/powerpoint/2010/main" val="42616260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altLang="en-US" sz="3200" b="1" dirty="0">
                <a:latin typeface="Arial" panose="020B0604020202020204" pitchFamily="34" charset="0"/>
                <a:cs typeface="Arial" panose="020B0604020202020204" pitchFamily="34" charset="0"/>
              </a:rPr>
              <a:t>Ecological Studies</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371600"/>
            <a:ext cx="8229600" cy="4525963"/>
          </a:xfrm>
        </p:spPr>
        <p:txBody>
          <a:bodyPr>
            <a:normAutofit fontScale="92500" lnSpcReduction="10000"/>
          </a:bodyPr>
          <a:lstStyle/>
          <a:p>
            <a:pPr>
              <a:lnSpc>
                <a:spcPct val="90000"/>
              </a:lnSpc>
            </a:pPr>
            <a:r>
              <a:rPr lang="en-US" altLang="en-US" sz="3000" dirty="0">
                <a:latin typeface="Arial" panose="020B0604020202020204" pitchFamily="34" charset="0"/>
                <a:cs typeface="Arial" panose="020B0604020202020204" pitchFamily="34" charset="0"/>
              </a:rPr>
              <a:t>Exposure and disease at aggregate (e.g., country) level</a:t>
            </a:r>
          </a:p>
          <a:p>
            <a:pPr>
              <a:lnSpc>
                <a:spcPct val="90000"/>
              </a:lnSpc>
            </a:pPr>
            <a:r>
              <a:rPr lang="en-US" altLang="en-US" sz="3000" dirty="0">
                <a:latin typeface="Arial" panose="020B0604020202020204" pitchFamily="34" charset="0"/>
                <a:cs typeface="Arial" panose="020B0604020202020204" pitchFamily="34" charset="0"/>
              </a:rPr>
              <a:t>Data from groups not individuals    </a:t>
            </a:r>
          </a:p>
          <a:p>
            <a:pPr>
              <a:lnSpc>
                <a:spcPct val="90000"/>
              </a:lnSpc>
            </a:pPr>
            <a:r>
              <a:rPr lang="en-US" altLang="en-US" sz="3000" dirty="0">
                <a:latin typeface="Arial" panose="020B0604020202020204" pitchFamily="34" charset="0"/>
                <a:cs typeface="Arial" panose="020B0604020202020204" pitchFamily="34" charset="0"/>
              </a:rPr>
              <a:t>Unit of observation is a population</a:t>
            </a:r>
          </a:p>
          <a:p>
            <a:pPr>
              <a:lnSpc>
                <a:spcPct val="90000"/>
              </a:lnSpc>
            </a:pPr>
            <a:r>
              <a:rPr lang="en-US" altLang="en-US" sz="3000" dirty="0">
                <a:latin typeface="Arial" panose="020B0604020202020204" pitchFamily="34" charset="0"/>
                <a:cs typeface="Arial" panose="020B0604020202020204" pitchFamily="34" charset="0"/>
              </a:rPr>
              <a:t>Limitation:  no individual link of E-D</a:t>
            </a:r>
          </a:p>
          <a:p>
            <a:pPr>
              <a:lnSpc>
                <a:spcPct val="90000"/>
              </a:lnSpc>
            </a:pPr>
            <a:r>
              <a:rPr lang="en-US" altLang="en-US" sz="3000" dirty="0">
                <a:latin typeface="Arial" panose="020B0604020202020204" pitchFamily="34" charset="0"/>
                <a:cs typeface="Arial" panose="020B0604020202020204" pitchFamily="34" charset="0"/>
              </a:rPr>
              <a:t>Types:  comparison and trend</a:t>
            </a:r>
          </a:p>
          <a:p>
            <a:pPr>
              <a:lnSpc>
                <a:spcPct val="90000"/>
              </a:lnSpc>
            </a:pPr>
            <a:r>
              <a:rPr lang="en-US" altLang="en-US" sz="3000" dirty="0">
                <a:latin typeface="Arial" panose="020B0604020202020204" pitchFamily="34" charset="0"/>
                <a:cs typeface="Arial" panose="020B0604020202020204" pitchFamily="34" charset="0"/>
              </a:rPr>
              <a:t>Advantages:</a:t>
            </a:r>
          </a:p>
          <a:p>
            <a:pPr lvl="1">
              <a:lnSpc>
                <a:spcPct val="90000"/>
              </a:lnSpc>
              <a:buFont typeface="Arial Unicode MS" pitchFamily="34" charset="-128"/>
              <a:buChar char="–"/>
            </a:pPr>
            <a:r>
              <a:rPr lang="en-US" altLang="en-US" sz="3000" dirty="0">
                <a:latin typeface="Arial" panose="020B0604020202020204" pitchFamily="34" charset="0"/>
                <a:cs typeface="Arial" panose="020B0604020202020204" pitchFamily="34" charset="0"/>
              </a:rPr>
              <a:t>Quick, inexpensive, data available   </a:t>
            </a:r>
          </a:p>
          <a:p>
            <a:pPr>
              <a:lnSpc>
                <a:spcPct val="90000"/>
              </a:lnSpc>
            </a:pPr>
            <a:r>
              <a:rPr lang="en-US" altLang="en-US" sz="3000" dirty="0">
                <a:latin typeface="Arial" panose="020B0604020202020204" pitchFamily="34" charset="0"/>
                <a:cs typeface="Arial" panose="020B0604020202020204" pitchFamily="34" charset="0"/>
              </a:rPr>
              <a:t>Primary Disadvantage:  </a:t>
            </a:r>
          </a:p>
          <a:p>
            <a:pPr lvl="1">
              <a:lnSpc>
                <a:spcPct val="90000"/>
              </a:lnSpc>
              <a:buFont typeface="Arial Unicode MS" pitchFamily="34" charset="-128"/>
              <a:buChar char="–"/>
            </a:pPr>
            <a:r>
              <a:rPr lang="en-US" altLang="en-US" sz="3000" dirty="0">
                <a:latin typeface="Arial" panose="020B0604020202020204" pitchFamily="34" charset="0"/>
                <a:cs typeface="Arial" panose="020B0604020202020204" pitchFamily="34" charset="0"/>
              </a:rPr>
              <a:t>Aggregate association may not = individual </a:t>
            </a:r>
          </a:p>
          <a:p>
            <a:endParaRPr lang="en-GB" dirty="0"/>
          </a:p>
        </p:txBody>
      </p:sp>
    </p:spTree>
    <p:extLst>
      <p:ext uri="{BB962C8B-B14F-4D97-AF65-F5344CB8AC3E}">
        <p14:creationId xmlns:p14="http://schemas.microsoft.com/office/powerpoint/2010/main" val="6166532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304800"/>
            <a:ext cx="7886700" cy="899567"/>
          </a:xfrm>
        </p:spPr>
        <p:txBody>
          <a:bodyPr>
            <a:normAutofit/>
          </a:bodyPr>
          <a:lstStyle/>
          <a:p>
            <a:pPr eaLnBrk="1" hangingPunct="1">
              <a:defRPr/>
            </a:pPr>
            <a:r>
              <a:rPr lang="en-US" altLang="en-US" sz="3200" b="1" dirty="0" smtClean="0">
                <a:latin typeface="Arial" panose="020B0604020202020204" pitchFamily="34" charset="0"/>
                <a:cs typeface="Arial" panose="020B0604020202020204" pitchFamily="34" charset="0"/>
              </a:rPr>
              <a:t>Ecological studies</a:t>
            </a:r>
          </a:p>
        </p:txBody>
      </p:sp>
      <p:sp>
        <p:nvSpPr>
          <p:cNvPr id="3" name="Content Placeholder 2"/>
          <p:cNvSpPr>
            <a:spLocks noGrp="1"/>
          </p:cNvSpPr>
          <p:nvPr>
            <p:ph idx="1"/>
          </p:nvPr>
        </p:nvSpPr>
        <p:spPr>
          <a:xfrm>
            <a:off x="133066" y="1752600"/>
            <a:ext cx="8382284" cy="4893860"/>
          </a:xfrm>
        </p:spPr>
        <p:txBody>
          <a:bodyPr/>
          <a:lstStyle/>
          <a:p>
            <a:pPr marL="0" indent="0" algn="ctr">
              <a:buNone/>
            </a:pPr>
            <a:endParaRPr lang="en-US" altLang="nb-NO" sz="3200" dirty="0">
              <a:latin typeface="Times New Roman" panose="02020603050405020304" pitchFamily="18" charset="0"/>
              <a:cs typeface="Times New Roman" panose="02020603050405020304" pitchFamily="18" charset="0"/>
            </a:endParaRPr>
          </a:p>
          <a:p>
            <a:pPr marL="0" indent="0" algn="ctr">
              <a:buNone/>
            </a:pPr>
            <a:r>
              <a:rPr lang="en-US" altLang="nb-NO" sz="3200" dirty="0">
                <a:latin typeface="Times New Roman" panose="02020603050405020304" pitchFamily="18" charset="0"/>
                <a:cs typeface="Times New Roman" panose="02020603050405020304" pitchFamily="18" charset="0"/>
              </a:rPr>
              <a:t> </a:t>
            </a:r>
            <a:endParaRPr lang="en-US" altLang="nb-NO" dirty="0">
              <a:latin typeface="Arial" panose="020B0604020202020204" pitchFamily="34" charset="0"/>
              <a:cs typeface="Arial" panose="020B0604020202020204" pitchFamily="34" charset="0"/>
            </a:endParaRPr>
          </a:p>
          <a:p>
            <a:pPr marL="0" indent="0" algn="ctr">
              <a:buNone/>
            </a:pPr>
            <a:r>
              <a:rPr lang="en-US" altLang="nb-NO" sz="3200" dirty="0" smtClean="0">
                <a:latin typeface="Arial" panose="020B0604020202020204" pitchFamily="34" charset="0"/>
                <a:cs typeface="Arial" panose="020B0604020202020204" pitchFamily="34" charset="0"/>
              </a:rPr>
              <a:t>A </a:t>
            </a:r>
            <a:r>
              <a:rPr lang="en-US" altLang="nb-NO" sz="3200" dirty="0">
                <a:latin typeface="Arial" panose="020B0604020202020204" pitchFamily="34" charset="0"/>
                <a:cs typeface="Arial" panose="020B0604020202020204" pitchFamily="34" charset="0"/>
              </a:rPr>
              <a:t>Study design </a:t>
            </a:r>
            <a:r>
              <a:rPr lang="en-US" altLang="en-US" sz="3200" dirty="0">
                <a:latin typeface="Arial" panose="020B0604020202020204" pitchFamily="34" charset="0"/>
                <a:cs typeface="Arial" panose="020B0604020202020204" pitchFamily="34" charset="0"/>
              </a:rPr>
              <a:t>???</a:t>
            </a:r>
          </a:p>
          <a:p>
            <a:pPr marL="0" indent="0" algn="ctr">
              <a:buNone/>
            </a:pPr>
            <a:endParaRPr lang="en-US" altLang="nb-NO"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404409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0"/>
            <a:ext cx="7886700" cy="914400"/>
          </a:xfrm>
        </p:spPr>
        <p:txBody>
          <a:bodyPr/>
          <a:lstStyle/>
          <a:p>
            <a:pPr eaLnBrk="1" hangingPunct="1"/>
            <a:r>
              <a:rPr lang="en-IE" altLang="en-US" sz="4000" dirty="0">
                <a:solidFill>
                  <a:schemeClr val="tx1">
                    <a:lumMod val="95000"/>
                    <a:lumOff val="5000"/>
                  </a:schemeClr>
                </a:solidFill>
                <a:latin typeface="Arial" panose="020B0604020202020204" pitchFamily="34" charset="0"/>
                <a:cs typeface="Arial" panose="020B0604020202020204" pitchFamily="34" charset="0"/>
              </a:rPr>
              <a:t>Rationale</a:t>
            </a:r>
            <a:endParaRPr lang="en-GB" altLang="en-US" sz="4000" dirty="0">
              <a:solidFill>
                <a:schemeClr val="tx1">
                  <a:lumMod val="95000"/>
                  <a:lumOff val="5000"/>
                </a:schemeClr>
              </a:solidFill>
              <a:latin typeface="Arial" panose="020B0604020202020204" pitchFamily="34" charset="0"/>
              <a:cs typeface="Arial" panose="020B0604020202020204" pitchFamily="34" charset="0"/>
            </a:endParaRPr>
          </a:p>
        </p:txBody>
      </p:sp>
      <p:sp>
        <p:nvSpPr>
          <p:cNvPr id="11268" name="Rectangle 3"/>
          <p:cNvSpPr>
            <a:spLocks noGrp="1" noChangeArrowheads="1"/>
          </p:cNvSpPr>
          <p:nvPr>
            <p:ph idx="1"/>
          </p:nvPr>
        </p:nvSpPr>
        <p:spPr>
          <a:xfrm>
            <a:off x="17813" y="1143000"/>
            <a:ext cx="8921371" cy="4572000"/>
          </a:xfrm>
        </p:spPr>
        <p:txBody>
          <a:bodyPr rtlCol="0">
            <a:normAutofit/>
          </a:bodyPr>
          <a:lstStyle/>
          <a:p>
            <a:pPr marL="822960" lvl="1" indent="-457200">
              <a:spcBef>
                <a:spcPts val="600"/>
              </a:spcBef>
              <a:defRPr/>
            </a:pPr>
            <a:r>
              <a:rPr lang="en-IE" altLang="en-US" dirty="0" smtClean="0">
                <a:latin typeface="Arial" panose="020B0604020202020204" pitchFamily="34" charset="0"/>
                <a:cs typeface="Arial" panose="020B0604020202020204" pitchFamily="34" charset="0"/>
              </a:rPr>
              <a:t>Availability </a:t>
            </a:r>
            <a:r>
              <a:rPr lang="en-IE" altLang="en-US" dirty="0">
                <a:latin typeface="Arial" panose="020B0604020202020204" pitchFamily="34" charset="0"/>
                <a:cs typeface="Arial" panose="020B0604020202020204" pitchFamily="34" charset="0"/>
              </a:rPr>
              <a:t>of group-level secondary data from registries, </a:t>
            </a:r>
            <a:r>
              <a:rPr lang="en-IE" altLang="en-US" dirty="0" smtClean="0">
                <a:latin typeface="Arial" panose="020B0604020202020204" pitchFamily="34" charset="0"/>
                <a:cs typeface="Arial" panose="020B0604020202020204" pitchFamily="34" charset="0"/>
              </a:rPr>
              <a:t>censuses.</a:t>
            </a:r>
            <a:endParaRPr lang="en-IE" altLang="en-US" dirty="0">
              <a:latin typeface="Arial" panose="020B0604020202020204" pitchFamily="34" charset="0"/>
              <a:cs typeface="Arial" panose="020B0604020202020204" pitchFamily="34" charset="0"/>
            </a:endParaRPr>
          </a:p>
          <a:p>
            <a:pPr marL="640080" lvl="1" indent="-274320">
              <a:spcBef>
                <a:spcPts val="600"/>
              </a:spcBef>
              <a:defRPr/>
            </a:pPr>
            <a:r>
              <a:rPr lang="en-IE" altLang="en-US" dirty="0">
                <a:latin typeface="Arial" panose="020B0604020202020204" pitchFamily="34" charset="0"/>
                <a:cs typeface="Arial" panose="020B0604020202020204" pitchFamily="34" charset="0"/>
              </a:rPr>
              <a:t>Collection of individual-level data can be expensive and </a:t>
            </a:r>
            <a:r>
              <a:rPr lang="en-IE" altLang="en-US" dirty="0" smtClean="0">
                <a:latin typeface="Arial" panose="020B0604020202020204" pitchFamily="34" charset="0"/>
                <a:cs typeface="Arial" panose="020B0604020202020204" pitchFamily="34" charset="0"/>
              </a:rPr>
              <a:t>time-consuming.</a:t>
            </a:r>
          </a:p>
          <a:p>
            <a:pPr marL="640080" lvl="1" indent="-274320">
              <a:spcBef>
                <a:spcPts val="600"/>
              </a:spcBef>
              <a:defRPr/>
            </a:pPr>
            <a:endParaRPr lang="en-US" altLang="en-US" sz="2800" dirty="0">
              <a:latin typeface="Arial" panose="020B0604020202020204" pitchFamily="34" charset="0"/>
              <a:cs typeface="Arial" panose="020B0604020202020204" pitchFamily="34" charset="0"/>
            </a:endParaRPr>
          </a:p>
          <a:p>
            <a:pPr marL="274320" indent="-274320">
              <a:spcBef>
                <a:spcPts val="600"/>
              </a:spcBef>
              <a:defRPr/>
            </a:pPr>
            <a:r>
              <a:rPr lang="en-IE" altLang="en-US" sz="2800" dirty="0">
                <a:latin typeface="Arial" panose="020B0604020202020204" pitchFamily="34" charset="0"/>
                <a:cs typeface="Arial" panose="020B0604020202020204" pitchFamily="34" charset="0"/>
              </a:rPr>
              <a:t>The interest may be in ecological determinants of morbidity and mortality rather than in determinants of illness and death in </a:t>
            </a:r>
            <a:r>
              <a:rPr lang="en-IE" altLang="en-US" sz="2800" dirty="0" smtClean="0">
                <a:latin typeface="Arial" panose="020B0604020202020204" pitchFamily="34" charset="0"/>
                <a:cs typeface="Arial" panose="020B0604020202020204" pitchFamily="34" charset="0"/>
              </a:rPr>
              <a:t>individuals.</a:t>
            </a:r>
            <a:endParaRPr lang="en-GB" alt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78592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200" b="1" dirty="0">
                <a:latin typeface="Arial" panose="020B0604020202020204" pitchFamily="34" charset="0"/>
                <a:cs typeface="Arial" panose="020B0604020202020204" pitchFamily="34" charset="0"/>
              </a:rPr>
              <a:t>Descriptive Studies – Summary</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en-US" altLang="en-US" sz="2800" dirty="0">
                <a:latin typeface="Arial" panose="020B0604020202020204" pitchFamily="34" charset="0"/>
                <a:cs typeface="Arial" panose="020B0604020202020204" pitchFamily="34" charset="0"/>
              </a:rPr>
              <a:t>Describe patterns of occurrence    </a:t>
            </a:r>
          </a:p>
          <a:p>
            <a:r>
              <a:rPr lang="en-US" altLang="en-US" sz="2800" dirty="0">
                <a:latin typeface="Arial" panose="020B0604020202020204" pitchFamily="34" charset="0"/>
                <a:cs typeface="Arial" panose="020B0604020202020204" pitchFamily="34" charset="0"/>
              </a:rPr>
              <a:t>Four main types:  </a:t>
            </a:r>
          </a:p>
          <a:p>
            <a:pPr lvl="1">
              <a:buFont typeface="Arial Unicode MS" pitchFamily="34" charset="-128"/>
              <a:buChar char="–"/>
            </a:pPr>
            <a:r>
              <a:rPr lang="en-US" altLang="en-US" dirty="0">
                <a:latin typeface="Arial" panose="020B0604020202020204" pitchFamily="34" charset="0"/>
                <a:cs typeface="Arial" panose="020B0604020202020204" pitchFamily="34" charset="0"/>
              </a:rPr>
              <a:t>Case reports and case series</a:t>
            </a:r>
          </a:p>
          <a:p>
            <a:pPr lvl="1">
              <a:buFont typeface="Arial Unicode MS" pitchFamily="34" charset="-128"/>
              <a:buChar char="–"/>
            </a:pPr>
            <a:r>
              <a:rPr lang="en-US" altLang="en-US" dirty="0">
                <a:latin typeface="Arial" panose="020B0604020202020204" pitchFamily="34" charset="0"/>
                <a:cs typeface="Arial" panose="020B0604020202020204" pitchFamily="34" charset="0"/>
              </a:rPr>
              <a:t>Descriptive incidence studies        </a:t>
            </a:r>
          </a:p>
          <a:p>
            <a:pPr lvl="1">
              <a:buFont typeface="Arial Unicode MS" pitchFamily="34" charset="-128"/>
              <a:buChar char="–"/>
            </a:pPr>
            <a:r>
              <a:rPr lang="en-US" altLang="en-US" dirty="0">
                <a:latin typeface="Arial" panose="020B0604020202020204" pitchFamily="34" charset="0"/>
                <a:cs typeface="Arial" panose="020B0604020202020204" pitchFamily="34" charset="0"/>
              </a:rPr>
              <a:t>Cross-sectional (prevalence) studies</a:t>
            </a:r>
          </a:p>
          <a:p>
            <a:pPr lvl="1">
              <a:buFont typeface="Arial Unicode MS" pitchFamily="34" charset="-128"/>
              <a:buChar char="–"/>
            </a:pPr>
            <a:r>
              <a:rPr lang="en-US" altLang="en-US" dirty="0">
                <a:latin typeface="Arial" panose="020B0604020202020204" pitchFamily="34" charset="0"/>
                <a:cs typeface="Arial" panose="020B0604020202020204" pitchFamily="34" charset="0"/>
              </a:rPr>
              <a:t>Ecologic (correlational) studies</a:t>
            </a:r>
          </a:p>
          <a:p>
            <a:r>
              <a:rPr lang="en-US" altLang="en-US" sz="2800" dirty="0">
                <a:latin typeface="Arial" panose="020B0604020202020204" pitchFamily="34" charset="0"/>
                <a:cs typeface="Arial" panose="020B0604020202020204" pitchFamily="34" charset="0"/>
              </a:rPr>
              <a:t>Generate hypotheses for analytic study</a:t>
            </a:r>
          </a:p>
          <a:p>
            <a:endParaRPr lang="en-GB" dirty="0"/>
          </a:p>
        </p:txBody>
      </p:sp>
    </p:spTree>
    <p:extLst>
      <p:ext uri="{BB962C8B-B14F-4D97-AF65-F5344CB8AC3E}">
        <p14:creationId xmlns:p14="http://schemas.microsoft.com/office/powerpoint/2010/main" val="37115958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200" b="1" dirty="0">
                <a:latin typeface="Arial" panose="020B0604020202020204" pitchFamily="34" charset="0"/>
                <a:cs typeface="Arial" panose="020B0604020202020204" pitchFamily="34" charset="0"/>
              </a:rPr>
              <a:t>Analytic Studies – Overview</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a:spcBef>
                <a:spcPct val="10000"/>
              </a:spcBef>
            </a:pPr>
            <a:r>
              <a:rPr lang="en-US" altLang="en-US" sz="2800" dirty="0">
                <a:latin typeface="Arial" panose="020B0604020202020204" pitchFamily="34" charset="0"/>
                <a:cs typeface="Arial" panose="020B0604020202020204" pitchFamily="34" charset="0"/>
              </a:rPr>
              <a:t>Goal: to determine the relationship between exposure and disease with validity and precision</a:t>
            </a:r>
          </a:p>
          <a:p>
            <a:pPr lvl="1">
              <a:spcBef>
                <a:spcPct val="10000"/>
              </a:spcBef>
            </a:pPr>
            <a:r>
              <a:rPr lang="en-US" altLang="en-US" dirty="0">
                <a:latin typeface="Arial" panose="020B0604020202020204" pitchFamily="34" charset="0"/>
                <a:cs typeface="Arial" panose="020B0604020202020204" pitchFamily="34" charset="0"/>
              </a:rPr>
              <a:t>Assess determinants of disease</a:t>
            </a:r>
          </a:p>
          <a:p>
            <a:pPr lvl="1">
              <a:spcBef>
                <a:spcPct val="10000"/>
              </a:spcBef>
            </a:pPr>
            <a:r>
              <a:rPr lang="en-US" altLang="en-US" dirty="0">
                <a:latin typeface="Arial" panose="020B0604020202020204" pitchFamily="34" charset="0"/>
                <a:cs typeface="Arial" panose="020B0604020202020204" pitchFamily="34" charset="0"/>
              </a:rPr>
              <a:t>Focus on risk factors, causes</a:t>
            </a:r>
          </a:p>
          <a:p>
            <a:pPr>
              <a:spcBef>
                <a:spcPct val="30000"/>
              </a:spcBef>
            </a:pPr>
            <a:r>
              <a:rPr lang="en-US" altLang="en-US" sz="2800" dirty="0">
                <a:latin typeface="Arial" panose="020B0604020202020204" pitchFamily="34" charset="0"/>
                <a:cs typeface="Arial" panose="020B0604020202020204" pitchFamily="34" charset="0"/>
              </a:rPr>
              <a:t>Analyze distribution of exposures and disease    </a:t>
            </a:r>
          </a:p>
          <a:p>
            <a:pPr>
              <a:spcBef>
                <a:spcPct val="30000"/>
              </a:spcBef>
            </a:pPr>
            <a:r>
              <a:rPr lang="en-US" altLang="en-US" sz="2800" dirty="0">
                <a:latin typeface="Arial" panose="020B0604020202020204" pitchFamily="34" charset="0"/>
                <a:cs typeface="Arial" panose="020B0604020202020204" pitchFamily="34" charset="0"/>
              </a:rPr>
              <a:t>Used for</a:t>
            </a:r>
          </a:p>
          <a:p>
            <a:pPr lvl="1">
              <a:spcBef>
                <a:spcPct val="10000"/>
              </a:spcBef>
              <a:buFont typeface="Arial Unicode MS" pitchFamily="34" charset="-128"/>
              <a:buChar char="–"/>
            </a:pPr>
            <a:r>
              <a:rPr lang="en-US" altLang="en-US" dirty="0">
                <a:latin typeface="Arial" panose="020B0604020202020204" pitchFamily="34" charset="0"/>
                <a:cs typeface="Arial" panose="020B0604020202020204" pitchFamily="34" charset="0"/>
              </a:rPr>
              <a:t>Testing hypotheses</a:t>
            </a:r>
          </a:p>
          <a:p>
            <a:pPr lvl="1">
              <a:spcBef>
                <a:spcPct val="10000"/>
              </a:spcBef>
              <a:buFont typeface="Arial Unicode MS" pitchFamily="34" charset="-128"/>
              <a:buChar char="–"/>
            </a:pPr>
            <a:r>
              <a:rPr lang="en-US" altLang="en-US" dirty="0">
                <a:latin typeface="Arial" panose="020B0604020202020204" pitchFamily="34" charset="0"/>
                <a:cs typeface="Arial" panose="020B0604020202020204" pitchFamily="34" charset="0"/>
              </a:rPr>
              <a:t>Looking for / quantifying associations</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89164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latin typeface="Arial" panose="020B0604020202020204" pitchFamily="34" charset="0"/>
                <a:cs typeface="Arial" panose="020B0604020202020204" pitchFamily="34" charset="0"/>
              </a:rPr>
              <a:t>Learning objectives</a:t>
            </a:r>
            <a:endParaRPr lang="en-GB" sz="3200" dirty="0"/>
          </a:p>
        </p:txBody>
      </p:sp>
      <p:sp>
        <p:nvSpPr>
          <p:cNvPr id="3" name="Content Placeholder 2"/>
          <p:cNvSpPr>
            <a:spLocks noGrp="1"/>
          </p:cNvSpPr>
          <p:nvPr>
            <p:ph idx="1"/>
          </p:nvPr>
        </p:nvSpPr>
        <p:spPr/>
        <p:txBody>
          <a:bodyPr/>
          <a:lstStyle/>
          <a:p>
            <a:pPr marL="0" indent="0">
              <a:buNone/>
            </a:pPr>
            <a:r>
              <a:rPr lang="en-GB" sz="2800" dirty="0">
                <a:latin typeface="Arial" panose="020B0604020202020204" pitchFamily="34" charset="0"/>
                <a:cs typeface="Arial" panose="020B0604020202020204" pitchFamily="34" charset="0"/>
              </a:rPr>
              <a:t>By the end of this session, students should be able to:  </a:t>
            </a:r>
          </a:p>
          <a:p>
            <a:pPr marL="457200" lvl="1" indent="0">
              <a:buNone/>
            </a:pPr>
            <a:endParaRPr lang="en-GB" dirty="0">
              <a:latin typeface="Arial" panose="020B0604020202020204" pitchFamily="34" charset="0"/>
              <a:cs typeface="Arial" panose="020B0604020202020204" pitchFamily="34" charset="0"/>
            </a:endParaRPr>
          </a:p>
          <a:p>
            <a:pPr marL="457200" lvl="1" indent="0">
              <a:buNone/>
            </a:pPr>
            <a:r>
              <a:rPr lang="en-GB" dirty="0">
                <a:latin typeface="Arial" panose="020B0604020202020204" pitchFamily="34" charset="0"/>
                <a:cs typeface="Arial" panose="020B0604020202020204" pitchFamily="34" charset="0"/>
              </a:rPr>
              <a:t>– Provide classification and discuss different types of epidemiological study </a:t>
            </a:r>
            <a:r>
              <a:rPr lang="en-GB" dirty="0" smtClean="0">
                <a:latin typeface="Arial" panose="020B0604020202020204" pitchFamily="34" charset="0"/>
                <a:cs typeface="Arial" panose="020B0604020202020204" pitchFamily="34" charset="0"/>
              </a:rPr>
              <a:t>design</a:t>
            </a:r>
          </a:p>
          <a:p>
            <a:pPr marL="457200" lvl="1" indent="0">
              <a:buNone/>
            </a:pPr>
            <a:endParaRPr lang="en-GB" dirty="0" smtClean="0">
              <a:latin typeface="Arial" panose="020B0604020202020204" pitchFamily="34" charset="0"/>
              <a:cs typeface="Arial" panose="020B0604020202020204" pitchFamily="34" charset="0"/>
            </a:endParaRPr>
          </a:p>
          <a:p>
            <a:pPr marL="457200" lvl="1" indent="0">
              <a:buNone/>
            </a:pPr>
            <a:endParaRPr lang="en-GB"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12290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Types of Analytic Studies</a:t>
            </a:r>
          </a:p>
        </p:txBody>
      </p:sp>
      <p:sp>
        <p:nvSpPr>
          <p:cNvPr id="30723" name="Rectangle 3"/>
          <p:cNvSpPr>
            <a:spLocks noGrp="1" noChangeArrowheads="1"/>
          </p:cNvSpPr>
          <p:nvPr>
            <p:ph type="body" idx="1"/>
          </p:nvPr>
        </p:nvSpPr>
        <p:spPr>
          <a:xfrm>
            <a:off x="1143000" y="1600200"/>
            <a:ext cx="7772400" cy="4114800"/>
          </a:xfrm>
        </p:spPr>
        <p:txBody>
          <a:bodyPr>
            <a:normAutofit/>
          </a:bodyPr>
          <a:lstStyle/>
          <a:p>
            <a:pPr marL="342900" indent="-342900" eaLnBrk="1" hangingPunct="1">
              <a:spcBef>
                <a:spcPct val="40000"/>
              </a:spcBef>
            </a:pPr>
            <a:r>
              <a:rPr lang="en-US" altLang="en-US" sz="2800" dirty="0" smtClean="0">
                <a:latin typeface="Arial" panose="020B0604020202020204" pitchFamily="34" charset="0"/>
                <a:cs typeface="Arial" panose="020B0604020202020204" pitchFamily="34" charset="0"/>
              </a:rPr>
              <a:t>Experimental studies</a:t>
            </a:r>
          </a:p>
          <a:p>
            <a:pPr lvl="1" eaLnBrk="1" hangingPunct="1">
              <a:spcBef>
                <a:spcPct val="40000"/>
              </a:spcBef>
            </a:pPr>
            <a:r>
              <a:rPr lang="en-US" altLang="en-US" dirty="0" smtClean="0">
                <a:latin typeface="Arial" panose="020B0604020202020204" pitchFamily="34" charset="0"/>
                <a:cs typeface="Arial" panose="020B0604020202020204" pitchFamily="34" charset="0"/>
              </a:rPr>
              <a:t>Clinical trials</a:t>
            </a:r>
          </a:p>
          <a:p>
            <a:pPr lvl="1" eaLnBrk="1" hangingPunct="1">
              <a:spcBef>
                <a:spcPct val="40000"/>
              </a:spcBef>
            </a:pPr>
            <a:r>
              <a:rPr lang="en-US" altLang="en-US" dirty="0" smtClean="0">
                <a:latin typeface="Arial" panose="020B0604020202020204" pitchFamily="34" charset="0"/>
                <a:cs typeface="Arial" panose="020B0604020202020204" pitchFamily="34" charset="0"/>
              </a:rPr>
              <a:t>Community trials</a:t>
            </a:r>
          </a:p>
          <a:p>
            <a:pPr marL="342900" indent="-342900" eaLnBrk="1" hangingPunct="1">
              <a:spcBef>
                <a:spcPct val="40000"/>
              </a:spcBef>
            </a:pPr>
            <a:r>
              <a:rPr lang="en-US" altLang="en-US" sz="2800" dirty="0" smtClean="0">
                <a:latin typeface="Arial" panose="020B0604020202020204" pitchFamily="34" charset="0"/>
                <a:cs typeface="Arial" panose="020B0604020202020204" pitchFamily="34" charset="0"/>
              </a:rPr>
              <a:t>Observational studies</a:t>
            </a:r>
          </a:p>
          <a:p>
            <a:pPr lvl="1" eaLnBrk="1" hangingPunct="1">
              <a:spcBef>
                <a:spcPct val="40000"/>
              </a:spcBef>
            </a:pPr>
            <a:r>
              <a:rPr lang="en-US" altLang="en-US" dirty="0" smtClean="0">
                <a:latin typeface="Arial" panose="020B0604020202020204" pitchFamily="34" charset="0"/>
                <a:cs typeface="Arial" panose="020B0604020202020204" pitchFamily="34" charset="0"/>
              </a:rPr>
              <a:t>Cohort studies</a:t>
            </a:r>
          </a:p>
          <a:p>
            <a:pPr lvl="1" eaLnBrk="1" hangingPunct="1">
              <a:spcBef>
                <a:spcPct val="40000"/>
              </a:spcBef>
            </a:pPr>
            <a:r>
              <a:rPr lang="en-US" altLang="en-US" dirty="0" smtClean="0">
                <a:latin typeface="Arial" panose="020B0604020202020204" pitchFamily="34" charset="0"/>
                <a:cs typeface="Arial" panose="020B0604020202020204" pitchFamily="34" charset="0"/>
              </a:rPr>
              <a:t>Case-control studies</a:t>
            </a:r>
          </a:p>
          <a:p>
            <a:pPr lvl="1" eaLnBrk="1" hangingPunct="1">
              <a:spcBef>
                <a:spcPct val="40000"/>
              </a:spcBef>
            </a:pPr>
            <a:r>
              <a:rPr lang="en-US" altLang="en-US" dirty="0" smtClean="0">
                <a:latin typeface="Arial" panose="020B0604020202020204" pitchFamily="34" charset="0"/>
                <a:cs typeface="Arial" panose="020B0604020202020204" pitchFamily="34" charset="0"/>
              </a:rPr>
              <a:t>Other</a:t>
            </a:r>
          </a:p>
        </p:txBody>
      </p:sp>
    </p:spTree>
    <p:extLst>
      <p:ext uri="{BB962C8B-B14F-4D97-AF65-F5344CB8AC3E}">
        <p14:creationId xmlns:p14="http://schemas.microsoft.com/office/powerpoint/2010/main" val="32534973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Experimental </a:t>
            </a:r>
            <a:r>
              <a:rPr lang="en-US" altLang="en-US" sz="3200" b="1" dirty="0" smtClean="0">
                <a:latin typeface="Arial" panose="020B0604020202020204" pitchFamily="34" charset="0"/>
                <a:cs typeface="Arial" panose="020B0604020202020204" pitchFamily="34" charset="0"/>
              </a:rPr>
              <a:t>Studies (RCT)</a:t>
            </a:r>
            <a:endParaRPr lang="en-US" altLang="en-US" sz="3200" b="1" dirty="0" smtClean="0">
              <a:latin typeface="Arial" panose="020B0604020202020204" pitchFamily="34" charset="0"/>
              <a:cs typeface="Arial" panose="020B0604020202020204" pitchFamily="34" charset="0"/>
            </a:endParaRPr>
          </a:p>
        </p:txBody>
      </p:sp>
      <p:sp>
        <p:nvSpPr>
          <p:cNvPr id="31747" name="Rectangle 3"/>
          <p:cNvSpPr>
            <a:spLocks noGrp="1" noChangeArrowheads="1"/>
          </p:cNvSpPr>
          <p:nvPr>
            <p:ph type="body" idx="1"/>
          </p:nvPr>
        </p:nvSpPr>
        <p:spPr>
          <a:xfrm>
            <a:off x="1066800" y="1295400"/>
            <a:ext cx="6858000" cy="4724400"/>
          </a:xfrm>
        </p:spPr>
        <p:txBody>
          <a:bodyPr>
            <a:normAutofit/>
          </a:bodyPr>
          <a:lstStyle/>
          <a:p>
            <a:pPr eaLnBrk="1" hangingPunct="1">
              <a:spcBef>
                <a:spcPct val="0"/>
              </a:spcBef>
              <a:spcAft>
                <a:spcPct val="50000"/>
              </a:spcAft>
            </a:pPr>
            <a:r>
              <a:rPr lang="en-US" altLang="en-US" sz="2800" dirty="0" smtClean="0">
                <a:latin typeface="Arial" panose="020B0604020202020204" pitchFamily="34" charset="0"/>
                <a:cs typeface="Arial" panose="020B0604020202020204" pitchFamily="34" charset="0"/>
              </a:rPr>
              <a:t>Assign exposure randomly, follow over time and monitor for disease</a:t>
            </a:r>
          </a:p>
          <a:p>
            <a:pPr eaLnBrk="1" hangingPunct="1">
              <a:spcBef>
                <a:spcPct val="0"/>
              </a:spcBef>
              <a:spcAft>
                <a:spcPct val="10000"/>
              </a:spcAft>
            </a:pPr>
            <a:r>
              <a:rPr lang="en-US" altLang="en-US" sz="2800" dirty="0" smtClean="0">
                <a:latin typeface="Arial" panose="020B0604020202020204" pitchFamily="34" charset="0"/>
                <a:cs typeface="Arial" panose="020B0604020202020204" pitchFamily="34" charset="0"/>
              </a:rPr>
              <a:t>Types:  </a:t>
            </a:r>
          </a:p>
          <a:p>
            <a:pPr lvl="1" eaLnBrk="1" hangingPunct="1">
              <a:spcBef>
                <a:spcPct val="0"/>
              </a:spcBef>
              <a:spcAft>
                <a:spcPct val="10000"/>
              </a:spcAft>
            </a:pPr>
            <a:r>
              <a:rPr lang="en-US" altLang="en-US" dirty="0" smtClean="0">
                <a:latin typeface="Arial" panose="020B0604020202020204" pitchFamily="34" charset="0"/>
                <a:cs typeface="Arial" panose="020B0604020202020204" pitchFamily="34" charset="0"/>
              </a:rPr>
              <a:t>Clinical trial</a:t>
            </a:r>
          </a:p>
          <a:p>
            <a:pPr lvl="1" eaLnBrk="1" hangingPunct="1">
              <a:spcBef>
                <a:spcPct val="0"/>
              </a:spcBef>
              <a:spcAft>
                <a:spcPct val="50000"/>
              </a:spcAft>
            </a:pPr>
            <a:r>
              <a:rPr lang="en-US" altLang="en-US" dirty="0" smtClean="0">
                <a:latin typeface="Arial" panose="020B0604020202020204" pitchFamily="34" charset="0"/>
                <a:cs typeface="Arial" panose="020B0604020202020204" pitchFamily="34" charset="0"/>
              </a:rPr>
              <a:t>Community trial</a:t>
            </a:r>
          </a:p>
          <a:p>
            <a:pPr eaLnBrk="1" hangingPunct="1">
              <a:spcBef>
                <a:spcPct val="0"/>
              </a:spcBef>
              <a:spcAft>
                <a:spcPct val="50000"/>
              </a:spcAft>
            </a:pPr>
            <a:r>
              <a:rPr lang="en-US" altLang="en-US" sz="2800" dirty="0" smtClean="0">
                <a:latin typeface="Arial" panose="020B0604020202020204" pitchFamily="34" charset="0"/>
                <a:cs typeface="Arial" panose="020B0604020202020204" pitchFamily="34" charset="0"/>
              </a:rPr>
              <a:t>“Gold standard”</a:t>
            </a:r>
          </a:p>
          <a:p>
            <a:pPr eaLnBrk="1" hangingPunct="1">
              <a:spcBef>
                <a:spcPct val="0"/>
              </a:spcBef>
              <a:spcAft>
                <a:spcPct val="50000"/>
              </a:spcAft>
            </a:pPr>
            <a:r>
              <a:rPr lang="en-US" altLang="en-US" sz="2800" dirty="0" smtClean="0">
                <a:latin typeface="Arial" panose="020B0604020202020204" pitchFamily="34" charset="0"/>
                <a:cs typeface="Arial" panose="020B0604020202020204" pitchFamily="34" charset="0"/>
              </a:rPr>
              <a:t>Ethical issues</a:t>
            </a:r>
          </a:p>
        </p:txBody>
      </p:sp>
    </p:spTree>
    <p:extLst>
      <p:ext uri="{BB962C8B-B14F-4D97-AF65-F5344CB8AC3E}">
        <p14:creationId xmlns:p14="http://schemas.microsoft.com/office/powerpoint/2010/main" val="24602773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fontScale="90000"/>
          </a:bodyPr>
          <a:lstStyle/>
          <a:p>
            <a:r>
              <a:rPr lang="en-GB" sz="3600" dirty="0" smtClean="0">
                <a:latin typeface="Arial" panose="020B0604020202020204" pitchFamily="34" charset="0"/>
                <a:cs typeface="Arial" panose="020B0604020202020204" pitchFamily="34" charset="0"/>
              </a:rPr>
              <a:t/>
            </a:r>
            <a:br>
              <a:rPr lang="en-GB" sz="3600" dirty="0" smtClean="0">
                <a:latin typeface="Arial" panose="020B0604020202020204" pitchFamily="34" charset="0"/>
                <a:cs typeface="Arial" panose="020B0604020202020204" pitchFamily="34" charset="0"/>
              </a:rPr>
            </a:br>
            <a:r>
              <a:rPr lang="en-GB" sz="3600" b="1" dirty="0" smtClean="0">
                <a:latin typeface="Arial" panose="020B0604020202020204" pitchFamily="34" charset="0"/>
                <a:cs typeface="Arial" panose="020B0604020202020204" pitchFamily="34" charset="0"/>
              </a:rPr>
              <a:t>Experimental </a:t>
            </a:r>
            <a:r>
              <a:rPr lang="en-GB" sz="3600" b="1" dirty="0">
                <a:latin typeface="Arial" panose="020B0604020202020204" pitchFamily="34" charset="0"/>
                <a:cs typeface="Arial" panose="020B0604020202020204" pitchFamily="34" charset="0"/>
              </a:rPr>
              <a:t>study designs/Randomized trials    </a:t>
            </a:r>
            <a:r>
              <a:rPr lang="en-GB" dirty="0"/>
              <a:t/>
            </a:r>
            <a:br>
              <a:rPr lang="en-GB" dirty="0"/>
            </a:br>
            <a:endParaRPr lang="en-GB" dirty="0"/>
          </a:p>
        </p:txBody>
      </p:sp>
      <p:sp>
        <p:nvSpPr>
          <p:cNvPr id="3" name="Content Placeholder 2"/>
          <p:cNvSpPr>
            <a:spLocks noGrp="1"/>
          </p:cNvSpPr>
          <p:nvPr>
            <p:ph idx="1"/>
          </p:nvPr>
        </p:nvSpPr>
        <p:spPr>
          <a:xfrm>
            <a:off x="533400" y="1524000"/>
            <a:ext cx="8229600" cy="3535363"/>
          </a:xfrm>
        </p:spPr>
        <p:txBody>
          <a:bodyPr/>
          <a:lstStyle/>
          <a:p>
            <a:pPr marL="0" indent="0">
              <a:buNone/>
            </a:pPr>
            <a:endParaRPr lang="en-GB" sz="2800" dirty="0" smtClean="0">
              <a:latin typeface="Arial" panose="020B0604020202020204" pitchFamily="34" charset="0"/>
              <a:cs typeface="Arial" panose="020B0604020202020204" pitchFamily="34" charset="0"/>
            </a:endParaRPr>
          </a:p>
          <a:p>
            <a:r>
              <a:rPr lang="en-GB" sz="2800" dirty="0" smtClean="0">
                <a:latin typeface="Arial" panose="020B0604020202020204" pitchFamily="34" charset="0"/>
                <a:cs typeface="Arial" panose="020B0604020202020204" pitchFamily="34" charset="0"/>
              </a:rPr>
              <a:t>Clinical </a:t>
            </a:r>
            <a:r>
              <a:rPr lang="en-GB" sz="2800" dirty="0">
                <a:latin typeface="Arial" panose="020B0604020202020204" pitchFamily="34" charset="0"/>
                <a:cs typeface="Arial" panose="020B0604020202020204" pitchFamily="34" charset="0"/>
              </a:rPr>
              <a:t>trials </a:t>
            </a:r>
          </a:p>
          <a:p>
            <a:r>
              <a:rPr lang="en-GB" sz="2800" dirty="0" smtClean="0">
                <a:latin typeface="Arial" panose="020B0604020202020204" pitchFamily="34" charset="0"/>
                <a:cs typeface="Arial" panose="020B0604020202020204" pitchFamily="34" charset="0"/>
              </a:rPr>
              <a:t>Field trials</a:t>
            </a:r>
          </a:p>
          <a:p>
            <a:r>
              <a:rPr lang="en-GB" sz="2800" dirty="0" smtClean="0">
                <a:latin typeface="Arial" panose="020B0604020202020204" pitchFamily="34" charset="0"/>
                <a:cs typeface="Arial" panose="020B0604020202020204" pitchFamily="34" charset="0"/>
              </a:rPr>
              <a:t>Community trials</a:t>
            </a:r>
          </a:p>
          <a:p>
            <a:r>
              <a:rPr lang="en-GB" sz="2800" dirty="0" smtClean="0">
                <a:latin typeface="Arial" panose="020B0604020202020204" pitchFamily="34" charset="0"/>
                <a:cs typeface="Arial" panose="020B0604020202020204" pitchFamily="34" charset="0"/>
              </a:rPr>
              <a:t>Quasi </a:t>
            </a:r>
            <a:r>
              <a:rPr lang="en-GB" sz="2800" dirty="0">
                <a:latin typeface="Arial" panose="020B0604020202020204" pitchFamily="34" charset="0"/>
                <a:cs typeface="Arial" panose="020B0604020202020204" pitchFamily="34" charset="0"/>
              </a:rPr>
              <a:t>experimental studies </a:t>
            </a:r>
          </a:p>
        </p:txBody>
      </p:sp>
    </p:spTree>
    <p:extLst>
      <p:ext uri="{BB962C8B-B14F-4D97-AF65-F5344CB8AC3E}">
        <p14:creationId xmlns:p14="http://schemas.microsoft.com/office/powerpoint/2010/main" val="3234855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Observational Studies</a:t>
            </a:r>
          </a:p>
        </p:txBody>
      </p:sp>
      <p:sp>
        <p:nvSpPr>
          <p:cNvPr id="32771" name="Rectangle 3"/>
          <p:cNvSpPr>
            <a:spLocks noGrp="1" noChangeArrowheads="1"/>
          </p:cNvSpPr>
          <p:nvPr>
            <p:ph type="body" idx="1"/>
          </p:nvPr>
        </p:nvSpPr>
        <p:spPr>
          <a:xfrm>
            <a:off x="1371600" y="1752600"/>
            <a:ext cx="6629400" cy="3048000"/>
          </a:xfrm>
        </p:spPr>
        <p:txBody>
          <a:bodyPr>
            <a:normAutofit/>
          </a:bodyPr>
          <a:lstStyle/>
          <a:p>
            <a:pPr eaLnBrk="1" hangingPunct="1"/>
            <a:r>
              <a:rPr lang="en-US" altLang="en-US" sz="2800" dirty="0" smtClean="0">
                <a:latin typeface="Arial" panose="020B0604020202020204" pitchFamily="34" charset="0"/>
                <a:cs typeface="Arial" panose="020B0604020202020204" pitchFamily="34" charset="0"/>
              </a:rPr>
              <a:t>Two main types:  </a:t>
            </a:r>
          </a:p>
          <a:p>
            <a:pPr lvl="1" eaLnBrk="1" hangingPunct="1"/>
            <a:r>
              <a:rPr lang="en-US" altLang="en-US" dirty="0" smtClean="0">
                <a:latin typeface="Arial" panose="020B0604020202020204" pitchFamily="34" charset="0"/>
                <a:cs typeface="Arial" panose="020B0604020202020204" pitchFamily="34" charset="0"/>
              </a:rPr>
              <a:t>Cohort</a:t>
            </a:r>
          </a:p>
          <a:p>
            <a:pPr lvl="1" eaLnBrk="1" hangingPunct="1"/>
            <a:r>
              <a:rPr lang="en-US" altLang="en-US" dirty="0" smtClean="0">
                <a:latin typeface="Arial" panose="020B0604020202020204" pitchFamily="34" charset="0"/>
                <a:cs typeface="Arial" panose="020B0604020202020204" pitchFamily="34" charset="0"/>
              </a:rPr>
              <a:t>Case-control</a:t>
            </a:r>
          </a:p>
          <a:p>
            <a:pPr eaLnBrk="1" hangingPunct="1"/>
            <a:r>
              <a:rPr lang="en-US" altLang="en-US" sz="2800" dirty="0" smtClean="0">
                <a:latin typeface="Arial" panose="020B0604020202020204" pitchFamily="34" charset="0"/>
                <a:cs typeface="Arial" panose="020B0604020202020204" pitchFamily="34" charset="0"/>
              </a:rPr>
              <a:t>Dimensions:</a:t>
            </a:r>
          </a:p>
          <a:p>
            <a:pPr lvl="1" eaLnBrk="1" hangingPunct="1"/>
            <a:r>
              <a:rPr lang="en-US" altLang="en-US" dirty="0" smtClean="0">
                <a:latin typeface="Arial" panose="020B0604020202020204" pitchFamily="34" charset="0"/>
                <a:cs typeface="Arial" panose="020B0604020202020204" pitchFamily="34" charset="0"/>
              </a:rPr>
              <a:t>Directionality, timing</a:t>
            </a:r>
          </a:p>
        </p:txBody>
      </p:sp>
    </p:spTree>
    <p:extLst>
      <p:ext uri="{BB962C8B-B14F-4D97-AF65-F5344CB8AC3E}">
        <p14:creationId xmlns:p14="http://schemas.microsoft.com/office/powerpoint/2010/main" val="669911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228600" y="152400"/>
            <a:ext cx="8458200" cy="914400"/>
          </a:xfrm>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Cohort Study</a:t>
            </a:r>
          </a:p>
        </p:txBody>
      </p:sp>
      <p:sp>
        <p:nvSpPr>
          <p:cNvPr id="33795" name="Rectangle 3"/>
          <p:cNvSpPr>
            <a:spLocks noGrp="1" noChangeArrowheads="1"/>
          </p:cNvSpPr>
          <p:nvPr>
            <p:ph type="body" idx="1"/>
          </p:nvPr>
        </p:nvSpPr>
        <p:spPr>
          <a:xfrm>
            <a:off x="457200" y="1295400"/>
            <a:ext cx="8077200" cy="4572000"/>
          </a:xfrm>
        </p:spPr>
        <p:txBody>
          <a:bodyPr>
            <a:noAutofit/>
          </a:bodyPr>
          <a:lstStyle/>
          <a:p>
            <a:pPr eaLnBrk="1" hangingPunct="1">
              <a:lnSpc>
                <a:spcPct val="90000"/>
              </a:lnSpc>
            </a:pPr>
            <a:r>
              <a:rPr lang="en-US" altLang="en-US" sz="2800" dirty="0" smtClean="0">
                <a:latin typeface="Arial" panose="020B0604020202020204" pitchFamily="34" charset="0"/>
                <a:cs typeface="Arial" panose="020B0604020202020204" pitchFamily="34" charset="0"/>
              </a:rPr>
              <a:t>Different from experiment</a:t>
            </a:r>
          </a:p>
          <a:p>
            <a:pPr lvl="1" eaLnBrk="1" hangingPunct="1">
              <a:lnSpc>
                <a:spcPct val="90000"/>
              </a:lnSpc>
            </a:pPr>
            <a:r>
              <a:rPr lang="en-US" altLang="en-US" dirty="0" smtClean="0">
                <a:latin typeface="Arial" panose="020B0604020202020204" pitchFamily="34" charset="0"/>
                <a:cs typeface="Arial" panose="020B0604020202020204" pitchFamily="34" charset="0"/>
              </a:rPr>
              <a:t>Investigator does not dictate exposure</a:t>
            </a:r>
          </a:p>
          <a:p>
            <a:pPr eaLnBrk="1" hangingPunct="1">
              <a:lnSpc>
                <a:spcPct val="90000"/>
              </a:lnSpc>
              <a:spcBef>
                <a:spcPct val="40000"/>
              </a:spcBef>
            </a:pPr>
            <a:r>
              <a:rPr lang="en-US" altLang="en-US" sz="2800" dirty="0" smtClean="0">
                <a:latin typeface="Arial" panose="020B0604020202020204" pitchFamily="34" charset="0"/>
                <a:cs typeface="Arial" panose="020B0604020202020204" pitchFamily="34" charset="0"/>
              </a:rPr>
              <a:t>Similar to experiment</a:t>
            </a:r>
          </a:p>
          <a:p>
            <a:pPr lvl="1" eaLnBrk="1" hangingPunct="1">
              <a:lnSpc>
                <a:spcPct val="90000"/>
              </a:lnSpc>
            </a:pPr>
            <a:r>
              <a:rPr lang="en-US" altLang="en-US" dirty="0" smtClean="0">
                <a:latin typeface="Arial" panose="020B0604020202020204" pitchFamily="34" charset="0"/>
                <a:cs typeface="Arial" panose="020B0604020202020204" pitchFamily="34" charset="0"/>
              </a:rPr>
              <a:t>Enroll subjects on basis of exposure status </a:t>
            </a:r>
          </a:p>
          <a:p>
            <a:pPr lvl="1" eaLnBrk="1" hangingPunct="1">
              <a:lnSpc>
                <a:spcPct val="90000"/>
              </a:lnSpc>
            </a:pPr>
            <a:r>
              <a:rPr lang="en-US" altLang="en-US" dirty="0" smtClean="0">
                <a:latin typeface="Arial" panose="020B0604020202020204" pitchFamily="34" charset="0"/>
                <a:cs typeface="Arial" panose="020B0604020202020204" pitchFamily="34" charset="0"/>
              </a:rPr>
              <a:t>Follow subjects over time and record occurrence of health event (outcome of interest)</a:t>
            </a:r>
          </a:p>
          <a:p>
            <a:pPr lvl="1" eaLnBrk="1" hangingPunct="1">
              <a:lnSpc>
                <a:spcPct val="90000"/>
              </a:lnSpc>
            </a:pPr>
            <a:r>
              <a:rPr lang="en-US" altLang="en-US" dirty="0" smtClean="0">
                <a:latin typeface="Arial" panose="020B0604020202020204" pitchFamily="34" charset="0"/>
                <a:cs typeface="Arial" panose="020B0604020202020204" pitchFamily="34" charset="0"/>
              </a:rPr>
              <a:t>Compare rates of disease occurrence among exposed and unexposed groups of persons</a:t>
            </a:r>
          </a:p>
        </p:txBody>
      </p:sp>
    </p:spTree>
    <p:extLst>
      <p:ext uri="{BB962C8B-B14F-4D97-AF65-F5344CB8AC3E}">
        <p14:creationId xmlns:p14="http://schemas.microsoft.com/office/powerpoint/2010/main" val="4284931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1028700" y="304800"/>
            <a:ext cx="6705600" cy="914400"/>
          </a:xfrm>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Cohort Studies – Timing</a:t>
            </a:r>
          </a:p>
        </p:txBody>
      </p:sp>
      <p:pic>
        <p:nvPicPr>
          <p:cNvPr id="34819" name="Picture 3" descr="j0186106"/>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3352800" y="3505200"/>
            <a:ext cx="849313" cy="946150"/>
          </a:xfrm>
          <a:noFill/>
        </p:spPr>
      </p:pic>
      <p:sp>
        <p:nvSpPr>
          <p:cNvPr id="34820" name="Line 4"/>
          <p:cNvSpPr>
            <a:spLocks noChangeShapeType="1"/>
          </p:cNvSpPr>
          <p:nvPr/>
        </p:nvSpPr>
        <p:spPr bwMode="auto">
          <a:xfrm>
            <a:off x="3276600" y="2743200"/>
            <a:ext cx="2209800" cy="0"/>
          </a:xfrm>
          <a:prstGeom prst="line">
            <a:avLst/>
          </a:prstGeom>
          <a:noFill/>
          <a:ln w="635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34821" name="Text Box 5"/>
          <p:cNvSpPr txBox="1">
            <a:spLocks noChangeArrowheads="1"/>
          </p:cNvSpPr>
          <p:nvPr/>
        </p:nvSpPr>
        <p:spPr bwMode="auto">
          <a:xfrm>
            <a:off x="1905000" y="1828800"/>
            <a:ext cx="198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a:cs typeface="Arial" charset="0"/>
              </a:rPr>
              <a:t>Exposure</a:t>
            </a:r>
          </a:p>
        </p:txBody>
      </p:sp>
      <p:sp>
        <p:nvSpPr>
          <p:cNvPr id="34822" name="AutoShape 6"/>
          <p:cNvSpPr>
            <a:spLocks noChangeArrowheads="1"/>
          </p:cNvSpPr>
          <p:nvPr/>
        </p:nvSpPr>
        <p:spPr bwMode="auto">
          <a:xfrm>
            <a:off x="2743200" y="2590800"/>
            <a:ext cx="304800" cy="304800"/>
          </a:xfrm>
          <a:prstGeom prst="flowChartConnector">
            <a:avLst/>
          </a:prstGeom>
          <a:solidFill>
            <a:schemeClr val="accent1"/>
          </a:solidFill>
          <a:ln w="9525" algn="ctr">
            <a:solidFill>
              <a:schemeClr val="tx1"/>
            </a:solidFill>
            <a:round/>
            <a:headEnd/>
            <a:tailEnd/>
          </a:ln>
        </p:spPr>
        <p:txBody>
          <a:bodyPr wrap="none" anchor="ct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0"/>
              </a:spcBef>
              <a:buClrTx/>
              <a:buSzTx/>
              <a:buFontTx/>
              <a:buNone/>
            </a:pPr>
            <a:endParaRPr lang="en-US" altLang="en-US" sz="2400">
              <a:cs typeface="Arial" charset="0"/>
            </a:endParaRPr>
          </a:p>
        </p:txBody>
      </p:sp>
      <p:sp>
        <p:nvSpPr>
          <p:cNvPr id="34823" name="AutoShape 7"/>
          <p:cNvSpPr>
            <a:spLocks noChangeArrowheads="1"/>
          </p:cNvSpPr>
          <p:nvPr/>
        </p:nvSpPr>
        <p:spPr bwMode="auto">
          <a:xfrm>
            <a:off x="2743200" y="3124200"/>
            <a:ext cx="304800" cy="304800"/>
          </a:xfrm>
          <a:prstGeom prst="flowChartConnector">
            <a:avLst/>
          </a:prstGeom>
          <a:solidFill>
            <a:schemeClr val="bg1"/>
          </a:solidFill>
          <a:ln w="12700" algn="ctr">
            <a:solidFill>
              <a:schemeClr val="tx1"/>
            </a:solidFill>
            <a:round/>
            <a:headEnd/>
            <a:tailEnd/>
          </a:ln>
        </p:spPr>
        <p:txBody>
          <a:bodyPr wrap="none" anchor="ct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0"/>
              </a:spcBef>
              <a:buClrTx/>
              <a:buSzTx/>
              <a:buFontTx/>
              <a:buNone/>
            </a:pPr>
            <a:endParaRPr lang="en-US" altLang="en-US" sz="2400">
              <a:cs typeface="Arial" charset="0"/>
            </a:endParaRPr>
          </a:p>
        </p:txBody>
      </p:sp>
      <p:sp>
        <p:nvSpPr>
          <p:cNvPr id="34824" name="Line 8"/>
          <p:cNvSpPr>
            <a:spLocks noChangeShapeType="1"/>
          </p:cNvSpPr>
          <p:nvPr/>
        </p:nvSpPr>
        <p:spPr bwMode="auto">
          <a:xfrm>
            <a:off x="3276600" y="3276600"/>
            <a:ext cx="2209800" cy="0"/>
          </a:xfrm>
          <a:prstGeom prst="line">
            <a:avLst/>
          </a:prstGeom>
          <a:noFill/>
          <a:ln w="635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34825" name="Text Box 9"/>
          <p:cNvSpPr txBox="1">
            <a:spLocks noChangeArrowheads="1"/>
          </p:cNvSpPr>
          <p:nvPr/>
        </p:nvSpPr>
        <p:spPr bwMode="auto">
          <a:xfrm>
            <a:off x="5638800" y="2514600"/>
            <a:ext cx="609600" cy="98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a:cs typeface="Arial" charset="0"/>
              </a:rPr>
              <a:t>?</a:t>
            </a:r>
          </a:p>
          <a:p>
            <a:pPr eaLnBrk="1" hangingPunct="1">
              <a:spcBef>
                <a:spcPct val="10000"/>
              </a:spcBef>
              <a:buClrTx/>
              <a:buSzTx/>
              <a:buFontTx/>
              <a:buNone/>
            </a:pPr>
            <a:r>
              <a:rPr lang="en-US" altLang="en-US">
                <a:cs typeface="Arial" charset="0"/>
              </a:rPr>
              <a:t>?</a:t>
            </a:r>
          </a:p>
        </p:txBody>
      </p:sp>
      <p:sp>
        <p:nvSpPr>
          <p:cNvPr id="34826" name="Text Box 10"/>
          <p:cNvSpPr txBox="1">
            <a:spLocks noChangeArrowheads="1"/>
          </p:cNvSpPr>
          <p:nvPr/>
        </p:nvSpPr>
        <p:spPr bwMode="auto">
          <a:xfrm>
            <a:off x="457200" y="2514600"/>
            <a:ext cx="1981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r" eaLnBrk="1" hangingPunct="1">
              <a:spcBef>
                <a:spcPct val="50000"/>
              </a:spcBef>
              <a:buClrTx/>
              <a:buSzTx/>
              <a:buFontTx/>
              <a:buNone/>
            </a:pPr>
            <a:r>
              <a:rPr lang="en-US" altLang="en-US" sz="2400">
                <a:cs typeface="Arial" charset="0"/>
              </a:rPr>
              <a:t>Exposed</a:t>
            </a:r>
          </a:p>
          <a:p>
            <a:pPr algn="r" eaLnBrk="1" hangingPunct="1">
              <a:spcBef>
                <a:spcPct val="50000"/>
              </a:spcBef>
              <a:buClrTx/>
              <a:buSzTx/>
              <a:buFontTx/>
              <a:buNone/>
            </a:pPr>
            <a:r>
              <a:rPr lang="en-US" altLang="en-US" sz="2400">
                <a:cs typeface="Arial" charset="0"/>
              </a:rPr>
              <a:t>Unexposed</a:t>
            </a:r>
          </a:p>
        </p:txBody>
      </p:sp>
      <p:sp>
        <p:nvSpPr>
          <p:cNvPr id="34827" name="Text Box 11"/>
          <p:cNvSpPr txBox="1">
            <a:spLocks noChangeArrowheads="1"/>
          </p:cNvSpPr>
          <p:nvPr/>
        </p:nvSpPr>
        <p:spPr bwMode="auto">
          <a:xfrm>
            <a:off x="5029200" y="1752600"/>
            <a:ext cx="190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a:cs typeface="Arial" charset="0"/>
              </a:rPr>
              <a:t>Disease</a:t>
            </a:r>
          </a:p>
        </p:txBody>
      </p:sp>
      <p:sp>
        <p:nvSpPr>
          <p:cNvPr id="34828" name="Text Box 12"/>
          <p:cNvSpPr txBox="1">
            <a:spLocks noChangeArrowheads="1"/>
          </p:cNvSpPr>
          <p:nvPr/>
        </p:nvSpPr>
        <p:spPr bwMode="auto">
          <a:xfrm>
            <a:off x="3124200" y="4648200"/>
            <a:ext cx="2209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sz="2400">
                <a:cs typeface="Arial" charset="0"/>
              </a:rPr>
              <a:t>Prospective</a:t>
            </a:r>
          </a:p>
        </p:txBody>
      </p:sp>
      <p:sp>
        <p:nvSpPr>
          <p:cNvPr id="34829" name="Text Box 13"/>
          <p:cNvSpPr txBox="1">
            <a:spLocks noChangeArrowheads="1"/>
          </p:cNvSpPr>
          <p:nvPr/>
        </p:nvSpPr>
        <p:spPr bwMode="auto">
          <a:xfrm>
            <a:off x="5867400" y="4648200"/>
            <a:ext cx="2438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sz="2400">
                <a:cs typeface="Arial" charset="0"/>
              </a:rPr>
              <a:t>Retrospective</a:t>
            </a:r>
          </a:p>
        </p:txBody>
      </p:sp>
      <p:grpSp>
        <p:nvGrpSpPr>
          <p:cNvPr id="34830" name="Group 14"/>
          <p:cNvGrpSpPr>
            <a:grpSpLocks noChangeAspect="1"/>
          </p:cNvGrpSpPr>
          <p:nvPr/>
        </p:nvGrpSpPr>
        <p:grpSpPr bwMode="auto">
          <a:xfrm flipH="1">
            <a:off x="6096000" y="3505200"/>
            <a:ext cx="850900" cy="990600"/>
            <a:chOff x="4368" y="1440"/>
            <a:chExt cx="495" cy="520"/>
          </a:xfrm>
        </p:grpSpPr>
        <p:sp>
          <p:nvSpPr>
            <p:cNvPr id="34832" name="AutoShape 15"/>
            <p:cNvSpPr>
              <a:spLocks noChangeAspect="1" noChangeArrowheads="1" noTextEdit="1"/>
            </p:cNvSpPr>
            <p:nvPr/>
          </p:nvSpPr>
          <p:spPr bwMode="auto">
            <a:xfrm>
              <a:off x="4368" y="1440"/>
              <a:ext cx="495" cy="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p>
          </p:txBody>
        </p:sp>
        <p:sp>
          <p:nvSpPr>
            <p:cNvPr id="34833" name="Freeform 16"/>
            <p:cNvSpPr>
              <a:spLocks/>
            </p:cNvSpPr>
            <p:nvPr/>
          </p:nvSpPr>
          <p:spPr bwMode="auto">
            <a:xfrm>
              <a:off x="4371" y="1448"/>
              <a:ext cx="491" cy="510"/>
            </a:xfrm>
            <a:custGeom>
              <a:avLst/>
              <a:gdLst>
                <a:gd name="T0" fmla="*/ 1 w 1964"/>
                <a:gd name="T1" fmla="*/ 0 h 2040"/>
                <a:gd name="T2" fmla="*/ 1 w 1964"/>
                <a:gd name="T3" fmla="*/ 0 h 2040"/>
                <a:gd name="T4" fmla="*/ 1 w 1964"/>
                <a:gd name="T5" fmla="*/ 0 h 2040"/>
                <a:gd name="T6" fmla="*/ 1 w 1964"/>
                <a:gd name="T7" fmla="*/ 0 h 2040"/>
                <a:gd name="T8" fmla="*/ 1 w 1964"/>
                <a:gd name="T9" fmla="*/ 0 h 2040"/>
                <a:gd name="T10" fmla="*/ 1 w 1964"/>
                <a:gd name="T11" fmla="*/ 0 h 2040"/>
                <a:gd name="T12" fmla="*/ 1 w 1964"/>
                <a:gd name="T13" fmla="*/ 0 h 2040"/>
                <a:gd name="T14" fmla="*/ 1 w 1964"/>
                <a:gd name="T15" fmla="*/ 0 h 2040"/>
                <a:gd name="T16" fmla="*/ 1 w 1964"/>
                <a:gd name="T17" fmla="*/ 0 h 2040"/>
                <a:gd name="T18" fmla="*/ 0 w 1964"/>
                <a:gd name="T19" fmla="*/ 0 h 2040"/>
                <a:gd name="T20" fmla="*/ 0 w 1964"/>
                <a:gd name="T21" fmla="*/ 0 h 2040"/>
                <a:gd name="T22" fmla="*/ 0 w 1964"/>
                <a:gd name="T23" fmla="*/ 0 h 2040"/>
                <a:gd name="T24" fmla="*/ 0 w 1964"/>
                <a:gd name="T25" fmla="*/ 0 h 2040"/>
                <a:gd name="T26" fmla="*/ 0 w 1964"/>
                <a:gd name="T27" fmla="*/ 0 h 2040"/>
                <a:gd name="T28" fmla="*/ 0 w 1964"/>
                <a:gd name="T29" fmla="*/ 0 h 2040"/>
                <a:gd name="T30" fmla="*/ 0 w 1964"/>
                <a:gd name="T31" fmla="*/ 0 h 2040"/>
                <a:gd name="T32" fmla="*/ 0 w 1964"/>
                <a:gd name="T33" fmla="*/ 0 h 2040"/>
                <a:gd name="T34" fmla="*/ 0 w 1964"/>
                <a:gd name="T35" fmla="*/ 0 h 2040"/>
                <a:gd name="T36" fmla="*/ 0 w 1964"/>
                <a:gd name="T37" fmla="*/ 0 h 2040"/>
                <a:gd name="T38" fmla="*/ 0 w 1964"/>
                <a:gd name="T39" fmla="*/ 0 h 2040"/>
                <a:gd name="T40" fmla="*/ 0 w 1964"/>
                <a:gd name="T41" fmla="*/ 0 h 2040"/>
                <a:gd name="T42" fmla="*/ 0 w 1964"/>
                <a:gd name="T43" fmla="*/ 0 h 2040"/>
                <a:gd name="T44" fmla="*/ 0 w 1964"/>
                <a:gd name="T45" fmla="*/ 0 h 2040"/>
                <a:gd name="T46" fmla="*/ 0 w 1964"/>
                <a:gd name="T47" fmla="*/ 0 h 2040"/>
                <a:gd name="T48" fmla="*/ 0 w 1964"/>
                <a:gd name="T49" fmla="*/ 0 h 2040"/>
                <a:gd name="T50" fmla="*/ 0 w 1964"/>
                <a:gd name="T51" fmla="*/ 0 h 2040"/>
                <a:gd name="T52" fmla="*/ 0 w 1964"/>
                <a:gd name="T53" fmla="*/ 0 h 2040"/>
                <a:gd name="T54" fmla="*/ 0 w 1964"/>
                <a:gd name="T55" fmla="*/ 0 h 2040"/>
                <a:gd name="T56" fmla="*/ 0 w 1964"/>
                <a:gd name="T57" fmla="*/ 0 h 2040"/>
                <a:gd name="T58" fmla="*/ 0 w 1964"/>
                <a:gd name="T59" fmla="*/ 0 h 2040"/>
                <a:gd name="T60" fmla="*/ 0 w 1964"/>
                <a:gd name="T61" fmla="*/ 0 h 2040"/>
                <a:gd name="T62" fmla="*/ 0 w 1964"/>
                <a:gd name="T63" fmla="*/ 0 h 2040"/>
                <a:gd name="T64" fmla="*/ 0 w 1964"/>
                <a:gd name="T65" fmla="*/ 1 h 2040"/>
                <a:gd name="T66" fmla="*/ 0 w 1964"/>
                <a:gd name="T67" fmla="*/ 1 h 2040"/>
                <a:gd name="T68" fmla="*/ 0 w 1964"/>
                <a:gd name="T69" fmla="*/ 1 h 2040"/>
                <a:gd name="T70" fmla="*/ 0 w 1964"/>
                <a:gd name="T71" fmla="*/ 1 h 2040"/>
                <a:gd name="T72" fmla="*/ 0 w 1964"/>
                <a:gd name="T73" fmla="*/ 1 h 2040"/>
                <a:gd name="T74" fmla="*/ 0 w 1964"/>
                <a:gd name="T75" fmla="*/ 1 h 2040"/>
                <a:gd name="T76" fmla="*/ 0 w 1964"/>
                <a:gd name="T77" fmla="*/ 1 h 2040"/>
                <a:gd name="T78" fmla="*/ 0 w 1964"/>
                <a:gd name="T79" fmla="*/ 1 h 2040"/>
                <a:gd name="T80" fmla="*/ 1 w 1964"/>
                <a:gd name="T81" fmla="*/ 1 h 2040"/>
                <a:gd name="T82" fmla="*/ 1 w 1964"/>
                <a:gd name="T83" fmla="*/ 1 h 2040"/>
                <a:gd name="T84" fmla="*/ 1 w 1964"/>
                <a:gd name="T85" fmla="*/ 1 h 2040"/>
                <a:gd name="T86" fmla="*/ 0 w 1964"/>
                <a:gd name="T87" fmla="*/ 1 h 2040"/>
                <a:gd name="T88" fmla="*/ 0 w 1964"/>
                <a:gd name="T89" fmla="*/ 0 h 2040"/>
                <a:gd name="T90" fmla="*/ 1 w 1964"/>
                <a:gd name="T91" fmla="*/ 1 h 2040"/>
                <a:gd name="T92" fmla="*/ 1 w 1964"/>
                <a:gd name="T93" fmla="*/ 0 h 2040"/>
                <a:gd name="T94" fmla="*/ 0 w 1964"/>
                <a:gd name="T95" fmla="*/ 0 h 2040"/>
                <a:gd name="T96" fmla="*/ 1 w 1964"/>
                <a:gd name="T97" fmla="*/ 0 h 2040"/>
                <a:gd name="T98" fmla="*/ 1 w 1964"/>
                <a:gd name="T99" fmla="*/ 0 h 2040"/>
                <a:gd name="T100" fmla="*/ 1 w 1964"/>
                <a:gd name="T101" fmla="*/ 0 h 2040"/>
                <a:gd name="T102" fmla="*/ 1 w 1964"/>
                <a:gd name="T103" fmla="*/ 0 h 2040"/>
                <a:gd name="T104" fmla="*/ 1 w 1964"/>
                <a:gd name="T105" fmla="*/ 0 h 2040"/>
                <a:gd name="T106" fmla="*/ 1 w 1964"/>
                <a:gd name="T107" fmla="*/ 0 h 2040"/>
                <a:gd name="T108" fmla="*/ 1 w 1964"/>
                <a:gd name="T109" fmla="*/ 0 h 2040"/>
                <a:gd name="T110" fmla="*/ 1 w 1964"/>
                <a:gd name="T111" fmla="*/ 0 h 2040"/>
                <a:gd name="T112" fmla="*/ 1 w 1964"/>
                <a:gd name="T113" fmla="*/ 0 h 2040"/>
                <a:gd name="T114" fmla="*/ 1 w 1964"/>
                <a:gd name="T115" fmla="*/ 0 h 2040"/>
                <a:gd name="T116" fmla="*/ 1 w 1964"/>
                <a:gd name="T117" fmla="*/ 0 h 2040"/>
                <a:gd name="T118" fmla="*/ 1 w 1964"/>
                <a:gd name="T119" fmla="*/ 0 h 2040"/>
                <a:gd name="T120" fmla="*/ 1 w 1964"/>
                <a:gd name="T121" fmla="*/ 0 h 204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964"/>
                <a:gd name="T184" fmla="*/ 0 h 2040"/>
                <a:gd name="T185" fmla="*/ 1964 w 1964"/>
                <a:gd name="T186" fmla="*/ 2040 h 204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964" h="2040">
                  <a:moveTo>
                    <a:pt x="1938" y="818"/>
                  </a:moveTo>
                  <a:lnTo>
                    <a:pt x="1939" y="800"/>
                  </a:lnTo>
                  <a:lnTo>
                    <a:pt x="1937" y="776"/>
                  </a:lnTo>
                  <a:lnTo>
                    <a:pt x="1931" y="749"/>
                  </a:lnTo>
                  <a:lnTo>
                    <a:pt x="1917" y="727"/>
                  </a:lnTo>
                  <a:lnTo>
                    <a:pt x="1913" y="723"/>
                  </a:lnTo>
                  <a:lnTo>
                    <a:pt x="1909" y="720"/>
                  </a:lnTo>
                  <a:lnTo>
                    <a:pt x="1904" y="717"/>
                  </a:lnTo>
                  <a:lnTo>
                    <a:pt x="1900" y="715"/>
                  </a:lnTo>
                  <a:lnTo>
                    <a:pt x="1894" y="712"/>
                  </a:lnTo>
                  <a:lnTo>
                    <a:pt x="1888" y="711"/>
                  </a:lnTo>
                  <a:lnTo>
                    <a:pt x="1883" y="711"/>
                  </a:lnTo>
                  <a:lnTo>
                    <a:pt x="1877" y="711"/>
                  </a:lnTo>
                  <a:lnTo>
                    <a:pt x="1865" y="712"/>
                  </a:lnTo>
                  <a:lnTo>
                    <a:pt x="1853" y="716"/>
                  </a:lnTo>
                  <a:lnTo>
                    <a:pt x="1841" y="720"/>
                  </a:lnTo>
                  <a:lnTo>
                    <a:pt x="1831" y="725"/>
                  </a:lnTo>
                  <a:lnTo>
                    <a:pt x="1821" y="731"/>
                  </a:lnTo>
                  <a:lnTo>
                    <a:pt x="1810" y="737"/>
                  </a:lnTo>
                  <a:lnTo>
                    <a:pt x="1801" y="745"/>
                  </a:lnTo>
                  <a:lnTo>
                    <a:pt x="1792" y="752"/>
                  </a:lnTo>
                  <a:lnTo>
                    <a:pt x="1692" y="640"/>
                  </a:lnTo>
                  <a:lnTo>
                    <a:pt x="1706" y="624"/>
                  </a:lnTo>
                  <a:lnTo>
                    <a:pt x="1718" y="609"/>
                  </a:lnTo>
                  <a:lnTo>
                    <a:pt x="1728" y="591"/>
                  </a:lnTo>
                  <a:lnTo>
                    <a:pt x="1738" y="574"/>
                  </a:lnTo>
                  <a:lnTo>
                    <a:pt x="1746" y="555"/>
                  </a:lnTo>
                  <a:lnTo>
                    <a:pt x="1752" y="535"/>
                  </a:lnTo>
                  <a:lnTo>
                    <a:pt x="1756" y="515"/>
                  </a:lnTo>
                  <a:lnTo>
                    <a:pt x="1759" y="495"/>
                  </a:lnTo>
                  <a:lnTo>
                    <a:pt x="1789" y="507"/>
                  </a:lnTo>
                  <a:lnTo>
                    <a:pt x="1802" y="484"/>
                  </a:lnTo>
                  <a:lnTo>
                    <a:pt x="1759" y="452"/>
                  </a:lnTo>
                  <a:lnTo>
                    <a:pt x="1755" y="431"/>
                  </a:lnTo>
                  <a:lnTo>
                    <a:pt x="1751" y="412"/>
                  </a:lnTo>
                  <a:lnTo>
                    <a:pt x="1745" y="392"/>
                  </a:lnTo>
                  <a:lnTo>
                    <a:pt x="1737" y="373"/>
                  </a:lnTo>
                  <a:lnTo>
                    <a:pt x="1727" y="356"/>
                  </a:lnTo>
                  <a:lnTo>
                    <a:pt x="1717" y="338"/>
                  </a:lnTo>
                  <a:lnTo>
                    <a:pt x="1705" y="323"/>
                  </a:lnTo>
                  <a:lnTo>
                    <a:pt x="1690" y="307"/>
                  </a:lnTo>
                  <a:lnTo>
                    <a:pt x="1689" y="306"/>
                  </a:lnTo>
                  <a:lnTo>
                    <a:pt x="1688" y="305"/>
                  </a:lnTo>
                  <a:lnTo>
                    <a:pt x="1686" y="304"/>
                  </a:lnTo>
                  <a:lnTo>
                    <a:pt x="1685" y="303"/>
                  </a:lnTo>
                  <a:lnTo>
                    <a:pt x="1687" y="293"/>
                  </a:lnTo>
                  <a:lnTo>
                    <a:pt x="1696" y="249"/>
                  </a:lnTo>
                  <a:lnTo>
                    <a:pt x="1703" y="207"/>
                  </a:lnTo>
                  <a:lnTo>
                    <a:pt x="1704" y="170"/>
                  </a:lnTo>
                  <a:lnTo>
                    <a:pt x="1695" y="142"/>
                  </a:lnTo>
                  <a:lnTo>
                    <a:pt x="1684" y="126"/>
                  </a:lnTo>
                  <a:lnTo>
                    <a:pt x="1674" y="113"/>
                  </a:lnTo>
                  <a:lnTo>
                    <a:pt x="1663" y="106"/>
                  </a:lnTo>
                  <a:lnTo>
                    <a:pt x="1653" y="101"/>
                  </a:lnTo>
                  <a:lnTo>
                    <a:pt x="1642" y="100"/>
                  </a:lnTo>
                  <a:lnTo>
                    <a:pt x="1632" y="100"/>
                  </a:lnTo>
                  <a:lnTo>
                    <a:pt x="1621" y="103"/>
                  </a:lnTo>
                  <a:lnTo>
                    <a:pt x="1609" y="106"/>
                  </a:lnTo>
                  <a:lnTo>
                    <a:pt x="1605" y="107"/>
                  </a:lnTo>
                  <a:lnTo>
                    <a:pt x="1601" y="108"/>
                  </a:lnTo>
                  <a:lnTo>
                    <a:pt x="1597" y="110"/>
                  </a:lnTo>
                  <a:lnTo>
                    <a:pt x="1593" y="111"/>
                  </a:lnTo>
                  <a:lnTo>
                    <a:pt x="1589" y="112"/>
                  </a:lnTo>
                  <a:lnTo>
                    <a:pt x="1584" y="112"/>
                  </a:lnTo>
                  <a:lnTo>
                    <a:pt x="1579" y="113"/>
                  </a:lnTo>
                  <a:lnTo>
                    <a:pt x="1575" y="113"/>
                  </a:lnTo>
                  <a:lnTo>
                    <a:pt x="1567" y="112"/>
                  </a:lnTo>
                  <a:lnTo>
                    <a:pt x="1562" y="108"/>
                  </a:lnTo>
                  <a:lnTo>
                    <a:pt x="1556" y="99"/>
                  </a:lnTo>
                  <a:lnTo>
                    <a:pt x="1550" y="85"/>
                  </a:lnTo>
                  <a:lnTo>
                    <a:pt x="1546" y="76"/>
                  </a:lnTo>
                  <a:lnTo>
                    <a:pt x="1541" y="65"/>
                  </a:lnTo>
                  <a:lnTo>
                    <a:pt x="1536" y="54"/>
                  </a:lnTo>
                  <a:lnTo>
                    <a:pt x="1528" y="44"/>
                  </a:lnTo>
                  <a:lnTo>
                    <a:pt x="1519" y="33"/>
                  </a:lnTo>
                  <a:lnTo>
                    <a:pt x="1509" y="23"/>
                  </a:lnTo>
                  <a:lnTo>
                    <a:pt x="1495" y="13"/>
                  </a:lnTo>
                  <a:lnTo>
                    <a:pt x="1479" y="4"/>
                  </a:lnTo>
                  <a:lnTo>
                    <a:pt x="1463" y="0"/>
                  </a:lnTo>
                  <a:lnTo>
                    <a:pt x="1448" y="0"/>
                  </a:lnTo>
                  <a:lnTo>
                    <a:pt x="1432" y="3"/>
                  </a:lnTo>
                  <a:lnTo>
                    <a:pt x="1416" y="10"/>
                  </a:lnTo>
                  <a:lnTo>
                    <a:pt x="1400" y="20"/>
                  </a:lnTo>
                  <a:lnTo>
                    <a:pt x="1384" y="32"/>
                  </a:lnTo>
                  <a:lnTo>
                    <a:pt x="1370" y="46"/>
                  </a:lnTo>
                  <a:lnTo>
                    <a:pt x="1355" y="61"/>
                  </a:lnTo>
                  <a:lnTo>
                    <a:pt x="1341" y="78"/>
                  </a:lnTo>
                  <a:lnTo>
                    <a:pt x="1328" y="94"/>
                  </a:lnTo>
                  <a:lnTo>
                    <a:pt x="1316" y="111"/>
                  </a:lnTo>
                  <a:lnTo>
                    <a:pt x="1305" y="127"/>
                  </a:lnTo>
                  <a:lnTo>
                    <a:pt x="1295" y="142"/>
                  </a:lnTo>
                  <a:lnTo>
                    <a:pt x="1286" y="156"/>
                  </a:lnTo>
                  <a:lnTo>
                    <a:pt x="1279" y="168"/>
                  </a:lnTo>
                  <a:lnTo>
                    <a:pt x="1273" y="177"/>
                  </a:lnTo>
                  <a:lnTo>
                    <a:pt x="1192" y="130"/>
                  </a:lnTo>
                  <a:lnTo>
                    <a:pt x="1140" y="229"/>
                  </a:lnTo>
                  <a:lnTo>
                    <a:pt x="1232" y="269"/>
                  </a:lnTo>
                  <a:lnTo>
                    <a:pt x="1210" y="293"/>
                  </a:lnTo>
                  <a:lnTo>
                    <a:pt x="1188" y="316"/>
                  </a:lnTo>
                  <a:lnTo>
                    <a:pt x="1167" y="342"/>
                  </a:lnTo>
                  <a:lnTo>
                    <a:pt x="1146" y="368"/>
                  </a:lnTo>
                  <a:lnTo>
                    <a:pt x="1126" y="395"/>
                  </a:lnTo>
                  <a:lnTo>
                    <a:pt x="1107" y="421"/>
                  </a:lnTo>
                  <a:lnTo>
                    <a:pt x="1088" y="447"/>
                  </a:lnTo>
                  <a:lnTo>
                    <a:pt x="1070" y="473"/>
                  </a:lnTo>
                  <a:lnTo>
                    <a:pt x="1054" y="499"/>
                  </a:lnTo>
                  <a:lnTo>
                    <a:pt x="1037" y="523"/>
                  </a:lnTo>
                  <a:lnTo>
                    <a:pt x="1023" y="546"/>
                  </a:lnTo>
                  <a:lnTo>
                    <a:pt x="1009" y="567"/>
                  </a:lnTo>
                  <a:lnTo>
                    <a:pt x="997" y="588"/>
                  </a:lnTo>
                  <a:lnTo>
                    <a:pt x="985" y="606"/>
                  </a:lnTo>
                  <a:lnTo>
                    <a:pt x="976" y="622"/>
                  </a:lnTo>
                  <a:lnTo>
                    <a:pt x="968" y="636"/>
                  </a:lnTo>
                  <a:lnTo>
                    <a:pt x="899" y="561"/>
                  </a:lnTo>
                  <a:lnTo>
                    <a:pt x="872" y="688"/>
                  </a:lnTo>
                  <a:lnTo>
                    <a:pt x="861" y="679"/>
                  </a:lnTo>
                  <a:lnTo>
                    <a:pt x="847" y="670"/>
                  </a:lnTo>
                  <a:lnTo>
                    <a:pt x="832" y="659"/>
                  </a:lnTo>
                  <a:lnTo>
                    <a:pt x="815" y="647"/>
                  </a:lnTo>
                  <a:lnTo>
                    <a:pt x="796" y="635"/>
                  </a:lnTo>
                  <a:lnTo>
                    <a:pt x="775" y="622"/>
                  </a:lnTo>
                  <a:lnTo>
                    <a:pt x="752" y="610"/>
                  </a:lnTo>
                  <a:lnTo>
                    <a:pt x="728" y="597"/>
                  </a:lnTo>
                  <a:lnTo>
                    <a:pt x="704" y="585"/>
                  </a:lnTo>
                  <a:lnTo>
                    <a:pt x="678" y="574"/>
                  </a:lnTo>
                  <a:lnTo>
                    <a:pt x="652" y="564"/>
                  </a:lnTo>
                  <a:lnTo>
                    <a:pt x="627" y="555"/>
                  </a:lnTo>
                  <a:lnTo>
                    <a:pt x="601" y="548"/>
                  </a:lnTo>
                  <a:lnTo>
                    <a:pt x="574" y="542"/>
                  </a:lnTo>
                  <a:lnTo>
                    <a:pt x="548" y="540"/>
                  </a:lnTo>
                  <a:lnTo>
                    <a:pt x="522" y="539"/>
                  </a:lnTo>
                  <a:lnTo>
                    <a:pt x="494" y="543"/>
                  </a:lnTo>
                  <a:lnTo>
                    <a:pt x="466" y="554"/>
                  </a:lnTo>
                  <a:lnTo>
                    <a:pt x="439" y="569"/>
                  </a:lnTo>
                  <a:lnTo>
                    <a:pt x="412" y="589"/>
                  </a:lnTo>
                  <a:lnTo>
                    <a:pt x="386" y="613"/>
                  </a:lnTo>
                  <a:lnTo>
                    <a:pt x="361" y="640"/>
                  </a:lnTo>
                  <a:lnTo>
                    <a:pt x="337" y="669"/>
                  </a:lnTo>
                  <a:lnTo>
                    <a:pt x="316" y="700"/>
                  </a:lnTo>
                  <a:lnTo>
                    <a:pt x="295" y="731"/>
                  </a:lnTo>
                  <a:lnTo>
                    <a:pt x="275" y="762"/>
                  </a:lnTo>
                  <a:lnTo>
                    <a:pt x="259" y="792"/>
                  </a:lnTo>
                  <a:lnTo>
                    <a:pt x="243" y="820"/>
                  </a:lnTo>
                  <a:lnTo>
                    <a:pt x="230" y="847"/>
                  </a:lnTo>
                  <a:lnTo>
                    <a:pt x="218" y="869"/>
                  </a:lnTo>
                  <a:lnTo>
                    <a:pt x="209" y="889"/>
                  </a:lnTo>
                  <a:lnTo>
                    <a:pt x="203" y="902"/>
                  </a:lnTo>
                  <a:lnTo>
                    <a:pt x="191" y="900"/>
                  </a:lnTo>
                  <a:lnTo>
                    <a:pt x="178" y="899"/>
                  </a:lnTo>
                  <a:lnTo>
                    <a:pt x="161" y="898"/>
                  </a:lnTo>
                  <a:lnTo>
                    <a:pt x="143" y="899"/>
                  </a:lnTo>
                  <a:lnTo>
                    <a:pt x="124" y="902"/>
                  </a:lnTo>
                  <a:lnTo>
                    <a:pt x="105" y="908"/>
                  </a:lnTo>
                  <a:lnTo>
                    <a:pt x="85" y="917"/>
                  </a:lnTo>
                  <a:lnTo>
                    <a:pt x="67" y="928"/>
                  </a:lnTo>
                  <a:lnTo>
                    <a:pt x="50" y="944"/>
                  </a:lnTo>
                  <a:lnTo>
                    <a:pt x="35" y="962"/>
                  </a:lnTo>
                  <a:lnTo>
                    <a:pt x="22" y="982"/>
                  </a:lnTo>
                  <a:lnTo>
                    <a:pt x="12" y="1004"/>
                  </a:lnTo>
                  <a:lnTo>
                    <a:pt x="5" y="1025"/>
                  </a:lnTo>
                  <a:lnTo>
                    <a:pt x="0" y="1044"/>
                  </a:lnTo>
                  <a:lnTo>
                    <a:pt x="0" y="1062"/>
                  </a:lnTo>
                  <a:lnTo>
                    <a:pt x="4" y="1075"/>
                  </a:lnTo>
                  <a:lnTo>
                    <a:pt x="9" y="1083"/>
                  </a:lnTo>
                  <a:lnTo>
                    <a:pt x="15" y="1087"/>
                  </a:lnTo>
                  <a:lnTo>
                    <a:pt x="22" y="1089"/>
                  </a:lnTo>
                  <a:lnTo>
                    <a:pt x="30" y="1089"/>
                  </a:lnTo>
                  <a:lnTo>
                    <a:pt x="39" y="1086"/>
                  </a:lnTo>
                  <a:lnTo>
                    <a:pt x="48" y="1082"/>
                  </a:lnTo>
                  <a:lnTo>
                    <a:pt x="55" y="1075"/>
                  </a:lnTo>
                  <a:lnTo>
                    <a:pt x="64" y="1067"/>
                  </a:lnTo>
                  <a:lnTo>
                    <a:pt x="71" y="1059"/>
                  </a:lnTo>
                  <a:lnTo>
                    <a:pt x="78" y="1048"/>
                  </a:lnTo>
                  <a:lnTo>
                    <a:pt x="85" y="1039"/>
                  </a:lnTo>
                  <a:lnTo>
                    <a:pt x="93" y="1029"/>
                  </a:lnTo>
                  <a:lnTo>
                    <a:pt x="100" y="1017"/>
                  </a:lnTo>
                  <a:lnTo>
                    <a:pt x="109" y="1005"/>
                  </a:lnTo>
                  <a:lnTo>
                    <a:pt x="117" y="996"/>
                  </a:lnTo>
                  <a:lnTo>
                    <a:pt x="123" y="991"/>
                  </a:lnTo>
                  <a:lnTo>
                    <a:pt x="125" y="990"/>
                  </a:lnTo>
                  <a:lnTo>
                    <a:pt x="128" y="990"/>
                  </a:lnTo>
                  <a:lnTo>
                    <a:pt x="130" y="990"/>
                  </a:lnTo>
                  <a:lnTo>
                    <a:pt x="132" y="989"/>
                  </a:lnTo>
                  <a:lnTo>
                    <a:pt x="129" y="998"/>
                  </a:lnTo>
                  <a:lnTo>
                    <a:pt x="125" y="1008"/>
                  </a:lnTo>
                  <a:lnTo>
                    <a:pt x="121" y="1018"/>
                  </a:lnTo>
                  <a:lnTo>
                    <a:pt x="115" y="1030"/>
                  </a:lnTo>
                  <a:lnTo>
                    <a:pt x="109" y="1044"/>
                  </a:lnTo>
                  <a:lnTo>
                    <a:pt x="103" y="1058"/>
                  </a:lnTo>
                  <a:lnTo>
                    <a:pt x="98" y="1070"/>
                  </a:lnTo>
                  <a:lnTo>
                    <a:pt x="94" y="1083"/>
                  </a:lnTo>
                  <a:lnTo>
                    <a:pt x="92" y="1094"/>
                  </a:lnTo>
                  <a:lnTo>
                    <a:pt x="92" y="1104"/>
                  </a:lnTo>
                  <a:lnTo>
                    <a:pt x="93" y="1114"/>
                  </a:lnTo>
                  <a:lnTo>
                    <a:pt x="97" y="1121"/>
                  </a:lnTo>
                  <a:lnTo>
                    <a:pt x="101" y="1126"/>
                  </a:lnTo>
                  <a:lnTo>
                    <a:pt x="106" y="1129"/>
                  </a:lnTo>
                  <a:lnTo>
                    <a:pt x="111" y="1133"/>
                  </a:lnTo>
                  <a:lnTo>
                    <a:pt x="117" y="1136"/>
                  </a:lnTo>
                  <a:lnTo>
                    <a:pt x="122" y="1138"/>
                  </a:lnTo>
                  <a:lnTo>
                    <a:pt x="128" y="1139"/>
                  </a:lnTo>
                  <a:lnTo>
                    <a:pt x="133" y="1139"/>
                  </a:lnTo>
                  <a:lnTo>
                    <a:pt x="139" y="1139"/>
                  </a:lnTo>
                  <a:lnTo>
                    <a:pt x="144" y="1138"/>
                  </a:lnTo>
                  <a:lnTo>
                    <a:pt x="150" y="1136"/>
                  </a:lnTo>
                  <a:lnTo>
                    <a:pt x="156" y="1132"/>
                  </a:lnTo>
                  <a:lnTo>
                    <a:pt x="162" y="1127"/>
                  </a:lnTo>
                  <a:lnTo>
                    <a:pt x="168" y="1121"/>
                  </a:lnTo>
                  <a:lnTo>
                    <a:pt x="174" y="1113"/>
                  </a:lnTo>
                  <a:lnTo>
                    <a:pt x="180" y="1103"/>
                  </a:lnTo>
                  <a:lnTo>
                    <a:pt x="185" y="1091"/>
                  </a:lnTo>
                  <a:lnTo>
                    <a:pt x="189" y="1081"/>
                  </a:lnTo>
                  <a:lnTo>
                    <a:pt x="193" y="1071"/>
                  </a:lnTo>
                  <a:lnTo>
                    <a:pt x="196" y="1062"/>
                  </a:lnTo>
                  <a:lnTo>
                    <a:pt x="199" y="1053"/>
                  </a:lnTo>
                  <a:lnTo>
                    <a:pt x="205" y="1040"/>
                  </a:lnTo>
                  <a:lnTo>
                    <a:pt x="209" y="1028"/>
                  </a:lnTo>
                  <a:lnTo>
                    <a:pt x="214" y="1016"/>
                  </a:lnTo>
                  <a:lnTo>
                    <a:pt x="218" y="1009"/>
                  </a:lnTo>
                  <a:lnTo>
                    <a:pt x="219" y="1010"/>
                  </a:lnTo>
                  <a:lnTo>
                    <a:pt x="219" y="1011"/>
                  </a:lnTo>
                  <a:lnTo>
                    <a:pt x="220" y="1012"/>
                  </a:lnTo>
                  <a:lnTo>
                    <a:pt x="222" y="1016"/>
                  </a:lnTo>
                  <a:lnTo>
                    <a:pt x="225" y="1019"/>
                  </a:lnTo>
                  <a:lnTo>
                    <a:pt x="228" y="1024"/>
                  </a:lnTo>
                  <a:lnTo>
                    <a:pt x="233" y="1028"/>
                  </a:lnTo>
                  <a:lnTo>
                    <a:pt x="238" y="1032"/>
                  </a:lnTo>
                  <a:lnTo>
                    <a:pt x="245" y="1037"/>
                  </a:lnTo>
                  <a:lnTo>
                    <a:pt x="253" y="1041"/>
                  </a:lnTo>
                  <a:lnTo>
                    <a:pt x="264" y="1045"/>
                  </a:lnTo>
                  <a:lnTo>
                    <a:pt x="280" y="1052"/>
                  </a:lnTo>
                  <a:lnTo>
                    <a:pt x="295" y="1057"/>
                  </a:lnTo>
                  <a:lnTo>
                    <a:pt x="307" y="1060"/>
                  </a:lnTo>
                  <a:lnTo>
                    <a:pt x="318" y="1061"/>
                  </a:lnTo>
                  <a:lnTo>
                    <a:pt x="327" y="1061"/>
                  </a:lnTo>
                  <a:lnTo>
                    <a:pt x="334" y="1060"/>
                  </a:lnTo>
                  <a:lnTo>
                    <a:pt x="340" y="1057"/>
                  </a:lnTo>
                  <a:lnTo>
                    <a:pt x="346" y="1053"/>
                  </a:lnTo>
                  <a:lnTo>
                    <a:pt x="351" y="1042"/>
                  </a:lnTo>
                  <a:lnTo>
                    <a:pt x="350" y="1031"/>
                  </a:lnTo>
                  <a:lnTo>
                    <a:pt x="347" y="1020"/>
                  </a:lnTo>
                  <a:lnTo>
                    <a:pt x="342" y="1014"/>
                  </a:lnTo>
                  <a:lnTo>
                    <a:pt x="335" y="1004"/>
                  </a:lnTo>
                  <a:lnTo>
                    <a:pt x="328" y="992"/>
                  </a:lnTo>
                  <a:lnTo>
                    <a:pt x="321" y="983"/>
                  </a:lnTo>
                  <a:lnTo>
                    <a:pt x="312" y="973"/>
                  </a:lnTo>
                  <a:lnTo>
                    <a:pt x="305" y="964"/>
                  </a:lnTo>
                  <a:lnTo>
                    <a:pt x="298" y="956"/>
                  </a:lnTo>
                  <a:lnTo>
                    <a:pt x="292" y="949"/>
                  </a:lnTo>
                  <a:lnTo>
                    <a:pt x="285" y="943"/>
                  </a:lnTo>
                  <a:lnTo>
                    <a:pt x="302" y="925"/>
                  </a:lnTo>
                  <a:lnTo>
                    <a:pt x="320" y="907"/>
                  </a:lnTo>
                  <a:lnTo>
                    <a:pt x="336" y="891"/>
                  </a:lnTo>
                  <a:lnTo>
                    <a:pt x="354" y="874"/>
                  </a:lnTo>
                  <a:lnTo>
                    <a:pt x="370" y="859"/>
                  </a:lnTo>
                  <a:lnTo>
                    <a:pt x="387" y="843"/>
                  </a:lnTo>
                  <a:lnTo>
                    <a:pt x="404" y="830"/>
                  </a:lnTo>
                  <a:lnTo>
                    <a:pt x="419" y="816"/>
                  </a:lnTo>
                  <a:lnTo>
                    <a:pt x="434" y="805"/>
                  </a:lnTo>
                  <a:lnTo>
                    <a:pt x="447" y="794"/>
                  </a:lnTo>
                  <a:lnTo>
                    <a:pt x="461" y="786"/>
                  </a:lnTo>
                  <a:lnTo>
                    <a:pt x="472" y="779"/>
                  </a:lnTo>
                  <a:lnTo>
                    <a:pt x="481" y="774"/>
                  </a:lnTo>
                  <a:lnTo>
                    <a:pt x="491" y="771"/>
                  </a:lnTo>
                  <a:lnTo>
                    <a:pt x="497" y="769"/>
                  </a:lnTo>
                  <a:lnTo>
                    <a:pt x="502" y="771"/>
                  </a:lnTo>
                  <a:lnTo>
                    <a:pt x="511" y="777"/>
                  </a:lnTo>
                  <a:lnTo>
                    <a:pt x="523" y="784"/>
                  </a:lnTo>
                  <a:lnTo>
                    <a:pt x="535" y="793"/>
                  </a:lnTo>
                  <a:lnTo>
                    <a:pt x="550" y="805"/>
                  </a:lnTo>
                  <a:lnTo>
                    <a:pt x="564" y="817"/>
                  </a:lnTo>
                  <a:lnTo>
                    <a:pt x="579" y="830"/>
                  </a:lnTo>
                  <a:lnTo>
                    <a:pt x="594" y="843"/>
                  </a:lnTo>
                  <a:lnTo>
                    <a:pt x="609" y="857"/>
                  </a:lnTo>
                  <a:lnTo>
                    <a:pt x="602" y="869"/>
                  </a:lnTo>
                  <a:lnTo>
                    <a:pt x="592" y="886"/>
                  </a:lnTo>
                  <a:lnTo>
                    <a:pt x="581" y="905"/>
                  </a:lnTo>
                  <a:lnTo>
                    <a:pt x="568" y="928"/>
                  </a:lnTo>
                  <a:lnTo>
                    <a:pt x="556" y="953"/>
                  </a:lnTo>
                  <a:lnTo>
                    <a:pt x="542" y="980"/>
                  </a:lnTo>
                  <a:lnTo>
                    <a:pt x="527" y="1009"/>
                  </a:lnTo>
                  <a:lnTo>
                    <a:pt x="514" y="1040"/>
                  </a:lnTo>
                  <a:lnTo>
                    <a:pt x="499" y="1072"/>
                  </a:lnTo>
                  <a:lnTo>
                    <a:pt x="486" y="1104"/>
                  </a:lnTo>
                  <a:lnTo>
                    <a:pt x="473" y="1137"/>
                  </a:lnTo>
                  <a:lnTo>
                    <a:pt x="463" y="1169"/>
                  </a:lnTo>
                  <a:lnTo>
                    <a:pt x="453" y="1201"/>
                  </a:lnTo>
                  <a:lnTo>
                    <a:pt x="446" y="1232"/>
                  </a:lnTo>
                  <a:lnTo>
                    <a:pt x="441" y="1261"/>
                  </a:lnTo>
                  <a:lnTo>
                    <a:pt x="439" y="1289"/>
                  </a:lnTo>
                  <a:lnTo>
                    <a:pt x="442" y="1355"/>
                  </a:lnTo>
                  <a:lnTo>
                    <a:pt x="451" y="1431"/>
                  </a:lnTo>
                  <a:lnTo>
                    <a:pt x="467" y="1511"/>
                  </a:lnTo>
                  <a:lnTo>
                    <a:pt x="485" y="1589"/>
                  </a:lnTo>
                  <a:lnTo>
                    <a:pt x="502" y="1661"/>
                  </a:lnTo>
                  <a:lnTo>
                    <a:pt x="519" y="1720"/>
                  </a:lnTo>
                  <a:lnTo>
                    <a:pt x="531" y="1762"/>
                  </a:lnTo>
                  <a:lnTo>
                    <a:pt x="536" y="1780"/>
                  </a:lnTo>
                  <a:lnTo>
                    <a:pt x="538" y="1790"/>
                  </a:lnTo>
                  <a:lnTo>
                    <a:pt x="575" y="1790"/>
                  </a:lnTo>
                  <a:lnTo>
                    <a:pt x="644" y="1970"/>
                  </a:lnTo>
                  <a:lnTo>
                    <a:pt x="638" y="1973"/>
                  </a:lnTo>
                  <a:lnTo>
                    <a:pt x="629" y="1976"/>
                  </a:lnTo>
                  <a:lnTo>
                    <a:pt x="618" y="1981"/>
                  </a:lnTo>
                  <a:lnTo>
                    <a:pt x="606" y="1984"/>
                  </a:lnTo>
                  <a:lnTo>
                    <a:pt x="591" y="1986"/>
                  </a:lnTo>
                  <a:lnTo>
                    <a:pt x="575" y="1987"/>
                  </a:lnTo>
                  <a:lnTo>
                    <a:pt x="557" y="1987"/>
                  </a:lnTo>
                  <a:lnTo>
                    <a:pt x="538" y="1984"/>
                  </a:lnTo>
                  <a:lnTo>
                    <a:pt x="515" y="1980"/>
                  </a:lnTo>
                  <a:lnTo>
                    <a:pt x="492" y="1976"/>
                  </a:lnTo>
                  <a:lnTo>
                    <a:pt x="471" y="1974"/>
                  </a:lnTo>
                  <a:lnTo>
                    <a:pt x="454" y="1975"/>
                  </a:lnTo>
                  <a:lnTo>
                    <a:pt x="442" y="1978"/>
                  </a:lnTo>
                  <a:lnTo>
                    <a:pt x="434" y="1984"/>
                  </a:lnTo>
                  <a:lnTo>
                    <a:pt x="433" y="1993"/>
                  </a:lnTo>
                  <a:lnTo>
                    <a:pt x="438" y="2004"/>
                  </a:lnTo>
                  <a:lnTo>
                    <a:pt x="448" y="2017"/>
                  </a:lnTo>
                  <a:lnTo>
                    <a:pt x="460" y="2026"/>
                  </a:lnTo>
                  <a:lnTo>
                    <a:pt x="473" y="2033"/>
                  </a:lnTo>
                  <a:lnTo>
                    <a:pt x="490" y="2038"/>
                  </a:lnTo>
                  <a:lnTo>
                    <a:pt x="507" y="2040"/>
                  </a:lnTo>
                  <a:lnTo>
                    <a:pt x="529" y="2040"/>
                  </a:lnTo>
                  <a:lnTo>
                    <a:pt x="553" y="2037"/>
                  </a:lnTo>
                  <a:lnTo>
                    <a:pt x="581" y="2031"/>
                  </a:lnTo>
                  <a:lnTo>
                    <a:pt x="608" y="2025"/>
                  </a:lnTo>
                  <a:lnTo>
                    <a:pt x="628" y="2021"/>
                  </a:lnTo>
                  <a:lnTo>
                    <a:pt x="642" y="2017"/>
                  </a:lnTo>
                  <a:lnTo>
                    <a:pt x="652" y="2015"/>
                  </a:lnTo>
                  <a:lnTo>
                    <a:pt x="659" y="2014"/>
                  </a:lnTo>
                  <a:lnTo>
                    <a:pt x="662" y="2013"/>
                  </a:lnTo>
                  <a:lnTo>
                    <a:pt x="664" y="2013"/>
                  </a:lnTo>
                  <a:lnTo>
                    <a:pt x="665" y="2029"/>
                  </a:lnTo>
                  <a:lnTo>
                    <a:pt x="713" y="2029"/>
                  </a:lnTo>
                  <a:lnTo>
                    <a:pt x="714" y="2026"/>
                  </a:lnTo>
                  <a:lnTo>
                    <a:pt x="717" y="2018"/>
                  </a:lnTo>
                  <a:lnTo>
                    <a:pt x="717" y="2006"/>
                  </a:lnTo>
                  <a:lnTo>
                    <a:pt x="713" y="1992"/>
                  </a:lnTo>
                  <a:lnTo>
                    <a:pt x="711" y="1987"/>
                  </a:lnTo>
                  <a:lnTo>
                    <a:pt x="708" y="1982"/>
                  </a:lnTo>
                  <a:lnTo>
                    <a:pt x="706" y="1977"/>
                  </a:lnTo>
                  <a:lnTo>
                    <a:pt x="704" y="1974"/>
                  </a:lnTo>
                  <a:lnTo>
                    <a:pt x="707" y="1974"/>
                  </a:lnTo>
                  <a:lnTo>
                    <a:pt x="712" y="1790"/>
                  </a:lnTo>
                  <a:lnTo>
                    <a:pt x="1177" y="1790"/>
                  </a:lnTo>
                  <a:lnTo>
                    <a:pt x="1298" y="1972"/>
                  </a:lnTo>
                  <a:lnTo>
                    <a:pt x="1296" y="1976"/>
                  </a:lnTo>
                  <a:lnTo>
                    <a:pt x="1293" y="1981"/>
                  </a:lnTo>
                  <a:lnTo>
                    <a:pt x="1291" y="1986"/>
                  </a:lnTo>
                  <a:lnTo>
                    <a:pt x="1288" y="1992"/>
                  </a:lnTo>
                  <a:lnTo>
                    <a:pt x="1284" y="2006"/>
                  </a:lnTo>
                  <a:lnTo>
                    <a:pt x="1285" y="2018"/>
                  </a:lnTo>
                  <a:lnTo>
                    <a:pt x="1287" y="2026"/>
                  </a:lnTo>
                  <a:lnTo>
                    <a:pt x="1288" y="2029"/>
                  </a:lnTo>
                  <a:lnTo>
                    <a:pt x="1336" y="2029"/>
                  </a:lnTo>
                  <a:lnTo>
                    <a:pt x="1338" y="2013"/>
                  </a:lnTo>
                  <a:lnTo>
                    <a:pt x="1340" y="2013"/>
                  </a:lnTo>
                  <a:lnTo>
                    <a:pt x="1343" y="2014"/>
                  </a:lnTo>
                  <a:lnTo>
                    <a:pt x="1349" y="2015"/>
                  </a:lnTo>
                  <a:lnTo>
                    <a:pt x="1359" y="2017"/>
                  </a:lnTo>
                  <a:lnTo>
                    <a:pt x="1374" y="2021"/>
                  </a:lnTo>
                  <a:lnTo>
                    <a:pt x="1394" y="2025"/>
                  </a:lnTo>
                  <a:lnTo>
                    <a:pt x="1420" y="2031"/>
                  </a:lnTo>
                  <a:lnTo>
                    <a:pt x="1448" y="2037"/>
                  </a:lnTo>
                  <a:lnTo>
                    <a:pt x="1472" y="2040"/>
                  </a:lnTo>
                  <a:lnTo>
                    <a:pt x="1493" y="2040"/>
                  </a:lnTo>
                  <a:lnTo>
                    <a:pt x="1512" y="2038"/>
                  </a:lnTo>
                  <a:lnTo>
                    <a:pt x="1528" y="2033"/>
                  </a:lnTo>
                  <a:lnTo>
                    <a:pt x="1542" y="2026"/>
                  </a:lnTo>
                  <a:lnTo>
                    <a:pt x="1553" y="2017"/>
                  </a:lnTo>
                  <a:lnTo>
                    <a:pt x="1564" y="2004"/>
                  </a:lnTo>
                  <a:lnTo>
                    <a:pt x="1569" y="1993"/>
                  </a:lnTo>
                  <a:lnTo>
                    <a:pt x="1567" y="1984"/>
                  </a:lnTo>
                  <a:lnTo>
                    <a:pt x="1560" y="1978"/>
                  </a:lnTo>
                  <a:lnTo>
                    <a:pt x="1547" y="1975"/>
                  </a:lnTo>
                  <a:lnTo>
                    <a:pt x="1529" y="1974"/>
                  </a:lnTo>
                  <a:lnTo>
                    <a:pt x="1510" y="1976"/>
                  </a:lnTo>
                  <a:lnTo>
                    <a:pt x="1487" y="1980"/>
                  </a:lnTo>
                  <a:lnTo>
                    <a:pt x="1463" y="1984"/>
                  </a:lnTo>
                  <a:lnTo>
                    <a:pt x="1447" y="1986"/>
                  </a:lnTo>
                  <a:lnTo>
                    <a:pt x="1431" y="1987"/>
                  </a:lnTo>
                  <a:lnTo>
                    <a:pt x="1416" y="1987"/>
                  </a:lnTo>
                  <a:lnTo>
                    <a:pt x="1403" y="1985"/>
                  </a:lnTo>
                  <a:lnTo>
                    <a:pt x="1391" y="1983"/>
                  </a:lnTo>
                  <a:lnTo>
                    <a:pt x="1380" y="1980"/>
                  </a:lnTo>
                  <a:lnTo>
                    <a:pt x="1371" y="1976"/>
                  </a:lnTo>
                  <a:lnTo>
                    <a:pt x="1364" y="1973"/>
                  </a:lnTo>
                  <a:lnTo>
                    <a:pt x="1314" y="1790"/>
                  </a:lnTo>
                  <a:lnTo>
                    <a:pt x="1360" y="1790"/>
                  </a:lnTo>
                  <a:lnTo>
                    <a:pt x="1354" y="1772"/>
                  </a:lnTo>
                  <a:lnTo>
                    <a:pt x="1350" y="1758"/>
                  </a:lnTo>
                  <a:lnTo>
                    <a:pt x="1338" y="1720"/>
                  </a:lnTo>
                  <a:lnTo>
                    <a:pt x="1321" y="1665"/>
                  </a:lnTo>
                  <a:lnTo>
                    <a:pt x="1301" y="1598"/>
                  </a:lnTo>
                  <a:lnTo>
                    <a:pt x="1280" y="1523"/>
                  </a:lnTo>
                  <a:lnTo>
                    <a:pt x="1260" y="1447"/>
                  </a:lnTo>
                  <a:lnTo>
                    <a:pt x="1242" y="1373"/>
                  </a:lnTo>
                  <a:lnTo>
                    <a:pt x="1229" y="1308"/>
                  </a:lnTo>
                  <a:lnTo>
                    <a:pt x="1238" y="1312"/>
                  </a:lnTo>
                  <a:lnTo>
                    <a:pt x="1250" y="1316"/>
                  </a:lnTo>
                  <a:lnTo>
                    <a:pt x="1263" y="1321"/>
                  </a:lnTo>
                  <a:lnTo>
                    <a:pt x="1279" y="1326"/>
                  </a:lnTo>
                  <a:lnTo>
                    <a:pt x="1294" y="1331"/>
                  </a:lnTo>
                  <a:lnTo>
                    <a:pt x="1312" y="1337"/>
                  </a:lnTo>
                  <a:lnTo>
                    <a:pt x="1331" y="1343"/>
                  </a:lnTo>
                  <a:lnTo>
                    <a:pt x="1351" y="1348"/>
                  </a:lnTo>
                  <a:lnTo>
                    <a:pt x="1372" y="1353"/>
                  </a:lnTo>
                  <a:lnTo>
                    <a:pt x="1393" y="1357"/>
                  </a:lnTo>
                  <a:lnTo>
                    <a:pt x="1414" y="1362"/>
                  </a:lnTo>
                  <a:lnTo>
                    <a:pt x="1437" y="1365"/>
                  </a:lnTo>
                  <a:lnTo>
                    <a:pt x="1459" y="1367"/>
                  </a:lnTo>
                  <a:lnTo>
                    <a:pt x="1482" y="1369"/>
                  </a:lnTo>
                  <a:lnTo>
                    <a:pt x="1505" y="1369"/>
                  </a:lnTo>
                  <a:lnTo>
                    <a:pt x="1526" y="1368"/>
                  </a:lnTo>
                  <a:lnTo>
                    <a:pt x="1526" y="1145"/>
                  </a:lnTo>
                  <a:lnTo>
                    <a:pt x="1515" y="1140"/>
                  </a:lnTo>
                  <a:lnTo>
                    <a:pt x="1503" y="1133"/>
                  </a:lnTo>
                  <a:lnTo>
                    <a:pt x="1488" y="1126"/>
                  </a:lnTo>
                  <a:lnTo>
                    <a:pt x="1473" y="1118"/>
                  </a:lnTo>
                  <a:lnTo>
                    <a:pt x="1458" y="1109"/>
                  </a:lnTo>
                  <a:lnTo>
                    <a:pt x="1442" y="1098"/>
                  </a:lnTo>
                  <a:lnTo>
                    <a:pt x="1426" y="1087"/>
                  </a:lnTo>
                  <a:lnTo>
                    <a:pt x="1409" y="1075"/>
                  </a:lnTo>
                  <a:lnTo>
                    <a:pt x="1392" y="1063"/>
                  </a:lnTo>
                  <a:lnTo>
                    <a:pt x="1374" y="1050"/>
                  </a:lnTo>
                  <a:lnTo>
                    <a:pt x="1356" y="1038"/>
                  </a:lnTo>
                  <a:lnTo>
                    <a:pt x="1339" y="1025"/>
                  </a:lnTo>
                  <a:lnTo>
                    <a:pt x="1322" y="1011"/>
                  </a:lnTo>
                  <a:lnTo>
                    <a:pt x="1305" y="998"/>
                  </a:lnTo>
                  <a:lnTo>
                    <a:pt x="1288" y="985"/>
                  </a:lnTo>
                  <a:lnTo>
                    <a:pt x="1272" y="972"/>
                  </a:lnTo>
                  <a:lnTo>
                    <a:pt x="1404" y="953"/>
                  </a:lnTo>
                  <a:lnTo>
                    <a:pt x="1300" y="871"/>
                  </a:lnTo>
                  <a:lnTo>
                    <a:pt x="1395" y="718"/>
                  </a:lnTo>
                  <a:lnTo>
                    <a:pt x="1399" y="724"/>
                  </a:lnTo>
                  <a:lnTo>
                    <a:pt x="1404" y="731"/>
                  </a:lnTo>
                  <a:lnTo>
                    <a:pt x="1409" y="738"/>
                  </a:lnTo>
                  <a:lnTo>
                    <a:pt x="1416" y="747"/>
                  </a:lnTo>
                  <a:lnTo>
                    <a:pt x="1424" y="754"/>
                  </a:lnTo>
                  <a:lnTo>
                    <a:pt x="1432" y="762"/>
                  </a:lnTo>
                  <a:lnTo>
                    <a:pt x="1440" y="771"/>
                  </a:lnTo>
                  <a:lnTo>
                    <a:pt x="1451" y="780"/>
                  </a:lnTo>
                  <a:lnTo>
                    <a:pt x="1461" y="788"/>
                  </a:lnTo>
                  <a:lnTo>
                    <a:pt x="1473" y="796"/>
                  </a:lnTo>
                  <a:lnTo>
                    <a:pt x="1486" y="804"/>
                  </a:lnTo>
                  <a:lnTo>
                    <a:pt x="1499" y="811"/>
                  </a:lnTo>
                  <a:lnTo>
                    <a:pt x="1514" y="818"/>
                  </a:lnTo>
                  <a:lnTo>
                    <a:pt x="1529" y="824"/>
                  </a:lnTo>
                  <a:lnTo>
                    <a:pt x="1547" y="831"/>
                  </a:lnTo>
                  <a:lnTo>
                    <a:pt x="1565" y="836"/>
                  </a:lnTo>
                  <a:lnTo>
                    <a:pt x="1578" y="839"/>
                  </a:lnTo>
                  <a:lnTo>
                    <a:pt x="1592" y="842"/>
                  </a:lnTo>
                  <a:lnTo>
                    <a:pt x="1605" y="844"/>
                  </a:lnTo>
                  <a:lnTo>
                    <a:pt x="1619" y="845"/>
                  </a:lnTo>
                  <a:lnTo>
                    <a:pt x="1631" y="844"/>
                  </a:lnTo>
                  <a:lnTo>
                    <a:pt x="1643" y="841"/>
                  </a:lnTo>
                  <a:lnTo>
                    <a:pt x="1655" y="837"/>
                  </a:lnTo>
                  <a:lnTo>
                    <a:pt x="1665" y="830"/>
                  </a:lnTo>
                  <a:lnTo>
                    <a:pt x="1677" y="818"/>
                  </a:lnTo>
                  <a:lnTo>
                    <a:pt x="1685" y="804"/>
                  </a:lnTo>
                  <a:lnTo>
                    <a:pt x="1691" y="786"/>
                  </a:lnTo>
                  <a:lnTo>
                    <a:pt x="1695" y="765"/>
                  </a:lnTo>
                  <a:lnTo>
                    <a:pt x="1722" y="796"/>
                  </a:lnTo>
                  <a:lnTo>
                    <a:pt x="1719" y="801"/>
                  </a:lnTo>
                  <a:lnTo>
                    <a:pt x="1718" y="805"/>
                  </a:lnTo>
                  <a:lnTo>
                    <a:pt x="1716" y="809"/>
                  </a:lnTo>
                  <a:lnTo>
                    <a:pt x="1716" y="814"/>
                  </a:lnTo>
                  <a:lnTo>
                    <a:pt x="1717" y="821"/>
                  </a:lnTo>
                  <a:lnTo>
                    <a:pt x="1720" y="829"/>
                  </a:lnTo>
                  <a:lnTo>
                    <a:pt x="1724" y="837"/>
                  </a:lnTo>
                  <a:lnTo>
                    <a:pt x="1730" y="844"/>
                  </a:lnTo>
                  <a:lnTo>
                    <a:pt x="1725" y="847"/>
                  </a:lnTo>
                  <a:lnTo>
                    <a:pt x="1721" y="849"/>
                  </a:lnTo>
                  <a:lnTo>
                    <a:pt x="1717" y="852"/>
                  </a:lnTo>
                  <a:lnTo>
                    <a:pt x="1713" y="856"/>
                  </a:lnTo>
                  <a:lnTo>
                    <a:pt x="1709" y="860"/>
                  </a:lnTo>
                  <a:lnTo>
                    <a:pt x="1705" y="863"/>
                  </a:lnTo>
                  <a:lnTo>
                    <a:pt x="1701" y="867"/>
                  </a:lnTo>
                  <a:lnTo>
                    <a:pt x="1696" y="871"/>
                  </a:lnTo>
                  <a:lnTo>
                    <a:pt x="1687" y="886"/>
                  </a:lnTo>
                  <a:lnTo>
                    <a:pt x="1683" y="900"/>
                  </a:lnTo>
                  <a:lnTo>
                    <a:pt x="1682" y="917"/>
                  </a:lnTo>
                  <a:lnTo>
                    <a:pt x="1685" y="931"/>
                  </a:lnTo>
                  <a:lnTo>
                    <a:pt x="1690" y="946"/>
                  </a:lnTo>
                  <a:lnTo>
                    <a:pt x="1695" y="959"/>
                  </a:lnTo>
                  <a:lnTo>
                    <a:pt x="1703" y="971"/>
                  </a:lnTo>
                  <a:lnTo>
                    <a:pt x="1708" y="979"/>
                  </a:lnTo>
                  <a:lnTo>
                    <a:pt x="1698" y="994"/>
                  </a:lnTo>
                  <a:lnTo>
                    <a:pt x="1685" y="1015"/>
                  </a:lnTo>
                  <a:lnTo>
                    <a:pt x="1668" y="1041"/>
                  </a:lnTo>
                  <a:lnTo>
                    <a:pt x="1649" y="1068"/>
                  </a:lnTo>
                  <a:lnTo>
                    <a:pt x="1627" y="1094"/>
                  </a:lnTo>
                  <a:lnTo>
                    <a:pt x="1604" y="1118"/>
                  </a:lnTo>
                  <a:lnTo>
                    <a:pt x="1580" y="1137"/>
                  </a:lnTo>
                  <a:lnTo>
                    <a:pt x="1557" y="1149"/>
                  </a:lnTo>
                  <a:lnTo>
                    <a:pt x="1555" y="1149"/>
                  </a:lnTo>
                  <a:lnTo>
                    <a:pt x="1552" y="1149"/>
                  </a:lnTo>
                  <a:lnTo>
                    <a:pt x="1548" y="1148"/>
                  </a:lnTo>
                  <a:lnTo>
                    <a:pt x="1543" y="1147"/>
                  </a:lnTo>
                  <a:lnTo>
                    <a:pt x="1538" y="1147"/>
                  </a:lnTo>
                  <a:lnTo>
                    <a:pt x="1533" y="1146"/>
                  </a:lnTo>
                  <a:lnTo>
                    <a:pt x="1529" y="1145"/>
                  </a:lnTo>
                  <a:lnTo>
                    <a:pt x="1526" y="1145"/>
                  </a:lnTo>
                  <a:lnTo>
                    <a:pt x="1526" y="1368"/>
                  </a:lnTo>
                  <a:lnTo>
                    <a:pt x="1534" y="1367"/>
                  </a:lnTo>
                  <a:lnTo>
                    <a:pt x="1543" y="1366"/>
                  </a:lnTo>
                  <a:lnTo>
                    <a:pt x="1552" y="1364"/>
                  </a:lnTo>
                  <a:lnTo>
                    <a:pt x="1563" y="1363"/>
                  </a:lnTo>
                  <a:lnTo>
                    <a:pt x="1572" y="1361"/>
                  </a:lnTo>
                  <a:lnTo>
                    <a:pt x="1581" y="1358"/>
                  </a:lnTo>
                  <a:lnTo>
                    <a:pt x="1590" y="1356"/>
                  </a:lnTo>
                  <a:lnTo>
                    <a:pt x="1597" y="1354"/>
                  </a:lnTo>
                  <a:lnTo>
                    <a:pt x="1618" y="1344"/>
                  </a:lnTo>
                  <a:lnTo>
                    <a:pt x="1638" y="1330"/>
                  </a:lnTo>
                  <a:lnTo>
                    <a:pt x="1657" y="1312"/>
                  </a:lnTo>
                  <a:lnTo>
                    <a:pt x="1674" y="1291"/>
                  </a:lnTo>
                  <a:lnTo>
                    <a:pt x="1690" y="1267"/>
                  </a:lnTo>
                  <a:lnTo>
                    <a:pt x="1705" y="1241"/>
                  </a:lnTo>
                  <a:lnTo>
                    <a:pt x="1719" y="1214"/>
                  </a:lnTo>
                  <a:lnTo>
                    <a:pt x="1732" y="1187"/>
                  </a:lnTo>
                  <a:lnTo>
                    <a:pt x="1743" y="1159"/>
                  </a:lnTo>
                  <a:lnTo>
                    <a:pt x="1752" y="1132"/>
                  </a:lnTo>
                  <a:lnTo>
                    <a:pt x="1762" y="1106"/>
                  </a:lnTo>
                  <a:lnTo>
                    <a:pt x="1769" y="1083"/>
                  </a:lnTo>
                  <a:lnTo>
                    <a:pt x="1775" y="1061"/>
                  </a:lnTo>
                  <a:lnTo>
                    <a:pt x="1780" y="1041"/>
                  </a:lnTo>
                  <a:lnTo>
                    <a:pt x="1784" y="1027"/>
                  </a:lnTo>
                  <a:lnTo>
                    <a:pt x="1787" y="1015"/>
                  </a:lnTo>
                  <a:lnTo>
                    <a:pt x="1795" y="1012"/>
                  </a:lnTo>
                  <a:lnTo>
                    <a:pt x="1806" y="1009"/>
                  </a:lnTo>
                  <a:lnTo>
                    <a:pt x="1818" y="1005"/>
                  </a:lnTo>
                  <a:lnTo>
                    <a:pt x="1831" y="1001"/>
                  </a:lnTo>
                  <a:lnTo>
                    <a:pt x="1845" y="994"/>
                  </a:lnTo>
                  <a:lnTo>
                    <a:pt x="1859" y="989"/>
                  </a:lnTo>
                  <a:lnTo>
                    <a:pt x="1874" y="982"/>
                  </a:lnTo>
                  <a:lnTo>
                    <a:pt x="1888" y="975"/>
                  </a:lnTo>
                  <a:lnTo>
                    <a:pt x="1902" y="968"/>
                  </a:lnTo>
                  <a:lnTo>
                    <a:pt x="1915" y="960"/>
                  </a:lnTo>
                  <a:lnTo>
                    <a:pt x="1928" y="951"/>
                  </a:lnTo>
                  <a:lnTo>
                    <a:pt x="1939" y="943"/>
                  </a:lnTo>
                  <a:lnTo>
                    <a:pt x="1948" y="933"/>
                  </a:lnTo>
                  <a:lnTo>
                    <a:pt x="1956" y="924"/>
                  </a:lnTo>
                  <a:lnTo>
                    <a:pt x="1961" y="915"/>
                  </a:lnTo>
                  <a:lnTo>
                    <a:pt x="1963" y="904"/>
                  </a:lnTo>
                  <a:lnTo>
                    <a:pt x="1964" y="888"/>
                  </a:lnTo>
                  <a:lnTo>
                    <a:pt x="1963" y="873"/>
                  </a:lnTo>
                  <a:lnTo>
                    <a:pt x="1961" y="860"/>
                  </a:lnTo>
                  <a:lnTo>
                    <a:pt x="1957" y="848"/>
                  </a:lnTo>
                  <a:lnTo>
                    <a:pt x="1952" y="838"/>
                  </a:lnTo>
                  <a:lnTo>
                    <a:pt x="1947" y="830"/>
                  </a:lnTo>
                  <a:lnTo>
                    <a:pt x="1942" y="823"/>
                  </a:lnTo>
                  <a:lnTo>
                    <a:pt x="1938" y="8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34" name="Freeform 17"/>
            <p:cNvSpPr>
              <a:spLocks/>
            </p:cNvSpPr>
            <p:nvPr/>
          </p:nvSpPr>
          <p:spPr bwMode="auto">
            <a:xfrm>
              <a:off x="4684" y="1671"/>
              <a:ext cx="21" cy="14"/>
            </a:xfrm>
            <a:custGeom>
              <a:avLst/>
              <a:gdLst>
                <a:gd name="T0" fmla="*/ 0 w 86"/>
                <a:gd name="T1" fmla="*/ 0 h 54"/>
                <a:gd name="T2" fmla="*/ 0 w 86"/>
                <a:gd name="T3" fmla="*/ 0 h 54"/>
                <a:gd name="T4" fmla="*/ 0 w 86"/>
                <a:gd name="T5" fmla="*/ 0 h 54"/>
                <a:gd name="T6" fmla="*/ 0 w 86"/>
                <a:gd name="T7" fmla="*/ 0 h 54"/>
                <a:gd name="T8" fmla="*/ 0 60000 65536"/>
                <a:gd name="T9" fmla="*/ 0 60000 65536"/>
                <a:gd name="T10" fmla="*/ 0 60000 65536"/>
                <a:gd name="T11" fmla="*/ 0 60000 65536"/>
                <a:gd name="T12" fmla="*/ 0 w 86"/>
                <a:gd name="T13" fmla="*/ 0 h 54"/>
                <a:gd name="T14" fmla="*/ 86 w 86"/>
                <a:gd name="T15" fmla="*/ 54 h 54"/>
              </a:gdLst>
              <a:ahLst/>
              <a:cxnLst>
                <a:cxn ang="T8">
                  <a:pos x="T0" y="T1"/>
                </a:cxn>
                <a:cxn ang="T9">
                  <a:pos x="T2" y="T3"/>
                </a:cxn>
                <a:cxn ang="T10">
                  <a:pos x="T4" y="T5"/>
                </a:cxn>
                <a:cxn ang="T11">
                  <a:pos x="T6" y="T7"/>
                </a:cxn>
              </a:cxnLst>
              <a:rect l="T12" t="T13" r="T14" b="T15"/>
              <a:pathLst>
                <a:path w="86" h="54">
                  <a:moveTo>
                    <a:pt x="34" y="0"/>
                  </a:moveTo>
                  <a:lnTo>
                    <a:pt x="86" y="41"/>
                  </a:lnTo>
                  <a:lnTo>
                    <a:pt x="0" y="54"/>
                  </a:lnTo>
                  <a:lnTo>
                    <a:pt x="34" y="0"/>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35" name="Freeform 18"/>
            <p:cNvSpPr>
              <a:spLocks/>
            </p:cNvSpPr>
            <p:nvPr/>
          </p:nvSpPr>
          <p:spPr bwMode="auto">
            <a:xfrm>
              <a:off x="4722" y="1618"/>
              <a:ext cx="66" cy="34"/>
            </a:xfrm>
            <a:custGeom>
              <a:avLst/>
              <a:gdLst>
                <a:gd name="T0" fmla="*/ 0 w 266"/>
                <a:gd name="T1" fmla="*/ 0 h 139"/>
                <a:gd name="T2" fmla="*/ 0 w 266"/>
                <a:gd name="T3" fmla="*/ 0 h 139"/>
                <a:gd name="T4" fmla="*/ 0 w 266"/>
                <a:gd name="T5" fmla="*/ 0 h 139"/>
                <a:gd name="T6" fmla="*/ 0 w 266"/>
                <a:gd name="T7" fmla="*/ 0 h 139"/>
                <a:gd name="T8" fmla="*/ 0 w 266"/>
                <a:gd name="T9" fmla="*/ 0 h 139"/>
                <a:gd name="T10" fmla="*/ 0 w 266"/>
                <a:gd name="T11" fmla="*/ 0 h 139"/>
                <a:gd name="T12" fmla="*/ 0 w 266"/>
                <a:gd name="T13" fmla="*/ 0 h 139"/>
                <a:gd name="T14" fmla="*/ 0 w 266"/>
                <a:gd name="T15" fmla="*/ 0 h 139"/>
                <a:gd name="T16" fmla="*/ 0 w 266"/>
                <a:gd name="T17" fmla="*/ 0 h 139"/>
                <a:gd name="T18" fmla="*/ 0 w 266"/>
                <a:gd name="T19" fmla="*/ 0 h 139"/>
                <a:gd name="T20" fmla="*/ 0 w 266"/>
                <a:gd name="T21" fmla="*/ 0 h 139"/>
                <a:gd name="T22" fmla="*/ 0 w 266"/>
                <a:gd name="T23" fmla="*/ 0 h 139"/>
                <a:gd name="T24" fmla="*/ 0 w 266"/>
                <a:gd name="T25" fmla="*/ 0 h 139"/>
                <a:gd name="T26" fmla="*/ 0 w 266"/>
                <a:gd name="T27" fmla="*/ 0 h 139"/>
                <a:gd name="T28" fmla="*/ 0 w 266"/>
                <a:gd name="T29" fmla="*/ 0 h 139"/>
                <a:gd name="T30" fmla="*/ 0 w 266"/>
                <a:gd name="T31" fmla="*/ 0 h 139"/>
                <a:gd name="T32" fmla="*/ 0 w 266"/>
                <a:gd name="T33" fmla="*/ 0 h 139"/>
                <a:gd name="T34" fmla="*/ 0 w 266"/>
                <a:gd name="T35" fmla="*/ 0 h 139"/>
                <a:gd name="T36" fmla="*/ 0 w 266"/>
                <a:gd name="T37" fmla="*/ 0 h 139"/>
                <a:gd name="T38" fmla="*/ 0 w 266"/>
                <a:gd name="T39" fmla="*/ 0 h 139"/>
                <a:gd name="T40" fmla="*/ 0 w 266"/>
                <a:gd name="T41" fmla="*/ 0 h 139"/>
                <a:gd name="T42" fmla="*/ 0 w 266"/>
                <a:gd name="T43" fmla="*/ 0 h 139"/>
                <a:gd name="T44" fmla="*/ 0 w 266"/>
                <a:gd name="T45" fmla="*/ 0 h 139"/>
                <a:gd name="T46" fmla="*/ 0 w 266"/>
                <a:gd name="T47" fmla="*/ 0 h 139"/>
                <a:gd name="T48" fmla="*/ 0 w 266"/>
                <a:gd name="T49" fmla="*/ 0 h 139"/>
                <a:gd name="T50" fmla="*/ 0 w 266"/>
                <a:gd name="T51" fmla="*/ 0 h 139"/>
                <a:gd name="T52" fmla="*/ 0 w 266"/>
                <a:gd name="T53" fmla="*/ 0 h 139"/>
                <a:gd name="T54" fmla="*/ 0 w 266"/>
                <a:gd name="T55" fmla="*/ 0 h 139"/>
                <a:gd name="T56" fmla="*/ 0 w 266"/>
                <a:gd name="T57" fmla="*/ 0 h 139"/>
                <a:gd name="T58" fmla="*/ 0 w 266"/>
                <a:gd name="T59" fmla="*/ 0 h 139"/>
                <a:gd name="T60" fmla="*/ 0 w 266"/>
                <a:gd name="T61" fmla="*/ 0 h 139"/>
                <a:gd name="T62" fmla="*/ 0 w 266"/>
                <a:gd name="T63" fmla="*/ 0 h 139"/>
                <a:gd name="T64" fmla="*/ 0 w 266"/>
                <a:gd name="T65" fmla="*/ 0 h 139"/>
                <a:gd name="T66" fmla="*/ 0 w 266"/>
                <a:gd name="T67" fmla="*/ 0 h 139"/>
                <a:gd name="T68" fmla="*/ 0 w 266"/>
                <a:gd name="T69" fmla="*/ 0 h 139"/>
                <a:gd name="T70" fmla="*/ 0 w 266"/>
                <a:gd name="T71" fmla="*/ 0 h 139"/>
                <a:gd name="T72" fmla="*/ 0 w 266"/>
                <a:gd name="T73" fmla="*/ 0 h 139"/>
                <a:gd name="T74" fmla="*/ 0 w 266"/>
                <a:gd name="T75" fmla="*/ 0 h 139"/>
                <a:gd name="T76" fmla="*/ 0 w 266"/>
                <a:gd name="T77" fmla="*/ 0 h 13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66"/>
                <a:gd name="T118" fmla="*/ 0 h 139"/>
                <a:gd name="T119" fmla="*/ 266 w 266"/>
                <a:gd name="T120" fmla="*/ 139 h 13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66" h="139">
                  <a:moveTo>
                    <a:pt x="223" y="9"/>
                  </a:moveTo>
                  <a:lnTo>
                    <a:pt x="266" y="58"/>
                  </a:lnTo>
                  <a:lnTo>
                    <a:pt x="265" y="83"/>
                  </a:lnTo>
                  <a:lnTo>
                    <a:pt x="261" y="104"/>
                  </a:lnTo>
                  <a:lnTo>
                    <a:pt x="254" y="120"/>
                  </a:lnTo>
                  <a:lnTo>
                    <a:pt x="245" y="131"/>
                  </a:lnTo>
                  <a:lnTo>
                    <a:pt x="237" y="135"/>
                  </a:lnTo>
                  <a:lnTo>
                    <a:pt x="229" y="138"/>
                  </a:lnTo>
                  <a:lnTo>
                    <a:pt x="220" y="139"/>
                  </a:lnTo>
                  <a:lnTo>
                    <a:pt x="210" y="139"/>
                  </a:lnTo>
                  <a:lnTo>
                    <a:pt x="200" y="138"/>
                  </a:lnTo>
                  <a:lnTo>
                    <a:pt x="190" y="137"/>
                  </a:lnTo>
                  <a:lnTo>
                    <a:pt x="179" y="134"/>
                  </a:lnTo>
                  <a:lnTo>
                    <a:pt x="168" y="132"/>
                  </a:lnTo>
                  <a:lnTo>
                    <a:pt x="126" y="117"/>
                  </a:lnTo>
                  <a:lnTo>
                    <a:pt x="91" y="99"/>
                  </a:lnTo>
                  <a:lnTo>
                    <a:pt x="62" y="79"/>
                  </a:lnTo>
                  <a:lnTo>
                    <a:pt x="40" y="58"/>
                  </a:lnTo>
                  <a:lnTo>
                    <a:pt x="23" y="39"/>
                  </a:lnTo>
                  <a:lnTo>
                    <a:pt x="11" y="23"/>
                  </a:lnTo>
                  <a:lnTo>
                    <a:pt x="5" y="12"/>
                  </a:lnTo>
                  <a:lnTo>
                    <a:pt x="3" y="8"/>
                  </a:lnTo>
                  <a:lnTo>
                    <a:pt x="0" y="0"/>
                  </a:lnTo>
                  <a:lnTo>
                    <a:pt x="14" y="8"/>
                  </a:lnTo>
                  <a:lnTo>
                    <a:pt x="28" y="14"/>
                  </a:lnTo>
                  <a:lnTo>
                    <a:pt x="43" y="20"/>
                  </a:lnTo>
                  <a:lnTo>
                    <a:pt x="57" y="24"/>
                  </a:lnTo>
                  <a:lnTo>
                    <a:pt x="73" y="27"/>
                  </a:lnTo>
                  <a:lnTo>
                    <a:pt x="88" y="30"/>
                  </a:lnTo>
                  <a:lnTo>
                    <a:pt x="104" y="31"/>
                  </a:lnTo>
                  <a:lnTo>
                    <a:pt x="119" y="32"/>
                  </a:lnTo>
                  <a:lnTo>
                    <a:pt x="133" y="32"/>
                  </a:lnTo>
                  <a:lnTo>
                    <a:pt x="146" y="31"/>
                  </a:lnTo>
                  <a:lnTo>
                    <a:pt x="160" y="29"/>
                  </a:lnTo>
                  <a:lnTo>
                    <a:pt x="173" y="26"/>
                  </a:lnTo>
                  <a:lnTo>
                    <a:pt x="186" y="23"/>
                  </a:lnTo>
                  <a:lnTo>
                    <a:pt x="198" y="19"/>
                  </a:lnTo>
                  <a:lnTo>
                    <a:pt x="210" y="14"/>
                  </a:lnTo>
                  <a:lnTo>
                    <a:pt x="223"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36" name="Freeform 19"/>
            <p:cNvSpPr>
              <a:spLocks/>
            </p:cNvSpPr>
            <p:nvPr/>
          </p:nvSpPr>
          <p:spPr bwMode="auto">
            <a:xfrm>
              <a:off x="4783" y="1612"/>
              <a:ext cx="31" cy="32"/>
            </a:xfrm>
            <a:custGeom>
              <a:avLst/>
              <a:gdLst>
                <a:gd name="T0" fmla="*/ 0 w 122"/>
                <a:gd name="T1" fmla="*/ 0 h 129"/>
                <a:gd name="T2" fmla="*/ 0 w 122"/>
                <a:gd name="T3" fmla="*/ 0 h 129"/>
                <a:gd name="T4" fmla="*/ 0 w 122"/>
                <a:gd name="T5" fmla="*/ 0 h 129"/>
                <a:gd name="T6" fmla="*/ 0 w 122"/>
                <a:gd name="T7" fmla="*/ 0 h 129"/>
                <a:gd name="T8" fmla="*/ 0 w 122"/>
                <a:gd name="T9" fmla="*/ 0 h 129"/>
                <a:gd name="T10" fmla="*/ 0 w 122"/>
                <a:gd name="T11" fmla="*/ 0 h 129"/>
                <a:gd name="T12" fmla="*/ 0 w 122"/>
                <a:gd name="T13" fmla="*/ 0 h 129"/>
                <a:gd name="T14" fmla="*/ 0 w 122"/>
                <a:gd name="T15" fmla="*/ 0 h 129"/>
                <a:gd name="T16" fmla="*/ 0 w 122"/>
                <a:gd name="T17" fmla="*/ 0 h 129"/>
                <a:gd name="T18" fmla="*/ 0 w 122"/>
                <a:gd name="T19" fmla="*/ 0 h 129"/>
                <a:gd name="T20" fmla="*/ 0 w 122"/>
                <a:gd name="T21" fmla="*/ 0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2"/>
                <a:gd name="T34" fmla="*/ 0 h 129"/>
                <a:gd name="T35" fmla="*/ 122 w 122"/>
                <a:gd name="T36" fmla="*/ 129 h 12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2" h="129">
                  <a:moveTo>
                    <a:pt x="97" y="129"/>
                  </a:moveTo>
                  <a:lnTo>
                    <a:pt x="0" y="17"/>
                  </a:lnTo>
                  <a:lnTo>
                    <a:pt x="6" y="13"/>
                  </a:lnTo>
                  <a:lnTo>
                    <a:pt x="11" y="9"/>
                  </a:lnTo>
                  <a:lnTo>
                    <a:pt x="17" y="5"/>
                  </a:lnTo>
                  <a:lnTo>
                    <a:pt x="23" y="0"/>
                  </a:lnTo>
                  <a:lnTo>
                    <a:pt x="122" y="111"/>
                  </a:lnTo>
                  <a:lnTo>
                    <a:pt x="115" y="117"/>
                  </a:lnTo>
                  <a:lnTo>
                    <a:pt x="109" y="122"/>
                  </a:lnTo>
                  <a:lnTo>
                    <a:pt x="102" y="126"/>
                  </a:lnTo>
                  <a:lnTo>
                    <a:pt x="97" y="1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37" name="Freeform 20"/>
            <p:cNvSpPr>
              <a:spLocks/>
            </p:cNvSpPr>
            <p:nvPr/>
          </p:nvSpPr>
          <p:spPr bwMode="auto">
            <a:xfrm>
              <a:off x="4699" y="1514"/>
              <a:ext cx="105" cy="105"/>
            </a:xfrm>
            <a:custGeom>
              <a:avLst/>
              <a:gdLst>
                <a:gd name="T0" fmla="*/ 0 w 421"/>
                <a:gd name="T1" fmla="*/ 0 h 419"/>
                <a:gd name="T2" fmla="*/ 0 w 421"/>
                <a:gd name="T3" fmla="*/ 0 h 419"/>
                <a:gd name="T4" fmla="*/ 0 w 421"/>
                <a:gd name="T5" fmla="*/ 0 h 419"/>
                <a:gd name="T6" fmla="*/ 0 w 421"/>
                <a:gd name="T7" fmla="*/ 0 h 419"/>
                <a:gd name="T8" fmla="*/ 0 w 421"/>
                <a:gd name="T9" fmla="*/ 0 h 419"/>
                <a:gd name="T10" fmla="*/ 0 w 421"/>
                <a:gd name="T11" fmla="*/ 0 h 419"/>
                <a:gd name="T12" fmla="*/ 0 w 421"/>
                <a:gd name="T13" fmla="*/ 0 h 419"/>
                <a:gd name="T14" fmla="*/ 0 w 421"/>
                <a:gd name="T15" fmla="*/ 0 h 419"/>
                <a:gd name="T16" fmla="*/ 0 w 421"/>
                <a:gd name="T17" fmla="*/ 0 h 419"/>
                <a:gd name="T18" fmla="*/ 0 w 421"/>
                <a:gd name="T19" fmla="*/ 0 h 419"/>
                <a:gd name="T20" fmla="*/ 0 w 421"/>
                <a:gd name="T21" fmla="*/ 0 h 419"/>
                <a:gd name="T22" fmla="*/ 0 w 421"/>
                <a:gd name="T23" fmla="*/ 0 h 419"/>
                <a:gd name="T24" fmla="*/ 0 w 421"/>
                <a:gd name="T25" fmla="*/ 0 h 419"/>
                <a:gd name="T26" fmla="*/ 0 w 421"/>
                <a:gd name="T27" fmla="*/ 0 h 419"/>
                <a:gd name="T28" fmla="*/ 0 w 421"/>
                <a:gd name="T29" fmla="*/ 0 h 419"/>
                <a:gd name="T30" fmla="*/ 0 w 421"/>
                <a:gd name="T31" fmla="*/ 0 h 419"/>
                <a:gd name="T32" fmla="*/ 0 w 421"/>
                <a:gd name="T33" fmla="*/ 0 h 419"/>
                <a:gd name="T34" fmla="*/ 0 w 421"/>
                <a:gd name="T35" fmla="*/ 0 h 419"/>
                <a:gd name="T36" fmla="*/ 0 w 421"/>
                <a:gd name="T37" fmla="*/ 0 h 419"/>
                <a:gd name="T38" fmla="*/ 0 w 421"/>
                <a:gd name="T39" fmla="*/ 0 h 419"/>
                <a:gd name="T40" fmla="*/ 0 w 421"/>
                <a:gd name="T41" fmla="*/ 0 h 419"/>
                <a:gd name="T42" fmla="*/ 0 w 421"/>
                <a:gd name="T43" fmla="*/ 0 h 419"/>
                <a:gd name="T44" fmla="*/ 0 w 421"/>
                <a:gd name="T45" fmla="*/ 0 h 419"/>
                <a:gd name="T46" fmla="*/ 0 w 421"/>
                <a:gd name="T47" fmla="*/ 0 h 419"/>
                <a:gd name="T48" fmla="*/ 0 w 421"/>
                <a:gd name="T49" fmla="*/ 0 h 419"/>
                <a:gd name="T50" fmla="*/ 0 w 421"/>
                <a:gd name="T51" fmla="*/ 0 h 419"/>
                <a:gd name="T52" fmla="*/ 0 w 421"/>
                <a:gd name="T53" fmla="*/ 0 h 419"/>
                <a:gd name="T54" fmla="*/ 0 w 421"/>
                <a:gd name="T55" fmla="*/ 0 h 419"/>
                <a:gd name="T56" fmla="*/ 0 w 421"/>
                <a:gd name="T57" fmla="*/ 0 h 419"/>
                <a:gd name="T58" fmla="*/ 0 w 421"/>
                <a:gd name="T59" fmla="*/ 0 h 419"/>
                <a:gd name="T60" fmla="*/ 0 w 421"/>
                <a:gd name="T61" fmla="*/ 0 h 419"/>
                <a:gd name="T62" fmla="*/ 0 w 421"/>
                <a:gd name="T63" fmla="*/ 0 h 4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1"/>
                <a:gd name="T97" fmla="*/ 0 h 419"/>
                <a:gd name="T98" fmla="*/ 421 w 421"/>
                <a:gd name="T99" fmla="*/ 419 h 41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1" h="419">
                  <a:moveTo>
                    <a:pt x="421" y="209"/>
                  </a:moveTo>
                  <a:lnTo>
                    <a:pt x="420" y="231"/>
                  </a:lnTo>
                  <a:lnTo>
                    <a:pt x="417" y="251"/>
                  </a:lnTo>
                  <a:lnTo>
                    <a:pt x="411" y="271"/>
                  </a:lnTo>
                  <a:lnTo>
                    <a:pt x="404" y="291"/>
                  </a:lnTo>
                  <a:lnTo>
                    <a:pt x="395" y="310"/>
                  </a:lnTo>
                  <a:lnTo>
                    <a:pt x="384" y="326"/>
                  </a:lnTo>
                  <a:lnTo>
                    <a:pt x="373" y="343"/>
                  </a:lnTo>
                  <a:lnTo>
                    <a:pt x="360" y="357"/>
                  </a:lnTo>
                  <a:lnTo>
                    <a:pt x="344" y="372"/>
                  </a:lnTo>
                  <a:lnTo>
                    <a:pt x="327" y="383"/>
                  </a:lnTo>
                  <a:lnTo>
                    <a:pt x="311" y="394"/>
                  </a:lnTo>
                  <a:lnTo>
                    <a:pt x="292" y="403"/>
                  </a:lnTo>
                  <a:lnTo>
                    <a:pt x="272" y="410"/>
                  </a:lnTo>
                  <a:lnTo>
                    <a:pt x="253" y="415"/>
                  </a:lnTo>
                  <a:lnTo>
                    <a:pt x="232" y="418"/>
                  </a:lnTo>
                  <a:lnTo>
                    <a:pt x="210" y="419"/>
                  </a:lnTo>
                  <a:lnTo>
                    <a:pt x="190" y="418"/>
                  </a:lnTo>
                  <a:lnTo>
                    <a:pt x="169" y="415"/>
                  </a:lnTo>
                  <a:lnTo>
                    <a:pt x="148" y="410"/>
                  </a:lnTo>
                  <a:lnTo>
                    <a:pt x="129" y="404"/>
                  </a:lnTo>
                  <a:lnTo>
                    <a:pt x="111" y="395"/>
                  </a:lnTo>
                  <a:lnTo>
                    <a:pt x="93" y="384"/>
                  </a:lnTo>
                  <a:lnTo>
                    <a:pt x="77" y="372"/>
                  </a:lnTo>
                  <a:lnTo>
                    <a:pt x="61" y="358"/>
                  </a:lnTo>
                  <a:lnTo>
                    <a:pt x="47" y="343"/>
                  </a:lnTo>
                  <a:lnTo>
                    <a:pt x="35" y="326"/>
                  </a:lnTo>
                  <a:lnTo>
                    <a:pt x="25" y="309"/>
                  </a:lnTo>
                  <a:lnTo>
                    <a:pt x="15" y="290"/>
                  </a:lnTo>
                  <a:lnTo>
                    <a:pt x="9" y="271"/>
                  </a:lnTo>
                  <a:lnTo>
                    <a:pt x="4" y="250"/>
                  </a:lnTo>
                  <a:lnTo>
                    <a:pt x="1" y="230"/>
                  </a:lnTo>
                  <a:lnTo>
                    <a:pt x="0" y="209"/>
                  </a:lnTo>
                  <a:lnTo>
                    <a:pt x="1" y="188"/>
                  </a:lnTo>
                  <a:lnTo>
                    <a:pt x="4" y="167"/>
                  </a:lnTo>
                  <a:lnTo>
                    <a:pt x="9" y="148"/>
                  </a:lnTo>
                  <a:lnTo>
                    <a:pt x="15" y="128"/>
                  </a:lnTo>
                  <a:lnTo>
                    <a:pt x="25" y="110"/>
                  </a:lnTo>
                  <a:lnTo>
                    <a:pt x="35" y="93"/>
                  </a:lnTo>
                  <a:lnTo>
                    <a:pt x="47" y="76"/>
                  </a:lnTo>
                  <a:lnTo>
                    <a:pt x="61" y="61"/>
                  </a:lnTo>
                  <a:lnTo>
                    <a:pt x="77" y="47"/>
                  </a:lnTo>
                  <a:lnTo>
                    <a:pt x="93" y="35"/>
                  </a:lnTo>
                  <a:lnTo>
                    <a:pt x="111" y="24"/>
                  </a:lnTo>
                  <a:lnTo>
                    <a:pt x="129" y="15"/>
                  </a:lnTo>
                  <a:lnTo>
                    <a:pt x="148" y="9"/>
                  </a:lnTo>
                  <a:lnTo>
                    <a:pt x="169" y="4"/>
                  </a:lnTo>
                  <a:lnTo>
                    <a:pt x="190" y="1"/>
                  </a:lnTo>
                  <a:lnTo>
                    <a:pt x="210" y="0"/>
                  </a:lnTo>
                  <a:lnTo>
                    <a:pt x="231" y="1"/>
                  </a:lnTo>
                  <a:lnTo>
                    <a:pt x="252" y="4"/>
                  </a:lnTo>
                  <a:lnTo>
                    <a:pt x="271" y="9"/>
                  </a:lnTo>
                  <a:lnTo>
                    <a:pt x="291" y="15"/>
                  </a:lnTo>
                  <a:lnTo>
                    <a:pt x="309" y="24"/>
                  </a:lnTo>
                  <a:lnTo>
                    <a:pt x="326" y="35"/>
                  </a:lnTo>
                  <a:lnTo>
                    <a:pt x="343" y="47"/>
                  </a:lnTo>
                  <a:lnTo>
                    <a:pt x="358" y="61"/>
                  </a:lnTo>
                  <a:lnTo>
                    <a:pt x="372" y="76"/>
                  </a:lnTo>
                  <a:lnTo>
                    <a:pt x="384" y="93"/>
                  </a:lnTo>
                  <a:lnTo>
                    <a:pt x="396" y="110"/>
                  </a:lnTo>
                  <a:lnTo>
                    <a:pt x="404" y="128"/>
                  </a:lnTo>
                  <a:lnTo>
                    <a:pt x="411" y="148"/>
                  </a:lnTo>
                  <a:lnTo>
                    <a:pt x="417" y="167"/>
                  </a:lnTo>
                  <a:lnTo>
                    <a:pt x="420" y="188"/>
                  </a:lnTo>
                  <a:lnTo>
                    <a:pt x="421" y="20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38" name="Freeform 21"/>
            <p:cNvSpPr>
              <a:spLocks/>
            </p:cNvSpPr>
            <p:nvPr/>
          </p:nvSpPr>
          <p:spPr bwMode="auto">
            <a:xfrm>
              <a:off x="4695" y="1454"/>
              <a:ext cx="95" cy="65"/>
            </a:xfrm>
            <a:custGeom>
              <a:avLst/>
              <a:gdLst>
                <a:gd name="T0" fmla="*/ 0 w 383"/>
                <a:gd name="T1" fmla="*/ 0 h 257"/>
                <a:gd name="T2" fmla="*/ 0 w 383"/>
                <a:gd name="T3" fmla="*/ 0 h 257"/>
                <a:gd name="T4" fmla="*/ 0 w 383"/>
                <a:gd name="T5" fmla="*/ 0 h 257"/>
                <a:gd name="T6" fmla="*/ 0 w 383"/>
                <a:gd name="T7" fmla="*/ 0 h 257"/>
                <a:gd name="T8" fmla="*/ 0 w 383"/>
                <a:gd name="T9" fmla="*/ 0 h 257"/>
                <a:gd name="T10" fmla="*/ 0 w 383"/>
                <a:gd name="T11" fmla="*/ 0 h 257"/>
                <a:gd name="T12" fmla="*/ 0 w 383"/>
                <a:gd name="T13" fmla="*/ 0 h 257"/>
                <a:gd name="T14" fmla="*/ 0 w 383"/>
                <a:gd name="T15" fmla="*/ 0 h 257"/>
                <a:gd name="T16" fmla="*/ 0 w 383"/>
                <a:gd name="T17" fmla="*/ 0 h 257"/>
                <a:gd name="T18" fmla="*/ 0 w 383"/>
                <a:gd name="T19" fmla="*/ 0 h 257"/>
                <a:gd name="T20" fmla="*/ 0 w 383"/>
                <a:gd name="T21" fmla="*/ 0 h 257"/>
                <a:gd name="T22" fmla="*/ 0 w 383"/>
                <a:gd name="T23" fmla="*/ 0 h 257"/>
                <a:gd name="T24" fmla="*/ 0 w 383"/>
                <a:gd name="T25" fmla="*/ 0 h 257"/>
                <a:gd name="T26" fmla="*/ 0 w 383"/>
                <a:gd name="T27" fmla="*/ 0 h 257"/>
                <a:gd name="T28" fmla="*/ 0 w 383"/>
                <a:gd name="T29" fmla="*/ 0 h 257"/>
                <a:gd name="T30" fmla="*/ 0 w 383"/>
                <a:gd name="T31" fmla="*/ 0 h 257"/>
                <a:gd name="T32" fmla="*/ 0 w 383"/>
                <a:gd name="T33" fmla="*/ 0 h 257"/>
                <a:gd name="T34" fmla="*/ 0 w 383"/>
                <a:gd name="T35" fmla="*/ 0 h 257"/>
                <a:gd name="T36" fmla="*/ 0 w 383"/>
                <a:gd name="T37" fmla="*/ 0 h 257"/>
                <a:gd name="T38" fmla="*/ 0 w 383"/>
                <a:gd name="T39" fmla="*/ 0 h 257"/>
                <a:gd name="T40" fmla="*/ 0 w 383"/>
                <a:gd name="T41" fmla="*/ 0 h 257"/>
                <a:gd name="T42" fmla="*/ 0 w 383"/>
                <a:gd name="T43" fmla="*/ 0 h 257"/>
                <a:gd name="T44" fmla="*/ 0 w 383"/>
                <a:gd name="T45" fmla="*/ 0 h 257"/>
                <a:gd name="T46" fmla="*/ 0 w 383"/>
                <a:gd name="T47" fmla="*/ 0 h 257"/>
                <a:gd name="T48" fmla="*/ 0 w 383"/>
                <a:gd name="T49" fmla="*/ 0 h 257"/>
                <a:gd name="T50" fmla="*/ 0 w 383"/>
                <a:gd name="T51" fmla="*/ 0 h 257"/>
                <a:gd name="T52" fmla="*/ 0 w 383"/>
                <a:gd name="T53" fmla="*/ 0 h 257"/>
                <a:gd name="T54" fmla="*/ 0 w 383"/>
                <a:gd name="T55" fmla="*/ 0 h 257"/>
                <a:gd name="T56" fmla="*/ 0 w 383"/>
                <a:gd name="T57" fmla="*/ 0 h 257"/>
                <a:gd name="T58" fmla="*/ 0 w 383"/>
                <a:gd name="T59" fmla="*/ 0 h 257"/>
                <a:gd name="T60" fmla="*/ 0 w 383"/>
                <a:gd name="T61" fmla="*/ 0 h 257"/>
                <a:gd name="T62" fmla="*/ 0 w 383"/>
                <a:gd name="T63" fmla="*/ 0 h 257"/>
                <a:gd name="T64" fmla="*/ 0 w 383"/>
                <a:gd name="T65" fmla="*/ 0 h 257"/>
                <a:gd name="T66" fmla="*/ 0 w 383"/>
                <a:gd name="T67" fmla="*/ 0 h 257"/>
                <a:gd name="T68" fmla="*/ 0 w 383"/>
                <a:gd name="T69" fmla="*/ 0 h 25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83"/>
                <a:gd name="T106" fmla="*/ 0 h 257"/>
                <a:gd name="T107" fmla="*/ 383 w 383"/>
                <a:gd name="T108" fmla="*/ 257 h 25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83" h="257">
                  <a:moveTo>
                    <a:pt x="172" y="3"/>
                  </a:moveTo>
                  <a:lnTo>
                    <a:pt x="185" y="9"/>
                  </a:lnTo>
                  <a:lnTo>
                    <a:pt x="196" y="17"/>
                  </a:lnTo>
                  <a:lnTo>
                    <a:pt x="204" y="25"/>
                  </a:lnTo>
                  <a:lnTo>
                    <a:pt x="212" y="33"/>
                  </a:lnTo>
                  <a:lnTo>
                    <a:pt x="217" y="43"/>
                  </a:lnTo>
                  <a:lnTo>
                    <a:pt x="222" y="51"/>
                  </a:lnTo>
                  <a:lnTo>
                    <a:pt x="226" y="60"/>
                  </a:lnTo>
                  <a:lnTo>
                    <a:pt x="229" y="68"/>
                  </a:lnTo>
                  <a:lnTo>
                    <a:pt x="232" y="77"/>
                  </a:lnTo>
                  <a:lnTo>
                    <a:pt x="237" y="85"/>
                  </a:lnTo>
                  <a:lnTo>
                    <a:pt x="241" y="92"/>
                  </a:lnTo>
                  <a:lnTo>
                    <a:pt x="245" y="100"/>
                  </a:lnTo>
                  <a:lnTo>
                    <a:pt x="251" y="106"/>
                  </a:lnTo>
                  <a:lnTo>
                    <a:pt x="259" y="110"/>
                  </a:lnTo>
                  <a:lnTo>
                    <a:pt x="268" y="113"/>
                  </a:lnTo>
                  <a:lnTo>
                    <a:pt x="279" y="114"/>
                  </a:lnTo>
                  <a:lnTo>
                    <a:pt x="285" y="114"/>
                  </a:lnTo>
                  <a:lnTo>
                    <a:pt x="292" y="113"/>
                  </a:lnTo>
                  <a:lnTo>
                    <a:pt x="297" y="112"/>
                  </a:lnTo>
                  <a:lnTo>
                    <a:pt x="302" y="111"/>
                  </a:lnTo>
                  <a:lnTo>
                    <a:pt x="307" y="110"/>
                  </a:lnTo>
                  <a:lnTo>
                    <a:pt x="312" y="108"/>
                  </a:lnTo>
                  <a:lnTo>
                    <a:pt x="317" y="107"/>
                  </a:lnTo>
                  <a:lnTo>
                    <a:pt x="322" y="105"/>
                  </a:lnTo>
                  <a:lnTo>
                    <a:pt x="330" y="102"/>
                  </a:lnTo>
                  <a:lnTo>
                    <a:pt x="337" y="100"/>
                  </a:lnTo>
                  <a:lnTo>
                    <a:pt x="344" y="100"/>
                  </a:lnTo>
                  <a:lnTo>
                    <a:pt x="351" y="101"/>
                  </a:lnTo>
                  <a:lnTo>
                    <a:pt x="357" y="104"/>
                  </a:lnTo>
                  <a:lnTo>
                    <a:pt x="363" y="109"/>
                  </a:lnTo>
                  <a:lnTo>
                    <a:pt x="370" y="118"/>
                  </a:lnTo>
                  <a:lnTo>
                    <a:pt x="378" y="130"/>
                  </a:lnTo>
                  <a:lnTo>
                    <a:pt x="383" y="152"/>
                  </a:lnTo>
                  <a:lnTo>
                    <a:pt x="381" y="185"/>
                  </a:lnTo>
                  <a:lnTo>
                    <a:pt x="374" y="222"/>
                  </a:lnTo>
                  <a:lnTo>
                    <a:pt x="366" y="257"/>
                  </a:lnTo>
                  <a:lnTo>
                    <a:pt x="351" y="247"/>
                  </a:lnTo>
                  <a:lnTo>
                    <a:pt x="335" y="237"/>
                  </a:lnTo>
                  <a:lnTo>
                    <a:pt x="317" y="230"/>
                  </a:lnTo>
                  <a:lnTo>
                    <a:pt x="301" y="223"/>
                  </a:lnTo>
                  <a:lnTo>
                    <a:pt x="283" y="219"/>
                  </a:lnTo>
                  <a:lnTo>
                    <a:pt x="265" y="215"/>
                  </a:lnTo>
                  <a:lnTo>
                    <a:pt x="246" y="213"/>
                  </a:lnTo>
                  <a:lnTo>
                    <a:pt x="227" y="212"/>
                  </a:lnTo>
                  <a:lnTo>
                    <a:pt x="214" y="212"/>
                  </a:lnTo>
                  <a:lnTo>
                    <a:pt x="199" y="214"/>
                  </a:lnTo>
                  <a:lnTo>
                    <a:pt x="186" y="216"/>
                  </a:lnTo>
                  <a:lnTo>
                    <a:pt x="173" y="218"/>
                  </a:lnTo>
                  <a:lnTo>
                    <a:pt x="160" y="222"/>
                  </a:lnTo>
                  <a:lnTo>
                    <a:pt x="147" y="226"/>
                  </a:lnTo>
                  <a:lnTo>
                    <a:pt x="135" y="231"/>
                  </a:lnTo>
                  <a:lnTo>
                    <a:pt x="123" y="236"/>
                  </a:lnTo>
                  <a:lnTo>
                    <a:pt x="0" y="165"/>
                  </a:lnTo>
                  <a:lnTo>
                    <a:pt x="6" y="153"/>
                  </a:lnTo>
                  <a:lnTo>
                    <a:pt x="15" y="141"/>
                  </a:lnTo>
                  <a:lnTo>
                    <a:pt x="23" y="127"/>
                  </a:lnTo>
                  <a:lnTo>
                    <a:pt x="33" y="112"/>
                  </a:lnTo>
                  <a:lnTo>
                    <a:pt x="44" y="97"/>
                  </a:lnTo>
                  <a:lnTo>
                    <a:pt x="55" y="82"/>
                  </a:lnTo>
                  <a:lnTo>
                    <a:pt x="67" y="67"/>
                  </a:lnTo>
                  <a:lnTo>
                    <a:pt x="79" y="54"/>
                  </a:lnTo>
                  <a:lnTo>
                    <a:pt x="90" y="40"/>
                  </a:lnTo>
                  <a:lnTo>
                    <a:pt x="103" y="29"/>
                  </a:lnTo>
                  <a:lnTo>
                    <a:pt x="115" y="19"/>
                  </a:lnTo>
                  <a:lnTo>
                    <a:pt x="128" y="10"/>
                  </a:lnTo>
                  <a:lnTo>
                    <a:pt x="139" y="4"/>
                  </a:lnTo>
                  <a:lnTo>
                    <a:pt x="151" y="1"/>
                  </a:lnTo>
                  <a:lnTo>
                    <a:pt x="162" y="0"/>
                  </a:lnTo>
                  <a:lnTo>
                    <a:pt x="172" y="3"/>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39" name="Freeform 22"/>
            <p:cNvSpPr>
              <a:spLocks/>
            </p:cNvSpPr>
            <p:nvPr/>
          </p:nvSpPr>
          <p:spPr bwMode="auto">
            <a:xfrm>
              <a:off x="4665" y="1490"/>
              <a:ext cx="54" cy="32"/>
            </a:xfrm>
            <a:custGeom>
              <a:avLst/>
              <a:gdLst>
                <a:gd name="T0" fmla="*/ 0 w 217"/>
                <a:gd name="T1" fmla="*/ 0 h 131"/>
                <a:gd name="T2" fmla="*/ 0 w 217"/>
                <a:gd name="T3" fmla="*/ 0 h 131"/>
                <a:gd name="T4" fmla="*/ 0 w 217"/>
                <a:gd name="T5" fmla="*/ 0 h 131"/>
                <a:gd name="T6" fmla="*/ 0 w 217"/>
                <a:gd name="T7" fmla="*/ 0 h 131"/>
                <a:gd name="T8" fmla="*/ 0 w 217"/>
                <a:gd name="T9" fmla="*/ 0 h 131"/>
                <a:gd name="T10" fmla="*/ 0 w 217"/>
                <a:gd name="T11" fmla="*/ 0 h 131"/>
                <a:gd name="T12" fmla="*/ 0 w 217"/>
                <a:gd name="T13" fmla="*/ 0 h 131"/>
                <a:gd name="T14" fmla="*/ 0 w 217"/>
                <a:gd name="T15" fmla="*/ 0 h 131"/>
                <a:gd name="T16" fmla="*/ 0 60000 65536"/>
                <a:gd name="T17" fmla="*/ 0 60000 65536"/>
                <a:gd name="T18" fmla="*/ 0 60000 65536"/>
                <a:gd name="T19" fmla="*/ 0 60000 65536"/>
                <a:gd name="T20" fmla="*/ 0 60000 65536"/>
                <a:gd name="T21" fmla="*/ 0 60000 65536"/>
                <a:gd name="T22" fmla="*/ 0 60000 65536"/>
                <a:gd name="T23" fmla="*/ 0 60000 65536"/>
                <a:gd name="T24" fmla="*/ 0 w 217"/>
                <a:gd name="T25" fmla="*/ 0 h 131"/>
                <a:gd name="T26" fmla="*/ 217 w 217"/>
                <a:gd name="T27" fmla="*/ 131 h 13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7" h="131">
                  <a:moveTo>
                    <a:pt x="26" y="0"/>
                  </a:moveTo>
                  <a:lnTo>
                    <a:pt x="217" y="110"/>
                  </a:lnTo>
                  <a:lnTo>
                    <a:pt x="209" y="115"/>
                  </a:lnTo>
                  <a:lnTo>
                    <a:pt x="203" y="120"/>
                  </a:lnTo>
                  <a:lnTo>
                    <a:pt x="196" y="126"/>
                  </a:lnTo>
                  <a:lnTo>
                    <a:pt x="190" y="131"/>
                  </a:lnTo>
                  <a:lnTo>
                    <a:pt x="0" y="50"/>
                  </a:lnTo>
                  <a:lnTo>
                    <a:pt x="26" y="0"/>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0" name="Freeform 23"/>
            <p:cNvSpPr>
              <a:spLocks/>
            </p:cNvSpPr>
            <p:nvPr/>
          </p:nvSpPr>
          <p:spPr bwMode="auto">
            <a:xfrm>
              <a:off x="4617" y="1518"/>
              <a:ext cx="102" cy="172"/>
            </a:xfrm>
            <a:custGeom>
              <a:avLst/>
              <a:gdLst>
                <a:gd name="T0" fmla="*/ 0 w 406"/>
                <a:gd name="T1" fmla="*/ 0 h 688"/>
                <a:gd name="T2" fmla="*/ 0 w 406"/>
                <a:gd name="T3" fmla="*/ 0 h 688"/>
                <a:gd name="T4" fmla="*/ 0 w 406"/>
                <a:gd name="T5" fmla="*/ 0 h 688"/>
                <a:gd name="T6" fmla="*/ 0 w 406"/>
                <a:gd name="T7" fmla="*/ 0 h 688"/>
                <a:gd name="T8" fmla="*/ 0 w 406"/>
                <a:gd name="T9" fmla="*/ 0 h 688"/>
                <a:gd name="T10" fmla="*/ 0 w 406"/>
                <a:gd name="T11" fmla="*/ 0 h 688"/>
                <a:gd name="T12" fmla="*/ 0 w 406"/>
                <a:gd name="T13" fmla="*/ 0 h 688"/>
                <a:gd name="T14" fmla="*/ 0 w 406"/>
                <a:gd name="T15" fmla="*/ 0 h 688"/>
                <a:gd name="T16" fmla="*/ 0 w 406"/>
                <a:gd name="T17" fmla="*/ 0 h 688"/>
                <a:gd name="T18" fmla="*/ 0 w 406"/>
                <a:gd name="T19" fmla="*/ 0 h 688"/>
                <a:gd name="T20" fmla="*/ 0 w 406"/>
                <a:gd name="T21" fmla="*/ 0 h 688"/>
                <a:gd name="T22" fmla="*/ 0 w 406"/>
                <a:gd name="T23" fmla="*/ 0 h 688"/>
                <a:gd name="T24" fmla="*/ 0 w 406"/>
                <a:gd name="T25" fmla="*/ 0 h 688"/>
                <a:gd name="T26" fmla="*/ 0 w 406"/>
                <a:gd name="T27" fmla="*/ 0 h 688"/>
                <a:gd name="T28" fmla="*/ 0 w 406"/>
                <a:gd name="T29" fmla="*/ 0 h 688"/>
                <a:gd name="T30" fmla="*/ 0 w 406"/>
                <a:gd name="T31" fmla="*/ 0 h 688"/>
                <a:gd name="T32" fmla="*/ 0 w 406"/>
                <a:gd name="T33" fmla="*/ 0 h 688"/>
                <a:gd name="T34" fmla="*/ 0 w 406"/>
                <a:gd name="T35" fmla="*/ 0 h 688"/>
                <a:gd name="T36" fmla="*/ 0 w 406"/>
                <a:gd name="T37" fmla="*/ 0 h 688"/>
                <a:gd name="T38" fmla="*/ 0 w 406"/>
                <a:gd name="T39" fmla="*/ 0 h 688"/>
                <a:gd name="T40" fmla="*/ 0 w 406"/>
                <a:gd name="T41" fmla="*/ 0 h 688"/>
                <a:gd name="T42" fmla="*/ 0 w 406"/>
                <a:gd name="T43" fmla="*/ 0 h 688"/>
                <a:gd name="T44" fmla="*/ 0 w 406"/>
                <a:gd name="T45" fmla="*/ 0 h 688"/>
                <a:gd name="T46" fmla="*/ 0 w 406"/>
                <a:gd name="T47" fmla="*/ 0 h 688"/>
                <a:gd name="T48" fmla="*/ 0 w 406"/>
                <a:gd name="T49" fmla="*/ 0 h 688"/>
                <a:gd name="T50" fmla="*/ 0 w 406"/>
                <a:gd name="T51" fmla="*/ 0 h 688"/>
                <a:gd name="T52" fmla="*/ 0 w 406"/>
                <a:gd name="T53" fmla="*/ 0 h 688"/>
                <a:gd name="T54" fmla="*/ 0 w 406"/>
                <a:gd name="T55" fmla="*/ 0 h 688"/>
                <a:gd name="T56" fmla="*/ 0 w 406"/>
                <a:gd name="T57" fmla="*/ 0 h 688"/>
                <a:gd name="T58" fmla="*/ 0 w 406"/>
                <a:gd name="T59" fmla="*/ 0 h 688"/>
                <a:gd name="T60" fmla="*/ 0 w 406"/>
                <a:gd name="T61" fmla="*/ 0 h 688"/>
                <a:gd name="T62" fmla="*/ 0 w 406"/>
                <a:gd name="T63" fmla="*/ 0 h 688"/>
                <a:gd name="T64" fmla="*/ 0 w 406"/>
                <a:gd name="T65" fmla="*/ 0 h 688"/>
                <a:gd name="T66" fmla="*/ 0 w 406"/>
                <a:gd name="T67" fmla="*/ 0 h 688"/>
                <a:gd name="T68" fmla="*/ 0 w 406"/>
                <a:gd name="T69" fmla="*/ 0 h 688"/>
                <a:gd name="T70" fmla="*/ 0 w 406"/>
                <a:gd name="T71" fmla="*/ 0 h 688"/>
                <a:gd name="T72" fmla="*/ 0 w 406"/>
                <a:gd name="T73" fmla="*/ 0 h 688"/>
                <a:gd name="T74" fmla="*/ 0 w 406"/>
                <a:gd name="T75" fmla="*/ 0 h 688"/>
                <a:gd name="T76" fmla="*/ 0 w 406"/>
                <a:gd name="T77" fmla="*/ 0 h 688"/>
                <a:gd name="T78" fmla="*/ 0 w 406"/>
                <a:gd name="T79" fmla="*/ 0 h 688"/>
                <a:gd name="T80" fmla="*/ 0 w 406"/>
                <a:gd name="T81" fmla="*/ 0 h 688"/>
                <a:gd name="T82" fmla="*/ 0 w 406"/>
                <a:gd name="T83" fmla="*/ 0 h 688"/>
                <a:gd name="T84" fmla="*/ 0 w 406"/>
                <a:gd name="T85" fmla="*/ 0 h 688"/>
                <a:gd name="T86" fmla="*/ 0 w 406"/>
                <a:gd name="T87" fmla="*/ 0 h 688"/>
                <a:gd name="T88" fmla="*/ 0 w 406"/>
                <a:gd name="T89" fmla="*/ 0 h 688"/>
                <a:gd name="T90" fmla="*/ 0 w 406"/>
                <a:gd name="T91" fmla="*/ 0 h 6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06"/>
                <a:gd name="T139" fmla="*/ 0 h 688"/>
                <a:gd name="T140" fmla="*/ 406 w 406"/>
                <a:gd name="T141" fmla="*/ 688 h 6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06" h="688">
                  <a:moveTo>
                    <a:pt x="272" y="0"/>
                  </a:moveTo>
                  <a:lnTo>
                    <a:pt x="360" y="37"/>
                  </a:lnTo>
                  <a:lnTo>
                    <a:pt x="346" y="54"/>
                  </a:lnTo>
                  <a:lnTo>
                    <a:pt x="335" y="72"/>
                  </a:lnTo>
                  <a:lnTo>
                    <a:pt x="325" y="90"/>
                  </a:lnTo>
                  <a:lnTo>
                    <a:pt x="316" y="109"/>
                  </a:lnTo>
                  <a:lnTo>
                    <a:pt x="309" y="130"/>
                  </a:lnTo>
                  <a:lnTo>
                    <a:pt x="304" y="150"/>
                  </a:lnTo>
                  <a:lnTo>
                    <a:pt x="301" y="172"/>
                  </a:lnTo>
                  <a:lnTo>
                    <a:pt x="300" y="194"/>
                  </a:lnTo>
                  <a:lnTo>
                    <a:pt x="301" y="218"/>
                  </a:lnTo>
                  <a:lnTo>
                    <a:pt x="304" y="241"/>
                  </a:lnTo>
                  <a:lnTo>
                    <a:pt x="310" y="263"/>
                  </a:lnTo>
                  <a:lnTo>
                    <a:pt x="317" y="285"/>
                  </a:lnTo>
                  <a:lnTo>
                    <a:pt x="328" y="306"/>
                  </a:lnTo>
                  <a:lnTo>
                    <a:pt x="339" y="326"/>
                  </a:lnTo>
                  <a:lnTo>
                    <a:pt x="354" y="344"/>
                  </a:lnTo>
                  <a:lnTo>
                    <a:pt x="369" y="362"/>
                  </a:lnTo>
                  <a:lnTo>
                    <a:pt x="373" y="366"/>
                  </a:lnTo>
                  <a:lnTo>
                    <a:pt x="378" y="370"/>
                  </a:lnTo>
                  <a:lnTo>
                    <a:pt x="383" y="374"/>
                  </a:lnTo>
                  <a:lnTo>
                    <a:pt x="387" y="377"/>
                  </a:lnTo>
                  <a:lnTo>
                    <a:pt x="392" y="382"/>
                  </a:lnTo>
                  <a:lnTo>
                    <a:pt x="396" y="385"/>
                  </a:lnTo>
                  <a:lnTo>
                    <a:pt x="401" y="389"/>
                  </a:lnTo>
                  <a:lnTo>
                    <a:pt x="406" y="392"/>
                  </a:lnTo>
                  <a:lnTo>
                    <a:pt x="234" y="673"/>
                  </a:lnTo>
                  <a:lnTo>
                    <a:pt x="131" y="688"/>
                  </a:lnTo>
                  <a:lnTo>
                    <a:pt x="172" y="564"/>
                  </a:lnTo>
                  <a:lnTo>
                    <a:pt x="0" y="375"/>
                  </a:lnTo>
                  <a:lnTo>
                    <a:pt x="8" y="363"/>
                  </a:lnTo>
                  <a:lnTo>
                    <a:pt x="17" y="347"/>
                  </a:lnTo>
                  <a:lnTo>
                    <a:pt x="27" y="330"/>
                  </a:lnTo>
                  <a:lnTo>
                    <a:pt x="40" y="309"/>
                  </a:lnTo>
                  <a:lnTo>
                    <a:pt x="53" y="287"/>
                  </a:lnTo>
                  <a:lnTo>
                    <a:pt x="69" y="263"/>
                  </a:lnTo>
                  <a:lnTo>
                    <a:pt x="85" y="239"/>
                  </a:lnTo>
                  <a:lnTo>
                    <a:pt x="103" y="213"/>
                  </a:lnTo>
                  <a:lnTo>
                    <a:pt x="122" y="186"/>
                  </a:lnTo>
                  <a:lnTo>
                    <a:pt x="141" y="159"/>
                  </a:lnTo>
                  <a:lnTo>
                    <a:pt x="161" y="131"/>
                  </a:lnTo>
                  <a:lnTo>
                    <a:pt x="183" y="104"/>
                  </a:lnTo>
                  <a:lnTo>
                    <a:pt x="203" y="76"/>
                  </a:lnTo>
                  <a:lnTo>
                    <a:pt x="226" y="50"/>
                  </a:lnTo>
                  <a:lnTo>
                    <a:pt x="249" y="24"/>
                  </a:lnTo>
                  <a:lnTo>
                    <a:pt x="27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1" name="Freeform 24"/>
            <p:cNvSpPr>
              <a:spLocks/>
            </p:cNvSpPr>
            <p:nvPr/>
          </p:nvSpPr>
          <p:spPr bwMode="auto">
            <a:xfrm>
              <a:off x="4595" y="1602"/>
              <a:ext cx="58" cy="81"/>
            </a:xfrm>
            <a:custGeom>
              <a:avLst/>
              <a:gdLst>
                <a:gd name="T0" fmla="*/ 0 w 233"/>
                <a:gd name="T1" fmla="*/ 0 h 325"/>
                <a:gd name="T2" fmla="*/ 0 w 233"/>
                <a:gd name="T3" fmla="*/ 0 h 325"/>
                <a:gd name="T4" fmla="*/ 0 w 233"/>
                <a:gd name="T5" fmla="*/ 0 h 325"/>
                <a:gd name="T6" fmla="*/ 0 w 233"/>
                <a:gd name="T7" fmla="*/ 0 h 325"/>
                <a:gd name="T8" fmla="*/ 0 w 233"/>
                <a:gd name="T9" fmla="*/ 0 h 325"/>
                <a:gd name="T10" fmla="*/ 0 w 233"/>
                <a:gd name="T11" fmla="*/ 0 h 325"/>
                <a:gd name="T12" fmla="*/ 0 w 233"/>
                <a:gd name="T13" fmla="*/ 0 h 325"/>
                <a:gd name="T14" fmla="*/ 0 w 233"/>
                <a:gd name="T15" fmla="*/ 0 h 325"/>
                <a:gd name="T16" fmla="*/ 0 w 233"/>
                <a:gd name="T17" fmla="*/ 0 h 325"/>
                <a:gd name="T18" fmla="*/ 0 w 233"/>
                <a:gd name="T19" fmla="*/ 0 h 325"/>
                <a:gd name="T20" fmla="*/ 0 w 233"/>
                <a:gd name="T21" fmla="*/ 0 h 3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3"/>
                <a:gd name="T34" fmla="*/ 0 h 325"/>
                <a:gd name="T35" fmla="*/ 233 w 233"/>
                <a:gd name="T36" fmla="*/ 325 h 32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3" h="325">
                  <a:moveTo>
                    <a:pt x="64" y="49"/>
                  </a:moveTo>
                  <a:lnTo>
                    <a:pt x="233" y="234"/>
                  </a:lnTo>
                  <a:lnTo>
                    <a:pt x="203" y="325"/>
                  </a:lnTo>
                  <a:lnTo>
                    <a:pt x="0" y="91"/>
                  </a:lnTo>
                  <a:lnTo>
                    <a:pt x="20" y="0"/>
                  </a:lnTo>
                  <a:lnTo>
                    <a:pt x="59" y="44"/>
                  </a:lnTo>
                  <a:lnTo>
                    <a:pt x="58" y="45"/>
                  </a:lnTo>
                  <a:lnTo>
                    <a:pt x="58" y="46"/>
                  </a:lnTo>
                  <a:lnTo>
                    <a:pt x="64" y="49"/>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2" name="Freeform 25"/>
            <p:cNvSpPr>
              <a:spLocks/>
            </p:cNvSpPr>
            <p:nvPr/>
          </p:nvSpPr>
          <p:spPr bwMode="auto">
            <a:xfrm>
              <a:off x="4377" y="1679"/>
              <a:ext cx="75" cy="47"/>
            </a:xfrm>
            <a:custGeom>
              <a:avLst/>
              <a:gdLst>
                <a:gd name="T0" fmla="*/ 0 w 298"/>
                <a:gd name="T1" fmla="*/ 0 h 188"/>
                <a:gd name="T2" fmla="*/ 0 w 298"/>
                <a:gd name="T3" fmla="*/ 0 h 188"/>
                <a:gd name="T4" fmla="*/ 0 w 298"/>
                <a:gd name="T5" fmla="*/ 0 h 188"/>
                <a:gd name="T6" fmla="*/ 0 w 298"/>
                <a:gd name="T7" fmla="*/ 0 h 188"/>
                <a:gd name="T8" fmla="*/ 0 w 298"/>
                <a:gd name="T9" fmla="*/ 0 h 188"/>
                <a:gd name="T10" fmla="*/ 0 w 298"/>
                <a:gd name="T11" fmla="*/ 0 h 188"/>
                <a:gd name="T12" fmla="*/ 0 w 298"/>
                <a:gd name="T13" fmla="*/ 0 h 188"/>
                <a:gd name="T14" fmla="*/ 0 w 298"/>
                <a:gd name="T15" fmla="*/ 0 h 188"/>
                <a:gd name="T16" fmla="*/ 0 w 298"/>
                <a:gd name="T17" fmla="*/ 0 h 188"/>
                <a:gd name="T18" fmla="*/ 0 w 298"/>
                <a:gd name="T19" fmla="*/ 0 h 188"/>
                <a:gd name="T20" fmla="*/ 0 w 298"/>
                <a:gd name="T21" fmla="*/ 0 h 188"/>
                <a:gd name="T22" fmla="*/ 0 w 298"/>
                <a:gd name="T23" fmla="*/ 0 h 188"/>
                <a:gd name="T24" fmla="*/ 0 w 298"/>
                <a:gd name="T25" fmla="*/ 0 h 188"/>
                <a:gd name="T26" fmla="*/ 0 w 298"/>
                <a:gd name="T27" fmla="*/ 0 h 188"/>
                <a:gd name="T28" fmla="*/ 0 w 298"/>
                <a:gd name="T29" fmla="*/ 0 h 188"/>
                <a:gd name="T30" fmla="*/ 0 w 298"/>
                <a:gd name="T31" fmla="*/ 0 h 188"/>
                <a:gd name="T32" fmla="*/ 0 w 298"/>
                <a:gd name="T33" fmla="*/ 0 h 188"/>
                <a:gd name="T34" fmla="*/ 0 w 298"/>
                <a:gd name="T35" fmla="*/ 0 h 188"/>
                <a:gd name="T36" fmla="*/ 0 w 298"/>
                <a:gd name="T37" fmla="*/ 0 h 188"/>
                <a:gd name="T38" fmla="*/ 0 w 298"/>
                <a:gd name="T39" fmla="*/ 0 h 188"/>
                <a:gd name="T40" fmla="*/ 0 w 298"/>
                <a:gd name="T41" fmla="*/ 0 h 188"/>
                <a:gd name="T42" fmla="*/ 0 w 298"/>
                <a:gd name="T43" fmla="*/ 0 h 188"/>
                <a:gd name="T44" fmla="*/ 0 w 298"/>
                <a:gd name="T45" fmla="*/ 0 h 188"/>
                <a:gd name="T46" fmla="*/ 0 w 298"/>
                <a:gd name="T47" fmla="*/ 0 h 188"/>
                <a:gd name="T48" fmla="*/ 0 w 298"/>
                <a:gd name="T49" fmla="*/ 0 h 188"/>
                <a:gd name="T50" fmla="*/ 0 w 298"/>
                <a:gd name="T51" fmla="*/ 0 h 188"/>
                <a:gd name="T52" fmla="*/ 0 w 298"/>
                <a:gd name="T53" fmla="*/ 0 h 188"/>
                <a:gd name="T54" fmla="*/ 0 w 298"/>
                <a:gd name="T55" fmla="*/ 0 h 188"/>
                <a:gd name="T56" fmla="*/ 0 w 298"/>
                <a:gd name="T57" fmla="*/ 0 h 188"/>
                <a:gd name="T58" fmla="*/ 0 w 298"/>
                <a:gd name="T59" fmla="*/ 0 h 188"/>
                <a:gd name="T60" fmla="*/ 0 w 298"/>
                <a:gd name="T61" fmla="*/ 0 h 188"/>
                <a:gd name="T62" fmla="*/ 0 w 298"/>
                <a:gd name="T63" fmla="*/ 0 h 188"/>
                <a:gd name="T64" fmla="*/ 0 w 298"/>
                <a:gd name="T65" fmla="*/ 0 h 188"/>
                <a:gd name="T66" fmla="*/ 0 w 298"/>
                <a:gd name="T67" fmla="*/ 0 h 188"/>
                <a:gd name="T68" fmla="*/ 0 w 298"/>
                <a:gd name="T69" fmla="*/ 0 h 188"/>
                <a:gd name="T70" fmla="*/ 0 w 298"/>
                <a:gd name="T71" fmla="*/ 0 h 188"/>
                <a:gd name="T72" fmla="*/ 0 w 298"/>
                <a:gd name="T73" fmla="*/ 0 h 188"/>
                <a:gd name="T74" fmla="*/ 0 w 298"/>
                <a:gd name="T75" fmla="*/ 0 h 188"/>
                <a:gd name="T76" fmla="*/ 0 w 298"/>
                <a:gd name="T77" fmla="*/ 0 h 188"/>
                <a:gd name="T78" fmla="*/ 0 w 298"/>
                <a:gd name="T79" fmla="*/ 0 h 188"/>
                <a:gd name="T80" fmla="*/ 0 w 298"/>
                <a:gd name="T81" fmla="*/ 0 h 188"/>
                <a:gd name="T82" fmla="*/ 0 w 298"/>
                <a:gd name="T83" fmla="*/ 0 h 188"/>
                <a:gd name="T84" fmla="*/ 0 w 298"/>
                <a:gd name="T85" fmla="*/ 0 h 188"/>
                <a:gd name="T86" fmla="*/ 0 w 298"/>
                <a:gd name="T87" fmla="*/ 0 h 188"/>
                <a:gd name="T88" fmla="*/ 0 w 298"/>
                <a:gd name="T89" fmla="*/ 0 h 188"/>
                <a:gd name="T90" fmla="*/ 0 w 298"/>
                <a:gd name="T91" fmla="*/ 0 h 188"/>
                <a:gd name="T92" fmla="*/ 0 w 298"/>
                <a:gd name="T93" fmla="*/ 0 h 188"/>
                <a:gd name="T94" fmla="*/ 0 w 298"/>
                <a:gd name="T95" fmla="*/ 0 h 188"/>
                <a:gd name="T96" fmla="*/ 0 w 298"/>
                <a:gd name="T97" fmla="*/ 0 h 188"/>
                <a:gd name="T98" fmla="*/ 0 w 298"/>
                <a:gd name="T99" fmla="*/ 0 h 188"/>
                <a:gd name="T100" fmla="*/ 0 w 298"/>
                <a:gd name="T101" fmla="*/ 0 h 1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98"/>
                <a:gd name="T154" fmla="*/ 0 h 188"/>
                <a:gd name="T155" fmla="*/ 298 w 298"/>
                <a:gd name="T156" fmla="*/ 188 h 18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98" h="188">
                  <a:moveTo>
                    <a:pt x="298" y="110"/>
                  </a:moveTo>
                  <a:lnTo>
                    <a:pt x="295" y="110"/>
                  </a:lnTo>
                  <a:lnTo>
                    <a:pt x="292" y="110"/>
                  </a:lnTo>
                  <a:lnTo>
                    <a:pt x="287" y="109"/>
                  </a:lnTo>
                  <a:lnTo>
                    <a:pt x="282" y="108"/>
                  </a:lnTo>
                  <a:lnTo>
                    <a:pt x="275" y="106"/>
                  </a:lnTo>
                  <a:lnTo>
                    <a:pt x="267" y="104"/>
                  </a:lnTo>
                  <a:lnTo>
                    <a:pt x="257" y="101"/>
                  </a:lnTo>
                  <a:lnTo>
                    <a:pt x="247" y="97"/>
                  </a:lnTo>
                  <a:lnTo>
                    <a:pt x="235" y="91"/>
                  </a:lnTo>
                  <a:lnTo>
                    <a:pt x="226" y="85"/>
                  </a:lnTo>
                  <a:lnTo>
                    <a:pt x="220" y="79"/>
                  </a:lnTo>
                  <a:lnTo>
                    <a:pt x="217" y="74"/>
                  </a:lnTo>
                  <a:lnTo>
                    <a:pt x="214" y="68"/>
                  </a:lnTo>
                  <a:lnTo>
                    <a:pt x="210" y="63"/>
                  </a:lnTo>
                  <a:lnTo>
                    <a:pt x="204" y="59"/>
                  </a:lnTo>
                  <a:lnTo>
                    <a:pt x="196" y="57"/>
                  </a:lnTo>
                  <a:lnTo>
                    <a:pt x="188" y="57"/>
                  </a:lnTo>
                  <a:lnTo>
                    <a:pt x="181" y="59"/>
                  </a:lnTo>
                  <a:lnTo>
                    <a:pt x="174" y="64"/>
                  </a:lnTo>
                  <a:lnTo>
                    <a:pt x="168" y="72"/>
                  </a:lnTo>
                  <a:lnTo>
                    <a:pt x="163" y="81"/>
                  </a:lnTo>
                  <a:lnTo>
                    <a:pt x="158" y="92"/>
                  </a:lnTo>
                  <a:lnTo>
                    <a:pt x="154" y="105"/>
                  </a:lnTo>
                  <a:lnTo>
                    <a:pt x="149" y="118"/>
                  </a:lnTo>
                  <a:lnTo>
                    <a:pt x="145" y="128"/>
                  </a:lnTo>
                  <a:lnTo>
                    <a:pt x="142" y="137"/>
                  </a:lnTo>
                  <a:lnTo>
                    <a:pt x="139" y="146"/>
                  </a:lnTo>
                  <a:lnTo>
                    <a:pt x="135" y="157"/>
                  </a:lnTo>
                  <a:lnTo>
                    <a:pt x="129" y="169"/>
                  </a:lnTo>
                  <a:lnTo>
                    <a:pt x="123" y="178"/>
                  </a:lnTo>
                  <a:lnTo>
                    <a:pt x="115" y="185"/>
                  </a:lnTo>
                  <a:lnTo>
                    <a:pt x="109" y="188"/>
                  </a:lnTo>
                  <a:lnTo>
                    <a:pt x="103" y="188"/>
                  </a:lnTo>
                  <a:lnTo>
                    <a:pt x="99" y="185"/>
                  </a:lnTo>
                  <a:lnTo>
                    <a:pt x="95" y="183"/>
                  </a:lnTo>
                  <a:lnTo>
                    <a:pt x="92" y="179"/>
                  </a:lnTo>
                  <a:lnTo>
                    <a:pt x="93" y="168"/>
                  </a:lnTo>
                  <a:lnTo>
                    <a:pt x="98" y="150"/>
                  </a:lnTo>
                  <a:lnTo>
                    <a:pt x="106" y="132"/>
                  </a:lnTo>
                  <a:lnTo>
                    <a:pt x="113" y="114"/>
                  </a:lnTo>
                  <a:lnTo>
                    <a:pt x="122" y="95"/>
                  </a:lnTo>
                  <a:lnTo>
                    <a:pt x="129" y="80"/>
                  </a:lnTo>
                  <a:lnTo>
                    <a:pt x="133" y="67"/>
                  </a:lnTo>
                  <a:lnTo>
                    <a:pt x="134" y="57"/>
                  </a:lnTo>
                  <a:lnTo>
                    <a:pt x="134" y="50"/>
                  </a:lnTo>
                  <a:lnTo>
                    <a:pt x="133" y="43"/>
                  </a:lnTo>
                  <a:lnTo>
                    <a:pt x="131" y="36"/>
                  </a:lnTo>
                  <a:lnTo>
                    <a:pt x="126" y="32"/>
                  </a:lnTo>
                  <a:lnTo>
                    <a:pt x="120" y="30"/>
                  </a:lnTo>
                  <a:lnTo>
                    <a:pt x="114" y="30"/>
                  </a:lnTo>
                  <a:lnTo>
                    <a:pt x="110" y="32"/>
                  </a:lnTo>
                  <a:lnTo>
                    <a:pt x="106" y="34"/>
                  </a:lnTo>
                  <a:lnTo>
                    <a:pt x="104" y="36"/>
                  </a:lnTo>
                  <a:lnTo>
                    <a:pt x="101" y="37"/>
                  </a:lnTo>
                  <a:lnTo>
                    <a:pt x="97" y="39"/>
                  </a:lnTo>
                  <a:lnTo>
                    <a:pt x="93" y="40"/>
                  </a:lnTo>
                  <a:lnTo>
                    <a:pt x="86" y="43"/>
                  </a:lnTo>
                  <a:lnTo>
                    <a:pt x="80" y="46"/>
                  </a:lnTo>
                  <a:lnTo>
                    <a:pt x="75" y="50"/>
                  </a:lnTo>
                  <a:lnTo>
                    <a:pt x="69" y="56"/>
                  </a:lnTo>
                  <a:lnTo>
                    <a:pt x="64" y="62"/>
                  </a:lnTo>
                  <a:lnTo>
                    <a:pt x="57" y="71"/>
                  </a:lnTo>
                  <a:lnTo>
                    <a:pt x="51" y="79"/>
                  </a:lnTo>
                  <a:lnTo>
                    <a:pt x="45" y="88"/>
                  </a:lnTo>
                  <a:lnTo>
                    <a:pt x="40" y="95"/>
                  </a:lnTo>
                  <a:lnTo>
                    <a:pt x="35" y="104"/>
                  </a:lnTo>
                  <a:lnTo>
                    <a:pt x="28" y="111"/>
                  </a:lnTo>
                  <a:lnTo>
                    <a:pt x="23" y="118"/>
                  </a:lnTo>
                  <a:lnTo>
                    <a:pt x="17" y="125"/>
                  </a:lnTo>
                  <a:lnTo>
                    <a:pt x="12" y="131"/>
                  </a:lnTo>
                  <a:lnTo>
                    <a:pt x="7" y="136"/>
                  </a:lnTo>
                  <a:lnTo>
                    <a:pt x="1" y="138"/>
                  </a:lnTo>
                  <a:lnTo>
                    <a:pt x="0" y="130"/>
                  </a:lnTo>
                  <a:lnTo>
                    <a:pt x="1" y="118"/>
                  </a:lnTo>
                  <a:lnTo>
                    <a:pt x="6" y="104"/>
                  </a:lnTo>
                  <a:lnTo>
                    <a:pt x="11" y="87"/>
                  </a:lnTo>
                  <a:lnTo>
                    <a:pt x="19" y="71"/>
                  </a:lnTo>
                  <a:lnTo>
                    <a:pt x="29" y="54"/>
                  </a:lnTo>
                  <a:lnTo>
                    <a:pt x="42" y="37"/>
                  </a:lnTo>
                  <a:lnTo>
                    <a:pt x="56" y="24"/>
                  </a:lnTo>
                  <a:lnTo>
                    <a:pt x="75" y="12"/>
                  </a:lnTo>
                  <a:lnTo>
                    <a:pt x="94" y="5"/>
                  </a:lnTo>
                  <a:lnTo>
                    <a:pt x="113" y="2"/>
                  </a:lnTo>
                  <a:lnTo>
                    <a:pt x="132" y="0"/>
                  </a:lnTo>
                  <a:lnTo>
                    <a:pt x="150" y="0"/>
                  </a:lnTo>
                  <a:lnTo>
                    <a:pt x="163" y="1"/>
                  </a:lnTo>
                  <a:lnTo>
                    <a:pt x="173" y="3"/>
                  </a:lnTo>
                  <a:lnTo>
                    <a:pt x="180" y="4"/>
                  </a:lnTo>
                  <a:lnTo>
                    <a:pt x="234" y="29"/>
                  </a:lnTo>
                  <a:lnTo>
                    <a:pt x="238" y="33"/>
                  </a:lnTo>
                  <a:lnTo>
                    <a:pt x="243" y="39"/>
                  </a:lnTo>
                  <a:lnTo>
                    <a:pt x="250" y="47"/>
                  </a:lnTo>
                  <a:lnTo>
                    <a:pt x="259" y="56"/>
                  </a:lnTo>
                  <a:lnTo>
                    <a:pt x="268" y="66"/>
                  </a:lnTo>
                  <a:lnTo>
                    <a:pt x="277" y="78"/>
                  </a:lnTo>
                  <a:lnTo>
                    <a:pt x="285" y="90"/>
                  </a:lnTo>
                  <a:lnTo>
                    <a:pt x="294" y="103"/>
                  </a:lnTo>
                  <a:lnTo>
                    <a:pt x="295" y="105"/>
                  </a:lnTo>
                  <a:lnTo>
                    <a:pt x="296" y="107"/>
                  </a:lnTo>
                  <a:lnTo>
                    <a:pt x="297" y="108"/>
                  </a:lnTo>
                  <a:lnTo>
                    <a:pt x="298"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3" name="Freeform 26"/>
            <p:cNvSpPr>
              <a:spLocks/>
            </p:cNvSpPr>
            <p:nvPr/>
          </p:nvSpPr>
          <p:spPr bwMode="auto">
            <a:xfrm>
              <a:off x="4487" y="1773"/>
              <a:ext cx="92" cy="82"/>
            </a:xfrm>
            <a:custGeom>
              <a:avLst/>
              <a:gdLst>
                <a:gd name="T0" fmla="*/ 0 w 370"/>
                <a:gd name="T1" fmla="*/ 0 h 327"/>
                <a:gd name="T2" fmla="*/ 0 w 370"/>
                <a:gd name="T3" fmla="*/ 0 h 327"/>
                <a:gd name="T4" fmla="*/ 0 w 370"/>
                <a:gd name="T5" fmla="*/ 0 h 327"/>
                <a:gd name="T6" fmla="*/ 0 w 370"/>
                <a:gd name="T7" fmla="*/ 0 h 327"/>
                <a:gd name="T8" fmla="*/ 0 w 370"/>
                <a:gd name="T9" fmla="*/ 0 h 327"/>
                <a:gd name="T10" fmla="*/ 0 w 370"/>
                <a:gd name="T11" fmla="*/ 0 h 327"/>
                <a:gd name="T12" fmla="*/ 0 w 370"/>
                <a:gd name="T13" fmla="*/ 0 h 327"/>
                <a:gd name="T14" fmla="*/ 0 w 370"/>
                <a:gd name="T15" fmla="*/ 0 h 327"/>
                <a:gd name="T16" fmla="*/ 0 w 370"/>
                <a:gd name="T17" fmla="*/ 0 h 327"/>
                <a:gd name="T18" fmla="*/ 0 w 370"/>
                <a:gd name="T19" fmla="*/ 0 h 32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70"/>
                <a:gd name="T31" fmla="*/ 0 h 327"/>
                <a:gd name="T32" fmla="*/ 370 w 370"/>
                <a:gd name="T33" fmla="*/ 327 h 32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70" h="327">
                  <a:moveTo>
                    <a:pt x="370" y="327"/>
                  </a:moveTo>
                  <a:lnTo>
                    <a:pt x="334" y="327"/>
                  </a:lnTo>
                  <a:lnTo>
                    <a:pt x="334" y="31"/>
                  </a:lnTo>
                  <a:lnTo>
                    <a:pt x="1" y="31"/>
                  </a:lnTo>
                  <a:lnTo>
                    <a:pt x="1" y="23"/>
                  </a:lnTo>
                  <a:lnTo>
                    <a:pt x="1" y="15"/>
                  </a:lnTo>
                  <a:lnTo>
                    <a:pt x="0" y="8"/>
                  </a:lnTo>
                  <a:lnTo>
                    <a:pt x="0" y="0"/>
                  </a:lnTo>
                  <a:lnTo>
                    <a:pt x="370" y="0"/>
                  </a:lnTo>
                  <a:lnTo>
                    <a:pt x="370" y="327"/>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4" name="Freeform 27"/>
            <p:cNvSpPr>
              <a:spLocks/>
            </p:cNvSpPr>
            <p:nvPr/>
          </p:nvSpPr>
          <p:spPr bwMode="auto">
            <a:xfrm>
              <a:off x="4428" y="1589"/>
              <a:ext cx="217" cy="299"/>
            </a:xfrm>
            <a:custGeom>
              <a:avLst/>
              <a:gdLst>
                <a:gd name="T0" fmla="*/ 0 w 871"/>
                <a:gd name="T1" fmla="*/ 0 h 1198"/>
                <a:gd name="T2" fmla="*/ 0 w 871"/>
                <a:gd name="T3" fmla="*/ 0 h 1198"/>
                <a:gd name="T4" fmla="*/ 0 w 871"/>
                <a:gd name="T5" fmla="*/ 0 h 1198"/>
                <a:gd name="T6" fmla="*/ 0 w 871"/>
                <a:gd name="T7" fmla="*/ 0 h 1198"/>
                <a:gd name="T8" fmla="*/ 0 w 871"/>
                <a:gd name="T9" fmla="*/ 0 h 1198"/>
                <a:gd name="T10" fmla="*/ 0 w 871"/>
                <a:gd name="T11" fmla="*/ 0 h 1198"/>
                <a:gd name="T12" fmla="*/ 0 w 871"/>
                <a:gd name="T13" fmla="*/ 0 h 1198"/>
                <a:gd name="T14" fmla="*/ 0 w 871"/>
                <a:gd name="T15" fmla="*/ 0 h 1198"/>
                <a:gd name="T16" fmla="*/ 0 w 871"/>
                <a:gd name="T17" fmla="*/ 0 h 1198"/>
                <a:gd name="T18" fmla="*/ 0 w 871"/>
                <a:gd name="T19" fmla="*/ 0 h 1198"/>
                <a:gd name="T20" fmla="*/ 0 w 871"/>
                <a:gd name="T21" fmla="*/ 0 h 1198"/>
                <a:gd name="T22" fmla="*/ 0 w 871"/>
                <a:gd name="T23" fmla="*/ 0 h 1198"/>
                <a:gd name="T24" fmla="*/ 0 w 871"/>
                <a:gd name="T25" fmla="*/ 0 h 1198"/>
                <a:gd name="T26" fmla="*/ 0 w 871"/>
                <a:gd name="T27" fmla="*/ 0 h 1198"/>
                <a:gd name="T28" fmla="*/ 0 w 871"/>
                <a:gd name="T29" fmla="*/ 0 h 1198"/>
                <a:gd name="T30" fmla="*/ 0 w 871"/>
                <a:gd name="T31" fmla="*/ 0 h 1198"/>
                <a:gd name="T32" fmla="*/ 0 w 871"/>
                <a:gd name="T33" fmla="*/ 0 h 1198"/>
                <a:gd name="T34" fmla="*/ 0 w 871"/>
                <a:gd name="T35" fmla="*/ 0 h 1198"/>
                <a:gd name="T36" fmla="*/ 0 w 871"/>
                <a:gd name="T37" fmla="*/ 0 h 1198"/>
                <a:gd name="T38" fmla="*/ 0 w 871"/>
                <a:gd name="T39" fmla="*/ 0 h 1198"/>
                <a:gd name="T40" fmla="*/ 0 w 871"/>
                <a:gd name="T41" fmla="*/ 0 h 1198"/>
                <a:gd name="T42" fmla="*/ 0 w 871"/>
                <a:gd name="T43" fmla="*/ 0 h 1198"/>
                <a:gd name="T44" fmla="*/ 0 w 871"/>
                <a:gd name="T45" fmla="*/ 0 h 1198"/>
                <a:gd name="T46" fmla="*/ 0 w 871"/>
                <a:gd name="T47" fmla="*/ 0 h 1198"/>
                <a:gd name="T48" fmla="*/ 0 w 871"/>
                <a:gd name="T49" fmla="*/ 0 h 1198"/>
                <a:gd name="T50" fmla="*/ 0 w 871"/>
                <a:gd name="T51" fmla="*/ 0 h 1198"/>
                <a:gd name="T52" fmla="*/ 0 w 871"/>
                <a:gd name="T53" fmla="*/ 0 h 1198"/>
                <a:gd name="T54" fmla="*/ 0 w 871"/>
                <a:gd name="T55" fmla="*/ 0 h 1198"/>
                <a:gd name="T56" fmla="*/ 0 w 871"/>
                <a:gd name="T57" fmla="*/ 0 h 1198"/>
                <a:gd name="T58" fmla="*/ 0 w 871"/>
                <a:gd name="T59" fmla="*/ 0 h 1198"/>
                <a:gd name="T60" fmla="*/ 0 w 871"/>
                <a:gd name="T61" fmla="*/ 0 h 1198"/>
                <a:gd name="T62" fmla="*/ 0 w 871"/>
                <a:gd name="T63" fmla="*/ 0 h 1198"/>
                <a:gd name="T64" fmla="*/ 0 w 871"/>
                <a:gd name="T65" fmla="*/ 0 h 1198"/>
                <a:gd name="T66" fmla="*/ 0 w 871"/>
                <a:gd name="T67" fmla="*/ 0 h 1198"/>
                <a:gd name="T68" fmla="*/ 0 w 871"/>
                <a:gd name="T69" fmla="*/ 0 h 1198"/>
                <a:gd name="T70" fmla="*/ 0 w 871"/>
                <a:gd name="T71" fmla="*/ 0 h 1198"/>
                <a:gd name="T72" fmla="*/ 0 w 871"/>
                <a:gd name="T73" fmla="*/ 0 h 1198"/>
                <a:gd name="T74" fmla="*/ 0 w 871"/>
                <a:gd name="T75" fmla="*/ 0 h 1198"/>
                <a:gd name="T76" fmla="*/ 0 w 871"/>
                <a:gd name="T77" fmla="*/ 0 h 1198"/>
                <a:gd name="T78" fmla="*/ 0 w 871"/>
                <a:gd name="T79" fmla="*/ 0 h 1198"/>
                <a:gd name="T80" fmla="*/ 0 w 871"/>
                <a:gd name="T81" fmla="*/ 0 h 1198"/>
                <a:gd name="T82" fmla="*/ 0 w 871"/>
                <a:gd name="T83" fmla="*/ 0 h 1198"/>
                <a:gd name="T84" fmla="*/ 0 w 871"/>
                <a:gd name="T85" fmla="*/ 0 h 1198"/>
                <a:gd name="T86" fmla="*/ 0 w 871"/>
                <a:gd name="T87" fmla="*/ 0 h 1198"/>
                <a:gd name="T88" fmla="*/ 0 w 871"/>
                <a:gd name="T89" fmla="*/ 0 h 1198"/>
                <a:gd name="T90" fmla="*/ 0 w 871"/>
                <a:gd name="T91" fmla="*/ 0 h 1198"/>
                <a:gd name="T92" fmla="*/ 0 w 871"/>
                <a:gd name="T93" fmla="*/ 0 h 1198"/>
                <a:gd name="T94" fmla="*/ 0 w 871"/>
                <a:gd name="T95" fmla="*/ 0 h 1198"/>
                <a:gd name="T96" fmla="*/ 0 w 871"/>
                <a:gd name="T97" fmla="*/ 0 h 1198"/>
                <a:gd name="T98" fmla="*/ 0 w 871"/>
                <a:gd name="T99" fmla="*/ 0 h 1198"/>
                <a:gd name="T100" fmla="*/ 0 w 871"/>
                <a:gd name="T101" fmla="*/ 0 h 1198"/>
                <a:gd name="T102" fmla="*/ 0 w 871"/>
                <a:gd name="T103" fmla="*/ 0 h 1198"/>
                <a:gd name="T104" fmla="*/ 0 w 871"/>
                <a:gd name="T105" fmla="*/ 0 h 1198"/>
                <a:gd name="T106" fmla="*/ 0 w 871"/>
                <a:gd name="T107" fmla="*/ 0 h 1198"/>
                <a:gd name="T108" fmla="*/ 0 w 871"/>
                <a:gd name="T109" fmla="*/ 0 h 1198"/>
                <a:gd name="T110" fmla="*/ 0 w 871"/>
                <a:gd name="T111" fmla="*/ 0 h 1198"/>
                <a:gd name="T112" fmla="*/ 0 w 871"/>
                <a:gd name="T113" fmla="*/ 0 h 1198"/>
                <a:gd name="T114" fmla="*/ 0 w 871"/>
                <a:gd name="T115" fmla="*/ 0 h 119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71"/>
                <a:gd name="T175" fmla="*/ 0 h 1198"/>
                <a:gd name="T176" fmla="*/ 871 w 871"/>
                <a:gd name="T177" fmla="*/ 1198 h 119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71" h="1198">
                  <a:moveTo>
                    <a:pt x="241" y="794"/>
                  </a:moveTo>
                  <a:lnTo>
                    <a:pt x="546" y="794"/>
                  </a:lnTo>
                  <a:lnTo>
                    <a:pt x="546" y="1091"/>
                  </a:lnTo>
                  <a:lnTo>
                    <a:pt x="634" y="1091"/>
                  </a:lnTo>
                  <a:lnTo>
                    <a:pt x="634" y="710"/>
                  </a:lnTo>
                  <a:lnTo>
                    <a:pt x="239" y="710"/>
                  </a:lnTo>
                  <a:lnTo>
                    <a:pt x="248" y="658"/>
                  </a:lnTo>
                  <a:lnTo>
                    <a:pt x="265" y="601"/>
                  </a:lnTo>
                  <a:lnTo>
                    <a:pt x="287" y="541"/>
                  </a:lnTo>
                  <a:lnTo>
                    <a:pt x="311" y="483"/>
                  </a:lnTo>
                  <a:lnTo>
                    <a:pt x="338" y="427"/>
                  </a:lnTo>
                  <a:lnTo>
                    <a:pt x="363" y="379"/>
                  </a:lnTo>
                  <a:lnTo>
                    <a:pt x="385" y="338"/>
                  </a:lnTo>
                  <a:lnTo>
                    <a:pt x="402" y="309"/>
                  </a:lnTo>
                  <a:lnTo>
                    <a:pt x="414" y="321"/>
                  </a:lnTo>
                  <a:lnTo>
                    <a:pt x="424" y="331"/>
                  </a:lnTo>
                  <a:lnTo>
                    <a:pt x="435" y="340"/>
                  </a:lnTo>
                  <a:lnTo>
                    <a:pt x="444" y="349"/>
                  </a:lnTo>
                  <a:lnTo>
                    <a:pt x="451" y="356"/>
                  </a:lnTo>
                  <a:lnTo>
                    <a:pt x="457" y="361"/>
                  </a:lnTo>
                  <a:lnTo>
                    <a:pt x="461" y="365"/>
                  </a:lnTo>
                  <a:lnTo>
                    <a:pt x="462" y="366"/>
                  </a:lnTo>
                  <a:lnTo>
                    <a:pt x="480" y="347"/>
                  </a:lnTo>
                  <a:lnTo>
                    <a:pt x="477" y="344"/>
                  </a:lnTo>
                  <a:lnTo>
                    <a:pt x="472" y="339"/>
                  </a:lnTo>
                  <a:lnTo>
                    <a:pt x="465" y="332"/>
                  </a:lnTo>
                  <a:lnTo>
                    <a:pt x="454" y="323"/>
                  </a:lnTo>
                  <a:lnTo>
                    <a:pt x="443" y="311"/>
                  </a:lnTo>
                  <a:lnTo>
                    <a:pt x="430" y="299"/>
                  </a:lnTo>
                  <a:lnTo>
                    <a:pt x="415" y="286"/>
                  </a:lnTo>
                  <a:lnTo>
                    <a:pt x="401" y="272"/>
                  </a:lnTo>
                  <a:lnTo>
                    <a:pt x="385" y="258"/>
                  </a:lnTo>
                  <a:lnTo>
                    <a:pt x="369" y="245"/>
                  </a:lnTo>
                  <a:lnTo>
                    <a:pt x="354" y="231"/>
                  </a:lnTo>
                  <a:lnTo>
                    <a:pt x="338" y="219"/>
                  </a:lnTo>
                  <a:lnTo>
                    <a:pt x="324" y="207"/>
                  </a:lnTo>
                  <a:lnTo>
                    <a:pt x="310" y="197"/>
                  </a:lnTo>
                  <a:lnTo>
                    <a:pt x="299" y="189"/>
                  </a:lnTo>
                  <a:lnTo>
                    <a:pt x="289" y="183"/>
                  </a:lnTo>
                  <a:lnTo>
                    <a:pt x="278" y="180"/>
                  </a:lnTo>
                  <a:lnTo>
                    <a:pt x="265" y="180"/>
                  </a:lnTo>
                  <a:lnTo>
                    <a:pt x="250" y="184"/>
                  </a:lnTo>
                  <a:lnTo>
                    <a:pt x="235" y="191"/>
                  </a:lnTo>
                  <a:lnTo>
                    <a:pt x="218" y="200"/>
                  </a:lnTo>
                  <a:lnTo>
                    <a:pt x="201" y="212"/>
                  </a:lnTo>
                  <a:lnTo>
                    <a:pt x="182" y="225"/>
                  </a:lnTo>
                  <a:lnTo>
                    <a:pt x="163" y="241"/>
                  </a:lnTo>
                  <a:lnTo>
                    <a:pt x="145" y="256"/>
                  </a:lnTo>
                  <a:lnTo>
                    <a:pt x="127" y="273"/>
                  </a:lnTo>
                  <a:lnTo>
                    <a:pt x="109" y="290"/>
                  </a:lnTo>
                  <a:lnTo>
                    <a:pt x="92" y="306"/>
                  </a:lnTo>
                  <a:lnTo>
                    <a:pt x="76" y="322"/>
                  </a:lnTo>
                  <a:lnTo>
                    <a:pt x="62" y="337"/>
                  </a:lnTo>
                  <a:lnTo>
                    <a:pt x="49" y="351"/>
                  </a:lnTo>
                  <a:lnTo>
                    <a:pt x="38" y="362"/>
                  </a:lnTo>
                  <a:lnTo>
                    <a:pt x="0" y="345"/>
                  </a:lnTo>
                  <a:lnTo>
                    <a:pt x="7" y="332"/>
                  </a:lnTo>
                  <a:lnTo>
                    <a:pt x="16" y="313"/>
                  </a:lnTo>
                  <a:lnTo>
                    <a:pt x="26" y="292"/>
                  </a:lnTo>
                  <a:lnTo>
                    <a:pt x="40" y="267"/>
                  </a:lnTo>
                  <a:lnTo>
                    <a:pt x="54" y="239"/>
                  </a:lnTo>
                  <a:lnTo>
                    <a:pt x="71" y="211"/>
                  </a:lnTo>
                  <a:lnTo>
                    <a:pt x="90" y="181"/>
                  </a:lnTo>
                  <a:lnTo>
                    <a:pt x="109" y="152"/>
                  </a:lnTo>
                  <a:lnTo>
                    <a:pt x="130" y="123"/>
                  </a:lnTo>
                  <a:lnTo>
                    <a:pt x="152" y="96"/>
                  </a:lnTo>
                  <a:lnTo>
                    <a:pt x="175" y="70"/>
                  </a:lnTo>
                  <a:lnTo>
                    <a:pt x="197" y="47"/>
                  </a:lnTo>
                  <a:lnTo>
                    <a:pt x="221" y="28"/>
                  </a:lnTo>
                  <a:lnTo>
                    <a:pt x="246" y="14"/>
                  </a:lnTo>
                  <a:lnTo>
                    <a:pt x="271" y="4"/>
                  </a:lnTo>
                  <a:lnTo>
                    <a:pt x="296" y="0"/>
                  </a:lnTo>
                  <a:lnTo>
                    <a:pt x="324" y="1"/>
                  </a:lnTo>
                  <a:lnTo>
                    <a:pt x="352" y="5"/>
                  </a:lnTo>
                  <a:lnTo>
                    <a:pt x="381" y="12"/>
                  </a:lnTo>
                  <a:lnTo>
                    <a:pt x="410" y="21"/>
                  </a:lnTo>
                  <a:lnTo>
                    <a:pt x="439" y="32"/>
                  </a:lnTo>
                  <a:lnTo>
                    <a:pt x="467" y="45"/>
                  </a:lnTo>
                  <a:lnTo>
                    <a:pt x="494" y="58"/>
                  </a:lnTo>
                  <a:lnTo>
                    <a:pt x="520" y="72"/>
                  </a:lnTo>
                  <a:lnTo>
                    <a:pt x="544" y="86"/>
                  </a:lnTo>
                  <a:lnTo>
                    <a:pt x="566" y="101"/>
                  </a:lnTo>
                  <a:lnTo>
                    <a:pt x="587" y="114"/>
                  </a:lnTo>
                  <a:lnTo>
                    <a:pt x="605" y="126"/>
                  </a:lnTo>
                  <a:lnTo>
                    <a:pt x="619" y="137"/>
                  </a:lnTo>
                  <a:lnTo>
                    <a:pt x="632" y="145"/>
                  </a:lnTo>
                  <a:lnTo>
                    <a:pt x="640" y="152"/>
                  </a:lnTo>
                  <a:lnTo>
                    <a:pt x="644" y="156"/>
                  </a:lnTo>
                  <a:lnTo>
                    <a:pt x="864" y="407"/>
                  </a:lnTo>
                  <a:lnTo>
                    <a:pt x="861" y="407"/>
                  </a:lnTo>
                  <a:lnTo>
                    <a:pt x="860" y="416"/>
                  </a:lnTo>
                  <a:lnTo>
                    <a:pt x="858" y="426"/>
                  </a:lnTo>
                  <a:lnTo>
                    <a:pt x="853" y="455"/>
                  </a:lnTo>
                  <a:lnTo>
                    <a:pt x="845" y="501"/>
                  </a:lnTo>
                  <a:lnTo>
                    <a:pt x="838" y="560"/>
                  </a:lnTo>
                  <a:lnTo>
                    <a:pt x="832" y="631"/>
                  </a:lnTo>
                  <a:lnTo>
                    <a:pt x="828" y="712"/>
                  </a:lnTo>
                  <a:lnTo>
                    <a:pt x="829" y="800"/>
                  </a:lnTo>
                  <a:lnTo>
                    <a:pt x="834" y="894"/>
                  </a:lnTo>
                  <a:lnTo>
                    <a:pt x="840" y="963"/>
                  </a:lnTo>
                  <a:lnTo>
                    <a:pt x="846" y="1022"/>
                  </a:lnTo>
                  <a:lnTo>
                    <a:pt x="853" y="1070"/>
                  </a:lnTo>
                  <a:lnTo>
                    <a:pt x="858" y="1111"/>
                  </a:lnTo>
                  <a:lnTo>
                    <a:pt x="862" y="1143"/>
                  </a:lnTo>
                  <a:lnTo>
                    <a:pt x="866" y="1168"/>
                  </a:lnTo>
                  <a:lnTo>
                    <a:pt x="869" y="1185"/>
                  </a:lnTo>
                  <a:lnTo>
                    <a:pt x="871" y="1198"/>
                  </a:lnTo>
                  <a:lnTo>
                    <a:pt x="331" y="1198"/>
                  </a:lnTo>
                  <a:lnTo>
                    <a:pt x="324" y="1173"/>
                  </a:lnTo>
                  <a:lnTo>
                    <a:pt x="313" y="1137"/>
                  </a:lnTo>
                  <a:lnTo>
                    <a:pt x="301" y="1089"/>
                  </a:lnTo>
                  <a:lnTo>
                    <a:pt x="287" y="1034"/>
                  </a:lnTo>
                  <a:lnTo>
                    <a:pt x="273" y="975"/>
                  </a:lnTo>
                  <a:lnTo>
                    <a:pt x="260" y="913"/>
                  </a:lnTo>
                  <a:lnTo>
                    <a:pt x="249" y="853"/>
                  </a:lnTo>
                  <a:lnTo>
                    <a:pt x="241" y="794"/>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5" name="Freeform 28"/>
            <p:cNvSpPr>
              <a:spLocks/>
            </p:cNvSpPr>
            <p:nvPr/>
          </p:nvSpPr>
          <p:spPr bwMode="auto">
            <a:xfrm>
              <a:off x="4641" y="1692"/>
              <a:ext cx="170" cy="196"/>
            </a:xfrm>
            <a:custGeom>
              <a:avLst/>
              <a:gdLst>
                <a:gd name="T0" fmla="*/ 0 w 679"/>
                <a:gd name="T1" fmla="*/ 0 h 787"/>
                <a:gd name="T2" fmla="*/ 0 w 679"/>
                <a:gd name="T3" fmla="*/ 0 h 787"/>
                <a:gd name="T4" fmla="*/ 0 w 679"/>
                <a:gd name="T5" fmla="*/ 0 h 787"/>
                <a:gd name="T6" fmla="*/ 0 w 679"/>
                <a:gd name="T7" fmla="*/ 0 h 787"/>
                <a:gd name="T8" fmla="*/ 0 w 679"/>
                <a:gd name="T9" fmla="*/ 0 h 787"/>
                <a:gd name="T10" fmla="*/ 0 w 679"/>
                <a:gd name="T11" fmla="*/ 0 h 787"/>
                <a:gd name="T12" fmla="*/ 0 w 679"/>
                <a:gd name="T13" fmla="*/ 0 h 787"/>
                <a:gd name="T14" fmla="*/ 0 w 679"/>
                <a:gd name="T15" fmla="*/ 0 h 787"/>
                <a:gd name="T16" fmla="*/ 0 w 679"/>
                <a:gd name="T17" fmla="*/ 0 h 787"/>
                <a:gd name="T18" fmla="*/ 0 w 679"/>
                <a:gd name="T19" fmla="*/ 0 h 787"/>
                <a:gd name="T20" fmla="*/ 0 w 679"/>
                <a:gd name="T21" fmla="*/ 0 h 787"/>
                <a:gd name="T22" fmla="*/ 0 w 679"/>
                <a:gd name="T23" fmla="*/ 0 h 787"/>
                <a:gd name="T24" fmla="*/ 0 w 679"/>
                <a:gd name="T25" fmla="*/ 0 h 787"/>
                <a:gd name="T26" fmla="*/ 0 w 679"/>
                <a:gd name="T27" fmla="*/ 0 h 787"/>
                <a:gd name="T28" fmla="*/ 0 w 679"/>
                <a:gd name="T29" fmla="*/ 0 h 787"/>
                <a:gd name="T30" fmla="*/ 0 w 679"/>
                <a:gd name="T31" fmla="*/ 0 h 787"/>
                <a:gd name="T32" fmla="*/ 0 w 679"/>
                <a:gd name="T33" fmla="*/ 0 h 787"/>
                <a:gd name="T34" fmla="*/ 0 w 679"/>
                <a:gd name="T35" fmla="*/ 0 h 787"/>
                <a:gd name="T36" fmla="*/ 0 w 679"/>
                <a:gd name="T37" fmla="*/ 0 h 787"/>
                <a:gd name="T38" fmla="*/ 0 w 679"/>
                <a:gd name="T39" fmla="*/ 0 h 787"/>
                <a:gd name="T40" fmla="*/ 0 w 679"/>
                <a:gd name="T41" fmla="*/ 0 h 787"/>
                <a:gd name="T42" fmla="*/ 0 w 679"/>
                <a:gd name="T43" fmla="*/ 0 h 787"/>
                <a:gd name="T44" fmla="*/ 0 w 679"/>
                <a:gd name="T45" fmla="*/ 0 h 787"/>
                <a:gd name="T46" fmla="*/ 0 w 679"/>
                <a:gd name="T47" fmla="*/ 0 h 787"/>
                <a:gd name="T48" fmla="*/ 0 w 679"/>
                <a:gd name="T49" fmla="*/ 0 h 787"/>
                <a:gd name="T50" fmla="*/ 0 w 679"/>
                <a:gd name="T51" fmla="*/ 0 h 787"/>
                <a:gd name="T52" fmla="*/ 0 w 679"/>
                <a:gd name="T53" fmla="*/ 0 h 787"/>
                <a:gd name="T54" fmla="*/ 0 w 679"/>
                <a:gd name="T55" fmla="*/ 0 h 787"/>
                <a:gd name="T56" fmla="*/ 0 w 679"/>
                <a:gd name="T57" fmla="*/ 0 h 787"/>
                <a:gd name="T58" fmla="*/ 0 w 679"/>
                <a:gd name="T59" fmla="*/ 0 h 787"/>
                <a:gd name="T60" fmla="*/ 0 w 679"/>
                <a:gd name="T61" fmla="*/ 0 h 787"/>
                <a:gd name="T62" fmla="*/ 0 w 679"/>
                <a:gd name="T63" fmla="*/ 0 h 787"/>
                <a:gd name="T64" fmla="*/ 0 w 679"/>
                <a:gd name="T65" fmla="*/ 0 h 787"/>
                <a:gd name="T66" fmla="*/ 0 w 679"/>
                <a:gd name="T67" fmla="*/ 0 h 787"/>
                <a:gd name="T68" fmla="*/ 0 w 679"/>
                <a:gd name="T69" fmla="*/ 0 h 787"/>
                <a:gd name="T70" fmla="*/ 0 w 679"/>
                <a:gd name="T71" fmla="*/ 0 h 787"/>
                <a:gd name="T72" fmla="*/ 0 w 679"/>
                <a:gd name="T73" fmla="*/ 0 h 787"/>
                <a:gd name="T74" fmla="*/ 0 w 679"/>
                <a:gd name="T75" fmla="*/ 0 h 787"/>
                <a:gd name="T76" fmla="*/ 0 w 679"/>
                <a:gd name="T77" fmla="*/ 0 h 787"/>
                <a:gd name="T78" fmla="*/ 0 w 679"/>
                <a:gd name="T79" fmla="*/ 0 h 787"/>
                <a:gd name="T80" fmla="*/ 0 w 679"/>
                <a:gd name="T81" fmla="*/ 0 h 787"/>
                <a:gd name="T82" fmla="*/ 0 w 679"/>
                <a:gd name="T83" fmla="*/ 0 h 787"/>
                <a:gd name="T84" fmla="*/ 0 w 679"/>
                <a:gd name="T85" fmla="*/ 0 h 787"/>
                <a:gd name="T86" fmla="*/ 0 w 679"/>
                <a:gd name="T87" fmla="*/ 0 h 787"/>
                <a:gd name="T88" fmla="*/ 0 w 679"/>
                <a:gd name="T89" fmla="*/ 0 h 787"/>
                <a:gd name="T90" fmla="*/ 0 w 679"/>
                <a:gd name="T91" fmla="*/ 0 h 787"/>
                <a:gd name="T92" fmla="*/ 0 w 679"/>
                <a:gd name="T93" fmla="*/ 0 h 787"/>
                <a:gd name="T94" fmla="*/ 0 w 679"/>
                <a:gd name="T95" fmla="*/ 0 h 787"/>
                <a:gd name="T96" fmla="*/ 0 w 679"/>
                <a:gd name="T97" fmla="*/ 0 h 78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79"/>
                <a:gd name="T148" fmla="*/ 0 h 787"/>
                <a:gd name="T149" fmla="*/ 679 w 679"/>
                <a:gd name="T150" fmla="*/ 787 h 78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79" h="787">
                  <a:moveTo>
                    <a:pt x="506" y="353"/>
                  </a:moveTo>
                  <a:lnTo>
                    <a:pt x="480" y="361"/>
                  </a:lnTo>
                  <a:lnTo>
                    <a:pt x="452" y="365"/>
                  </a:lnTo>
                  <a:lnTo>
                    <a:pt x="423" y="366"/>
                  </a:lnTo>
                  <a:lnTo>
                    <a:pt x="393" y="365"/>
                  </a:lnTo>
                  <a:lnTo>
                    <a:pt x="362" y="363"/>
                  </a:lnTo>
                  <a:lnTo>
                    <a:pt x="333" y="358"/>
                  </a:lnTo>
                  <a:lnTo>
                    <a:pt x="304" y="352"/>
                  </a:lnTo>
                  <a:lnTo>
                    <a:pt x="276" y="346"/>
                  </a:lnTo>
                  <a:lnTo>
                    <a:pt x="249" y="339"/>
                  </a:lnTo>
                  <a:lnTo>
                    <a:pt x="225" y="332"/>
                  </a:lnTo>
                  <a:lnTo>
                    <a:pt x="203" y="324"/>
                  </a:lnTo>
                  <a:lnTo>
                    <a:pt x="183" y="317"/>
                  </a:lnTo>
                  <a:lnTo>
                    <a:pt x="167" y="311"/>
                  </a:lnTo>
                  <a:lnTo>
                    <a:pt x="154" y="307"/>
                  </a:lnTo>
                  <a:lnTo>
                    <a:pt x="146" y="303"/>
                  </a:lnTo>
                  <a:lnTo>
                    <a:pt x="143" y="302"/>
                  </a:lnTo>
                  <a:lnTo>
                    <a:pt x="143" y="298"/>
                  </a:lnTo>
                  <a:lnTo>
                    <a:pt x="143" y="295"/>
                  </a:lnTo>
                  <a:lnTo>
                    <a:pt x="142" y="292"/>
                  </a:lnTo>
                  <a:lnTo>
                    <a:pt x="142" y="290"/>
                  </a:lnTo>
                  <a:lnTo>
                    <a:pt x="136" y="212"/>
                  </a:lnTo>
                  <a:lnTo>
                    <a:pt x="138" y="166"/>
                  </a:lnTo>
                  <a:lnTo>
                    <a:pt x="142" y="142"/>
                  </a:lnTo>
                  <a:lnTo>
                    <a:pt x="144" y="136"/>
                  </a:lnTo>
                  <a:lnTo>
                    <a:pt x="122" y="120"/>
                  </a:lnTo>
                  <a:lnTo>
                    <a:pt x="118" y="130"/>
                  </a:lnTo>
                  <a:lnTo>
                    <a:pt x="113" y="157"/>
                  </a:lnTo>
                  <a:lnTo>
                    <a:pt x="111" y="209"/>
                  </a:lnTo>
                  <a:lnTo>
                    <a:pt x="116" y="292"/>
                  </a:lnTo>
                  <a:lnTo>
                    <a:pt x="123" y="346"/>
                  </a:lnTo>
                  <a:lnTo>
                    <a:pt x="136" y="411"/>
                  </a:lnTo>
                  <a:lnTo>
                    <a:pt x="154" y="484"/>
                  </a:lnTo>
                  <a:lnTo>
                    <a:pt x="175" y="558"/>
                  </a:lnTo>
                  <a:lnTo>
                    <a:pt x="195" y="630"/>
                  </a:lnTo>
                  <a:lnTo>
                    <a:pt x="214" y="696"/>
                  </a:lnTo>
                  <a:lnTo>
                    <a:pt x="231" y="749"/>
                  </a:lnTo>
                  <a:lnTo>
                    <a:pt x="242" y="787"/>
                  </a:lnTo>
                  <a:lnTo>
                    <a:pt x="43" y="787"/>
                  </a:lnTo>
                  <a:lnTo>
                    <a:pt x="41" y="777"/>
                  </a:lnTo>
                  <a:lnTo>
                    <a:pt x="39" y="762"/>
                  </a:lnTo>
                  <a:lnTo>
                    <a:pt x="35" y="739"/>
                  </a:lnTo>
                  <a:lnTo>
                    <a:pt x="31" y="708"/>
                  </a:lnTo>
                  <a:lnTo>
                    <a:pt x="26" y="669"/>
                  </a:lnTo>
                  <a:lnTo>
                    <a:pt x="19" y="618"/>
                  </a:lnTo>
                  <a:lnTo>
                    <a:pt x="13" y="556"/>
                  </a:lnTo>
                  <a:lnTo>
                    <a:pt x="6" y="481"/>
                  </a:lnTo>
                  <a:lnTo>
                    <a:pt x="1" y="399"/>
                  </a:lnTo>
                  <a:lnTo>
                    <a:pt x="0" y="320"/>
                  </a:lnTo>
                  <a:lnTo>
                    <a:pt x="2" y="248"/>
                  </a:lnTo>
                  <a:lnTo>
                    <a:pt x="7" y="182"/>
                  </a:lnTo>
                  <a:lnTo>
                    <a:pt x="12" y="125"/>
                  </a:lnTo>
                  <a:lnTo>
                    <a:pt x="18" y="78"/>
                  </a:lnTo>
                  <a:lnTo>
                    <a:pt x="25" y="42"/>
                  </a:lnTo>
                  <a:lnTo>
                    <a:pt x="29" y="20"/>
                  </a:lnTo>
                  <a:lnTo>
                    <a:pt x="162" y="0"/>
                  </a:lnTo>
                  <a:lnTo>
                    <a:pt x="159" y="4"/>
                  </a:lnTo>
                  <a:lnTo>
                    <a:pt x="170" y="12"/>
                  </a:lnTo>
                  <a:lnTo>
                    <a:pt x="183" y="24"/>
                  </a:lnTo>
                  <a:lnTo>
                    <a:pt x="200" y="37"/>
                  </a:lnTo>
                  <a:lnTo>
                    <a:pt x="219" y="53"/>
                  </a:lnTo>
                  <a:lnTo>
                    <a:pt x="241" y="69"/>
                  </a:lnTo>
                  <a:lnTo>
                    <a:pt x="264" y="87"/>
                  </a:lnTo>
                  <a:lnTo>
                    <a:pt x="289" y="106"/>
                  </a:lnTo>
                  <a:lnTo>
                    <a:pt x="314" y="123"/>
                  </a:lnTo>
                  <a:lnTo>
                    <a:pt x="340" y="140"/>
                  </a:lnTo>
                  <a:lnTo>
                    <a:pt x="365" y="156"/>
                  </a:lnTo>
                  <a:lnTo>
                    <a:pt x="389" y="170"/>
                  </a:lnTo>
                  <a:lnTo>
                    <a:pt x="412" y="182"/>
                  </a:lnTo>
                  <a:lnTo>
                    <a:pt x="434" y="192"/>
                  </a:lnTo>
                  <a:lnTo>
                    <a:pt x="454" y="198"/>
                  </a:lnTo>
                  <a:lnTo>
                    <a:pt x="470" y="200"/>
                  </a:lnTo>
                  <a:lnTo>
                    <a:pt x="484" y="198"/>
                  </a:lnTo>
                  <a:lnTo>
                    <a:pt x="510" y="184"/>
                  </a:lnTo>
                  <a:lnTo>
                    <a:pt x="535" y="165"/>
                  </a:lnTo>
                  <a:lnTo>
                    <a:pt x="559" y="141"/>
                  </a:lnTo>
                  <a:lnTo>
                    <a:pt x="582" y="113"/>
                  </a:lnTo>
                  <a:lnTo>
                    <a:pt x="603" y="86"/>
                  </a:lnTo>
                  <a:lnTo>
                    <a:pt x="622" y="59"/>
                  </a:lnTo>
                  <a:lnTo>
                    <a:pt x="636" y="36"/>
                  </a:lnTo>
                  <a:lnTo>
                    <a:pt x="646" y="20"/>
                  </a:lnTo>
                  <a:lnTo>
                    <a:pt x="679" y="36"/>
                  </a:lnTo>
                  <a:lnTo>
                    <a:pt x="676" y="48"/>
                  </a:lnTo>
                  <a:lnTo>
                    <a:pt x="671" y="63"/>
                  </a:lnTo>
                  <a:lnTo>
                    <a:pt x="666" y="81"/>
                  </a:lnTo>
                  <a:lnTo>
                    <a:pt x="660" y="101"/>
                  </a:lnTo>
                  <a:lnTo>
                    <a:pt x="653" y="124"/>
                  </a:lnTo>
                  <a:lnTo>
                    <a:pt x="644" y="149"/>
                  </a:lnTo>
                  <a:lnTo>
                    <a:pt x="635" y="174"/>
                  </a:lnTo>
                  <a:lnTo>
                    <a:pt x="625" y="200"/>
                  </a:lnTo>
                  <a:lnTo>
                    <a:pt x="613" y="226"/>
                  </a:lnTo>
                  <a:lnTo>
                    <a:pt x="601" y="251"/>
                  </a:lnTo>
                  <a:lnTo>
                    <a:pt x="587" y="275"/>
                  </a:lnTo>
                  <a:lnTo>
                    <a:pt x="573" y="296"/>
                  </a:lnTo>
                  <a:lnTo>
                    <a:pt x="557" y="315"/>
                  </a:lnTo>
                  <a:lnTo>
                    <a:pt x="542" y="332"/>
                  </a:lnTo>
                  <a:lnTo>
                    <a:pt x="524" y="344"/>
                  </a:lnTo>
                  <a:lnTo>
                    <a:pt x="506" y="353"/>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6" name="Freeform 29"/>
            <p:cNvSpPr>
              <a:spLocks/>
            </p:cNvSpPr>
            <p:nvPr/>
          </p:nvSpPr>
          <p:spPr bwMode="auto">
            <a:xfrm>
              <a:off x="4798" y="1632"/>
              <a:ext cx="57" cy="63"/>
            </a:xfrm>
            <a:custGeom>
              <a:avLst/>
              <a:gdLst>
                <a:gd name="T0" fmla="*/ 0 w 228"/>
                <a:gd name="T1" fmla="*/ 0 h 252"/>
                <a:gd name="T2" fmla="*/ 0 w 228"/>
                <a:gd name="T3" fmla="*/ 0 h 252"/>
                <a:gd name="T4" fmla="*/ 0 w 228"/>
                <a:gd name="T5" fmla="*/ 0 h 252"/>
                <a:gd name="T6" fmla="*/ 0 w 228"/>
                <a:gd name="T7" fmla="*/ 0 h 252"/>
                <a:gd name="T8" fmla="*/ 0 w 228"/>
                <a:gd name="T9" fmla="*/ 0 h 252"/>
                <a:gd name="T10" fmla="*/ 0 w 228"/>
                <a:gd name="T11" fmla="*/ 0 h 252"/>
                <a:gd name="T12" fmla="*/ 0 w 228"/>
                <a:gd name="T13" fmla="*/ 0 h 252"/>
                <a:gd name="T14" fmla="*/ 0 w 228"/>
                <a:gd name="T15" fmla="*/ 0 h 252"/>
                <a:gd name="T16" fmla="*/ 0 w 228"/>
                <a:gd name="T17" fmla="*/ 0 h 252"/>
                <a:gd name="T18" fmla="*/ 0 w 228"/>
                <a:gd name="T19" fmla="*/ 0 h 252"/>
                <a:gd name="T20" fmla="*/ 0 w 228"/>
                <a:gd name="T21" fmla="*/ 0 h 252"/>
                <a:gd name="T22" fmla="*/ 0 w 228"/>
                <a:gd name="T23" fmla="*/ 0 h 252"/>
                <a:gd name="T24" fmla="*/ 0 w 228"/>
                <a:gd name="T25" fmla="*/ 0 h 252"/>
                <a:gd name="T26" fmla="*/ 0 w 228"/>
                <a:gd name="T27" fmla="*/ 0 h 252"/>
                <a:gd name="T28" fmla="*/ 0 w 228"/>
                <a:gd name="T29" fmla="*/ 0 h 252"/>
                <a:gd name="T30" fmla="*/ 0 w 228"/>
                <a:gd name="T31" fmla="*/ 0 h 252"/>
                <a:gd name="T32" fmla="*/ 0 w 228"/>
                <a:gd name="T33" fmla="*/ 0 h 252"/>
                <a:gd name="T34" fmla="*/ 0 w 228"/>
                <a:gd name="T35" fmla="*/ 0 h 252"/>
                <a:gd name="T36" fmla="*/ 0 w 228"/>
                <a:gd name="T37" fmla="*/ 0 h 252"/>
                <a:gd name="T38" fmla="*/ 0 w 228"/>
                <a:gd name="T39" fmla="*/ 0 h 252"/>
                <a:gd name="T40" fmla="*/ 0 w 228"/>
                <a:gd name="T41" fmla="*/ 0 h 252"/>
                <a:gd name="T42" fmla="*/ 0 w 228"/>
                <a:gd name="T43" fmla="*/ 0 h 252"/>
                <a:gd name="T44" fmla="*/ 0 w 228"/>
                <a:gd name="T45" fmla="*/ 0 h 252"/>
                <a:gd name="T46" fmla="*/ 0 w 228"/>
                <a:gd name="T47" fmla="*/ 0 h 252"/>
                <a:gd name="T48" fmla="*/ 0 w 228"/>
                <a:gd name="T49" fmla="*/ 0 h 252"/>
                <a:gd name="T50" fmla="*/ 0 w 228"/>
                <a:gd name="T51" fmla="*/ 0 h 252"/>
                <a:gd name="T52" fmla="*/ 0 w 228"/>
                <a:gd name="T53" fmla="*/ 0 h 252"/>
                <a:gd name="T54" fmla="*/ 0 w 228"/>
                <a:gd name="T55" fmla="*/ 0 h 252"/>
                <a:gd name="T56" fmla="*/ 0 w 228"/>
                <a:gd name="T57" fmla="*/ 0 h 252"/>
                <a:gd name="T58" fmla="*/ 0 w 228"/>
                <a:gd name="T59" fmla="*/ 0 h 252"/>
                <a:gd name="T60" fmla="*/ 0 w 228"/>
                <a:gd name="T61" fmla="*/ 0 h 252"/>
                <a:gd name="T62" fmla="*/ 0 w 228"/>
                <a:gd name="T63" fmla="*/ 0 h 252"/>
                <a:gd name="T64" fmla="*/ 0 w 228"/>
                <a:gd name="T65" fmla="*/ 0 h 252"/>
                <a:gd name="T66" fmla="*/ 0 w 228"/>
                <a:gd name="T67" fmla="*/ 0 h 252"/>
                <a:gd name="T68" fmla="*/ 0 w 228"/>
                <a:gd name="T69" fmla="*/ 0 h 252"/>
                <a:gd name="T70" fmla="*/ 0 w 228"/>
                <a:gd name="T71" fmla="*/ 0 h 252"/>
                <a:gd name="T72" fmla="*/ 0 w 228"/>
                <a:gd name="T73" fmla="*/ 0 h 252"/>
                <a:gd name="T74" fmla="*/ 0 w 228"/>
                <a:gd name="T75" fmla="*/ 0 h 252"/>
                <a:gd name="T76" fmla="*/ 0 w 228"/>
                <a:gd name="T77" fmla="*/ 0 h 252"/>
                <a:gd name="T78" fmla="*/ 0 w 228"/>
                <a:gd name="T79" fmla="*/ 0 h 252"/>
                <a:gd name="T80" fmla="*/ 0 w 228"/>
                <a:gd name="T81" fmla="*/ 0 h 252"/>
                <a:gd name="T82" fmla="*/ 0 w 228"/>
                <a:gd name="T83" fmla="*/ 0 h 252"/>
                <a:gd name="T84" fmla="*/ 0 w 228"/>
                <a:gd name="T85" fmla="*/ 0 h 252"/>
                <a:gd name="T86" fmla="*/ 0 w 228"/>
                <a:gd name="T87" fmla="*/ 0 h 252"/>
                <a:gd name="T88" fmla="*/ 0 w 228"/>
                <a:gd name="T89" fmla="*/ 0 h 252"/>
                <a:gd name="T90" fmla="*/ 0 w 228"/>
                <a:gd name="T91" fmla="*/ 0 h 252"/>
                <a:gd name="T92" fmla="*/ 0 w 228"/>
                <a:gd name="T93" fmla="*/ 0 h 252"/>
                <a:gd name="T94" fmla="*/ 0 w 228"/>
                <a:gd name="T95" fmla="*/ 0 h 252"/>
                <a:gd name="T96" fmla="*/ 0 w 228"/>
                <a:gd name="T97" fmla="*/ 0 h 252"/>
                <a:gd name="T98" fmla="*/ 0 w 228"/>
                <a:gd name="T99" fmla="*/ 0 h 252"/>
                <a:gd name="T100" fmla="*/ 0 w 228"/>
                <a:gd name="T101" fmla="*/ 0 h 252"/>
                <a:gd name="T102" fmla="*/ 0 w 228"/>
                <a:gd name="T103" fmla="*/ 0 h 25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28"/>
                <a:gd name="T157" fmla="*/ 0 h 252"/>
                <a:gd name="T158" fmla="*/ 228 w 228"/>
                <a:gd name="T159" fmla="*/ 252 h 25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28" h="252">
                  <a:moveTo>
                    <a:pt x="228" y="163"/>
                  </a:moveTo>
                  <a:lnTo>
                    <a:pt x="223" y="175"/>
                  </a:lnTo>
                  <a:lnTo>
                    <a:pt x="211" y="187"/>
                  </a:lnTo>
                  <a:lnTo>
                    <a:pt x="194" y="199"/>
                  </a:lnTo>
                  <a:lnTo>
                    <a:pt x="172" y="211"/>
                  </a:lnTo>
                  <a:lnTo>
                    <a:pt x="147" y="223"/>
                  </a:lnTo>
                  <a:lnTo>
                    <a:pt x="120" y="234"/>
                  </a:lnTo>
                  <a:lnTo>
                    <a:pt x="94" y="244"/>
                  </a:lnTo>
                  <a:lnTo>
                    <a:pt x="68" y="252"/>
                  </a:lnTo>
                  <a:lnTo>
                    <a:pt x="23" y="230"/>
                  </a:lnTo>
                  <a:lnTo>
                    <a:pt x="18" y="224"/>
                  </a:lnTo>
                  <a:lnTo>
                    <a:pt x="14" y="216"/>
                  </a:lnTo>
                  <a:lnTo>
                    <a:pt x="9" y="207"/>
                  </a:lnTo>
                  <a:lnTo>
                    <a:pt x="4" y="195"/>
                  </a:lnTo>
                  <a:lnTo>
                    <a:pt x="1" y="184"/>
                  </a:lnTo>
                  <a:lnTo>
                    <a:pt x="0" y="171"/>
                  </a:lnTo>
                  <a:lnTo>
                    <a:pt x="1" y="160"/>
                  </a:lnTo>
                  <a:lnTo>
                    <a:pt x="7" y="151"/>
                  </a:lnTo>
                  <a:lnTo>
                    <a:pt x="12" y="146"/>
                  </a:lnTo>
                  <a:lnTo>
                    <a:pt x="17" y="140"/>
                  </a:lnTo>
                  <a:lnTo>
                    <a:pt x="23" y="136"/>
                  </a:lnTo>
                  <a:lnTo>
                    <a:pt x="28" y="133"/>
                  </a:lnTo>
                  <a:lnTo>
                    <a:pt x="33" y="130"/>
                  </a:lnTo>
                  <a:lnTo>
                    <a:pt x="38" y="127"/>
                  </a:lnTo>
                  <a:lnTo>
                    <a:pt x="42" y="125"/>
                  </a:lnTo>
                  <a:lnTo>
                    <a:pt x="47" y="124"/>
                  </a:lnTo>
                  <a:lnTo>
                    <a:pt x="53" y="125"/>
                  </a:lnTo>
                  <a:lnTo>
                    <a:pt x="57" y="125"/>
                  </a:lnTo>
                  <a:lnTo>
                    <a:pt x="62" y="125"/>
                  </a:lnTo>
                  <a:lnTo>
                    <a:pt x="66" y="125"/>
                  </a:lnTo>
                  <a:lnTo>
                    <a:pt x="64" y="135"/>
                  </a:lnTo>
                  <a:lnTo>
                    <a:pt x="57" y="150"/>
                  </a:lnTo>
                  <a:lnTo>
                    <a:pt x="47" y="163"/>
                  </a:lnTo>
                  <a:lnTo>
                    <a:pt x="37" y="176"/>
                  </a:lnTo>
                  <a:lnTo>
                    <a:pt x="57" y="193"/>
                  </a:lnTo>
                  <a:lnTo>
                    <a:pt x="59" y="190"/>
                  </a:lnTo>
                  <a:lnTo>
                    <a:pt x="62" y="187"/>
                  </a:lnTo>
                  <a:lnTo>
                    <a:pt x="66" y="182"/>
                  </a:lnTo>
                  <a:lnTo>
                    <a:pt x="71" y="176"/>
                  </a:lnTo>
                  <a:lnTo>
                    <a:pt x="75" y="168"/>
                  </a:lnTo>
                  <a:lnTo>
                    <a:pt x="81" y="161"/>
                  </a:lnTo>
                  <a:lnTo>
                    <a:pt x="85" y="154"/>
                  </a:lnTo>
                  <a:lnTo>
                    <a:pt x="89" y="146"/>
                  </a:lnTo>
                  <a:lnTo>
                    <a:pt x="148" y="213"/>
                  </a:lnTo>
                  <a:lnTo>
                    <a:pt x="210" y="156"/>
                  </a:lnTo>
                  <a:lnTo>
                    <a:pt x="148" y="86"/>
                  </a:lnTo>
                  <a:lnTo>
                    <a:pt x="139" y="71"/>
                  </a:lnTo>
                  <a:lnTo>
                    <a:pt x="137" y="72"/>
                  </a:lnTo>
                  <a:lnTo>
                    <a:pt x="132" y="74"/>
                  </a:lnTo>
                  <a:lnTo>
                    <a:pt x="126" y="78"/>
                  </a:lnTo>
                  <a:lnTo>
                    <a:pt x="117" y="82"/>
                  </a:lnTo>
                  <a:lnTo>
                    <a:pt x="108" y="86"/>
                  </a:lnTo>
                  <a:lnTo>
                    <a:pt x="96" y="91"/>
                  </a:lnTo>
                  <a:lnTo>
                    <a:pt x="85" y="95"/>
                  </a:lnTo>
                  <a:lnTo>
                    <a:pt x="73" y="98"/>
                  </a:lnTo>
                  <a:lnTo>
                    <a:pt x="73" y="97"/>
                  </a:lnTo>
                  <a:lnTo>
                    <a:pt x="72" y="97"/>
                  </a:lnTo>
                  <a:lnTo>
                    <a:pt x="67" y="96"/>
                  </a:lnTo>
                  <a:lnTo>
                    <a:pt x="61" y="95"/>
                  </a:lnTo>
                  <a:lnTo>
                    <a:pt x="56" y="95"/>
                  </a:lnTo>
                  <a:lnTo>
                    <a:pt x="50" y="96"/>
                  </a:lnTo>
                  <a:lnTo>
                    <a:pt x="45" y="94"/>
                  </a:lnTo>
                  <a:lnTo>
                    <a:pt x="42" y="92"/>
                  </a:lnTo>
                  <a:lnTo>
                    <a:pt x="40" y="89"/>
                  </a:lnTo>
                  <a:lnTo>
                    <a:pt x="38" y="86"/>
                  </a:lnTo>
                  <a:lnTo>
                    <a:pt x="36" y="83"/>
                  </a:lnTo>
                  <a:lnTo>
                    <a:pt x="35" y="80"/>
                  </a:lnTo>
                  <a:lnTo>
                    <a:pt x="34" y="78"/>
                  </a:lnTo>
                  <a:lnTo>
                    <a:pt x="34" y="76"/>
                  </a:lnTo>
                  <a:lnTo>
                    <a:pt x="40" y="75"/>
                  </a:lnTo>
                  <a:lnTo>
                    <a:pt x="45" y="73"/>
                  </a:lnTo>
                  <a:lnTo>
                    <a:pt x="52" y="71"/>
                  </a:lnTo>
                  <a:lnTo>
                    <a:pt x="58" y="67"/>
                  </a:lnTo>
                  <a:lnTo>
                    <a:pt x="64" y="63"/>
                  </a:lnTo>
                  <a:lnTo>
                    <a:pt x="70" y="57"/>
                  </a:lnTo>
                  <a:lnTo>
                    <a:pt x="78" y="52"/>
                  </a:lnTo>
                  <a:lnTo>
                    <a:pt x="85" y="46"/>
                  </a:lnTo>
                  <a:lnTo>
                    <a:pt x="94" y="39"/>
                  </a:lnTo>
                  <a:lnTo>
                    <a:pt x="103" y="30"/>
                  </a:lnTo>
                  <a:lnTo>
                    <a:pt x="114" y="23"/>
                  </a:lnTo>
                  <a:lnTo>
                    <a:pt x="124" y="16"/>
                  </a:lnTo>
                  <a:lnTo>
                    <a:pt x="136" y="10"/>
                  </a:lnTo>
                  <a:lnTo>
                    <a:pt x="147" y="6"/>
                  </a:lnTo>
                  <a:lnTo>
                    <a:pt x="158" y="1"/>
                  </a:lnTo>
                  <a:lnTo>
                    <a:pt x="170" y="0"/>
                  </a:lnTo>
                  <a:lnTo>
                    <a:pt x="176" y="0"/>
                  </a:lnTo>
                  <a:lnTo>
                    <a:pt x="181" y="1"/>
                  </a:lnTo>
                  <a:lnTo>
                    <a:pt x="185" y="3"/>
                  </a:lnTo>
                  <a:lnTo>
                    <a:pt x="188" y="7"/>
                  </a:lnTo>
                  <a:lnTo>
                    <a:pt x="198" y="24"/>
                  </a:lnTo>
                  <a:lnTo>
                    <a:pt x="202" y="46"/>
                  </a:lnTo>
                  <a:lnTo>
                    <a:pt x="203" y="68"/>
                  </a:lnTo>
                  <a:lnTo>
                    <a:pt x="202" y="84"/>
                  </a:lnTo>
                  <a:lnTo>
                    <a:pt x="201" y="92"/>
                  </a:lnTo>
                  <a:lnTo>
                    <a:pt x="202" y="93"/>
                  </a:lnTo>
                  <a:lnTo>
                    <a:pt x="204" y="94"/>
                  </a:lnTo>
                  <a:lnTo>
                    <a:pt x="205" y="95"/>
                  </a:lnTo>
                  <a:lnTo>
                    <a:pt x="206" y="96"/>
                  </a:lnTo>
                  <a:lnTo>
                    <a:pt x="210" y="101"/>
                  </a:lnTo>
                  <a:lnTo>
                    <a:pt x="220" y="113"/>
                  </a:lnTo>
                  <a:lnTo>
                    <a:pt x="227" y="134"/>
                  </a:lnTo>
                  <a:lnTo>
                    <a:pt x="228" y="16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7" name="Freeform 30"/>
            <p:cNvSpPr>
              <a:spLocks/>
            </p:cNvSpPr>
            <p:nvPr/>
          </p:nvSpPr>
          <p:spPr bwMode="auto">
            <a:xfrm>
              <a:off x="4823" y="1659"/>
              <a:ext cx="18" cy="17"/>
            </a:xfrm>
            <a:custGeom>
              <a:avLst/>
              <a:gdLst>
                <a:gd name="T0" fmla="*/ 0 w 74"/>
                <a:gd name="T1" fmla="*/ 0 h 71"/>
                <a:gd name="T2" fmla="*/ 0 w 74"/>
                <a:gd name="T3" fmla="*/ 0 h 71"/>
                <a:gd name="T4" fmla="*/ 0 w 74"/>
                <a:gd name="T5" fmla="*/ 0 h 71"/>
                <a:gd name="T6" fmla="*/ 0 w 74"/>
                <a:gd name="T7" fmla="*/ 0 h 71"/>
                <a:gd name="T8" fmla="*/ 0 w 74"/>
                <a:gd name="T9" fmla="*/ 0 h 71"/>
                <a:gd name="T10" fmla="*/ 0 w 74"/>
                <a:gd name="T11" fmla="*/ 0 h 71"/>
                <a:gd name="T12" fmla="*/ 0 w 74"/>
                <a:gd name="T13" fmla="*/ 0 h 71"/>
                <a:gd name="T14" fmla="*/ 0 w 74"/>
                <a:gd name="T15" fmla="*/ 0 h 71"/>
                <a:gd name="T16" fmla="*/ 0 60000 65536"/>
                <a:gd name="T17" fmla="*/ 0 60000 65536"/>
                <a:gd name="T18" fmla="*/ 0 60000 65536"/>
                <a:gd name="T19" fmla="*/ 0 60000 65536"/>
                <a:gd name="T20" fmla="*/ 0 60000 65536"/>
                <a:gd name="T21" fmla="*/ 0 60000 65536"/>
                <a:gd name="T22" fmla="*/ 0 60000 65536"/>
                <a:gd name="T23" fmla="*/ 0 60000 65536"/>
                <a:gd name="T24" fmla="*/ 0 w 74"/>
                <a:gd name="T25" fmla="*/ 0 h 71"/>
                <a:gd name="T26" fmla="*/ 74 w 74"/>
                <a:gd name="T27" fmla="*/ 71 h 7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4" h="71">
                  <a:moveTo>
                    <a:pt x="30" y="0"/>
                  </a:moveTo>
                  <a:lnTo>
                    <a:pt x="74" y="49"/>
                  </a:lnTo>
                  <a:lnTo>
                    <a:pt x="51" y="71"/>
                  </a:lnTo>
                  <a:lnTo>
                    <a:pt x="0" y="13"/>
                  </a:lnTo>
                  <a:lnTo>
                    <a:pt x="9" y="9"/>
                  </a:lnTo>
                  <a:lnTo>
                    <a:pt x="17" y="6"/>
                  </a:lnTo>
                  <a:lnTo>
                    <a:pt x="24" y="3"/>
                  </a:lnTo>
                  <a:lnTo>
                    <a:pt x="3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48" name="Rectangle 31"/>
            <p:cNvSpPr>
              <a:spLocks noChangeArrowheads="1"/>
            </p:cNvSpPr>
            <p:nvPr/>
          </p:nvSpPr>
          <p:spPr bwMode="auto">
            <a:xfrm>
              <a:off x="4833" y="1650"/>
              <a:ext cx="1" cy="1"/>
            </a:xfrm>
            <a:prstGeom prst="rect">
              <a:avLst/>
            </a:prstGeom>
            <a:solidFill>
              <a:srgbClr val="93C6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0"/>
                </a:spcBef>
                <a:buClrTx/>
                <a:buSzTx/>
                <a:buFontTx/>
                <a:buNone/>
              </a:pPr>
              <a:endParaRPr lang="en-US" altLang="en-US" sz="2400">
                <a:cs typeface="Arial" charset="0"/>
              </a:endParaRPr>
            </a:p>
          </p:txBody>
        </p:sp>
        <p:sp>
          <p:nvSpPr>
            <p:cNvPr id="34849" name="Freeform 32"/>
            <p:cNvSpPr>
              <a:spLocks/>
            </p:cNvSpPr>
            <p:nvPr/>
          </p:nvSpPr>
          <p:spPr bwMode="auto">
            <a:xfrm>
              <a:off x="4704" y="1519"/>
              <a:ext cx="95" cy="95"/>
            </a:xfrm>
            <a:custGeom>
              <a:avLst/>
              <a:gdLst>
                <a:gd name="T0" fmla="*/ 0 w 381"/>
                <a:gd name="T1" fmla="*/ 0 h 381"/>
                <a:gd name="T2" fmla="*/ 0 w 381"/>
                <a:gd name="T3" fmla="*/ 0 h 381"/>
                <a:gd name="T4" fmla="*/ 0 w 381"/>
                <a:gd name="T5" fmla="*/ 0 h 381"/>
                <a:gd name="T6" fmla="*/ 0 w 381"/>
                <a:gd name="T7" fmla="*/ 0 h 381"/>
                <a:gd name="T8" fmla="*/ 0 w 381"/>
                <a:gd name="T9" fmla="*/ 0 h 381"/>
                <a:gd name="T10" fmla="*/ 0 w 381"/>
                <a:gd name="T11" fmla="*/ 0 h 381"/>
                <a:gd name="T12" fmla="*/ 0 w 381"/>
                <a:gd name="T13" fmla="*/ 0 h 381"/>
                <a:gd name="T14" fmla="*/ 0 w 381"/>
                <a:gd name="T15" fmla="*/ 0 h 381"/>
                <a:gd name="T16" fmla="*/ 0 w 381"/>
                <a:gd name="T17" fmla="*/ 0 h 381"/>
                <a:gd name="T18" fmla="*/ 0 w 381"/>
                <a:gd name="T19" fmla="*/ 0 h 381"/>
                <a:gd name="T20" fmla="*/ 0 w 381"/>
                <a:gd name="T21" fmla="*/ 0 h 381"/>
                <a:gd name="T22" fmla="*/ 0 w 381"/>
                <a:gd name="T23" fmla="*/ 0 h 381"/>
                <a:gd name="T24" fmla="*/ 0 w 381"/>
                <a:gd name="T25" fmla="*/ 0 h 381"/>
                <a:gd name="T26" fmla="*/ 0 w 381"/>
                <a:gd name="T27" fmla="*/ 0 h 381"/>
                <a:gd name="T28" fmla="*/ 0 w 381"/>
                <a:gd name="T29" fmla="*/ 0 h 381"/>
                <a:gd name="T30" fmla="*/ 0 w 381"/>
                <a:gd name="T31" fmla="*/ 0 h 381"/>
                <a:gd name="T32" fmla="*/ 0 w 381"/>
                <a:gd name="T33" fmla="*/ 0 h 381"/>
                <a:gd name="T34" fmla="*/ 0 w 381"/>
                <a:gd name="T35" fmla="*/ 0 h 381"/>
                <a:gd name="T36" fmla="*/ 0 w 381"/>
                <a:gd name="T37" fmla="*/ 0 h 381"/>
                <a:gd name="T38" fmla="*/ 0 w 381"/>
                <a:gd name="T39" fmla="*/ 0 h 381"/>
                <a:gd name="T40" fmla="*/ 0 w 381"/>
                <a:gd name="T41" fmla="*/ 0 h 381"/>
                <a:gd name="T42" fmla="*/ 0 w 381"/>
                <a:gd name="T43" fmla="*/ 0 h 381"/>
                <a:gd name="T44" fmla="*/ 0 w 381"/>
                <a:gd name="T45" fmla="*/ 0 h 381"/>
                <a:gd name="T46" fmla="*/ 0 w 381"/>
                <a:gd name="T47" fmla="*/ 0 h 381"/>
                <a:gd name="T48" fmla="*/ 0 w 381"/>
                <a:gd name="T49" fmla="*/ 0 h 381"/>
                <a:gd name="T50" fmla="*/ 0 w 381"/>
                <a:gd name="T51" fmla="*/ 0 h 381"/>
                <a:gd name="T52" fmla="*/ 0 w 381"/>
                <a:gd name="T53" fmla="*/ 0 h 381"/>
                <a:gd name="T54" fmla="*/ 0 w 381"/>
                <a:gd name="T55" fmla="*/ 0 h 381"/>
                <a:gd name="T56" fmla="*/ 0 w 381"/>
                <a:gd name="T57" fmla="*/ 0 h 381"/>
                <a:gd name="T58" fmla="*/ 0 w 381"/>
                <a:gd name="T59" fmla="*/ 0 h 381"/>
                <a:gd name="T60" fmla="*/ 0 w 381"/>
                <a:gd name="T61" fmla="*/ 0 h 381"/>
                <a:gd name="T62" fmla="*/ 0 w 381"/>
                <a:gd name="T63" fmla="*/ 0 h 3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1"/>
                <a:gd name="T97" fmla="*/ 0 h 381"/>
                <a:gd name="T98" fmla="*/ 381 w 381"/>
                <a:gd name="T99" fmla="*/ 381 h 3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1" h="381">
                  <a:moveTo>
                    <a:pt x="191" y="0"/>
                  </a:moveTo>
                  <a:lnTo>
                    <a:pt x="172" y="1"/>
                  </a:lnTo>
                  <a:lnTo>
                    <a:pt x="153" y="4"/>
                  </a:lnTo>
                  <a:lnTo>
                    <a:pt x="134" y="9"/>
                  </a:lnTo>
                  <a:lnTo>
                    <a:pt x="117" y="15"/>
                  </a:lnTo>
                  <a:lnTo>
                    <a:pt x="100" y="23"/>
                  </a:lnTo>
                  <a:lnTo>
                    <a:pt x="84" y="32"/>
                  </a:lnTo>
                  <a:lnTo>
                    <a:pt x="70" y="44"/>
                  </a:lnTo>
                  <a:lnTo>
                    <a:pt x="56" y="56"/>
                  </a:lnTo>
                  <a:lnTo>
                    <a:pt x="44" y="70"/>
                  </a:lnTo>
                  <a:lnTo>
                    <a:pt x="33" y="84"/>
                  </a:lnTo>
                  <a:lnTo>
                    <a:pt x="23" y="100"/>
                  </a:lnTo>
                  <a:lnTo>
                    <a:pt x="15" y="116"/>
                  </a:lnTo>
                  <a:lnTo>
                    <a:pt x="9" y="134"/>
                  </a:lnTo>
                  <a:lnTo>
                    <a:pt x="5" y="152"/>
                  </a:lnTo>
                  <a:lnTo>
                    <a:pt x="2" y="170"/>
                  </a:lnTo>
                  <a:lnTo>
                    <a:pt x="0" y="190"/>
                  </a:lnTo>
                  <a:lnTo>
                    <a:pt x="2" y="209"/>
                  </a:lnTo>
                  <a:lnTo>
                    <a:pt x="5" y="227"/>
                  </a:lnTo>
                  <a:lnTo>
                    <a:pt x="9" y="246"/>
                  </a:lnTo>
                  <a:lnTo>
                    <a:pt x="15" y="264"/>
                  </a:lnTo>
                  <a:lnTo>
                    <a:pt x="23" y="280"/>
                  </a:lnTo>
                  <a:lnTo>
                    <a:pt x="33" y="296"/>
                  </a:lnTo>
                  <a:lnTo>
                    <a:pt x="44" y="311"/>
                  </a:lnTo>
                  <a:lnTo>
                    <a:pt x="56" y="325"/>
                  </a:lnTo>
                  <a:lnTo>
                    <a:pt x="71" y="337"/>
                  </a:lnTo>
                  <a:lnTo>
                    <a:pt x="86" y="349"/>
                  </a:lnTo>
                  <a:lnTo>
                    <a:pt x="102" y="358"/>
                  </a:lnTo>
                  <a:lnTo>
                    <a:pt x="119" y="366"/>
                  </a:lnTo>
                  <a:lnTo>
                    <a:pt x="136" y="372"/>
                  </a:lnTo>
                  <a:lnTo>
                    <a:pt x="154" y="377"/>
                  </a:lnTo>
                  <a:lnTo>
                    <a:pt x="173" y="380"/>
                  </a:lnTo>
                  <a:lnTo>
                    <a:pt x="191" y="381"/>
                  </a:lnTo>
                  <a:lnTo>
                    <a:pt x="210" y="380"/>
                  </a:lnTo>
                  <a:lnTo>
                    <a:pt x="229" y="377"/>
                  </a:lnTo>
                  <a:lnTo>
                    <a:pt x="246" y="372"/>
                  </a:lnTo>
                  <a:lnTo>
                    <a:pt x="264" y="366"/>
                  </a:lnTo>
                  <a:lnTo>
                    <a:pt x="280" y="358"/>
                  </a:lnTo>
                  <a:lnTo>
                    <a:pt x="296" y="349"/>
                  </a:lnTo>
                  <a:lnTo>
                    <a:pt x="311" y="337"/>
                  </a:lnTo>
                  <a:lnTo>
                    <a:pt x="325" y="325"/>
                  </a:lnTo>
                  <a:lnTo>
                    <a:pt x="337" y="311"/>
                  </a:lnTo>
                  <a:lnTo>
                    <a:pt x="349" y="296"/>
                  </a:lnTo>
                  <a:lnTo>
                    <a:pt x="358" y="280"/>
                  </a:lnTo>
                  <a:lnTo>
                    <a:pt x="366" y="264"/>
                  </a:lnTo>
                  <a:lnTo>
                    <a:pt x="373" y="246"/>
                  </a:lnTo>
                  <a:lnTo>
                    <a:pt x="377" y="227"/>
                  </a:lnTo>
                  <a:lnTo>
                    <a:pt x="380" y="209"/>
                  </a:lnTo>
                  <a:lnTo>
                    <a:pt x="381" y="190"/>
                  </a:lnTo>
                  <a:lnTo>
                    <a:pt x="380" y="171"/>
                  </a:lnTo>
                  <a:lnTo>
                    <a:pt x="377" y="153"/>
                  </a:lnTo>
                  <a:lnTo>
                    <a:pt x="373" y="135"/>
                  </a:lnTo>
                  <a:lnTo>
                    <a:pt x="366" y="117"/>
                  </a:lnTo>
                  <a:lnTo>
                    <a:pt x="358" y="101"/>
                  </a:lnTo>
                  <a:lnTo>
                    <a:pt x="349" y="85"/>
                  </a:lnTo>
                  <a:lnTo>
                    <a:pt x="337" y="70"/>
                  </a:lnTo>
                  <a:lnTo>
                    <a:pt x="325" y="56"/>
                  </a:lnTo>
                  <a:lnTo>
                    <a:pt x="311" y="44"/>
                  </a:lnTo>
                  <a:lnTo>
                    <a:pt x="296" y="32"/>
                  </a:lnTo>
                  <a:lnTo>
                    <a:pt x="280" y="23"/>
                  </a:lnTo>
                  <a:lnTo>
                    <a:pt x="264" y="15"/>
                  </a:lnTo>
                  <a:lnTo>
                    <a:pt x="246" y="9"/>
                  </a:lnTo>
                  <a:lnTo>
                    <a:pt x="229" y="4"/>
                  </a:lnTo>
                  <a:lnTo>
                    <a:pt x="210" y="1"/>
                  </a:lnTo>
                  <a:lnTo>
                    <a:pt x="19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50" name="Freeform 33"/>
            <p:cNvSpPr>
              <a:spLocks/>
            </p:cNvSpPr>
            <p:nvPr/>
          </p:nvSpPr>
          <p:spPr bwMode="auto">
            <a:xfrm>
              <a:off x="4711" y="1525"/>
              <a:ext cx="82" cy="82"/>
            </a:xfrm>
            <a:custGeom>
              <a:avLst/>
              <a:gdLst>
                <a:gd name="T0" fmla="*/ 0 w 328"/>
                <a:gd name="T1" fmla="*/ 0 h 328"/>
                <a:gd name="T2" fmla="*/ 0 w 328"/>
                <a:gd name="T3" fmla="*/ 0 h 328"/>
                <a:gd name="T4" fmla="*/ 0 w 328"/>
                <a:gd name="T5" fmla="*/ 0 h 328"/>
                <a:gd name="T6" fmla="*/ 0 w 328"/>
                <a:gd name="T7" fmla="*/ 0 h 328"/>
                <a:gd name="T8" fmla="*/ 0 w 328"/>
                <a:gd name="T9" fmla="*/ 0 h 328"/>
                <a:gd name="T10" fmla="*/ 0 w 328"/>
                <a:gd name="T11" fmla="*/ 0 h 328"/>
                <a:gd name="T12" fmla="*/ 0 w 328"/>
                <a:gd name="T13" fmla="*/ 0 h 328"/>
                <a:gd name="T14" fmla="*/ 0 w 328"/>
                <a:gd name="T15" fmla="*/ 0 h 328"/>
                <a:gd name="T16" fmla="*/ 0 w 328"/>
                <a:gd name="T17" fmla="*/ 0 h 328"/>
                <a:gd name="T18" fmla="*/ 0 w 328"/>
                <a:gd name="T19" fmla="*/ 0 h 328"/>
                <a:gd name="T20" fmla="*/ 0 w 328"/>
                <a:gd name="T21" fmla="*/ 0 h 328"/>
                <a:gd name="T22" fmla="*/ 0 w 328"/>
                <a:gd name="T23" fmla="*/ 0 h 328"/>
                <a:gd name="T24" fmla="*/ 0 w 328"/>
                <a:gd name="T25" fmla="*/ 0 h 328"/>
                <a:gd name="T26" fmla="*/ 0 w 328"/>
                <a:gd name="T27" fmla="*/ 0 h 328"/>
                <a:gd name="T28" fmla="*/ 0 w 328"/>
                <a:gd name="T29" fmla="*/ 0 h 328"/>
                <a:gd name="T30" fmla="*/ 0 w 328"/>
                <a:gd name="T31" fmla="*/ 0 h 328"/>
                <a:gd name="T32" fmla="*/ 0 w 328"/>
                <a:gd name="T33" fmla="*/ 0 h 328"/>
                <a:gd name="T34" fmla="*/ 0 w 328"/>
                <a:gd name="T35" fmla="*/ 0 h 328"/>
                <a:gd name="T36" fmla="*/ 0 w 328"/>
                <a:gd name="T37" fmla="*/ 0 h 328"/>
                <a:gd name="T38" fmla="*/ 0 w 328"/>
                <a:gd name="T39" fmla="*/ 0 h 328"/>
                <a:gd name="T40" fmla="*/ 0 w 328"/>
                <a:gd name="T41" fmla="*/ 0 h 328"/>
                <a:gd name="T42" fmla="*/ 0 w 328"/>
                <a:gd name="T43" fmla="*/ 0 h 328"/>
                <a:gd name="T44" fmla="*/ 0 w 328"/>
                <a:gd name="T45" fmla="*/ 0 h 328"/>
                <a:gd name="T46" fmla="*/ 0 w 328"/>
                <a:gd name="T47" fmla="*/ 0 h 328"/>
                <a:gd name="T48" fmla="*/ 0 w 328"/>
                <a:gd name="T49" fmla="*/ 0 h 328"/>
                <a:gd name="T50" fmla="*/ 0 w 328"/>
                <a:gd name="T51" fmla="*/ 0 h 328"/>
                <a:gd name="T52" fmla="*/ 0 w 328"/>
                <a:gd name="T53" fmla="*/ 0 h 328"/>
                <a:gd name="T54" fmla="*/ 0 w 328"/>
                <a:gd name="T55" fmla="*/ 0 h 328"/>
                <a:gd name="T56" fmla="*/ 0 w 328"/>
                <a:gd name="T57" fmla="*/ 0 h 328"/>
                <a:gd name="T58" fmla="*/ 0 w 328"/>
                <a:gd name="T59" fmla="*/ 0 h 328"/>
                <a:gd name="T60" fmla="*/ 0 w 328"/>
                <a:gd name="T61" fmla="*/ 0 h 328"/>
                <a:gd name="T62" fmla="*/ 0 w 328"/>
                <a:gd name="T63" fmla="*/ 0 h 328"/>
                <a:gd name="T64" fmla="*/ 0 w 328"/>
                <a:gd name="T65" fmla="*/ 0 h 328"/>
                <a:gd name="T66" fmla="*/ 0 w 328"/>
                <a:gd name="T67" fmla="*/ 0 h 328"/>
                <a:gd name="T68" fmla="*/ 0 w 328"/>
                <a:gd name="T69" fmla="*/ 0 h 328"/>
                <a:gd name="T70" fmla="*/ 0 w 328"/>
                <a:gd name="T71" fmla="*/ 0 h 328"/>
                <a:gd name="T72" fmla="*/ 0 w 328"/>
                <a:gd name="T73" fmla="*/ 0 h 328"/>
                <a:gd name="T74" fmla="*/ 0 w 328"/>
                <a:gd name="T75" fmla="*/ 0 h 328"/>
                <a:gd name="T76" fmla="*/ 0 w 328"/>
                <a:gd name="T77" fmla="*/ 0 h 328"/>
                <a:gd name="T78" fmla="*/ 0 w 328"/>
                <a:gd name="T79" fmla="*/ 0 h 328"/>
                <a:gd name="T80" fmla="*/ 0 w 328"/>
                <a:gd name="T81" fmla="*/ 0 h 328"/>
                <a:gd name="T82" fmla="*/ 0 w 328"/>
                <a:gd name="T83" fmla="*/ 0 h 328"/>
                <a:gd name="T84" fmla="*/ 0 w 328"/>
                <a:gd name="T85" fmla="*/ 0 h 328"/>
                <a:gd name="T86" fmla="*/ 0 w 328"/>
                <a:gd name="T87" fmla="*/ 0 h 328"/>
                <a:gd name="T88" fmla="*/ 0 w 328"/>
                <a:gd name="T89" fmla="*/ 0 h 328"/>
                <a:gd name="T90" fmla="*/ 0 w 328"/>
                <a:gd name="T91" fmla="*/ 0 h 328"/>
                <a:gd name="T92" fmla="*/ 0 w 328"/>
                <a:gd name="T93" fmla="*/ 0 h 328"/>
                <a:gd name="T94" fmla="*/ 0 w 328"/>
                <a:gd name="T95" fmla="*/ 0 h 328"/>
                <a:gd name="T96" fmla="*/ 0 w 328"/>
                <a:gd name="T97" fmla="*/ 0 h 328"/>
                <a:gd name="T98" fmla="*/ 0 w 328"/>
                <a:gd name="T99" fmla="*/ 0 h 328"/>
                <a:gd name="T100" fmla="*/ 0 w 328"/>
                <a:gd name="T101" fmla="*/ 0 h 328"/>
                <a:gd name="T102" fmla="*/ 0 w 328"/>
                <a:gd name="T103" fmla="*/ 0 h 328"/>
                <a:gd name="T104" fmla="*/ 0 w 328"/>
                <a:gd name="T105" fmla="*/ 0 h 328"/>
                <a:gd name="T106" fmla="*/ 0 w 328"/>
                <a:gd name="T107" fmla="*/ 0 h 328"/>
                <a:gd name="T108" fmla="*/ 0 w 328"/>
                <a:gd name="T109" fmla="*/ 0 h 328"/>
                <a:gd name="T110" fmla="*/ 0 w 328"/>
                <a:gd name="T111" fmla="*/ 0 h 328"/>
                <a:gd name="T112" fmla="*/ 0 w 328"/>
                <a:gd name="T113" fmla="*/ 0 h 32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28"/>
                <a:gd name="T172" fmla="*/ 0 h 328"/>
                <a:gd name="T173" fmla="*/ 328 w 328"/>
                <a:gd name="T174" fmla="*/ 328 h 32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28" h="328">
                  <a:moveTo>
                    <a:pt x="164" y="328"/>
                  </a:moveTo>
                  <a:lnTo>
                    <a:pt x="148" y="327"/>
                  </a:lnTo>
                  <a:lnTo>
                    <a:pt x="132" y="325"/>
                  </a:lnTo>
                  <a:lnTo>
                    <a:pt x="117" y="321"/>
                  </a:lnTo>
                  <a:lnTo>
                    <a:pt x="101" y="315"/>
                  </a:lnTo>
                  <a:lnTo>
                    <a:pt x="86" y="309"/>
                  </a:lnTo>
                  <a:lnTo>
                    <a:pt x="73" y="301"/>
                  </a:lnTo>
                  <a:lnTo>
                    <a:pt x="61" y="292"/>
                  </a:lnTo>
                  <a:lnTo>
                    <a:pt x="48" y="280"/>
                  </a:lnTo>
                  <a:lnTo>
                    <a:pt x="37" y="268"/>
                  </a:lnTo>
                  <a:lnTo>
                    <a:pt x="27" y="255"/>
                  </a:lnTo>
                  <a:lnTo>
                    <a:pt x="19" y="242"/>
                  </a:lnTo>
                  <a:lnTo>
                    <a:pt x="13" y="227"/>
                  </a:lnTo>
                  <a:lnTo>
                    <a:pt x="8" y="212"/>
                  </a:lnTo>
                  <a:lnTo>
                    <a:pt x="4" y="196"/>
                  </a:lnTo>
                  <a:lnTo>
                    <a:pt x="1" y="181"/>
                  </a:lnTo>
                  <a:lnTo>
                    <a:pt x="0" y="164"/>
                  </a:lnTo>
                  <a:lnTo>
                    <a:pt x="1" y="147"/>
                  </a:lnTo>
                  <a:lnTo>
                    <a:pt x="4" y="132"/>
                  </a:lnTo>
                  <a:lnTo>
                    <a:pt x="8" y="116"/>
                  </a:lnTo>
                  <a:lnTo>
                    <a:pt x="13" y="102"/>
                  </a:lnTo>
                  <a:lnTo>
                    <a:pt x="19" y="87"/>
                  </a:lnTo>
                  <a:lnTo>
                    <a:pt x="27" y="74"/>
                  </a:lnTo>
                  <a:lnTo>
                    <a:pt x="37" y="61"/>
                  </a:lnTo>
                  <a:lnTo>
                    <a:pt x="48" y="49"/>
                  </a:lnTo>
                  <a:lnTo>
                    <a:pt x="61" y="37"/>
                  </a:lnTo>
                  <a:lnTo>
                    <a:pt x="73" y="28"/>
                  </a:lnTo>
                  <a:lnTo>
                    <a:pt x="86" y="20"/>
                  </a:lnTo>
                  <a:lnTo>
                    <a:pt x="101" y="13"/>
                  </a:lnTo>
                  <a:lnTo>
                    <a:pt x="117" y="7"/>
                  </a:lnTo>
                  <a:lnTo>
                    <a:pt x="132" y="3"/>
                  </a:lnTo>
                  <a:lnTo>
                    <a:pt x="148" y="1"/>
                  </a:lnTo>
                  <a:lnTo>
                    <a:pt x="164" y="0"/>
                  </a:lnTo>
                  <a:lnTo>
                    <a:pt x="181" y="1"/>
                  </a:lnTo>
                  <a:lnTo>
                    <a:pt x="196" y="3"/>
                  </a:lnTo>
                  <a:lnTo>
                    <a:pt x="212" y="7"/>
                  </a:lnTo>
                  <a:lnTo>
                    <a:pt x="226" y="13"/>
                  </a:lnTo>
                  <a:lnTo>
                    <a:pt x="241" y="20"/>
                  </a:lnTo>
                  <a:lnTo>
                    <a:pt x="254" y="28"/>
                  </a:lnTo>
                  <a:lnTo>
                    <a:pt x="267" y="37"/>
                  </a:lnTo>
                  <a:lnTo>
                    <a:pt x="279" y="49"/>
                  </a:lnTo>
                  <a:lnTo>
                    <a:pt x="291" y="61"/>
                  </a:lnTo>
                  <a:lnTo>
                    <a:pt x="300" y="74"/>
                  </a:lnTo>
                  <a:lnTo>
                    <a:pt x="308" y="87"/>
                  </a:lnTo>
                  <a:lnTo>
                    <a:pt x="316" y="102"/>
                  </a:lnTo>
                  <a:lnTo>
                    <a:pt x="321" y="116"/>
                  </a:lnTo>
                  <a:lnTo>
                    <a:pt x="325" y="132"/>
                  </a:lnTo>
                  <a:lnTo>
                    <a:pt x="327" y="147"/>
                  </a:lnTo>
                  <a:lnTo>
                    <a:pt x="328" y="164"/>
                  </a:lnTo>
                  <a:lnTo>
                    <a:pt x="325" y="197"/>
                  </a:lnTo>
                  <a:lnTo>
                    <a:pt x="316" y="228"/>
                  </a:lnTo>
                  <a:lnTo>
                    <a:pt x="300" y="256"/>
                  </a:lnTo>
                  <a:lnTo>
                    <a:pt x="280" y="280"/>
                  </a:lnTo>
                  <a:lnTo>
                    <a:pt x="255" y="300"/>
                  </a:lnTo>
                  <a:lnTo>
                    <a:pt x="227" y="315"/>
                  </a:lnTo>
                  <a:lnTo>
                    <a:pt x="197" y="325"/>
                  </a:lnTo>
                  <a:lnTo>
                    <a:pt x="164" y="3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34851" name="Freeform 34"/>
            <p:cNvSpPr>
              <a:spLocks/>
            </p:cNvSpPr>
            <p:nvPr/>
          </p:nvSpPr>
          <p:spPr bwMode="auto">
            <a:xfrm>
              <a:off x="4729" y="1534"/>
              <a:ext cx="45" cy="59"/>
            </a:xfrm>
            <a:custGeom>
              <a:avLst/>
              <a:gdLst>
                <a:gd name="T0" fmla="*/ 0 w 181"/>
                <a:gd name="T1" fmla="*/ 0 h 236"/>
                <a:gd name="T2" fmla="*/ 0 w 181"/>
                <a:gd name="T3" fmla="*/ 0 h 236"/>
                <a:gd name="T4" fmla="*/ 0 w 181"/>
                <a:gd name="T5" fmla="*/ 0 h 236"/>
                <a:gd name="T6" fmla="*/ 0 w 181"/>
                <a:gd name="T7" fmla="*/ 0 h 236"/>
                <a:gd name="T8" fmla="*/ 0 w 181"/>
                <a:gd name="T9" fmla="*/ 0 h 236"/>
                <a:gd name="T10" fmla="*/ 0 w 181"/>
                <a:gd name="T11" fmla="*/ 0 h 236"/>
                <a:gd name="T12" fmla="*/ 0 w 181"/>
                <a:gd name="T13" fmla="*/ 0 h 236"/>
                <a:gd name="T14" fmla="*/ 0 w 181"/>
                <a:gd name="T15" fmla="*/ 0 h 236"/>
                <a:gd name="T16" fmla="*/ 0 w 181"/>
                <a:gd name="T17" fmla="*/ 0 h 236"/>
                <a:gd name="T18" fmla="*/ 0 w 181"/>
                <a:gd name="T19" fmla="*/ 0 h 236"/>
                <a:gd name="T20" fmla="*/ 0 w 181"/>
                <a:gd name="T21" fmla="*/ 0 h 236"/>
                <a:gd name="T22" fmla="*/ 0 w 181"/>
                <a:gd name="T23" fmla="*/ 0 h 236"/>
                <a:gd name="T24" fmla="*/ 0 w 181"/>
                <a:gd name="T25" fmla="*/ 0 h 236"/>
                <a:gd name="T26" fmla="*/ 0 w 181"/>
                <a:gd name="T27" fmla="*/ 0 h 236"/>
                <a:gd name="T28" fmla="*/ 0 w 181"/>
                <a:gd name="T29" fmla="*/ 0 h 236"/>
                <a:gd name="T30" fmla="*/ 0 w 181"/>
                <a:gd name="T31" fmla="*/ 0 h 236"/>
                <a:gd name="T32" fmla="*/ 0 w 181"/>
                <a:gd name="T33" fmla="*/ 0 h 236"/>
                <a:gd name="T34" fmla="*/ 0 w 181"/>
                <a:gd name="T35" fmla="*/ 0 h 236"/>
                <a:gd name="T36" fmla="*/ 0 w 181"/>
                <a:gd name="T37" fmla="*/ 0 h 236"/>
                <a:gd name="T38" fmla="*/ 0 w 181"/>
                <a:gd name="T39" fmla="*/ 0 h 236"/>
                <a:gd name="T40" fmla="*/ 0 w 181"/>
                <a:gd name="T41" fmla="*/ 0 h 236"/>
                <a:gd name="T42" fmla="*/ 0 w 181"/>
                <a:gd name="T43" fmla="*/ 0 h 236"/>
                <a:gd name="T44" fmla="*/ 0 w 181"/>
                <a:gd name="T45" fmla="*/ 0 h 236"/>
                <a:gd name="T46" fmla="*/ 0 w 181"/>
                <a:gd name="T47" fmla="*/ 0 h 236"/>
                <a:gd name="T48" fmla="*/ 0 w 181"/>
                <a:gd name="T49" fmla="*/ 0 h 236"/>
                <a:gd name="T50" fmla="*/ 0 w 181"/>
                <a:gd name="T51" fmla="*/ 0 h 236"/>
                <a:gd name="T52" fmla="*/ 0 w 181"/>
                <a:gd name="T53" fmla="*/ 0 h 236"/>
                <a:gd name="T54" fmla="*/ 0 w 181"/>
                <a:gd name="T55" fmla="*/ 0 h 236"/>
                <a:gd name="T56" fmla="*/ 0 w 181"/>
                <a:gd name="T57" fmla="*/ 0 h 236"/>
                <a:gd name="T58" fmla="*/ 0 w 181"/>
                <a:gd name="T59" fmla="*/ 0 h 236"/>
                <a:gd name="T60" fmla="*/ 0 w 181"/>
                <a:gd name="T61" fmla="*/ 0 h 236"/>
                <a:gd name="T62" fmla="*/ 0 w 181"/>
                <a:gd name="T63" fmla="*/ 0 h 236"/>
                <a:gd name="T64" fmla="*/ 0 w 181"/>
                <a:gd name="T65" fmla="*/ 0 h 2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81"/>
                <a:gd name="T100" fmla="*/ 0 h 236"/>
                <a:gd name="T101" fmla="*/ 181 w 181"/>
                <a:gd name="T102" fmla="*/ 236 h 2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81" h="236">
                  <a:moveTo>
                    <a:pt x="90" y="0"/>
                  </a:moveTo>
                  <a:lnTo>
                    <a:pt x="72" y="3"/>
                  </a:lnTo>
                  <a:lnTo>
                    <a:pt x="55" y="10"/>
                  </a:lnTo>
                  <a:lnTo>
                    <a:pt x="39" y="20"/>
                  </a:lnTo>
                  <a:lnTo>
                    <a:pt x="27" y="35"/>
                  </a:lnTo>
                  <a:lnTo>
                    <a:pt x="16" y="52"/>
                  </a:lnTo>
                  <a:lnTo>
                    <a:pt x="7" y="72"/>
                  </a:lnTo>
                  <a:lnTo>
                    <a:pt x="2" y="94"/>
                  </a:lnTo>
                  <a:lnTo>
                    <a:pt x="0" y="118"/>
                  </a:lnTo>
                  <a:lnTo>
                    <a:pt x="2" y="141"/>
                  </a:lnTo>
                  <a:lnTo>
                    <a:pt x="7" y="163"/>
                  </a:lnTo>
                  <a:lnTo>
                    <a:pt x="16" y="184"/>
                  </a:lnTo>
                  <a:lnTo>
                    <a:pt x="27" y="202"/>
                  </a:lnTo>
                  <a:lnTo>
                    <a:pt x="39" y="216"/>
                  </a:lnTo>
                  <a:lnTo>
                    <a:pt x="55" y="226"/>
                  </a:lnTo>
                  <a:lnTo>
                    <a:pt x="72" y="234"/>
                  </a:lnTo>
                  <a:lnTo>
                    <a:pt x="90" y="236"/>
                  </a:lnTo>
                  <a:lnTo>
                    <a:pt x="109" y="234"/>
                  </a:lnTo>
                  <a:lnTo>
                    <a:pt x="125" y="226"/>
                  </a:lnTo>
                  <a:lnTo>
                    <a:pt x="141" y="216"/>
                  </a:lnTo>
                  <a:lnTo>
                    <a:pt x="155" y="202"/>
                  </a:lnTo>
                  <a:lnTo>
                    <a:pt x="166" y="184"/>
                  </a:lnTo>
                  <a:lnTo>
                    <a:pt x="174" y="163"/>
                  </a:lnTo>
                  <a:lnTo>
                    <a:pt x="179" y="141"/>
                  </a:lnTo>
                  <a:lnTo>
                    <a:pt x="181" y="118"/>
                  </a:lnTo>
                  <a:lnTo>
                    <a:pt x="179" y="94"/>
                  </a:lnTo>
                  <a:lnTo>
                    <a:pt x="174" y="72"/>
                  </a:lnTo>
                  <a:lnTo>
                    <a:pt x="166" y="52"/>
                  </a:lnTo>
                  <a:lnTo>
                    <a:pt x="155" y="35"/>
                  </a:lnTo>
                  <a:lnTo>
                    <a:pt x="141" y="20"/>
                  </a:lnTo>
                  <a:lnTo>
                    <a:pt x="125" y="10"/>
                  </a:lnTo>
                  <a:lnTo>
                    <a:pt x="109" y="3"/>
                  </a:lnTo>
                  <a:lnTo>
                    <a:pt x="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34831" name="Line 35"/>
          <p:cNvSpPr>
            <a:spLocks noChangeShapeType="1"/>
          </p:cNvSpPr>
          <p:nvPr/>
        </p:nvSpPr>
        <p:spPr bwMode="auto">
          <a:xfrm>
            <a:off x="5334000" y="3581400"/>
            <a:ext cx="0" cy="2209800"/>
          </a:xfrm>
          <a:prstGeom prst="line">
            <a:avLst/>
          </a:prstGeom>
          <a:noFill/>
          <a:ln w="9525">
            <a:solidFill>
              <a:schemeClr val="tx1"/>
            </a:solidFill>
            <a:prstDash val="dash"/>
            <a:round/>
            <a:headEnd/>
            <a:tailEnd/>
          </a:ln>
          <a:extLst>
            <a:ext uri="{909E8E84-426E-40DD-AFC4-6F175D3DCCD1}">
              <a14:hiddenFill xmlns:a14="http://schemas.microsoft.com/office/drawing/2010/main">
                <a:noFill/>
              </a14:hiddenFill>
            </a:ext>
          </a:extLst>
        </p:spPr>
        <p:txBody>
          <a:bodyPr wrap="none" anchor="ctr"/>
          <a:lstStyle/>
          <a:p>
            <a:endParaRPr lang="en-GB"/>
          </a:p>
        </p:txBody>
      </p:sp>
    </p:spTree>
    <p:extLst>
      <p:ext uri="{BB962C8B-B14F-4D97-AF65-F5344CB8AC3E}">
        <p14:creationId xmlns:p14="http://schemas.microsoft.com/office/powerpoint/2010/main" val="15632053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990600" y="304800"/>
            <a:ext cx="6781800" cy="762000"/>
          </a:xfrm>
        </p:spPr>
        <p:txBody>
          <a:bodyPr>
            <a:normAutofit/>
          </a:bodyPr>
          <a:lstStyle/>
          <a:p>
            <a:pPr eaLnBrk="1" hangingPunct="1"/>
            <a:r>
              <a:rPr lang="en-US" altLang="en-US" sz="2800" b="1" dirty="0" smtClean="0">
                <a:latin typeface="Arial" panose="020B0604020202020204" pitchFamily="34" charset="0"/>
                <a:cs typeface="Arial" panose="020B0604020202020204" pitchFamily="34" charset="0"/>
              </a:rPr>
              <a:t>Cohort Studies — Summary</a:t>
            </a:r>
          </a:p>
        </p:txBody>
      </p:sp>
      <p:sp>
        <p:nvSpPr>
          <p:cNvPr id="47107" name="Rectangle 3"/>
          <p:cNvSpPr>
            <a:spLocks noGrp="1" noChangeArrowheads="1"/>
          </p:cNvSpPr>
          <p:nvPr>
            <p:ph type="body" idx="1"/>
          </p:nvPr>
        </p:nvSpPr>
        <p:spPr>
          <a:xfrm>
            <a:off x="990600" y="1524000"/>
            <a:ext cx="7239000" cy="4114800"/>
          </a:xfrm>
        </p:spPr>
        <p:txBody>
          <a:bodyPr>
            <a:normAutofit/>
          </a:bodyPr>
          <a:lstStyle/>
          <a:p>
            <a:pPr eaLnBrk="1" hangingPunct="1">
              <a:lnSpc>
                <a:spcPct val="80000"/>
              </a:lnSpc>
            </a:pPr>
            <a:r>
              <a:rPr lang="en-US" altLang="en-US" sz="2800" dirty="0" smtClean="0">
                <a:latin typeface="Arial" panose="020B0604020202020204" pitchFamily="34" charset="0"/>
                <a:cs typeface="Arial" panose="020B0604020202020204" pitchFamily="34" charset="0"/>
              </a:rPr>
              <a:t>Test hypotheses about disease risk factors / causes</a:t>
            </a:r>
          </a:p>
          <a:p>
            <a:pPr eaLnBrk="1" hangingPunct="1">
              <a:lnSpc>
                <a:spcPct val="80000"/>
              </a:lnSpc>
              <a:spcBef>
                <a:spcPct val="40000"/>
              </a:spcBef>
            </a:pPr>
            <a:r>
              <a:rPr lang="en-US" altLang="en-US" sz="2800" dirty="0" smtClean="0">
                <a:latin typeface="Arial" panose="020B0604020202020204" pitchFamily="34" charset="0"/>
                <a:cs typeface="Arial" panose="020B0604020202020204" pitchFamily="34" charset="0"/>
              </a:rPr>
              <a:t>Cohort studies</a:t>
            </a:r>
          </a:p>
          <a:p>
            <a:pPr lvl="1" eaLnBrk="1" hangingPunct="1">
              <a:lnSpc>
                <a:spcPct val="80000"/>
              </a:lnSpc>
              <a:spcBef>
                <a:spcPct val="40000"/>
              </a:spcBef>
            </a:pPr>
            <a:r>
              <a:rPr lang="en-US" altLang="en-US" dirty="0" smtClean="0">
                <a:latin typeface="Arial" panose="020B0604020202020204" pitchFamily="34" charset="0"/>
                <a:cs typeface="Arial" panose="020B0604020202020204" pitchFamily="34" charset="0"/>
              </a:rPr>
              <a:t>Exposure </a:t>
            </a:r>
            <a:r>
              <a:rPr lang="en-US" altLang="en-US" b="1" dirty="0" smtClean="0">
                <a:latin typeface="Arial" panose="020B0604020202020204" pitchFamily="34" charset="0"/>
                <a:cs typeface="Arial" panose="020B0604020202020204" pitchFamily="34" charset="0"/>
                <a:sym typeface="Wingdings" pitchFamily="2" charset="2"/>
              </a:rPr>
              <a:t></a:t>
            </a:r>
            <a:r>
              <a:rPr lang="en-US" altLang="en-US" dirty="0" smtClean="0">
                <a:latin typeface="Arial" panose="020B0604020202020204" pitchFamily="34" charset="0"/>
                <a:cs typeface="Arial" panose="020B0604020202020204" pitchFamily="34" charset="0"/>
              </a:rPr>
              <a:t> disease (cause </a:t>
            </a:r>
            <a:r>
              <a:rPr lang="en-US" altLang="en-US" b="1" dirty="0" smtClean="0">
                <a:latin typeface="Arial" panose="020B0604020202020204" pitchFamily="34" charset="0"/>
                <a:cs typeface="Arial" panose="020B0604020202020204" pitchFamily="34" charset="0"/>
                <a:sym typeface="Wingdings" pitchFamily="2" charset="2"/>
              </a:rPr>
              <a:t></a:t>
            </a:r>
            <a:r>
              <a:rPr lang="en-US" altLang="en-US" dirty="0" smtClean="0">
                <a:latin typeface="Arial" panose="020B0604020202020204" pitchFamily="34" charset="0"/>
                <a:cs typeface="Arial" panose="020B0604020202020204" pitchFamily="34" charset="0"/>
              </a:rPr>
              <a:t> effect)</a:t>
            </a:r>
          </a:p>
          <a:p>
            <a:pPr lvl="1" eaLnBrk="1" hangingPunct="1">
              <a:lnSpc>
                <a:spcPct val="80000"/>
              </a:lnSpc>
            </a:pPr>
            <a:r>
              <a:rPr lang="en-US" altLang="en-US" dirty="0" smtClean="0">
                <a:latin typeface="Arial" panose="020B0604020202020204" pitchFamily="34" charset="0"/>
                <a:cs typeface="Arial" panose="020B0604020202020204" pitchFamily="34" charset="0"/>
              </a:rPr>
              <a:t>Prospective or retrospective</a:t>
            </a:r>
          </a:p>
          <a:p>
            <a:pPr lvl="1" eaLnBrk="1" hangingPunct="1">
              <a:lnSpc>
                <a:spcPct val="80000"/>
              </a:lnSpc>
            </a:pPr>
            <a:r>
              <a:rPr lang="en-US" altLang="en-US" dirty="0" smtClean="0">
                <a:latin typeface="Arial" panose="020B0604020202020204" pitchFamily="34" charset="0"/>
                <a:cs typeface="Arial" panose="020B0604020202020204" pitchFamily="34" charset="0"/>
              </a:rPr>
              <a:t>Measure of association = RR</a:t>
            </a:r>
          </a:p>
          <a:p>
            <a:pPr lvl="1" eaLnBrk="1" hangingPunct="1">
              <a:lnSpc>
                <a:spcPct val="80000"/>
              </a:lnSpc>
            </a:pPr>
            <a:r>
              <a:rPr lang="en-US" altLang="en-US" dirty="0" smtClean="0">
                <a:latin typeface="Arial" panose="020B0604020202020204" pitchFamily="34" charset="0"/>
                <a:cs typeface="Arial" panose="020B0604020202020204" pitchFamily="34" charset="0"/>
              </a:rPr>
              <a:t>Measure natural history, risk</a:t>
            </a:r>
          </a:p>
          <a:p>
            <a:pPr lvl="1" eaLnBrk="1" hangingPunct="1">
              <a:lnSpc>
                <a:spcPct val="80000"/>
              </a:lnSpc>
            </a:pPr>
            <a:r>
              <a:rPr lang="en-US" altLang="en-US" dirty="0" smtClean="0">
                <a:latin typeface="Arial" panose="020B0604020202020204" pitchFamily="34" charset="0"/>
                <a:cs typeface="Arial" panose="020B0604020202020204" pitchFamily="34" charset="0"/>
              </a:rPr>
              <a:t>Often large, expensive</a:t>
            </a:r>
          </a:p>
        </p:txBody>
      </p:sp>
    </p:spTree>
    <p:extLst>
      <p:ext uri="{BB962C8B-B14F-4D97-AF65-F5344CB8AC3E}">
        <p14:creationId xmlns:p14="http://schemas.microsoft.com/office/powerpoint/2010/main" val="42669434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381000" y="228600"/>
            <a:ext cx="8382000" cy="669925"/>
          </a:xfrm>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Case-Control Study</a:t>
            </a:r>
          </a:p>
        </p:txBody>
      </p:sp>
      <p:sp>
        <p:nvSpPr>
          <p:cNvPr id="49155" name="Rectangle 3"/>
          <p:cNvSpPr>
            <a:spLocks noGrp="1" noChangeArrowheads="1"/>
          </p:cNvSpPr>
          <p:nvPr>
            <p:ph type="body" idx="1"/>
          </p:nvPr>
        </p:nvSpPr>
        <p:spPr>
          <a:xfrm>
            <a:off x="685800" y="1295400"/>
            <a:ext cx="7696200" cy="4876800"/>
          </a:xfrm>
        </p:spPr>
        <p:txBody>
          <a:bodyPr>
            <a:normAutofit/>
          </a:bodyPr>
          <a:lstStyle/>
          <a:p>
            <a:pPr>
              <a:lnSpc>
                <a:spcPct val="90000"/>
              </a:lnSpc>
              <a:tabLst>
                <a:tab pos="1774825" algn="l"/>
              </a:tabLst>
            </a:pPr>
            <a:r>
              <a:rPr lang="en-US" altLang="ja-JP" sz="2800" dirty="0" smtClean="0">
                <a:latin typeface="Arial" panose="020B0604020202020204" pitchFamily="34" charset="0"/>
                <a:ea typeface="MS PGothic" pitchFamily="34" charset="-128"/>
                <a:cs typeface="Arial" panose="020B0604020202020204" pitchFamily="34" charset="0"/>
              </a:rPr>
              <a:t>Observational analytic study that enrolls</a:t>
            </a:r>
          </a:p>
          <a:p>
            <a:pPr>
              <a:lnSpc>
                <a:spcPct val="90000"/>
              </a:lnSpc>
              <a:tabLst>
                <a:tab pos="1774825" algn="l"/>
              </a:tabLst>
            </a:pPr>
            <a:r>
              <a:rPr lang="en-US" altLang="ja-JP" sz="2800" dirty="0">
                <a:latin typeface="Arial" panose="020B0604020202020204" pitchFamily="34" charset="0"/>
                <a:ea typeface="MS PGothic" pitchFamily="34" charset="-128"/>
                <a:cs typeface="Arial" panose="020B0604020202020204" pitchFamily="34" charset="0"/>
              </a:rPr>
              <a:t>O</a:t>
            </a:r>
            <a:r>
              <a:rPr lang="en-US" altLang="ja-JP" sz="2800" dirty="0" smtClean="0">
                <a:latin typeface="Arial" panose="020B0604020202020204" pitchFamily="34" charset="0"/>
                <a:ea typeface="MS PGothic" pitchFamily="34" charset="-128"/>
                <a:cs typeface="Arial" panose="020B0604020202020204" pitchFamily="34" charset="0"/>
              </a:rPr>
              <a:t>ne group of people with a certain disease, chronic condition, or type of injury (“cases” or “case-patients”), and</a:t>
            </a:r>
          </a:p>
          <a:p>
            <a:pPr>
              <a:lnSpc>
                <a:spcPct val="90000"/>
              </a:lnSpc>
              <a:tabLst>
                <a:tab pos="1774825" algn="l"/>
              </a:tabLst>
            </a:pPr>
            <a:r>
              <a:rPr lang="en-US" altLang="ja-JP" sz="2800" dirty="0">
                <a:latin typeface="Arial" panose="020B0604020202020204" pitchFamily="34" charset="0"/>
                <a:ea typeface="MS PGothic" pitchFamily="34" charset="-128"/>
                <a:cs typeface="Arial" panose="020B0604020202020204" pitchFamily="34" charset="0"/>
              </a:rPr>
              <a:t>A</a:t>
            </a:r>
            <a:r>
              <a:rPr lang="en-US" altLang="ja-JP" sz="2800" dirty="0" smtClean="0">
                <a:latin typeface="Arial" panose="020B0604020202020204" pitchFamily="34" charset="0"/>
                <a:ea typeface="MS PGothic" pitchFamily="34" charset="-128"/>
                <a:cs typeface="Arial" panose="020B0604020202020204" pitchFamily="34" charset="0"/>
              </a:rPr>
              <a:t> group of people from the same population but without the health problem (“controls”), and</a:t>
            </a:r>
          </a:p>
          <a:p>
            <a:pPr>
              <a:lnSpc>
                <a:spcPct val="90000"/>
              </a:lnSpc>
              <a:tabLst>
                <a:tab pos="1774825" algn="l"/>
              </a:tabLst>
            </a:pPr>
            <a:r>
              <a:rPr lang="en-US" altLang="ja-JP" sz="2800" dirty="0" smtClean="0">
                <a:latin typeface="Arial" panose="020B0604020202020204" pitchFamily="34" charset="0"/>
                <a:ea typeface="MS PGothic" pitchFamily="34" charset="-128"/>
                <a:cs typeface="Arial" panose="020B0604020202020204" pitchFamily="34" charset="0"/>
              </a:rPr>
              <a:t>Compares exposures, behaviors and other characteristics to identify differences</a:t>
            </a:r>
          </a:p>
          <a:p>
            <a:pPr>
              <a:lnSpc>
                <a:spcPct val="90000"/>
              </a:lnSpc>
              <a:tabLst>
                <a:tab pos="1774825" algn="l"/>
              </a:tabLst>
            </a:pPr>
            <a:r>
              <a:rPr lang="en-US" altLang="ja-JP" sz="2800" dirty="0">
                <a:latin typeface="Arial" panose="020B0604020202020204" pitchFamily="34" charset="0"/>
                <a:ea typeface="MS PGothic" pitchFamily="34" charset="-128"/>
                <a:cs typeface="Arial" panose="020B0604020202020204" pitchFamily="34" charset="0"/>
              </a:rPr>
              <a:t>T</a:t>
            </a:r>
            <a:r>
              <a:rPr lang="en-US" altLang="ja-JP" sz="2800" dirty="0" smtClean="0">
                <a:latin typeface="Arial" panose="020B0604020202020204" pitchFamily="34" charset="0"/>
                <a:ea typeface="MS PGothic" pitchFamily="34" charset="-128"/>
                <a:cs typeface="Arial" panose="020B0604020202020204" pitchFamily="34" charset="0"/>
              </a:rPr>
              <a:t>o identify and quantify associations, test hypotheses, and identify causes </a:t>
            </a:r>
          </a:p>
        </p:txBody>
      </p:sp>
    </p:spTree>
    <p:extLst>
      <p:ext uri="{BB962C8B-B14F-4D97-AF65-F5344CB8AC3E}">
        <p14:creationId xmlns:p14="http://schemas.microsoft.com/office/powerpoint/2010/main" val="39499223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990600" y="228600"/>
            <a:ext cx="7772400" cy="762000"/>
          </a:xfrm>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Case-Control Studies — Timing</a:t>
            </a:r>
          </a:p>
        </p:txBody>
      </p:sp>
      <p:sp>
        <p:nvSpPr>
          <p:cNvPr id="50179" name="Line 3"/>
          <p:cNvSpPr>
            <a:spLocks noChangeShapeType="1"/>
          </p:cNvSpPr>
          <p:nvPr/>
        </p:nvSpPr>
        <p:spPr bwMode="auto">
          <a:xfrm>
            <a:off x="2895600" y="3352800"/>
            <a:ext cx="2741613" cy="0"/>
          </a:xfrm>
          <a:prstGeom prst="line">
            <a:avLst/>
          </a:prstGeom>
          <a:noFill/>
          <a:ln w="635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GB"/>
          </a:p>
        </p:txBody>
      </p:sp>
      <p:sp>
        <p:nvSpPr>
          <p:cNvPr id="50180" name="Text Box 4"/>
          <p:cNvSpPr txBox="1">
            <a:spLocks noChangeArrowheads="1"/>
          </p:cNvSpPr>
          <p:nvPr/>
        </p:nvSpPr>
        <p:spPr bwMode="auto">
          <a:xfrm>
            <a:off x="457200" y="2514600"/>
            <a:ext cx="19812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r" eaLnBrk="1" hangingPunct="1">
              <a:spcBef>
                <a:spcPct val="50000"/>
              </a:spcBef>
              <a:buClrTx/>
              <a:buSzTx/>
              <a:buFontTx/>
              <a:buNone/>
            </a:pPr>
            <a:r>
              <a:rPr lang="en-US" altLang="en-US">
                <a:cs typeface="Arial" charset="0"/>
              </a:rPr>
              <a:t>Exposure</a:t>
            </a:r>
          </a:p>
        </p:txBody>
      </p:sp>
      <p:sp>
        <p:nvSpPr>
          <p:cNvPr id="50181" name="AutoShape 5"/>
          <p:cNvSpPr>
            <a:spLocks noChangeArrowheads="1"/>
          </p:cNvSpPr>
          <p:nvPr/>
        </p:nvSpPr>
        <p:spPr bwMode="auto">
          <a:xfrm>
            <a:off x="5943600" y="3124200"/>
            <a:ext cx="304800" cy="304800"/>
          </a:xfrm>
          <a:prstGeom prst="flowChartConnector">
            <a:avLst/>
          </a:prstGeom>
          <a:solidFill>
            <a:schemeClr val="accent1"/>
          </a:solidFill>
          <a:ln w="9525" algn="ctr">
            <a:solidFill>
              <a:schemeClr val="tx1"/>
            </a:solidFill>
            <a:round/>
            <a:headEnd/>
            <a:tailEnd/>
          </a:ln>
        </p:spPr>
        <p:txBody>
          <a:bodyPr wrap="none" anchor="ct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0"/>
              </a:spcBef>
              <a:buClrTx/>
              <a:buSzTx/>
              <a:buFontTx/>
              <a:buNone/>
            </a:pPr>
            <a:endParaRPr lang="en-US" altLang="en-US" sz="2400">
              <a:cs typeface="Arial" charset="0"/>
            </a:endParaRPr>
          </a:p>
        </p:txBody>
      </p:sp>
      <p:sp>
        <p:nvSpPr>
          <p:cNvPr id="50182" name="AutoShape 6"/>
          <p:cNvSpPr>
            <a:spLocks noChangeArrowheads="1"/>
          </p:cNvSpPr>
          <p:nvPr/>
        </p:nvSpPr>
        <p:spPr bwMode="auto">
          <a:xfrm>
            <a:off x="5943600" y="3657600"/>
            <a:ext cx="304800" cy="304800"/>
          </a:xfrm>
          <a:prstGeom prst="flowChartConnector">
            <a:avLst/>
          </a:prstGeom>
          <a:solidFill>
            <a:schemeClr val="bg1"/>
          </a:solidFill>
          <a:ln w="9525" algn="ctr">
            <a:solidFill>
              <a:schemeClr val="tx1"/>
            </a:solidFill>
            <a:round/>
            <a:headEnd/>
            <a:tailEnd/>
          </a:ln>
        </p:spPr>
        <p:txBody>
          <a:bodyPr wrap="none" anchor="ct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0"/>
              </a:spcBef>
              <a:buClrTx/>
              <a:buSzTx/>
              <a:buFontTx/>
              <a:buNone/>
            </a:pPr>
            <a:endParaRPr lang="en-US" altLang="en-US" sz="2400">
              <a:cs typeface="Arial" charset="0"/>
            </a:endParaRPr>
          </a:p>
        </p:txBody>
      </p:sp>
      <p:sp>
        <p:nvSpPr>
          <p:cNvPr id="50183" name="Line 7"/>
          <p:cNvSpPr>
            <a:spLocks noChangeShapeType="1"/>
          </p:cNvSpPr>
          <p:nvPr/>
        </p:nvSpPr>
        <p:spPr bwMode="auto">
          <a:xfrm>
            <a:off x="2895600" y="3810000"/>
            <a:ext cx="2741613" cy="0"/>
          </a:xfrm>
          <a:prstGeom prst="line">
            <a:avLst/>
          </a:prstGeom>
          <a:noFill/>
          <a:ln w="63500">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GB"/>
          </a:p>
        </p:txBody>
      </p:sp>
      <p:sp>
        <p:nvSpPr>
          <p:cNvPr id="50184" name="Text Box 8"/>
          <p:cNvSpPr txBox="1">
            <a:spLocks noChangeArrowheads="1"/>
          </p:cNvSpPr>
          <p:nvPr/>
        </p:nvSpPr>
        <p:spPr bwMode="auto">
          <a:xfrm>
            <a:off x="533400" y="3124200"/>
            <a:ext cx="21336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r" eaLnBrk="1" hangingPunct="1">
              <a:spcBef>
                <a:spcPct val="50000"/>
              </a:spcBef>
              <a:buClrTx/>
              <a:buSzTx/>
              <a:buFontTx/>
              <a:buNone/>
            </a:pPr>
            <a:r>
              <a:rPr lang="en-US" altLang="en-US" sz="2400" dirty="0">
                <a:cs typeface="Arial" charset="0"/>
              </a:rPr>
              <a:t>Exposed ?</a:t>
            </a:r>
          </a:p>
          <a:p>
            <a:pPr algn="r" eaLnBrk="1" hangingPunct="1">
              <a:spcBef>
                <a:spcPct val="50000"/>
              </a:spcBef>
              <a:buClrTx/>
              <a:buSzTx/>
              <a:buFontTx/>
              <a:buNone/>
            </a:pPr>
            <a:r>
              <a:rPr lang="en-US" altLang="en-US" sz="2400" dirty="0">
                <a:cs typeface="Arial" charset="0"/>
              </a:rPr>
              <a:t>Unexposed ?</a:t>
            </a:r>
          </a:p>
        </p:txBody>
      </p:sp>
      <p:sp>
        <p:nvSpPr>
          <p:cNvPr id="50185" name="Text Box 9"/>
          <p:cNvSpPr txBox="1">
            <a:spLocks noChangeArrowheads="1"/>
          </p:cNvSpPr>
          <p:nvPr/>
        </p:nvSpPr>
        <p:spPr bwMode="auto">
          <a:xfrm>
            <a:off x="5410200" y="2514600"/>
            <a:ext cx="1905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a:cs typeface="Arial" charset="0"/>
              </a:rPr>
              <a:t>Disease</a:t>
            </a:r>
          </a:p>
        </p:txBody>
      </p:sp>
      <p:grpSp>
        <p:nvGrpSpPr>
          <p:cNvPr id="50186" name="Group 10"/>
          <p:cNvGrpSpPr>
            <a:grpSpLocks/>
          </p:cNvGrpSpPr>
          <p:nvPr/>
        </p:nvGrpSpPr>
        <p:grpSpPr bwMode="auto">
          <a:xfrm flipH="1">
            <a:off x="6705600" y="4114800"/>
            <a:ext cx="779463" cy="809625"/>
            <a:chOff x="4755" y="2600"/>
            <a:chExt cx="491" cy="510"/>
          </a:xfrm>
        </p:grpSpPr>
        <p:sp>
          <p:nvSpPr>
            <p:cNvPr id="50190" name="Freeform 11"/>
            <p:cNvSpPr>
              <a:spLocks/>
            </p:cNvSpPr>
            <p:nvPr/>
          </p:nvSpPr>
          <p:spPr bwMode="auto">
            <a:xfrm>
              <a:off x="4755" y="2600"/>
              <a:ext cx="491" cy="510"/>
            </a:xfrm>
            <a:custGeom>
              <a:avLst/>
              <a:gdLst>
                <a:gd name="T0" fmla="*/ 1 w 1964"/>
                <a:gd name="T1" fmla="*/ 0 h 2040"/>
                <a:gd name="T2" fmla="*/ 1 w 1964"/>
                <a:gd name="T3" fmla="*/ 0 h 2040"/>
                <a:gd name="T4" fmla="*/ 1 w 1964"/>
                <a:gd name="T5" fmla="*/ 0 h 2040"/>
                <a:gd name="T6" fmla="*/ 1 w 1964"/>
                <a:gd name="T7" fmla="*/ 0 h 2040"/>
                <a:gd name="T8" fmla="*/ 1 w 1964"/>
                <a:gd name="T9" fmla="*/ 0 h 2040"/>
                <a:gd name="T10" fmla="*/ 1 w 1964"/>
                <a:gd name="T11" fmla="*/ 0 h 2040"/>
                <a:gd name="T12" fmla="*/ 1 w 1964"/>
                <a:gd name="T13" fmla="*/ 0 h 2040"/>
                <a:gd name="T14" fmla="*/ 1 w 1964"/>
                <a:gd name="T15" fmla="*/ 0 h 2040"/>
                <a:gd name="T16" fmla="*/ 1 w 1964"/>
                <a:gd name="T17" fmla="*/ 0 h 2040"/>
                <a:gd name="T18" fmla="*/ 0 w 1964"/>
                <a:gd name="T19" fmla="*/ 0 h 2040"/>
                <a:gd name="T20" fmla="*/ 0 w 1964"/>
                <a:gd name="T21" fmla="*/ 0 h 2040"/>
                <a:gd name="T22" fmla="*/ 0 w 1964"/>
                <a:gd name="T23" fmla="*/ 0 h 2040"/>
                <a:gd name="T24" fmla="*/ 0 w 1964"/>
                <a:gd name="T25" fmla="*/ 0 h 2040"/>
                <a:gd name="T26" fmla="*/ 0 w 1964"/>
                <a:gd name="T27" fmla="*/ 0 h 2040"/>
                <a:gd name="T28" fmla="*/ 0 w 1964"/>
                <a:gd name="T29" fmla="*/ 0 h 2040"/>
                <a:gd name="T30" fmla="*/ 0 w 1964"/>
                <a:gd name="T31" fmla="*/ 0 h 2040"/>
                <a:gd name="T32" fmla="*/ 0 w 1964"/>
                <a:gd name="T33" fmla="*/ 0 h 2040"/>
                <a:gd name="T34" fmla="*/ 0 w 1964"/>
                <a:gd name="T35" fmla="*/ 0 h 2040"/>
                <a:gd name="T36" fmla="*/ 0 w 1964"/>
                <a:gd name="T37" fmla="*/ 0 h 2040"/>
                <a:gd name="T38" fmla="*/ 0 w 1964"/>
                <a:gd name="T39" fmla="*/ 0 h 2040"/>
                <a:gd name="T40" fmla="*/ 0 w 1964"/>
                <a:gd name="T41" fmla="*/ 0 h 2040"/>
                <a:gd name="T42" fmla="*/ 0 w 1964"/>
                <a:gd name="T43" fmla="*/ 0 h 2040"/>
                <a:gd name="T44" fmla="*/ 0 w 1964"/>
                <a:gd name="T45" fmla="*/ 0 h 2040"/>
                <a:gd name="T46" fmla="*/ 0 w 1964"/>
                <a:gd name="T47" fmla="*/ 0 h 2040"/>
                <a:gd name="T48" fmla="*/ 0 w 1964"/>
                <a:gd name="T49" fmla="*/ 0 h 2040"/>
                <a:gd name="T50" fmla="*/ 0 w 1964"/>
                <a:gd name="T51" fmla="*/ 0 h 2040"/>
                <a:gd name="T52" fmla="*/ 0 w 1964"/>
                <a:gd name="T53" fmla="*/ 0 h 2040"/>
                <a:gd name="T54" fmla="*/ 0 w 1964"/>
                <a:gd name="T55" fmla="*/ 0 h 2040"/>
                <a:gd name="T56" fmla="*/ 0 w 1964"/>
                <a:gd name="T57" fmla="*/ 0 h 2040"/>
                <a:gd name="T58" fmla="*/ 0 w 1964"/>
                <a:gd name="T59" fmla="*/ 0 h 2040"/>
                <a:gd name="T60" fmla="*/ 0 w 1964"/>
                <a:gd name="T61" fmla="*/ 0 h 2040"/>
                <a:gd name="T62" fmla="*/ 0 w 1964"/>
                <a:gd name="T63" fmla="*/ 0 h 2040"/>
                <a:gd name="T64" fmla="*/ 0 w 1964"/>
                <a:gd name="T65" fmla="*/ 1 h 2040"/>
                <a:gd name="T66" fmla="*/ 0 w 1964"/>
                <a:gd name="T67" fmla="*/ 1 h 2040"/>
                <a:gd name="T68" fmla="*/ 0 w 1964"/>
                <a:gd name="T69" fmla="*/ 1 h 2040"/>
                <a:gd name="T70" fmla="*/ 0 w 1964"/>
                <a:gd name="T71" fmla="*/ 1 h 2040"/>
                <a:gd name="T72" fmla="*/ 0 w 1964"/>
                <a:gd name="T73" fmla="*/ 1 h 2040"/>
                <a:gd name="T74" fmla="*/ 0 w 1964"/>
                <a:gd name="T75" fmla="*/ 1 h 2040"/>
                <a:gd name="T76" fmla="*/ 0 w 1964"/>
                <a:gd name="T77" fmla="*/ 1 h 2040"/>
                <a:gd name="T78" fmla="*/ 0 w 1964"/>
                <a:gd name="T79" fmla="*/ 1 h 2040"/>
                <a:gd name="T80" fmla="*/ 1 w 1964"/>
                <a:gd name="T81" fmla="*/ 1 h 2040"/>
                <a:gd name="T82" fmla="*/ 1 w 1964"/>
                <a:gd name="T83" fmla="*/ 1 h 2040"/>
                <a:gd name="T84" fmla="*/ 1 w 1964"/>
                <a:gd name="T85" fmla="*/ 1 h 2040"/>
                <a:gd name="T86" fmla="*/ 0 w 1964"/>
                <a:gd name="T87" fmla="*/ 1 h 2040"/>
                <a:gd name="T88" fmla="*/ 0 w 1964"/>
                <a:gd name="T89" fmla="*/ 0 h 2040"/>
                <a:gd name="T90" fmla="*/ 1 w 1964"/>
                <a:gd name="T91" fmla="*/ 1 h 2040"/>
                <a:gd name="T92" fmla="*/ 1 w 1964"/>
                <a:gd name="T93" fmla="*/ 0 h 2040"/>
                <a:gd name="T94" fmla="*/ 0 w 1964"/>
                <a:gd name="T95" fmla="*/ 0 h 2040"/>
                <a:gd name="T96" fmla="*/ 1 w 1964"/>
                <a:gd name="T97" fmla="*/ 0 h 2040"/>
                <a:gd name="T98" fmla="*/ 1 w 1964"/>
                <a:gd name="T99" fmla="*/ 0 h 2040"/>
                <a:gd name="T100" fmla="*/ 1 w 1964"/>
                <a:gd name="T101" fmla="*/ 0 h 2040"/>
                <a:gd name="T102" fmla="*/ 1 w 1964"/>
                <a:gd name="T103" fmla="*/ 0 h 2040"/>
                <a:gd name="T104" fmla="*/ 1 w 1964"/>
                <a:gd name="T105" fmla="*/ 0 h 2040"/>
                <a:gd name="T106" fmla="*/ 1 w 1964"/>
                <a:gd name="T107" fmla="*/ 0 h 2040"/>
                <a:gd name="T108" fmla="*/ 1 w 1964"/>
                <a:gd name="T109" fmla="*/ 0 h 2040"/>
                <a:gd name="T110" fmla="*/ 1 w 1964"/>
                <a:gd name="T111" fmla="*/ 0 h 2040"/>
                <a:gd name="T112" fmla="*/ 1 w 1964"/>
                <a:gd name="T113" fmla="*/ 0 h 2040"/>
                <a:gd name="T114" fmla="*/ 1 w 1964"/>
                <a:gd name="T115" fmla="*/ 0 h 2040"/>
                <a:gd name="T116" fmla="*/ 1 w 1964"/>
                <a:gd name="T117" fmla="*/ 0 h 2040"/>
                <a:gd name="T118" fmla="*/ 1 w 1964"/>
                <a:gd name="T119" fmla="*/ 0 h 2040"/>
                <a:gd name="T120" fmla="*/ 1 w 1964"/>
                <a:gd name="T121" fmla="*/ 0 h 204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964"/>
                <a:gd name="T184" fmla="*/ 0 h 2040"/>
                <a:gd name="T185" fmla="*/ 1964 w 1964"/>
                <a:gd name="T186" fmla="*/ 2040 h 204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964" h="2040">
                  <a:moveTo>
                    <a:pt x="1938" y="818"/>
                  </a:moveTo>
                  <a:lnTo>
                    <a:pt x="1939" y="800"/>
                  </a:lnTo>
                  <a:lnTo>
                    <a:pt x="1937" y="776"/>
                  </a:lnTo>
                  <a:lnTo>
                    <a:pt x="1931" y="749"/>
                  </a:lnTo>
                  <a:lnTo>
                    <a:pt x="1917" y="727"/>
                  </a:lnTo>
                  <a:lnTo>
                    <a:pt x="1913" y="723"/>
                  </a:lnTo>
                  <a:lnTo>
                    <a:pt x="1909" y="720"/>
                  </a:lnTo>
                  <a:lnTo>
                    <a:pt x="1904" y="717"/>
                  </a:lnTo>
                  <a:lnTo>
                    <a:pt x="1900" y="715"/>
                  </a:lnTo>
                  <a:lnTo>
                    <a:pt x="1894" y="712"/>
                  </a:lnTo>
                  <a:lnTo>
                    <a:pt x="1888" y="711"/>
                  </a:lnTo>
                  <a:lnTo>
                    <a:pt x="1883" y="711"/>
                  </a:lnTo>
                  <a:lnTo>
                    <a:pt x="1877" y="711"/>
                  </a:lnTo>
                  <a:lnTo>
                    <a:pt x="1865" y="712"/>
                  </a:lnTo>
                  <a:lnTo>
                    <a:pt x="1853" y="716"/>
                  </a:lnTo>
                  <a:lnTo>
                    <a:pt x="1841" y="720"/>
                  </a:lnTo>
                  <a:lnTo>
                    <a:pt x="1831" y="725"/>
                  </a:lnTo>
                  <a:lnTo>
                    <a:pt x="1821" y="731"/>
                  </a:lnTo>
                  <a:lnTo>
                    <a:pt x="1810" y="737"/>
                  </a:lnTo>
                  <a:lnTo>
                    <a:pt x="1801" y="745"/>
                  </a:lnTo>
                  <a:lnTo>
                    <a:pt x="1792" y="752"/>
                  </a:lnTo>
                  <a:lnTo>
                    <a:pt x="1692" y="640"/>
                  </a:lnTo>
                  <a:lnTo>
                    <a:pt x="1706" y="624"/>
                  </a:lnTo>
                  <a:lnTo>
                    <a:pt x="1718" y="609"/>
                  </a:lnTo>
                  <a:lnTo>
                    <a:pt x="1728" y="591"/>
                  </a:lnTo>
                  <a:lnTo>
                    <a:pt x="1738" y="574"/>
                  </a:lnTo>
                  <a:lnTo>
                    <a:pt x="1746" y="555"/>
                  </a:lnTo>
                  <a:lnTo>
                    <a:pt x="1752" y="535"/>
                  </a:lnTo>
                  <a:lnTo>
                    <a:pt x="1756" y="515"/>
                  </a:lnTo>
                  <a:lnTo>
                    <a:pt x="1759" y="495"/>
                  </a:lnTo>
                  <a:lnTo>
                    <a:pt x="1789" y="507"/>
                  </a:lnTo>
                  <a:lnTo>
                    <a:pt x="1802" y="484"/>
                  </a:lnTo>
                  <a:lnTo>
                    <a:pt x="1759" y="452"/>
                  </a:lnTo>
                  <a:lnTo>
                    <a:pt x="1755" y="431"/>
                  </a:lnTo>
                  <a:lnTo>
                    <a:pt x="1751" y="412"/>
                  </a:lnTo>
                  <a:lnTo>
                    <a:pt x="1745" y="392"/>
                  </a:lnTo>
                  <a:lnTo>
                    <a:pt x="1737" y="373"/>
                  </a:lnTo>
                  <a:lnTo>
                    <a:pt x="1727" y="356"/>
                  </a:lnTo>
                  <a:lnTo>
                    <a:pt x="1717" y="338"/>
                  </a:lnTo>
                  <a:lnTo>
                    <a:pt x="1705" y="323"/>
                  </a:lnTo>
                  <a:lnTo>
                    <a:pt x="1690" y="307"/>
                  </a:lnTo>
                  <a:lnTo>
                    <a:pt x="1689" y="306"/>
                  </a:lnTo>
                  <a:lnTo>
                    <a:pt x="1688" y="305"/>
                  </a:lnTo>
                  <a:lnTo>
                    <a:pt x="1686" y="304"/>
                  </a:lnTo>
                  <a:lnTo>
                    <a:pt x="1685" y="303"/>
                  </a:lnTo>
                  <a:lnTo>
                    <a:pt x="1687" y="293"/>
                  </a:lnTo>
                  <a:lnTo>
                    <a:pt x="1696" y="249"/>
                  </a:lnTo>
                  <a:lnTo>
                    <a:pt x="1703" y="207"/>
                  </a:lnTo>
                  <a:lnTo>
                    <a:pt x="1704" y="170"/>
                  </a:lnTo>
                  <a:lnTo>
                    <a:pt x="1695" y="142"/>
                  </a:lnTo>
                  <a:lnTo>
                    <a:pt x="1684" y="126"/>
                  </a:lnTo>
                  <a:lnTo>
                    <a:pt x="1674" y="113"/>
                  </a:lnTo>
                  <a:lnTo>
                    <a:pt x="1663" y="106"/>
                  </a:lnTo>
                  <a:lnTo>
                    <a:pt x="1653" y="101"/>
                  </a:lnTo>
                  <a:lnTo>
                    <a:pt x="1642" y="100"/>
                  </a:lnTo>
                  <a:lnTo>
                    <a:pt x="1632" y="100"/>
                  </a:lnTo>
                  <a:lnTo>
                    <a:pt x="1621" y="103"/>
                  </a:lnTo>
                  <a:lnTo>
                    <a:pt x="1609" y="106"/>
                  </a:lnTo>
                  <a:lnTo>
                    <a:pt x="1605" y="107"/>
                  </a:lnTo>
                  <a:lnTo>
                    <a:pt x="1601" y="108"/>
                  </a:lnTo>
                  <a:lnTo>
                    <a:pt x="1597" y="110"/>
                  </a:lnTo>
                  <a:lnTo>
                    <a:pt x="1593" y="111"/>
                  </a:lnTo>
                  <a:lnTo>
                    <a:pt x="1589" y="112"/>
                  </a:lnTo>
                  <a:lnTo>
                    <a:pt x="1584" y="112"/>
                  </a:lnTo>
                  <a:lnTo>
                    <a:pt x="1579" y="113"/>
                  </a:lnTo>
                  <a:lnTo>
                    <a:pt x="1575" y="113"/>
                  </a:lnTo>
                  <a:lnTo>
                    <a:pt x="1567" y="112"/>
                  </a:lnTo>
                  <a:lnTo>
                    <a:pt x="1562" y="108"/>
                  </a:lnTo>
                  <a:lnTo>
                    <a:pt x="1556" y="99"/>
                  </a:lnTo>
                  <a:lnTo>
                    <a:pt x="1550" y="85"/>
                  </a:lnTo>
                  <a:lnTo>
                    <a:pt x="1546" y="76"/>
                  </a:lnTo>
                  <a:lnTo>
                    <a:pt x="1541" y="65"/>
                  </a:lnTo>
                  <a:lnTo>
                    <a:pt x="1536" y="54"/>
                  </a:lnTo>
                  <a:lnTo>
                    <a:pt x="1528" y="44"/>
                  </a:lnTo>
                  <a:lnTo>
                    <a:pt x="1519" y="33"/>
                  </a:lnTo>
                  <a:lnTo>
                    <a:pt x="1509" y="23"/>
                  </a:lnTo>
                  <a:lnTo>
                    <a:pt x="1495" y="13"/>
                  </a:lnTo>
                  <a:lnTo>
                    <a:pt x="1479" y="4"/>
                  </a:lnTo>
                  <a:lnTo>
                    <a:pt x="1463" y="0"/>
                  </a:lnTo>
                  <a:lnTo>
                    <a:pt x="1448" y="0"/>
                  </a:lnTo>
                  <a:lnTo>
                    <a:pt x="1432" y="3"/>
                  </a:lnTo>
                  <a:lnTo>
                    <a:pt x="1416" y="10"/>
                  </a:lnTo>
                  <a:lnTo>
                    <a:pt x="1400" y="20"/>
                  </a:lnTo>
                  <a:lnTo>
                    <a:pt x="1384" y="32"/>
                  </a:lnTo>
                  <a:lnTo>
                    <a:pt x="1370" y="46"/>
                  </a:lnTo>
                  <a:lnTo>
                    <a:pt x="1355" y="61"/>
                  </a:lnTo>
                  <a:lnTo>
                    <a:pt x="1341" y="78"/>
                  </a:lnTo>
                  <a:lnTo>
                    <a:pt x="1328" y="94"/>
                  </a:lnTo>
                  <a:lnTo>
                    <a:pt x="1316" y="111"/>
                  </a:lnTo>
                  <a:lnTo>
                    <a:pt x="1305" y="127"/>
                  </a:lnTo>
                  <a:lnTo>
                    <a:pt x="1295" y="142"/>
                  </a:lnTo>
                  <a:lnTo>
                    <a:pt x="1286" y="156"/>
                  </a:lnTo>
                  <a:lnTo>
                    <a:pt x="1279" y="168"/>
                  </a:lnTo>
                  <a:lnTo>
                    <a:pt x="1273" y="177"/>
                  </a:lnTo>
                  <a:lnTo>
                    <a:pt x="1192" y="130"/>
                  </a:lnTo>
                  <a:lnTo>
                    <a:pt x="1140" y="229"/>
                  </a:lnTo>
                  <a:lnTo>
                    <a:pt x="1232" y="269"/>
                  </a:lnTo>
                  <a:lnTo>
                    <a:pt x="1210" y="293"/>
                  </a:lnTo>
                  <a:lnTo>
                    <a:pt x="1188" y="316"/>
                  </a:lnTo>
                  <a:lnTo>
                    <a:pt x="1167" y="342"/>
                  </a:lnTo>
                  <a:lnTo>
                    <a:pt x="1146" y="368"/>
                  </a:lnTo>
                  <a:lnTo>
                    <a:pt x="1126" y="395"/>
                  </a:lnTo>
                  <a:lnTo>
                    <a:pt x="1107" y="421"/>
                  </a:lnTo>
                  <a:lnTo>
                    <a:pt x="1088" y="447"/>
                  </a:lnTo>
                  <a:lnTo>
                    <a:pt x="1070" y="473"/>
                  </a:lnTo>
                  <a:lnTo>
                    <a:pt x="1054" y="499"/>
                  </a:lnTo>
                  <a:lnTo>
                    <a:pt x="1037" y="523"/>
                  </a:lnTo>
                  <a:lnTo>
                    <a:pt x="1023" y="546"/>
                  </a:lnTo>
                  <a:lnTo>
                    <a:pt x="1009" y="567"/>
                  </a:lnTo>
                  <a:lnTo>
                    <a:pt x="997" y="588"/>
                  </a:lnTo>
                  <a:lnTo>
                    <a:pt x="985" y="606"/>
                  </a:lnTo>
                  <a:lnTo>
                    <a:pt x="976" y="622"/>
                  </a:lnTo>
                  <a:lnTo>
                    <a:pt x="968" y="636"/>
                  </a:lnTo>
                  <a:lnTo>
                    <a:pt x="899" y="561"/>
                  </a:lnTo>
                  <a:lnTo>
                    <a:pt x="872" y="688"/>
                  </a:lnTo>
                  <a:lnTo>
                    <a:pt x="861" y="679"/>
                  </a:lnTo>
                  <a:lnTo>
                    <a:pt x="847" y="670"/>
                  </a:lnTo>
                  <a:lnTo>
                    <a:pt x="832" y="659"/>
                  </a:lnTo>
                  <a:lnTo>
                    <a:pt x="815" y="647"/>
                  </a:lnTo>
                  <a:lnTo>
                    <a:pt x="796" y="635"/>
                  </a:lnTo>
                  <a:lnTo>
                    <a:pt x="775" y="622"/>
                  </a:lnTo>
                  <a:lnTo>
                    <a:pt x="752" y="610"/>
                  </a:lnTo>
                  <a:lnTo>
                    <a:pt x="728" y="597"/>
                  </a:lnTo>
                  <a:lnTo>
                    <a:pt x="704" y="585"/>
                  </a:lnTo>
                  <a:lnTo>
                    <a:pt x="678" y="574"/>
                  </a:lnTo>
                  <a:lnTo>
                    <a:pt x="652" y="564"/>
                  </a:lnTo>
                  <a:lnTo>
                    <a:pt x="627" y="555"/>
                  </a:lnTo>
                  <a:lnTo>
                    <a:pt x="601" y="548"/>
                  </a:lnTo>
                  <a:lnTo>
                    <a:pt x="574" y="542"/>
                  </a:lnTo>
                  <a:lnTo>
                    <a:pt x="548" y="540"/>
                  </a:lnTo>
                  <a:lnTo>
                    <a:pt x="522" y="539"/>
                  </a:lnTo>
                  <a:lnTo>
                    <a:pt x="494" y="543"/>
                  </a:lnTo>
                  <a:lnTo>
                    <a:pt x="466" y="554"/>
                  </a:lnTo>
                  <a:lnTo>
                    <a:pt x="439" y="569"/>
                  </a:lnTo>
                  <a:lnTo>
                    <a:pt x="412" y="589"/>
                  </a:lnTo>
                  <a:lnTo>
                    <a:pt x="386" y="613"/>
                  </a:lnTo>
                  <a:lnTo>
                    <a:pt x="361" y="640"/>
                  </a:lnTo>
                  <a:lnTo>
                    <a:pt x="337" y="669"/>
                  </a:lnTo>
                  <a:lnTo>
                    <a:pt x="316" y="700"/>
                  </a:lnTo>
                  <a:lnTo>
                    <a:pt x="295" y="731"/>
                  </a:lnTo>
                  <a:lnTo>
                    <a:pt x="275" y="762"/>
                  </a:lnTo>
                  <a:lnTo>
                    <a:pt x="259" y="792"/>
                  </a:lnTo>
                  <a:lnTo>
                    <a:pt x="243" y="820"/>
                  </a:lnTo>
                  <a:lnTo>
                    <a:pt x="230" y="847"/>
                  </a:lnTo>
                  <a:lnTo>
                    <a:pt x="218" y="869"/>
                  </a:lnTo>
                  <a:lnTo>
                    <a:pt x="209" y="889"/>
                  </a:lnTo>
                  <a:lnTo>
                    <a:pt x="203" y="902"/>
                  </a:lnTo>
                  <a:lnTo>
                    <a:pt x="191" y="900"/>
                  </a:lnTo>
                  <a:lnTo>
                    <a:pt x="178" y="899"/>
                  </a:lnTo>
                  <a:lnTo>
                    <a:pt x="161" y="898"/>
                  </a:lnTo>
                  <a:lnTo>
                    <a:pt x="143" y="899"/>
                  </a:lnTo>
                  <a:lnTo>
                    <a:pt x="124" y="902"/>
                  </a:lnTo>
                  <a:lnTo>
                    <a:pt x="105" y="908"/>
                  </a:lnTo>
                  <a:lnTo>
                    <a:pt x="85" y="917"/>
                  </a:lnTo>
                  <a:lnTo>
                    <a:pt x="67" y="928"/>
                  </a:lnTo>
                  <a:lnTo>
                    <a:pt x="50" y="944"/>
                  </a:lnTo>
                  <a:lnTo>
                    <a:pt x="35" y="962"/>
                  </a:lnTo>
                  <a:lnTo>
                    <a:pt x="22" y="982"/>
                  </a:lnTo>
                  <a:lnTo>
                    <a:pt x="12" y="1004"/>
                  </a:lnTo>
                  <a:lnTo>
                    <a:pt x="5" y="1025"/>
                  </a:lnTo>
                  <a:lnTo>
                    <a:pt x="0" y="1044"/>
                  </a:lnTo>
                  <a:lnTo>
                    <a:pt x="0" y="1062"/>
                  </a:lnTo>
                  <a:lnTo>
                    <a:pt x="4" y="1075"/>
                  </a:lnTo>
                  <a:lnTo>
                    <a:pt x="9" y="1083"/>
                  </a:lnTo>
                  <a:lnTo>
                    <a:pt x="15" y="1087"/>
                  </a:lnTo>
                  <a:lnTo>
                    <a:pt x="22" y="1089"/>
                  </a:lnTo>
                  <a:lnTo>
                    <a:pt x="30" y="1089"/>
                  </a:lnTo>
                  <a:lnTo>
                    <a:pt x="39" y="1086"/>
                  </a:lnTo>
                  <a:lnTo>
                    <a:pt x="48" y="1082"/>
                  </a:lnTo>
                  <a:lnTo>
                    <a:pt x="55" y="1075"/>
                  </a:lnTo>
                  <a:lnTo>
                    <a:pt x="64" y="1067"/>
                  </a:lnTo>
                  <a:lnTo>
                    <a:pt x="71" y="1059"/>
                  </a:lnTo>
                  <a:lnTo>
                    <a:pt x="78" y="1048"/>
                  </a:lnTo>
                  <a:lnTo>
                    <a:pt x="85" y="1039"/>
                  </a:lnTo>
                  <a:lnTo>
                    <a:pt x="93" y="1029"/>
                  </a:lnTo>
                  <a:lnTo>
                    <a:pt x="100" y="1017"/>
                  </a:lnTo>
                  <a:lnTo>
                    <a:pt x="109" y="1005"/>
                  </a:lnTo>
                  <a:lnTo>
                    <a:pt x="117" y="996"/>
                  </a:lnTo>
                  <a:lnTo>
                    <a:pt x="123" y="991"/>
                  </a:lnTo>
                  <a:lnTo>
                    <a:pt x="125" y="990"/>
                  </a:lnTo>
                  <a:lnTo>
                    <a:pt x="128" y="990"/>
                  </a:lnTo>
                  <a:lnTo>
                    <a:pt x="130" y="990"/>
                  </a:lnTo>
                  <a:lnTo>
                    <a:pt x="132" y="989"/>
                  </a:lnTo>
                  <a:lnTo>
                    <a:pt x="129" y="998"/>
                  </a:lnTo>
                  <a:lnTo>
                    <a:pt x="125" y="1008"/>
                  </a:lnTo>
                  <a:lnTo>
                    <a:pt x="121" y="1018"/>
                  </a:lnTo>
                  <a:lnTo>
                    <a:pt x="115" y="1030"/>
                  </a:lnTo>
                  <a:lnTo>
                    <a:pt x="109" y="1044"/>
                  </a:lnTo>
                  <a:lnTo>
                    <a:pt x="103" y="1058"/>
                  </a:lnTo>
                  <a:lnTo>
                    <a:pt x="98" y="1070"/>
                  </a:lnTo>
                  <a:lnTo>
                    <a:pt x="94" y="1083"/>
                  </a:lnTo>
                  <a:lnTo>
                    <a:pt x="92" y="1094"/>
                  </a:lnTo>
                  <a:lnTo>
                    <a:pt x="92" y="1104"/>
                  </a:lnTo>
                  <a:lnTo>
                    <a:pt x="93" y="1114"/>
                  </a:lnTo>
                  <a:lnTo>
                    <a:pt x="97" y="1121"/>
                  </a:lnTo>
                  <a:lnTo>
                    <a:pt x="101" y="1126"/>
                  </a:lnTo>
                  <a:lnTo>
                    <a:pt x="106" y="1129"/>
                  </a:lnTo>
                  <a:lnTo>
                    <a:pt x="111" y="1133"/>
                  </a:lnTo>
                  <a:lnTo>
                    <a:pt x="117" y="1136"/>
                  </a:lnTo>
                  <a:lnTo>
                    <a:pt x="122" y="1138"/>
                  </a:lnTo>
                  <a:lnTo>
                    <a:pt x="128" y="1139"/>
                  </a:lnTo>
                  <a:lnTo>
                    <a:pt x="133" y="1139"/>
                  </a:lnTo>
                  <a:lnTo>
                    <a:pt x="139" y="1139"/>
                  </a:lnTo>
                  <a:lnTo>
                    <a:pt x="144" y="1138"/>
                  </a:lnTo>
                  <a:lnTo>
                    <a:pt x="150" y="1136"/>
                  </a:lnTo>
                  <a:lnTo>
                    <a:pt x="156" y="1132"/>
                  </a:lnTo>
                  <a:lnTo>
                    <a:pt x="162" y="1127"/>
                  </a:lnTo>
                  <a:lnTo>
                    <a:pt x="168" y="1121"/>
                  </a:lnTo>
                  <a:lnTo>
                    <a:pt x="174" y="1113"/>
                  </a:lnTo>
                  <a:lnTo>
                    <a:pt x="180" y="1103"/>
                  </a:lnTo>
                  <a:lnTo>
                    <a:pt x="185" y="1091"/>
                  </a:lnTo>
                  <a:lnTo>
                    <a:pt x="189" y="1081"/>
                  </a:lnTo>
                  <a:lnTo>
                    <a:pt x="193" y="1071"/>
                  </a:lnTo>
                  <a:lnTo>
                    <a:pt x="196" y="1062"/>
                  </a:lnTo>
                  <a:lnTo>
                    <a:pt x="199" y="1053"/>
                  </a:lnTo>
                  <a:lnTo>
                    <a:pt x="205" y="1040"/>
                  </a:lnTo>
                  <a:lnTo>
                    <a:pt x="209" y="1028"/>
                  </a:lnTo>
                  <a:lnTo>
                    <a:pt x="214" y="1016"/>
                  </a:lnTo>
                  <a:lnTo>
                    <a:pt x="218" y="1009"/>
                  </a:lnTo>
                  <a:lnTo>
                    <a:pt x="219" y="1010"/>
                  </a:lnTo>
                  <a:lnTo>
                    <a:pt x="219" y="1011"/>
                  </a:lnTo>
                  <a:lnTo>
                    <a:pt x="220" y="1012"/>
                  </a:lnTo>
                  <a:lnTo>
                    <a:pt x="222" y="1016"/>
                  </a:lnTo>
                  <a:lnTo>
                    <a:pt x="225" y="1019"/>
                  </a:lnTo>
                  <a:lnTo>
                    <a:pt x="228" y="1024"/>
                  </a:lnTo>
                  <a:lnTo>
                    <a:pt x="233" y="1028"/>
                  </a:lnTo>
                  <a:lnTo>
                    <a:pt x="238" y="1032"/>
                  </a:lnTo>
                  <a:lnTo>
                    <a:pt x="245" y="1037"/>
                  </a:lnTo>
                  <a:lnTo>
                    <a:pt x="253" y="1041"/>
                  </a:lnTo>
                  <a:lnTo>
                    <a:pt x="264" y="1045"/>
                  </a:lnTo>
                  <a:lnTo>
                    <a:pt x="280" y="1052"/>
                  </a:lnTo>
                  <a:lnTo>
                    <a:pt x="295" y="1057"/>
                  </a:lnTo>
                  <a:lnTo>
                    <a:pt x="307" y="1060"/>
                  </a:lnTo>
                  <a:lnTo>
                    <a:pt x="318" y="1061"/>
                  </a:lnTo>
                  <a:lnTo>
                    <a:pt x="327" y="1061"/>
                  </a:lnTo>
                  <a:lnTo>
                    <a:pt x="334" y="1060"/>
                  </a:lnTo>
                  <a:lnTo>
                    <a:pt x="340" y="1057"/>
                  </a:lnTo>
                  <a:lnTo>
                    <a:pt x="346" y="1053"/>
                  </a:lnTo>
                  <a:lnTo>
                    <a:pt x="351" y="1042"/>
                  </a:lnTo>
                  <a:lnTo>
                    <a:pt x="350" y="1031"/>
                  </a:lnTo>
                  <a:lnTo>
                    <a:pt x="347" y="1020"/>
                  </a:lnTo>
                  <a:lnTo>
                    <a:pt x="342" y="1014"/>
                  </a:lnTo>
                  <a:lnTo>
                    <a:pt x="335" y="1004"/>
                  </a:lnTo>
                  <a:lnTo>
                    <a:pt x="328" y="992"/>
                  </a:lnTo>
                  <a:lnTo>
                    <a:pt x="321" y="983"/>
                  </a:lnTo>
                  <a:lnTo>
                    <a:pt x="312" y="973"/>
                  </a:lnTo>
                  <a:lnTo>
                    <a:pt x="305" y="964"/>
                  </a:lnTo>
                  <a:lnTo>
                    <a:pt x="298" y="956"/>
                  </a:lnTo>
                  <a:lnTo>
                    <a:pt x="292" y="949"/>
                  </a:lnTo>
                  <a:lnTo>
                    <a:pt x="285" y="943"/>
                  </a:lnTo>
                  <a:lnTo>
                    <a:pt x="302" y="925"/>
                  </a:lnTo>
                  <a:lnTo>
                    <a:pt x="320" y="907"/>
                  </a:lnTo>
                  <a:lnTo>
                    <a:pt x="336" y="891"/>
                  </a:lnTo>
                  <a:lnTo>
                    <a:pt x="354" y="874"/>
                  </a:lnTo>
                  <a:lnTo>
                    <a:pt x="370" y="859"/>
                  </a:lnTo>
                  <a:lnTo>
                    <a:pt x="387" y="843"/>
                  </a:lnTo>
                  <a:lnTo>
                    <a:pt x="404" y="830"/>
                  </a:lnTo>
                  <a:lnTo>
                    <a:pt x="419" y="816"/>
                  </a:lnTo>
                  <a:lnTo>
                    <a:pt x="434" y="805"/>
                  </a:lnTo>
                  <a:lnTo>
                    <a:pt x="447" y="794"/>
                  </a:lnTo>
                  <a:lnTo>
                    <a:pt x="461" y="786"/>
                  </a:lnTo>
                  <a:lnTo>
                    <a:pt x="472" y="779"/>
                  </a:lnTo>
                  <a:lnTo>
                    <a:pt x="481" y="774"/>
                  </a:lnTo>
                  <a:lnTo>
                    <a:pt x="491" y="771"/>
                  </a:lnTo>
                  <a:lnTo>
                    <a:pt x="497" y="769"/>
                  </a:lnTo>
                  <a:lnTo>
                    <a:pt x="502" y="771"/>
                  </a:lnTo>
                  <a:lnTo>
                    <a:pt x="511" y="777"/>
                  </a:lnTo>
                  <a:lnTo>
                    <a:pt x="523" y="784"/>
                  </a:lnTo>
                  <a:lnTo>
                    <a:pt x="535" y="793"/>
                  </a:lnTo>
                  <a:lnTo>
                    <a:pt x="550" y="805"/>
                  </a:lnTo>
                  <a:lnTo>
                    <a:pt x="564" y="817"/>
                  </a:lnTo>
                  <a:lnTo>
                    <a:pt x="579" y="830"/>
                  </a:lnTo>
                  <a:lnTo>
                    <a:pt x="594" y="843"/>
                  </a:lnTo>
                  <a:lnTo>
                    <a:pt x="609" y="857"/>
                  </a:lnTo>
                  <a:lnTo>
                    <a:pt x="602" y="869"/>
                  </a:lnTo>
                  <a:lnTo>
                    <a:pt x="592" y="886"/>
                  </a:lnTo>
                  <a:lnTo>
                    <a:pt x="581" y="905"/>
                  </a:lnTo>
                  <a:lnTo>
                    <a:pt x="568" y="928"/>
                  </a:lnTo>
                  <a:lnTo>
                    <a:pt x="556" y="953"/>
                  </a:lnTo>
                  <a:lnTo>
                    <a:pt x="542" y="980"/>
                  </a:lnTo>
                  <a:lnTo>
                    <a:pt x="527" y="1009"/>
                  </a:lnTo>
                  <a:lnTo>
                    <a:pt x="514" y="1040"/>
                  </a:lnTo>
                  <a:lnTo>
                    <a:pt x="499" y="1072"/>
                  </a:lnTo>
                  <a:lnTo>
                    <a:pt x="486" y="1104"/>
                  </a:lnTo>
                  <a:lnTo>
                    <a:pt x="473" y="1137"/>
                  </a:lnTo>
                  <a:lnTo>
                    <a:pt x="463" y="1169"/>
                  </a:lnTo>
                  <a:lnTo>
                    <a:pt x="453" y="1201"/>
                  </a:lnTo>
                  <a:lnTo>
                    <a:pt x="446" y="1232"/>
                  </a:lnTo>
                  <a:lnTo>
                    <a:pt x="441" y="1261"/>
                  </a:lnTo>
                  <a:lnTo>
                    <a:pt x="439" y="1289"/>
                  </a:lnTo>
                  <a:lnTo>
                    <a:pt x="442" y="1355"/>
                  </a:lnTo>
                  <a:lnTo>
                    <a:pt x="451" y="1431"/>
                  </a:lnTo>
                  <a:lnTo>
                    <a:pt x="467" y="1511"/>
                  </a:lnTo>
                  <a:lnTo>
                    <a:pt x="485" y="1589"/>
                  </a:lnTo>
                  <a:lnTo>
                    <a:pt x="502" y="1661"/>
                  </a:lnTo>
                  <a:lnTo>
                    <a:pt x="519" y="1720"/>
                  </a:lnTo>
                  <a:lnTo>
                    <a:pt x="531" y="1762"/>
                  </a:lnTo>
                  <a:lnTo>
                    <a:pt x="536" y="1780"/>
                  </a:lnTo>
                  <a:lnTo>
                    <a:pt x="538" y="1790"/>
                  </a:lnTo>
                  <a:lnTo>
                    <a:pt x="575" y="1790"/>
                  </a:lnTo>
                  <a:lnTo>
                    <a:pt x="644" y="1970"/>
                  </a:lnTo>
                  <a:lnTo>
                    <a:pt x="638" y="1973"/>
                  </a:lnTo>
                  <a:lnTo>
                    <a:pt x="629" y="1976"/>
                  </a:lnTo>
                  <a:lnTo>
                    <a:pt x="618" y="1981"/>
                  </a:lnTo>
                  <a:lnTo>
                    <a:pt x="606" y="1984"/>
                  </a:lnTo>
                  <a:lnTo>
                    <a:pt x="591" y="1986"/>
                  </a:lnTo>
                  <a:lnTo>
                    <a:pt x="575" y="1987"/>
                  </a:lnTo>
                  <a:lnTo>
                    <a:pt x="557" y="1987"/>
                  </a:lnTo>
                  <a:lnTo>
                    <a:pt x="538" y="1984"/>
                  </a:lnTo>
                  <a:lnTo>
                    <a:pt x="515" y="1980"/>
                  </a:lnTo>
                  <a:lnTo>
                    <a:pt x="492" y="1976"/>
                  </a:lnTo>
                  <a:lnTo>
                    <a:pt x="471" y="1974"/>
                  </a:lnTo>
                  <a:lnTo>
                    <a:pt x="454" y="1975"/>
                  </a:lnTo>
                  <a:lnTo>
                    <a:pt x="442" y="1978"/>
                  </a:lnTo>
                  <a:lnTo>
                    <a:pt x="434" y="1984"/>
                  </a:lnTo>
                  <a:lnTo>
                    <a:pt x="433" y="1993"/>
                  </a:lnTo>
                  <a:lnTo>
                    <a:pt x="438" y="2004"/>
                  </a:lnTo>
                  <a:lnTo>
                    <a:pt x="448" y="2017"/>
                  </a:lnTo>
                  <a:lnTo>
                    <a:pt x="460" y="2026"/>
                  </a:lnTo>
                  <a:lnTo>
                    <a:pt x="473" y="2033"/>
                  </a:lnTo>
                  <a:lnTo>
                    <a:pt x="490" y="2038"/>
                  </a:lnTo>
                  <a:lnTo>
                    <a:pt x="507" y="2040"/>
                  </a:lnTo>
                  <a:lnTo>
                    <a:pt x="529" y="2040"/>
                  </a:lnTo>
                  <a:lnTo>
                    <a:pt x="553" y="2037"/>
                  </a:lnTo>
                  <a:lnTo>
                    <a:pt x="581" y="2031"/>
                  </a:lnTo>
                  <a:lnTo>
                    <a:pt x="608" y="2025"/>
                  </a:lnTo>
                  <a:lnTo>
                    <a:pt x="628" y="2021"/>
                  </a:lnTo>
                  <a:lnTo>
                    <a:pt x="642" y="2017"/>
                  </a:lnTo>
                  <a:lnTo>
                    <a:pt x="652" y="2015"/>
                  </a:lnTo>
                  <a:lnTo>
                    <a:pt x="659" y="2014"/>
                  </a:lnTo>
                  <a:lnTo>
                    <a:pt x="662" y="2013"/>
                  </a:lnTo>
                  <a:lnTo>
                    <a:pt x="664" y="2013"/>
                  </a:lnTo>
                  <a:lnTo>
                    <a:pt x="665" y="2029"/>
                  </a:lnTo>
                  <a:lnTo>
                    <a:pt x="713" y="2029"/>
                  </a:lnTo>
                  <a:lnTo>
                    <a:pt x="714" y="2026"/>
                  </a:lnTo>
                  <a:lnTo>
                    <a:pt x="717" y="2018"/>
                  </a:lnTo>
                  <a:lnTo>
                    <a:pt x="717" y="2006"/>
                  </a:lnTo>
                  <a:lnTo>
                    <a:pt x="713" y="1992"/>
                  </a:lnTo>
                  <a:lnTo>
                    <a:pt x="711" y="1987"/>
                  </a:lnTo>
                  <a:lnTo>
                    <a:pt x="708" y="1982"/>
                  </a:lnTo>
                  <a:lnTo>
                    <a:pt x="706" y="1977"/>
                  </a:lnTo>
                  <a:lnTo>
                    <a:pt x="704" y="1974"/>
                  </a:lnTo>
                  <a:lnTo>
                    <a:pt x="707" y="1974"/>
                  </a:lnTo>
                  <a:lnTo>
                    <a:pt x="712" y="1790"/>
                  </a:lnTo>
                  <a:lnTo>
                    <a:pt x="1177" y="1790"/>
                  </a:lnTo>
                  <a:lnTo>
                    <a:pt x="1298" y="1972"/>
                  </a:lnTo>
                  <a:lnTo>
                    <a:pt x="1296" y="1976"/>
                  </a:lnTo>
                  <a:lnTo>
                    <a:pt x="1293" y="1981"/>
                  </a:lnTo>
                  <a:lnTo>
                    <a:pt x="1291" y="1986"/>
                  </a:lnTo>
                  <a:lnTo>
                    <a:pt x="1288" y="1992"/>
                  </a:lnTo>
                  <a:lnTo>
                    <a:pt x="1284" y="2006"/>
                  </a:lnTo>
                  <a:lnTo>
                    <a:pt x="1285" y="2018"/>
                  </a:lnTo>
                  <a:lnTo>
                    <a:pt x="1287" y="2026"/>
                  </a:lnTo>
                  <a:lnTo>
                    <a:pt x="1288" y="2029"/>
                  </a:lnTo>
                  <a:lnTo>
                    <a:pt x="1336" y="2029"/>
                  </a:lnTo>
                  <a:lnTo>
                    <a:pt x="1338" y="2013"/>
                  </a:lnTo>
                  <a:lnTo>
                    <a:pt x="1340" y="2013"/>
                  </a:lnTo>
                  <a:lnTo>
                    <a:pt x="1343" y="2014"/>
                  </a:lnTo>
                  <a:lnTo>
                    <a:pt x="1349" y="2015"/>
                  </a:lnTo>
                  <a:lnTo>
                    <a:pt x="1359" y="2017"/>
                  </a:lnTo>
                  <a:lnTo>
                    <a:pt x="1374" y="2021"/>
                  </a:lnTo>
                  <a:lnTo>
                    <a:pt x="1394" y="2025"/>
                  </a:lnTo>
                  <a:lnTo>
                    <a:pt x="1420" y="2031"/>
                  </a:lnTo>
                  <a:lnTo>
                    <a:pt x="1448" y="2037"/>
                  </a:lnTo>
                  <a:lnTo>
                    <a:pt x="1472" y="2040"/>
                  </a:lnTo>
                  <a:lnTo>
                    <a:pt x="1493" y="2040"/>
                  </a:lnTo>
                  <a:lnTo>
                    <a:pt x="1512" y="2038"/>
                  </a:lnTo>
                  <a:lnTo>
                    <a:pt x="1528" y="2033"/>
                  </a:lnTo>
                  <a:lnTo>
                    <a:pt x="1542" y="2026"/>
                  </a:lnTo>
                  <a:lnTo>
                    <a:pt x="1553" y="2017"/>
                  </a:lnTo>
                  <a:lnTo>
                    <a:pt x="1564" y="2004"/>
                  </a:lnTo>
                  <a:lnTo>
                    <a:pt x="1569" y="1993"/>
                  </a:lnTo>
                  <a:lnTo>
                    <a:pt x="1567" y="1984"/>
                  </a:lnTo>
                  <a:lnTo>
                    <a:pt x="1560" y="1978"/>
                  </a:lnTo>
                  <a:lnTo>
                    <a:pt x="1547" y="1975"/>
                  </a:lnTo>
                  <a:lnTo>
                    <a:pt x="1529" y="1974"/>
                  </a:lnTo>
                  <a:lnTo>
                    <a:pt x="1510" y="1976"/>
                  </a:lnTo>
                  <a:lnTo>
                    <a:pt x="1487" y="1980"/>
                  </a:lnTo>
                  <a:lnTo>
                    <a:pt x="1463" y="1984"/>
                  </a:lnTo>
                  <a:lnTo>
                    <a:pt x="1447" y="1986"/>
                  </a:lnTo>
                  <a:lnTo>
                    <a:pt x="1431" y="1987"/>
                  </a:lnTo>
                  <a:lnTo>
                    <a:pt x="1416" y="1987"/>
                  </a:lnTo>
                  <a:lnTo>
                    <a:pt x="1403" y="1985"/>
                  </a:lnTo>
                  <a:lnTo>
                    <a:pt x="1391" y="1983"/>
                  </a:lnTo>
                  <a:lnTo>
                    <a:pt x="1380" y="1980"/>
                  </a:lnTo>
                  <a:lnTo>
                    <a:pt x="1371" y="1976"/>
                  </a:lnTo>
                  <a:lnTo>
                    <a:pt x="1364" y="1973"/>
                  </a:lnTo>
                  <a:lnTo>
                    <a:pt x="1314" y="1790"/>
                  </a:lnTo>
                  <a:lnTo>
                    <a:pt x="1360" y="1790"/>
                  </a:lnTo>
                  <a:lnTo>
                    <a:pt x="1354" y="1772"/>
                  </a:lnTo>
                  <a:lnTo>
                    <a:pt x="1350" y="1758"/>
                  </a:lnTo>
                  <a:lnTo>
                    <a:pt x="1338" y="1720"/>
                  </a:lnTo>
                  <a:lnTo>
                    <a:pt x="1321" y="1665"/>
                  </a:lnTo>
                  <a:lnTo>
                    <a:pt x="1301" y="1598"/>
                  </a:lnTo>
                  <a:lnTo>
                    <a:pt x="1280" y="1523"/>
                  </a:lnTo>
                  <a:lnTo>
                    <a:pt x="1260" y="1447"/>
                  </a:lnTo>
                  <a:lnTo>
                    <a:pt x="1242" y="1373"/>
                  </a:lnTo>
                  <a:lnTo>
                    <a:pt x="1229" y="1308"/>
                  </a:lnTo>
                  <a:lnTo>
                    <a:pt x="1238" y="1312"/>
                  </a:lnTo>
                  <a:lnTo>
                    <a:pt x="1250" y="1316"/>
                  </a:lnTo>
                  <a:lnTo>
                    <a:pt x="1263" y="1321"/>
                  </a:lnTo>
                  <a:lnTo>
                    <a:pt x="1279" y="1326"/>
                  </a:lnTo>
                  <a:lnTo>
                    <a:pt x="1294" y="1331"/>
                  </a:lnTo>
                  <a:lnTo>
                    <a:pt x="1312" y="1337"/>
                  </a:lnTo>
                  <a:lnTo>
                    <a:pt x="1331" y="1343"/>
                  </a:lnTo>
                  <a:lnTo>
                    <a:pt x="1351" y="1348"/>
                  </a:lnTo>
                  <a:lnTo>
                    <a:pt x="1372" y="1353"/>
                  </a:lnTo>
                  <a:lnTo>
                    <a:pt x="1393" y="1357"/>
                  </a:lnTo>
                  <a:lnTo>
                    <a:pt x="1414" y="1362"/>
                  </a:lnTo>
                  <a:lnTo>
                    <a:pt x="1437" y="1365"/>
                  </a:lnTo>
                  <a:lnTo>
                    <a:pt x="1459" y="1367"/>
                  </a:lnTo>
                  <a:lnTo>
                    <a:pt x="1482" y="1369"/>
                  </a:lnTo>
                  <a:lnTo>
                    <a:pt x="1505" y="1369"/>
                  </a:lnTo>
                  <a:lnTo>
                    <a:pt x="1526" y="1368"/>
                  </a:lnTo>
                  <a:lnTo>
                    <a:pt x="1526" y="1145"/>
                  </a:lnTo>
                  <a:lnTo>
                    <a:pt x="1515" y="1140"/>
                  </a:lnTo>
                  <a:lnTo>
                    <a:pt x="1503" y="1133"/>
                  </a:lnTo>
                  <a:lnTo>
                    <a:pt x="1488" y="1126"/>
                  </a:lnTo>
                  <a:lnTo>
                    <a:pt x="1473" y="1118"/>
                  </a:lnTo>
                  <a:lnTo>
                    <a:pt x="1458" y="1109"/>
                  </a:lnTo>
                  <a:lnTo>
                    <a:pt x="1442" y="1098"/>
                  </a:lnTo>
                  <a:lnTo>
                    <a:pt x="1426" y="1087"/>
                  </a:lnTo>
                  <a:lnTo>
                    <a:pt x="1409" y="1075"/>
                  </a:lnTo>
                  <a:lnTo>
                    <a:pt x="1392" y="1063"/>
                  </a:lnTo>
                  <a:lnTo>
                    <a:pt x="1374" y="1050"/>
                  </a:lnTo>
                  <a:lnTo>
                    <a:pt x="1356" y="1038"/>
                  </a:lnTo>
                  <a:lnTo>
                    <a:pt x="1339" y="1025"/>
                  </a:lnTo>
                  <a:lnTo>
                    <a:pt x="1322" y="1011"/>
                  </a:lnTo>
                  <a:lnTo>
                    <a:pt x="1305" y="998"/>
                  </a:lnTo>
                  <a:lnTo>
                    <a:pt x="1288" y="985"/>
                  </a:lnTo>
                  <a:lnTo>
                    <a:pt x="1272" y="972"/>
                  </a:lnTo>
                  <a:lnTo>
                    <a:pt x="1404" y="953"/>
                  </a:lnTo>
                  <a:lnTo>
                    <a:pt x="1300" y="871"/>
                  </a:lnTo>
                  <a:lnTo>
                    <a:pt x="1395" y="718"/>
                  </a:lnTo>
                  <a:lnTo>
                    <a:pt x="1399" y="724"/>
                  </a:lnTo>
                  <a:lnTo>
                    <a:pt x="1404" y="731"/>
                  </a:lnTo>
                  <a:lnTo>
                    <a:pt x="1409" y="738"/>
                  </a:lnTo>
                  <a:lnTo>
                    <a:pt x="1416" y="747"/>
                  </a:lnTo>
                  <a:lnTo>
                    <a:pt x="1424" y="754"/>
                  </a:lnTo>
                  <a:lnTo>
                    <a:pt x="1432" y="762"/>
                  </a:lnTo>
                  <a:lnTo>
                    <a:pt x="1440" y="771"/>
                  </a:lnTo>
                  <a:lnTo>
                    <a:pt x="1451" y="780"/>
                  </a:lnTo>
                  <a:lnTo>
                    <a:pt x="1461" y="788"/>
                  </a:lnTo>
                  <a:lnTo>
                    <a:pt x="1473" y="796"/>
                  </a:lnTo>
                  <a:lnTo>
                    <a:pt x="1486" y="804"/>
                  </a:lnTo>
                  <a:lnTo>
                    <a:pt x="1499" y="811"/>
                  </a:lnTo>
                  <a:lnTo>
                    <a:pt x="1514" y="818"/>
                  </a:lnTo>
                  <a:lnTo>
                    <a:pt x="1529" y="824"/>
                  </a:lnTo>
                  <a:lnTo>
                    <a:pt x="1547" y="831"/>
                  </a:lnTo>
                  <a:lnTo>
                    <a:pt x="1565" y="836"/>
                  </a:lnTo>
                  <a:lnTo>
                    <a:pt x="1578" y="839"/>
                  </a:lnTo>
                  <a:lnTo>
                    <a:pt x="1592" y="842"/>
                  </a:lnTo>
                  <a:lnTo>
                    <a:pt x="1605" y="844"/>
                  </a:lnTo>
                  <a:lnTo>
                    <a:pt x="1619" y="845"/>
                  </a:lnTo>
                  <a:lnTo>
                    <a:pt x="1631" y="844"/>
                  </a:lnTo>
                  <a:lnTo>
                    <a:pt x="1643" y="841"/>
                  </a:lnTo>
                  <a:lnTo>
                    <a:pt x="1655" y="837"/>
                  </a:lnTo>
                  <a:lnTo>
                    <a:pt x="1665" y="830"/>
                  </a:lnTo>
                  <a:lnTo>
                    <a:pt x="1677" y="818"/>
                  </a:lnTo>
                  <a:lnTo>
                    <a:pt x="1685" y="804"/>
                  </a:lnTo>
                  <a:lnTo>
                    <a:pt x="1691" y="786"/>
                  </a:lnTo>
                  <a:lnTo>
                    <a:pt x="1695" y="765"/>
                  </a:lnTo>
                  <a:lnTo>
                    <a:pt x="1722" y="796"/>
                  </a:lnTo>
                  <a:lnTo>
                    <a:pt x="1719" y="801"/>
                  </a:lnTo>
                  <a:lnTo>
                    <a:pt x="1718" y="805"/>
                  </a:lnTo>
                  <a:lnTo>
                    <a:pt x="1716" y="809"/>
                  </a:lnTo>
                  <a:lnTo>
                    <a:pt x="1716" y="814"/>
                  </a:lnTo>
                  <a:lnTo>
                    <a:pt x="1717" y="821"/>
                  </a:lnTo>
                  <a:lnTo>
                    <a:pt x="1720" y="829"/>
                  </a:lnTo>
                  <a:lnTo>
                    <a:pt x="1724" y="837"/>
                  </a:lnTo>
                  <a:lnTo>
                    <a:pt x="1730" y="844"/>
                  </a:lnTo>
                  <a:lnTo>
                    <a:pt x="1725" y="847"/>
                  </a:lnTo>
                  <a:lnTo>
                    <a:pt x="1721" y="849"/>
                  </a:lnTo>
                  <a:lnTo>
                    <a:pt x="1717" y="852"/>
                  </a:lnTo>
                  <a:lnTo>
                    <a:pt x="1713" y="856"/>
                  </a:lnTo>
                  <a:lnTo>
                    <a:pt x="1709" y="860"/>
                  </a:lnTo>
                  <a:lnTo>
                    <a:pt x="1705" y="863"/>
                  </a:lnTo>
                  <a:lnTo>
                    <a:pt x="1701" y="867"/>
                  </a:lnTo>
                  <a:lnTo>
                    <a:pt x="1696" y="871"/>
                  </a:lnTo>
                  <a:lnTo>
                    <a:pt x="1687" y="886"/>
                  </a:lnTo>
                  <a:lnTo>
                    <a:pt x="1683" y="900"/>
                  </a:lnTo>
                  <a:lnTo>
                    <a:pt x="1682" y="917"/>
                  </a:lnTo>
                  <a:lnTo>
                    <a:pt x="1685" y="931"/>
                  </a:lnTo>
                  <a:lnTo>
                    <a:pt x="1690" y="946"/>
                  </a:lnTo>
                  <a:lnTo>
                    <a:pt x="1695" y="959"/>
                  </a:lnTo>
                  <a:lnTo>
                    <a:pt x="1703" y="971"/>
                  </a:lnTo>
                  <a:lnTo>
                    <a:pt x="1708" y="979"/>
                  </a:lnTo>
                  <a:lnTo>
                    <a:pt x="1698" y="994"/>
                  </a:lnTo>
                  <a:lnTo>
                    <a:pt x="1685" y="1015"/>
                  </a:lnTo>
                  <a:lnTo>
                    <a:pt x="1668" y="1041"/>
                  </a:lnTo>
                  <a:lnTo>
                    <a:pt x="1649" y="1068"/>
                  </a:lnTo>
                  <a:lnTo>
                    <a:pt x="1627" y="1094"/>
                  </a:lnTo>
                  <a:lnTo>
                    <a:pt x="1604" y="1118"/>
                  </a:lnTo>
                  <a:lnTo>
                    <a:pt x="1580" y="1137"/>
                  </a:lnTo>
                  <a:lnTo>
                    <a:pt x="1557" y="1149"/>
                  </a:lnTo>
                  <a:lnTo>
                    <a:pt x="1555" y="1149"/>
                  </a:lnTo>
                  <a:lnTo>
                    <a:pt x="1552" y="1149"/>
                  </a:lnTo>
                  <a:lnTo>
                    <a:pt x="1548" y="1148"/>
                  </a:lnTo>
                  <a:lnTo>
                    <a:pt x="1543" y="1147"/>
                  </a:lnTo>
                  <a:lnTo>
                    <a:pt x="1538" y="1147"/>
                  </a:lnTo>
                  <a:lnTo>
                    <a:pt x="1533" y="1146"/>
                  </a:lnTo>
                  <a:lnTo>
                    <a:pt x="1529" y="1145"/>
                  </a:lnTo>
                  <a:lnTo>
                    <a:pt x="1526" y="1145"/>
                  </a:lnTo>
                  <a:lnTo>
                    <a:pt x="1526" y="1368"/>
                  </a:lnTo>
                  <a:lnTo>
                    <a:pt x="1534" y="1367"/>
                  </a:lnTo>
                  <a:lnTo>
                    <a:pt x="1543" y="1366"/>
                  </a:lnTo>
                  <a:lnTo>
                    <a:pt x="1552" y="1364"/>
                  </a:lnTo>
                  <a:lnTo>
                    <a:pt x="1563" y="1363"/>
                  </a:lnTo>
                  <a:lnTo>
                    <a:pt x="1572" y="1361"/>
                  </a:lnTo>
                  <a:lnTo>
                    <a:pt x="1581" y="1358"/>
                  </a:lnTo>
                  <a:lnTo>
                    <a:pt x="1590" y="1356"/>
                  </a:lnTo>
                  <a:lnTo>
                    <a:pt x="1597" y="1354"/>
                  </a:lnTo>
                  <a:lnTo>
                    <a:pt x="1618" y="1344"/>
                  </a:lnTo>
                  <a:lnTo>
                    <a:pt x="1638" y="1330"/>
                  </a:lnTo>
                  <a:lnTo>
                    <a:pt x="1657" y="1312"/>
                  </a:lnTo>
                  <a:lnTo>
                    <a:pt x="1674" y="1291"/>
                  </a:lnTo>
                  <a:lnTo>
                    <a:pt x="1690" y="1267"/>
                  </a:lnTo>
                  <a:lnTo>
                    <a:pt x="1705" y="1241"/>
                  </a:lnTo>
                  <a:lnTo>
                    <a:pt x="1719" y="1214"/>
                  </a:lnTo>
                  <a:lnTo>
                    <a:pt x="1732" y="1187"/>
                  </a:lnTo>
                  <a:lnTo>
                    <a:pt x="1743" y="1159"/>
                  </a:lnTo>
                  <a:lnTo>
                    <a:pt x="1752" y="1132"/>
                  </a:lnTo>
                  <a:lnTo>
                    <a:pt x="1762" y="1106"/>
                  </a:lnTo>
                  <a:lnTo>
                    <a:pt x="1769" y="1083"/>
                  </a:lnTo>
                  <a:lnTo>
                    <a:pt x="1775" y="1061"/>
                  </a:lnTo>
                  <a:lnTo>
                    <a:pt x="1780" y="1041"/>
                  </a:lnTo>
                  <a:lnTo>
                    <a:pt x="1784" y="1027"/>
                  </a:lnTo>
                  <a:lnTo>
                    <a:pt x="1787" y="1015"/>
                  </a:lnTo>
                  <a:lnTo>
                    <a:pt x="1795" y="1012"/>
                  </a:lnTo>
                  <a:lnTo>
                    <a:pt x="1806" y="1009"/>
                  </a:lnTo>
                  <a:lnTo>
                    <a:pt x="1818" y="1005"/>
                  </a:lnTo>
                  <a:lnTo>
                    <a:pt x="1831" y="1001"/>
                  </a:lnTo>
                  <a:lnTo>
                    <a:pt x="1845" y="994"/>
                  </a:lnTo>
                  <a:lnTo>
                    <a:pt x="1859" y="989"/>
                  </a:lnTo>
                  <a:lnTo>
                    <a:pt x="1874" y="982"/>
                  </a:lnTo>
                  <a:lnTo>
                    <a:pt x="1888" y="975"/>
                  </a:lnTo>
                  <a:lnTo>
                    <a:pt x="1902" y="968"/>
                  </a:lnTo>
                  <a:lnTo>
                    <a:pt x="1915" y="960"/>
                  </a:lnTo>
                  <a:lnTo>
                    <a:pt x="1928" y="951"/>
                  </a:lnTo>
                  <a:lnTo>
                    <a:pt x="1939" y="943"/>
                  </a:lnTo>
                  <a:lnTo>
                    <a:pt x="1948" y="933"/>
                  </a:lnTo>
                  <a:lnTo>
                    <a:pt x="1956" y="924"/>
                  </a:lnTo>
                  <a:lnTo>
                    <a:pt x="1961" y="915"/>
                  </a:lnTo>
                  <a:lnTo>
                    <a:pt x="1963" y="904"/>
                  </a:lnTo>
                  <a:lnTo>
                    <a:pt x="1964" y="888"/>
                  </a:lnTo>
                  <a:lnTo>
                    <a:pt x="1963" y="873"/>
                  </a:lnTo>
                  <a:lnTo>
                    <a:pt x="1961" y="860"/>
                  </a:lnTo>
                  <a:lnTo>
                    <a:pt x="1957" y="848"/>
                  </a:lnTo>
                  <a:lnTo>
                    <a:pt x="1952" y="838"/>
                  </a:lnTo>
                  <a:lnTo>
                    <a:pt x="1947" y="830"/>
                  </a:lnTo>
                  <a:lnTo>
                    <a:pt x="1942" y="823"/>
                  </a:lnTo>
                  <a:lnTo>
                    <a:pt x="1938" y="818"/>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1" name="Freeform 12"/>
            <p:cNvSpPr>
              <a:spLocks/>
            </p:cNvSpPr>
            <p:nvPr/>
          </p:nvSpPr>
          <p:spPr bwMode="auto">
            <a:xfrm>
              <a:off x="5068" y="2823"/>
              <a:ext cx="21" cy="14"/>
            </a:xfrm>
            <a:custGeom>
              <a:avLst/>
              <a:gdLst>
                <a:gd name="T0" fmla="*/ 0 w 86"/>
                <a:gd name="T1" fmla="*/ 0 h 54"/>
                <a:gd name="T2" fmla="*/ 0 w 86"/>
                <a:gd name="T3" fmla="*/ 0 h 54"/>
                <a:gd name="T4" fmla="*/ 0 w 86"/>
                <a:gd name="T5" fmla="*/ 0 h 54"/>
                <a:gd name="T6" fmla="*/ 0 w 86"/>
                <a:gd name="T7" fmla="*/ 0 h 54"/>
                <a:gd name="T8" fmla="*/ 0 60000 65536"/>
                <a:gd name="T9" fmla="*/ 0 60000 65536"/>
                <a:gd name="T10" fmla="*/ 0 60000 65536"/>
                <a:gd name="T11" fmla="*/ 0 60000 65536"/>
                <a:gd name="T12" fmla="*/ 0 w 86"/>
                <a:gd name="T13" fmla="*/ 0 h 54"/>
                <a:gd name="T14" fmla="*/ 86 w 86"/>
                <a:gd name="T15" fmla="*/ 54 h 54"/>
              </a:gdLst>
              <a:ahLst/>
              <a:cxnLst>
                <a:cxn ang="T8">
                  <a:pos x="T0" y="T1"/>
                </a:cxn>
                <a:cxn ang="T9">
                  <a:pos x="T2" y="T3"/>
                </a:cxn>
                <a:cxn ang="T10">
                  <a:pos x="T4" y="T5"/>
                </a:cxn>
                <a:cxn ang="T11">
                  <a:pos x="T6" y="T7"/>
                </a:cxn>
              </a:cxnLst>
              <a:rect l="T12" t="T13" r="T14" b="T15"/>
              <a:pathLst>
                <a:path w="86" h="54">
                  <a:moveTo>
                    <a:pt x="34" y="0"/>
                  </a:moveTo>
                  <a:lnTo>
                    <a:pt x="86" y="41"/>
                  </a:lnTo>
                  <a:lnTo>
                    <a:pt x="0" y="54"/>
                  </a:lnTo>
                  <a:lnTo>
                    <a:pt x="34" y="0"/>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2" name="Freeform 13"/>
            <p:cNvSpPr>
              <a:spLocks/>
            </p:cNvSpPr>
            <p:nvPr/>
          </p:nvSpPr>
          <p:spPr bwMode="auto">
            <a:xfrm>
              <a:off x="5106" y="2770"/>
              <a:ext cx="66" cy="34"/>
            </a:xfrm>
            <a:custGeom>
              <a:avLst/>
              <a:gdLst>
                <a:gd name="T0" fmla="*/ 0 w 266"/>
                <a:gd name="T1" fmla="*/ 0 h 139"/>
                <a:gd name="T2" fmla="*/ 0 w 266"/>
                <a:gd name="T3" fmla="*/ 0 h 139"/>
                <a:gd name="T4" fmla="*/ 0 w 266"/>
                <a:gd name="T5" fmla="*/ 0 h 139"/>
                <a:gd name="T6" fmla="*/ 0 w 266"/>
                <a:gd name="T7" fmla="*/ 0 h 139"/>
                <a:gd name="T8" fmla="*/ 0 w 266"/>
                <a:gd name="T9" fmla="*/ 0 h 139"/>
                <a:gd name="T10" fmla="*/ 0 w 266"/>
                <a:gd name="T11" fmla="*/ 0 h 139"/>
                <a:gd name="T12" fmla="*/ 0 w 266"/>
                <a:gd name="T13" fmla="*/ 0 h 139"/>
                <a:gd name="T14" fmla="*/ 0 w 266"/>
                <a:gd name="T15" fmla="*/ 0 h 139"/>
                <a:gd name="T16" fmla="*/ 0 w 266"/>
                <a:gd name="T17" fmla="*/ 0 h 139"/>
                <a:gd name="T18" fmla="*/ 0 w 266"/>
                <a:gd name="T19" fmla="*/ 0 h 139"/>
                <a:gd name="T20" fmla="*/ 0 w 266"/>
                <a:gd name="T21" fmla="*/ 0 h 139"/>
                <a:gd name="T22" fmla="*/ 0 w 266"/>
                <a:gd name="T23" fmla="*/ 0 h 139"/>
                <a:gd name="T24" fmla="*/ 0 w 266"/>
                <a:gd name="T25" fmla="*/ 0 h 139"/>
                <a:gd name="T26" fmla="*/ 0 w 266"/>
                <a:gd name="T27" fmla="*/ 0 h 139"/>
                <a:gd name="T28" fmla="*/ 0 w 266"/>
                <a:gd name="T29" fmla="*/ 0 h 139"/>
                <a:gd name="T30" fmla="*/ 0 w 266"/>
                <a:gd name="T31" fmla="*/ 0 h 139"/>
                <a:gd name="T32" fmla="*/ 0 w 266"/>
                <a:gd name="T33" fmla="*/ 0 h 139"/>
                <a:gd name="T34" fmla="*/ 0 w 266"/>
                <a:gd name="T35" fmla="*/ 0 h 139"/>
                <a:gd name="T36" fmla="*/ 0 w 266"/>
                <a:gd name="T37" fmla="*/ 0 h 139"/>
                <a:gd name="T38" fmla="*/ 0 w 266"/>
                <a:gd name="T39" fmla="*/ 0 h 139"/>
                <a:gd name="T40" fmla="*/ 0 w 266"/>
                <a:gd name="T41" fmla="*/ 0 h 139"/>
                <a:gd name="T42" fmla="*/ 0 w 266"/>
                <a:gd name="T43" fmla="*/ 0 h 139"/>
                <a:gd name="T44" fmla="*/ 0 w 266"/>
                <a:gd name="T45" fmla="*/ 0 h 139"/>
                <a:gd name="T46" fmla="*/ 0 w 266"/>
                <a:gd name="T47" fmla="*/ 0 h 139"/>
                <a:gd name="T48" fmla="*/ 0 w 266"/>
                <a:gd name="T49" fmla="*/ 0 h 139"/>
                <a:gd name="T50" fmla="*/ 0 w 266"/>
                <a:gd name="T51" fmla="*/ 0 h 139"/>
                <a:gd name="T52" fmla="*/ 0 w 266"/>
                <a:gd name="T53" fmla="*/ 0 h 139"/>
                <a:gd name="T54" fmla="*/ 0 w 266"/>
                <a:gd name="T55" fmla="*/ 0 h 139"/>
                <a:gd name="T56" fmla="*/ 0 w 266"/>
                <a:gd name="T57" fmla="*/ 0 h 139"/>
                <a:gd name="T58" fmla="*/ 0 w 266"/>
                <a:gd name="T59" fmla="*/ 0 h 139"/>
                <a:gd name="T60" fmla="*/ 0 w 266"/>
                <a:gd name="T61" fmla="*/ 0 h 139"/>
                <a:gd name="T62" fmla="*/ 0 w 266"/>
                <a:gd name="T63" fmla="*/ 0 h 139"/>
                <a:gd name="T64" fmla="*/ 0 w 266"/>
                <a:gd name="T65" fmla="*/ 0 h 139"/>
                <a:gd name="T66" fmla="*/ 0 w 266"/>
                <a:gd name="T67" fmla="*/ 0 h 139"/>
                <a:gd name="T68" fmla="*/ 0 w 266"/>
                <a:gd name="T69" fmla="*/ 0 h 139"/>
                <a:gd name="T70" fmla="*/ 0 w 266"/>
                <a:gd name="T71" fmla="*/ 0 h 139"/>
                <a:gd name="T72" fmla="*/ 0 w 266"/>
                <a:gd name="T73" fmla="*/ 0 h 139"/>
                <a:gd name="T74" fmla="*/ 0 w 266"/>
                <a:gd name="T75" fmla="*/ 0 h 139"/>
                <a:gd name="T76" fmla="*/ 0 w 266"/>
                <a:gd name="T77" fmla="*/ 0 h 13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66"/>
                <a:gd name="T118" fmla="*/ 0 h 139"/>
                <a:gd name="T119" fmla="*/ 266 w 266"/>
                <a:gd name="T120" fmla="*/ 139 h 13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66" h="139">
                  <a:moveTo>
                    <a:pt x="223" y="9"/>
                  </a:moveTo>
                  <a:lnTo>
                    <a:pt x="266" y="58"/>
                  </a:lnTo>
                  <a:lnTo>
                    <a:pt x="265" y="83"/>
                  </a:lnTo>
                  <a:lnTo>
                    <a:pt x="261" y="104"/>
                  </a:lnTo>
                  <a:lnTo>
                    <a:pt x="254" y="120"/>
                  </a:lnTo>
                  <a:lnTo>
                    <a:pt x="245" y="131"/>
                  </a:lnTo>
                  <a:lnTo>
                    <a:pt x="237" y="135"/>
                  </a:lnTo>
                  <a:lnTo>
                    <a:pt x="229" y="138"/>
                  </a:lnTo>
                  <a:lnTo>
                    <a:pt x="220" y="139"/>
                  </a:lnTo>
                  <a:lnTo>
                    <a:pt x="210" y="139"/>
                  </a:lnTo>
                  <a:lnTo>
                    <a:pt x="200" y="138"/>
                  </a:lnTo>
                  <a:lnTo>
                    <a:pt x="190" y="137"/>
                  </a:lnTo>
                  <a:lnTo>
                    <a:pt x="179" y="134"/>
                  </a:lnTo>
                  <a:lnTo>
                    <a:pt x="168" y="132"/>
                  </a:lnTo>
                  <a:lnTo>
                    <a:pt x="126" y="117"/>
                  </a:lnTo>
                  <a:lnTo>
                    <a:pt x="91" y="99"/>
                  </a:lnTo>
                  <a:lnTo>
                    <a:pt x="62" y="79"/>
                  </a:lnTo>
                  <a:lnTo>
                    <a:pt x="40" y="58"/>
                  </a:lnTo>
                  <a:lnTo>
                    <a:pt x="23" y="39"/>
                  </a:lnTo>
                  <a:lnTo>
                    <a:pt x="11" y="23"/>
                  </a:lnTo>
                  <a:lnTo>
                    <a:pt x="5" y="12"/>
                  </a:lnTo>
                  <a:lnTo>
                    <a:pt x="3" y="8"/>
                  </a:lnTo>
                  <a:lnTo>
                    <a:pt x="0" y="0"/>
                  </a:lnTo>
                  <a:lnTo>
                    <a:pt x="14" y="8"/>
                  </a:lnTo>
                  <a:lnTo>
                    <a:pt x="28" y="14"/>
                  </a:lnTo>
                  <a:lnTo>
                    <a:pt x="43" y="20"/>
                  </a:lnTo>
                  <a:lnTo>
                    <a:pt x="57" y="24"/>
                  </a:lnTo>
                  <a:lnTo>
                    <a:pt x="73" y="27"/>
                  </a:lnTo>
                  <a:lnTo>
                    <a:pt x="88" y="30"/>
                  </a:lnTo>
                  <a:lnTo>
                    <a:pt x="104" y="31"/>
                  </a:lnTo>
                  <a:lnTo>
                    <a:pt x="119" y="32"/>
                  </a:lnTo>
                  <a:lnTo>
                    <a:pt x="133" y="32"/>
                  </a:lnTo>
                  <a:lnTo>
                    <a:pt x="146" y="31"/>
                  </a:lnTo>
                  <a:lnTo>
                    <a:pt x="160" y="29"/>
                  </a:lnTo>
                  <a:lnTo>
                    <a:pt x="173" y="26"/>
                  </a:lnTo>
                  <a:lnTo>
                    <a:pt x="186" y="23"/>
                  </a:lnTo>
                  <a:lnTo>
                    <a:pt x="198" y="19"/>
                  </a:lnTo>
                  <a:lnTo>
                    <a:pt x="210" y="14"/>
                  </a:lnTo>
                  <a:lnTo>
                    <a:pt x="223" y="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3" name="Freeform 14"/>
            <p:cNvSpPr>
              <a:spLocks/>
            </p:cNvSpPr>
            <p:nvPr/>
          </p:nvSpPr>
          <p:spPr bwMode="auto">
            <a:xfrm>
              <a:off x="5167" y="2764"/>
              <a:ext cx="31" cy="32"/>
            </a:xfrm>
            <a:custGeom>
              <a:avLst/>
              <a:gdLst>
                <a:gd name="T0" fmla="*/ 0 w 122"/>
                <a:gd name="T1" fmla="*/ 0 h 129"/>
                <a:gd name="T2" fmla="*/ 0 w 122"/>
                <a:gd name="T3" fmla="*/ 0 h 129"/>
                <a:gd name="T4" fmla="*/ 0 w 122"/>
                <a:gd name="T5" fmla="*/ 0 h 129"/>
                <a:gd name="T6" fmla="*/ 0 w 122"/>
                <a:gd name="T7" fmla="*/ 0 h 129"/>
                <a:gd name="T8" fmla="*/ 0 w 122"/>
                <a:gd name="T9" fmla="*/ 0 h 129"/>
                <a:gd name="T10" fmla="*/ 0 w 122"/>
                <a:gd name="T11" fmla="*/ 0 h 129"/>
                <a:gd name="T12" fmla="*/ 0 w 122"/>
                <a:gd name="T13" fmla="*/ 0 h 129"/>
                <a:gd name="T14" fmla="*/ 0 w 122"/>
                <a:gd name="T15" fmla="*/ 0 h 129"/>
                <a:gd name="T16" fmla="*/ 0 w 122"/>
                <a:gd name="T17" fmla="*/ 0 h 129"/>
                <a:gd name="T18" fmla="*/ 0 w 122"/>
                <a:gd name="T19" fmla="*/ 0 h 129"/>
                <a:gd name="T20" fmla="*/ 0 w 122"/>
                <a:gd name="T21" fmla="*/ 0 h 1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22"/>
                <a:gd name="T34" fmla="*/ 0 h 129"/>
                <a:gd name="T35" fmla="*/ 122 w 122"/>
                <a:gd name="T36" fmla="*/ 129 h 129"/>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22" h="129">
                  <a:moveTo>
                    <a:pt x="97" y="129"/>
                  </a:moveTo>
                  <a:lnTo>
                    <a:pt x="0" y="17"/>
                  </a:lnTo>
                  <a:lnTo>
                    <a:pt x="6" y="13"/>
                  </a:lnTo>
                  <a:lnTo>
                    <a:pt x="11" y="9"/>
                  </a:lnTo>
                  <a:lnTo>
                    <a:pt x="17" y="5"/>
                  </a:lnTo>
                  <a:lnTo>
                    <a:pt x="23" y="0"/>
                  </a:lnTo>
                  <a:lnTo>
                    <a:pt x="122" y="111"/>
                  </a:lnTo>
                  <a:lnTo>
                    <a:pt x="115" y="117"/>
                  </a:lnTo>
                  <a:lnTo>
                    <a:pt x="109" y="122"/>
                  </a:lnTo>
                  <a:lnTo>
                    <a:pt x="102" y="126"/>
                  </a:lnTo>
                  <a:lnTo>
                    <a:pt x="97" y="1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4" name="Freeform 15"/>
            <p:cNvSpPr>
              <a:spLocks/>
            </p:cNvSpPr>
            <p:nvPr/>
          </p:nvSpPr>
          <p:spPr bwMode="auto">
            <a:xfrm>
              <a:off x="5083" y="2666"/>
              <a:ext cx="105" cy="105"/>
            </a:xfrm>
            <a:custGeom>
              <a:avLst/>
              <a:gdLst>
                <a:gd name="T0" fmla="*/ 0 w 421"/>
                <a:gd name="T1" fmla="*/ 0 h 419"/>
                <a:gd name="T2" fmla="*/ 0 w 421"/>
                <a:gd name="T3" fmla="*/ 0 h 419"/>
                <a:gd name="T4" fmla="*/ 0 w 421"/>
                <a:gd name="T5" fmla="*/ 0 h 419"/>
                <a:gd name="T6" fmla="*/ 0 w 421"/>
                <a:gd name="T7" fmla="*/ 0 h 419"/>
                <a:gd name="T8" fmla="*/ 0 w 421"/>
                <a:gd name="T9" fmla="*/ 0 h 419"/>
                <a:gd name="T10" fmla="*/ 0 w 421"/>
                <a:gd name="T11" fmla="*/ 0 h 419"/>
                <a:gd name="T12" fmla="*/ 0 w 421"/>
                <a:gd name="T13" fmla="*/ 0 h 419"/>
                <a:gd name="T14" fmla="*/ 0 w 421"/>
                <a:gd name="T15" fmla="*/ 0 h 419"/>
                <a:gd name="T16" fmla="*/ 0 w 421"/>
                <a:gd name="T17" fmla="*/ 0 h 419"/>
                <a:gd name="T18" fmla="*/ 0 w 421"/>
                <a:gd name="T19" fmla="*/ 0 h 419"/>
                <a:gd name="T20" fmla="*/ 0 w 421"/>
                <a:gd name="T21" fmla="*/ 0 h 419"/>
                <a:gd name="T22" fmla="*/ 0 w 421"/>
                <a:gd name="T23" fmla="*/ 0 h 419"/>
                <a:gd name="T24" fmla="*/ 0 w 421"/>
                <a:gd name="T25" fmla="*/ 0 h 419"/>
                <a:gd name="T26" fmla="*/ 0 w 421"/>
                <a:gd name="T27" fmla="*/ 0 h 419"/>
                <a:gd name="T28" fmla="*/ 0 w 421"/>
                <a:gd name="T29" fmla="*/ 0 h 419"/>
                <a:gd name="T30" fmla="*/ 0 w 421"/>
                <a:gd name="T31" fmla="*/ 0 h 419"/>
                <a:gd name="T32" fmla="*/ 0 w 421"/>
                <a:gd name="T33" fmla="*/ 0 h 419"/>
                <a:gd name="T34" fmla="*/ 0 w 421"/>
                <a:gd name="T35" fmla="*/ 0 h 419"/>
                <a:gd name="T36" fmla="*/ 0 w 421"/>
                <a:gd name="T37" fmla="*/ 0 h 419"/>
                <a:gd name="T38" fmla="*/ 0 w 421"/>
                <a:gd name="T39" fmla="*/ 0 h 419"/>
                <a:gd name="T40" fmla="*/ 0 w 421"/>
                <a:gd name="T41" fmla="*/ 0 h 419"/>
                <a:gd name="T42" fmla="*/ 0 w 421"/>
                <a:gd name="T43" fmla="*/ 0 h 419"/>
                <a:gd name="T44" fmla="*/ 0 w 421"/>
                <a:gd name="T45" fmla="*/ 0 h 419"/>
                <a:gd name="T46" fmla="*/ 0 w 421"/>
                <a:gd name="T47" fmla="*/ 0 h 419"/>
                <a:gd name="T48" fmla="*/ 0 w 421"/>
                <a:gd name="T49" fmla="*/ 0 h 419"/>
                <a:gd name="T50" fmla="*/ 0 w 421"/>
                <a:gd name="T51" fmla="*/ 0 h 419"/>
                <a:gd name="T52" fmla="*/ 0 w 421"/>
                <a:gd name="T53" fmla="*/ 0 h 419"/>
                <a:gd name="T54" fmla="*/ 0 w 421"/>
                <a:gd name="T55" fmla="*/ 0 h 419"/>
                <a:gd name="T56" fmla="*/ 0 w 421"/>
                <a:gd name="T57" fmla="*/ 0 h 419"/>
                <a:gd name="T58" fmla="*/ 0 w 421"/>
                <a:gd name="T59" fmla="*/ 0 h 419"/>
                <a:gd name="T60" fmla="*/ 0 w 421"/>
                <a:gd name="T61" fmla="*/ 0 h 419"/>
                <a:gd name="T62" fmla="*/ 0 w 421"/>
                <a:gd name="T63" fmla="*/ 0 h 419"/>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21"/>
                <a:gd name="T97" fmla="*/ 0 h 419"/>
                <a:gd name="T98" fmla="*/ 421 w 421"/>
                <a:gd name="T99" fmla="*/ 419 h 419"/>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21" h="419">
                  <a:moveTo>
                    <a:pt x="421" y="209"/>
                  </a:moveTo>
                  <a:lnTo>
                    <a:pt x="420" y="231"/>
                  </a:lnTo>
                  <a:lnTo>
                    <a:pt x="417" y="251"/>
                  </a:lnTo>
                  <a:lnTo>
                    <a:pt x="411" y="271"/>
                  </a:lnTo>
                  <a:lnTo>
                    <a:pt x="404" y="291"/>
                  </a:lnTo>
                  <a:lnTo>
                    <a:pt x="395" y="310"/>
                  </a:lnTo>
                  <a:lnTo>
                    <a:pt x="384" y="326"/>
                  </a:lnTo>
                  <a:lnTo>
                    <a:pt x="373" y="343"/>
                  </a:lnTo>
                  <a:lnTo>
                    <a:pt x="360" y="357"/>
                  </a:lnTo>
                  <a:lnTo>
                    <a:pt x="344" y="372"/>
                  </a:lnTo>
                  <a:lnTo>
                    <a:pt x="327" y="383"/>
                  </a:lnTo>
                  <a:lnTo>
                    <a:pt x="311" y="394"/>
                  </a:lnTo>
                  <a:lnTo>
                    <a:pt x="292" y="403"/>
                  </a:lnTo>
                  <a:lnTo>
                    <a:pt x="272" y="410"/>
                  </a:lnTo>
                  <a:lnTo>
                    <a:pt x="253" y="415"/>
                  </a:lnTo>
                  <a:lnTo>
                    <a:pt x="232" y="418"/>
                  </a:lnTo>
                  <a:lnTo>
                    <a:pt x="210" y="419"/>
                  </a:lnTo>
                  <a:lnTo>
                    <a:pt x="190" y="418"/>
                  </a:lnTo>
                  <a:lnTo>
                    <a:pt x="169" y="415"/>
                  </a:lnTo>
                  <a:lnTo>
                    <a:pt x="148" y="410"/>
                  </a:lnTo>
                  <a:lnTo>
                    <a:pt x="129" y="404"/>
                  </a:lnTo>
                  <a:lnTo>
                    <a:pt x="111" y="395"/>
                  </a:lnTo>
                  <a:lnTo>
                    <a:pt x="93" y="384"/>
                  </a:lnTo>
                  <a:lnTo>
                    <a:pt x="77" y="372"/>
                  </a:lnTo>
                  <a:lnTo>
                    <a:pt x="61" y="358"/>
                  </a:lnTo>
                  <a:lnTo>
                    <a:pt x="47" y="343"/>
                  </a:lnTo>
                  <a:lnTo>
                    <a:pt x="35" y="326"/>
                  </a:lnTo>
                  <a:lnTo>
                    <a:pt x="25" y="309"/>
                  </a:lnTo>
                  <a:lnTo>
                    <a:pt x="15" y="290"/>
                  </a:lnTo>
                  <a:lnTo>
                    <a:pt x="9" y="271"/>
                  </a:lnTo>
                  <a:lnTo>
                    <a:pt x="4" y="250"/>
                  </a:lnTo>
                  <a:lnTo>
                    <a:pt x="1" y="230"/>
                  </a:lnTo>
                  <a:lnTo>
                    <a:pt x="0" y="209"/>
                  </a:lnTo>
                  <a:lnTo>
                    <a:pt x="1" y="188"/>
                  </a:lnTo>
                  <a:lnTo>
                    <a:pt x="4" y="167"/>
                  </a:lnTo>
                  <a:lnTo>
                    <a:pt x="9" y="148"/>
                  </a:lnTo>
                  <a:lnTo>
                    <a:pt x="15" y="128"/>
                  </a:lnTo>
                  <a:lnTo>
                    <a:pt x="25" y="110"/>
                  </a:lnTo>
                  <a:lnTo>
                    <a:pt x="35" y="93"/>
                  </a:lnTo>
                  <a:lnTo>
                    <a:pt x="47" y="76"/>
                  </a:lnTo>
                  <a:lnTo>
                    <a:pt x="61" y="61"/>
                  </a:lnTo>
                  <a:lnTo>
                    <a:pt x="77" y="47"/>
                  </a:lnTo>
                  <a:lnTo>
                    <a:pt x="93" y="35"/>
                  </a:lnTo>
                  <a:lnTo>
                    <a:pt x="111" y="24"/>
                  </a:lnTo>
                  <a:lnTo>
                    <a:pt x="129" y="15"/>
                  </a:lnTo>
                  <a:lnTo>
                    <a:pt x="148" y="9"/>
                  </a:lnTo>
                  <a:lnTo>
                    <a:pt x="169" y="4"/>
                  </a:lnTo>
                  <a:lnTo>
                    <a:pt x="190" y="1"/>
                  </a:lnTo>
                  <a:lnTo>
                    <a:pt x="210" y="0"/>
                  </a:lnTo>
                  <a:lnTo>
                    <a:pt x="231" y="1"/>
                  </a:lnTo>
                  <a:lnTo>
                    <a:pt x="252" y="4"/>
                  </a:lnTo>
                  <a:lnTo>
                    <a:pt x="271" y="9"/>
                  </a:lnTo>
                  <a:lnTo>
                    <a:pt x="291" y="15"/>
                  </a:lnTo>
                  <a:lnTo>
                    <a:pt x="309" y="24"/>
                  </a:lnTo>
                  <a:lnTo>
                    <a:pt x="326" y="35"/>
                  </a:lnTo>
                  <a:lnTo>
                    <a:pt x="343" y="47"/>
                  </a:lnTo>
                  <a:lnTo>
                    <a:pt x="358" y="61"/>
                  </a:lnTo>
                  <a:lnTo>
                    <a:pt x="372" y="76"/>
                  </a:lnTo>
                  <a:lnTo>
                    <a:pt x="384" y="93"/>
                  </a:lnTo>
                  <a:lnTo>
                    <a:pt x="396" y="110"/>
                  </a:lnTo>
                  <a:lnTo>
                    <a:pt x="404" y="128"/>
                  </a:lnTo>
                  <a:lnTo>
                    <a:pt x="411" y="148"/>
                  </a:lnTo>
                  <a:lnTo>
                    <a:pt x="417" y="167"/>
                  </a:lnTo>
                  <a:lnTo>
                    <a:pt x="420" y="188"/>
                  </a:lnTo>
                  <a:lnTo>
                    <a:pt x="421" y="20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5" name="Freeform 16"/>
            <p:cNvSpPr>
              <a:spLocks/>
            </p:cNvSpPr>
            <p:nvPr/>
          </p:nvSpPr>
          <p:spPr bwMode="auto">
            <a:xfrm>
              <a:off x="5079" y="2606"/>
              <a:ext cx="95" cy="65"/>
            </a:xfrm>
            <a:custGeom>
              <a:avLst/>
              <a:gdLst>
                <a:gd name="T0" fmla="*/ 0 w 383"/>
                <a:gd name="T1" fmla="*/ 0 h 257"/>
                <a:gd name="T2" fmla="*/ 0 w 383"/>
                <a:gd name="T3" fmla="*/ 0 h 257"/>
                <a:gd name="T4" fmla="*/ 0 w 383"/>
                <a:gd name="T5" fmla="*/ 0 h 257"/>
                <a:gd name="T6" fmla="*/ 0 w 383"/>
                <a:gd name="T7" fmla="*/ 0 h 257"/>
                <a:gd name="T8" fmla="*/ 0 w 383"/>
                <a:gd name="T9" fmla="*/ 0 h 257"/>
                <a:gd name="T10" fmla="*/ 0 w 383"/>
                <a:gd name="T11" fmla="*/ 0 h 257"/>
                <a:gd name="T12" fmla="*/ 0 w 383"/>
                <a:gd name="T13" fmla="*/ 0 h 257"/>
                <a:gd name="T14" fmla="*/ 0 w 383"/>
                <a:gd name="T15" fmla="*/ 0 h 257"/>
                <a:gd name="T16" fmla="*/ 0 w 383"/>
                <a:gd name="T17" fmla="*/ 0 h 257"/>
                <a:gd name="T18" fmla="*/ 0 w 383"/>
                <a:gd name="T19" fmla="*/ 0 h 257"/>
                <a:gd name="T20" fmla="*/ 0 w 383"/>
                <a:gd name="T21" fmla="*/ 0 h 257"/>
                <a:gd name="T22" fmla="*/ 0 w 383"/>
                <a:gd name="T23" fmla="*/ 0 h 257"/>
                <a:gd name="T24" fmla="*/ 0 w 383"/>
                <a:gd name="T25" fmla="*/ 0 h 257"/>
                <a:gd name="T26" fmla="*/ 0 w 383"/>
                <a:gd name="T27" fmla="*/ 0 h 257"/>
                <a:gd name="T28" fmla="*/ 0 w 383"/>
                <a:gd name="T29" fmla="*/ 0 h 257"/>
                <a:gd name="T30" fmla="*/ 0 w 383"/>
                <a:gd name="T31" fmla="*/ 0 h 257"/>
                <a:gd name="T32" fmla="*/ 0 w 383"/>
                <a:gd name="T33" fmla="*/ 0 h 257"/>
                <a:gd name="T34" fmla="*/ 0 w 383"/>
                <a:gd name="T35" fmla="*/ 0 h 257"/>
                <a:gd name="T36" fmla="*/ 0 w 383"/>
                <a:gd name="T37" fmla="*/ 0 h 257"/>
                <a:gd name="T38" fmla="*/ 0 w 383"/>
                <a:gd name="T39" fmla="*/ 0 h 257"/>
                <a:gd name="T40" fmla="*/ 0 w 383"/>
                <a:gd name="T41" fmla="*/ 0 h 257"/>
                <a:gd name="T42" fmla="*/ 0 w 383"/>
                <a:gd name="T43" fmla="*/ 0 h 257"/>
                <a:gd name="T44" fmla="*/ 0 w 383"/>
                <a:gd name="T45" fmla="*/ 0 h 257"/>
                <a:gd name="T46" fmla="*/ 0 w 383"/>
                <a:gd name="T47" fmla="*/ 0 h 257"/>
                <a:gd name="T48" fmla="*/ 0 w 383"/>
                <a:gd name="T49" fmla="*/ 0 h 257"/>
                <a:gd name="T50" fmla="*/ 0 w 383"/>
                <a:gd name="T51" fmla="*/ 0 h 257"/>
                <a:gd name="T52" fmla="*/ 0 w 383"/>
                <a:gd name="T53" fmla="*/ 0 h 257"/>
                <a:gd name="T54" fmla="*/ 0 w 383"/>
                <a:gd name="T55" fmla="*/ 0 h 257"/>
                <a:gd name="T56" fmla="*/ 0 w 383"/>
                <a:gd name="T57" fmla="*/ 0 h 257"/>
                <a:gd name="T58" fmla="*/ 0 w 383"/>
                <a:gd name="T59" fmla="*/ 0 h 257"/>
                <a:gd name="T60" fmla="*/ 0 w 383"/>
                <a:gd name="T61" fmla="*/ 0 h 257"/>
                <a:gd name="T62" fmla="*/ 0 w 383"/>
                <a:gd name="T63" fmla="*/ 0 h 257"/>
                <a:gd name="T64" fmla="*/ 0 w 383"/>
                <a:gd name="T65" fmla="*/ 0 h 257"/>
                <a:gd name="T66" fmla="*/ 0 w 383"/>
                <a:gd name="T67" fmla="*/ 0 h 257"/>
                <a:gd name="T68" fmla="*/ 0 w 383"/>
                <a:gd name="T69" fmla="*/ 0 h 25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383"/>
                <a:gd name="T106" fmla="*/ 0 h 257"/>
                <a:gd name="T107" fmla="*/ 383 w 383"/>
                <a:gd name="T108" fmla="*/ 257 h 257"/>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383" h="257">
                  <a:moveTo>
                    <a:pt x="172" y="3"/>
                  </a:moveTo>
                  <a:lnTo>
                    <a:pt x="185" y="9"/>
                  </a:lnTo>
                  <a:lnTo>
                    <a:pt x="196" y="17"/>
                  </a:lnTo>
                  <a:lnTo>
                    <a:pt x="204" y="25"/>
                  </a:lnTo>
                  <a:lnTo>
                    <a:pt x="212" y="33"/>
                  </a:lnTo>
                  <a:lnTo>
                    <a:pt x="217" y="43"/>
                  </a:lnTo>
                  <a:lnTo>
                    <a:pt x="222" y="51"/>
                  </a:lnTo>
                  <a:lnTo>
                    <a:pt x="226" y="60"/>
                  </a:lnTo>
                  <a:lnTo>
                    <a:pt x="229" y="68"/>
                  </a:lnTo>
                  <a:lnTo>
                    <a:pt x="232" y="77"/>
                  </a:lnTo>
                  <a:lnTo>
                    <a:pt x="237" y="85"/>
                  </a:lnTo>
                  <a:lnTo>
                    <a:pt x="241" y="92"/>
                  </a:lnTo>
                  <a:lnTo>
                    <a:pt x="245" y="100"/>
                  </a:lnTo>
                  <a:lnTo>
                    <a:pt x="251" y="106"/>
                  </a:lnTo>
                  <a:lnTo>
                    <a:pt x="259" y="110"/>
                  </a:lnTo>
                  <a:lnTo>
                    <a:pt x="268" y="113"/>
                  </a:lnTo>
                  <a:lnTo>
                    <a:pt x="279" y="114"/>
                  </a:lnTo>
                  <a:lnTo>
                    <a:pt x="285" y="114"/>
                  </a:lnTo>
                  <a:lnTo>
                    <a:pt x="292" y="113"/>
                  </a:lnTo>
                  <a:lnTo>
                    <a:pt x="297" y="112"/>
                  </a:lnTo>
                  <a:lnTo>
                    <a:pt x="302" y="111"/>
                  </a:lnTo>
                  <a:lnTo>
                    <a:pt x="307" y="110"/>
                  </a:lnTo>
                  <a:lnTo>
                    <a:pt x="312" y="108"/>
                  </a:lnTo>
                  <a:lnTo>
                    <a:pt x="317" y="107"/>
                  </a:lnTo>
                  <a:lnTo>
                    <a:pt x="322" y="105"/>
                  </a:lnTo>
                  <a:lnTo>
                    <a:pt x="330" y="102"/>
                  </a:lnTo>
                  <a:lnTo>
                    <a:pt x="337" y="100"/>
                  </a:lnTo>
                  <a:lnTo>
                    <a:pt x="344" y="100"/>
                  </a:lnTo>
                  <a:lnTo>
                    <a:pt x="351" y="101"/>
                  </a:lnTo>
                  <a:lnTo>
                    <a:pt x="357" y="104"/>
                  </a:lnTo>
                  <a:lnTo>
                    <a:pt x="363" y="109"/>
                  </a:lnTo>
                  <a:lnTo>
                    <a:pt x="370" y="118"/>
                  </a:lnTo>
                  <a:lnTo>
                    <a:pt x="378" y="130"/>
                  </a:lnTo>
                  <a:lnTo>
                    <a:pt x="383" y="152"/>
                  </a:lnTo>
                  <a:lnTo>
                    <a:pt x="381" y="185"/>
                  </a:lnTo>
                  <a:lnTo>
                    <a:pt x="374" y="222"/>
                  </a:lnTo>
                  <a:lnTo>
                    <a:pt x="366" y="257"/>
                  </a:lnTo>
                  <a:lnTo>
                    <a:pt x="351" y="247"/>
                  </a:lnTo>
                  <a:lnTo>
                    <a:pt x="335" y="237"/>
                  </a:lnTo>
                  <a:lnTo>
                    <a:pt x="317" y="230"/>
                  </a:lnTo>
                  <a:lnTo>
                    <a:pt x="301" y="223"/>
                  </a:lnTo>
                  <a:lnTo>
                    <a:pt x="283" y="219"/>
                  </a:lnTo>
                  <a:lnTo>
                    <a:pt x="265" y="215"/>
                  </a:lnTo>
                  <a:lnTo>
                    <a:pt x="246" y="213"/>
                  </a:lnTo>
                  <a:lnTo>
                    <a:pt x="227" y="212"/>
                  </a:lnTo>
                  <a:lnTo>
                    <a:pt x="214" y="212"/>
                  </a:lnTo>
                  <a:lnTo>
                    <a:pt x="199" y="214"/>
                  </a:lnTo>
                  <a:lnTo>
                    <a:pt x="186" y="216"/>
                  </a:lnTo>
                  <a:lnTo>
                    <a:pt x="173" y="218"/>
                  </a:lnTo>
                  <a:lnTo>
                    <a:pt x="160" y="222"/>
                  </a:lnTo>
                  <a:lnTo>
                    <a:pt x="147" y="226"/>
                  </a:lnTo>
                  <a:lnTo>
                    <a:pt x="135" y="231"/>
                  </a:lnTo>
                  <a:lnTo>
                    <a:pt x="123" y="236"/>
                  </a:lnTo>
                  <a:lnTo>
                    <a:pt x="0" y="165"/>
                  </a:lnTo>
                  <a:lnTo>
                    <a:pt x="6" y="153"/>
                  </a:lnTo>
                  <a:lnTo>
                    <a:pt x="15" y="141"/>
                  </a:lnTo>
                  <a:lnTo>
                    <a:pt x="23" y="127"/>
                  </a:lnTo>
                  <a:lnTo>
                    <a:pt x="33" y="112"/>
                  </a:lnTo>
                  <a:lnTo>
                    <a:pt x="44" y="97"/>
                  </a:lnTo>
                  <a:lnTo>
                    <a:pt x="55" y="82"/>
                  </a:lnTo>
                  <a:lnTo>
                    <a:pt x="67" y="67"/>
                  </a:lnTo>
                  <a:lnTo>
                    <a:pt x="79" y="54"/>
                  </a:lnTo>
                  <a:lnTo>
                    <a:pt x="90" y="40"/>
                  </a:lnTo>
                  <a:lnTo>
                    <a:pt x="103" y="29"/>
                  </a:lnTo>
                  <a:lnTo>
                    <a:pt x="115" y="19"/>
                  </a:lnTo>
                  <a:lnTo>
                    <a:pt x="128" y="10"/>
                  </a:lnTo>
                  <a:lnTo>
                    <a:pt x="139" y="4"/>
                  </a:lnTo>
                  <a:lnTo>
                    <a:pt x="151" y="1"/>
                  </a:lnTo>
                  <a:lnTo>
                    <a:pt x="162" y="0"/>
                  </a:lnTo>
                  <a:lnTo>
                    <a:pt x="172" y="3"/>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6" name="Freeform 17"/>
            <p:cNvSpPr>
              <a:spLocks/>
            </p:cNvSpPr>
            <p:nvPr/>
          </p:nvSpPr>
          <p:spPr bwMode="auto">
            <a:xfrm>
              <a:off x="5049" y="2642"/>
              <a:ext cx="54" cy="32"/>
            </a:xfrm>
            <a:custGeom>
              <a:avLst/>
              <a:gdLst>
                <a:gd name="T0" fmla="*/ 0 w 217"/>
                <a:gd name="T1" fmla="*/ 0 h 131"/>
                <a:gd name="T2" fmla="*/ 0 w 217"/>
                <a:gd name="T3" fmla="*/ 0 h 131"/>
                <a:gd name="T4" fmla="*/ 0 w 217"/>
                <a:gd name="T5" fmla="*/ 0 h 131"/>
                <a:gd name="T6" fmla="*/ 0 w 217"/>
                <a:gd name="T7" fmla="*/ 0 h 131"/>
                <a:gd name="T8" fmla="*/ 0 w 217"/>
                <a:gd name="T9" fmla="*/ 0 h 131"/>
                <a:gd name="T10" fmla="*/ 0 w 217"/>
                <a:gd name="T11" fmla="*/ 0 h 131"/>
                <a:gd name="T12" fmla="*/ 0 w 217"/>
                <a:gd name="T13" fmla="*/ 0 h 131"/>
                <a:gd name="T14" fmla="*/ 0 w 217"/>
                <a:gd name="T15" fmla="*/ 0 h 131"/>
                <a:gd name="T16" fmla="*/ 0 60000 65536"/>
                <a:gd name="T17" fmla="*/ 0 60000 65536"/>
                <a:gd name="T18" fmla="*/ 0 60000 65536"/>
                <a:gd name="T19" fmla="*/ 0 60000 65536"/>
                <a:gd name="T20" fmla="*/ 0 60000 65536"/>
                <a:gd name="T21" fmla="*/ 0 60000 65536"/>
                <a:gd name="T22" fmla="*/ 0 60000 65536"/>
                <a:gd name="T23" fmla="*/ 0 60000 65536"/>
                <a:gd name="T24" fmla="*/ 0 w 217"/>
                <a:gd name="T25" fmla="*/ 0 h 131"/>
                <a:gd name="T26" fmla="*/ 217 w 217"/>
                <a:gd name="T27" fmla="*/ 131 h 13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7" h="131">
                  <a:moveTo>
                    <a:pt x="26" y="0"/>
                  </a:moveTo>
                  <a:lnTo>
                    <a:pt x="217" y="110"/>
                  </a:lnTo>
                  <a:lnTo>
                    <a:pt x="209" y="115"/>
                  </a:lnTo>
                  <a:lnTo>
                    <a:pt x="203" y="120"/>
                  </a:lnTo>
                  <a:lnTo>
                    <a:pt x="196" y="126"/>
                  </a:lnTo>
                  <a:lnTo>
                    <a:pt x="190" y="131"/>
                  </a:lnTo>
                  <a:lnTo>
                    <a:pt x="0" y="50"/>
                  </a:lnTo>
                  <a:lnTo>
                    <a:pt x="26" y="0"/>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7" name="Freeform 18"/>
            <p:cNvSpPr>
              <a:spLocks/>
            </p:cNvSpPr>
            <p:nvPr/>
          </p:nvSpPr>
          <p:spPr bwMode="auto">
            <a:xfrm>
              <a:off x="5001" y="2670"/>
              <a:ext cx="102" cy="172"/>
            </a:xfrm>
            <a:custGeom>
              <a:avLst/>
              <a:gdLst>
                <a:gd name="T0" fmla="*/ 0 w 406"/>
                <a:gd name="T1" fmla="*/ 0 h 688"/>
                <a:gd name="T2" fmla="*/ 0 w 406"/>
                <a:gd name="T3" fmla="*/ 0 h 688"/>
                <a:gd name="T4" fmla="*/ 0 w 406"/>
                <a:gd name="T5" fmla="*/ 0 h 688"/>
                <a:gd name="T6" fmla="*/ 0 w 406"/>
                <a:gd name="T7" fmla="*/ 0 h 688"/>
                <a:gd name="T8" fmla="*/ 0 w 406"/>
                <a:gd name="T9" fmla="*/ 0 h 688"/>
                <a:gd name="T10" fmla="*/ 0 w 406"/>
                <a:gd name="T11" fmla="*/ 0 h 688"/>
                <a:gd name="T12" fmla="*/ 0 w 406"/>
                <a:gd name="T13" fmla="*/ 0 h 688"/>
                <a:gd name="T14" fmla="*/ 0 w 406"/>
                <a:gd name="T15" fmla="*/ 0 h 688"/>
                <a:gd name="T16" fmla="*/ 0 w 406"/>
                <a:gd name="T17" fmla="*/ 0 h 688"/>
                <a:gd name="T18" fmla="*/ 0 w 406"/>
                <a:gd name="T19" fmla="*/ 0 h 688"/>
                <a:gd name="T20" fmla="*/ 0 w 406"/>
                <a:gd name="T21" fmla="*/ 0 h 688"/>
                <a:gd name="T22" fmla="*/ 0 w 406"/>
                <a:gd name="T23" fmla="*/ 0 h 688"/>
                <a:gd name="T24" fmla="*/ 0 w 406"/>
                <a:gd name="T25" fmla="*/ 0 h 688"/>
                <a:gd name="T26" fmla="*/ 0 w 406"/>
                <a:gd name="T27" fmla="*/ 0 h 688"/>
                <a:gd name="T28" fmla="*/ 0 w 406"/>
                <a:gd name="T29" fmla="*/ 0 h 688"/>
                <a:gd name="T30" fmla="*/ 0 w 406"/>
                <a:gd name="T31" fmla="*/ 0 h 688"/>
                <a:gd name="T32" fmla="*/ 0 w 406"/>
                <a:gd name="T33" fmla="*/ 0 h 688"/>
                <a:gd name="T34" fmla="*/ 0 w 406"/>
                <a:gd name="T35" fmla="*/ 0 h 688"/>
                <a:gd name="T36" fmla="*/ 0 w 406"/>
                <a:gd name="T37" fmla="*/ 0 h 688"/>
                <a:gd name="T38" fmla="*/ 0 w 406"/>
                <a:gd name="T39" fmla="*/ 0 h 688"/>
                <a:gd name="T40" fmla="*/ 0 w 406"/>
                <a:gd name="T41" fmla="*/ 0 h 688"/>
                <a:gd name="T42" fmla="*/ 0 w 406"/>
                <a:gd name="T43" fmla="*/ 0 h 688"/>
                <a:gd name="T44" fmla="*/ 0 w 406"/>
                <a:gd name="T45" fmla="*/ 0 h 688"/>
                <a:gd name="T46" fmla="*/ 0 w 406"/>
                <a:gd name="T47" fmla="*/ 0 h 688"/>
                <a:gd name="T48" fmla="*/ 0 w 406"/>
                <a:gd name="T49" fmla="*/ 0 h 688"/>
                <a:gd name="T50" fmla="*/ 0 w 406"/>
                <a:gd name="T51" fmla="*/ 0 h 688"/>
                <a:gd name="T52" fmla="*/ 0 w 406"/>
                <a:gd name="T53" fmla="*/ 0 h 688"/>
                <a:gd name="T54" fmla="*/ 0 w 406"/>
                <a:gd name="T55" fmla="*/ 0 h 688"/>
                <a:gd name="T56" fmla="*/ 0 w 406"/>
                <a:gd name="T57" fmla="*/ 0 h 688"/>
                <a:gd name="T58" fmla="*/ 0 w 406"/>
                <a:gd name="T59" fmla="*/ 0 h 688"/>
                <a:gd name="T60" fmla="*/ 0 w 406"/>
                <a:gd name="T61" fmla="*/ 0 h 688"/>
                <a:gd name="T62" fmla="*/ 0 w 406"/>
                <a:gd name="T63" fmla="*/ 0 h 688"/>
                <a:gd name="T64" fmla="*/ 0 w 406"/>
                <a:gd name="T65" fmla="*/ 0 h 688"/>
                <a:gd name="T66" fmla="*/ 0 w 406"/>
                <a:gd name="T67" fmla="*/ 0 h 688"/>
                <a:gd name="T68" fmla="*/ 0 w 406"/>
                <a:gd name="T69" fmla="*/ 0 h 688"/>
                <a:gd name="T70" fmla="*/ 0 w 406"/>
                <a:gd name="T71" fmla="*/ 0 h 688"/>
                <a:gd name="T72" fmla="*/ 0 w 406"/>
                <a:gd name="T73" fmla="*/ 0 h 688"/>
                <a:gd name="T74" fmla="*/ 0 w 406"/>
                <a:gd name="T75" fmla="*/ 0 h 688"/>
                <a:gd name="T76" fmla="*/ 0 w 406"/>
                <a:gd name="T77" fmla="*/ 0 h 688"/>
                <a:gd name="T78" fmla="*/ 0 w 406"/>
                <a:gd name="T79" fmla="*/ 0 h 688"/>
                <a:gd name="T80" fmla="*/ 0 w 406"/>
                <a:gd name="T81" fmla="*/ 0 h 688"/>
                <a:gd name="T82" fmla="*/ 0 w 406"/>
                <a:gd name="T83" fmla="*/ 0 h 688"/>
                <a:gd name="T84" fmla="*/ 0 w 406"/>
                <a:gd name="T85" fmla="*/ 0 h 688"/>
                <a:gd name="T86" fmla="*/ 0 w 406"/>
                <a:gd name="T87" fmla="*/ 0 h 688"/>
                <a:gd name="T88" fmla="*/ 0 w 406"/>
                <a:gd name="T89" fmla="*/ 0 h 688"/>
                <a:gd name="T90" fmla="*/ 0 w 406"/>
                <a:gd name="T91" fmla="*/ 0 h 688"/>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06"/>
                <a:gd name="T139" fmla="*/ 0 h 688"/>
                <a:gd name="T140" fmla="*/ 406 w 406"/>
                <a:gd name="T141" fmla="*/ 688 h 688"/>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06" h="688">
                  <a:moveTo>
                    <a:pt x="272" y="0"/>
                  </a:moveTo>
                  <a:lnTo>
                    <a:pt x="360" y="37"/>
                  </a:lnTo>
                  <a:lnTo>
                    <a:pt x="346" y="54"/>
                  </a:lnTo>
                  <a:lnTo>
                    <a:pt x="335" y="72"/>
                  </a:lnTo>
                  <a:lnTo>
                    <a:pt x="325" y="90"/>
                  </a:lnTo>
                  <a:lnTo>
                    <a:pt x="316" y="109"/>
                  </a:lnTo>
                  <a:lnTo>
                    <a:pt x="309" y="130"/>
                  </a:lnTo>
                  <a:lnTo>
                    <a:pt x="304" y="150"/>
                  </a:lnTo>
                  <a:lnTo>
                    <a:pt x="301" y="172"/>
                  </a:lnTo>
                  <a:lnTo>
                    <a:pt x="300" y="194"/>
                  </a:lnTo>
                  <a:lnTo>
                    <a:pt x="301" y="218"/>
                  </a:lnTo>
                  <a:lnTo>
                    <a:pt x="304" y="241"/>
                  </a:lnTo>
                  <a:lnTo>
                    <a:pt x="310" y="263"/>
                  </a:lnTo>
                  <a:lnTo>
                    <a:pt x="317" y="285"/>
                  </a:lnTo>
                  <a:lnTo>
                    <a:pt x="328" y="306"/>
                  </a:lnTo>
                  <a:lnTo>
                    <a:pt x="339" y="326"/>
                  </a:lnTo>
                  <a:lnTo>
                    <a:pt x="354" y="344"/>
                  </a:lnTo>
                  <a:lnTo>
                    <a:pt x="369" y="362"/>
                  </a:lnTo>
                  <a:lnTo>
                    <a:pt x="373" y="366"/>
                  </a:lnTo>
                  <a:lnTo>
                    <a:pt x="378" y="370"/>
                  </a:lnTo>
                  <a:lnTo>
                    <a:pt x="383" y="374"/>
                  </a:lnTo>
                  <a:lnTo>
                    <a:pt x="387" y="377"/>
                  </a:lnTo>
                  <a:lnTo>
                    <a:pt x="392" y="382"/>
                  </a:lnTo>
                  <a:lnTo>
                    <a:pt x="396" y="385"/>
                  </a:lnTo>
                  <a:lnTo>
                    <a:pt x="401" y="389"/>
                  </a:lnTo>
                  <a:lnTo>
                    <a:pt x="406" y="392"/>
                  </a:lnTo>
                  <a:lnTo>
                    <a:pt x="234" y="673"/>
                  </a:lnTo>
                  <a:lnTo>
                    <a:pt x="131" y="688"/>
                  </a:lnTo>
                  <a:lnTo>
                    <a:pt x="172" y="564"/>
                  </a:lnTo>
                  <a:lnTo>
                    <a:pt x="0" y="375"/>
                  </a:lnTo>
                  <a:lnTo>
                    <a:pt x="8" y="363"/>
                  </a:lnTo>
                  <a:lnTo>
                    <a:pt x="17" y="347"/>
                  </a:lnTo>
                  <a:lnTo>
                    <a:pt x="27" y="330"/>
                  </a:lnTo>
                  <a:lnTo>
                    <a:pt x="40" y="309"/>
                  </a:lnTo>
                  <a:lnTo>
                    <a:pt x="53" y="287"/>
                  </a:lnTo>
                  <a:lnTo>
                    <a:pt x="69" y="263"/>
                  </a:lnTo>
                  <a:lnTo>
                    <a:pt x="85" y="239"/>
                  </a:lnTo>
                  <a:lnTo>
                    <a:pt x="103" y="213"/>
                  </a:lnTo>
                  <a:lnTo>
                    <a:pt x="122" y="186"/>
                  </a:lnTo>
                  <a:lnTo>
                    <a:pt x="141" y="159"/>
                  </a:lnTo>
                  <a:lnTo>
                    <a:pt x="161" y="131"/>
                  </a:lnTo>
                  <a:lnTo>
                    <a:pt x="183" y="104"/>
                  </a:lnTo>
                  <a:lnTo>
                    <a:pt x="203" y="76"/>
                  </a:lnTo>
                  <a:lnTo>
                    <a:pt x="226" y="50"/>
                  </a:lnTo>
                  <a:lnTo>
                    <a:pt x="249" y="24"/>
                  </a:lnTo>
                  <a:lnTo>
                    <a:pt x="272"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8" name="Freeform 19"/>
            <p:cNvSpPr>
              <a:spLocks/>
            </p:cNvSpPr>
            <p:nvPr/>
          </p:nvSpPr>
          <p:spPr bwMode="auto">
            <a:xfrm>
              <a:off x="4979" y="2754"/>
              <a:ext cx="58" cy="81"/>
            </a:xfrm>
            <a:custGeom>
              <a:avLst/>
              <a:gdLst>
                <a:gd name="T0" fmla="*/ 0 w 233"/>
                <a:gd name="T1" fmla="*/ 0 h 325"/>
                <a:gd name="T2" fmla="*/ 0 w 233"/>
                <a:gd name="T3" fmla="*/ 0 h 325"/>
                <a:gd name="T4" fmla="*/ 0 w 233"/>
                <a:gd name="T5" fmla="*/ 0 h 325"/>
                <a:gd name="T6" fmla="*/ 0 w 233"/>
                <a:gd name="T7" fmla="*/ 0 h 325"/>
                <a:gd name="T8" fmla="*/ 0 w 233"/>
                <a:gd name="T9" fmla="*/ 0 h 325"/>
                <a:gd name="T10" fmla="*/ 0 w 233"/>
                <a:gd name="T11" fmla="*/ 0 h 325"/>
                <a:gd name="T12" fmla="*/ 0 w 233"/>
                <a:gd name="T13" fmla="*/ 0 h 325"/>
                <a:gd name="T14" fmla="*/ 0 w 233"/>
                <a:gd name="T15" fmla="*/ 0 h 325"/>
                <a:gd name="T16" fmla="*/ 0 w 233"/>
                <a:gd name="T17" fmla="*/ 0 h 325"/>
                <a:gd name="T18" fmla="*/ 0 w 233"/>
                <a:gd name="T19" fmla="*/ 0 h 325"/>
                <a:gd name="T20" fmla="*/ 0 w 233"/>
                <a:gd name="T21" fmla="*/ 0 h 32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3"/>
                <a:gd name="T34" fmla="*/ 0 h 325"/>
                <a:gd name="T35" fmla="*/ 233 w 233"/>
                <a:gd name="T36" fmla="*/ 325 h 32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3" h="325">
                  <a:moveTo>
                    <a:pt x="64" y="49"/>
                  </a:moveTo>
                  <a:lnTo>
                    <a:pt x="233" y="234"/>
                  </a:lnTo>
                  <a:lnTo>
                    <a:pt x="203" y="325"/>
                  </a:lnTo>
                  <a:lnTo>
                    <a:pt x="0" y="91"/>
                  </a:lnTo>
                  <a:lnTo>
                    <a:pt x="20" y="0"/>
                  </a:lnTo>
                  <a:lnTo>
                    <a:pt x="59" y="44"/>
                  </a:lnTo>
                  <a:lnTo>
                    <a:pt x="58" y="45"/>
                  </a:lnTo>
                  <a:lnTo>
                    <a:pt x="58" y="46"/>
                  </a:lnTo>
                  <a:lnTo>
                    <a:pt x="64" y="49"/>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199" name="Freeform 20"/>
            <p:cNvSpPr>
              <a:spLocks/>
            </p:cNvSpPr>
            <p:nvPr/>
          </p:nvSpPr>
          <p:spPr bwMode="auto">
            <a:xfrm>
              <a:off x="4761" y="2831"/>
              <a:ext cx="75" cy="47"/>
            </a:xfrm>
            <a:custGeom>
              <a:avLst/>
              <a:gdLst>
                <a:gd name="T0" fmla="*/ 0 w 298"/>
                <a:gd name="T1" fmla="*/ 0 h 188"/>
                <a:gd name="T2" fmla="*/ 0 w 298"/>
                <a:gd name="T3" fmla="*/ 0 h 188"/>
                <a:gd name="T4" fmla="*/ 0 w 298"/>
                <a:gd name="T5" fmla="*/ 0 h 188"/>
                <a:gd name="T6" fmla="*/ 0 w 298"/>
                <a:gd name="T7" fmla="*/ 0 h 188"/>
                <a:gd name="T8" fmla="*/ 0 w 298"/>
                <a:gd name="T9" fmla="*/ 0 h 188"/>
                <a:gd name="T10" fmla="*/ 0 w 298"/>
                <a:gd name="T11" fmla="*/ 0 h 188"/>
                <a:gd name="T12" fmla="*/ 0 w 298"/>
                <a:gd name="T13" fmla="*/ 0 h 188"/>
                <a:gd name="T14" fmla="*/ 0 w 298"/>
                <a:gd name="T15" fmla="*/ 0 h 188"/>
                <a:gd name="T16" fmla="*/ 0 w 298"/>
                <a:gd name="T17" fmla="*/ 0 h 188"/>
                <a:gd name="T18" fmla="*/ 0 w 298"/>
                <a:gd name="T19" fmla="*/ 0 h 188"/>
                <a:gd name="T20" fmla="*/ 0 w 298"/>
                <a:gd name="T21" fmla="*/ 0 h 188"/>
                <a:gd name="T22" fmla="*/ 0 w 298"/>
                <a:gd name="T23" fmla="*/ 0 h 188"/>
                <a:gd name="T24" fmla="*/ 0 w 298"/>
                <a:gd name="T25" fmla="*/ 0 h 188"/>
                <a:gd name="T26" fmla="*/ 0 w 298"/>
                <a:gd name="T27" fmla="*/ 0 h 188"/>
                <a:gd name="T28" fmla="*/ 0 w 298"/>
                <a:gd name="T29" fmla="*/ 0 h 188"/>
                <a:gd name="T30" fmla="*/ 0 w 298"/>
                <a:gd name="T31" fmla="*/ 0 h 188"/>
                <a:gd name="T32" fmla="*/ 0 w 298"/>
                <a:gd name="T33" fmla="*/ 0 h 188"/>
                <a:gd name="T34" fmla="*/ 0 w 298"/>
                <a:gd name="T35" fmla="*/ 0 h 188"/>
                <a:gd name="T36" fmla="*/ 0 w 298"/>
                <a:gd name="T37" fmla="*/ 0 h 188"/>
                <a:gd name="T38" fmla="*/ 0 w 298"/>
                <a:gd name="T39" fmla="*/ 0 h 188"/>
                <a:gd name="T40" fmla="*/ 0 w 298"/>
                <a:gd name="T41" fmla="*/ 0 h 188"/>
                <a:gd name="T42" fmla="*/ 0 w 298"/>
                <a:gd name="T43" fmla="*/ 0 h 188"/>
                <a:gd name="T44" fmla="*/ 0 w 298"/>
                <a:gd name="T45" fmla="*/ 0 h 188"/>
                <a:gd name="T46" fmla="*/ 0 w 298"/>
                <a:gd name="T47" fmla="*/ 0 h 188"/>
                <a:gd name="T48" fmla="*/ 0 w 298"/>
                <a:gd name="T49" fmla="*/ 0 h 188"/>
                <a:gd name="T50" fmla="*/ 0 w 298"/>
                <a:gd name="T51" fmla="*/ 0 h 188"/>
                <a:gd name="T52" fmla="*/ 0 w 298"/>
                <a:gd name="T53" fmla="*/ 0 h 188"/>
                <a:gd name="T54" fmla="*/ 0 w 298"/>
                <a:gd name="T55" fmla="*/ 0 h 188"/>
                <a:gd name="T56" fmla="*/ 0 w 298"/>
                <a:gd name="T57" fmla="*/ 0 h 188"/>
                <a:gd name="T58" fmla="*/ 0 w 298"/>
                <a:gd name="T59" fmla="*/ 0 h 188"/>
                <a:gd name="T60" fmla="*/ 0 w 298"/>
                <a:gd name="T61" fmla="*/ 0 h 188"/>
                <a:gd name="T62" fmla="*/ 0 w 298"/>
                <a:gd name="T63" fmla="*/ 0 h 188"/>
                <a:gd name="T64" fmla="*/ 0 w 298"/>
                <a:gd name="T65" fmla="*/ 0 h 188"/>
                <a:gd name="T66" fmla="*/ 0 w 298"/>
                <a:gd name="T67" fmla="*/ 0 h 188"/>
                <a:gd name="T68" fmla="*/ 0 w 298"/>
                <a:gd name="T69" fmla="*/ 0 h 188"/>
                <a:gd name="T70" fmla="*/ 0 w 298"/>
                <a:gd name="T71" fmla="*/ 0 h 188"/>
                <a:gd name="T72" fmla="*/ 0 w 298"/>
                <a:gd name="T73" fmla="*/ 0 h 188"/>
                <a:gd name="T74" fmla="*/ 0 w 298"/>
                <a:gd name="T75" fmla="*/ 0 h 188"/>
                <a:gd name="T76" fmla="*/ 0 w 298"/>
                <a:gd name="T77" fmla="*/ 0 h 188"/>
                <a:gd name="T78" fmla="*/ 0 w 298"/>
                <a:gd name="T79" fmla="*/ 0 h 188"/>
                <a:gd name="T80" fmla="*/ 0 w 298"/>
                <a:gd name="T81" fmla="*/ 0 h 188"/>
                <a:gd name="T82" fmla="*/ 0 w 298"/>
                <a:gd name="T83" fmla="*/ 0 h 188"/>
                <a:gd name="T84" fmla="*/ 0 w 298"/>
                <a:gd name="T85" fmla="*/ 0 h 188"/>
                <a:gd name="T86" fmla="*/ 0 w 298"/>
                <a:gd name="T87" fmla="*/ 0 h 188"/>
                <a:gd name="T88" fmla="*/ 0 w 298"/>
                <a:gd name="T89" fmla="*/ 0 h 188"/>
                <a:gd name="T90" fmla="*/ 0 w 298"/>
                <a:gd name="T91" fmla="*/ 0 h 188"/>
                <a:gd name="T92" fmla="*/ 0 w 298"/>
                <a:gd name="T93" fmla="*/ 0 h 188"/>
                <a:gd name="T94" fmla="*/ 0 w 298"/>
                <a:gd name="T95" fmla="*/ 0 h 188"/>
                <a:gd name="T96" fmla="*/ 0 w 298"/>
                <a:gd name="T97" fmla="*/ 0 h 188"/>
                <a:gd name="T98" fmla="*/ 0 w 298"/>
                <a:gd name="T99" fmla="*/ 0 h 188"/>
                <a:gd name="T100" fmla="*/ 0 w 298"/>
                <a:gd name="T101" fmla="*/ 0 h 1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298"/>
                <a:gd name="T154" fmla="*/ 0 h 188"/>
                <a:gd name="T155" fmla="*/ 298 w 298"/>
                <a:gd name="T156" fmla="*/ 188 h 18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298" h="188">
                  <a:moveTo>
                    <a:pt x="298" y="110"/>
                  </a:moveTo>
                  <a:lnTo>
                    <a:pt x="295" y="110"/>
                  </a:lnTo>
                  <a:lnTo>
                    <a:pt x="292" y="110"/>
                  </a:lnTo>
                  <a:lnTo>
                    <a:pt x="287" y="109"/>
                  </a:lnTo>
                  <a:lnTo>
                    <a:pt x="282" y="108"/>
                  </a:lnTo>
                  <a:lnTo>
                    <a:pt x="275" y="106"/>
                  </a:lnTo>
                  <a:lnTo>
                    <a:pt x="267" y="104"/>
                  </a:lnTo>
                  <a:lnTo>
                    <a:pt x="257" y="101"/>
                  </a:lnTo>
                  <a:lnTo>
                    <a:pt x="247" y="97"/>
                  </a:lnTo>
                  <a:lnTo>
                    <a:pt x="235" y="91"/>
                  </a:lnTo>
                  <a:lnTo>
                    <a:pt x="226" y="85"/>
                  </a:lnTo>
                  <a:lnTo>
                    <a:pt x="220" y="79"/>
                  </a:lnTo>
                  <a:lnTo>
                    <a:pt x="217" y="74"/>
                  </a:lnTo>
                  <a:lnTo>
                    <a:pt x="214" y="68"/>
                  </a:lnTo>
                  <a:lnTo>
                    <a:pt x="210" y="63"/>
                  </a:lnTo>
                  <a:lnTo>
                    <a:pt x="204" y="59"/>
                  </a:lnTo>
                  <a:lnTo>
                    <a:pt x="196" y="57"/>
                  </a:lnTo>
                  <a:lnTo>
                    <a:pt x="188" y="57"/>
                  </a:lnTo>
                  <a:lnTo>
                    <a:pt x="181" y="59"/>
                  </a:lnTo>
                  <a:lnTo>
                    <a:pt x="174" y="64"/>
                  </a:lnTo>
                  <a:lnTo>
                    <a:pt x="168" y="72"/>
                  </a:lnTo>
                  <a:lnTo>
                    <a:pt x="163" y="81"/>
                  </a:lnTo>
                  <a:lnTo>
                    <a:pt x="158" y="92"/>
                  </a:lnTo>
                  <a:lnTo>
                    <a:pt x="154" y="105"/>
                  </a:lnTo>
                  <a:lnTo>
                    <a:pt x="149" y="118"/>
                  </a:lnTo>
                  <a:lnTo>
                    <a:pt x="145" y="128"/>
                  </a:lnTo>
                  <a:lnTo>
                    <a:pt x="142" y="137"/>
                  </a:lnTo>
                  <a:lnTo>
                    <a:pt x="139" y="146"/>
                  </a:lnTo>
                  <a:lnTo>
                    <a:pt x="135" y="157"/>
                  </a:lnTo>
                  <a:lnTo>
                    <a:pt x="129" y="169"/>
                  </a:lnTo>
                  <a:lnTo>
                    <a:pt x="123" y="178"/>
                  </a:lnTo>
                  <a:lnTo>
                    <a:pt x="115" y="185"/>
                  </a:lnTo>
                  <a:lnTo>
                    <a:pt x="109" y="188"/>
                  </a:lnTo>
                  <a:lnTo>
                    <a:pt x="103" y="188"/>
                  </a:lnTo>
                  <a:lnTo>
                    <a:pt x="99" y="185"/>
                  </a:lnTo>
                  <a:lnTo>
                    <a:pt x="95" y="183"/>
                  </a:lnTo>
                  <a:lnTo>
                    <a:pt x="92" y="179"/>
                  </a:lnTo>
                  <a:lnTo>
                    <a:pt x="93" y="168"/>
                  </a:lnTo>
                  <a:lnTo>
                    <a:pt x="98" y="150"/>
                  </a:lnTo>
                  <a:lnTo>
                    <a:pt x="106" y="132"/>
                  </a:lnTo>
                  <a:lnTo>
                    <a:pt x="113" y="114"/>
                  </a:lnTo>
                  <a:lnTo>
                    <a:pt x="122" y="95"/>
                  </a:lnTo>
                  <a:lnTo>
                    <a:pt x="129" y="80"/>
                  </a:lnTo>
                  <a:lnTo>
                    <a:pt x="133" y="67"/>
                  </a:lnTo>
                  <a:lnTo>
                    <a:pt x="134" y="57"/>
                  </a:lnTo>
                  <a:lnTo>
                    <a:pt x="134" y="50"/>
                  </a:lnTo>
                  <a:lnTo>
                    <a:pt x="133" y="43"/>
                  </a:lnTo>
                  <a:lnTo>
                    <a:pt x="131" y="36"/>
                  </a:lnTo>
                  <a:lnTo>
                    <a:pt x="126" y="32"/>
                  </a:lnTo>
                  <a:lnTo>
                    <a:pt x="120" y="30"/>
                  </a:lnTo>
                  <a:lnTo>
                    <a:pt x="114" y="30"/>
                  </a:lnTo>
                  <a:lnTo>
                    <a:pt x="110" y="32"/>
                  </a:lnTo>
                  <a:lnTo>
                    <a:pt x="106" y="34"/>
                  </a:lnTo>
                  <a:lnTo>
                    <a:pt x="104" y="36"/>
                  </a:lnTo>
                  <a:lnTo>
                    <a:pt x="101" y="37"/>
                  </a:lnTo>
                  <a:lnTo>
                    <a:pt x="97" y="39"/>
                  </a:lnTo>
                  <a:lnTo>
                    <a:pt x="93" y="40"/>
                  </a:lnTo>
                  <a:lnTo>
                    <a:pt x="86" y="43"/>
                  </a:lnTo>
                  <a:lnTo>
                    <a:pt x="80" y="46"/>
                  </a:lnTo>
                  <a:lnTo>
                    <a:pt x="75" y="50"/>
                  </a:lnTo>
                  <a:lnTo>
                    <a:pt x="69" y="56"/>
                  </a:lnTo>
                  <a:lnTo>
                    <a:pt x="64" y="62"/>
                  </a:lnTo>
                  <a:lnTo>
                    <a:pt x="57" y="71"/>
                  </a:lnTo>
                  <a:lnTo>
                    <a:pt x="51" y="79"/>
                  </a:lnTo>
                  <a:lnTo>
                    <a:pt x="45" y="88"/>
                  </a:lnTo>
                  <a:lnTo>
                    <a:pt x="40" y="95"/>
                  </a:lnTo>
                  <a:lnTo>
                    <a:pt x="35" y="104"/>
                  </a:lnTo>
                  <a:lnTo>
                    <a:pt x="28" y="111"/>
                  </a:lnTo>
                  <a:lnTo>
                    <a:pt x="23" y="118"/>
                  </a:lnTo>
                  <a:lnTo>
                    <a:pt x="17" y="125"/>
                  </a:lnTo>
                  <a:lnTo>
                    <a:pt x="12" y="131"/>
                  </a:lnTo>
                  <a:lnTo>
                    <a:pt x="7" y="136"/>
                  </a:lnTo>
                  <a:lnTo>
                    <a:pt x="1" y="138"/>
                  </a:lnTo>
                  <a:lnTo>
                    <a:pt x="0" y="130"/>
                  </a:lnTo>
                  <a:lnTo>
                    <a:pt x="1" y="118"/>
                  </a:lnTo>
                  <a:lnTo>
                    <a:pt x="6" y="104"/>
                  </a:lnTo>
                  <a:lnTo>
                    <a:pt x="11" y="87"/>
                  </a:lnTo>
                  <a:lnTo>
                    <a:pt x="19" y="71"/>
                  </a:lnTo>
                  <a:lnTo>
                    <a:pt x="29" y="54"/>
                  </a:lnTo>
                  <a:lnTo>
                    <a:pt x="42" y="37"/>
                  </a:lnTo>
                  <a:lnTo>
                    <a:pt x="56" y="24"/>
                  </a:lnTo>
                  <a:lnTo>
                    <a:pt x="75" y="12"/>
                  </a:lnTo>
                  <a:lnTo>
                    <a:pt x="94" y="5"/>
                  </a:lnTo>
                  <a:lnTo>
                    <a:pt x="113" y="2"/>
                  </a:lnTo>
                  <a:lnTo>
                    <a:pt x="132" y="0"/>
                  </a:lnTo>
                  <a:lnTo>
                    <a:pt x="150" y="0"/>
                  </a:lnTo>
                  <a:lnTo>
                    <a:pt x="163" y="1"/>
                  </a:lnTo>
                  <a:lnTo>
                    <a:pt x="173" y="3"/>
                  </a:lnTo>
                  <a:lnTo>
                    <a:pt x="180" y="4"/>
                  </a:lnTo>
                  <a:lnTo>
                    <a:pt x="234" y="29"/>
                  </a:lnTo>
                  <a:lnTo>
                    <a:pt x="238" y="33"/>
                  </a:lnTo>
                  <a:lnTo>
                    <a:pt x="243" y="39"/>
                  </a:lnTo>
                  <a:lnTo>
                    <a:pt x="250" y="47"/>
                  </a:lnTo>
                  <a:lnTo>
                    <a:pt x="259" y="56"/>
                  </a:lnTo>
                  <a:lnTo>
                    <a:pt x="268" y="66"/>
                  </a:lnTo>
                  <a:lnTo>
                    <a:pt x="277" y="78"/>
                  </a:lnTo>
                  <a:lnTo>
                    <a:pt x="285" y="90"/>
                  </a:lnTo>
                  <a:lnTo>
                    <a:pt x="294" y="103"/>
                  </a:lnTo>
                  <a:lnTo>
                    <a:pt x="295" y="105"/>
                  </a:lnTo>
                  <a:lnTo>
                    <a:pt x="296" y="107"/>
                  </a:lnTo>
                  <a:lnTo>
                    <a:pt x="297" y="108"/>
                  </a:lnTo>
                  <a:lnTo>
                    <a:pt x="298" y="11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0" name="Freeform 21"/>
            <p:cNvSpPr>
              <a:spLocks/>
            </p:cNvSpPr>
            <p:nvPr/>
          </p:nvSpPr>
          <p:spPr bwMode="auto">
            <a:xfrm>
              <a:off x="4871" y="2925"/>
              <a:ext cx="92" cy="82"/>
            </a:xfrm>
            <a:custGeom>
              <a:avLst/>
              <a:gdLst>
                <a:gd name="T0" fmla="*/ 0 w 370"/>
                <a:gd name="T1" fmla="*/ 0 h 327"/>
                <a:gd name="T2" fmla="*/ 0 w 370"/>
                <a:gd name="T3" fmla="*/ 0 h 327"/>
                <a:gd name="T4" fmla="*/ 0 w 370"/>
                <a:gd name="T5" fmla="*/ 0 h 327"/>
                <a:gd name="T6" fmla="*/ 0 w 370"/>
                <a:gd name="T7" fmla="*/ 0 h 327"/>
                <a:gd name="T8" fmla="*/ 0 w 370"/>
                <a:gd name="T9" fmla="*/ 0 h 327"/>
                <a:gd name="T10" fmla="*/ 0 w 370"/>
                <a:gd name="T11" fmla="*/ 0 h 327"/>
                <a:gd name="T12" fmla="*/ 0 w 370"/>
                <a:gd name="T13" fmla="*/ 0 h 327"/>
                <a:gd name="T14" fmla="*/ 0 w 370"/>
                <a:gd name="T15" fmla="*/ 0 h 327"/>
                <a:gd name="T16" fmla="*/ 0 w 370"/>
                <a:gd name="T17" fmla="*/ 0 h 327"/>
                <a:gd name="T18" fmla="*/ 0 w 370"/>
                <a:gd name="T19" fmla="*/ 0 h 32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70"/>
                <a:gd name="T31" fmla="*/ 0 h 327"/>
                <a:gd name="T32" fmla="*/ 370 w 370"/>
                <a:gd name="T33" fmla="*/ 327 h 32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70" h="327">
                  <a:moveTo>
                    <a:pt x="370" y="327"/>
                  </a:moveTo>
                  <a:lnTo>
                    <a:pt x="334" y="327"/>
                  </a:lnTo>
                  <a:lnTo>
                    <a:pt x="334" y="31"/>
                  </a:lnTo>
                  <a:lnTo>
                    <a:pt x="1" y="31"/>
                  </a:lnTo>
                  <a:lnTo>
                    <a:pt x="1" y="23"/>
                  </a:lnTo>
                  <a:lnTo>
                    <a:pt x="1" y="15"/>
                  </a:lnTo>
                  <a:lnTo>
                    <a:pt x="0" y="8"/>
                  </a:lnTo>
                  <a:lnTo>
                    <a:pt x="0" y="0"/>
                  </a:lnTo>
                  <a:lnTo>
                    <a:pt x="370" y="0"/>
                  </a:lnTo>
                  <a:lnTo>
                    <a:pt x="370" y="327"/>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1" name="Freeform 22"/>
            <p:cNvSpPr>
              <a:spLocks/>
            </p:cNvSpPr>
            <p:nvPr/>
          </p:nvSpPr>
          <p:spPr bwMode="auto">
            <a:xfrm>
              <a:off x="4812" y="2741"/>
              <a:ext cx="217" cy="299"/>
            </a:xfrm>
            <a:custGeom>
              <a:avLst/>
              <a:gdLst>
                <a:gd name="T0" fmla="*/ 0 w 871"/>
                <a:gd name="T1" fmla="*/ 0 h 1198"/>
                <a:gd name="T2" fmla="*/ 0 w 871"/>
                <a:gd name="T3" fmla="*/ 0 h 1198"/>
                <a:gd name="T4" fmla="*/ 0 w 871"/>
                <a:gd name="T5" fmla="*/ 0 h 1198"/>
                <a:gd name="T6" fmla="*/ 0 w 871"/>
                <a:gd name="T7" fmla="*/ 0 h 1198"/>
                <a:gd name="T8" fmla="*/ 0 w 871"/>
                <a:gd name="T9" fmla="*/ 0 h 1198"/>
                <a:gd name="T10" fmla="*/ 0 w 871"/>
                <a:gd name="T11" fmla="*/ 0 h 1198"/>
                <a:gd name="T12" fmla="*/ 0 w 871"/>
                <a:gd name="T13" fmla="*/ 0 h 1198"/>
                <a:gd name="T14" fmla="*/ 0 w 871"/>
                <a:gd name="T15" fmla="*/ 0 h 1198"/>
                <a:gd name="T16" fmla="*/ 0 w 871"/>
                <a:gd name="T17" fmla="*/ 0 h 1198"/>
                <a:gd name="T18" fmla="*/ 0 w 871"/>
                <a:gd name="T19" fmla="*/ 0 h 1198"/>
                <a:gd name="T20" fmla="*/ 0 w 871"/>
                <a:gd name="T21" fmla="*/ 0 h 1198"/>
                <a:gd name="T22" fmla="*/ 0 w 871"/>
                <a:gd name="T23" fmla="*/ 0 h 1198"/>
                <a:gd name="T24" fmla="*/ 0 w 871"/>
                <a:gd name="T25" fmla="*/ 0 h 1198"/>
                <a:gd name="T26" fmla="*/ 0 w 871"/>
                <a:gd name="T27" fmla="*/ 0 h 1198"/>
                <a:gd name="T28" fmla="*/ 0 w 871"/>
                <a:gd name="T29" fmla="*/ 0 h 1198"/>
                <a:gd name="T30" fmla="*/ 0 w 871"/>
                <a:gd name="T31" fmla="*/ 0 h 1198"/>
                <a:gd name="T32" fmla="*/ 0 w 871"/>
                <a:gd name="T33" fmla="*/ 0 h 1198"/>
                <a:gd name="T34" fmla="*/ 0 w 871"/>
                <a:gd name="T35" fmla="*/ 0 h 1198"/>
                <a:gd name="T36" fmla="*/ 0 w 871"/>
                <a:gd name="T37" fmla="*/ 0 h 1198"/>
                <a:gd name="T38" fmla="*/ 0 w 871"/>
                <a:gd name="T39" fmla="*/ 0 h 1198"/>
                <a:gd name="T40" fmla="*/ 0 w 871"/>
                <a:gd name="T41" fmla="*/ 0 h 1198"/>
                <a:gd name="T42" fmla="*/ 0 w 871"/>
                <a:gd name="T43" fmla="*/ 0 h 1198"/>
                <a:gd name="T44" fmla="*/ 0 w 871"/>
                <a:gd name="T45" fmla="*/ 0 h 1198"/>
                <a:gd name="T46" fmla="*/ 0 w 871"/>
                <a:gd name="T47" fmla="*/ 0 h 1198"/>
                <a:gd name="T48" fmla="*/ 0 w 871"/>
                <a:gd name="T49" fmla="*/ 0 h 1198"/>
                <a:gd name="T50" fmla="*/ 0 w 871"/>
                <a:gd name="T51" fmla="*/ 0 h 1198"/>
                <a:gd name="T52" fmla="*/ 0 w 871"/>
                <a:gd name="T53" fmla="*/ 0 h 1198"/>
                <a:gd name="T54" fmla="*/ 0 w 871"/>
                <a:gd name="T55" fmla="*/ 0 h 1198"/>
                <a:gd name="T56" fmla="*/ 0 w 871"/>
                <a:gd name="T57" fmla="*/ 0 h 1198"/>
                <a:gd name="T58" fmla="*/ 0 w 871"/>
                <a:gd name="T59" fmla="*/ 0 h 1198"/>
                <a:gd name="T60" fmla="*/ 0 w 871"/>
                <a:gd name="T61" fmla="*/ 0 h 1198"/>
                <a:gd name="T62" fmla="*/ 0 w 871"/>
                <a:gd name="T63" fmla="*/ 0 h 1198"/>
                <a:gd name="T64" fmla="*/ 0 w 871"/>
                <a:gd name="T65" fmla="*/ 0 h 1198"/>
                <a:gd name="T66" fmla="*/ 0 w 871"/>
                <a:gd name="T67" fmla="*/ 0 h 1198"/>
                <a:gd name="T68" fmla="*/ 0 w 871"/>
                <a:gd name="T69" fmla="*/ 0 h 1198"/>
                <a:gd name="T70" fmla="*/ 0 w 871"/>
                <a:gd name="T71" fmla="*/ 0 h 1198"/>
                <a:gd name="T72" fmla="*/ 0 w 871"/>
                <a:gd name="T73" fmla="*/ 0 h 1198"/>
                <a:gd name="T74" fmla="*/ 0 w 871"/>
                <a:gd name="T75" fmla="*/ 0 h 1198"/>
                <a:gd name="T76" fmla="*/ 0 w 871"/>
                <a:gd name="T77" fmla="*/ 0 h 1198"/>
                <a:gd name="T78" fmla="*/ 0 w 871"/>
                <a:gd name="T79" fmla="*/ 0 h 1198"/>
                <a:gd name="T80" fmla="*/ 0 w 871"/>
                <a:gd name="T81" fmla="*/ 0 h 1198"/>
                <a:gd name="T82" fmla="*/ 0 w 871"/>
                <a:gd name="T83" fmla="*/ 0 h 1198"/>
                <a:gd name="T84" fmla="*/ 0 w 871"/>
                <a:gd name="T85" fmla="*/ 0 h 1198"/>
                <a:gd name="T86" fmla="*/ 0 w 871"/>
                <a:gd name="T87" fmla="*/ 0 h 1198"/>
                <a:gd name="T88" fmla="*/ 0 w 871"/>
                <a:gd name="T89" fmla="*/ 0 h 1198"/>
                <a:gd name="T90" fmla="*/ 0 w 871"/>
                <a:gd name="T91" fmla="*/ 0 h 1198"/>
                <a:gd name="T92" fmla="*/ 0 w 871"/>
                <a:gd name="T93" fmla="*/ 0 h 1198"/>
                <a:gd name="T94" fmla="*/ 0 w 871"/>
                <a:gd name="T95" fmla="*/ 0 h 1198"/>
                <a:gd name="T96" fmla="*/ 0 w 871"/>
                <a:gd name="T97" fmla="*/ 0 h 1198"/>
                <a:gd name="T98" fmla="*/ 0 w 871"/>
                <a:gd name="T99" fmla="*/ 0 h 1198"/>
                <a:gd name="T100" fmla="*/ 0 w 871"/>
                <a:gd name="T101" fmla="*/ 0 h 1198"/>
                <a:gd name="T102" fmla="*/ 0 w 871"/>
                <a:gd name="T103" fmla="*/ 0 h 1198"/>
                <a:gd name="T104" fmla="*/ 0 w 871"/>
                <a:gd name="T105" fmla="*/ 0 h 1198"/>
                <a:gd name="T106" fmla="*/ 0 w 871"/>
                <a:gd name="T107" fmla="*/ 0 h 1198"/>
                <a:gd name="T108" fmla="*/ 0 w 871"/>
                <a:gd name="T109" fmla="*/ 0 h 1198"/>
                <a:gd name="T110" fmla="*/ 0 w 871"/>
                <a:gd name="T111" fmla="*/ 0 h 1198"/>
                <a:gd name="T112" fmla="*/ 0 w 871"/>
                <a:gd name="T113" fmla="*/ 0 h 1198"/>
                <a:gd name="T114" fmla="*/ 0 w 871"/>
                <a:gd name="T115" fmla="*/ 0 h 1198"/>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871"/>
                <a:gd name="T175" fmla="*/ 0 h 1198"/>
                <a:gd name="T176" fmla="*/ 871 w 871"/>
                <a:gd name="T177" fmla="*/ 1198 h 1198"/>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871" h="1198">
                  <a:moveTo>
                    <a:pt x="241" y="794"/>
                  </a:moveTo>
                  <a:lnTo>
                    <a:pt x="546" y="794"/>
                  </a:lnTo>
                  <a:lnTo>
                    <a:pt x="546" y="1091"/>
                  </a:lnTo>
                  <a:lnTo>
                    <a:pt x="634" y="1091"/>
                  </a:lnTo>
                  <a:lnTo>
                    <a:pt x="634" y="710"/>
                  </a:lnTo>
                  <a:lnTo>
                    <a:pt x="239" y="710"/>
                  </a:lnTo>
                  <a:lnTo>
                    <a:pt x="248" y="658"/>
                  </a:lnTo>
                  <a:lnTo>
                    <a:pt x="265" y="601"/>
                  </a:lnTo>
                  <a:lnTo>
                    <a:pt x="287" y="541"/>
                  </a:lnTo>
                  <a:lnTo>
                    <a:pt x="311" y="483"/>
                  </a:lnTo>
                  <a:lnTo>
                    <a:pt x="338" y="427"/>
                  </a:lnTo>
                  <a:lnTo>
                    <a:pt x="363" y="379"/>
                  </a:lnTo>
                  <a:lnTo>
                    <a:pt x="385" y="338"/>
                  </a:lnTo>
                  <a:lnTo>
                    <a:pt x="402" y="309"/>
                  </a:lnTo>
                  <a:lnTo>
                    <a:pt x="414" y="321"/>
                  </a:lnTo>
                  <a:lnTo>
                    <a:pt x="424" y="331"/>
                  </a:lnTo>
                  <a:lnTo>
                    <a:pt x="435" y="340"/>
                  </a:lnTo>
                  <a:lnTo>
                    <a:pt x="444" y="349"/>
                  </a:lnTo>
                  <a:lnTo>
                    <a:pt x="451" y="356"/>
                  </a:lnTo>
                  <a:lnTo>
                    <a:pt x="457" y="361"/>
                  </a:lnTo>
                  <a:lnTo>
                    <a:pt x="461" y="365"/>
                  </a:lnTo>
                  <a:lnTo>
                    <a:pt x="462" y="366"/>
                  </a:lnTo>
                  <a:lnTo>
                    <a:pt x="480" y="347"/>
                  </a:lnTo>
                  <a:lnTo>
                    <a:pt x="477" y="344"/>
                  </a:lnTo>
                  <a:lnTo>
                    <a:pt x="472" y="339"/>
                  </a:lnTo>
                  <a:lnTo>
                    <a:pt x="465" y="332"/>
                  </a:lnTo>
                  <a:lnTo>
                    <a:pt x="454" y="323"/>
                  </a:lnTo>
                  <a:lnTo>
                    <a:pt x="443" y="311"/>
                  </a:lnTo>
                  <a:lnTo>
                    <a:pt x="430" y="299"/>
                  </a:lnTo>
                  <a:lnTo>
                    <a:pt x="415" y="286"/>
                  </a:lnTo>
                  <a:lnTo>
                    <a:pt x="401" y="272"/>
                  </a:lnTo>
                  <a:lnTo>
                    <a:pt x="385" y="258"/>
                  </a:lnTo>
                  <a:lnTo>
                    <a:pt x="369" y="245"/>
                  </a:lnTo>
                  <a:lnTo>
                    <a:pt x="354" y="231"/>
                  </a:lnTo>
                  <a:lnTo>
                    <a:pt x="338" y="219"/>
                  </a:lnTo>
                  <a:lnTo>
                    <a:pt x="324" y="207"/>
                  </a:lnTo>
                  <a:lnTo>
                    <a:pt x="310" y="197"/>
                  </a:lnTo>
                  <a:lnTo>
                    <a:pt x="299" y="189"/>
                  </a:lnTo>
                  <a:lnTo>
                    <a:pt x="289" y="183"/>
                  </a:lnTo>
                  <a:lnTo>
                    <a:pt x="278" y="180"/>
                  </a:lnTo>
                  <a:lnTo>
                    <a:pt x="265" y="180"/>
                  </a:lnTo>
                  <a:lnTo>
                    <a:pt x="250" y="184"/>
                  </a:lnTo>
                  <a:lnTo>
                    <a:pt x="235" y="191"/>
                  </a:lnTo>
                  <a:lnTo>
                    <a:pt x="218" y="200"/>
                  </a:lnTo>
                  <a:lnTo>
                    <a:pt x="201" y="212"/>
                  </a:lnTo>
                  <a:lnTo>
                    <a:pt x="182" y="225"/>
                  </a:lnTo>
                  <a:lnTo>
                    <a:pt x="163" y="241"/>
                  </a:lnTo>
                  <a:lnTo>
                    <a:pt x="145" y="256"/>
                  </a:lnTo>
                  <a:lnTo>
                    <a:pt x="127" y="273"/>
                  </a:lnTo>
                  <a:lnTo>
                    <a:pt x="109" y="290"/>
                  </a:lnTo>
                  <a:lnTo>
                    <a:pt x="92" y="306"/>
                  </a:lnTo>
                  <a:lnTo>
                    <a:pt x="76" y="322"/>
                  </a:lnTo>
                  <a:lnTo>
                    <a:pt x="62" y="337"/>
                  </a:lnTo>
                  <a:lnTo>
                    <a:pt x="49" y="351"/>
                  </a:lnTo>
                  <a:lnTo>
                    <a:pt x="38" y="362"/>
                  </a:lnTo>
                  <a:lnTo>
                    <a:pt x="0" y="345"/>
                  </a:lnTo>
                  <a:lnTo>
                    <a:pt x="7" y="332"/>
                  </a:lnTo>
                  <a:lnTo>
                    <a:pt x="16" y="313"/>
                  </a:lnTo>
                  <a:lnTo>
                    <a:pt x="26" y="292"/>
                  </a:lnTo>
                  <a:lnTo>
                    <a:pt x="40" y="267"/>
                  </a:lnTo>
                  <a:lnTo>
                    <a:pt x="54" y="239"/>
                  </a:lnTo>
                  <a:lnTo>
                    <a:pt x="71" y="211"/>
                  </a:lnTo>
                  <a:lnTo>
                    <a:pt x="90" y="181"/>
                  </a:lnTo>
                  <a:lnTo>
                    <a:pt x="109" y="152"/>
                  </a:lnTo>
                  <a:lnTo>
                    <a:pt x="130" y="123"/>
                  </a:lnTo>
                  <a:lnTo>
                    <a:pt x="152" y="96"/>
                  </a:lnTo>
                  <a:lnTo>
                    <a:pt x="175" y="70"/>
                  </a:lnTo>
                  <a:lnTo>
                    <a:pt x="197" y="47"/>
                  </a:lnTo>
                  <a:lnTo>
                    <a:pt x="221" y="28"/>
                  </a:lnTo>
                  <a:lnTo>
                    <a:pt x="246" y="14"/>
                  </a:lnTo>
                  <a:lnTo>
                    <a:pt x="271" y="4"/>
                  </a:lnTo>
                  <a:lnTo>
                    <a:pt x="296" y="0"/>
                  </a:lnTo>
                  <a:lnTo>
                    <a:pt x="324" y="1"/>
                  </a:lnTo>
                  <a:lnTo>
                    <a:pt x="352" y="5"/>
                  </a:lnTo>
                  <a:lnTo>
                    <a:pt x="381" y="12"/>
                  </a:lnTo>
                  <a:lnTo>
                    <a:pt x="410" y="21"/>
                  </a:lnTo>
                  <a:lnTo>
                    <a:pt x="439" y="32"/>
                  </a:lnTo>
                  <a:lnTo>
                    <a:pt x="467" y="45"/>
                  </a:lnTo>
                  <a:lnTo>
                    <a:pt x="494" y="58"/>
                  </a:lnTo>
                  <a:lnTo>
                    <a:pt x="520" y="72"/>
                  </a:lnTo>
                  <a:lnTo>
                    <a:pt x="544" y="86"/>
                  </a:lnTo>
                  <a:lnTo>
                    <a:pt x="566" y="101"/>
                  </a:lnTo>
                  <a:lnTo>
                    <a:pt x="587" y="114"/>
                  </a:lnTo>
                  <a:lnTo>
                    <a:pt x="605" y="126"/>
                  </a:lnTo>
                  <a:lnTo>
                    <a:pt x="619" y="137"/>
                  </a:lnTo>
                  <a:lnTo>
                    <a:pt x="632" y="145"/>
                  </a:lnTo>
                  <a:lnTo>
                    <a:pt x="640" y="152"/>
                  </a:lnTo>
                  <a:lnTo>
                    <a:pt x="644" y="156"/>
                  </a:lnTo>
                  <a:lnTo>
                    <a:pt x="864" y="407"/>
                  </a:lnTo>
                  <a:lnTo>
                    <a:pt x="861" y="407"/>
                  </a:lnTo>
                  <a:lnTo>
                    <a:pt x="860" y="416"/>
                  </a:lnTo>
                  <a:lnTo>
                    <a:pt x="858" y="426"/>
                  </a:lnTo>
                  <a:lnTo>
                    <a:pt x="853" y="455"/>
                  </a:lnTo>
                  <a:lnTo>
                    <a:pt x="845" y="501"/>
                  </a:lnTo>
                  <a:lnTo>
                    <a:pt x="838" y="560"/>
                  </a:lnTo>
                  <a:lnTo>
                    <a:pt x="832" y="631"/>
                  </a:lnTo>
                  <a:lnTo>
                    <a:pt x="828" y="712"/>
                  </a:lnTo>
                  <a:lnTo>
                    <a:pt x="829" y="800"/>
                  </a:lnTo>
                  <a:lnTo>
                    <a:pt x="834" y="894"/>
                  </a:lnTo>
                  <a:lnTo>
                    <a:pt x="840" y="963"/>
                  </a:lnTo>
                  <a:lnTo>
                    <a:pt x="846" y="1022"/>
                  </a:lnTo>
                  <a:lnTo>
                    <a:pt x="853" y="1070"/>
                  </a:lnTo>
                  <a:lnTo>
                    <a:pt x="858" y="1111"/>
                  </a:lnTo>
                  <a:lnTo>
                    <a:pt x="862" y="1143"/>
                  </a:lnTo>
                  <a:lnTo>
                    <a:pt x="866" y="1168"/>
                  </a:lnTo>
                  <a:lnTo>
                    <a:pt x="869" y="1185"/>
                  </a:lnTo>
                  <a:lnTo>
                    <a:pt x="871" y="1198"/>
                  </a:lnTo>
                  <a:lnTo>
                    <a:pt x="331" y="1198"/>
                  </a:lnTo>
                  <a:lnTo>
                    <a:pt x="324" y="1173"/>
                  </a:lnTo>
                  <a:lnTo>
                    <a:pt x="313" y="1137"/>
                  </a:lnTo>
                  <a:lnTo>
                    <a:pt x="301" y="1089"/>
                  </a:lnTo>
                  <a:lnTo>
                    <a:pt x="287" y="1034"/>
                  </a:lnTo>
                  <a:lnTo>
                    <a:pt x="273" y="975"/>
                  </a:lnTo>
                  <a:lnTo>
                    <a:pt x="260" y="913"/>
                  </a:lnTo>
                  <a:lnTo>
                    <a:pt x="249" y="853"/>
                  </a:lnTo>
                  <a:lnTo>
                    <a:pt x="241" y="794"/>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2" name="Freeform 23"/>
            <p:cNvSpPr>
              <a:spLocks/>
            </p:cNvSpPr>
            <p:nvPr/>
          </p:nvSpPr>
          <p:spPr bwMode="auto">
            <a:xfrm>
              <a:off x="5025" y="2844"/>
              <a:ext cx="170" cy="196"/>
            </a:xfrm>
            <a:custGeom>
              <a:avLst/>
              <a:gdLst>
                <a:gd name="T0" fmla="*/ 0 w 679"/>
                <a:gd name="T1" fmla="*/ 0 h 787"/>
                <a:gd name="T2" fmla="*/ 0 w 679"/>
                <a:gd name="T3" fmla="*/ 0 h 787"/>
                <a:gd name="T4" fmla="*/ 0 w 679"/>
                <a:gd name="T5" fmla="*/ 0 h 787"/>
                <a:gd name="T6" fmla="*/ 0 w 679"/>
                <a:gd name="T7" fmla="*/ 0 h 787"/>
                <a:gd name="T8" fmla="*/ 0 w 679"/>
                <a:gd name="T9" fmla="*/ 0 h 787"/>
                <a:gd name="T10" fmla="*/ 0 w 679"/>
                <a:gd name="T11" fmla="*/ 0 h 787"/>
                <a:gd name="T12" fmla="*/ 0 w 679"/>
                <a:gd name="T13" fmla="*/ 0 h 787"/>
                <a:gd name="T14" fmla="*/ 0 w 679"/>
                <a:gd name="T15" fmla="*/ 0 h 787"/>
                <a:gd name="T16" fmla="*/ 0 w 679"/>
                <a:gd name="T17" fmla="*/ 0 h 787"/>
                <a:gd name="T18" fmla="*/ 0 w 679"/>
                <a:gd name="T19" fmla="*/ 0 h 787"/>
                <a:gd name="T20" fmla="*/ 0 w 679"/>
                <a:gd name="T21" fmla="*/ 0 h 787"/>
                <a:gd name="T22" fmla="*/ 0 w 679"/>
                <a:gd name="T23" fmla="*/ 0 h 787"/>
                <a:gd name="T24" fmla="*/ 0 w 679"/>
                <a:gd name="T25" fmla="*/ 0 h 787"/>
                <a:gd name="T26" fmla="*/ 0 w 679"/>
                <a:gd name="T27" fmla="*/ 0 h 787"/>
                <a:gd name="T28" fmla="*/ 0 w 679"/>
                <a:gd name="T29" fmla="*/ 0 h 787"/>
                <a:gd name="T30" fmla="*/ 0 w 679"/>
                <a:gd name="T31" fmla="*/ 0 h 787"/>
                <a:gd name="T32" fmla="*/ 0 w 679"/>
                <a:gd name="T33" fmla="*/ 0 h 787"/>
                <a:gd name="T34" fmla="*/ 0 w 679"/>
                <a:gd name="T35" fmla="*/ 0 h 787"/>
                <a:gd name="T36" fmla="*/ 0 w 679"/>
                <a:gd name="T37" fmla="*/ 0 h 787"/>
                <a:gd name="T38" fmla="*/ 0 w 679"/>
                <a:gd name="T39" fmla="*/ 0 h 787"/>
                <a:gd name="T40" fmla="*/ 0 w 679"/>
                <a:gd name="T41" fmla="*/ 0 h 787"/>
                <a:gd name="T42" fmla="*/ 0 w 679"/>
                <a:gd name="T43" fmla="*/ 0 h 787"/>
                <a:gd name="T44" fmla="*/ 0 w 679"/>
                <a:gd name="T45" fmla="*/ 0 h 787"/>
                <a:gd name="T46" fmla="*/ 0 w 679"/>
                <a:gd name="T47" fmla="*/ 0 h 787"/>
                <a:gd name="T48" fmla="*/ 0 w 679"/>
                <a:gd name="T49" fmla="*/ 0 h 787"/>
                <a:gd name="T50" fmla="*/ 0 w 679"/>
                <a:gd name="T51" fmla="*/ 0 h 787"/>
                <a:gd name="T52" fmla="*/ 0 w 679"/>
                <a:gd name="T53" fmla="*/ 0 h 787"/>
                <a:gd name="T54" fmla="*/ 0 w 679"/>
                <a:gd name="T55" fmla="*/ 0 h 787"/>
                <a:gd name="T56" fmla="*/ 0 w 679"/>
                <a:gd name="T57" fmla="*/ 0 h 787"/>
                <a:gd name="T58" fmla="*/ 0 w 679"/>
                <a:gd name="T59" fmla="*/ 0 h 787"/>
                <a:gd name="T60" fmla="*/ 0 w 679"/>
                <a:gd name="T61" fmla="*/ 0 h 787"/>
                <a:gd name="T62" fmla="*/ 0 w 679"/>
                <a:gd name="T63" fmla="*/ 0 h 787"/>
                <a:gd name="T64" fmla="*/ 0 w 679"/>
                <a:gd name="T65" fmla="*/ 0 h 787"/>
                <a:gd name="T66" fmla="*/ 0 w 679"/>
                <a:gd name="T67" fmla="*/ 0 h 787"/>
                <a:gd name="T68" fmla="*/ 0 w 679"/>
                <a:gd name="T69" fmla="*/ 0 h 787"/>
                <a:gd name="T70" fmla="*/ 0 w 679"/>
                <a:gd name="T71" fmla="*/ 0 h 787"/>
                <a:gd name="T72" fmla="*/ 0 w 679"/>
                <a:gd name="T73" fmla="*/ 0 h 787"/>
                <a:gd name="T74" fmla="*/ 0 w 679"/>
                <a:gd name="T75" fmla="*/ 0 h 787"/>
                <a:gd name="T76" fmla="*/ 0 w 679"/>
                <a:gd name="T77" fmla="*/ 0 h 787"/>
                <a:gd name="T78" fmla="*/ 0 w 679"/>
                <a:gd name="T79" fmla="*/ 0 h 787"/>
                <a:gd name="T80" fmla="*/ 0 w 679"/>
                <a:gd name="T81" fmla="*/ 0 h 787"/>
                <a:gd name="T82" fmla="*/ 0 w 679"/>
                <a:gd name="T83" fmla="*/ 0 h 787"/>
                <a:gd name="T84" fmla="*/ 0 w 679"/>
                <a:gd name="T85" fmla="*/ 0 h 787"/>
                <a:gd name="T86" fmla="*/ 0 w 679"/>
                <a:gd name="T87" fmla="*/ 0 h 787"/>
                <a:gd name="T88" fmla="*/ 0 w 679"/>
                <a:gd name="T89" fmla="*/ 0 h 787"/>
                <a:gd name="T90" fmla="*/ 0 w 679"/>
                <a:gd name="T91" fmla="*/ 0 h 787"/>
                <a:gd name="T92" fmla="*/ 0 w 679"/>
                <a:gd name="T93" fmla="*/ 0 h 787"/>
                <a:gd name="T94" fmla="*/ 0 w 679"/>
                <a:gd name="T95" fmla="*/ 0 h 787"/>
                <a:gd name="T96" fmla="*/ 0 w 679"/>
                <a:gd name="T97" fmla="*/ 0 h 787"/>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79"/>
                <a:gd name="T148" fmla="*/ 0 h 787"/>
                <a:gd name="T149" fmla="*/ 679 w 679"/>
                <a:gd name="T150" fmla="*/ 787 h 787"/>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79" h="787">
                  <a:moveTo>
                    <a:pt x="506" y="353"/>
                  </a:moveTo>
                  <a:lnTo>
                    <a:pt x="480" y="361"/>
                  </a:lnTo>
                  <a:lnTo>
                    <a:pt x="452" y="365"/>
                  </a:lnTo>
                  <a:lnTo>
                    <a:pt x="423" y="366"/>
                  </a:lnTo>
                  <a:lnTo>
                    <a:pt x="393" y="365"/>
                  </a:lnTo>
                  <a:lnTo>
                    <a:pt x="362" y="363"/>
                  </a:lnTo>
                  <a:lnTo>
                    <a:pt x="333" y="358"/>
                  </a:lnTo>
                  <a:lnTo>
                    <a:pt x="304" y="352"/>
                  </a:lnTo>
                  <a:lnTo>
                    <a:pt x="276" y="346"/>
                  </a:lnTo>
                  <a:lnTo>
                    <a:pt x="249" y="339"/>
                  </a:lnTo>
                  <a:lnTo>
                    <a:pt x="225" y="332"/>
                  </a:lnTo>
                  <a:lnTo>
                    <a:pt x="203" y="324"/>
                  </a:lnTo>
                  <a:lnTo>
                    <a:pt x="183" y="317"/>
                  </a:lnTo>
                  <a:lnTo>
                    <a:pt x="167" y="311"/>
                  </a:lnTo>
                  <a:lnTo>
                    <a:pt x="154" y="307"/>
                  </a:lnTo>
                  <a:lnTo>
                    <a:pt x="146" y="303"/>
                  </a:lnTo>
                  <a:lnTo>
                    <a:pt x="143" y="302"/>
                  </a:lnTo>
                  <a:lnTo>
                    <a:pt x="143" y="298"/>
                  </a:lnTo>
                  <a:lnTo>
                    <a:pt x="143" y="295"/>
                  </a:lnTo>
                  <a:lnTo>
                    <a:pt x="142" y="292"/>
                  </a:lnTo>
                  <a:lnTo>
                    <a:pt x="142" y="290"/>
                  </a:lnTo>
                  <a:lnTo>
                    <a:pt x="136" y="212"/>
                  </a:lnTo>
                  <a:lnTo>
                    <a:pt x="138" y="166"/>
                  </a:lnTo>
                  <a:lnTo>
                    <a:pt x="142" y="142"/>
                  </a:lnTo>
                  <a:lnTo>
                    <a:pt x="144" y="136"/>
                  </a:lnTo>
                  <a:lnTo>
                    <a:pt x="122" y="120"/>
                  </a:lnTo>
                  <a:lnTo>
                    <a:pt x="118" y="130"/>
                  </a:lnTo>
                  <a:lnTo>
                    <a:pt x="113" y="157"/>
                  </a:lnTo>
                  <a:lnTo>
                    <a:pt x="111" y="209"/>
                  </a:lnTo>
                  <a:lnTo>
                    <a:pt x="116" y="292"/>
                  </a:lnTo>
                  <a:lnTo>
                    <a:pt x="123" y="346"/>
                  </a:lnTo>
                  <a:lnTo>
                    <a:pt x="136" y="411"/>
                  </a:lnTo>
                  <a:lnTo>
                    <a:pt x="154" y="484"/>
                  </a:lnTo>
                  <a:lnTo>
                    <a:pt x="175" y="558"/>
                  </a:lnTo>
                  <a:lnTo>
                    <a:pt x="195" y="630"/>
                  </a:lnTo>
                  <a:lnTo>
                    <a:pt x="214" y="696"/>
                  </a:lnTo>
                  <a:lnTo>
                    <a:pt x="231" y="749"/>
                  </a:lnTo>
                  <a:lnTo>
                    <a:pt x="242" y="787"/>
                  </a:lnTo>
                  <a:lnTo>
                    <a:pt x="43" y="787"/>
                  </a:lnTo>
                  <a:lnTo>
                    <a:pt x="41" y="777"/>
                  </a:lnTo>
                  <a:lnTo>
                    <a:pt x="39" y="762"/>
                  </a:lnTo>
                  <a:lnTo>
                    <a:pt x="35" y="739"/>
                  </a:lnTo>
                  <a:lnTo>
                    <a:pt x="31" y="708"/>
                  </a:lnTo>
                  <a:lnTo>
                    <a:pt x="26" y="669"/>
                  </a:lnTo>
                  <a:lnTo>
                    <a:pt x="19" y="618"/>
                  </a:lnTo>
                  <a:lnTo>
                    <a:pt x="13" y="556"/>
                  </a:lnTo>
                  <a:lnTo>
                    <a:pt x="6" y="481"/>
                  </a:lnTo>
                  <a:lnTo>
                    <a:pt x="1" y="399"/>
                  </a:lnTo>
                  <a:lnTo>
                    <a:pt x="0" y="320"/>
                  </a:lnTo>
                  <a:lnTo>
                    <a:pt x="2" y="248"/>
                  </a:lnTo>
                  <a:lnTo>
                    <a:pt x="7" y="182"/>
                  </a:lnTo>
                  <a:lnTo>
                    <a:pt x="12" y="125"/>
                  </a:lnTo>
                  <a:lnTo>
                    <a:pt x="18" y="78"/>
                  </a:lnTo>
                  <a:lnTo>
                    <a:pt x="25" y="42"/>
                  </a:lnTo>
                  <a:lnTo>
                    <a:pt x="29" y="20"/>
                  </a:lnTo>
                  <a:lnTo>
                    <a:pt x="162" y="0"/>
                  </a:lnTo>
                  <a:lnTo>
                    <a:pt x="159" y="4"/>
                  </a:lnTo>
                  <a:lnTo>
                    <a:pt x="170" y="12"/>
                  </a:lnTo>
                  <a:lnTo>
                    <a:pt x="183" y="24"/>
                  </a:lnTo>
                  <a:lnTo>
                    <a:pt x="200" y="37"/>
                  </a:lnTo>
                  <a:lnTo>
                    <a:pt x="219" y="53"/>
                  </a:lnTo>
                  <a:lnTo>
                    <a:pt x="241" y="69"/>
                  </a:lnTo>
                  <a:lnTo>
                    <a:pt x="264" y="87"/>
                  </a:lnTo>
                  <a:lnTo>
                    <a:pt x="289" y="106"/>
                  </a:lnTo>
                  <a:lnTo>
                    <a:pt x="314" y="123"/>
                  </a:lnTo>
                  <a:lnTo>
                    <a:pt x="340" y="140"/>
                  </a:lnTo>
                  <a:lnTo>
                    <a:pt x="365" y="156"/>
                  </a:lnTo>
                  <a:lnTo>
                    <a:pt x="389" y="170"/>
                  </a:lnTo>
                  <a:lnTo>
                    <a:pt x="412" y="182"/>
                  </a:lnTo>
                  <a:lnTo>
                    <a:pt x="434" y="192"/>
                  </a:lnTo>
                  <a:lnTo>
                    <a:pt x="454" y="198"/>
                  </a:lnTo>
                  <a:lnTo>
                    <a:pt x="470" y="200"/>
                  </a:lnTo>
                  <a:lnTo>
                    <a:pt x="484" y="198"/>
                  </a:lnTo>
                  <a:lnTo>
                    <a:pt x="510" y="184"/>
                  </a:lnTo>
                  <a:lnTo>
                    <a:pt x="535" y="165"/>
                  </a:lnTo>
                  <a:lnTo>
                    <a:pt x="559" y="141"/>
                  </a:lnTo>
                  <a:lnTo>
                    <a:pt x="582" y="113"/>
                  </a:lnTo>
                  <a:lnTo>
                    <a:pt x="603" y="86"/>
                  </a:lnTo>
                  <a:lnTo>
                    <a:pt x="622" y="59"/>
                  </a:lnTo>
                  <a:lnTo>
                    <a:pt x="636" y="36"/>
                  </a:lnTo>
                  <a:lnTo>
                    <a:pt x="646" y="20"/>
                  </a:lnTo>
                  <a:lnTo>
                    <a:pt x="679" y="36"/>
                  </a:lnTo>
                  <a:lnTo>
                    <a:pt x="676" y="48"/>
                  </a:lnTo>
                  <a:lnTo>
                    <a:pt x="671" y="63"/>
                  </a:lnTo>
                  <a:lnTo>
                    <a:pt x="666" y="81"/>
                  </a:lnTo>
                  <a:lnTo>
                    <a:pt x="660" y="101"/>
                  </a:lnTo>
                  <a:lnTo>
                    <a:pt x="653" y="124"/>
                  </a:lnTo>
                  <a:lnTo>
                    <a:pt x="644" y="149"/>
                  </a:lnTo>
                  <a:lnTo>
                    <a:pt x="635" y="174"/>
                  </a:lnTo>
                  <a:lnTo>
                    <a:pt x="625" y="200"/>
                  </a:lnTo>
                  <a:lnTo>
                    <a:pt x="613" y="226"/>
                  </a:lnTo>
                  <a:lnTo>
                    <a:pt x="601" y="251"/>
                  </a:lnTo>
                  <a:lnTo>
                    <a:pt x="587" y="275"/>
                  </a:lnTo>
                  <a:lnTo>
                    <a:pt x="573" y="296"/>
                  </a:lnTo>
                  <a:lnTo>
                    <a:pt x="557" y="315"/>
                  </a:lnTo>
                  <a:lnTo>
                    <a:pt x="542" y="332"/>
                  </a:lnTo>
                  <a:lnTo>
                    <a:pt x="524" y="344"/>
                  </a:lnTo>
                  <a:lnTo>
                    <a:pt x="506" y="353"/>
                  </a:lnTo>
                  <a:close/>
                </a:path>
              </a:pathLst>
            </a:custGeom>
            <a:solidFill>
              <a:srgbClr val="93C65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3" name="Freeform 24"/>
            <p:cNvSpPr>
              <a:spLocks/>
            </p:cNvSpPr>
            <p:nvPr/>
          </p:nvSpPr>
          <p:spPr bwMode="auto">
            <a:xfrm>
              <a:off x="5182" y="2784"/>
              <a:ext cx="57" cy="63"/>
            </a:xfrm>
            <a:custGeom>
              <a:avLst/>
              <a:gdLst>
                <a:gd name="T0" fmla="*/ 0 w 228"/>
                <a:gd name="T1" fmla="*/ 0 h 252"/>
                <a:gd name="T2" fmla="*/ 0 w 228"/>
                <a:gd name="T3" fmla="*/ 0 h 252"/>
                <a:gd name="T4" fmla="*/ 0 w 228"/>
                <a:gd name="T5" fmla="*/ 0 h 252"/>
                <a:gd name="T6" fmla="*/ 0 w 228"/>
                <a:gd name="T7" fmla="*/ 0 h 252"/>
                <a:gd name="T8" fmla="*/ 0 w 228"/>
                <a:gd name="T9" fmla="*/ 0 h 252"/>
                <a:gd name="T10" fmla="*/ 0 w 228"/>
                <a:gd name="T11" fmla="*/ 0 h 252"/>
                <a:gd name="T12" fmla="*/ 0 w 228"/>
                <a:gd name="T13" fmla="*/ 0 h 252"/>
                <a:gd name="T14" fmla="*/ 0 w 228"/>
                <a:gd name="T15" fmla="*/ 0 h 252"/>
                <a:gd name="T16" fmla="*/ 0 w 228"/>
                <a:gd name="T17" fmla="*/ 0 h 252"/>
                <a:gd name="T18" fmla="*/ 0 w 228"/>
                <a:gd name="T19" fmla="*/ 0 h 252"/>
                <a:gd name="T20" fmla="*/ 0 w 228"/>
                <a:gd name="T21" fmla="*/ 0 h 252"/>
                <a:gd name="T22" fmla="*/ 0 w 228"/>
                <a:gd name="T23" fmla="*/ 0 h 252"/>
                <a:gd name="T24" fmla="*/ 0 w 228"/>
                <a:gd name="T25" fmla="*/ 0 h 252"/>
                <a:gd name="T26" fmla="*/ 0 w 228"/>
                <a:gd name="T27" fmla="*/ 0 h 252"/>
                <a:gd name="T28" fmla="*/ 0 w 228"/>
                <a:gd name="T29" fmla="*/ 0 h 252"/>
                <a:gd name="T30" fmla="*/ 0 w 228"/>
                <a:gd name="T31" fmla="*/ 0 h 252"/>
                <a:gd name="T32" fmla="*/ 0 w 228"/>
                <a:gd name="T33" fmla="*/ 0 h 252"/>
                <a:gd name="T34" fmla="*/ 0 w 228"/>
                <a:gd name="T35" fmla="*/ 0 h 252"/>
                <a:gd name="T36" fmla="*/ 0 w 228"/>
                <a:gd name="T37" fmla="*/ 0 h 252"/>
                <a:gd name="T38" fmla="*/ 0 w 228"/>
                <a:gd name="T39" fmla="*/ 0 h 252"/>
                <a:gd name="T40" fmla="*/ 0 w 228"/>
                <a:gd name="T41" fmla="*/ 0 h 252"/>
                <a:gd name="T42" fmla="*/ 0 w 228"/>
                <a:gd name="T43" fmla="*/ 0 h 252"/>
                <a:gd name="T44" fmla="*/ 0 w 228"/>
                <a:gd name="T45" fmla="*/ 0 h 252"/>
                <a:gd name="T46" fmla="*/ 0 w 228"/>
                <a:gd name="T47" fmla="*/ 0 h 252"/>
                <a:gd name="T48" fmla="*/ 0 w 228"/>
                <a:gd name="T49" fmla="*/ 0 h 252"/>
                <a:gd name="T50" fmla="*/ 0 w 228"/>
                <a:gd name="T51" fmla="*/ 0 h 252"/>
                <a:gd name="T52" fmla="*/ 0 w 228"/>
                <a:gd name="T53" fmla="*/ 0 h 252"/>
                <a:gd name="T54" fmla="*/ 0 w 228"/>
                <a:gd name="T55" fmla="*/ 0 h 252"/>
                <a:gd name="T56" fmla="*/ 0 w 228"/>
                <a:gd name="T57" fmla="*/ 0 h 252"/>
                <a:gd name="T58" fmla="*/ 0 w 228"/>
                <a:gd name="T59" fmla="*/ 0 h 252"/>
                <a:gd name="T60" fmla="*/ 0 w 228"/>
                <a:gd name="T61" fmla="*/ 0 h 252"/>
                <a:gd name="T62" fmla="*/ 0 w 228"/>
                <a:gd name="T63" fmla="*/ 0 h 252"/>
                <a:gd name="T64" fmla="*/ 0 w 228"/>
                <a:gd name="T65" fmla="*/ 0 h 252"/>
                <a:gd name="T66" fmla="*/ 0 w 228"/>
                <a:gd name="T67" fmla="*/ 0 h 252"/>
                <a:gd name="T68" fmla="*/ 0 w 228"/>
                <a:gd name="T69" fmla="*/ 0 h 252"/>
                <a:gd name="T70" fmla="*/ 0 w 228"/>
                <a:gd name="T71" fmla="*/ 0 h 252"/>
                <a:gd name="T72" fmla="*/ 0 w 228"/>
                <a:gd name="T73" fmla="*/ 0 h 252"/>
                <a:gd name="T74" fmla="*/ 0 w 228"/>
                <a:gd name="T75" fmla="*/ 0 h 252"/>
                <a:gd name="T76" fmla="*/ 0 w 228"/>
                <a:gd name="T77" fmla="*/ 0 h 252"/>
                <a:gd name="T78" fmla="*/ 0 w 228"/>
                <a:gd name="T79" fmla="*/ 0 h 252"/>
                <a:gd name="T80" fmla="*/ 0 w 228"/>
                <a:gd name="T81" fmla="*/ 0 h 252"/>
                <a:gd name="T82" fmla="*/ 0 w 228"/>
                <a:gd name="T83" fmla="*/ 0 h 252"/>
                <a:gd name="T84" fmla="*/ 0 w 228"/>
                <a:gd name="T85" fmla="*/ 0 h 252"/>
                <a:gd name="T86" fmla="*/ 0 w 228"/>
                <a:gd name="T87" fmla="*/ 0 h 252"/>
                <a:gd name="T88" fmla="*/ 0 w 228"/>
                <a:gd name="T89" fmla="*/ 0 h 252"/>
                <a:gd name="T90" fmla="*/ 0 w 228"/>
                <a:gd name="T91" fmla="*/ 0 h 252"/>
                <a:gd name="T92" fmla="*/ 0 w 228"/>
                <a:gd name="T93" fmla="*/ 0 h 252"/>
                <a:gd name="T94" fmla="*/ 0 w 228"/>
                <a:gd name="T95" fmla="*/ 0 h 252"/>
                <a:gd name="T96" fmla="*/ 0 w 228"/>
                <a:gd name="T97" fmla="*/ 0 h 252"/>
                <a:gd name="T98" fmla="*/ 0 w 228"/>
                <a:gd name="T99" fmla="*/ 0 h 252"/>
                <a:gd name="T100" fmla="*/ 0 w 228"/>
                <a:gd name="T101" fmla="*/ 0 h 252"/>
                <a:gd name="T102" fmla="*/ 0 w 228"/>
                <a:gd name="T103" fmla="*/ 0 h 25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28"/>
                <a:gd name="T157" fmla="*/ 0 h 252"/>
                <a:gd name="T158" fmla="*/ 228 w 228"/>
                <a:gd name="T159" fmla="*/ 252 h 252"/>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28" h="252">
                  <a:moveTo>
                    <a:pt x="228" y="163"/>
                  </a:moveTo>
                  <a:lnTo>
                    <a:pt x="223" y="175"/>
                  </a:lnTo>
                  <a:lnTo>
                    <a:pt x="211" y="187"/>
                  </a:lnTo>
                  <a:lnTo>
                    <a:pt x="194" y="199"/>
                  </a:lnTo>
                  <a:lnTo>
                    <a:pt x="172" y="211"/>
                  </a:lnTo>
                  <a:lnTo>
                    <a:pt x="147" y="223"/>
                  </a:lnTo>
                  <a:lnTo>
                    <a:pt x="120" y="234"/>
                  </a:lnTo>
                  <a:lnTo>
                    <a:pt x="94" y="244"/>
                  </a:lnTo>
                  <a:lnTo>
                    <a:pt x="68" y="252"/>
                  </a:lnTo>
                  <a:lnTo>
                    <a:pt x="23" y="230"/>
                  </a:lnTo>
                  <a:lnTo>
                    <a:pt x="18" y="224"/>
                  </a:lnTo>
                  <a:lnTo>
                    <a:pt x="14" y="216"/>
                  </a:lnTo>
                  <a:lnTo>
                    <a:pt x="9" y="207"/>
                  </a:lnTo>
                  <a:lnTo>
                    <a:pt x="4" y="195"/>
                  </a:lnTo>
                  <a:lnTo>
                    <a:pt x="1" y="184"/>
                  </a:lnTo>
                  <a:lnTo>
                    <a:pt x="0" y="171"/>
                  </a:lnTo>
                  <a:lnTo>
                    <a:pt x="1" y="160"/>
                  </a:lnTo>
                  <a:lnTo>
                    <a:pt x="7" y="151"/>
                  </a:lnTo>
                  <a:lnTo>
                    <a:pt x="12" y="146"/>
                  </a:lnTo>
                  <a:lnTo>
                    <a:pt x="17" y="140"/>
                  </a:lnTo>
                  <a:lnTo>
                    <a:pt x="23" y="136"/>
                  </a:lnTo>
                  <a:lnTo>
                    <a:pt x="28" y="133"/>
                  </a:lnTo>
                  <a:lnTo>
                    <a:pt x="33" y="130"/>
                  </a:lnTo>
                  <a:lnTo>
                    <a:pt x="38" y="127"/>
                  </a:lnTo>
                  <a:lnTo>
                    <a:pt x="42" y="125"/>
                  </a:lnTo>
                  <a:lnTo>
                    <a:pt x="47" y="124"/>
                  </a:lnTo>
                  <a:lnTo>
                    <a:pt x="53" y="125"/>
                  </a:lnTo>
                  <a:lnTo>
                    <a:pt x="57" y="125"/>
                  </a:lnTo>
                  <a:lnTo>
                    <a:pt x="62" y="125"/>
                  </a:lnTo>
                  <a:lnTo>
                    <a:pt x="66" y="125"/>
                  </a:lnTo>
                  <a:lnTo>
                    <a:pt x="64" y="135"/>
                  </a:lnTo>
                  <a:lnTo>
                    <a:pt x="57" y="150"/>
                  </a:lnTo>
                  <a:lnTo>
                    <a:pt x="47" y="163"/>
                  </a:lnTo>
                  <a:lnTo>
                    <a:pt x="37" y="176"/>
                  </a:lnTo>
                  <a:lnTo>
                    <a:pt x="57" y="193"/>
                  </a:lnTo>
                  <a:lnTo>
                    <a:pt x="59" y="190"/>
                  </a:lnTo>
                  <a:lnTo>
                    <a:pt x="62" y="187"/>
                  </a:lnTo>
                  <a:lnTo>
                    <a:pt x="66" y="182"/>
                  </a:lnTo>
                  <a:lnTo>
                    <a:pt x="71" y="176"/>
                  </a:lnTo>
                  <a:lnTo>
                    <a:pt x="75" y="168"/>
                  </a:lnTo>
                  <a:lnTo>
                    <a:pt x="81" y="161"/>
                  </a:lnTo>
                  <a:lnTo>
                    <a:pt x="85" y="154"/>
                  </a:lnTo>
                  <a:lnTo>
                    <a:pt x="89" y="146"/>
                  </a:lnTo>
                  <a:lnTo>
                    <a:pt x="148" y="213"/>
                  </a:lnTo>
                  <a:lnTo>
                    <a:pt x="210" y="156"/>
                  </a:lnTo>
                  <a:lnTo>
                    <a:pt x="148" y="86"/>
                  </a:lnTo>
                  <a:lnTo>
                    <a:pt x="139" y="71"/>
                  </a:lnTo>
                  <a:lnTo>
                    <a:pt x="137" y="72"/>
                  </a:lnTo>
                  <a:lnTo>
                    <a:pt x="132" y="74"/>
                  </a:lnTo>
                  <a:lnTo>
                    <a:pt x="126" y="78"/>
                  </a:lnTo>
                  <a:lnTo>
                    <a:pt x="117" y="82"/>
                  </a:lnTo>
                  <a:lnTo>
                    <a:pt x="108" y="86"/>
                  </a:lnTo>
                  <a:lnTo>
                    <a:pt x="96" y="91"/>
                  </a:lnTo>
                  <a:lnTo>
                    <a:pt x="85" y="95"/>
                  </a:lnTo>
                  <a:lnTo>
                    <a:pt x="73" y="98"/>
                  </a:lnTo>
                  <a:lnTo>
                    <a:pt x="73" y="97"/>
                  </a:lnTo>
                  <a:lnTo>
                    <a:pt x="72" y="97"/>
                  </a:lnTo>
                  <a:lnTo>
                    <a:pt x="67" y="96"/>
                  </a:lnTo>
                  <a:lnTo>
                    <a:pt x="61" y="95"/>
                  </a:lnTo>
                  <a:lnTo>
                    <a:pt x="56" y="95"/>
                  </a:lnTo>
                  <a:lnTo>
                    <a:pt x="50" y="96"/>
                  </a:lnTo>
                  <a:lnTo>
                    <a:pt x="45" y="94"/>
                  </a:lnTo>
                  <a:lnTo>
                    <a:pt x="42" y="92"/>
                  </a:lnTo>
                  <a:lnTo>
                    <a:pt x="40" y="89"/>
                  </a:lnTo>
                  <a:lnTo>
                    <a:pt x="38" y="86"/>
                  </a:lnTo>
                  <a:lnTo>
                    <a:pt x="36" y="83"/>
                  </a:lnTo>
                  <a:lnTo>
                    <a:pt x="35" y="80"/>
                  </a:lnTo>
                  <a:lnTo>
                    <a:pt x="34" y="78"/>
                  </a:lnTo>
                  <a:lnTo>
                    <a:pt x="34" y="76"/>
                  </a:lnTo>
                  <a:lnTo>
                    <a:pt x="40" y="75"/>
                  </a:lnTo>
                  <a:lnTo>
                    <a:pt x="45" y="73"/>
                  </a:lnTo>
                  <a:lnTo>
                    <a:pt x="52" y="71"/>
                  </a:lnTo>
                  <a:lnTo>
                    <a:pt x="58" y="67"/>
                  </a:lnTo>
                  <a:lnTo>
                    <a:pt x="64" y="63"/>
                  </a:lnTo>
                  <a:lnTo>
                    <a:pt x="70" y="57"/>
                  </a:lnTo>
                  <a:lnTo>
                    <a:pt x="78" y="52"/>
                  </a:lnTo>
                  <a:lnTo>
                    <a:pt x="85" y="46"/>
                  </a:lnTo>
                  <a:lnTo>
                    <a:pt x="94" y="39"/>
                  </a:lnTo>
                  <a:lnTo>
                    <a:pt x="103" y="30"/>
                  </a:lnTo>
                  <a:lnTo>
                    <a:pt x="114" y="23"/>
                  </a:lnTo>
                  <a:lnTo>
                    <a:pt x="124" y="16"/>
                  </a:lnTo>
                  <a:lnTo>
                    <a:pt x="136" y="10"/>
                  </a:lnTo>
                  <a:lnTo>
                    <a:pt x="147" y="6"/>
                  </a:lnTo>
                  <a:lnTo>
                    <a:pt x="158" y="1"/>
                  </a:lnTo>
                  <a:lnTo>
                    <a:pt x="170" y="0"/>
                  </a:lnTo>
                  <a:lnTo>
                    <a:pt x="176" y="0"/>
                  </a:lnTo>
                  <a:lnTo>
                    <a:pt x="181" y="1"/>
                  </a:lnTo>
                  <a:lnTo>
                    <a:pt x="185" y="3"/>
                  </a:lnTo>
                  <a:lnTo>
                    <a:pt x="188" y="7"/>
                  </a:lnTo>
                  <a:lnTo>
                    <a:pt x="198" y="24"/>
                  </a:lnTo>
                  <a:lnTo>
                    <a:pt x="202" y="46"/>
                  </a:lnTo>
                  <a:lnTo>
                    <a:pt x="203" y="68"/>
                  </a:lnTo>
                  <a:lnTo>
                    <a:pt x="202" y="84"/>
                  </a:lnTo>
                  <a:lnTo>
                    <a:pt x="201" y="92"/>
                  </a:lnTo>
                  <a:lnTo>
                    <a:pt x="202" y="93"/>
                  </a:lnTo>
                  <a:lnTo>
                    <a:pt x="204" y="94"/>
                  </a:lnTo>
                  <a:lnTo>
                    <a:pt x="205" y="95"/>
                  </a:lnTo>
                  <a:lnTo>
                    <a:pt x="206" y="96"/>
                  </a:lnTo>
                  <a:lnTo>
                    <a:pt x="210" y="101"/>
                  </a:lnTo>
                  <a:lnTo>
                    <a:pt x="220" y="113"/>
                  </a:lnTo>
                  <a:lnTo>
                    <a:pt x="227" y="134"/>
                  </a:lnTo>
                  <a:lnTo>
                    <a:pt x="228" y="16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4" name="Freeform 25"/>
            <p:cNvSpPr>
              <a:spLocks/>
            </p:cNvSpPr>
            <p:nvPr/>
          </p:nvSpPr>
          <p:spPr bwMode="auto">
            <a:xfrm>
              <a:off x="5207" y="2811"/>
              <a:ext cx="18" cy="17"/>
            </a:xfrm>
            <a:custGeom>
              <a:avLst/>
              <a:gdLst>
                <a:gd name="T0" fmla="*/ 0 w 74"/>
                <a:gd name="T1" fmla="*/ 0 h 71"/>
                <a:gd name="T2" fmla="*/ 0 w 74"/>
                <a:gd name="T3" fmla="*/ 0 h 71"/>
                <a:gd name="T4" fmla="*/ 0 w 74"/>
                <a:gd name="T5" fmla="*/ 0 h 71"/>
                <a:gd name="T6" fmla="*/ 0 w 74"/>
                <a:gd name="T7" fmla="*/ 0 h 71"/>
                <a:gd name="T8" fmla="*/ 0 w 74"/>
                <a:gd name="T9" fmla="*/ 0 h 71"/>
                <a:gd name="T10" fmla="*/ 0 w 74"/>
                <a:gd name="T11" fmla="*/ 0 h 71"/>
                <a:gd name="T12" fmla="*/ 0 w 74"/>
                <a:gd name="T13" fmla="*/ 0 h 71"/>
                <a:gd name="T14" fmla="*/ 0 w 74"/>
                <a:gd name="T15" fmla="*/ 0 h 71"/>
                <a:gd name="T16" fmla="*/ 0 60000 65536"/>
                <a:gd name="T17" fmla="*/ 0 60000 65536"/>
                <a:gd name="T18" fmla="*/ 0 60000 65536"/>
                <a:gd name="T19" fmla="*/ 0 60000 65536"/>
                <a:gd name="T20" fmla="*/ 0 60000 65536"/>
                <a:gd name="T21" fmla="*/ 0 60000 65536"/>
                <a:gd name="T22" fmla="*/ 0 60000 65536"/>
                <a:gd name="T23" fmla="*/ 0 60000 65536"/>
                <a:gd name="T24" fmla="*/ 0 w 74"/>
                <a:gd name="T25" fmla="*/ 0 h 71"/>
                <a:gd name="T26" fmla="*/ 74 w 74"/>
                <a:gd name="T27" fmla="*/ 71 h 7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4" h="71">
                  <a:moveTo>
                    <a:pt x="30" y="0"/>
                  </a:moveTo>
                  <a:lnTo>
                    <a:pt x="74" y="49"/>
                  </a:lnTo>
                  <a:lnTo>
                    <a:pt x="51" y="71"/>
                  </a:lnTo>
                  <a:lnTo>
                    <a:pt x="0" y="13"/>
                  </a:lnTo>
                  <a:lnTo>
                    <a:pt x="9" y="9"/>
                  </a:lnTo>
                  <a:lnTo>
                    <a:pt x="17" y="6"/>
                  </a:lnTo>
                  <a:lnTo>
                    <a:pt x="24" y="3"/>
                  </a:lnTo>
                  <a:lnTo>
                    <a:pt x="3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5" name="Rectangle 26"/>
            <p:cNvSpPr>
              <a:spLocks noChangeArrowheads="1"/>
            </p:cNvSpPr>
            <p:nvPr/>
          </p:nvSpPr>
          <p:spPr bwMode="auto">
            <a:xfrm>
              <a:off x="5217" y="2802"/>
              <a:ext cx="1" cy="1"/>
            </a:xfrm>
            <a:prstGeom prst="rect">
              <a:avLst/>
            </a:prstGeom>
            <a:solidFill>
              <a:srgbClr val="93C65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0"/>
                </a:spcBef>
                <a:buClrTx/>
                <a:buSzTx/>
                <a:buFontTx/>
                <a:buNone/>
              </a:pPr>
              <a:endParaRPr lang="en-US" altLang="en-US" sz="2400">
                <a:cs typeface="Arial" charset="0"/>
              </a:endParaRPr>
            </a:p>
          </p:txBody>
        </p:sp>
        <p:sp>
          <p:nvSpPr>
            <p:cNvPr id="50206" name="Freeform 27"/>
            <p:cNvSpPr>
              <a:spLocks/>
            </p:cNvSpPr>
            <p:nvPr/>
          </p:nvSpPr>
          <p:spPr bwMode="auto">
            <a:xfrm>
              <a:off x="5088" y="2671"/>
              <a:ext cx="95" cy="95"/>
            </a:xfrm>
            <a:custGeom>
              <a:avLst/>
              <a:gdLst>
                <a:gd name="T0" fmla="*/ 0 w 381"/>
                <a:gd name="T1" fmla="*/ 0 h 381"/>
                <a:gd name="T2" fmla="*/ 0 w 381"/>
                <a:gd name="T3" fmla="*/ 0 h 381"/>
                <a:gd name="T4" fmla="*/ 0 w 381"/>
                <a:gd name="T5" fmla="*/ 0 h 381"/>
                <a:gd name="T6" fmla="*/ 0 w 381"/>
                <a:gd name="T7" fmla="*/ 0 h 381"/>
                <a:gd name="T8" fmla="*/ 0 w 381"/>
                <a:gd name="T9" fmla="*/ 0 h 381"/>
                <a:gd name="T10" fmla="*/ 0 w 381"/>
                <a:gd name="T11" fmla="*/ 0 h 381"/>
                <a:gd name="T12" fmla="*/ 0 w 381"/>
                <a:gd name="T13" fmla="*/ 0 h 381"/>
                <a:gd name="T14" fmla="*/ 0 w 381"/>
                <a:gd name="T15" fmla="*/ 0 h 381"/>
                <a:gd name="T16" fmla="*/ 0 w 381"/>
                <a:gd name="T17" fmla="*/ 0 h 381"/>
                <a:gd name="T18" fmla="*/ 0 w 381"/>
                <a:gd name="T19" fmla="*/ 0 h 381"/>
                <a:gd name="T20" fmla="*/ 0 w 381"/>
                <a:gd name="T21" fmla="*/ 0 h 381"/>
                <a:gd name="T22" fmla="*/ 0 w 381"/>
                <a:gd name="T23" fmla="*/ 0 h 381"/>
                <a:gd name="T24" fmla="*/ 0 w 381"/>
                <a:gd name="T25" fmla="*/ 0 h 381"/>
                <a:gd name="T26" fmla="*/ 0 w 381"/>
                <a:gd name="T27" fmla="*/ 0 h 381"/>
                <a:gd name="T28" fmla="*/ 0 w 381"/>
                <a:gd name="T29" fmla="*/ 0 h 381"/>
                <a:gd name="T30" fmla="*/ 0 w 381"/>
                <a:gd name="T31" fmla="*/ 0 h 381"/>
                <a:gd name="T32" fmla="*/ 0 w 381"/>
                <a:gd name="T33" fmla="*/ 0 h 381"/>
                <a:gd name="T34" fmla="*/ 0 w 381"/>
                <a:gd name="T35" fmla="*/ 0 h 381"/>
                <a:gd name="T36" fmla="*/ 0 w 381"/>
                <a:gd name="T37" fmla="*/ 0 h 381"/>
                <a:gd name="T38" fmla="*/ 0 w 381"/>
                <a:gd name="T39" fmla="*/ 0 h 381"/>
                <a:gd name="T40" fmla="*/ 0 w 381"/>
                <a:gd name="T41" fmla="*/ 0 h 381"/>
                <a:gd name="T42" fmla="*/ 0 w 381"/>
                <a:gd name="T43" fmla="*/ 0 h 381"/>
                <a:gd name="T44" fmla="*/ 0 w 381"/>
                <a:gd name="T45" fmla="*/ 0 h 381"/>
                <a:gd name="T46" fmla="*/ 0 w 381"/>
                <a:gd name="T47" fmla="*/ 0 h 381"/>
                <a:gd name="T48" fmla="*/ 0 w 381"/>
                <a:gd name="T49" fmla="*/ 0 h 381"/>
                <a:gd name="T50" fmla="*/ 0 w 381"/>
                <a:gd name="T51" fmla="*/ 0 h 381"/>
                <a:gd name="T52" fmla="*/ 0 w 381"/>
                <a:gd name="T53" fmla="*/ 0 h 381"/>
                <a:gd name="T54" fmla="*/ 0 w 381"/>
                <a:gd name="T55" fmla="*/ 0 h 381"/>
                <a:gd name="T56" fmla="*/ 0 w 381"/>
                <a:gd name="T57" fmla="*/ 0 h 381"/>
                <a:gd name="T58" fmla="*/ 0 w 381"/>
                <a:gd name="T59" fmla="*/ 0 h 381"/>
                <a:gd name="T60" fmla="*/ 0 w 381"/>
                <a:gd name="T61" fmla="*/ 0 h 381"/>
                <a:gd name="T62" fmla="*/ 0 w 381"/>
                <a:gd name="T63" fmla="*/ 0 h 38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81"/>
                <a:gd name="T97" fmla="*/ 0 h 381"/>
                <a:gd name="T98" fmla="*/ 381 w 381"/>
                <a:gd name="T99" fmla="*/ 381 h 38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81" h="381">
                  <a:moveTo>
                    <a:pt x="191" y="0"/>
                  </a:moveTo>
                  <a:lnTo>
                    <a:pt x="172" y="1"/>
                  </a:lnTo>
                  <a:lnTo>
                    <a:pt x="153" y="4"/>
                  </a:lnTo>
                  <a:lnTo>
                    <a:pt x="134" y="9"/>
                  </a:lnTo>
                  <a:lnTo>
                    <a:pt x="117" y="15"/>
                  </a:lnTo>
                  <a:lnTo>
                    <a:pt x="100" y="23"/>
                  </a:lnTo>
                  <a:lnTo>
                    <a:pt x="84" y="32"/>
                  </a:lnTo>
                  <a:lnTo>
                    <a:pt x="70" y="44"/>
                  </a:lnTo>
                  <a:lnTo>
                    <a:pt x="56" y="56"/>
                  </a:lnTo>
                  <a:lnTo>
                    <a:pt x="44" y="70"/>
                  </a:lnTo>
                  <a:lnTo>
                    <a:pt x="33" y="84"/>
                  </a:lnTo>
                  <a:lnTo>
                    <a:pt x="23" y="100"/>
                  </a:lnTo>
                  <a:lnTo>
                    <a:pt x="15" y="116"/>
                  </a:lnTo>
                  <a:lnTo>
                    <a:pt x="9" y="134"/>
                  </a:lnTo>
                  <a:lnTo>
                    <a:pt x="5" y="152"/>
                  </a:lnTo>
                  <a:lnTo>
                    <a:pt x="2" y="170"/>
                  </a:lnTo>
                  <a:lnTo>
                    <a:pt x="0" y="190"/>
                  </a:lnTo>
                  <a:lnTo>
                    <a:pt x="2" y="209"/>
                  </a:lnTo>
                  <a:lnTo>
                    <a:pt x="5" y="227"/>
                  </a:lnTo>
                  <a:lnTo>
                    <a:pt x="9" y="246"/>
                  </a:lnTo>
                  <a:lnTo>
                    <a:pt x="15" y="264"/>
                  </a:lnTo>
                  <a:lnTo>
                    <a:pt x="23" y="280"/>
                  </a:lnTo>
                  <a:lnTo>
                    <a:pt x="33" y="296"/>
                  </a:lnTo>
                  <a:lnTo>
                    <a:pt x="44" y="311"/>
                  </a:lnTo>
                  <a:lnTo>
                    <a:pt x="56" y="325"/>
                  </a:lnTo>
                  <a:lnTo>
                    <a:pt x="71" y="337"/>
                  </a:lnTo>
                  <a:lnTo>
                    <a:pt x="86" y="349"/>
                  </a:lnTo>
                  <a:lnTo>
                    <a:pt x="102" y="358"/>
                  </a:lnTo>
                  <a:lnTo>
                    <a:pt x="119" y="366"/>
                  </a:lnTo>
                  <a:lnTo>
                    <a:pt x="136" y="372"/>
                  </a:lnTo>
                  <a:lnTo>
                    <a:pt x="154" y="377"/>
                  </a:lnTo>
                  <a:lnTo>
                    <a:pt x="173" y="380"/>
                  </a:lnTo>
                  <a:lnTo>
                    <a:pt x="191" y="381"/>
                  </a:lnTo>
                  <a:lnTo>
                    <a:pt x="210" y="380"/>
                  </a:lnTo>
                  <a:lnTo>
                    <a:pt x="229" y="377"/>
                  </a:lnTo>
                  <a:lnTo>
                    <a:pt x="246" y="372"/>
                  </a:lnTo>
                  <a:lnTo>
                    <a:pt x="264" y="366"/>
                  </a:lnTo>
                  <a:lnTo>
                    <a:pt x="280" y="358"/>
                  </a:lnTo>
                  <a:lnTo>
                    <a:pt x="296" y="349"/>
                  </a:lnTo>
                  <a:lnTo>
                    <a:pt x="311" y="337"/>
                  </a:lnTo>
                  <a:lnTo>
                    <a:pt x="325" y="325"/>
                  </a:lnTo>
                  <a:lnTo>
                    <a:pt x="337" y="311"/>
                  </a:lnTo>
                  <a:lnTo>
                    <a:pt x="349" y="296"/>
                  </a:lnTo>
                  <a:lnTo>
                    <a:pt x="358" y="280"/>
                  </a:lnTo>
                  <a:lnTo>
                    <a:pt x="366" y="264"/>
                  </a:lnTo>
                  <a:lnTo>
                    <a:pt x="373" y="246"/>
                  </a:lnTo>
                  <a:lnTo>
                    <a:pt x="377" y="227"/>
                  </a:lnTo>
                  <a:lnTo>
                    <a:pt x="380" y="209"/>
                  </a:lnTo>
                  <a:lnTo>
                    <a:pt x="381" y="190"/>
                  </a:lnTo>
                  <a:lnTo>
                    <a:pt x="380" y="171"/>
                  </a:lnTo>
                  <a:lnTo>
                    <a:pt x="377" y="153"/>
                  </a:lnTo>
                  <a:lnTo>
                    <a:pt x="373" y="135"/>
                  </a:lnTo>
                  <a:lnTo>
                    <a:pt x="366" y="117"/>
                  </a:lnTo>
                  <a:lnTo>
                    <a:pt x="358" y="101"/>
                  </a:lnTo>
                  <a:lnTo>
                    <a:pt x="349" y="85"/>
                  </a:lnTo>
                  <a:lnTo>
                    <a:pt x="337" y="70"/>
                  </a:lnTo>
                  <a:lnTo>
                    <a:pt x="325" y="56"/>
                  </a:lnTo>
                  <a:lnTo>
                    <a:pt x="311" y="44"/>
                  </a:lnTo>
                  <a:lnTo>
                    <a:pt x="296" y="32"/>
                  </a:lnTo>
                  <a:lnTo>
                    <a:pt x="280" y="23"/>
                  </a:lnTo>
                  <a:lnTo>
                    <a:pt x="264" y="15"/>
                  </a:lnTo>
                  <a:lnTo>
                    <a:pt x="246" y="9"/>
                  </a:lnTo>
                  <a:lnTo>
                    <a:pt x="229" y="4"/>
                  </a:lnTo>
                  <a:lnTo>
                    <a:pt x="210" y="1"/>
                  </a:lnTo>
                  <a:lnTo>
                    <a:pt x="19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7" name="Freeform 28"/>
            <p:cNvSpPr>
              <a:spLocks/>
            </p:cNvSpPr>
            <p:nvPr/>
          </p:nvSpPr>
          <p:spPr bwMode="auto">
            <a:xfrm>
              <a:off x="5095" y="2677"/>
              <a:ext cx="82" cy="82"/>
            </a:xfrm>
            <a:custGeom>
              <a:avLst/>
              <a:gdLst>
                <a:gd name="T0" fmla="*/ 0 w 328"/>
                <a:gd name="T1" fmla="*/ 0 h 328"/>
                <a:gd name="T2" fmla="*/ 0 w 328"/>
                <a:gd name="T3" fmla="*/ 0 h 328"/>
                <a:gd name="T4" fmla="*/ 0 w 328"/>
                <a:gd name="T5" fmla="*/ 0 h 328"/>
                <a:gd name="T6" fmla="*/ 0 w 328"/>
                <a:gd name="T7" fmla="*/ 0 h 328"/>
                <a:gd name="T8" fmla="*/ 0 w 328"/>
                <a:gd name="T9" fmla="*/ 0 h 328"/>
                <a:gd name="T10" fmla="*/ 0 w 328"/>
                <a:gd name="T11" fmla="*/ 0 h 328"/>
                <a:gd name="T12" fmla="*/ 0 w 328"/>
                <a:gd name="T13" fmla="*/ 0 h 328"/>
                <a:gd name="T14" fmla="*/ 0 w 328"/>
                <a:gd name="T15" fmla="*/ 0 h 328"/>
                <a:gd name="T16" fmla="*/ 0 w 328"/>
                <a:gd name="T17" fmla="*/ 0 h 328"/>
                <a:gd name="T18" fmla="*/ 0 w 328"/>
                <a:gd name="T19" fmla="*/ 0 h 328"/>
                <a:gd name="T20" fmla="*/ 0 w 328"/>
                <a:gd name="T21" fmla="*/ 0 h 328"/>
                <a:gd name="T22" fmla="*/ 0 w 328"/>
                <a:gd name="T23" fmla="*/ 0 h 328"/>
                <a:gd name="T24" fmla="*/ 0 w 328"/>
                <a:gd name="T25" fmla="*/ 0 h 328"/>
                <a:gd name="T26" fmla="*/ 0 w 328"/>
                <a:gd name="T27" fmla="*/ 0 h 328"/>
                <a:gd name="T28" fmla="*/ 0 w 328"/>
                <a:gd name="T29" fmla="*/ 0 h 328"/>
                <a:gd name="T30" fmla="*/ 0 w 328"/>
                <a:gd name="T31" fmla="*/ 0 h 328"/>
                <a:gd name="T32" fmla="*/ 0 w 328"/>
                <a:gd name="T33" fmla="*/ 0 h 328"/>
                <a:gd name="T34" fmla="*/ 0 w 328"/>
                <a:gd name="T35" fmla="*/ 0 h 328"/>
                <a:gd name="T36" fmla="*/ 0 w 328"/>
                <a:gd name="T37" fmla="*/ 0 h 328"/>
                <a:gd name="T38" fmla="*/ 0 w 328"/>
                <a:gd name="T39" fmla="*/ 0 h 328"/>
                <a:gd name="T40" fmla="*/ 0 w 328"/>
                <a:gd name="T41" fmla="*/ 0 h 328"/>
                <a:gd name="T42" fmla="*/ 0 w 328"/>
                <a:gd name="T43" fmla="*/ 0 h 328"/>
                <a:gd name="T44" fmla="*/ 0 w 328"/>
                <a:gd name="T45" fmla="*/ 0 h 328"/>
                <a:gd name="T46" fmla="*/ 0 w 328"/>
                <a:gd name="T47" fmla="*/ 0 h 328"/>
                <a:gd name="T48" fmla="*/ 0 w 328"/>
                <a:gd name="T49" fmla="*/ 0 h 328"/>
                <a:gd name="T50" fmla="*/ 0 w 328"/>
                <a:gd name="T51" fmla="*/ 0 h 328"/>
                <a:gd name="T52" fmla="*/ 0 w 328"/>
                <a:gd name="T53" fmla="*/ 0 h 328"/>
                <a:gd name="T54" fmla="*/ 0 w 328"/>
                <a:gd name="T55" fmla="*/ 0 h 328"/>
                <a:gd name="T56" fmla="*/ 0 w 328"/>
                <a:gd name="T57" fmla="*/ 0 h 328"/>
                <a:gd name="T58" fmla="*/ 0 w 328"/>
                <a:gd name="T59" fmla="*/ 0 h 328"/>
                <a:gd name="T60" fmla="*/ 0 w 328"/>
                <a:gd name="T61" fmla="*/ 0 h 328"/>
                <a:gd name="T62" fmla="*/ 0 w 328"/>
                <a:gd name="T63" fmla="*/ 0 h 328"/>
                <a:gd name="T64" fmla="*/ 0 w 328"/>
                <a:gd name="T65" fmla="*/ 0 h 328"/>
                <a:gd name="T66" fmla="*/ 0 w 328"/>
                <a:gd name="T67" fmla="*/ 0 h 328"/>
                <a:gd name="T68" fmla="*/ 0 w 328"/>
                <a:gd name="T69" fmla="*/ 0 h 328"/>
                <a:gd name="T70" fmla="*/ 0 w 328"/>
                <a:gd name="T71" fmla="*/ 0 h 328"/>
                <a:gd name="T72" fmla="*/ 0 w 328"/>
                <a:gd name="T73" fmla="*/ 0 h 328"/>
                <a:gd name="T74" fmla="*/ 0 w 328"/>
                <a:gd name="T75" fmla="*/ 0 h 328"/>
                <a:gd name="T76" fmla="*/ 0 w 328"/>
                <a:gd name="T77" fmla="*/ 0 h 328"/>
                <a:gd name="T78" fmla="*/ 0 w 328"/>
                <a:gd name="T79" fmla="*/ 0 h 328"/>
                <a:gd name="T80" fmla="*/ 0 w 328"/>
                <a:gd name="T81" fmla="*/ 0 h 328"/>
                <a:gd name="T82" fmla="*/ 0 w 328"/>
                <a:gd name="T83" fmla="*/ 0 h 328"/>
                <a:gd name="T84" fmla="*/ 0 w 328"/>
                <a:gd name="T85" fmla="*/ 0 h 328"/>
                <a:gd name="T86" fmla="*/ 0 w 328"/>
                <a:gd name="T87" fmla="*/ 0 h 328"/>
                <a:gd name="T88" fmla="*/ 0 w 328"/>
                <a:gd name="T89" fmla="*/ 0 h 328"/>
                <a:gd name="T90" fmla="*/ 0 w 328"/>
                <a:gd name="T91" fmla="*/ 0 h 328"/>
                <a:gd name="T92" fmla="*/ 0 w 328"/>
                <a:gd name="T93" fmla="*/ 0 h 328"/>
                <a:gd name="T94" fmla="*/ 0 w 328"/>
                <a:gd name="T95" fmla="*/ 0 h 328"/>
                <a:gd name="T96" fmla="*/ 0 w 328"/>
                <a:gd name="T97" fmla="*/ 0 h 328"/>
                <a:gd name="T98" fmla="*/ 0 w 328"/>
                <a:gd name="T99" fmla="*/ 0 h 328"/>
                <a:gd name="T100" fmla="*/ 0 w 328"/>
                <a:gd name="T101" fmla="*/ 0 h 328"/>
                <a:gd name="T102" fmla="*/ 0 w 328"/>
                <a:gd name="T103" fmla="*/ 0 h 328"/>
                <a:gd name="T104" fmla="*/ 0 w 328"/>
                <a:gd name="T105" fmla="*/ 0 h 328"/>
                <a:gd name="T106" fmla="*/ 0 w 328"/>
                <a:gd name="T107" fmla="*/ 0 h 328"/>
                <a:gd name="T108" fmla="*/ 0 w 328"/>
                <a:gd name="T109" fmla="*/ 0 h 328"/>
                <a:gd name="T110" fmla="*/ 0 w 328"/>
                <a:gd name="T111" fmla="*/ 0 h 328"/>
                <a:gd name="T112" fmla="*/ 0 w 328"/>
                <a:gd name="T113" fmla="*/ 0 h 32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328"/>
                <a:gd name="T172" fmla="*/ 0 h 328"/>
                <a:gd name="T173" fmla="*/ 328 w 328"/>
                <a:gd name="T174" fmla="*/ 328 h 32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328" h="328">
                  <a:moveTo>
                    <a:pt x="164" y="328"/>
                  </a:moveTo>
                  <a:lnTo>
                    <a:pt x="148" y="327"/>
                  </a:lnTo>
                  <a:lnTo>
                    <a:pt x="132" y="325"/>
                  </a:lnTo>
                  <a:lnTo>
                    <a:pt x="117" y="321"/>
                  </a:lnTo>
                  <a:lnTo>
                    <a:pt x="101" y="315"/>
                  </a:lnTo>
                  <a:lnTo>
                    <a:pt x="86" y="309"/>
                  </a:lnTo>
                  <a:lnTo>
                    <a:pt x="73" y="301"/>
                  </a:lnTo>
                  <a:lnTo>
                    <a:pt x="61" y="292"/>
                  </a:lnTo>
                  <a:lnTo>
                    <a:pt x="48" y="280"/>
                  </a:lnTo>
                  <a:lnTo>
                    <a:pt x="37" y="268"/>
                  </a:lnTo>
                  <a:lnTo>
                    <a:pt x="27" y="255"/>
                  </a:lnTo>
                  <a:lnTo>
                    <a:pt x="19" y="242"/>
                  </a:lnTo>
                  <a:lnTo>
                    <a:pt x="13" y="227"/>
                  </a:lnTo>
                  <a:lnTo>
                    <a:pt x="8" y="212"/>
                  </a:lnTo>
                  <a:lnTo>
                    <a:pt x="4" y="196"/>
                  </a:lnTo>
                  <a:lnTo>
                    <a:pt x="1" y="181"/>
                  </a:lnTo>
                  <a:lnTo>
                    <a:pt x="0" y="164"/>
                  </a:lnTo>
                  <a:lnTo>
                    <a:pt x="1" y="147"/>
                  </a:lnTo>
                  <a:lnTo>
                    <a:pt x="4" y="132"/>
                  </a:lnTo>
                  <a:lnTo>
                    <a:pt x="8" y="116"/>
                  </a:lnTo>
                  <a:lnTo>
                    <a:pt x="13" y="102"/>
                  </a:lnTo>
                  <a:lnTo>
                    <a:pt x="19" y="87"/>
                  </a:lnTo>
                  <a:lnTo>
                    <a:pt x="27" y="74"/>
                  </a:lnTo>
                  <a:lnTo>
                    <a:pt x="37" y="61"/>
                  </a:lnTo>
                  <a:lnTo>
                    <a:pt x="48" y="49"/>
                  </a:lnTo>
                  <a:lnTo>
                    <a:pt x="61" y="37"/>
                  </a:lnTo>
                  <a:lnTo>
                    <a:pt x="73" y="28"/>
                  </a:lnTo>
                  <a:lnTo>
                    <a:pt x="86" y="20"/>
                  </a:lnTo>
                  <a:lnTo>
                    <a:pt x="101" y="13"/>
                  </a:lnTo>
                  <a:lnTo>
                    <a:pt x="117" y="7"/>
                  </a:lnTo>
                  <a:lnTo>
                    <a:pt x="132" y="3"/>
                  </a:lnTo>
                  <a:lnTo>
                    <a:pt x="148" y="1"/>
                  </a:lnTo>
                  <a:lnTo>
                    <a:pt x="164" y="0"/>
                  </a:lnTo>
                  <a:lnTo>
                    <a:pt x="181" y="1"/>
                  </a:lnTo>
                  <a:lnTo>
                    <a:pt x="196" y="3"/>
                  </a:lnTo>
                  <a:lnTo>
                    <a:pt x="212" y="7"/>
                  </a:lnTo>
                  <a:lnTo>
                    <a:pt x="226" y="13"/>
                  </a:lnTo>
                  <a:lnTo>
                    <a:pt x="241" y="20"/>
                  </a:lnTo>
                  <a:lnTo>
                    <a:pt x="254" y="28"/>
                  </a:lnTo>
                  <a:lnTo>
                    <a:pt x="267" y="37"/>
                  </a:lnTo>
                  <a:lnTo>
                    <a:pt x="279" y="49"/>
                  </a:lnTo>
                  <a:lnTo>
                    <a:pt x="291" y="61"/>
                  </a:lnTo>
                  <a:lnTo>
                    <a:pt x="300" y="74"/>
                  </a:lnTo>
                  <a:lnTo>
                    <a:pt x="308" y="87"/>
                  </a:lnTo>
                  <a:lnTo>
                    <a:pt x="316" y="102"/>
                  </a:lnTo>
                  <a:lnTo>
                    <a:pt x="321" y="116"/>
                  </a:lnTo>
                  <a:lnTo>
                    <a:pt x="325" y="132"/>
                  </a:lnTo>
                  <a:lnTo>
                    <a:pt x="327" y="147"/>
                  </a:lnTo>
                  <a:lnTo>
                    <a:pt x="328" y="164"/>
                  </a:lnTo>
                  <a:lnTo>
                    <a:pt x="325" y="197"/>
                  </a:lnTo>
                  <a:lnTo>
                    <a:pt x="316" y="228"/>
                  </a:lnTo>
                  <a:lnTo>
                    <a:pt x="300" y="256"/>
                  </a:lnTo>
                  <a:lnTo>
                    <a:pt x="280" y="280"/>
                  </a:lnTo>
                  <a:lnTo>
                    <a:pt x="255" y="300"/>
                  </a:lnTo>
                  <a:lnTo>
                    <a:pt x="227" y="315"/>
                  </a:lnTo>
                  <a:lnTo>
                    <a:pt x="197" y="325"/>
                  </a:lnTo>
                  <a:lnTo>
                    <a:pt x="164" y="3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50208" name="Freeform 29"/>
            <p:cNvSpPr>
              <a:spLocks/>
            </p:cNvSpPr>
            <p:nvPr/>
          </p:nvSpPr>
          <p:spPr bwMode="auto">
            <a:xfrm>
              <a:off x="5113" y="2686"/>
              <a:ext cx="45" cy="59"/>
            </a:xfrm>
            <a:custGeom>
              <a:avLst/>
              <a:gdLst>
                <a:gd name="T0" fmla="*/ 0 w 181"/>
                <a:gd name="T1" fmla="*/ 0 h 236"/>
                <a:gd name="T2" fmla="*/ 0 w 181"/>
                <a:gd name="T3" fmla="*/ 0 h 236"/>
                <a:gd name="T4" fmla="*/ 0 w 181"/>
                <a:gd name="T5" fmla="*/ 0 h 236"/>
                <a:gd name="T6" fmla="*/ 0 w 181"/>
                <a:gd name="T7" fmla="*/ 0 h 236"/>
                <a:gd name="T8" fmla="*/ 0 w 181"/>
                <a:gd name="T9" fmla="*/ 0 h 236"/>
                <a:gd name="T10" fmla="*/ 0 w 181"/>
                <a:gd name="T11" fmla="*/ 0 h 236"/>
                <a:gd name="T12" fmla="*/ 0 w 181"/>
                <a:gd name="T13" fmla="*/ 0 h 236"/>
                <a:gd name="T14" fmla="*/ 0 w 181"/>
                <a:gd name="T15" fmla="*/ 0 h 236"/>
                <a:gd name="T16" fmla="*/ 0 w 181"/>
                <a:gd name="T17" fmla="*/ 0 h 236"/>
                <a:gd name="T18" fmla="*/ 0 w 181"/>
                <a:gd name="T19" fmla="*/ 0 h 236"/>
                <a:gd name="T20" fmla="*/ 0 w 181"/>
                <a:gd name="T21" fmla="*/ 0 h 236"/>
                <a:gd name="T22" fmla="*/ 0 w 181"/>
                <a:gd name="T23" fmla="*/ 0 h 236"/>
                <a:gd name="T24" fmla="*/ 0 w 181"/>
                <a:gd name="T25" fmla="*/ 0 h 236"/>
                <a:gd name="T26" fmla="*/ 0 w 181"/>
                <a:gd name="T27" fmla="*/ 0 h 236"/>
                <a:gd name="T28" fmla="*/ 0 w 181"/>
                <a:gd name="T29" fmla="*/ 0 h 236"/>
                <a:gd name="T30" fmla="*/ 0 w 181"/>
                <a:gd name="T31" fmla="*/ 0 h 236"/>
                <a:gd name="T32" fmla="*/ 0 w 181"/>
                <a:gd name="T33" fmla="*/ 0 h 236"/>
                <a:gd name="T34" fmla="*/ 0 w 181"/>
                <a:gd name="T35" fmla="*/ 0 h 236"/>
                <a:gd name="T36" fmla="*/ 0 w 181"/>
                <a:gd name="T37" fmla="*/ 0 h 236"/>
                <a:gd name="T38" fmla="*/ 0 w 181"/>
                <a:gd name="T39" fmla="*/ 0 h 236"/>
                <a:gd name="T40" fmla="*/ 0 w 181"/>
                <a:gd name="T41" fmla="*/ 0 h 236"/>
                <a:gd name="T42" fmla="*/ 0 w 181"/>
                <a:gd name="T43" fmla="*/ 0 h 236"/>
                <a:gd name="T44" fmla="*/ 0 w 181"/>
                <a:gd name="T45" fmla="*/ 0 h 236"/>
                <a:gd name="T46" fmla="*/ 0 w 181"/>
                <a:gd name="T47" fmla="*/ 0 h 236"/>
                <a:gd name="T48" fmla="*/ 0 w 181"/>
                <a:gd name="T49" fmla="*/ 0 h 236"/>
                <a:gd name="T50" fmla="*/ 0 w 181"/>
                <a:gd name="T51" fmla="*/ 0 h 236"/>
                <a:gd name="T52" fmla="*/ 0 w 181"/>
                <a:gd name="T53" fmla="*/ 0 h 236"/>
                <a:gd name="T54" fmla="*/ 0 w 181"/>
                <a:gd name="T55" fmla="*/ 0 h 236"/>
                <a:gd name="T56" fmla="*/ 0 w 181"/>
                <a:gd name="T57" fmla="*/ 0 h 236"/>
                <a:gd name="T58" fmla="*/ 0 w 181"/>
                <a:gd name="T59" fmla="*/ 0 h 236"/>
                <a:gd name="T60" fmla="*/ 0 w 181"/>
                <a:gd name="T61" fmla="*/ 0 h 236"/>
                <a:gd name="T62" fmla="*/ 0 w 181"/>
                <a:gd name="T63" fmla="*/ 0 h 236"/>
                <a:gd name="T64" fmla="*/ 0 w 181"/>
                <a:gd name="T65" fmla="*/ 0 h 2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181"/>
                <a:gd name="T100" fmla="*/ 0 h 236"/>
                <a:gd name="T101" fmla="*/ 181 w 181"/>
                <a:gd name="T102" fmla="*/ 236 h 2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181" h="236">
                  <a:moveTo>
                    <a:pt x="90" y="0"/>
                  </a:moveTo>
                  <a:lnTo>
                    <a:pt x="72" y="3"/>
                  </a:lnTo>
                  <a:lnTo>
                    <a:pt x="55" y="10"/>
                  </a:lnTo>
                  <a:lnTo>
                    <a:pt x="39" y="20"/>
                  </a:lnTo>
                  <a:lnTo>
                    <a:pt x="27" y="35"/>
                  </a:lnTo>
                  <a:lnTo>
                    <a:pt x="16" y="52"/>
                  </a:lnTo>
                  <a:lnTo>
                    <a:pt x="7" y="72"/>
                  </a:lnTo>
                  <a:lnTo>
                    <a:pt x="2" y="94"/>
                  </a:lnTo>
                  <a:lnTo>
                    <a:pt x="0" y="118"/>
                  </a:lnTo>
                  <a:lnTo>
                    <a:pt x="2" y="141"/>
                  </a:lnTo>
                  <a:lnTo>
                    <a:pt x="7" y="163"/>
                  </a:lnTo>
                  <a:lnTo>
                    <a:pt x="16" y="184"/>
                  </a:lnTo>
                  <a:lnTo>
                    <a:pt x="27" y="202"/>
                  </a:lnTo>
                  <a:lnTo>
                    <a:pt x="39" y="216"/>
                  </a:lnTo>
                  <a:lnTo>
                    <a:pt x="55" y="226"/>
                  </a:lnTo>
                  <a:lnTo>
                    <a:pt x="72" y="234"/>
                  </a:lnTo>
                  <a:lnTo>
                    <a:pt x="90" y="236"/>
                  </a:lnTo>
                  <a:lnTo>
                    <a:pt x="109" y="234"/>
                  </a:lnTo>
                  <a:lnTo>
                    <a:pt x="125" y="226"/>
                  </a:lnTo>
                  <a:lnTo>
                    <a:pt x="141" y="216"/>
                  </a:lnTo>
                  <a:lnTo>
                    <a:pt x="155" y="202"/>
                  </a:lnTo>
                  <a:lnTo>
                    <a:pt x="166" y="184"/>
                  </a:lnTo>
                  <a:lnTo>
                    <a:pt x="174" y="163"/>
                  </a:lnTo>
                  <a:lnTo>
                    <a:pt x="179" y="141"/>
                  </a:lnTo>
                  <a:lnTo>
                    <a:pt x="181" y="118"/>
                  </a:lnTo>
                  <a:lnTo>
                    <a:pt x="179" y="94"/>
                  </a:lnTo>
                  <a:lnTo>
                    <a:pt x="174" y="72"/>
                  </a:lnTo>
                  <a:lnTo>
                    <a:pt x="166" y="52"/>
                  </a:lnTo>
                  <a:lnTo>
                    <a:pt x="155" y="35"/>
                  </a:lnTo>
                  <a:lnTo>
                    <a:pt x="141" y="20"/>
                  </a:lnTo>
                  <a:lnTo>
                    <a:pt x="125" y="10"/>
                  </a:lnTo>
                  <a:lnTo>
                    <a:pt x="109" y="3"/>
                  </a:lnTo>
                  <a:lnTo>
                    <a:pt x="9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grpSp>
      <p:sp>
        <p:nvSpPr>
          <p:cNvPr id="50187" name="Text Box 30"/>
          <p:cNvSpPr txBox="1">
            <a:spLocks noChangeArrowheads="1"/>
          </p:cNvSpPr>
          <p:nvPr/>
        </p:nvSpPr>
        <p:spPr bwMode="auto">
          <a:xfrm>
            <a:off x="7391400" y="3200400"/>
            <a:ext cx="1143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endParaRPr lang="en-US" altLang="en-US">
              <a:solidFill>
                <a:schemeClr val="bg1"/>
              </a:solidFill>
              <a:cs typeface="Arial" charset="0"/>
            </a:endParaRPr>
          </a:p>
        </p:txBody>
      </p:sp>
      <p:sp>
        <p:nvSpPr>
          <p:cNvPr id="50188" name="Text Box 31"/>
          <p:cNvSpPr txBox="1">
            <a:spLocks noChangeArrowheads="1"/>
          </p:cNvSpPr>
          <p:nvPr/>
        </p:nvSpPr>
        <p:spPr bwMode="auto">
          <a:xfrm>
            <a:off x="6400800" y="3048000"/>
            <a:ext cx="2362200" cy="1004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eaLnBrk="1" hangingPunct="1">
              <a:spcBef>
                <a:spcPct val="50000"/>
              </a:spcBef>
              <a:buClrTx/>
              <a:buSzTx/>
              <a:buFontTx/>
              <a:buNone/>
            </a:pPr>
            <a:r>
              <a:rPr lang="en-US" altLang="en-US" sz="2400">
                <a:cs typeface="Arial" charset="0"/>
              </a:rPr>
              <a:t>Yes (case)</a:t>
            </a:r>
          </a:p>
          <a:p>
            <a:pPr eaLnBrk="1" hangingPunct="1">
              <a:spcBef>
                <a:spcPct val="50000"/>
              </a:spcBef>
              <a:buClrTx/>
              <a:buSzTx/>
              <a:buFontTx/>
              <a:buNone/>
            </a:pPr>
            <a:r>
              <a:rPr lang="en-US" altLang="en-US" sz="2400">
                <a:cs typeface="Arial" charset="0"/>
              </a:rPr>
              <a:t>No (control)</a:t>
            </a:r>
          </a:p>
        </p:txBody>
      </p:sp>
      <p:sp>
        <p:nvSpPr>
          <p:cNvPr id="50189" name="Text Box 32"/>
          <p:cNvSpPr txBox="1">
            <a:spLocks noChangeArrowheads="1"/>
          </p:cNvSpPr>
          <p:nvPr/>
        </p:nvSpPr>
        <p:spPr bwMode="auto">
          <a:xfrm>
            <a:off x="5181600" y="4953000"/>
            <a:ext cx="342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lgn="l" eaLnBrk="0" hangingPunct="0">
              <a:spcBef>
                <a:spcPct val="20000"/>
              </a:spcBef>
              <a:buClr>
                <a:srgbClr val="CC0000"/>
              </a:buClr>
              <a:buSzPct val="65000"/>
              <a:buFont typeface="Wingdings" pitchFamily="2" charset="2"/>
              <a:buChar char="n"/>
              <a:defRPr sz="2800">
                <a:solidFill>
                  <a:schemeClr val="tx1"/>
                </a:solidFill>
                <a:latin typeface="Arial" charset="0"/>
                <a:cs typeface="Times New Roman" pitchFamily="18" charset="0"/>
              </a:defRPr>
            </a:lvl1pPr>
            <a:lvl2pPr marL="742950" indent="-285750" algn="l" eaLnBrk="0" hangingPunct="0">
              <a:spcBef>
                <a:spcPct val="20000"/>
              </a:spcBef>
              <a:buClr>
                <a:srgbClr val="CC0000"/>
              </a:buClr>
              <a:buChar char="–"/>
              <a:defRPr sz="2400">
                <a:solidFill>
                  <a:schemeClr val="tx1"/>
                </a:solidFill>
                <a:latin typeface="Arial" charset="0"/>
                <a:cs typeface="Times New Roman" pitchFamily="18" charset="0"/>
              </a:defRPr>
            </a:lvl2pPr>
            <a:lvl3pPr marL="1143000" indent="-228600" algn="l" eaLnBrk="0" hangingPunct="0">
              <a:spcBef>
                <a:spcPct val="20000"/>
              </a:spcBef>
              <a:buClr>
                <a:srgbClr val="CC0000"/>
              </a:buClr>
              <a:buSzPct val="65000"/>
              <a:buFont typeface="Wingdings 2" pitchFamily="18" charset="2"/>
              <a:buChar char="Ä"/>
              <a:defRPr sz="2000">
                <a:solidFill>
                  <a:schemeClr val="tx1"/>
                </a:solidFill>
                <a:latin typeface="Arial" charset="0"/>
                <a:cs typeface="Times New Roman" pitchFamily="18" charset="0"/>
              </a:defRPr>
            </a:lvl3pPr>
            <a:lvl4pPr marL="1600200" indent="-228600" algn="l" eaLnBrk="0" hangingPunct="0">
              <a:spcBef>
                <a:spcPct val="20000"/>
              </a:spcBef>
              <a:buChar char="–"/>
              <a:defRPr>
                <a:solidFill>
                  <a:schemeClr val="tx1"/>
                </a:solidFill>
                <a:latin typeface="Arial" charset="0"/>
                <a:cs typeface="Times New Roman" pitchFamily="18" charset="0"/>
              </a:defRPr>
            </a:lvl4pPr>
            <a:lvl5pPr marL="2057400" indent="-228600" algn="l" eaLnBrk="0" hangingPunct="0">
              <a:spcBef>
                <a:spcPct val="20000"/>
              </a:spcBef>
              <a:buChar char="»"/>
              <a:defRPr sz="1600">
                <a:solidFill>
                  <a:schemeClr val="tx1"/>
                </a:solidFill>
                <a:latin typeface="Arial" charset="0"/>
                <a:cs typeface="Times New Roman" pitchFamily="18" charset="0"/>
              </a:defRPr>
            </a:lvl5pPr>
            <a:lvl6pPr marL="2514600" indent="-228600" eaLnBrk="0" fontAlgn="base" hangingPunct="0">
              <a:spcBef>
                <a:spcPct val="20000"/>
              </a:spcBef>
              <a:spcAft>
                <a:spcPct val="0"/>
              </a:spcAft>
              <a:buChar char="»"/>
              <a:defRPr sz="1600">
                <a:solidFill>
                  <a:schemeClr val="tx1"/>
                </a:solidFill>
                <a:latin typeface="Arial" charset="0"/>
                <a:cs typeface="Times New Roman" pitchFamily="18" charset="0"/>
              </a:defRPr>
            </a:lvl6pPr>
            <a:lvl7pPr marL="2971800" indent="-228600" eaLnBrk="0" fontAlgn="base" hangingPunct="0">
              <a:spcBef>
                <a:spcPct val="20000"/>
              </a:spcBef>
              <a:spcAft>
                <a:spcPct val="0"/>
              </a:spcAft>
              <a:buChar char="»"/>
              <a:defRPr sz="1600">
                <a:solidFill>
                  <a:schemeClr val="tx1"/>
                </a:solidFill>
                <a:latin typeface="Arial" charset="0"/>
                <a:cs typeface="Times New Roman" pitchFamily="18" charset="0"/>
              </a:defRPr>
            </a:lvl7pPr>
            <a:lvl8pPr marL="3429000" indent="-228600" eaLnBrk="0" fontAlgn="base" hangingPunct="0">
              <a:spcBef>
                <a:spcPct val="20000"/>
              </a:spcBef>
              <a:spcAft>
                <a:spcPct val="0"/>
              </a:spcAft>
              <a:buChar char="»"/>
              <a:defRPr sz="1600">
                <a:solidFill>
                  <a:schemeClr val="tx1"/>
                </a:solidFill>
                <a:latin typeface="Arial" charset="0"/>
                <a:cs typeface="Times New Roman" pitchFamily="18" charset="0"/>
              </a:defRPr>
            </a:lvl8pPr>
            <a:lvl9pPr marL="3886200" indent="-228600" eaLnBrk="0" fontAlgn="base" hangingPunct="0">
              <a:spcBef>
                <a:spcPct val="20000"/>
              </a:spcBef>
              <a:spcAft>
                <a:spcPct val="0"/>
              </a:spcAft>
              <a:buChar char="»"/>
              <a:defRPr sz="1600">
                <a:solidFill>
                  <a:schemeClr val="tx1"/>
                </a:solidFill>
                <a:latin typeface="Arial" charset="0"/>
                <a:cs typeface="Times New Roman" pitchFamily="18" charset="0"/>
              </a:defRPr>
            </a:lvl9pPr>
          </a:lstStyle>
          <a:p>
            <a:pPr algn="ctr" eaLnBrk="1" hangingPunct="1">
              <a:spcBef>
                <a:spcPct val="50000"/>
              </a:spcBef>
              <a:buClrTx/>
              <a:buSzTx/>
              <a:buFontTx/>
              <a:buNone/>
            </a:pPr>
            <a:r>
              <a:rPr lang="en-US" altLang="en-US" sz="2400" b="0"/>
              <a:t>Investigator</a:t>
            </a:r>
          </a:p>
        </p:txBody>
      </p:sp>
    </p:spTree>
    <p:extLst>
      <p:ext uri="{BB962C8B-B14F-4D97-AF65-F5344CB8AC3E}">
        <p14:creationId xmlns:p14="http://schemas.microsoft.com/office/powerpoint/2010/main" val="39085656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85800" y="304800"/>
            <a:ext cx="8077200" cy="838200"/>
          </a:xfrm>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Case-Control Studies — Summary</a:t>
            </a:r>
          </a:p>
        </p:txBody>
      </p:sp>
      <p:sp>
        <p:nvSpPr>
          <p:cNvPr id="71683" name="Rectangle 3"/>
          <p:cNvSpPr>
            <a:spLocks noGrp="1" noChangeArrowheads="1"/>
          </p:cNvSpPr>
          <p:nvPr>
            <p:ph type="body" idx="1"/>
          </p:nvPr>
        </p:nvSpPr>
        <p:spPr>
          <a:xfrm>
            <a:off x="228600" y="1447800"/>
            <a:ext cx="8686800" cy="4114800"/>
          </a:xfrm>
        </p:spPr>
        <p:txBody>
          <a:bodyPr>
            <a:normAutofit/>
          </a:bodyPr>
          <a:lstStyle/>
          <a:p>
            <a:pPr eaLnBrk="1" hangingPunct="1">
              <a:spcBef>
                <a:spcPct val="0"/>
              </a:spcBef>
              <a:spcAft>
                <a:spcPct val="30000"/>
              </a:spcAft>
            </a:pPr>
            <a:r>
              <a:rPr lang="en-US" altLang="en-US" sz="2800" dirty="0" smtClean="0">
                <a:latin typeface="Arial" panose="020B0604020202020204" pitchFamily="34" charset="0"/>
                <a:cs typeface="Arial" panose="020B0604020202020204" pitchFamily="34" charset="0"/>
              </a:rPr>
              <a:t>Test hypotheses about disease risk factors / causes</a:t>
            </a:r>
          </a:p>
          <a:p>
            <a:pPr eaLnBrk="1" hangingPunct="1">
              <a:lnSpc>
                <a:spcPct val="80000"/>
              </a:lnSpc>
              <a:spcBef>
                <a:spcPct val="40000"/>
              </a:spcBef>
            </a:pPr>
            <a:r>
              <a:rPr lang="en-US" altLang="en-US" sz="2800" dirty="0" smtClean="0">
                <a:latin typeface="Arial" panose="020B0604020202020204" pitchFamily="34" charset="0"/>
                <a:cs typeface="Arial" panose="020B0604020202020204" pitchFamily="34" charset="0"/>
              </a:rPr>
              <a:t>Case-control studies</a:t>
            </a:r>
          </a:p>
          <a:p>
            <a:pPr lvl="1" eaLnBrk="1" hangingPunct="1">
              <a:spcBef>
                <a:spcPct val="0"/>
              </a:spcBef>
            </a:pPr>
            <a:r>
              <a:rPr lang="en-US" altLang="en-US" dirty="0" smtClean="0">
                <a:latin typeface="Arial" panose="020B0604020202020204" pitchFamily="34" charset="0"/>
                <a:cs typeface="Arial" panose="020B0604020202020204" pitchFamily="34" charset="0"/>
              </a:rPr>
              <a:t>Disease </a:t>
            </a:r>
            <a:r>
              <a:rPr lang="en-US" altLang="en-US" b="1" dirty="0" smtClean="0">
                <a:latin typeface="Arial" panose="020B0604020202020204" pitchFamily="34" charset="0"/>
                <a:cs typeface="Arial" panose="020B0604020202020204" pitchFamily="34" charset="0"/>
                <a:sym typeface="Wingdings" pitchFamily="2" charset="2"/>
              </a:rPr>
              <a:t></a:t>
            </a:r>
            <a:r>
              <a:rPr lang="en-US" altLang="en-US" dirty="0" smtClean="0">
                <a:latin typeface="Arial" panose="020B0604020202020204" pitchFamily="34" charset="0"/>
                <a:cs typeface="Arial" panose="020B0604020202020204" pitchFamily="34" charset="0"/>
              </a:rPr>
              <a:t> exposure (effect </a:t>
            </a:r>
            <a:r>
              <a:rPr lang="en-US" altLang="en-US" b="1" dirty="0" smtClean="0">
                <a:latin typeface="Arial" panose="020B0604020202020204" pitchFamily="34" charset="0"/>
                <a:cs typeface="Arial" panose="020B0604020202020204" pitchFamily="34" charset="0"/>
                <a:sym typeface="Wingdings" pitchFamily="2" charset="2"/>
              </a:rPr>
              <a:t></a:t>
            </a:r>
            <a:r>
              <a:rPr lang="en-US" altLang="en-US" dirty="0" smtClean="0">
                <a:latin typeface="Arial" panose="020B0604020202020204" pitchFamily="34" charset="0"/>
                <a:cs typeface="Arial" panose="020B0604020202020204" pitchFamily="34" charset="0"/>
              </a:rPr>
              <a:t> cause)</a:t>
            </a:r>
          </a:p>
          <a:p>
            <a:pPr lvl="1" eaLnBrk="1" hangingPunct="1">
              <a:spcBef>
                <a:spcPct val="0"/>
              </a:spcBef>
            </a:pPr>
            <a:r>
              <a:rPr lang="en-US" altLang="en-US" dirty="0" smtClean="0">
                <a:latin typeface="Arial" panose="020B0604020202020204" pitchFamily="34" charset="0"/>
                <a:cs typeface="Arial" panose="020B0604020202020204" pitchFamily="34" charset="0"/>
              </a:rPr>
              <a:t>Selecting the best control group can be challenging</a:t>
            </a:r>
          </a:p>
          <a:p>
            <a:pPr lvl="1" eaLnBrk="1" hangingPunct="1">
              <a:spcBef>
                <a:spcPct val="0"/>
              </a:spcBef>
            </a:pPr>
            <a:r>
              <a:rPr lang="en-US" altLang="en-US" dirty="0" smtClean="0">
                <a:latin typeface="Arial" panose="020B0604020202020204" pitchFamily="34" charset="0"/>
                <a:cs typeface="Arial" panose="020B0604020202020204" pitchFamily="34" charset="0"/>
              </a:rPr>
              <a:t>Measure of association = odds ratio</a:t>
            </a:r>
          </a:p>
          <a:p>
            <a:pPr lvl="1" eaLnBrk="1" hangingPunct="1">
              <a:spcBef>
                <a:spcPct val="0"/>
              </a:spcBef>
            </a:pPr>
            <a:r>
              <a:rPr lang="en-US" altLang="en-US" dirty="0" smtClean="0">
                <a:latin typeface="Arial" panose="020B0604020202020204" pitchFamily="34" charset="0"/>
                <a:cs typeface="Arial" panose="020B0604020202020204" pitchFamily="34" charset="0"/>
              </a:rPr>
              <a:t>Quick, less expensive</a:t>
            </a:r>
          </a:p>
          <a:p>
            <a:pPr lvl="1" eaLnBrk="1" hangingPunct="1">
              <a:spcBef>
                <a:spcPct val="0"/>
              </a:spcBef>
            </a:pPr>
            <a:r>
              <a:rPr lang="en-US" altLang="en-US" dirty="0" smtClean="0">
                <a:latin typeface="Arial" panose="020B0604020202020204" pitchFamily="34" charset="0"/>
                <a:cs typeface="Arial" panose="020B0604020202020204" pitchFamily="34" charset="0"/>
              </a:rPr>
              <a:t>Have potential for selection and information bias</a:t>
            </a:r>
          </a:p>
        </p:txBody>
      </p:sp>
    </p:spTree>
    <p:extLst>
      <p:ext uri="{BB962C8B-B14F-4D97-AF65-F5344CB8AC3E}">
        <p14:creationId xmlns:p14="http://schemas.microsoft.com/office/powerpoint/2010/main" val="9992895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latin typeface="Arial" panose="020B0604020202020204" pitchFamily="34" charset="0"/>
                <a:cs typeface="Arial" panose="020B0604020202020204" pitchFamily="34" charset="0"/>
              </a:rPr>
              <a:t>What is a Study Design? </a:t>
            </a:r>
          </a:p>
        </p:txBody>
      </p:sp>
      <p:sp>
        <p:nvSpPr>
          <p:cNvPr id="3" name="Content Placeholder 2"/>
          <p:cNvSpPr>
            <a:spLocks noGrp="1"/>
          </p:cNvSpPr>
          <p:nvPr>
            <p:ph idx="1"/>
          </p:nvPr>
        </p:nvSpPr>
        <p:spPr/>
        <p:txBody>
          <a:bodyPr>
            <a:normAutofit/>
          </a:bodyPr>
          <a:lstStyle/>
          <a:p>
            <a:r>
              <a:rPr lang="en-US" altLang="en-US" sz="3000" dirty="0">
                <a:latin typeface="Arial" panose="020B0604020202020204" pitchFamily="34" charset="0"/>
                <a:cs typeface="Arial" panose="020B0604020202020204" pitchFamily="34" charset="0"/>
              </a:rPr>
              <a:t>A strategy used </a:t>
            </a:r>
            <a:r>
              <a:rPr lang="en-US" altLang="en-US" sz="3000" dirty="0" smtClean="0">
                <a:latin typeface="Arial" panose="020B0604020202020204" pitchFamily="34" charset="0"/>
                <a:cs typeface="Arial" panose="020B0604020202020204" pitchFamily="34" charset="0"/>
              </a:rPr>
              <a:t>for the selection </a:t>
            </a:r>
            <a:r>
              <a:rPr lang="en-US" altLang="en-US" sz="3000" dirty="0">
                <a:latin typeface="Arial" panose="020B0604020202020204" pitchFamily="34" charset="0"/>
                <a:cs typeface="Arial" panose="020B0604020202020204" pitchFamily="34" charset="0"/>
              </a:rPr>
              <a:t>of respondents, the data gathering techniques to be used and the data analysis to be done. </a:t>
            </a:r>
          </a:p>
          <a:p>
            <a:endParaRPr lang="en-US" altLang="en-US" sz="3000" dirty="0">
              <a:latin typeface="Arial" panose="020B0604020202020204" pitchFamily="34" charset="0"/>
              <a:cs typeface="Arial" panose="020B0604020202020204" pitchFamily="34" charset="0"/>
            </a:endParaRPr>
          </a:p>
          <a:p>
            <a:r>
              <a:rPr lang="en-US" altLang="en-US" sz="3000" dirty="0">
                <a:latin typeface="Arial" panose="020B0604020202020204" pitchFamily="34" charset="0"/>
                <a:cs typeface="Arial" panose="020B0604020202020204" pitchFamily="34" charset="0"/>
              </a:rPr>
              <a:t>It varies according to the research problem identified and research questions developed.</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562109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990600" y="228600"/>
            <a:ext cx="7772400" cy="914400"/>
          </a:xfrm>
        </p:spPr>
        <p:txBody>
          <a:bodyPr>
            <a:normAutofit/>
          </a:bodyPr>
          <a:lstStyle/>
          <a:p>
            <a:pPr eaLnBrk="1" hangingPunct="1"/>
            <a:r>
              <a:rPr lang="en-US" altLang="en-US" sz="3200" b="1" dirty="0" smtClean="0">
                <a:latin typeface="Arial" panose="020B0604020202020204" pitchFamily="34" charset="0"/>
                <a:cs typeface="Arial" panose="020B0604020202020204" pitchFamily="34" charset="0"/>
              </a:rPr>
              <a:t>Analytic Studies — Summary</a:t>
            </a:r>
          </a:p>
        </p:txBody>
      </p:sp>
      <p:sp>
        <p:nvSpPr>
          <p:cNvPr id="72707" name="Rectangle 3"/>
          <p:cNvSpPr>
            <a:spLocks noGrp="1" noChangeArrowheads="1"/>
          </p:cNvSpPr>
          <p:nvPr>
            <p:ph type="body" idx="1"/>
          </p:nvPr>
        </p:nvSpPr>
        <p:spPr>
          <a:xfrm>
            <a:off x="533400" y="1219200"/>
            <a:ext cx="8153400" cy="4876800"/>
          </a:xfrm>
        </p:spPr>
        <p:txBody>
          <a:bodyPr>
            <a:noAutofit/>
          </a:bodyPr>
          <a:lstStyle/>
          <a:p>
            <a:pPr marL="342900" indent="-342900" eaLnBrk="1" hangingPunct="1">
              <a:lnSpc>
                <a:spcPct val="80000"/>
              </a:lnSpc>
            </a:pPr>
            <a:r>
              <a:rPr lang="en-US" altLang="en-US" sz="2400" dirty="0" smtClean="0">
                <a:latin typeface="Arial" panose="020B0604020202020204" pitchFamily="34" charset="0"/>
                <a:cs typeface="Arial" panose="020B0604020202020204" pitchFamily="34" charset="0"/>
              </a:rPr>
              <a:t>Test hypotheses about disease risk factors / causes</a:t>
            </a:r>
          </a:p>
          <a:p>
            <a:pPr marL="342900" indent="-342900" eaLnBrk="1" hangingPunct="1">
              <a:lnSpc>
                <a:spcPct val="80000"/>
              </a:lnSpc>
              <a:spcBef>
                <a:spcPct val="40000"/>
              </a:spcBef>
            </a:pPr>
            <a:r>
              <a:rPr lang="en-US" altLang="en-US" sz="2400" dirty="0" smtClean="0">
                <a:latin typeface="Arial" panose="020B0604020202020204" pitchFamily="34" charset="0"/>
                <a:cs typeface="Arial" panose="020B0604020202020204" pitchFamily="34" charset="0"/>
              </a:rPr>
              <a:t>Cohort studies</a:t>
            </a:r>
          </a:p>
          <a:p>
            <a:pPr lvl="1" eaLnBrk="1" hangingPunct="1">
              <a:lnSpc>
                <a:spcPct val="80000"/>
              </a:lnSpc>
              <a:spcBef>
                <a:spcPct val="40000"/>
              </a:spcBef>
            </a:pPr>
            <a:r>
              <a:rPr lang="en-US" altLang="en-US" sz="2400" dirty="0" smtClean="0">
                <a:latin typeface="Arial" panose="020B0604020202020204" pitchFamily="34" charset="0"/>
                <a:cs typeface="Arial" panose="020B0604020202020204" pitchFamily="34" charset="0"/>
              </a:rPr>
              <a:t>Exposure </a:t>
            </a:r>
            <a:r>
              <a:rPr lang="en-US" altLang="en-US" sz="2400" b="1" dirty="0" smtClean="0">
                <a:latin typeface="Arial" panose="020B0604020202020204" pitchFamily="34" charset="0"/>
                <a:cs typeface="Arial" panose="020B0604020202020204" pitchFamily="34" charset="0"/>
                <a:sym typeface="Wingdings" pitchFamily="2" charset="2"/>
              </a:rPr>
              <a:t></a:t>
            </a:r>
            <a:r>
              <a:rPr lang="en-US" altLang="en-US" sz="2400" dirty="0" smtClean="0">
                <a:latin typeface="Arial" panose="020B0604020202020204" pitchFamily="34" charset="0"/>
                <a:cs typeface="Arial" panose="020B0604020202020204" pitchFamily="34" charset="0"/>
              </a:rPr>
              <a:t> disease (cause </a:t>
            </a:r>
            <a:r>
              <a:rPr lang="en-US" altLang="en-US" sz="2400" b="1" dirty="0" smtClean="0">
                <a:latin typeface="Arial" panose="020B0604020202020204" pitchFamily="34" charset="0"/>
                <a:cs typeface="Arial" panose="020B0604020202020204" pitchFamily="34" charset="0"/>
                <a:sym typeface="Wingdings" pitchFamily="2" charset="2"/>
              </a:rPr>
              <a:t></a:t>
            </a:r>
            <a:r>
              <a:rPr lang="en-US" altLang="en-US" sz="2400" dirty="0" smtClean="0">
                <a:latin typeface="Arial" panose="020B0604020202020204" pitchFamily="34" charset="0"/>
                <a:cs typeface="Arial" panose="020B0604020202020204" pitchFamily="34" charset="0"/>
              </a:rPr>
              <a:t> effect)</a:t>
            </a:r>
          </a:p>
          <a:p>
            <a:pPr lvl="1" eaLnBrk="1" hangingPunct="1">
              <a:lnSpc>
                <a:spcPct val="80000"/>
              </a:lnSpc>
            </a:pPr>
            <a:r>
              <a:rPr lang="en-US" altLang="en-US" sz="2400" dirty="0" smtClean="0">
                <a:latin typeface="Arial" panose="020B0604020202020204" pitchFamily="34" charset="0"/>
                <a:cs typeface="Arial" panose="020B0604020202020204" pitchFamily="34" charset="0"/>
              </a:rPr>
              <a:t>Prospective or retrospective</a:t>
            </a:r>
          </a:p>
          <a:p>
            <a:pPr lvl="1" eaLnBrk="1" hangingPunct="1">
              <a:lnSpc>
                <a:spcPct val="80000"/>
              </a:lnSpc>
            </a:pPr>
            <a:r>
              <a:rPr lang="en-US" altLang="en-US" sz="2400" dirty="0" smtClean="0">
                <a:latin typeface="Arial" panose="020B0604020202020204" pitchFamily="34" charset="0"/>
                <a:cs typeface="Arial" panose="020B0604020202020204" pitchFamily="34" charset="0"/>
              </a:rPr>
              <a:t>Measure of association = RR</a:t>
            </a:r>
          </a:p>
          <a:p>
            <a:pPr lvl="1" eaLnBrk="1" hangingPunct="1">
              <a:lnSpc>
                <a:spcPct val="80000"/>
              </a:lnSpc>
            </a:pPr>
            <a:r>
              <a:rPr lang="en-US" altLang="en-US" sz="2400" dirty="0" smtClean="0">
                <a:latin typeface="Arial" panose="020B0604020202020204" pitchFamily="34" charset="0"/>
                <a:cs typeface="Arial" panose="020B0604020202020204" pitchFamily="34" charset="0"/>
              </a:rPr>
              <a:t>Measure natural history, risk</a:t>
            </a:r>
          </a:p>
          <a:p>
            <a:pPr lvl="1" eaLnBrk="1" hangingPunct="1">
              <a:lnSpc>
                <a:spcPct val="80000"/>
              </a:lnSpc>
            </a:pPr>
            <a:r>
              <a:rPr lang="en-US" altLang="en-US" sz="2400" dirty="0" smtClean="0">
                <a:latin typeface="Arial" panose="020B0604020202020204" pitchFamily="34" charset="0"/>
                <a:cs typeface="Arial" panose="020B0604020202020204" pitchFamily="34" charset="0"/>
              </a:rPr>
              <a:t>Often large, expensive</a:t>
            </a:r>
          </a:p>
          <a:p>
            <a:pPr marL="342900" indent="-342900" eaLnBrk="1" hangingPunct="1">
              <a:lnSpc>
                <a:spcPct val="80000"/>
              </a:lnSpc>
              <a:spcBef>
                <a:spcPct val="40000"/>
              </a:spcBef>
            </a:pPr>
            <a:r>
              <a:rPr lang="en-US" altLang="en-US" sz="2400" dirty="0" smtClean="0">
                <a:latin typeface="Arial" panose="020B0604020202020204" pitchFamily="34" charset="0"/>
                <a:cs typeface="Arial" panose="020B0604020202020204" pitchFamily="34" charset="0"/>
              </a:rPr>
              <a:t>Case-control studies</a:t>
            </a:r>
          </a:p>
          <a:p>
            <a:pPr lvl="1" eaLnBrk="1" hangingPunct="1">
              <a:lnSpc>
                <a:spcPct val="80000"/>
              </a:lnSpc>
              <a:spcBef>
                <a:spcPct val="40000"/>
              </a:spcBef>
            </a:pPr>
            <a:r>
              <a:rPr lang="en-US" altLang="en-US" sz="2400" dirty="0" smtClean="0">
                <a:latin typeface="Arial" panose="020B0604020202020204" pitchFamily="34" charset="0"/>
                <a:cs typeface="Arial" panose="020B0604020202020204" pitchFamily="34" charset="0"/>
              </a:rPr>
              <a:t>Disease </a:t>
            </a:r>
            <a:r>
              <a:rPr lang="en-US" altLang="en-US" sz="2400" b="1" dirty="0" smtClean="0">
                <a:latin typeface="Arial" panose="020B0604020202020204" pitchFamily="34" charset="0"/>
                <a:cs typeface="Arial" panose="020B0604020202020204" pitchFamily="34" charset="0"/>
                <a:sym typeface="Wingdings" pitchFamily="2" charset="2"/>
              </a:rPr>
              <a:t></a:t>
            </a:r>
            <a:r>
              <a:rPr lang="en-US" altLang="en-US" sz="2400" dirty="0" smtClean="0">
                <a:latin typeface="Arial" panose="020B0604020202020204" pitchFamily="34" charset="0"/>
                <a:cs typeface="Arial" panose="020B0604020202020204" pitchFamily="34" charset="0"/>
              </a:rPr>
              <a:t> exposure (cause </a:t>
            </a:r>
            <a:r>
              <a:rPr lang="en-US" altLang="en-US" sz="2400" b="1" dirty="0" smtClean="0">
                <a:latin typeface="Arial" panose="020B0604020202020204" pitchFamily="34" charset="0"/>
                <a:cs typeface="Arial" panose="020B0604020202020204" pitchFamily="34" charset="0"/>
                <a:sym typeface="Wingdings" pitchFamily="2" charset="2"/>
              </a:rPr>
              <a:t></a:t>
            </a:r>
            <a:r>
              <a:rPr lang="en-US" altLang="en-US" sz="2400" dirty="0" smtClean="0">
                <a:latin typeface="Arial" panose="020B0604020202020204" pitchFamily="34" charset="0"/>
                <a:cs typeface="Arial" panose="020B0604020202020204" pitchFamily="34" charset="0"/>
              </a:rPr>
              <a:t> effect)</a:t>
            </a:r>
          </a:p>
          <a:p>
            <a:pPr lvl="1" eaLnBrk="1" hangingPunct="1">
              <a:lnSpc>
                <a:spcPct val="80000"/>
              </a:lnSpc>
              <a:spcBef>
                <a:spcPct val="40000"/>
              </a:spcBef>
            </a:pPr>
            <a:r>
              <a:rPr lang="en-US" altLang="en-US" sz="2400" dirty="0" smtClean="0">
                <a:latin typeface="Arial" panose="020B0604020202020204" pitchFamily="34" charset="0"/>
                <a:cs typeface="Arial" panose="020B0604020202020204" pitchFamily="34" charset="0"/>
              </a:rPr>
              <a:t>Measure of association = OR</a:t>
            </a:r>
          </a:p>
          <a:p>
            <a:pPr lvl="1" eaLnBrk="1" hangingPunct="1">
              <a:lnSpc>
                <a:spcPct val="80000"/>
              </a:lnSpc>
            </a:pPr>
            <a:r>
              <a:rPr lang="en-US" altLang="en-US" sz="2400" dirty="0" smtClean="0">
                <a:latin typeface="Arial" panose="020B0604020202020204" pitchFamily="34" charset="0"/>
                <a:cs typeface="Arial" panose="020B0604020202020204" pitchFamily="34" charset="0"/>
              </a:rPr>
              <a:t>Quick, less expensive</a:t>
            </a:r>
          </a:p>
          <a:p>
            <a:pPr lvl="1" eaLnBrk="1" hangingPunct="1">
              <a:lnSpc>
                <a:spcPct val="80000"/>
              </a:lnSpc>
            </a:pPr>
            <a:r>
              <a:rPr lang="en-US" altLang="en-US" sz="2400" dirty="0" smtClean="0">
                <a:latin typeface="Arial" panose="020B0604020202020204" pitchFamily="34" charset="0"/>
                <a:cs typeface="Arial" panose="020B0604020202020204" pitchFamily="34" charset="0"/>
              </a:rPr>
              <a:t>Have potential for selection and information bias</a:t>
            </a:r>
          </a:p>
        </p:txBody>
      </p:sp>
    </p:spTree>
    <p:extLst>
      <p:ext uri="{BB962C8B-B14F-4D97-AF65-F5344CB8AC3E}">
        <p14:creationId xmlns:p14="http://schemas.microsoft.com/office/powerpoint/2010/main" val="5836886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sz="3100" b="1" dirty="0" smtClean="0">
                <a:latin typeface="Arial" panose="020B0604020202020204" pitchFamily="34" charset="0"/>
                <a:cs typeface="Arial" panose="020B0604020202020204" pitchFamily="34" charset="0"/>
              </a:rPr>
              <a:t>Epidemiological </a:t>
            </a:r>
            <a:r>
              <a:rPr lang="en-GB" sz="3100" b="1" dirty="0">
                <a:latin typeface="Arial" panose="020B0604020202020204" pitchFamily="34" charset="0"/>
                <a:cs typeface="Arial" panose="020B0604020202020204" pitchFamily="34" charset="0"/>
              </a:rPr>
              <a:t>Methods</a:t>
            </a:r>
            <a:r>
              <a:rPr lang="en-GB" dirty="0"/>
              <a:t>  </a:t>
            </a:r>
            <a:br>
              <a:rPr lang="en-GB" dirty="0"/>
            </a:br>
            <a:endParaRPr lang="en-GB" dirty="0"/>
          </a:p>
        </p:txBody>
      </p:sp>
      <p:sp>
        <p:nvSpPr>
          <p:cNvPr id="3" name="Content Placeholder 2"/>
          <p:cNvSpPr>
            <a:spLocks noGrp="1"/>
          </p:cNvSpPr>
          <p:nvPr>
            <p:ph idx="1"/>
          </p:nvPr>
        </p:nvSpPr>
        <p:spPr/>
        <p:txBody>
          <a:bodyPr/>
          <a:lstStyle/>
          <a:p>
            <a:pPr marL="0" indent="0">
              <a:buNone/>
            </a:pPr>
            <a:r>
              <a:rPr lang="en-GB" dirty="0" smtClean="0"/>
              <a:t>•   </a:t>
            </a:r>
            <a:r>
              <a:rPr lang="en-GB" sz="2800" dirty="0" smtClean="0">
                <a:latin typeface="Arial" panose="020B0604020202020204" pitchFamily="34" charset="0"/>
                <a:cs typeface="Arial" panose="020B0604020202020204" pitchFamily="34" charset="0"/>
              </a:rPr>
              <a:t>Classifications </a:t>
            </a:r>
            <a:r>
              <a:rPr lang="en-GB" sz="2800" dirty="0">
                <a:latin typeface="Arial" panose="020B0604020202020204" pitchFamily="34" charset="0"/>
                <a:cs typeface="Arial" panose="020B0604020202020204" pitchFamily="34" charset="0"/>
              </a:rPr>
              <a:t>by:  </a:t>
            </a:r>
            <a:endParaRPr lang="en-GB" sz="2800" dirty="0" smtClean="0">
              <a:latin typeface="Arial" panose="020B0604020202020204" pitchFamily="34" charset="0"/>
              <a:cs typeface="Arial" panose="020B0604020202020204" pitchFamily="34" charset="0"/>
            </a:endParaRPr>
          </a:p>
          <a:p>
            <a:pPr marL="0" indent="0">
              <a:buNone/>
            </a:pPr>
            <a:endParaRPr lang="en-GB" dirty="0"/>
          </a:p>
          <a:p>
            <a:pPr marL="400050" lvl="1" indent="0">
              <a:buNone/>
            </a:pPr>
            <a:r>
              <a:rPr lang="en-GB" dirty="0">
                <a:latin typeface="Arial" panose="020B0604020202020204" pitchFamily="34" charset="0"/>
                <a:cs typeface="Arial" panose="020B0604020202020204" pitchFamily="34" charset="0"/>
              </a:rPr>
              <a:t>– Approach to data collection </a:t>
            </a:r>
            <a:endParaRPr lang="en-GB" dirty="0" smtClean="0">
              <a:latin typeface="Arial" panose="020B0604020202020204" pitchFamily="34" charset="0"/>
              <a:cs typeface="Arial" panose="020B0604020202020204" pitchFamily="34" charset="0"/>
            </a:endParaRPr>
          </a:p>
          <a:p>
            <a:pPr marL="400050" lvl="1" indent="0">
              <a:buNone/>
            </a:pP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Goal – Timing and directionality </a:t>
            </a:r>
            <a:endParaRPr lang="en-GB" dirty="0" smtClean="0">
              <a:latin typeface="Arial" panose="020B0604020202020204" pitchFamily="34" charset="0"/>
              <a:cs typeface="Arial" panose="020B0604020202020204" pitchFamily="34" charset="0"/>
            </a:endParaRPr>
          </a:p>
          <a:p>
            <a:pPr marL="400050" lvl="1" indent="0">
              <a:buNone/>
            </a:pP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Unit of analysis </a:t>
            </a:r>
          </a:p>
          <a:p>
            <a:endParaRPr lang="en-GB" dirty="0"/>
          </a:p>
        </p:txBody>
      </p:sp>
    </p:spTree>
    <p:extLst>
      <p:ext uri="{BB962C8B-B14F-4D97-AF65-F5344CB8AC3E}">
        <p14:creationId xmlns:p14="http://schemas.microsoft.com/office/powerpoint/2010/main" val="82543510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457200" y="152400"/>
            <a:ext cx="8305800" cy="914400"/>
          </a:xfrm>
        </p:spPr>
        <p:txBody>
          <a:bodyPr>
            <a:normAutofit/>
          </a:bodyPr>
          <a:lstStyle/>
          <a:p>
            <a:r>
              <a:rPr lang="en-US" altLang="en-US" sz="3200" dirty="0" smtClean="0">
                <a:solidFill>
                  <a:schemeClr val="accent1">
                    <a:lumMod val="75000"/>
                  </a:schemeClr>
                </a:solidFill>
                <a:latin typeface="Arial" panose="020B0604020202020204" pitchFamily="34" charset="0"/>
                <a:cs typeface="Arial" panose="020B0604020202020204" pitchFamily="34" charset="0"/>
              </a:rPr>
              <a:t>Acknowledgements</a:t>
            </a:r>
            <a:r>
              <a:rPr lang="en-US" altLang="en-US" sz="3200" dirty="0" smtClean="0">
                <a:solidFill>
                  <a:schemeClr val="accent1">
                    <a:lumMod val="75000"/>
                  </a:schemeClr>
                </a:solidFill>
                <a:latin typeface="Arial" panose="020B0604020202020204" pitchFamily="34" charset="0"/>
                <a:cs typeface="Arial" panose="020B0604020202020204" pitchFamily="34" charset="0"/>
              </a:rPr>
              <a:t>, References </a:t>
            </a:r>
          </a:p>
        </p:txBody>
      </p:sp>
      <p:sp>
        <p:nvSpPr>
          <p:cNvPr id="72707" name="Rectangle 3"/>
          <p:cNvSpPr>
            <a:spLocks noGrp="1" noChangeArrowheads="1"/>
          </p:cNvSpPr>
          <p:nvPr>
            <p:ph type="body" idx="1"/>
          </p:nvPr>
        </p:nvSpPr>
        <p:spPr>
          <a:xfrm>
            <a:off x="304800" y="1447800"/>
            <a:ext cx="8382000" cy="4495800"/>
          </a:xfrm>
        </p:spPr>
        <p:txBody>
          <a:bodyPr>
            <a:normAutofit fontScale="92500" lnSpcReduction="20000"/>
          </a:bodyPr>
          <a:lstStyle/>
          <a:p>
            <a:pPr>
              <a:spcBef>
                <a:spcPct val="35000"/>
              </a:spcBef>
              <a:buFont typeface="Wingdings" pitchFamily="2" charset="2"/>
              <a:buNone/>
              <a:defRPr/>
            </a:pPr>
            <a:r>
              <a:rPr lang="en-US" altLang="en-US" dirty="0">
                <a:solidFill>
                  <a:schemeClr val="accent1">
                    <a:lumMod val="75000"/>
                  </a:schemeClr>
                </a:solidFill>
                <a:latin typeface="Arial" panose="020B0604020202020204" pitchFamily="34" charset="0"/>
                <a:cs typeface="Arial" panose="020B0604020202020204" pitchFamily="34" charset="0"/>
              </a:rPr>
              <a:t>Acknowledgements</a:t>
            </a:r>
            <a:r>
              <a:rPr lang="en-US" altLang="en-US" dirty="0">
                <a:latin typeface="Arial" panose="020B0604020202020204" pitchFamily="34" charset="0"/>
                <a:cs typeface="Arial" panose="020B0604020202020204" pitchFamily="34" charset="0"/>
              </a:rPr>
              <a:t> </a:t>
            </a:r>
            <a:endParaRPr lang="en-US" altLang="en-US" dirty="0" smtClean="0">
              <a:latin typeface="Arial" panose="020B0604020202020204" pitchFamily="34" charset="0"/>
              <a:cs typeface="Arial" panose="020B0604020202020204" pitchFamily="34" charset="0"/>
            </a:endParaRPr>
          </a:p>
          <a:p>
            <a:pPr>
              <a:spcBef>
                <a:spcPct val="35000"/>
              </a:spcBef>
              <a:defRPr/>
            </a:pPr>
            <a:r>
              <a:rPr lang="en-US" dirty="0" err="1" smtClean="0"/>
              <a:t>Rosalia</a:t>
            </a:r>
            <a:r>
              <a:rPr lang="en-US" dirty="0" smtClean="0"/>
              <a:t> </a:t>
            </a:r>
            <a:r>
              <a:rPr lang="en-US" dirty="0" err="1" smtClean="0"/>
              <a:t>Dambe</a:t>
            </a:r>
            <a:endParaRPr lang="en-US" dirty="0" smtClean="0"/>
          </a:p>
          <a:p>
            <a:pPr>
              <a:spcBef>
                <a:spcPct val="0"/>
              </a:spcBef>
              <a:defRPr/>
            </a:pPr>
            <a:r>
              <a:rPr lang="en-US" dirty="0" smtClean="0"/>
              <a:t>Victoria </a:t>
            </a:r>
            <a:r>
              <a:rPr lang="en-US" dirty="0" err="1" smtClean="0"/>
              <a:t>Nakambiwra</a:t>
            </a:r>
            <a:endParaRPr lang="en-US" dirty="0" smtClean="0"/>
          </a:p>
          <a:p>
            <a:pPr>
              <a:spcBef>
                <a:spcPct val="0"/>
              </a:spcBef>
              <a:defRPr/>
            </a:pPr>
            <a:r>
              <a:rPr lang="en-US" dirty="0" err="1" smtClean="0"/>
              <a:t>Meki</a:t>
            </a:r>
            <a:r>
              <a:rPr lang="en-US" dirty="0" smtClean="0"/>
              <a:t> </a:t>
            </a:r>
            <a:r>
              <a:rPr lang="en-US" dirty="0" err="1" smtClean="0"/>
              <a:t>Chisala</a:t>
            </a:r>
            <a:endParaRPr lang="en-US" dirty="0" smtClean="0"/>
          </a:p>
          <a:p>
            <a:pPr>
              <a:spcBef>
                <a:spcPct val="0"/>
              </a:spcBef>
              <a:defRPr/>
            </a:pPr>
            <a:r>
              <a:rPr lang="en-US" dirty="0"/>
              <a:t>Richard Dicker</a:t>
            </a:r>
          </a:p>
          <a:p>
            <a:pPr marL="0" indent="0">
              <a:spcBef>
                <a:spcPct val="0"/>
              </a:spcBef>
              <a:buFont typeface="Wingdings" pitchFamily="2" charset="2"/>
              <a:buNone/>
              <a:defRPr/>
            </a:pPr>
            <a:endParaRPr lang="en-US" dirty="0" smtClean="0"/>
          </a:p>
          <a:p>
            <a:pPr>
              <a:spcBef>
                <a:spcPct val="35000"/>
              </a:spcBef>
              <a:buFont typeface="Wingdings" pitchFamily="2" charset="2"/>
              <a:buNone/>
              <a:defRPr/>
            </a:pPr>
            <a:r>
              <a:rPr lang="en-US" b="1" dirty="0" smtClean="0">
                <a:solidFill>
                  <a:srgbClr val="336799"/>
                </a:solidFill>
              </a:rPr>
              <a:t>References</a:t>
            </a:r>
          </a:p>
          <a:p>
            <a:pPr>
              <a:spcBef>
                <a:spcPct val="0"/>
              </a:spcBef>
              <a:defRPr/>
            </a:pPr>
            <a:r>
              <a:rPr lang="fr-CH" dirty="0" smtClean="0"/>
              <a:t>CDC. </a:t>
            </a:r>
            <a:r>
              <a:rPr lang="fr-CH" i="1" dirty="0" err="1" smtClean="0"/>
              <a:t>Principles</a:t>
            </a:r>
            <a:r>
              <a:rPr lang="fr-CH" i="1" dirty="0" smtClean="0"/>
              <a:t> of </a:t>
            </a:r>
            <a:r>
              <a:rPr lang="fr-CH" i="1" dirty="0" err="1" smtClean="0"/>
              <a:t>Epidemiology</a:t>
            </a:r>
            <a:r>
              <a:rPr lang="fr-CH" i="1" dirty="0" smtClean="0"/>
              <a:t> in Public </a:t>
            </a:r>
            <a:r>
              <a:rPr lang="fr-CH" i="1" dirty="0" err="1" smtClean="0"/>
              <a:t>Health</a:t>
            </a:r>
            <a:r>
              <a:rPr lang="fr-CH" i="1" dirty="0" smtClean="0"/>
              <a:t> Practice, </a:t>
            </a:r>
            <a:r>
              <a:rPr lang="en-US" i="1" dirty="0" smtClean="0"/>
              <a:t>3</a:t>
            </a:r>
            <a:r>
              <a:rPr lang="en-US" i="1" baseline="30000" dirty="0" smtClean="0"/>
              <a:t>rd</a:t>
            </a:r>
            <a:r>
              <a:rPr lang="en-US" i="1" dirty="0" smtClean="0"/>
              <a:t> ed</a:t>
            </a:r>
            <a:r>
              <a:rPr lang="fr-CH" dirty="0" smtClean="0"/>
              <a:t>. Atlanta: CDC, 2006</a:t>
            </a:r>
          </a:p>
          <a:p>
            <a:pPr>
              <a:spcBef>
                <a:spcPct val="0"/>
              </a:spcBef>
              <a:defRPr/>
            </a:pPr>
            <a:r>
              <a:rPr lang="en-US" dirty="0" smtClean="0"/>
              <a:t>Rothman KJ. </a:t>
            </a:r>
            <a:r>
              <a:rPr lang="en-US" i="1" dirty="0" smtClean="0"/>
              <a:t>Modern Epidemiology</a:t>
            </a:r>
            <a:r>
              <a:rPr lang="en-US" dirty="0" smtClean="0"/>
              <a:t>. </a:t>
            </a:r>
          </a:p>
        </p:txBody>
      </p:sp>
    </p:spTree>
    <p:extLst>
      <p:ext uri="{BB962C8B-B14F-4D97-AF65-F5344CB8AC3E}">
        <p14:creationId xmlns:p14="http://schemas.microsoft.com/office/powerpoint/2010/main" val="30132459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GB" dirty="0" smtClean="0">
                <a:latin typeface="Arial" panose="020B0604020202020204" pitchFamily="34" charset="0"/>
                <a:cs typeface="Arial" panose="020B0604020202020204" pitchFamily="34" charset="0"/>
              </a:rPr>
              <a:t>                         </a:t>
            </a:r>
          </a:p>
          <a:p>
            <a:pPr marL="0" indent="0">
              <a:buNone/>
            </a:pPr>
            <a:endParaRPr lang="en-GB" dirty="0">
              <a:latin typeface="Arial" panose="020B0604020202020204" pitchFamily="34" charset="0"/>
              <a:cs typeface="Arial" panose="020B0604020202020204" pitchFamily="34" charset="0"/>
            </a:endParaRPr>
          </a:p>
          <a:p>
            <a:pPr marL="0" indent="0">
              <a:buNone/>
            </a:pPr>
            <a:r>
              <a:rPr lang="en-GB" b="1" dirty="0" smtClean="0">
                <a:latin typeface="Arial" panose="020B0604020202020204" pitchFamily="34" charset="0"/>
                <a:cs typeface="Arial" panose="020B0604020202020204" pitchFamily="34" charset="0"/>
              </a:rPr>
              <a:t>                        Thank You</a:t>
            </a:r>
            <a:endParaRPr lang="en-GB"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08267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sz="3100" b="1" dirty="0" smtClean="0">
                <a:latin typeface="Arial" panose="020B0604020202020204" pitchFamily="34" charset="0"/>
                <a:cs typeface="Arial" panose="020B0604020202020204" pitchFamily="34" charset="0"/>
              </a:rPr>
              <a:t>Epidemiological </a:t>
            </a:r>
            <a:r>
              <a:rPr lang="en-GB" sz="3100" b="1" dirty="0">
                <a:latin typeface="Arial" panose="020B0604020202020204" pitchFamily="34" charset="0"/>
                <a:cs typeface="Arial" panose="020B0604020202020204" pitchFamily="34" charset="0"/>
              </a:rPr>
              <a:t>Methods</a:t>
            </a:r>
            <a:r>
              <a:rPr lang="en-GB" dirty="0"/>
              <a:t>  </a:t>
            </a:r>
            <a:br>
              <a:rPr lang="en-GB" dirty="0"/>
            </a:br>
            <a:endParaRPr lang="en-GB" dirty="0"/>
          </a:p>
        </p:txBody>
      </p:sp>
      <p:sp>
        <p:nvSpPr>
          <p:cNvPr id="3" name="Content Placeholder 2"/>
          <p:cNvSpPr>
            <a:spLocks noGrp="1"/>
          </p:cNvSpPr>
          <p:nvPr>
            <p:ph idx="1"/>
          </p:nvPr>
        </p:nvSpPr>
        <p:spPr/>
        <p:txBody>
          <a:bodyPr/>
          <a:lstStyle/>
          <a:p>
            <a:pPr marL="0" indent="0">
              <a:buNone/>
            </a:pPr>
            <a:r>
              <a:rPr lang="en-GB" dirty="0" smtClean="0"/>
              <a:t>•   </a:t>
            </a:r>
            <a:r>
              <a:rPr lang="en-GB" sz="2800" dirty="0" smtClean="0">
                <a:latin typeface="Arial" panose="020B0604020202020204" pitchFamily="34" charset="0"/>
                <a:cs typeface="Arial" panose="020B0604020202020204" pitchFamily="34" charset="0"/>
              </a:rPr>
              <a:t>Classifications </a:t>
            </a:r>
            <a:r>
              <a:rPr lang="en-GB" sz="2800" dirty="0">
                <a:latin typeface="Arial" panose="020B0604020202020204" pitchFamily="34" charset="0"/>
                <a:cs typeface="Arial" panose="020B0604020202020204" pitchFamily="34" charset="0"/>
              </a:rPr>
              <a:t>by:  </a:t>
            </a:r>
            <a:endParaRPr lang="en-GB" sz="2800" dirty="0" smtClean="0">
              <a:latin typeface="Arial" panose="020B0604020202020204" pitchFamily="34" charset="0"/>
              <a:cs typeface="Arial" panose="020B0604020202020204" pitchFamily="34" charset="0"/>
            </a:endParaRPr>
          </a:p>
          <a:p>
            <a:pPr marL="0" indent="0">
              <a:buNone/>
            </a:pPr>
            <a:endParaRPr lang="en-GB" dirty="0"/>
          </a:p>
          <a:p>
            <a:pPr marL="400050" lvl="1" indent="0">
              <a:buNone/>
            </a:pPr>
            <a:r>
              <a:rPr lang="en-GB" dirty="0">
                <a:latin typeface="Arial" panose="020B0604020202020204" pitchFamily="34" charset="0"/>
                <a:cs typeface="Arial" panose="020B0604020202020204" pitchFamily="34" charset="0"/>
              </a:rPr>
              <a:t>– Approach to data collection </a:t>
            </a:r>
            <a:endParaRPr lang="en-GB" dirty="0" smtClean="0">
              <a:latin typeface="Arial" panose="020B0604020202020204" pitchFamily="34" charset="0"/>
              <a:cs typeface="Arial" panose="020B0604020202020204" pitchFamily="34" charset="0"/>
            </a:endParaRPr>
          </a:p>
          <a:p>
            <a:pPr marL="400050" lvl="1" indent="0">
              <a:buNone/>
            </a:pP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Goal – Timing and directionality </a:t>
            </a:r>
            <a:endParaRPr lang="en-GB" dirty="0" smtClean="0">
              <a:latin typeface="Arial" panose="020B0604020202020204" pitchFamily="34" charset="0"/>
              <a:cs typeface="Arial" panose="020B0604020202020204" pitchFamily="34" charset="0"/>
            </a:endParaRPr>
          </a:p>
          <a:p>
            <a:pPr marL="400050" lvl="1" indent="0">
              <a:buNone/>
            </a:pPr>
            <a:r>
              <a:rPr lang="en-GB" dirty="0" smtClean="0">
                <a:latin typeface="Arial" panose="020B0604020202020204" pitchFamily="34" charset="0"/>
                <a:cs typeface="Arial" panose="020B0604020202020204" pitchFamily="34" charset="0"/>
              </a:rPr>
              <a:t>– </a:t>
            </a:r>
            <a:r>
              <a:rPr lang="en-GB" dirty="0">
                <a:latin typeface="Arial" panose="020B0604020202020204" pitchFamily="34" charset="0"/>
                <a:cs typeface="Arial" panose="020B0604020202020204" pitchFamily="34" charset="0"/>
              </a:rPr>
              <a:t>Unit of analysis </a:t>
            </a:r>
          </a:p>
          <a:p>
            <a:endParaRPr lang="en-GB" dirty="0"/>
          </a:p>
        </p:txBody>
      </p:sp>
    </p:spTree>
    <p:extLst>
      <p:ext uri="{BB962C8B-B14F-4D97-AF65-F5344CB8AC3E}">
        <p14:creationId xmlns:p14="http://schemas.microsoft.com/office/powerpoint/2010/main" val="3299822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200" b="1" dirty="0">
                <a:latin typeface="Arial" panose="020B0604020202020204" pitchFamily="34" charset="0"/>
                <a:cs typeface="Arial" panose="020B0604020202020204" pitchFamily="34" charset="0"/>
              </a:rPr>
              <a:t>Definition of Epidemiology</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tabLst>
                <a:tab pos="1774825" algn="l"/>
              </a:tabLst>
            </a:pPr>
            <a:r>
              <a:rPr lang="en-US" altLang="en-US" sz="2800" dirty="0">
                <a:latin typeface="Arial" panose="020B0604020202020204" pitchFamily="34" charset="0"/>
                <a:cs typeface="Arial" panose="020B0604020202020204" pitchFamily="34" charset="0"/>
              </a:rPr>
              <a:t>“Epidemiology is the study of the </a:t>
            </a:r>
            <a:r>
              <a:rPr lang="en-US" altLang="en-US" sz="2800" b="1" dirty="0">
                <a:solidFill>
                  <a:srgbClr val="336799"/>
                </a:solidFill>
                <a:latin typeface="Arial" panose="020B0604020202020204" pitchFamily="34" charset="0"/>
                <a:cs typeface="Arial" panose="020B0604020202020204" pitchFamily="34" charset="0"/>
              </a:rPr>
              <a:t>distribution</a:t>
            </a:r>
            <a:r>
              <a:rPr lang="en-US" altLang="en-US" sz="2800" dirty="0">
                <a:solidFill>
                  <a:srgbClr val="336799"/>
                </a:solidFill>
                <a:latin typeface="Arial" panose="020B0604020202020204" pitchFamily="34" charset="0"/>
                <a:cs typeface="Arial" panose="020B0604020202020204" pitchFamily="34" charset="0"/>
              </a:rPr>
              <a:t> </a:t>
            </a:r>
            <a:r>
              <a:rPr lang="en-US" altLang="en-US" sz="2800" dirty="0">
                <a:latin typeface="Arial" panose="020B0604020202020204" pitchFamily="34" charset="0"/>
                <a:cs typeface="Arial" panose="020B0604020202020204" pitchFamily="34" charset="0"/>
              </a:rPr>
              <a:t>and </a:t>
            </a:r>
            <a:r>
              <a:rPr lang="en-US" altLang="en-US" sz="2800" b="1" dirty="0">
                <a:solidFill>
                  <a:srgbClr val="336799"/>
                </a:solidFill>
                <a:latin typeface="Arial" panose="020B0604020202020204" pitchFamily="34" charset="0"/>
                <a:cs typeface="Arial" panose="020B0604020202020204" pitchFamily="34" charset="0"/>
              </a:rPr>
              <a:t>determinants</a:t>
            </a:r>
            <a:r>
              <a:rPr lang="en-US" altLang="en-US" sz="2800" dirty="0">
                <a:latin typeface="Arial" panose="020B0604020202020204" pitchFamily="34" charset="0"/>
                <a:cs typeface="Arial" panose="020B0604020202020204" pitchFamily="34" charset="0"/>
              </a:rPr>
              <a:t> of health related states or events in specified populations, and the application of this study to control of health problems</a:t>
            </a:r>
            <a:r>
              <a:rPr lang="en-US" altLang="en-US" sz="2800" dirty="0" smtClean="0">
                <a:latin typeface="Arial" panose="020B0604020202020204" pitchFamily="34" charset="0"/>
                <a:cs typeface="Arial" panose="020B0604020202020204" pitchFamily="34" charset="0"/>
              </a:rPr>
              <a:t>.”</a:t>
            </a:r>
          </a:p>
          <a:p>
            <a:pPr marL="0" indent="0">
              <a:buNone/>
              <a:tabLst>
                <a:tab pos="1774825" algn="l"/>
              </a:tabLst>
            </a:pPr>
            <a:endParaRPr lang="en-US" altLang="en-US" sz="2800" dirty="0">
              <a:latin typeface="Arial" panose="020B0604020202020204" pitchFamily="34" charset="0"/>
              <a:cs typeface="Arial" panose="020B0604020202020204" pitchFamily="34" charset="0"/>
            </a:endParaRPr>
          </a:p>
          <a:p>
            <a:pPr marL="0" indent="0">
              <a:buNone/>
              <a:tabLst>
                <a:tab pos="1774825" algn="l"/>
              </a:tabLst>
            </a:pPr>
            <a:endParaRPr lang="en-US" altLang="en-US" sz="2800" dirty="0">
              <a:latin typeface="Arial" panose="020B0604020202020204" pitchFamily="34" charset="0"/>
              <a:cs typeface="Arial" panose="020B0604020202020204" pitchFamily="34" charset="0"/>
            </a:endParaRPr>
          </a:p>
          <a:p>
            <a:pPr marL="0" indent="0">
              <a:buNone/>
              <a:tabLst>
                <a:tab pos="1774825" algn="l"/>
              </a:tabLst>
            </a:pPr>
            <a:r>
              <a:rPr lang="en-US" altLang="en-US" sz="2800" dirty="0">
                <a:latin typeface="Arial" panose="020B0604020202020204" pitchFamily="34" charset="0"/>
                <a:cs typeface="Arial" panose="020B0604020202020204" pitchFamily="34" charset="0"/>
              </a:rPr>
              <a:t>	</a:t>
            </a:r>
            <a:r>
              <a:rPr lang="en-US" altLang="en-US" sz="1600" dirty="0">
                <a:latin typeface="Arial" panose="020B0604020202020204" pitchFamily="34" charset="0"/>
                <a:cs typeface="Arial" panose="020B0604020202020204" pitchFamily="34" charset="0"/>
              </a:rPr>
              <a:t>- Last’s Dictionary of Epidemiology</a:t>
            </a:r>
          </a:p>
          <a:p>
            <a:endParaRPr lang="en-GB" dirty="0"/>
          </a:p>
        </p:txBody>
      </p:sp>
    </p:spTree>
    <p:extLst>
      <p:ext uri="{BB962C8B-B14F-4D97-AF65-F5344CB8AC3E}">
        <p14:creationId xmlns:p14="http://schemas.microsoft.com/office/powerpoint/2010/main" val="2965166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3200" b="1" dirty="0">
                <a:latin typeface="Arial" panose="020B0604020202020204" pitchFamily="34" charset="0"/>
                <a:cs typeface="Arial" panose="020B0604020202020204" pitchFamily="34" charset="0"/>
              </a:rPr>
              <a:t>Study Designs</a:t>
            </a:r>
            <a:endParaRPr lang="en-GB"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a:spcBef>
                <a:spcPct val="35000"/>
              </a:spcBef>
              <a:buNone/>
            </a:pPr>
            <a:endParaRPr lang="en-US" altLang="en-US" dirty="0" smtClean="0"/>
          </a:p>
          <a:p>
            <a:pPr>
              <a:spcBef>
                <a:spcPct val="35000"/>
              </a:spcBef>
              <a:buNone/>
            </a:pPr>
            <a:r>
              <a:rPr lang="en-US" altLang="en-US" sz="2800" dirty="0" smtClean="0">
                <a:latin typeface="Arial" panose="020B0604020202020204" pitchFamily="34" charset="0"/>
                <a:cs typeface="Arial" panose="020B0604020202020204" pitchFamily="34" charset="0"/>
              </a:rPr>
              <a:t>Distribution </a:t>
            </a:r>
            <a:r>
              <a:rPr lang="en-US" altLang="en-US" sz="2800" dirty="0">
                <a:latin typeface="Arial" panose="020B0604020202020204" pitchFamily="34" charset="0"/>
                <a:cs typeface="Arial" panose="020B0604020202020204" pitchFamily="34" charset="0"/>
                <a:sym typeface="Wingdings" pitchFamily="2" charset="2"/>
              </a:rPr>
              <a:t></a:t>
            </a:r>
            <a:r>
              <a:rPr lang="en-US" altLang="en-US" sz="2800" dirty="0">
                <a:latin typeface="Arial" panose="020B0604020202020204" pitchFamily="34" charset="0"/>
                <a:cs typeface="Arial" panose="020B0604020202020204" pitchFamily="34" charset="0"/>
              </a:rPr>
              <a:t> </a:t>
            </a:r>
            <a:r>
              <a:rPr lang="en-US" altLang="en-US" sz="2800" dirty="0" smtClean="0">
                <a:latin typeface="Arial" panose="020B0604020202020204" pitchFamily="34" charset="0"/>
                <a:cs typeface="Arial" panose="020B0604020202020204" pitchFamily="34" charset="0"/>
              </a:rPr>
              <a:t>Descriptive </a:t>
            </a:r>
            <a:r>
              <a:rPr lang="en-US" altLang="en-US" sz="2800" dirty="0">
                <a:latin typeface="Arial" panose="020B0604020202020204" pitchFamily="34" charset="0"/>
                <a:cs typeface="Arial" panose="020B0604020202020204" pitchFamily="34" charset="0"/>
              </a:rPr>
              <a:t>studies</a:t>
            </a:r>
          </a:p>
          <a:p>
            <a:pPr>
              <a:spcBef>
                <a:spcPct val="35000"/>
              </a:spcBef>
              <a:buNone/>
            </a:pPr>
            <a:r>
              <a:rPr lang="en-US" altLang="en-US" sz="2800" dirty="0">
                <a:latin typeface="Arial" panose="020B0604020202020204" pitchFamily="34" charset="0"/>
                <a:cs typeface="Arial" panose="020B0604020202020204" pitchFamily="34" charset="0"/>
              </a:rPr>
              <a:t>Determinants </a:t>
            </a:r>
            <a:r>
              <a:rPr lang="en-US" altLang="en-US" sz="2800" dirty="0">
                <a:latin typeface="Arial" panose="020B0604020202020204" pitchFamily="34" charset="0"/>
                <a:cs typeface="Arial" panose="020B0604020202020204" pitchFamily="34" charset="0"/>
                <a:sym typeface="Wingdings" pitchFamily="2" charset="2"/>
              </a:rPr>
              <a:t></a:t>
            </a:r>
            <a:r>
              <a:rPr lang="en-US" altLang="en-US" sz="2800" dirty="0">
                <a:latin typeface="Arial" panose="020B0604020202020204" pitchFamily="34" charset="0"/>
                <a:cs typeface="Arial" panose="020B0604020202020204" pitchFamily="34" charset="0"/>
              </a:rPr>
              <a:t> </a:t>
            </a:r>
            <a:r>
              <a:rPr lang="en-US" altLang="en-US" sz="2800" dirty="0" smtClean="0">
                <a:latin typeface="Arial" panose="020B0604020202020204" pitchFamily="34" charset="0"/>
                <a:cs typeface="Arial" panose="020B0604020202020204" pitchFamily="34" charset="0"/>
              </a:rPr>
              <a:t>Analytic </a:t>
            </a:r>
            <a:r>
              <a:rPr lang="en-US" altLang="en-US" sz="2800" dirty="0">
                <a:latin typeface="Arial" panose="020B0604020202020204" pitchFamily="34" charset="0"/>
                <a:cs typeface="Arial" panose="020B0604020202020204" pitchFamily="34" charset="0"/>
              </a:rPr>
              <a:t>studies </a:t>
            </a:r>
          </a:p>
          <a:p>
            <a:endParaRPr lang="en-GB" dirty="0"/>
          </a:p>
        </p:txBody>
      </p:sp>
    </p:spTree>
    <p:extLst>
      <p:ext uri="{BB962C8B-B14F-4D97-AF65-F5344CB8AC3E}">
        <p14:creationId xmlns:p14="http://schemas.microsoft.com/office/powerpoint/2010/main" val="13609325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GB" sz="3200" b="1" dirty="0">
                <a:latin typeface="Arial" panose="020B0604020202020204" pitchFamily="34" charset="0"/>
                <a:cs typeface="Arial" panose="020B0604020202020204" pitchFamily="34" charset="0"/>
              </a:rPr>
              <a:t>Distinction: Descriptive from Analytical study designs</a:t>
            </a:r>
            <a:endParaRPr lang="en-GB" sz="3200" dirty="0"/>
          </a:p>
        </p:txBody>
      </p:sp>
      <p:sp>
        <p:nvSpPr>
          <p:cNvPr id="3" name="Content Placeholder 2"/>
          <p:cNvSpPr>
            <a:spLocks noGrp="1"/>
          </p:cNvSpPr>
          <p:nvPr>
            <p:ph idx="1"/>
          </p:nvPr>
        </p:nvSpPr>
        <p:spPr>
          <a:xfrm>
            <a:off x="457200" y="1752600"/>
            <a:ext cx="8229600" cy="4373563"/>
          </a:xfrm>
        </p:spPr>
        <p:txBody>
          <a:bodyPr>
            <a:normAutofit fontScale="92500" lnSpcReduction="10000"/>
          </a:bodyPr>
          <a:lstStyle/>
          <a:p>
            <a:pPr lvl="0" eaLnBrk="0" fontAlgn="base" hangingPunct="0">
              <a:spcAft>
                <a:spcPct val="0"/>
              </a:spcAft>
              <a:buFontTx/>
              <a:buChar char="•"/>
            </a:pPr>
            <a:r>
              <a:rPr lang="en-GB" sz="2800" dirty="0" smtClean="0">
                <a:latin typeface="Arial" panose="020B0604020202020204" pitchFamily="34" charset="0"/>
                <a:cs typeface="Arial" panose="020B0604020202020204" pitchFamily="34" charset="0"/>
              </a:rPr>
              <a:t>In terms of research question:</a:t>
            </a:r>
            <a:endParaRPr lang="en-GB" sz="2800" dirty="0">
              <a:latin typeface="Arial" panose="020B0604020202020204" pitchFamily="34" charset="0"/>
              <a:cs typeface="Arial" panose="020B0604020202020204" pitchFamily="34" charset="0"/>
            </a:endParaRPr>
          </a:p>
          <a:p>
            <a:pPr lvl="1" eaLnBrk="0" fontAlgn="base" hangingPunct="0">
              <a:spcAft>
                <a:spcPct val="0"/>
              </a:spcAft>
              <a:buFont typeface="Arial" panose="020B0604020202020204" pitchFamily="34" charset="0"/>
              <a:buChar char="−"/>
            </a:pPr>
            <a:r>
              <a:rPr lang="en-GB" b="1" dirty="0">
                <a:latin typeface="Arial" panose="020B0604020202020204" pitchFamily="34" charset="0"/>
                <a:cs typeface="Arial" panose="020B0604020202020204" pitchFamily="34" charset="0"/>
              </a:rPr>
              <a:t>Descriptive studies </a:t>
            </a:r>
            <a:endParaRPr lang="en-US" b="1" kern="0" dirty="0">
              <a:solidFill>
                <a:srgbClr val="000000"/>
              </a:solidFill>
              <a:latin typeface="Arial" panose="020B0604020202020204" pitchFamily="34" charset="0"/>
              <a:cs typeface="Arial" panose="020B0604020202020204" pitchFamily="34" charset="0"/>
            </a:endParaRPr>
          </a:p>
          <a:p>
            <a:pPr marL="1257300" lvl="2" indent="-342900" eaLnBrk="0" fontAlgn="base" hangingPunct="0">
              <a:spcAft>
                <a:spcPct val="0"/>
              </a:spcAft>
              <a:buFontTx/>
              <a:buChar char="•"/>
            </a:pPr>
            <a:r>
              <a:rPr lang="en-US" altLang="en-US" sz="2800" kern="0" dirty="0">
                <a:solidFill>
                  <a:srgbClr val="000000"/>
                </a:solidFill>
                <a:latin typeface="Arial" panose="020B0604020202020204" pitchFamily="34" charset="0"/>
                <a:cs typeface="Arial" panose="020B0604020202020204" pitchFamily="34" charset="0"/>
              </a:rPr>
              <a:t>Aim to describe only, without an explicit interest in cause-and-effect relationships (no causal orientation).</a:t>
            </a:r>
          </a:p>
          <a:p>
            <a:pPr marL="1714500" lvl="3" indent="-342900" eaLnBrk="0" fontAlgn="base" hangingPunct="0">
              <a:spcAft>
                <a:spcPct val="0"/>
              </a:spcAft>
              <a:buFontTx/>
              <a:buChar char="•"/>
            </a:pPr>
            <a:r>
              <a:rPr lang="en-US" altLang="en-US" sz="2200" kern="0" dirty="0">
                <a:solidFill>
                  <a:srgbClr val="000000"/>
                </a:solidFill>
                <a:latin typeface="Arial" panose="020B0604020202020204" pitchFamily="34" charset="0"/>
                <a:cs typeface="Arial" panose="020B0604020202020204" pitchFamily="34" charset="0"/>
              </a:rPr>
              <a:t>Example; Is overcrowding </a:t>
            </a:r>
            <a:r>
              <a:rPr lang="en-US" altLang="en-US" sz="2200" b="1" kern="0" dirty="0">
                <a:solidFill>
                  <a:schemeClr val="accent1"/>
                </a:solidFill>
                <a:latin typeface="Arial" panose="020B0604020202020204" pitchFamily="34" charset="0"/>
                <a:cs typeface="Arial" panose="020B0604020202020204" pitchFamily="34" charset="0"/>
              </a:rPr>
              <a:t>associated</a:t>
            </a:r>
            <a:r>
              <a:rPr lang="en-US" altLang="en-US" sz="2200" kern="0" dirty="0">
                <a:solidFill>
                  <a:srgbClr val="000000"/>
                </a:solidFill>
                <a:latin typeface="Arial" panose="020B0604020202020204" pitchFamily="34" charset="0"/>
                <a:cs typeface="Arial" panose="020B0604020202020204" pitchFamily="34" charset="0"/>
              </a:rPr>
              <a:t> with TB</a:t>
            </a:r>
            <a:r>
              <a:rPr lang="en-US" altLang="en-US" sz="2200" kern="0" dirty="0" smtClean="0">
                <a:solidFill>
                  <a:srgbClr val="000000"/>
                </a:solidFill>
                <a:latin typeface="Arial" panose="020B0604020202020204" pitchFamily="34" charset="0"/>
                <a:cs typeface="Arial" panose="020B0604020202020204" pitchFamily="34" charset="0"/>
              </a:rPr>
              <a:t>?</a:t>
            </a:r>
          </a:p>
          <a:p>
            <a:pPr marL="1714500" lvl="3" indent="-342900" eaLnBrk="0" fontAlgn="base" hangingPunct="0">
              <a:spcAft>
                <a:spcPct val="0"/>
              </a:spcAft>
              <a:buFontTx/>
              <a:buChar char="•"/>
            </a:pPr>
            <a:endParaRPr lang="en-US" altLang="en-US" sz="2800" kern="0" dirty="0">
              <a:solidFill>
                <a:srgbClr val="000000"/>
              </a:solidFill>
              <a:latin typeface="Arial" panose="020B0604020202020204" pitchFamily="34" charset="0"/>
              <a:cs typeface="Arial" panose="020B0604020202020204" pitchFamily="34" charset="0"/>
            </a:endParaRPr>
          </a:p>
          <a:p>
            <a:pPr lvl="1" eaLnBrk="0" fontAlgn="base" hangingPunct="0">
              <a:spcAft>
                <a:spcPct val="0"/>
              </a:spcAft>
              <a:buFont typeface="Arial" panose="020B0604020202020204" pitchFamily="34" charset="0"/>
              <a:buChar char="−"/>
            </a:pPr>
            <a:r>
              <a:rPr lang="en-US" altLang="en-US" b="1" kern="0" dirty="0">
                <a:solidFill>
                  <a:srgbClr val="000000"/>
                </a:solidFill>
                <a:latin typeface="Arial" panose="020B0604020202020204" pitchFamily="34" charset="0"/>
                <a:cs typeface="Arial" panose="020B0604020202020204" pitchFamily="34" charset="0"/>
              </a:rPr>
              <a:t>Analytical studies</a:t>
            </a:r>
          </a:p>
          <a:p>
            <a:pPr marL="1257300" lvl="2" indent="-342900" eaLnBrk="0" fontAlgn="base" hangingPunct="0">
              <a:spcAft>
                <a:spcPct val="0"/>
              </a:spcAft>
              <a:buFontTx/>
              <a:buChar char="•"/>
            </a:pPr>
            <a:r>
              <a:rPr lang="en-US" altLang="en-US" sz="2800" kern="0" dirty="0">
                <a:solidFill>
                  <a:srgbClr val="000000"/>
                </a:solidFill>
                <a:latin typeface="Arial" panose="020B0604020202020204" pitchFamily="34" charset="0"/>
                <a:cs typeface="Arial" panose="020B0604020202020204" pitchFamily="34" charset="0"/>
              </a:rPr>
              <a:t>Aim to demonstrate causal links (causal orientation).</a:t>
            </a:r>
          </a:p>
          <a:p>
            <a:pPr marL="1714500" lvl="3" indent="-342900" eaLnBrk="0" fontAlgn="base" hangingPunct="0">
              <a:spcAft>
                <a:spcPct val="0"/>
              </a:spcAft>
              <a:buFontTx/>
              <a:buChar char="•"/>
            </a:pPr>
            <a:r>
              <a:rPr lang="en-US" altLang="en-US" sz="2200" kern="0" dirty="0">
                <a:solidFill>
                  <a:srgbClr val="000000"/>
                </a:solidFill>
                <a:latin typeface="Arial" panose="020B0604020202020204" pitchFamily="34" charset="0"/>
                <a:cs typeface="Arial" panose="020B0604020202020204" pitchFamily="34" charset="0"/>
              </a:rPr>
              <a:t>Example; Is smoking </a:t>
            </a:r>
            <a:r>
              <a:rPr lang="en-US" altLang="en-US" sz="2200" b="1" kern="0" dirty="0">
                <a:solidFill>
                  <a:schemeClr val="accent1"/>
                </a:solidFill>
                <a:latin typeface="Arial" panose="020B0604020202020204" pitchFamily="34" charset="0"/>
                <a:cs typeface="Arial" panose="020B0604020202020204" pitchFamily="34" charset="0"/>
              </a:rPr>
              <a:t>causing</a:t>
            </a:r>
            <a:r>
              <a:rPr lang="en-US" altLang="en-US" sz="2200" kern="0" dirty="0">
                <a:solidFill>
                  <a:srgbClr val="000000"/>
                </a:solidFill>
                <a:latin typeface="Arial" panose="020B0604020202020204" pitchFamily="34" charset="0"/>
                <a:cs typeface="Arial" panose="020B0604020202020204" pitchFamily="34" charset="0"/>
              </a:rPr>
              <a:t> lung cancer?</a:t>
            </a:r>
          </a:p>
          <a:p>
            <a:endParaRPr lang="en-GB" dirty="0"/>
          </a:p>
        </p:txBody>
      </p:sp>
    </p:spTree>
    <p:extLst>
      <p:ext uri="{BB962C8B-B14F-4D97-AF65-F5344CB8AC3E}">
        <p14:creationId xmlns:p14="http://schemas.microsoft.com/office/powerpoint/2010/main" val="7378349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b="1" dirty="0">
                <a:solidFill>
                  <a:prstClr val="black"/>
                </a:solidFill>
                <a:latin typeface="Arial" panose="020B0604020202020204" pitchFamily="34" charset="0"/>
                <a:cs typeface="Arial" panose="020B0604020202020204" pitchFamily="34" charset="0"/>
              </a:rPr>
              <a:t>Distinction: Descriptive from Analytical study designs</a:t>
            </a:r>
            <a:endParaRPr lang="en-GB" sz="3200" dirty="0"/>
          </a:p>
        </p:txBody>
      </p:sp>
      <p:sp>
        <p:nvSpPr>
          <p:cNvPr id="3" name="Content Placeholder 2"/>
          <p:cNvSpPr>
            <a:spLocks noGrp="1"/>
          </p:cNvSpPr>
          <p:nvPr>
            <p:ph idx="1"/>
          </p:nvPr>
        </p:nvSpPr>
        <p:spPr/>
        <p:txBody>
          <a:bodyPr/>
          <a:lstStyle/>
          <a:p>
            <a:r>
              <a:rPr lang="en-GB" sz="2800" dirty="0">
                <a:latin typeface="Arial" panose="020B0604020202020204" pitchFamily="34" charset="0"/>
                <a:cs typeface="Arial" panose="020B0604020202020204" pitchFamily="34" charset="0"/>
              </a:rPr>
              <a:t>In terms of hypothesis generation and testing: </a:t>
            </a:r>
          </a:p>
          <a:p>
            <a:pPr lvl="1"/>
            <a:r>
              <a:rPr lang="en-GB" b="1" dirty="0">
                <a:latin typeface="Arial" panose="020B0604020202020204" pitchFamily="34" charset="0"/>
                <a:cs typeface="Arial" panose="020B0604020202020204" pitchFamily="34" charset="0"/>
              </a:rPr>
              <a:t>Descriptive studies</a:t>
            </a:r>
          </a:p>
          <a:p>
            <a:pPr lvl="2"/>
            <a:r>
              <a:rPr lang="en-US" altLang="en-US" sz="2800" kern="0" dirty="0">
                <a:solidFill>
                  <a:srgbClr val="000000"/>
                </a:solidFill>
                <a:latin typeface="Arial" panose="020B0604020202020204" pitchFamily="34" charset="0"/>
                <a:cs typeface="Arial" panose="020B0604020202020204" pitchFamily="34" charset="0"/>
              </a:rPr>
              <a:t>Used to generate hypothesis.</a:t>
            </a:r>
          </a:p>
          <a:p>
            <a:pPr marL="457200" lvl="1" indent="0">
              <a:buNone/>
            </a:pPr>
            <a:endParaRPr lang="en-US" altLang="en-US" kern="0" dirty="0">
              <a:solidFill>
                <a:srgbClr val="000000"/>
              </a:solidFill>
              <a:latin typeface="Arial" panose="020B0604020202020204" pitchFamily="34" charset="0"/>
              <a:cs typeface="Arial" panose="020B0604020202020204" pitchFamily="34" charset="0"/>
            </a:endParaRPr>
          </a:p>
          <a:p>
            <a:pPr lvl="1"/>
            <a:r>
              <a:rPr lang="en-US" b="1" kern="0" dirty="0">
                <a:solidFill>
                  <a:srgbClr val="000000"/>
                </a:solidFill>
                <a:latin typeface="Arial" panose="020B0604020202020204" pitchFamily="34" charset="0"/>
                <a:cs typeface="Arial" panose="020B0604020202020204" pitchFamily="34" charset="0"/>
              </a:rPr>
              <a:t>Analytical studies</a:t>
            </a:r>
          </a:p>
          <a:p>
            <a:pPr lvl="2"/>
            <a:r>
              <a:rPr lang="en-US" sz="2800" kern="0" dirty="0">
                <a:solidFill>
                  <a:srgbClr val="000000"/>
                </a:solidFill>
                <a:latin typeface="Arial" panose="020B0604020202020204" pitchFamily="34" charset="0"/>
                <a:cs typeface="Arial" panose="020B0604020202020204" pitchFamily="34" charset="0"/>
              </a:rPr>
              <a:t>Used to test hypothesis.</a:t>
            </a:r>
            <a:endParaRPr lang="en-GB" sz="2800" dirty="0">
              <a:latin typeface="Arial" panose="020B0604020202020204" pitchFamily="34" charset="0"/>
              <a:cs typeface="Arial" panose="020B0604020202020204" pitchFamily="34" charset="0"/>
            </a:endParaRPr>
          </a:p>
          <a:p>
            <a:endParaRPr lang="en-GB" dirty="0"/>
          </a:p>
        </p:txBody>
      </p:sp>
    </p:spTree>
    <p:extLst>
      <p:ext uri="{BB962C8B-B14F-4D97-AF65-F5344CB8AC3E}">
        <p14:creationId xmlns:p14="http://schemas.microsoft.com/office/powerpoint/2010/main" val="41316205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020762"/>
          </a:xfrm>
        </p:spPr>
        <p:txBody>
          <a:bodyPr>
            <a:noAutofit/>
          </a:bodyPr>
          <a:lstStyle/>
          <a:p>
            <a:r>
              <a:rPr lang="en-GB" sz="3200" b="1" dirty="0">
                <a:solidFill>
                  <a:prstClr val="black"/>
                </a:solidFill>
                <a:latin typeface="Arial" panose="020B0604020202020204" pitchFamily="34" charset="0"/>
                <a:cs typeface="Arial" panose="020B0604020202020204" pitchFamily="34" charset="0"/>
              </a:rPr>
              <a:t>Distinction: Descriptive from Analytical study designs</a:t>
            </a:r>
            <a:endParaRPr lang="en-GB" sz="3200" dirty="0"/>
          </a:p>
        </p:txBody>
      </p:sp>
      <p:sp>
        <p:nvSpPr>
          <p:cNvPr id="3" name="Content Placeholder 2"/>
          <p:cNvSpPr>
            <a:spLocks noGrp="1"/>
          </p:cNvSpPr>
          <p:nvPr>
            <p:ph idx="1"/>
          </p:nvPr>
        </p:nvSpPr>
        <p:spPr>
          <a:xfrm>
            <a:off x="457200" y="2133600"/>
            <a:ext cx="8229600" cy="3992563"/>
          </a:xfrm>
        </p:spPr>
        <p:txBody>
          <a:bodyPr/>
          <a:lstStyle/>
          <a:p>
            <a:pPr lvl="0"/>
            <a:r>
              <a:rPr lang="en-GB" sz="2800" dirty="0">
                <a:solidFill>
                  <a:prstClr val="black"/>
                </a:solidFill>
                <a:latin typeface="Arial" panose="020B0604020202020204" pitchFamily="34" charset="0"/>
                <a:cs typeface="Arial" panose="020B0604020202020204" pitchFamily="34" charset="0"/>
              </a:rPr>
              <a:t>In terms of comparison group: </a:t>
            </a:r>
          </a:p>
          <a:p>
            <a:pPr lvl="1"/>
            <a:r>
              <a:rPr lang="en-GB" b="1" dirty="0">
                <a:solidFill>
                  <a:prstClr val="black"/>
                </a:solidFill>
                <a:latin typeface="Arial" panose="020B0604020202020204" pitchFamily="34" charset="0"/>
                <a:cs typeface="Arial" panose="020B0604020202020204" pitchFamily="34" charset="0"/>
              </a:rPr>
              <a:t>Descriptive studies</a:t>
            </a:r>
          </a:p>
          <a:p>
            <a:pPr lvl="2"/>
            <a:r>
              <a:rPr lang="en-US" altLang="en-US" sz="2800" kern="0" dirty="0">
                <a:solidFill>
                  <a:srgbClr val="000000"/>
                </a:solidFill>
                <a:latin typeface="Arial" panose="020B0604020202020204" pitchFamily="34" charset="0"/>
                <a:cs typeface="Arial" panose="020B0604020202020204" pitchFamily="34" charset="0"/>
              </a:rPr>
              <a:t>No comparison group.</a:t>
            </a:r>
          </a:p>
          <a:p>
            <a:pPr marL="457200" lvl="1" indent="0">
              <a:buNone/>
            </a:pPr>
            <a:endParaRPr lang="en-US" altLang="en-US" kern="0" dirty="0">
              <a:solidFill>
                <a:srgbClr val="000000"/>
              </a:solidFill>
              <a:latin typeface="Arial" panose="020B0604020202020204" pitchFamily="34" charset="0"/>
              <a:cs typeface="Arial" panose="020B0604020202020204" pitchFamily="34" charset="0"/>
            </a:endParaRPr>
          </a:p>
          <a:p>
            <a:pPr lvl="1"/>
            <a:r>
              <a:rPr lang="en-US" b="1" kern="0" dirty="0">
                <a:solidFill>
                  <a:srgbClr val="000000"/>
                </a:solidFill>
                <a:latin typeface="Arial" panose="020B0604020202020204" pitchFamily="34" charset="0"/>
                <a:cs typeface="Arial" panose="020B0604020202020204" pitchFamily="34" charset="0"/>
              </a:rPr>
              <a:t>Analytical studies</a:t>
            </a:r>
          </a:p>
          <a:p>
            <a:pPr lvl="2"/>
            <a:r>
              <a:rPr lang="en-US" sz="2800" kern="0" dirty="0">
                <a:solidFill>
                  <a:srgbClr val="000000"/>
                </a:solidFill>
                <a:latin typeface="Arial" panose="020B0604020202020204" pitchFamily="34" charset="0"/>
                <a:cs typeface="Arial" panose="020B0604020202020204" pitchFamily="34" charset="0"/>
              </a:rPr>
              <a:t>Presence of comparison group.</a:t>
            </a:r>
          </a:p>
          <a:p>
            <a:endParaRPr lang="en-GB" dirty="0"/>
          </a:p>
        </p:txBody>
      </p:sp>
    </p:spTree>
    <p:extLst>
      <p:ext uri="{BB962C8B-B14F-4D97-AF65-F5344CB8AC3E}">
        <p14:creationId xmlns:p14="http://schemas.microsoft.com/office/powerpoint/2010/main" val="2370949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1086</TotalTime>
  <Words>1497</Words>
  <Application>Microsoft Office PowerPoint</Application>
  <PresentationFormat>On-screen Show (4:3)</PresentationFormat>
  <Paragraphs>275</Paragraphs>
  <Slides>33</Slides>
  <Notes>14</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Epidemiological study designs</vt:lpstr>
      <vt:lpstr>Learning objectives</vt:lpstr>
      <vt:lpstr>What is a Study Design? </vt:lpstr>
      <vt:lpstr> Epidemiological Methods   </vt:lpstr>
      <vt:lpstr>Definition of Epidemiology</vt:lpstr>
      <vt:lpstr>Study Designs</vt:lpstr>
      <vt:lpstr>Distinction: Descriptive from Analytical study designs</vt:lpstr>
      <vt:lpstr>Distinction: Descriptive from Analytical study designs</vt:lpstr>
      <vt:lpstr>Distinction: Descriptive from Analytical study designs</vt:lpstr>
      <vt:lpstr>Types of Epidemiological Study Designs </vt:lpstr>
      <vt:lpstr>PowerPoint Presentation</vt:lpstr>
      <vt:lpstr> Descriptive studies </vt:lpstr>
      <vt:lpstr>Cross-sectional</vt:lpstr>
      <vt:lpstr>Cross-sectional</vt:lpstr>
      <vt:lpstr>Ecological Studies</vt:lpstr>
      <vt:lpstr>Ecological studies</vt:lpstr>
      <vt:lpstr>Rationale</vt:lpstr>
      <vt:lpstr>Descriptive Studies – Summary</vt:lpstr>
      <vt:lpstr>Analytic Studies – Overview</vt:lpstr>
      <vt:lpstr>Types of Analytic Studies</vt:lpstr>
      <vt:lpstr>Experimental Studies (RCT)</vt:lpstr>
      <vt:lpstr> Experimental study designs/Randomized trials     </vt:lpstr>
      <vt:lpstr>Observational Studies</vt:lpstr>
      <vt:lpstr>Cohort Study</vt:lpstr>
      <vt:lpstr>Cohort Studies – Timing</vt:lpstr>
      <vt:lpstr>Cohort Studies — Summary</vt:lpstr>
      <vt:lpstr>Case-Control Study</vt:lpstr>
      <vt:lpstr>Case-Control Studies — Timing</vt:lpstr>
      <vt:lpstr>Case-Control Studies — Summary</vt:lpstr>
      <vt:lpstr>Analytic Studies — Summary</vt:lpstr>
      <vt:lpstr> Epidemiological Methods   </vt:lpstr>
      <vt:lpstr>Acknowledgements, References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DPH 6024</dc:title>
  <dc:creator>Given</dc:creator>
  <cp:lastModifiedBy>Diana &amp; Given</cp:lastModifiedBy>
  <cp:revision>28</cp:revision>
  <dcterms:created xsi:type="dcterms:W3CDTF">2006-08-16T00:00:00Z</dcterms:created>
  <dcterms:modified xsi:type="dcterms:W3CDTF">2015-10-14T08:18:33Z</dcterms:modified>
</cp:coreProperties>
</file>