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11" r:id="rId30"/>
    <p:sldId id="310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1" r:id="rId47"/>
    <p:sldId id="302" r:id="rId48"/>
    <p:sldId id="300" r:id="rId49"/>
    <p:sldId id="303" r:id="rId50"/>
    <p:sldId id="304" r:id="rId51"/>
    <p:sldId id="305" r:id="rId52"/>
    <p:sldId id="306" r:id="rId53"/>
    <p:sldId id="307" r:id="rId54"/>
    <p:sldId id="309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8D385-8288-4F83-AE1B-1D7AA67CB989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E9A07-A99C-4B90-A9FF-BAB94B53B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4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50C-DDB9-4668-9BAD-AA27332A59FC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12A8-F8A7-4CC3-B2E5-FEA4D89BE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39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50C-DDB9-4668-9BAD-AA27332A59FC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12A8-F8A7-4CC3-B2E5-FEA4D89BE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45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50C-DDB9-4668-9BAD-AA27332A59FC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12A8-F8A7-4CC3-B2E5-FEA4D89BE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3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50C-DDB9-4668-9BAD-AA27332A59FC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12A8-F8A7-4CC3-B2E5-FEA4D89BE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50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50C-DDB9-4668-9BAD-AA27332A59FC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12A8-F8A7-4CC3-B2E5-FEA4D89BE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4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50C-DDB9-4668-9BAD-AA27332A59FC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12A8-F8A7-4CC3-B2E5-FEA4D89BE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28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50C-DDB9-4668-9BAD-AA27332A59FC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12A8-F8A7-4CC3-B2E5-FEA4D89BE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10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50C-DDB9-4668-9BAD-AA27332A59FC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12A8-F8A7-4CC3-B2E5-FEA4D89BE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45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50C-DDB9-4668-9BAD-AA27332A59FC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12A8-F8A7-4CC3-B2E5-FEA4D89BE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48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50C-DDB9-4668-9BAD-AA27332A59FC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12A8-F8A7-4CC3-B2E5-FEA4D89BE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56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950C-DDB9-4668-9BAD-AA27332A59FC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12A8-F8A7-4CC3-B2E5-FEA4D89BE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32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F950C-DDB9-4668-9BAD-AA27332A59FC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F12A8-F8A7-4CC3-B2E5-FEA4D89BE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24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Occupational lung diseases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Allan R Mbewe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875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451"/>
          </a:xfrm>
        </p:spPr>
        <p:txBody>
          <a:bodyPr/>
          <a:lstStyle/>
          <a:p>
            <a:r>
              <a:rPr lang="en-GB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Biological hazards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070"/>
            <a:ext cx="10515600" cy="5096435"/>
          </a:xfrm>
        </p:spPr>
        <p:txBody>
          <a:bodyPr>
            <a:normAutofit fontScale="92500" lnSpcReduction="20000"/>
          </a:bodyPr>
          <a:lstStyle/>
          <a:p>
            <a:r>
              <a:rPr lang="en-GB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Originate from living things which are capable of causing illness or disease in humans. </a:t>
            </a:r>
          </a:p>
          <a:p>
            <a:r>
              <a:rPr lang="en-GB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Encountered by workers at their  workplaces; through</a:t>
            </a:r>
          </a:p>
          <a:p>
            <a:pPr marL="538163" lvl="1" indent="-363538">
              <a:buFont typeface="Wingdings" panose="05000000000000000000" pitchFamily="2" charset="2"/>
              <a:buChar char="Ø"/>
            </a:pPr>
            <a:r>
              <a:rPr lang="en-GB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inhalation,</a:t>
            </a:r>
          </a:p>
          <a:p>
            <a:pPr marL="538163" lvl="1" indent="-363538">
              <a:buFont typeface="Wingdings" panose="05000000000000000000" pitchFamily="2" charset="2"/>
              <a:buChar char="Ø"/>
            </a:pPr>
            <a:r>
              <a:rPr lang="en-GB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ingestion </a:t>
            </a:r>
          </a:p>
          <a:p>
            <a:pPr marL="538163" lvl="1" indent="-363538">
              <a:buFont typeface="Wingdings" panose="05000000000000000000" pitchFamily="2" charset="2"/>
              <a:buChar char="Ø"/>
            </a:pPr>
            <a:r>
              <a:rPr lang="en-GB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</a:t>
            </a:r>
          </a:p>
          <a:p>
            <a:r>
              <a:rPr lang="en-GB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under the following headings: </a:t>
            </a:r>
          </a:p>
          <a:p>
            <a:pPr marL="592138" lvl="1" indent="-457200">
              <a:buFont typeface="Wingdings" panose="05000000000000000000" pitchFamily="2" charset="2"/>
              <a:buChar char="Ø"/>
            </a:pPr>
            <a:r>
              <a:rPr lang="en-GB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</a:t>
            </a:r>
          </a:p>
          <a:p>
            <a:pPr marL="592138" lvl="1" indent="-457200">
              <a:buFont typeface="Wingdings" panose="05000000000000000000" pitchFamily="2" charset="2"/>
              <a:buChar char="Ø"/>
            </a:pPr>
            <a:r>
              <a:rPr lang="en-GB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Fungi</a:t>
            </a:r>
          </a:p>
          <a:p>
            <a:pPr marL="592138" lvl="1" indent="-457200">
              <a:buFont typeface="Wingdings" panose="05000000000000000000" pitchFamily="2" charset="2"/>
              <a:buChar char="Ø"/>
            </a:pPr>
            <a:r>
              <a:rPr lang="en-GB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viruses </a:t>
            </a:r>
          </a:p>
          <a:p>
            <a:pPr marL="592138" lvl="1" indent="-457200">
              <a:buFont typeface="Wingdings" panose="05000000000000000000" pitchFamily="2" charset="2"/>
              <a:buChar char="Ø"/>
            </a:pPr>
            <a:r>
              <a:rPr lang="en-GB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parasitic </a:t>
            </a:r>
          </a:p>
          <a:p>
            <a:pPr marL="592138" lvl="1" indent="-457200">
              <a:buFont typeface="Wingdings" panose="05000000000000000000" pitchFamily="2" charset="2"/>
              <a:buChar char="Ø"/>
            </a:pPr>
            <a:r>
              <a:rPr lang="en-GB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worms </a:t>
            </a:r>
          </a:p>
          <a:p>
            <a:pPr marL="592138" lvl="1" indent="-457200">
              <a:buFont typeface="Wingdings" panose="05000000000000000000" pitchFamily="2" charset="2"/>
              <a:buChar char="Ø"/>
            </a:pPr>
            <a:r>
              <a:rPr lang="en-GB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Plants miscellaneous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215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494"/>
            <a:ext cx="10515600" cy="1331259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Diseases caused by biological hazards</a:t>
            </a:r>
            <a:b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b="1" dirty="0" smtClean="0">
                <a:latin typeface="Times New Roman"/>
                <a:ea typeface="Times New Roman"/>
              </a:rPr>
              <a:t>Bacteria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893396"/>
              </p:ext>
            </p:extLst>
          </p:nvPr>
        </p:nvGraphicFramePr>
        <p:xfrm>
          <a:off x="322727" y="1578982"/>
          <a:ext cx="11672048" cy="5046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581"/>
                <a:gridCol w="2953062"/>
                <a:gridCol w="3117955"/>
                <a:gridCol w="3345450"/>
              </a:tblGrid>
              <a:tr h="4559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Times New Roman"/>
                        </a:rPr>
                        <a:t>Name of disease         </a:t>
                      </a:r>
                      <a:endParaRPr lang="en-GB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Times New Roman"/>
                        </a:rPr>
                        <a:t>Causal organism         </a:t>
                      </a:r>
                      <a:endParaRPr lang="en-GB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Times New Roman"/>
                        </a:rPr>
                        <a:t>Means of transmission           </a:t>
                      </a:r>
                      <a:endParaRPr lang="en-GB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b="1">
                          <a:latin typeface="Times New Roman"/>
                          <a:ea typeface="Times New Roman"/>
                        </a:rPr>
                        <a:t>Occupations at risk</a:t>
                      </a:r>
                      <a:endParaRPr lang="en-GB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87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latin typeface="Times New Roman"/>
                          <a:ea typeface="Times New Roman"/>
                        </a:rPr>
                        <a:t>Anthrax</a:t>
                      </a:r>
                      <a:endParaRPr lang="en-GB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Times New Roman"/>
                        </a:rPr>
                        <a:t>Bacillus </a:t>
                      </a:r>
                      <a:r>
                        <a:rPr lang="en-GB" sz="2400" dirty="0" err="1">
                          <a:latin typeface="Times New Roman"/>
                          <a:ea typeface="Times New Roman"/>
                        </a:rPr>
                        <a:t>anthracis</a:t>
                      </a:r>
                      <a:endParaRPr lang="en-GB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Times New Roman"/>
                        </a:rPr>
                        <a:t>Skin,  inhalation and ingestion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Times New Roman"/>
                        </a:rPr>
                        <a:t>Farm workers, Veterinarians, workers handling hides, wool  </a:t>
                      </a:r>
                      <a:r>
                        <a:rPr lang="en-GB" sz="2400" dirty="0" smtClean="0">
                          <a:latin typeface="Times New Roman"/>
                          <a:ea typeface="Times New Roman"/>
                        </a:rPr>
                        <a:t>and </a:t>
                      </a:r>
                      <a:r>
                        <a:rPr lang="en-GB" sz="2400" dirty="0">
                          <a:latin typeface="Times New Roman"/>
                          <a:ea typeface="Times New Roman"/>
                        </a:rPr>
                        <a:t>abattoir workers</a:t>
                      </a:r>
                    </a:p>
                  </a:txBody>
                  <a:tcPr marL="68580" marR="68580" marT="0" marB="0"/>
                </a:tc>
              </a:tr>
              <a:tr h="18671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latin typeface="Times New Roman"/>
                          <a:ea typeface="Times New Roman"/>
                        </a:rPr>
                        <a:t>Leptospirosis</a:t>
                      </a:r>
                      <a:r>
                        <a:rPr lang="en-GB" sz="2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2400" dirty="0">
                          <a:latin typeface="Times New Roman"/>
                          <a:ea typeface="Times New Roman"/>
                        </a:rPr>
                        <a:t>or Weil’s disease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latin typeface="Times New Roman"/>
                          <a:ea typeface="Times New Roman"/>
                        </a:rPr>
                        <a:t>Leptospira</a:t>
                      </a:r>
                      <a:r>
                        <a:rPr lang="en-GB" sz="2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2400" dirty="0" err="1">
                          <a:latin typeface="Times New Roman"/>
                          <a:ea typeface="Times New Roman"/>
                        </a:rPr>
                        <a:t>interrogans</a:t>
                      </a:r>
                      <a:endParaRPr lang="en-GB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Times New Roman"/>
                        </a:rPr>
                        <a:t>Contaminated urine transmitted through the mucous membrane or skin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Times New Roman"/>
                        </a:rPr>
                        <a:t>Coal miners, abattoir workers, sewer workers, or workers in areas where rats are present</a:t>
                      </a:r>
                    </a:p>
                  </a:txBody>
                  <a:tcPr marL="68580" marR="68580" marT="0" marB="0"/>
                </a:tc>
              </a:tr>
              <a:tr h="9248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latin typeface="Times New Roman"/>
                          <a:ea typeface="Times New Roman"/>
                        </a:rPr>
                        <a:t>Tuberculosis</a:t>
                      </a:r>
                      <a:endParaRPr lang="en-GB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latin typeface="Times New Roman"/>
                          <a:ea typeface="Times New Roman"/>
                        </a:rPr>
                        <a:t>M. </a:t>
                      </a:r>
                      <a:r>
                        <a:rPr lang="en-GB" sz="2400" dirty="0">
                          <a:latin typeface="Times New Roman"/>
                          <a:ea typeface="Times New Roman"/>
                        </a:rPr>
                        <a:t>tuberculosis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Times New Roman"/>
                        </a:rPr>
                        <a:t>Inhalation, ingestion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Times New Roman"/>
                        </a:rPr>
                        <a:t>Workers in close contact with infected  persons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088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81" y="365126"/>
            <a:ext cx="11783683" cy="58961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Diseases caused by biological hazards: </a:t>
            </a:r>
            <a:r>
              <a:rPr lang="en-GB" b="1" dirty="0" smtClean="0">
                <a:latin typeface="Times New Roman"/>
                <a:ea typeface="Times New Roman"/>
              </a:rPr>
              <a:t>Bacteria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cont.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808654"/>
              </p:ext>
            </p:extLst>
          </p:nvPr>
        </p:nvGraphicFramePr>
        <p:xfrm>
          <a:off x="255494" y="1062318"/>
          <a:ext cx="11672048" cy="5593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129"/>
                <a:gridCol w="2443397"/>
                <a:gridCol w="3087973"/>
                <a:gridCol w="4297549"/>
              </a:tblGrid>
              <a:tr h="7457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300" b="1" dirty="0">
                          <a:latin typeface="Times New Roman"/>
                          <a:ea typeface="Times New Roman"/>
                        </a:rPr>
                        <a:t>Name of disease         </a:t>
                      </a:r>
                      <a:endParaRPr lang="en-GB" sz="2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300" b="1" dirty="0">
                          <a:latin typeface="Times New Roman"/>
                          <a:ea typeface="Times New Roman"/>
                        </a:rPr>
                        <a:t>Causal organism         </a:t>
                      </a:r>
                      <a:endParaRPr lang="en-GB" sz="2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300" b="1" dirty="0">
                          <a:latin typeface="Times New Roman"/>
                          <a:ea typeface="Times New Roman"/>
                        </a:rPr>
                        <a:t>Means of transmission           </a:t>
                      </a:r>
                      <a:endParaRPr lang="en-GB" sz="2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300" b="1" dirty="0">
                          <a:latin typeface="Times New Roman"/>
                          <a:ea typeface="Times New Roman"/>
                        </a:rPr>
                        <a:t>Occupations at risk</a:t>
                      </a:r>
                      <a:endParaRPr lang="en-GB" sz="2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18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latin typeface="Times New Roman"/>
                          <a:ea typeface="Times New Roman"/>
                        </a:rPr>
                        <a:t>Brucellosis</a:t>
                      </a:r>
                      <a:endParaRPr lang="en-GB" sz="2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300" dirty="0" err="1">
                          <a:latin typeface="Times New Roman"/>
                          <a:ea typeface="Times New Roman"/>
                        </a:rPr>
                        <a:t>Brucella</a:t>
                      </a:r>
                      <a:r>
                        <a:rPr lang="en-GB" sz="23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2300" dirty="0" err="1">
                          <a:latin typeface="Times New Roman"/>
                          <a:ea typeface="Times New Roman"/>
                        </a:rPr>
                        <a:t>abortus</a:t>
                      </a:r>
                      <a:endParaRPr lang="en-GB" sz="2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300" dirty="0">
                          <a:latin typeface="Times New Roman"/>
                          <a:ea typeface="Times New Roman"/>
                        </a:rPr>
                        <a:t>Orally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300">
                          <a:latin typeface="Times New Roman"/>
                          <a:ea typeface="Times New Roman"/>
                        </a:rPr>
                        <a:t>Farm workers, veterinarian, abattoir workers, workers in contact with animals and carcases</a:t>
                      </a:r>
                    </a:p>
                  </a:txBody>
                  <a:tcPr marL="68580" marR="68580" marT="0" marB="0"/>
                </a:tc>
              </a:tr>
              <a:tr h="1118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latin typeface="Times New Roman"/>
                          <a:ea typeface="Times New Roman"/>
                        </a:rPr>
                        <a:t>Farmer’s </a:t>
                      </a:r>
                      <a:r>
                        <a:rPr lang="en-GB" sz="2300" dirty="0">
                          <a:latin typeface="Times New Roman"/>
                          <a:ea typeface="Times New Roman"/>
                        </a:rPr>
                        <a:t>lung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300" dirty="0" err="1">
                          <a:latin typeface="Times New Roman"/>
                          <a:ea typeface="Times New Roman"/>
                        </a:rPr>
                        <a:t>Aspergillus</a:t>
                      </a:r>
                      <a:r>
                        <a:rPr lang="en-GB" sz="2300" dirty="0">
                          <a:latin typeface="Times New Roman"/>
                          <a:ea typeface="Times New Roman"/>
                        </a:rPr>
                        <a:t> species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300" dirty="0">
                          <a:latin typeface="Times New Roman"/>
                          <a:ea typeface="Times New Roman"/>
                        </a:rPr>
                        <a:t>Allergic reaction through inhalation of spores (Chronic bronchitis)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300" dirty="0">
                          <a:latin typeface="Times New Roman"/>
                          <a:ea typeface="Times New Roman"/>
                        </a:rPr>
                        <a:t>Agricultural workers</a:t>
                      </a:r>
                    </a:p>
                  </a:txBody>
                  <a:tcPr marL="68580" marR="68580" marT="0" marB="0"/>
                </a:tc>
              </a:tr>
              <a:tr h="7457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2300" dirty="0" err="1">
                          <a:latin typeface="Times New Roman"/>
                          <a:ea typeface="Times New Roman"/>
                        </a:rPr>
                        <a:t>Eryspeloid</a:t>
                      </a:r>
                      <a:endParaRPr lang="en-GB" sz="2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300" dirty="0">
                          <a:latin typeface="Times New Roman"/>
                          <a:ea typeface="Times New Roman"/>
                        </a:rPr>
                        <a:t>E. </a:t>
                      </a:r>
                      <a:r>
                        <a:rPr lang="en-GB" sz="2300" dirty="0" err="1">
                          <a:latin typeface="Times New Roman"/>
                          <a:ea typeface="Times New Roman"/>
                        </a:rPr>
                        <a:t>rhusiopathiae</a:t>
                      </a:r>
                      <a:endParaRPr lang="en-GB" sz="2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latin typeface="Times New Roman"/>
                          <a:ea typeface="Times New Roman"/>
                        </a:rPr>
                        <a:t>Inhalation</a:t>
                      </a:r>
                      <a:endParaRPr lang="en-GB" sz="2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300" dirty="0">
                          <a:latin typeface="Times New Roman"/>
                          <a:ea typeface="Times New Roman"/>
                        </a:rPr>
                        <a:t>Butchers, fishmongers, poultry handlers</a:t>
                      </a:r>
                    </a:p>
                  </a:txBody>
                  <a:tcPr marL="68580" marR="68580" marT="0" marB="0"/>
                </a:tc>
              </a:tr>
              <a:tr h="7457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latin typeface="Times New Roman"/>
                          <a:ea typeface="Times New Roman"/>
                        </a:rPr>
                        <a:t>Tetanus </a:t>
                      </a:r>
                      <a:r>
                        <a:rPr lang="en-GB" sz="2300" dirty="0">
                          <a:latin typeface="Times New Roman"/>
                          <a:ea typeface="Times New Roman"/>
                        </a:rPr>
                        <a:t>or Lockjaw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300">
                          <a:latin typeface="Times New Roman"/>
                          <a:ea typeface="Times New Roman"/>
                        </a:rPr>
                        <a:t>Clostridium tetani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300" dirty="0">
                          <a:latin typeface="Times New Roman"/>
                          <a:ea typeface="Times New Roman"/>
                        </a:rPr>
                        <a:t>Broken skin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300" dirty="0">
                          <a:latin typeface="Times New Roman"/>
                          <a:ea typeface="Times New Roman"/>
                        </a:rPr>
                        <a:t>Workers in muddy or dirty conditions</a:t>
                      </a:r>
                    </a:p>
                  </a:txBody>
                  <a:tcPr marL="68580" marR="68580" marT="0" marB="0"/>
                </a:tc>
              </a:tr>
              <a:tr h="1118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latin typeface="Times New Roman"/>
                          <a:ea typeface="Times New Roman"/>
                        </a:rPr>
                        <a:t>Legionnaire </a:t>
                      </a:r>
                      <a:r>
                        <a:rPr lang="en-GB" sz="2300" dirty="0">
                          <a:latin typeface="Times New Roman"/>
                          <a:ea typeface="Times New Roman"/>
                        </a:rPr>
                        <a:t>disease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300" dirty="0">
                          <a:latin typeface="Times New Roman"/>
                          <a:ea typeface="Times New Roman"/>
                        </a:rPr>
                        <a:t>Legionella </a:t>
                      </a:r>
                      <a:r>
                        <a:rPr lang="en-GB" sz="2300" dirty="0" err="1">
                          <a:latin typeface="Times New Roman"/>
                          <a:ea typeface="Times New Roman"/>
                        </a:rPr>
                        <a:t>pneumophilia</a:t>
                      </a:r>
                      <a:endParaRPr lang="en-GB" sz="2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300" dirty="0">
                          <a:latin typeface="Times New Roman"/>
                          <a:ea typeface="Times New Roman"/>
                        </a:rPr>
                        <a:t>Inhalation from contaminated air conditioning units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300" dirty="0">
                          <a:latin typeface="Times New Roman"/>
                          <a:ea typeface="Times New Roman"/>
                        </a:rPr>
                        <a:t>Workers in air conditioned offices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469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Diseases caused by biological hazards Cont. </a:t>
            </a:r>
            <a:b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GB" b="1" dirty="0" smtClean="0">
                <a:latin typeface="Times New Roman"/>
                <a:ea typeface="Times New Roman"/>
              </a:rPr>
              <a:t>Fungi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690410"/>
              </p:ext>
            </p:extLst>
          </p:nvPr>
        </p:nvGraphicFramePr>
        <p:xfrm>
          <a:off x="430304" y="1825624"/>
          <a:ext cx="11430004" cy="4770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886"/>
                <a:gridCol w="3373669"/>
                <a:gridCol w="2562436"/>
                <a:gridCol w="3166013"/>
              </a:tblGrid>
              <a:tr h="1060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3200" b="1" dirty="0">
                          <a:latin typeface="Times New Roman"/>
                          <a:ea typeface="Times New Roman"/>
                        </a:rPr>
                        <a:t>Name of disease         </a:t>
                      </a:r>
                      <a:endParaRPr lang="en-GB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3200" b="1" dirty="0">
                          <a:latin typeface="Times New Roman"/>
                          <a:ea typeface="Times New Roman"/>
                        </a:rPr>
                        <a:t>Causal organism         </a:t>
                      </a:r>
                      <a:endParaRPr lang="en-GB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3200" b="1" dirty="0">
                          <a:latin typeface="Times New Roman"/>
                          <a:ea typeface="Times New Roman"/>
                        </a:rPr>
                        <a:t>Means of transmission           </a:t>
                      </a:r>
                      <a:endParaRPr lang="en-GB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3200" b="1" dirty="0">
                          <a:latin typeface="Times New Roman"/>
                          <a:ea typeface="Times New Roman"/>
                        </a:rPr>
                        <a:t>Occupations at risk</a:t>
                      </a:r>
                      <a:endParaRPr lang="en-GB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200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latin typeface="Times New Roman"/>
                          <a:ea typeface="Times New Roman"/>
                        </a:rPr>
                        <a:t>Tinea</a:t>
                      </a:r>
                      <a:r>
                        <a:rPr lang="en-GB" sz="3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3200" dirty="0">
                          <a:latin typeface="Times New Roman"/>
                          <a:ea typeface="Times New Roman"/>
                        </a:rPr>
                        <a:t>or Ringworm and Athlete’s Foot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3200" dirty="0" err="1">
                          <a:latin typeface="Times New Roman"/>
                          <a:ea typeface="Times New Roman"/>
                        </a:rPr>
                        <a:t>Microsporum</a:t>
                      </a:r>
                      <a:r>
                        <a:rPr lang="en-GB" sz="3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GB" sz="3200" dirty="0" err="1">
                          <a:latin typeface="Times New Roman"/>
                          <a:ea typeface="Times New Roman"/>
                        </a:rPr>
                        <a:t>Trichophyton</a:t>
                      </a:r>
                      <a:r>
                        <a:rPr lang="en-GB" sz="3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3200" dirty="0" err="1">
                          <a:latin typeface="Times New Roman"/>
                          <a:ea typeface="Times New Roman"/>
                        </a:rPr>
                        <a:t>Epidermophyton</a:t>
                      </a:r>
                      <a:endParaRPr lang="en-GB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3200" dirty="0">
                          <a:latin typeface="Times New Roman"/>
                          <a:ea typeface="Times New Roman"/>
                        </a:rPr>
                        <a:t>Infection of the skin, hair and nails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3200" dirty="0">
                          <a:latin typeface="Times New Roman"/>
                          <a:ea typeface="Times New Roman"/>
                        </a:rPr>
                        <a:t>Workers in contact with animals, miners athletes</a:t>
                      </a:r>
                    </a:p>
                  </a:txBody>
                  <a:tcPr marL="68580" marR="68580" marT="0" marB="0"/>
                </a:tc>
              </a:tr>
              <a:tr h="1590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latin typeface="Times New Roman"/>
                          <a:ea typeface="Times New Roman"/>
                        </a:rPr>
                        <a:t>Thrush </a:t>
                      </a:r>
                      <a:r>
                        <a:rPr lang="en-GB" sz="3200" dirty="0">
                          <a:latin typeface="Times New Roman"/>
                          <a:ea typeface="Times New Roman"/>
                        </a:rPr>
                        <a:t>or </a:t>
                      </a:r>
                      <a:r>
                        <a:rPr lang="en-GB" sz="3200" dirty="0" err="1">
                          <a:latin typeface="Times New Roman"/>
                          <a:ea typeface="Times New Roman"/>
                        </a:rPr>
                        <a:t>Candiasis</a:t>
                      </a:r>
                      <a:endParaRPr lang="en-GB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3200" dirty="0">
                          <a:latin typeface="Times New Roman"/>
                          <a:ea typeface="Times New Roman"/>
                        </a:rPr>
                        <a:t>Candida </a:t>
                      </a:r>
                      <a:r>
                        <a:rPr lang="en-GB" sz="3200" dirty="0" err="1">
                          <a:latin typeface="Times New Roman"/>
                          <a:ea typeface="Times New Roman"/>
                        </a:rPr>
                        <a:t>albicans</a:t>
                      </a:r>
                      <a:endParaRPr lang="en-GB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3200" dirty="0">
                          <a:latin typeface="Times New Roman"/>
                          <a:ea typeface="Times New Roman"/>
                        </a:rPr>
                        <a:t>Mouth, gastrointestinal tract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3200" dirty="0">
                          <a:latin typeface="Times New Roman"/>
                          <a:ea typeface="Times New Roman"/>
                        </a:rPr>
                        <a:t>Dish washers, cleaners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975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Diseases caused by biological hazards Cont.</a:t>
            </a:r>
            <a:b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GB" b="1" dirty="0" smtClean="0">
                <a:latin typeface="Times New Roman"/>
                <a:ea typeface="Times New Roman"/>
              </a:rPr>
              <a:t>Viruses</a:t>
            </a:r>
            <a:endParaRPr lang="en-GB" dirty="0">
              <a:latin typeface="Times New Roman"/>
              <a:ea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902014"/>
              </p:ext>
            </p:extLst>
          </p:nvPr>
        </p:nvGraphicFramePr>
        <p:xfrm>
          <a:off x="335280" y="1796642"/>
          <a:ext cx="11429999" cy="4784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124"/>
                <a:gridCol w="2481016"/>
                <a:gridCol w="2158583"/>
                <a:gridCol w="4150276"/>
              </a:tblGrid>
              <a:tr h="11308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Times New Roman"/>
                          <a:ea typeface="Times New Roman"/>
                        </a:rPr>
                        <a:t>Name of disease         </a:t>
                      </a:r>
                      <a:endParaRPr lang="en-GB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Times New Roman"/>
                          <a:ea typeface="Times New Roman"/>
                        </a:rPr>
                        <a:t>Causal organism         </a:t>
                      </a:r>
                      <a:endParaRPr lang="en-GB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Times New Roman"/>
                          <a:ea typeface="Times New Roman"/>
                        </a:rPr>
                        <a:t>Means of transmission           </a:t>
                      </a:r>
                      <a:endParaRPr lang="en-GB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Times New Roman"/>
                          <a:ea typeface="Times New Roman"/>
                        </a:rPr>
                        <a:t>Occupations at risk</a:t>
                      </a:r>
                      <a:endParaRPr lang="en-GB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960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Viral hepatitis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Hepatitis virus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Inhalation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>
                          <a:latin typeface="Times New Roman"/>
                          <a:ea typeface="Times New Roman"/>
                        </a:rPr>
                        <a:t>Workers in contact infected persons, human blood</a:t>
                      </a:r>
                    </a:p>
                  </a:txBody>
                  <a:tcPr marL="68580" marR="68580" marT="0" marB="0"/>
                </a:tc>
              </a:tr>
              <a:tr h="15526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Psittacosis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Psittacosis virus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inhalation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Workers in contact with parrots and similar birds e.g. pet shops workers</a:t>
                      </a:r>
                    </a:p>
                  </a:txBody>
                  <a:tcPr marL="68580" marR="68580" marT="0" marB="0"/>
                </a:tc>
              </a:tr>
              <a:tr h="1004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German Measles or Rubella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Rubella virus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inhalation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Nurses, nursery teachers, teachers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531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839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Diseases caused by biological hazards </a:t>
            </a:r>
            <a:r>
              <a:rPr lang="en-GB" b="1" dirty="0">
                <a:latin typeface="Times New Roman"/>
                <a:ea typeface="Times New Roman"/>
              </a:rPr>
              <a:t>Cont. </a:t>
            </a:r>
            <a:r>
              <a:rPr lang="en-GB" b="1" dirty="0" smtClean="0">
                <a:latin typeface="Times New Roman"/>
                <a:ea typeface="Times New Roman"/>
              </a:rPr>
              <a:t/>
            </a:r>
            <a:br>
              <a:rPr lang="en-GB" b="1" dirty="0" smtClean="0">
                <a:latin typeface="Times New Roman"/>
                <a:ea typeface="Times New Roman"/>
              </a:rPr>
            </a:b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GB" b="1" dirty="0" smtClean="0">
                <a:latin typeface="Times New Roman"/>
                <a:ea typeface="Times New Roman"/>
              </a:rPr>
              <a:t>Viruses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631912"/>
              </p:ext>
            </p:extLst>
          </p:nvPr>
        </p:nvGraphicFramePr>
        <p:xfrm>
          <a:off x="289560" y="1493520"/>
          <a:ext cx="1156716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3240"/>
                <a:gridCol w="2453640"/>
                <a:gridCol w="2301240"/>
                <a:gridCol w="3749040"/>
              </a:tblGrid>
              <a:tr h="1024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Times New Roman"/>
                          <a:ea typeface="Times New Roman"/>
                        </a:rPr>
                        <a:t>Name of disease         </a:t>
                      </a:r>
                      <a:endParaRPr lang="en-GB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Times New Roman"/>
                          <a:ea typeface="Times New Roman"/>
                        </a:rPr>
                        <a:t>Causal organism         </a:t>
                      </a:r>
                      <a:endParaRPr lang="en-GB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Times New Roman"/>
                          <a:ea typeface="Times New Roman"/>
                        </a:rPr>
                        <a:t>Means of transmission           </a:t>
                      </a:r>
                      <a:endParaRPr lang="en-GB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Times New Roman"/>
                          <a:ea typeface="Times New Roman"/>
                        </a:rPr>
                        <a:t>Occupations at risk</a:t>
                      </a:r>
                      <a:endParaRPr lang="en-GB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24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latin typeface="Times New Roman"/>
                          <a:ea typeface="Times New Roman"/>
                        </a:rPr>
                        <a:t>Ornithosis</a:t>
                      </a:r>
                      <a:endParaRPr lang="en-GB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latin typeface="Times New Roman"/>
                          <a:ea typeface="Times New Roman"/>
                        </a:rPr>
                        <a:t>Ornithosis</a:t>
                      </a: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 virus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inhalation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Workers in contact with birds, poultry, pigeons</a:t>
                      </a:r>
                    </a:p>
                  </a:txBody>
                  <a:tcPr marL="68580" marR="68580" marT="0" marB="0"/>
                </a:tc>
              </a:tr>
              <a:tr h="1024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Rabies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Rabies virus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Broken skin (dog bite)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Workers in contact with infected animal (dogs) </a:t>
                      </a:r>
                    </a:p>
                  </a:txBody>
                  <a:tcPr marL="68580" marR="68580" marT="0" marB="0"/>
                </a:tc>
              </a:tr>
              <a:tr h="20482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Newcastle Disease or </a:t>
                      </a:r>
                      <a:r>
                        <a:rPr lang="en-GB" sz="2800" dirty="0" err="1">
                          <a:latin typeface="Times New Roman"/>
                          <a:ea typeface="Times New Roman"/>
                        </a:rPr>
                        <a:t>pneumoencephalitis</a:t>
                      </a:r>
                      <a:endParaRPr lang="en-GB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latin typeface="Times New Roman"/>
                          <a:ea typeface="Times New Roman"/>
                        </a:rPr>
                        <a:t>Mycovirus</a:t>
                      </a: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2800" dirty="0" err="1">
                          <a:latin typeface="Times New Roman"/>
                          <a:ea typeface="Times New Roman"/>
                        </a:rPr>
                        <a:t>multiforme</a:t>
                      </a:r>
                      <a:endParaRPr lang="en-GB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inhalation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Farm workers, veterinarian, workers in contact with birds, poultry, research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42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577"/>
            <a:ext cx="10515600" cy="103542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Diseases caused by biological hazards Cont. </a:t>
            </a:r>
            <a:b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1" dirty="0" smtClean="0">
                <a:latin typeface="Times New Roman"/>
                <a:ea typeface="Times New Roman"/>
              </a:rPr>
              <a:t>d) Worms</a:t>
            </a:r>
            <a:endParaRPr lang="en-GB" dirty="0">
              <a:latin typeface="Times New Roman"/>
              <a:ea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267157"/>
              </p:ext>
            </p:extLst>
          </p:nvPr>
        </p:nvGraphicFramePr>
        <p:xfrm>
          <a:off x="243840" y="1143001"/>
          <a:ext cx="11628120" cy="5497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212"/>
                <a:gridCol w="2773181"/>
                <a:gridCol w="2353456"/>
                <a:gridCol w="3777271"/>
              </a:tblGrid>
              <a:tr h="9162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Times New Roman"/>
                          <a:ea typeface="Times New Roman"/>
                        </a:rPr>
                        <a:t>Name of disease         </a:t>
                      </a:r>
                      <a:endParaRPr lang="en-GB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Times New Roman"/>
                          <a:ea typeface="Times New Roman"/>
                        </a:rPr>
                        <a:t>Causal organism         </a:t>
                      </a:r>
                      <a:endParaRPr lang="en-GB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Times New Roman"/>
                          <a:ea typeface="Times New Roman"/>
                        </a:rPr>
                        <a:t>Means of transmission           </a:t>
                      </a:r>
                      <a:endParaRPr lang="en-GB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Times New Roman"/>
                          <a:ea typeface="Times New Roman"/>
                        </a:rPr>
                        <a:t>Occupations at risk</a:t>
                      </a:r>
                      <a:endParaRPr lang="en-GB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162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latin typeface="Times New Roman"/>
                          <a:ea typeface="Times New Roman"/>
                        </a:rPr>
                        <a:t>Ankylostomiasis</a:t>
                      </a: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 or Round worms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A. </a:t>
                      </a:r>
                      <a:r>
                        <a:rPr lang="en-GB" sz="2800" dirty="0" err="1">
                          <a:latin typeface="Times New Roman"/>
                          <a:ea typeface="Times New Roman"/>
                        </a:rPr>
                        <a:t>duodenale</a:t>
                      </a:r>
                      <a:endParaRPr lang="en-GB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Skin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>
                          <a:latin typeface="Times New Roman"/>
                          <a:ea typeface="Times New Roman"/>
                        </a:rPr>
                        <a:t>Miners, tunnel workers, bricklayers</a:t>
                      </a:r>
                    </a:p>
                  </a:txBody>
                  <a:tcPr marL="68580" marR="68580" marT="0" marB="0"/>
                </a:tc>
              </a:tr>
              <a:tr h="1832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Tapeworms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latin typeface="Times New Roman"/>
                          <a:ea typeface="Times New Roman"/>
                        </a:rPr>
                        <a:t>Taenia</a:t>
                      </a: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2800" dirty="0" err="1">
                          <a:latin typeface="Times New Roman"/>
                          <a:ea typeface="Times New Roman"/>
                        </a:rPr>
                        <a:t>solium</a:t>
                      </a: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 or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T. </a:t>
                      </a:r>
                      <a:r>
                        <a:rPr lang="en-GB" sz="2800" dirty="0" err="1">
                          <a:latin typeface="Times New Roman"/>
                          <a:ea typeface="Times New Roman"/>
                        </a:rPr>
                        <a:t>saginata</a:t>
                      </a:r>
                      <a:endParaRPr lang="en-GB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Ingestion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Ingestion of improperly cooked meat prepared by staff with poor personal hygiene</a:t>
                      </a:r>
                    </a:p>
                  </a:txBody>
                  <a:tcPr marL="68580" marR="68580" marT="0" marB="0"/>
                </a:tc>
              </a:tr>
              <a:tr h="9162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latin typeface="Times New Roman"/>
                          <a:ea typeface="Times New Roman"/>
                        </a:rPr>
                        <a:t>Schistosomiasis</a:t>
                      </a:r>
                      <a:endParaRPr lang="en-GB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>
                          <a:latin typeface="Times New Roman"/>
                          <a:ea typeface="Times New Roman"/>
                        </a:rPr>
                        <a:t>S. species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Skin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Farm workers, fisher men</a:t>
                      </a:r>
                    </a:p>
                  </a:txBody>
                  <a:tcPr marL="68580" marR="68580" marT="0" marB="0"/>
                </a:tc>
              </a:tr>
              <a:tr h="9162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Malaria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Malaria parasites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Mosquito bites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Farm workers and migrating workers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046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235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Diseases caused by biological hazards Cont. </a:t>
            </a:r>
            <a:b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1" dirty="0" smtClean="0">
                <a:latin typeface="Times New Roman"/>
                <a:ea typeface="Times New Roman"/>
              </a:rPr>
              <a:t>e) Miscellaneous</a:t>
            </a:r>
            <a:endParaRPr lang="en-GB" dirty="0">
              <a:latin typeface="Times New Roman"/>
              <a:ea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28548"/>
              </p:ext>
            </p:extLst>
          </p:nvPr>
        </p:nvGraphicFramePr>
        <p:xfrm>
          <a:off x="335280" y="1356360"/>
          <a:ext cx="11551920" cy="523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980"/>
                <a:gridCol w="2727835"/>
                <a:gridCol w="2158584"/>
                <a:gridCol w="3777521"/>
              </a:tblGrid>
              <a:tr h="10465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Times New Roman"/>
                          <a:ea typeface="Times New Roman"/>
                        </a:rPr>
                        <a:t>Name of disease         </a:t>
                      </a:r>
                      <a:endParaRPr lang="en-GB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Times New Roman"/>
                          <a:ea typeface="Times New Roman"/>
                        </a:rPr>
                        <a:t>Causal organism         </a:t>
                      </a:r>
                      <a:endParaRPr lang="en-GB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Times New Roman"/>
                          <a:ea typeface="Times New Roman"/>
                        </a:rPr>
                        <a:t>Means of transmission           </a:t>
                      </a:r>
                      <a:endParaRPr lang="en-GB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Times New Roman"/>
                          <a:ea typeface="Times New Roman"/>
                        </a:rPr>
                        <a:t>Occupations at risk</a:t>
                      </a:r>
                      <a:endParaRPr lang="en-GB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465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Allergy to African boxwood dust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latin typeface="Times New Roman"/>
                          <a:ea typeface="Times New Roman"/>
                        </a:rPr>
                        <a:t>Gonioma</a:t>
                      </a: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2800" dirty="0" err="1">
                          <a:latin typeface="Times New Roman"/>
                          <a:ea typeface="Times New Roman"/>
                        </a:rPr>
                        <a:t>kamassi</a:t>
                      </a:r>
                      <a:endParaRPr lang="en-GB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inhalation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Handlers or workers with African boxwood</a:t>
                      </a:r>
                    </a:p>
                  </a:txBody>
                  <a:tcPr marL="68580" marR="68580" marT="0" marB="0"/>
                </a:tc>
              </a:tr>
              <a:tr h="10465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latin typeface="Times New Roman"/>
                          <a:ea typeface="Times New Roman"/>
                        </a:rPr>
                        <a:t>Byssinosis</a:t>
                      </a: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 or Asthma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Cotton dust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inhalation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Workers in cotton spinning industry</a:t>
                      </a:r>
                    </a:p>
                  </a:txBody>
                  <a:tcPr marL="68580" marR="68580" marT="0" marB="0"/>
                </a:tc>
              </a:tr>
              <a:tr h="10465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latin typeface="Times New Roman"/>
                          <a:ea typeface="Times New Roman"/>
                        </a:rPr>
                        <a:t>Bagassosis</a:t>
                      </a:r>
                      <a:endParaRPr lang="en-GB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Cane sugar dust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inhalation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Workers at sugar processing industry</a:t>
                      </a:r>
                    </a:p>
                  </a:txBody>
                  <a:tcPr marL="68580" marR="68580" marT="0" marB="0"/>
                </a:tc>
              </a:tr>
              <a:tr h="10465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latin typeface="Times New Roman"/>
                          <a:ea typeface="Times New Roman"/>
                        </a:rPr>
                        <a:t>Tobaccosis</a:t>
                      </a:r>
                      <a:endParaRPr lang="en-GB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Tobacco dust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inhalation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</a:rPr>
                        <a:t>Workers in tobacco processing industry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268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Psychosocial 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hazards and conditions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Workers’ failure to adapt to an alien psychosocial work 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environment:</a:t>
            </a:r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>
              <a:buFont typeface="Wingdings" panose="05000000000000000000" pitchFamily="2" charset="2"/>
              <a:buChar char="Ø"/>
            </a:pP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Frustration</a:t>
            </a:r>
          </a:p>
          <a:p>
            <a:pPr marL="449263">
              <a:buFont typeface="Wingdings" panose="05000000000000000000" pitchFamily="2" charset="2"/>
              <a:buChar char="Ø"/>
            </a:pP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lack 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job 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</a:t>
            </a:r>
          </a:p>
          <a:p>
            <a:pPr marL="449263">
              <a:buFont typeface="Wingdings" panose="05000000000000000000" pitchFamily="2" charset="2"/>
              <a:buChar char="Ø"/>
            </a:pP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Insecurity</a:t>
            </a:r>
          </a:p>
          <a:p>
            <a:pPr marL="449263">
              <a:buFont typeface="Wingdings" panose="05000000000000000000" pitchFamily="2" charset="2"/>
              <a:buChar char="Ø"/>
            </a:pP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 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</a:p>
          <a:p>
            <a:pPr marL="449263">
              <a:buFont typeface="Wingdings" panose="05000000000000000000" pitchFamily="2" charset="2"/>
              <a:buChar char="Ø"/>
            </a:pP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824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/>
              <a:t>3. Psychosocial </a:t>
            </a:r>
            <a:r>
              <a:rPr lang="en-GB" altLang="en-US" b="1" dirty="0"/>
              <a:t>conditions cont’d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Psychosocial health effects can be classified in two main categories:</a:t>
            </a:r>
          </a:p>
          <a:p>
            <a:pPr marL="708025" lvl="2" indent="-442913"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and behavioural changes: </a:t>
            </a:r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9988" lvl="2" indent="-457200"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hostility</a:t>
            </a:r>
          </a:p>
          <a:p>
            <a:pPr marL="1169988" lvl="2" indent="-457200"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Aggressiveness</a:t>
            </a:r>
          </a:p>
          <a:p>
            <a:pPr marL="1169988" lvl="2" indent="-457200"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Anxiety</a:t>
            </a:r>
          </a:p>
          <a:p>
            <a:pPr marL="1169988" lvl="2" indent="-457200"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</a:t>
            </a:r>
          </a:p>
          <a:p>
            <a:pPr marL="1169988" lvl="2" indent="-457200"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Tardiness</a:t>
            </a:r>
          </a:p>
          <a:p>
            <a:pPr marL="1169988" lvl="2" indent="-457200"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Alcoholism</a:t>
            </a:r>
          </a:p>
          <a:p>
            <a:pPr marL="1169988" lvl="2" indent="-457200"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 abuse</a:t>
            </a:r>
          </a:p>
          <a:p>
            <a:pPr marL="1169988" lvl="2" indent="-457200"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Sickness</a:t>
            </a:r>
          </a:p>
          <a:p>
            <a:pPr marL="1169988" lvl="2" indent="-457200"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absenteeism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9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196"/>
          </a:xfrm>
        </p:spPr>
        <p:txBody>
          <a:bodyPr>
            <a:noAutofit/>
          </a:bodyPr>
          <a:lstStyle/>
          <a:p>
            <a:r>
              <a:rPr lang="en-US" altLang="en-US" sz="3200" b="1" dirty="0" smtClean="0"/>
              <a:t>Size and Location of Occupational Respiratory Diseases</a:t>
            </a:r>
            <a:r>
              <a:rPr lang="en-US" altLang="en-US" sz="3200" b="1" i="1" dirty="0" smtClean="0"/>
              <a:t> Outcome</a:t>
            </a:r>
            <a:endParaRPr lang="en-GB" sz="32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400" y="1091756"/>
            <a:ext cx="10566400" cy="551141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084414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/>
              <a:t>3. Psychosocial conditions cont’d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08025" lvl="2" indent="-442913"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Psychosomatic illness: </a:t>
            </a:r>
          </a:p>
          <a:p>
            <a:pPr marL="1169988" lvl="2" indent="-457200"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</a:p>
          <a:p>
            <a:pPr marL="1619250" lvl="2" indent="-457200"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</a:p>
          <a:p>
            <a:pPr marL="1619250" lvl="2" indent="-457200"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shoulders</a:t>
            </a:r>
          </a:p>
          <a:p>
            <a:pPr marL="1619250" lvl="2" indent="-457200"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neck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  <a:p>
            <a:pPr marL="1169988" lvl="2" indent="-457200"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propensity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peptic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ulcer</a:t>
            </a:r>
          </a:p>
          <a:p>
            <a:pPr marL="1619250" lvl="2" indent="-457200"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</a:p>
          <a:p>
            <a:pPr marL="1619250" lvl="2" indent="-457200"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heart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and rapid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000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108"/>
          </a:xfrm>
        </p:spPr>
        <p:txBody>
          <a:bodyPr/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Ergonomic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9234"/>
            <a:ext cx="10515600" cy="5441427"/>
          </a:xfrm>
        </p:spPr>
        <p:txBody>
          <a:bodyPr>
            <a:normAutofit lnSpcReduction="10000"/>
          </a:bodyPr>
          <a:lstStyle/>
          <a:p>
            <a:pPr marL="360363" indent="-360363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organisation and arrangement of work and working equipment</a:t>
            </a:r>
          </a:p>
          <a:p>
            <a:pPr marL="900113" lvl="1" indent="-539750"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job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movements: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relation to handwriting or typewriting may cause cramps</a:t>
            </a:r>
          </a:p>
          <a:p>
            <a:pPr marL="900113" lvl="1" indent="-539750"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Friction and pressure  may cause bursitis, cellulites i.e.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38275" lvl="1" indent="-571500"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beat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hand, traumatic inflammation of the tendons  or associated with tendon sheaths of the hand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38275" lvl="1" indent="-571500"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forearm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 tenosynovitis</a:t>
            </a:r>
          </a:p>
        </p:txBody>
      </p:sp>
    </p:spTree>
    <p:extLst>
      <p:ext uri="{BB962C8B-B14F-4D97-AF65-F5344CB8AC3E}">
        <p14:creationId xmlns:p14="http://schemas.microsoft.com/office/powerpoint/2010/main" val="1766004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6901"/>
            <a:ext cx="10515600" cy="1325563"/>
          </a:xfrm>
        </p:spPr>
        <p:txBody>
          <a:bodyPr/>
          <a:lstStyle/>
          <a:p>
            <a:pPr marL="719138" indent="-719138"/>
            <a:r>
              <a:rPr lang="en-GB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Ergonomic 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and hazards cont’d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3671"/>
            <a:ext cx="10515600" cy="4153291"/>
          </a:xfrm>
        </p:spPr>
        <p:txBody>
          <a:bodyPr>
            <a:normAutofit fontScale="92500" lnSpcReduction="20000"/>
          </a:bodyPr>
          <a:lstStyle/>
          <a:p>
            <a:pPr marL="360363" indent="-360363">
              <a:buClr>
                <a:schemeClr val="accent3"/>
              </a:buClr>
              <a:defRPr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manual handling injuries and conditions can be both external and internal. </a:t>
            </a:r>
          </a:p>
          <a:p>
            <a:pPr lvl="1" indent="-415925"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injuries: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9988" lvl="1" indent="-571500"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cuts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bruises, crush injuries and lacerations to fingers, hands, ankles and feet. </a:t>
            </a:r>
          </a:p>
          <a:p>
            <a:pPr lvl="1" indent="-415925"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more serious internal forms of injury: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9988" lvl="1" indent="-571500"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ligament tears, hernia (ruptures), prolapsed intervertebral  discs and damage to knee, ankle, shoulder and elbow joints</a:t>
            </a:r>
          </a:p>
        </p:txBody>
      </p:sp>
    </p:spTree>
    <p:extLst>
      <p:ext uri="{BB962C8B-B14F-4D97-AF65-F5344CB8AC3E}">
        <p14:creationId xmlns:p14="http://schemas.microsoft.com/office/powerpoint/2010/main" val="961693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Pneumoconiosis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0363" lvl="1" indent="-360363"/>
            <a:r>
              <a:rPr lang="en-US" altLang="en-US" sz="4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Pneumoconiosis = </a:t>
            </a:r>
            <a:r>
              <a:rPr lang="en-US" altLang="en-US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accumulation of inorganic dust in lungs, following non-neoplastic tissue reaction.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113" lvl="1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pulmonary diseases caused by mineral dust inhalation in workplace. </a:t>
            </a:r>
          </a:p>
          <a:p>
            <a:pPr marL="900113" lvl="1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specific types of pneumoconiosis are named by the substance inhaled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</a:p>
          <a:p>
            <a:pPr marL="1438275" lvl="1" indent="-571500" defTabSz="1438275">
              <a:buFont typeface="Wingdings" panose="05000000000000000000" pitchFamily="2" charset="2"/>
              <a:buChar char="ü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silicosis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asbestosis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anthracnosis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612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Pneumoconiosis Cont.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Lung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0225" indent="-441325"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Pneumoconiosis</a:t>
            </a:r>
          </a:p>
          <a:p>
            <a:pPr marL="973138" lvl="1" indent="-530225">
              <a:buFont typeface="Wingdings" panose="05000000000000000000" pitchFamily="2" charset="2"/>
              <a:buChar char="Ø"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generic name covering the group of lung disorders which result from the inhalation of 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“inorganic dust</a:t>
            </a:r>
            <a:r>
              <a:rPr lang="en-US" sz="4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41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Pneumoconiosis Cont.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Dust lung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5096"/>
          </a:xfrm>
        </p:spPr>
        <p:txBody>
          <a:bodyPr>
            <a:normAutofit fontScale="77500" lnSpcReduction="20000"/>
          </a:bodyPr>
          <a:lstStyle/>
          <a:p>
            <a:pPr marL="358775" lvl="1" indent="-358775"/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 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 to the lung structure due to 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inhalation of mineral dust and the tissue reaction to its presence 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British Industrial injuries Advisory Council 2014)</a:t>
            </a:r>
          </a:p>
          <a:p>
            <a:pPr marL="358775" lvl="1" indent="-358775"/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are confined to the lungs</a:t>
            </a:r>
          </a:p>
          <a:p>
            <a:pPr marL="358775" lvl="1" indent="-358775"/>
            <a:r>
              <a:rPr lang="en-US" alt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medicolegal</a:t>
            </a:r>
            <a:r>
              <a:rPr lang="en-US" alt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practice at least, presence of dust alone is insufficient to indicate pneumoconiosis</a:t>
            </a:r>
          </a:p>
          <a:p>
            <a:pPr marL="358775" lvl="1" indent="-358775"/>
            <a:r>
              <a:rPr lang="en-US" alt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compensation to be considered, the mineral dust must alter the structure of the lung and cause disability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420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CC3300"/>
                </a:solidFill>
              </a:rPr>
              <a:t>c) Falling </a:t>
            </a:r>
            <a:r>
              <a:rPr lang="en-US" altLang="en-US" b="1" dirty="0">
                <a:solidFill>
                  <a:srgbClr val="CC3300"/>
                </a:solidFill>
              </a:rPr>
              <a:t>of dust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38200" y="1429078"/>
            <a:ext cx="5543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6666"/>
                </a:solidFill>
              </a:rPr>
              <a:t>Mineral dust   </a:t>
            </a:r>
            <a:r>
              <a:rPr lang="en-US" altLang="en-US" sz="2800" b="1" dirty="0">
                <a:solidFill>
                  <a:srgbClr val="006666"/>
                </a:solidFill>
                <a:latin typeface="Symbol" panose="05050102010706020507" pitchFamily="18" charset="2"/>
              </a:rPr>
              <a:t>r </a:t>
            </a:r>
            <a:r>
              <a:rPr lang="en-US" altLang="en-US" sz="2800" b="1" dirty="0">
                <a:solidFill>
                  <a:srgbClr val="006666"/>
                </a:solidFill>
              </a:rPr>
              <a:t>= 2.6 g/m</a:t>
            </a:r>
            <a:r>
              <a:rPr lang="en-US" altLang="en-US" sz="2800" b="1" baseline="30000" dirty="0">
                <a:solidFill>
                  <a:srgbClr val="006666"/>
                </a:solidFill>
              </a:rPr>
              <a:t>3</a:t>
            </a:r>
            <a:r>
              <a:rPr lang="en-US" altLang="en-US" sz="2800" b="1" dirty="0">
                <a:solidFill>
                  <a:srgbClr val="006666"/>
                </a:solidFill>
              </a:rPr>
              <a:t>, no wind</a:t>
            </a:r>
            <a:endParaRPr lang="en-GB" sz="28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65581" y="2060906"/>
            <a:ext cx="9902288" cy="4594727"/>
          </a:xfrm>
          <a:prstGeom prst="rect">
            <a:avLst/>
          </a:prstGeom>
          <a:gradFill rotWithShape="0">
            <a:gsLst>
              <a:gs pos="0">
                <a:srgbClr val="FF9966"/>
              </a:gs>
              <a:gs pos="100000">
                <a:srgbClr val="33CCFF"/>
              </a:gs>
            </a:gsLst>
            <a:lin ang="0" scaled="1"/>
          </a:gra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tabLst>
                <a:tab pos="1336675" algn="dec"/>
              </a:tabLst>
            </a:pPr>
            <a:r>
              <a:rPr lang="en-US" altLang="en-US" b="1" dirty="0" smtClean="0">
                <a:solidFill>
                  <a:srgbClr val="000066"/>
                </a:solidFill>
              </a:rPr>
              <a:t>Particle size (</a:t>
            </a:r>
            <a:r>
              <a:rPr lang="en-US" altLang="en-US" b="1" dirty="0" smtClean="0">
                <a:solidFill>
                  <a:srgbClr val="000066"/>
                </a:solidFill>
                <a:latin typeface="Symbol" panose="05050102010706020507" pitchFamily="18" charset="2"/>
              </a:rPr>
              <a:t>m</a:t>
            </a:r>
            <a:r>
              <a:rPr lang="en-US" altLang="en-US" b="1" dirty="0" smtClean="0">
                <a:solidFill>
                  <a:srgbClr val="000066"/>
                </a:solidFill>
              </a:rPr>
              <a:t>m)</a:t>
            </a:r>
          </a:p>
          <a:p>
            <a:pPr>
              <a:buFont typeface="Arial" panose="020B0604020202020204" pitchFamily="34" charset="0"/>
              <a:buNone/>
              <a:tabLst>
                <a:tab pos="1336675" algn="dec"/>
              </a:tabLst>
            </a:pPr>
            <a:endParaRPr lang="en-US" altLang="en-US" sz="800" b="1" dirty="0" smtClean="0">
              <a:solidFill>
                <a:srgbClr val="000066"/>
              </a:solidFill>
            </a:endParaRPr>
          </a:p>
          <a:p>
            <a:pPr>
              <a:buFont typeface="Arial" panose="020B0604020202020204" pitchFamily="34" charset="0"/>
              <a:buNone/>
              <a:tabLst>
                <a:tab pos="1336675" algn="dec"/>
              </a:tabLst>
            </a:pPr>
            <a:r>
              <a:rPr lang="en-US" altLang="en-US" dirty="0" smtClean="0">
                <a:solidFill>
                  <a:srgbClr val="000066"/>
                </a:solidFill>
              </a:rPr>
              <a:t>	</a:t>
            </a:r>
            <a:r>
              <a:rPr lang="en-US" altLang="en-US" b="1" dirty="0" smtClean="0">
                <a:solidFill>
                  <a:srgbClr val="000066"/>
                </a:solidFill>
              </a:rPr>
              <a:t>	100</a:t>
            </a:r>
          </a:p>
          <a:p>
            <a:pPr>
              <a:buFont typeface="Arial" panose="020B0604020202020204" pitchFamily="34" charset="0"/>
              <a:buNone/>
              <a:tabLst>
                <a:tab pos="1336675" algn="dec"/>
              </a:tabLst>
            </a:pPr>
            <a:r>
              <a:rPr lang="en-US" altLang="en-US" b="1" dirty="0" smtClean="0">
                <a:solidFill>
                  <a:srgbClr val="000066"/>
                </a:solidFill>
              </a:rPr>
              <a:t>		50</a:t>
            </a:r>
          </a:p>
          <a:p>
            <a:pPr>
              <a:buFont typeface="Arial" panose="020B0604020202020204" pitchFamily="34" charset="0"/>
              <a:buNone/>
              <a:tabLst>
                <a:tab pos="1336675" algn="dec"/>
              </a:tabLst>
            </a:pPr>
            <a:r>
              <a:rPr lang="en-US" altLang="en-US" b="1" dirty="0" smtClean="0">
                <a:solidFill>
                  <a:srgbClr val="000066"/>
                </a:solidFill>
              </a:rPr>
              <a:t>		10</a:t>
            </a:r>
          </a:p>
          <a:p>
            <a:pPr>
              <a:buFont typeface="Arial" panose="020B0604020202020204" pitchFamily="34" charset="0"/>
              <a:buNone/>
              <a:tabLst>
                <a:tab pos="1336675" algn="dec"/>
              </a:tabLst>
            </a:pPr>
            <a:r>
              <a:rPr lang="en-US" altLang="en-US" b="1" dirty="0" smtClean="0">
                <a:solidFill>
                  <a:srgbClr val="000066"/>
                </a:solidFill>
              </a:rPr>
              <a:t>		5</a:t>
            </a:r>
          </a:p>
          <a:p>
            <a:pPr>
              <a:buFont typeface="Arial" panose="020B0604020202020204" pitchFamily="34" charset="0"/>
              <a:buNone/>
              <a:tabLst>
                <a:tab pos="1336675" algn="dec"/>
              </a:tabLst>
            </a:pPr>
            <a:r>
              <a:rPr lang="en-US" altLang="en-US" b="1" dirty="0" smtClean="0">
                <a:solidFill>
                  <a:srgbClr val="000066"/>
                </a:solidFill>
              </a:rPr>
              <a:t>		1</a:t>
            </a:r>
          </a:p>
          <a:p>
            <a:pPr>
              <a:buFont typeface="Arial" panose="020B0604020202020204" pitchFamily="34" charset="0"/>
              <a:buNone/>
              <a:tabLst>
                <a:tab pos="1336675" algn="dec"/>
              </a:tabLst>
            </a:pPr>
            <a:r>
              <a:rPr lang="en-US" altLang="en-US" b="1" dirty="0" smtClean="0">
                <a:solidFill>
                  <a:srgbClr val="000066"/>
                </a:solidFill>
              </a:rPr>
              <a:t>		0.2</a:t>
            </a:r>
          </a:p>
          <a:p>
            <a:pPr>
              <a:buFont typeface="Arial" panose="020B0604020202020204" pitchFamily="34" charset="0"/>
              <a:buNone/>
              <a:tabLst>
                <a:tab pos="1336675" algn="dec"/>
              </a:tabLst>
            </a:pPr>
            <a:r>
              <a:rPr lang="en-US" altLang="en-US" b="1" dirty="0" smtClean="0">
                <a:solidFill>
                  <a:srgbClr val="000066"/>
                </a:solidFill>
              </a:rPr>
              <a:t>		0.1</a:t>
            </a:r>
            <a:endParaRPr lang="en-US" altLang="en-US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53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                                                             00027AE3Macintosh HD                   B191BFFC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2" b="11533"/>
          <a:stretch/>
        </p:blipFill>
        <p:spPr bwMode="auto">
          <a:xfrm>
            <a:off x="2212259" y="438099"/>
            <a:ext cx="7816644" cy="626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270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                                                              00027AE3Macintosh HD                   B191BFF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72" y="299803"/>
            <a:ext cx="8406580" cy="635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461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946" y="365126"/>
            <a:ext cx="11081288" cy="704258"/>
          </a:xfrm>
        </p:spPr>
        <p:txBody>
          <a:bodyPr/>
          <a:lstStyle/>
          <a:p>
            <a:r>
              <a:rPr lang="en-US" altLang="en-US" b="1" dirty="0">
                <a:solidFill>
                  <a:srgbClr val="336600"/>
                </a:solidFill>
              </a:rPr>
              <a:t>Dust in airways, effect of particle size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6" y="1069384"/>
            <a:ext cx="11081288" cy="538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3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8600" lvl="2">
              <a:spcBef>
                <a:spcPts val="1000"/>
              </a:spcBef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Occupational pulmonary diseases and control </a:t>
            </a:r>
          </a:p>
          <a:p>
            <a:pPr marL="228600" lvl="2">
              <a:spcBef>
                <a:spcPts val="1000"/>
              </a:spcBef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Pneumoconiosis; </a:t>
            </a:r>
          </a:p>
          <a:p>
            <a:pPr marL="900113" lvl="2" indent="-5715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silicosis</a:t>
            </a:r>
          </a:p>
          <a:p>
            <a:pPr marL="900113" lvl="2" indent="-5715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asbestosis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113" lvl="2" indent="-5715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occupational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bronchitis and emphysema</a:t>
            </a:r>
          </a:p>
          <a:p>
            <a:pPr marL="900113" lvl="2" indent="-5715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occupational asthma</a:t>
            </a:r>
          </a:p>
          <a:p>
            <a:pPr marL="900113" lvl="2" indent="-5715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byssinosis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113" lvl="2" indent="-5715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extrinsic allergic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alveolitis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65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892"/>
          </a:xfrm>
        </p:spPr>
        <p:txBody>
          <a:bodyPr/>
          <a:lstStyle/>
          <a:p>
            <a:r>
              <a:rPr lang="en-US" altLang="en-US" b="1" dirty="0">
                <a:solidFill>
                  <a:srgbClr val="336600"/>
                </a:solidFill>
              </a:rPr>
              <a:t>Dust in airways, effect of particle size</a:t>
            </a:r>
            <a:endParaRPr lang="en-GB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078288" y="2514600"/>
            <a:ext cx="3810000" cy="3276600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4152900" y="2133600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6843713" y="2133600"/>
            <a:ext cx="969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602163" y="2362200"/>
            <a:ext cx="3136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 rot="16223452">
            <a:off x="1978819" y="3940969"/>
            <a:ext cx="2706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0066"/>
                </a:solidFill>
              </a:rPr>
              <a:t>Accumulation in airways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406775" y="2590801"/>
            <a:ext cx="596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000066"/>
                </a:solidFill>
              </a:rPr>
              <a:t>100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630613" y="3200401"/>
            <a:ext cx="3730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000066"/>
                </a:solidFill>
              </a:rPr>
              <a:t>80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630613" y="3810001"/>
            <a:ext cx="3730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000066"/>
                </a:solidFill>
              </a:rPr>
              <a:t>60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630613" y="4419601"/>
            <a:ext cx="3730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000066"/>
                </a:solidFill>
              </a:rPr>
              <a:t>40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630613" y="5029201"/>
            <a:ext cx="3730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000066"/>
                </a:solidFill>
              </a:rPr>
              <a:t>20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003676" y="5867401"/>
            <a:ext cx="4492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000066"/>
                </a:solidFill>
              </a:rPr>
              <a:t>0,01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900614" y="5867401"/>
            <a:ext cx="447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000066"/>
                </a:solidFill>
              </a:rPr>
              <a:t>0,1</a:t>
            </a: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4003676" y="2743200"/>
            <a:ext cx="149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4003676" y="3352800"/>
            <a:ext cx="149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4003676" y="3962400"/>
            <a:ext cx="149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4003676" y="4572000"/>
            <a:ext cx="149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003676" y="5181600"/>
            <a:ext cx="149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630614" y="2286000"/>
            <a:ext cx="447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66"/>
                </a:solidFill>
                <a:latin typeface="Times New Roman" panose="02020603050405020304" pitchFamily="18" charset="0"/>
              </a:rPr>
              <a:t>%</a:t>
            </a:r>
            <a:endParaRPr lang="en-US" altLang="en-US" sz="14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5797551" y="5867401"/>
            <a:ext cx="447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000066"/>
                </a:solidFill>
              </a:rPr>
              <a:t>1,0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692901" y="5867401"/>
            <a:ext cx="4492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000066"/>
                </a:solidFill>
              </a:rPr>
              <a:t>10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7515226" y="5867401"/>
            <a:ext cx="447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000066"/>
                </a:solidFill>
              </a:rPr>
              <a:t>100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8039100" y="5867400"/>
            <a:ext cx="522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66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1200" b="1">
                <a:solidFill>
                  <a:srgbClr val="000066"/>
                </a:solidFill>
              </a:rPr>
              <a:t>m</a:t>
            </a: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4003676" y="3657600"/>
            <a:ext cx="149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4003676" y="4267200"/>
            <a:ext cx="149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4003676" y="4876800"/>
            <a:ext cx="149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>
            <a:off x="4003676" y="5486400"/>
            <a:ext cx="149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 flipH="1" flipV="1">
            <a:off x="4229100" y="5715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 flipH="1" flipV="1">
            <a:off x="5124450" y="5715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 flipH="1" flipV="1">
            <a:off x="5946775" y="5715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 flipH="1" flipV="1">
            <a:off x="6843713" y="5715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 flipH="1" flipV="1">
            <a:off x="7739063" y="5715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36"/>
          <p:cNvSpPr>
            <a:spLocks/>
          </p:cNvSpPr>
          <p:nvPr/>
        </p:nvSpPr>
        <p:spPr bwMode="auto">
          <a:xfrm>
            <a:off x="4078288" y="2590800"/>
            <a:ext cx="3848100" cy="2514600"/>
          </a:xfrm>
          <a:custGeom>
            <a:avLst/>
            <a:gdLst>
              <a:gd name="T0" fmla="*/ 0 w 2472"/>
              <a:gd name="T1" fmla="*/ 672 h 1584"/>
              <a:gd name="T2" fmla="*/ 576 w 2472"/>
              <a:gd name="T3" fmla="*/ 1488 h 1584"/>
              <a:gd name="T4" fmla="*/ 1968 w 2472"/>
              <a:gd name="T5" fmla="*/ 96 h 1584"/>
              <a:gd name="T6" fmla="*/ 2400 w 2472"/>
              <a:gd name="T7" fmla="*/ 912 h 1584"/>
              <a:gd name="T8" fmla="*/ 2400 w 2472"/>
              <a:gd name="T9" fmla="*/ 960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72" h="1584">
                <a:moveTo>
                  <a:pt x="0" y="672"/>
                </a:moveTo>
                <a:cubicBezTo>
                  <a:pt x="124" y="1128"/>
                  <a:pt x="248" y="1584"/>
                  <a:pt x="576" y="1488"/>
                </a:cubicBezTo>
                <a:cubicBezTo>
                  <a:pt x="904" y="1392"/>
                  <a:pt x="1664" y="192"/>
                  <a:pt x="1968" y="96"/>
                </a:cubicBezTo>
                <a:cubicBezTo>
                  <a:pt x="2272" y="0"/>
                  <a:pt x="2328" y="768"/>
                  <a:pt x="2400" y="912"/>
                </a:cubicBezTo>
                <a:cubicBezTo>
                  <a:pt x="2472" y="1056"/>
                  <a:pt x="2436" y="1008"/>
                  <a:pt x="2400" y="96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Freeform 37"/>
          <p:cNvSpPr>
            <a:spLocks/>
          </p:cNvSpPr>
          <p:nvPr/>
        </p:nvSpPr>
        <p:spPr bwMode="auto">
          <a:xfrm>
            <a:off x="6394450" y="2778126"/>
            <a:ext cx="947738" cy="3013075"/>
          </a:xfrm>
          <a:custGeom>
            <a:avLst/>
            <a:gdLst>
              <a:gd name="T0" fmla="*/ 609 w 609"/>
              <a:gd name="T1" fmla="*/ 0 h 1898"/>
              <a:gd name="T2" fmla="*/ 362 w 609"/>
              <a:gd name="T3" fmla="*/ 1376 h 1898"/>
              <a:gd name="T4" fmla="*/ 0 w 609"/>
              <a:gd name="T5" fmla="*/ 1898 h 1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9" h="1898">
                <a:moveTo>
                  <a:pt x="609" y="0"/>
                </a:moveTo>
                <a:cubicBezTo>
                  <a:pt x="568" y="228"/>
                  <a:pt x="464" y="1060"/>
                  <a:pt x="362" y="1376"/>
                </a:cubicBezTo>
                <a:cubicBezTo>
                  <a:pt x="260" y="1692"/>
                  <a:pt x="75" y="1789"/>
                  <a:pt x="0" y="1898"/>
                </a:cubicBezTo>
              </a:path>
            </a:pathLst>
          </a:custGeom>
          <a:noFill/>
          <a:ln w="19050" cmpd="sng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Freeform 38"/>
          <p:cNvSpPr>
            <a:spLocks/>
          </p:cNvSpPr>
          <p:nvPr/>
        </p:nvSpPr>
        <p:spPr bwMode="auto">
          <a:xfrm>
            <a:off x="4951414" y="3505201"/>
            <a:ext cx="2511425" cy="2371725"/>
          </a:xfrm>
          <a:custGeom>
            <a:avLst/>
            <a:gdLst>
              <a:gd name="T0" fmla="*/ 0 w 1613"/>
              <a:gd name="T1" fmla="*/ 1436 h 1494"/>
              <a:gd name="T2" fmla="*/ 255 w 1613"/>
              <a:gd name="T3" fmla="*/ 1256 h 1494"/>
              <a:gd name="T4" fmla="*/ 1119 w 1613"/>
              <a:gd name="T5" fmla="*/ 8 h 1494"/>
              <a:gd name="T6" fmla="*/ 1455 w 1613"/>
              <a:gd name="T7" fmla="*/ 1208 h 1494"/>
              <a:gd name="T8" fmla="*/ 1613 w 1613"/>
              <a:gd name="T9" fmla="*/ 1436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3" h="1494">
                <a:moveTo>
                  <a:pt x="0" y="1436"/>
                </a:moveTo>
                <a:cubicBezTo>
                  <a:pt x="43" y="1406"/>
                  <a:pt x="69" y="1494"/>
                  <a:pt x="255" y="1256"/>
                </a:cubicBezTo>
                <a:cubicBezTo>
                  <a:pt x="441" y="1018"/>
                  <a:pt x="919" y="16"/>
                  <a:pt x="1119" y="8"/>
                </a:cubicBezTo>
                <a:cubicBezTo>
                  <a:pt x="1319" y="0"/>
                  <a:pt x="1373" y="970"/>
                  <a:pt x="1455" y="1208"/>
                </a:cubicBezTo>
                <a:cubicBezTo>
                  <a:pt x="1537" y="1446"/>
                  <a:pt x="1580" y="1389"/>
                  <a:pt x="1613" y="1436"/>
                </a:cubicBez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Freeform 39"/>
          <p:cNvSpPr>
            <a:spLocks/>
          </p:cNvSpPr>
          <p:nvPr/>
        </p:nvSpPr>
        <p:spPr bwMode="auto">
          <a:xfrm>
            <a:off x="4229101" y="4191001"/>
            <a:ext cx="2625725" cy="1597025"/>
          </a:xfrm>
          <a:custGeom>
            <a:avLst/>
            <a:gdLst>
              <a:gd name="T0" fmla="*/ 0 w 1688"/>
              <a:gd name="T1" fmla="*/ 0 h 1006"/>
              <a:gd name="T2" fmla="*/ 358 w 1688"/>
              <a:gd name="T3" fmla="*/ 661 h 1006"/>
              <a:gd name="T4" fmla="*/ 1688 w 1688"/>
              <a:gd name="T5" fmla="*/ 1006 h 1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8" h="1006">
                <a:moveTo>
                  <a:pt x="0" y="0"/>
                </a:moveTo>
                <a:cubicBezTo>
                  <a:pt x="60" y="110"/>
                  <a:pt x="77" y="493"/>
                  <a:pt x="358" y="661"/>
                </a:cubicBezTo>
                <a:cubicBezTo>
                  <a:pt x="639" y="829"/>
                  <a:pt x="1411" y="934"/>
                  <a:pt x="1688" y="1006"/>
                </a:cubicBezTo>
              </a:path>
            </a:pathLst>
          </a:custGeom>
          <a:noFill/>
          <a:ln w="1905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 flipH="1">
            <a:off x="4078288" y="4038600"/>
            <a:ext cx="74612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41"/>
          <p:cNvSpPr>
            <a:spLocks noChangeShapeType="1"/>
          </p:cNvSpPr>
          <p:nvPr/>
        </p:nvSpPr>
        <p:spPr bwMode="auto">
          <a:xfrm flipH="1">
            <a:off x="4078288" y="4191000"/>
            <a:ext cx="150812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 flipH="1">
            <a:off x="4078289" y="4343400"/>
            <a:ext cx="2254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43"/>
          <p:cNvSpPr>
            <a:spLocks noChangeShapeType="1"/>
          </p:cNvSpPr>
          <p:nvPr/>
        </p:nvSpPr>
        <p:spPr bwMode="auto">
          <a:xfrm flipH="1">
            <a:off x="4078289" y="4572000"/>
            <a:ext cx="2254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44"/>
          <p:cNvSpPr>
            <a:spLocks noChangeShapeType="1"/>
          </p:cNvSpPr>
          <p:nvPr/>
        </p:nvSpPr>
        <p:spPr bwMode="auto">
          <a:xfrm flipH="1">
            <a:off x="4078289" y="4724400"/>
            <a:ext cx="300037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5"/>
          <p:cNvSpPr>
            <a:spLocks noChangeShapeType="1"/>
          </p:cNvSpPr>
          <p:nvPr/>
        </p:nvSpPr>
        <p:spPr bwMode="auto">
          <a:xfrm flipH="1">
            <a:off x="4078288" y="4876800"/>
            <a:ext cx="374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 flipH="1">
            <a:off x="4078288" y="5029200"/>
            <a:ext cx="4492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7"/>
          <p:cNvSpPr>
            <a:spLocks noChangeShapeType="1"/>
          </p:cNvSpPr>
          <p:nvPr/>
        </p:nvSpPr>
        <p:spPr bwMode="auto">
          <a:xfrm flipH="1">
            <a:off x="4078289" y="5181600"/>
            <a:ext cx="52387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8"/>
          <p:cNvSpPr>
            <a:spLocks noChangeShapeType="1"/>
          </p:cNvSpPr>
          <p:nvPr/>
        </p:nvSpPr>
        <p:spPr bwMode="auto">
          <a:xfrm flipH="1">
            <a:off x="4303714" y="5257800"/>
            <a:ext cx="44767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9"/>
          <p:cNvSpPr>
            <a:spLocks noChangeShapeType="1"/>
          </p:cNvSpPr>
          <p:nvPr/>
        </p:nvSpPr>
        <p:spPr bwMode="auto">
          <a:xfrm flipH="1">
            <a:off x="4527551" y="5334000"/>
            <a:ext cx="37306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50"/>
          <p:cNvSpPr>
            <a:spLocks noChangeShapeType="1"/>
          </p:cNvSpPr>
          <p:nvPr/>
        </p:nvSpPr>
        <p:spPr bwMode="auto">
          <a:xfrm flipH="1">
            <a:off x="4751388" y="5410200"/>
            <a:ext cx="2984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51"/>
          <p:cNvSpPr>
            <a:spLocks noChangeShapeType="1"/>
          </p:cNvSpPr>
          <p:nvPr/>
        </p:nvSpPr>
        <p:spPr bwMode="auto">
          <a:xfrm flipH="1">
            <a:off x="4975225" y="5486400"/>
            <a:ext cx="22383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52"/>
          <p:cNvSpPr>
            <a:spLocks noChangeShapeType="1"/>
          </p:cNvSpPr>
          <p:nvPr/>
        </p:nvSpPr>
        <p:spPr bwMode="auto">
          <a:xfrm flipH="1">
            <a:off x="5199064" y="5486400"/>
            <a:ext cx="223837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53"/>
          <p:cNvSpPr>
            <a:spLocks noChangeShapeType="1"/>
          </p:cNvSpPr>
          <p:nvPr/>
        </p:nvSpPr>
        <p:spPr bwMode="auto">
          <a:xfrm flipH="1">
            <a:off x="5648326" y="5562600"/>
            <a:ext cx="1492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54"/>
          <p:cNvSpPr>
            <a:spLocks noChangeShapeType="1"/>
          </p:cNvSpPr>
          <p:nvPr/>
        </p:nvSpPr>
        <p:spPr bwMode="auto">
          <a:xfrm flipH="1">
            <a:off x="6021388" y="5638800"/>
            <a:ext cx="74612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5"/>
          <p:cNvSpPr>
            <a:spLocks noChangeShapeType="1"/>
          </p:cNvSpPr>
          <p:nvPr/>
        </p:nvSpPr>
        <p:spPr bwMode="auto">
          <a:xfrm flipH="1">
            <a:off x="6170613" y="5638800"/>
            <a:ext cx="74612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6"/>
          <p:cNvSpPr>
            <a:spLocks noChangeShapeType="1"/>
          </p:cNvSpPr>
          <p:nvPr/>
        </p:nvSpPr>
        <p:spPr bwMode="auto">
          <a:xfrm flipH="1">
            <a:off x="6543676" y="5715000"/>
            <a:ext cx="74613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7"/>
          <p:cNvSpPr>
            <a:spLocks noChangeShapeType="1"/>
          </p:cNvSpPr>
          <p:nvPr/>
        </p:nvSpPr>
        <p:spPr bwMode="auto">
          <a:xfrm flipH="1">
            <a:off x="5872163" y="5638800"/>
            <a:ext cx="74612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4152900" y="5410200"/>
            <a:ext cx="1270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66"/>
                </a:solidFill>
                <a:latin typeface="Times New Roman" panose="02020603050405020304" pitchFamily="18" charset="0"/>
              </a:rPr>
              <a:t>Alveoli</a:t>
            </a:r>
            <a:endParaRPr lang="en-US" altLang="en-US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" name="Text Box 59"/>
          <p:cNvSpPr txBox="1">
            <a:spLocks noChangeArrowheads="1"/>
          </p:cNvSpPr>
          <p:nvPr/>
        </p:nvSpPr>
        <p:spPr bwMode="auto">
          <a:xfrm>
            <a:off x="6021388" y="4343400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66"/>
                </a:solidFill>
                <a:latin typeface="Times New Roman" panose="02020603050405020304" pitchFamily="18" charset="0"/>
              </a:rPr>
              <a:t>Upper airways</a:t>
            </a:r>
          </a:p>
        </p:txBody>
      </p:sp>
      <p:sp>
        <p:nvSpPr>
          <p:cNvPr id="58" name="Text Box 60"/>
          <p:cNvSpPr txBox="1">
            <a:spLocks noChangeArrowheads="1"/>
          </p:cNvSpPr>
          <p:nvPr/>
        </p:nvSpPr>
        <p:spPr bwMode="auto">
          <a:xfrm>
            <a:off x="7216775" y="4191000"/>
            <a:ext cx="596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0066"/>
                </a:solidFill>
                <a:latin typeface="Times New Roman" panose="02020603050405020304" pitchFamily="18" charset="0"/>
              </a:rPr>
              <a:t>Nose</a:t>
            </a:r>
          </a:p>
        </p:txBody>
      </p:sp>
      <p:sp>
        <p:nvSpPr>
          <p:cNvPr id="59" name="Line 61"/>
          <p:cNvSpPr>
            <a:spLocks noChangeShapeType="1"/>
          </p:cNvSpPr>
          <p:nvPr/>
        </p:nvSpPr>
        <p:spPr bwMode="auto">
          <a:xfrm flipH="1">
            <a:off x="5422901" y="5562600"/>
            <a:ext cx="150813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62"/>
          <p:cNvSpPr>
            <a:spLocks noChangeShapeType="1"/>
          </p:cNvSpPr>
          <p:nvPr/>
        </p:nvSpPr>
        <p:spPr bwMode="auto">
          <a:xfrm flipH="1">
            <a:off x="5872163" y="5638800"/>
            <a:ext cx="74612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4078287" y="2514601"/>
            <a:ext cx="3810000" cy="3276600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171691" y="1834284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66"/>
                </a:solidFill>
              </a:rPr>
              <a:t>diffusion</a:t>
            </a:r>
            <a:endParaRPr lang="en-GB" dirty="0"/>
          </a:p>
        </p:txBody>
      </p:sp>
      <p:sp>
        <p:nvSpPr>
          <p:cNvPr id="63" name="Rectangle 62"/>
          <p:cNvSpPr/>
          <p:nvPr/>
        </p:nvSpPr>
        <p:spPr>
          <a:xfrm>
            <a:off x="5087010" y="2077632"/>
            <a:ext cx="1813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66"/>
                </a:solidFill>
              </a:rPr>
              <a:t>falling on surface</a:t>
            </a:r>
            <a:endParaRPr lang="en-GB" dirty="0"/>
          </a:p>
        </p:txBody>
      </p:sp>
      <p:sp>
        <p:nvSpPr>
          <p:cNvPr id="64" name="Rectangle 63"/>
          <p:cNvSpPr/>
          <p:nvPr/>
        </p:nvSpPr>
        <p:spPr>
          <a:xfrm>
            <a:off x="6843713" y="1790590"/>
            <a:ext cx="965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616075" algn="l"/>
                <a:tab pos="2857500" algn="l"/>
              </a:tabLst>
            </a:pPr>
            <a:r>
              <a:rPr lang="en-US" altLang="en-US" b="1" dirty="0">
                <a:solidFill>
                  <a:srgbClr val="000066"/>
                </a:solidFill>
              </a:rPr>
              <a:t>collision</a:t>
            </a:r>
          </a:p>
        </p:txBody>
      </p:sp>
    </p:spTree>
    <p:extLst>
      <p:ext uri="{BB962C8B-B14F-4D97-AF65-F5344CB8AC3E}">
        <p14:creationId xmlns:p14="http://schemas.microsoft.com/office/powerpoint/2010/main" val="1826467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336600"/>
                </a:solidFill>
              </a:rPr>
              <a:t>Breathing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2913" indent="-354013"/>
            <a:r>
              <a:rPr lang="en-US" altLang="en-US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rest</a:t>
            </a:r>
            <a:endParaRPr lang="en-US" altLang="en-US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6925" indent="-442913"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l x 20 min = 4800 l/8 t</a:t>
            </a:r>
          </a:p>
          <a:p>
            <a:pPr marL="442913" indent="-354013"/>
            <a:r>
              <a:rPr lang="en-US" altLang="en-US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heavy work</a:t>
            </a:r>
            <a:endParaRPr lang="en-US" altLang="en-US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6925" indent="-531813"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l x 40 min = 38400 l/8 t</a:t>
            </a:r>
          </a:p>
          <a:p>
            <a:pPr marL="796925" indent="-531813"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there are 0.5 fibers/cm</a:t>
            </a:r>
            <a:r>
              <a:rPr lang="en-US" altLang="en-US" b="1" baseline="30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breathing zone, a worker in heavy work will inhale 1 920 000 fibers in 8 hours.</a:t>
            </a:r>
          </a:p>
          <a:p>
            <a:pPr marL="796925" indent="-531813"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Fibers thinner than 10 µm can reach the terminal bronchioles and alveoli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751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Pneumoconiosis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4013" indent="-354013">
              <a:lnSpc>
                <a:spcPct val="80000"/>
              </a:lnSpc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Inhalation of some dusts results in “major fibrosis” of the lungs, which results in interference of lung architecture or lung function tests.</a:t>
            </a:r>
          </a:p>
          <a:p>
            <a:pPr marL="354013" indent="-354013">
              <a:lnSpc>
                <a:spcPct val="80000"/>
              </a:lnSpc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As:</a:t>
            </a:r>
          </a:p>
          <a:p>
            <a:pPr marL="884238" lvl="1" indent="-530225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Silica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silicosis</a:t>
            </a:r>
          </a:p>
          <a:p>
            <a:pPr marL="884238" lvl="1" indent="-530225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Asbestos  asbestosis </a:t>
            </a:r>
          </a:p>
          <a:p>
            <a:pPr marL="884238" lvl="1" indent="-530225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Talc 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talcosis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884238" lvl="1" indent="-530225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Coal  coal workers pneumoconiosis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anthracosis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828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Benign Pneumoconiosis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result from the inhalation of:</a:t>
            </a:r>
          </a:p>
          <a:p>
            <a:pPr lvl="1" indent="-420688"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 dust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sidrosis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lvl="1" indent="-420688"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Tin dust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stannosis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lvl="1" indent="-420688"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Calcium dust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chalicosis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characterized by the presence of small rounded dense opacities on a chest film due to perivascular collections of dusts. </a:t>
            </a:r>
          </a:p>
          <a:p>
            <a:pPr>
              <a:defRPr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lymph nodes may be prominent.</a:t>
            </a:r>
          </a:p>
          <a:p>
            <a:pPr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deposits in the lung disappear when exposure is discontinued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087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of pneumoconiosis depends on:</a:t>
            </a:r>
          </a:p>
          <a:p>
            <a:pPr marL="973138" lvl="1" indent="-619125"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dust retained in the lung and airways</a:t>
            </a:r>
          </a:p>
          <a:p>
            <a:pPr marL="973138" lvl="1" indent="-619125"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size, shape, and buoyancy of the particles</a:t>
            </a:r>
          </a:p>
          <a:p>
            <a:pPr marL="973138" lvl="1" indent="-619125"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solubility and physiochemical reactivity</a:t>
            </a:r>
          </a:p>
          <a:p>
            <a:pPr marL="973138" lvl="1" indent="-619125"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possible additional effects of other irritants (e.g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concomitant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tobacco smoking)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149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-59690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dust retained in the lungs is determined by </a:t>
            </a:r>
          </a:p>
          <a:p>
            <a:pPr marL="1062038" lvl="3" indent="-420688">
              <a:buFont typeface="Wingdings" panose="05000000000000000000" pitchFamily="2" charset="2"/>
              <a:buChar char="Ø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dust concentration in surrounding air</a:t>
            </a:r>
          </a:p>
          <a:p>
            <a:pPr marL="1062038" lvl="3" indent="-420688">
              <a:buFont typeface="Wingdings" panose="05000000000000000000" pitchFamily="2" charset="2"/>
              <a:buChar char="Ø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of exposure</a:t>
            </a:r>
          </a:p>
          <a:p>
            <a:pPr marL="1062038" lvl="3" indent="-420688">
              <a:buFont typeface="Wingdings" panose="05000000000000000000" pitchFamily="2" charset="2"/>
              <a:buChar char="Ø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of clearance mechanisms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698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size, shape, and buoyancy of the particles</a:t>
            </a:r>
          </a:p>
          <a:p>
            <a:pPr marL="982663" lvl="1" indent="-708025">
              <a:buFont typeface="Wingdings" panose="05000000000000000000" pitchFamily="2" charset="2"/>
              <a:buChar char="Ø"/>
            </a:pP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dangerous particles range from 1 to 5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diameter because they may reach the terminal small airways and air sacs and settle in their linings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1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solubility and cytotoxicity of particles modify the nature of the pulmonary response</a:t>
            </a:r>
          </a:p>
          <a:p>
            <a:pPr lvl="1" indent="-411163">
              <a:buFont typeface="Wingdings" panose="05000000000000000000" pitchFamily="2" charset="2"/>
              <a:buChar char="Ø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 particles tend to cause acute lung injury</a:t>
            </a:r>
          </a:p>
          <a:p>
            <a:pPr lvl="1" indent="-411163">
              <a:buFont typeface="Wingdings" panose="05000000000000000000" pitchFamily="2" charset="2"/>
              <a:buChar char="Ø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larger particles resist dissolution and so may persist within the lung parenchyma for years ‐ tend to evoke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fibrosing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collagenous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pneumoconioses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81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75" y="1825625"/>
            <a:ext cx="11257614" cy="4351338"/>
          </a:xfrm>
        </p:spPr>
        <p:txBody>
          <a:bodyPr/>
          <a:lstStyle/>
          <a:p>
            <a:pPr marL="365125" lvl="1" indent="-320675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possible additional effects of other irritants e.g.</a:t>
            </a:r>
          </a:p>
          <a:p>
            <a:pPr marL="982663" lvl="1" indent="-617538">
              <a:buFont typeface="Wingdings" panose="05000000000000000000" pitchFamily="2" charset="2"/>
              <a:buChar char="Ø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concomitant tobacco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smoking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lvl="1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Tobacco smoking worsens the effects of all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inhaled mineral dusts </a:t>
            </a:r>
          </a:p>
        </p:txBody>
      </p:sp>
    </p:spTree>
    <p:extLst>
      <p:ext uri="{BB962C8B-B14F-4D97-AF65-F5344CB8AC3E}">
        <p14:creationId xmlns:p14="http://schemas.microsoft.com/office/powerpoint/2010/main" val="18832644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Pneumoconiosis: </a:t>
            </a:r>
            <a:b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Pneumoconiosis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9667" y="1825625"/>
            <a:ext cx="6175946" cy="4351338"/>
          </a:xfrm>
        </p:spPr>
        <p:txBody>
          <a:bodyPr>
            <a:normAutofit/>
          </a:bodyPr>
          <a:lstStyle/>
          <a:p>
            <a:pPr lvl="1" indent="-503238">
              <a:lnSpc>
                <a:spcPct val="80000"/>
              </a:lnSpc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Deposition of coal dust in the lung and tissue reaction to its presence</a:t>
            </a:r>
          </a:p>
          <a:p>
            <a:pPr lvl="1" indent="-503238">
              <a:lnSpc>
                <a:spcPct val="80000"/>
              </a:lnSpc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 is related to total dust exposure</a:t>
            </a:r>
          </a:p>
          <a:p>
            <a:pPr lvl="1" indent="-503238">
              <a:lnSpc>
                <a:spcPct val="80000"/>
              </a:lnSpc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are graded on chest X-ray appearance </a:t>
            </a:r>
          </a:p>
          <a:p>
            <a:pPr lvl="1" indent="-503238">
              <a:lnSpc>
                <a:spcPct val="80000"/>
              </a:lnSpc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Predisposes to progressive massive fibrosis</a:t>
            </a:r>
          </a:p>
        </p:txBody>
      </p:sp>
      <p:pic>
        <p:nvPicPr>
          <p:cNvPr id="5" name="Picture 5" descr="Figure 4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415" y="1905794"/>
            <a:ext cx="4781863" cy="4191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96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19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Occupational diseases and conditions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298" y="1184223"/>
            <a:ext cx="10515600" cy="54874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pPr marL="361950" indent="-361950"/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Occupational diseases are those diseases contracted as a result of a particular employment</a:t>
            </a:r>
          </a:p>
          <a:p>
            <a:pPr marL="361950" indent="-361950"/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occupational diseases are prescribed</a:t>
            </a:r>
          </a:p>
          <a:p>
            <a:pPr marL="533400" lvl="1">
              <a:buFont typeface="Wingdings" panose="05000000000000000000" pitchFamily="2" charset="2"/>
              <a:buChar char="Ø"/>
            </a:pPr>
            <a:r>
              <a:rPr lang="en-GB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approved for compensation in which case benefit is payable under the Social Security laws</a:t>
            </a:r>
          </a:p>
          <a:p>
            <a:pPr marL="361950" indent="-36195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“Each Member should, under prescribed conditions, regard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known to arise out of the exposure to substances and dangerous conditions in processes, trades or occupations as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occupational (ILO, 2011)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61950" indent="-36195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occupational disease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is any chronic ailment that occurs as a result of work or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activity. </a:t>
            </a:r>
          </a:p>
          <a:p>
            <a:pPr marL="361950" indent="-36195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an aspect of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safety and health (Norway, 2016).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Definition</a:t>
            </a:r>
          </a:p>
        </p:txBody>
      </p:sp>
    </p:spTree>
    <p:extLst>
      <p:ext uri="{BB962C8B-B14F-4D97-AF65-F5344CB8AC3E}">
        <p14:creationId xmlns:p14="http://schemas.microsoft.com/office/powerpoint/2010/main" val="3930229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900"/>
          </a:xfrm>
        </p:spPr>
        <p:txBody>
          <a:bodyPr/>
          <a:lstStyle/>
          <a:p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Progressive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Massive Fibrosis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3908"/>
            <a:ext cx="10515600" cy="47069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 fibrotic masses several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centimeters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diameter form in the upper lobes</a:t>
            </a:r>
          </a:p>
          <a:p>
            <a:pPr>
              <a:lnSpc>
                <a:spcPct val="80000"/>
              </a:lnSpc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Presents with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exertional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dyspnoea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cough, black sputum and eventually respiratory failure </a:t>
            </a:r>
          </a:p>
          <a:p>
            <a:pPr>
              <a:lnSpc>
                <a:spcPct val="80000"/>
              </a:lnSpc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progress, or may even start, after exposure to coal dust has ceased </a:t>
            </a:r>
          </a:p>
          <a:p>
            <a:pPr>
              <a:lnSpc>
                <a:spcPct val="80000"/>
              </a:lnSpc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Lung function tests show a mixed restrictive and obstructive picture with loss of lung volume, irreversible airflow limitation and reduced gas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064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72" y="320155"/>
            <a:ext cx="10964056" cy="1325563"/>
          </a:xfrm>
        </p:spPr>
        <p:txBody>
          <a:bodyPr/>
          <a:lstStyle/>
          <a:p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Fibers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Fine Particles, and Dust (Asbestos)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5097"/>
          </a:xfrm>
        </p:spPr>
        <p:txBody>
          <a:bodyPr>
            <a:normAutofit/>
          </a:bodyPr>
          <a:lstStyle/>
          <a:p>
            <a:pPr marL="365125" indent="-342900">
              <a:lnSpc>
                <a:spcPct val="80000"/>
              </a:lnSpc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carcinogens. </a:t>
            </a:r>
          </a:p>
          <a:p>
            <a:pPr marL="365125" indent="-342900">
              <a:lnSpc>
                <a:spcPct val="80000"/>
              </a:lnSpc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rates of mesothelioma, a rare cancer of the lining of the lung and abdominal cavity, and cancer of the lung in a variety of occupations </a:t>
            </a:r>
          </a:p>
          <a:p>
            <a:pPr marL="365125" indent="-342900">
              <a:lnSpc>
                <a:spcPct val="80000"/>
              </a:lnSpc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Fibers are released into the environment from the use and deterioration of more than 5,000 asbestos products: roofing, thermal, and electrical insulation; cement pipe and sheet; flooring; gaskets; plastics; and textile and paper products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36210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44" y="365125"/>
            <a:ext cx="11467476" cy="1028960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Fibers, Fine Particles, and Dust (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Asbestos) Cont.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Greatest risks among.</a:t>
            </a:r>
          </a:p>
          <a:p>
            <a:pPr marL="708025" indent="-433388">
              <a:buFont typeface="Wingdings" panose="05000000000000000000" pitchFamily="2" charset="2"/>
              <a:buChar char="Ø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workers who smoke</a:t>
            </a:r>
          </a:p>
          <a:p>
            <a:pPr marL="708025" indent="-433388">
              <a:buFont typeface="Wingdings" panose="05000000000000000000" pitchFamily="2" charset="2"/>
              <a:buChar char="Ø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workers in asbestos insulation</a:t>
            </a:r>
          </a:p>
          <a:p>
            <a:pPr marL="708025" indent="-433388">
              <a:buFont typeface="Wingdings" panose="05000000000000000000" pitchFamily="2" charset="2"/>
              <a:buChar char="Ø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brake maintenance and repair</a:t>
            </a:r>
          </a:p>
          <a:p>
            <a:pPr marL="708025" indent="-433388">
              <a:buFont typeface="Wingdings" panose="05000000000000000000" pitchFamily="2" charset="2"/>
              <a:buChar char="Ø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demolition jobs are exposed to high levels of asbestos.</a:t>
            </a:r>
          </a:p>
        </p:txBody>
      </p:sp>
    </p:spTree>
    <p:extLst>
      <p:ext uri="{BB962C8B-B14F-4D97-AF65-F5344CB8AC3E}">
        <p14:creationId xmlns:p14="http://schemas.microsoft.com/office/powerpoint/2010/main" val="7412515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Fall in Lung Function in Subjects who Deteriorated Over 10 Years Prior to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125" indent="-365125" algn="just" eaLnBrk="0" hangingPunct="0"/>
            <a:r>
              <a:rPr lang="en-US" altLang="en-US" sz="4000" dirty="0"/>
              <a:t>Fall as % of Initial </a:t>
            </a:r>
            <a:r>
              <a:rPr lang="en-US" altLang="en-US" sz="4000" dirty="0" smtClean="0"/>
              <a:t>Result:</a:t>
            </a:r>
            <a:endParaRPr lang="en-US" altLang="en-US" sz="4000" dirty="0"/>
          </a:p>
          <a:p>
            <a:pPr marL="892175" indent="-525463" eaLnBrk="0" hangingPunct="0">
              <a:buFont typeface="Wingdings" panose="05000000000000000000" pitchFamily="2" charset="2"/>
              <a:buChar char="Ø"/>
            </a:pPr>
            <a:r>
              <a:rPr lang="en-US" altLang="en-US" sz="4000" dirty="0" smtClean="0"/>
              <a:t>Vital </a:t>
            </a:r>
            <a:r>
              <a:rPr lang="en-US" altLang="en-US" sz="4000" dirty="0"/>
              <a:t>capacity         </a:t>
            </a:r>
            <a:r>
              <a:rPr lang="en-US" altLang="en-US" sz="4000" dirty="0" smtClean="0"/>
              <a:t>  6 </a:t>
            </a:r>
            <a:r>
              <a:rPr lang="en-US" altLang="en-US" sz="4000" dirty="0"/>
              <a:t>± 5%			</a:t>
            </a:r>
          </a:p>
          <a:p>
            <a:pPr marL="892175" indent="-525463" eaLnBrk="0" hangingPunct="0">
              <a:buFont typeface="Wingdings" panose="05000000000000000000" pitchFamily="2" charset="2"/>
              <a:buChar char="Ø"/>
            </a:pPr>
            <a:r>
              <a:rPr lang="en-US" altLang="en-US" sz="4000" dirty="0" smtClean="0"/>
              <a:t>FEV1</a:t>
            </a:r>
            <a:r>
              <a:rPr lang="en-US" altLang="en-US" sz="4000" dirty="0"/>
              <a:t>		           </a:t>
            </a:r>
            <a:r>
              <a:rPr lang="en-US" altLang="en-US" sz="4000" dirty="0" smtClean="0"/>
              <a:t>5 </a:t>
            </a:r>
            <a:r>
              <a:rPr lang="en-US" altLang="en-US" sz="4000" dirty="0"/>
              <a:t>± 4%			</a:t>
            </a:r>
          </a:p>
          <a:p>
            <a:pPr marL="892175" indent="-525463" eaLnBrk="0" hangingPunct="0">
              <a:buFont typeface="Wingdings" panose="05000000000000000000" pitchFamily="2" charset="2"/>
              <a:buChar char="Ø"/>
            </a:pPr>
            <a:r>
              <a:rPr lang="en-US" altLang="en-US" sz="4000" dirty="0" smtClean="0"/>
              <a:t>DLCO</a:t>
            </a:r>
            <a:r>
              <a:rPr lang="en-US" altLang="en-US" sz="4000" dirty="0"/>
              <a:t>		           </a:t>
            </a:r>
            <a:r>
              <a:rPr lang="en-US" altLang="en-US" sz="4000" dirty="0" smtClean="0"/>
              <a:t>27 </a:t>
            </a:r>
            <a:r>
              <a:rPr lang="en-US" altLang="en-US" sz="4000" dirty="0"/>
              <a:t>± 7%</a:t>
            </a:r>
          </a:p>
          <a:p>
            <a:pPr marL="892175" indent="-525463" eaLnBrk="0" hangingPunct="0">
              <a:buFont typeface="Wingdings" panose="05000000000000000000" pitchFamily="2" charset="2"/>
              <a:buChar char="Ø"/>
            </a:pPr>
            <a:r>
              <a:rPr lang="en-US" altLang="en-US" sz="4000" dirty="0" smtClean="0"/>
              <a:t>KCO</a:t>
            </a:r>
            <a:r>
              <a:rPr lang="en-US" altLang="en-US" sz="4000" dirty="0"/>
              <a:t>			           </a:t>
            </a:r>
            <a:r>
              <a:rPr lang="en-US" altLang="en-US" sz="4000" dirty="0" smtClean="0"/>
              <a:t>36 </a:t>
            </a:r>
            <a:r>
              <a:rPr lang="en-US" altLang="en-US" sz="4000" dirty="0"/>
              <a:t>± 17</a:t>
            </a:r>
            <a:r>
              <a:rPr lang="en-US" altLang="en-US" sz="4000" dirty="0" smtClean="0"/>
              <a:t>%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50986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84" y="365125"/>
            <a:ext cx="11024016" cy="699177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silicosis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784" y="1151068"/>
            <a:ext cx="6460759" cy="5384643"/>
          </a:xfrm>
        </p:spPr>
        <p:txBody>
          <a:bodyPr>
            <a:normAutofit/>
          </a:bodyPr>
          <a:lstStyle/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Industrial exposures are:</a:t>
            </a:r>
          </a:p>
          <a:p>
            <a:pPr marL="457200">
              <a:buFont typeface="Wingdings" panose="05000000000000000000" pitchFamily="2" charset="2"/>
              <a:buChar char="Ø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free silica in mining, quarrying, and tunneling; </a:t>
            </a:r>
          </a:p>
          <a:p>
            <a:pPr marL="457200">
              <a:buFont typeface="Wingdings" panose="05000000000000000000" pitchFamily="2" charset="2"/>
              <a:buChar char="Ø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stonecutting, polishing, and cleaning monumental masonry</a:t>
            </a:r>
          </a:p>
          <a:p>
            <a:pPr marL="457200">
              <a:buFont typeface="Wingdings" panose="05000000000000000000" pitchFamily="2" charset="2"/>
              <a:buChar char="Ø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sandblasting and glass manufacturing </a:t>
            </a:r>
          </a:p>
          <a:p>
            <a:pPr marL="457200">
              <a:buFont typeface="Wingdings" panose="05000000000000000000" pitchFamily="2" charset="2"/>
              <a:buChar char="Ø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foundry work, pottery and porcelain manufacturing, brick lining, boiler scaling, and vitreous enameling. </a:t>
            </a:r>
          </a:p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Coal miners are exposed to dusts that contain a mixture of coal, mica, kaolin, and silica in varying proportions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5455" y="1151067"/>
            <a:ext cx="4856814" cy="5384643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0197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Common Mineral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Pneumoconioses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Iron (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Siderosis</a:t>
            </a:r>
            <a:r>
              <a:rPr lang="en-US" altLang="en-US" b="1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susceptibility does play a role in the  occurrence and clinical course</a:t>
            </a:r>
          </a:p>
          <a:p>
            <a:pPr marL="457200" indent="-457200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 result mainly from excessive cumulative exposures to the offending mineral dusts</a:t>
            </a:r>
          </a:p>
          <a:p>
            <a:pPr marL="457200" indent="-457200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some parenchymal lung diseases, individual host susceptibility – rather than exposure intensity - is the main determinant of occurrence</a:t>
            </a:r>
          </a:p>
        </p:txBody>
      </p:sp>
    </p:spTree>
    <p:extLst>
      <p:ext uri="{BB962C8B-B14F-4D97-AF65-F5344CB8AC3E}">
        <p14:creationId xmlns:p14="http://schemas.microsoft.com/office/powerpoint/2010/main" val="41974829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‘types’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Silicosis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Simple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3593"/>
            <a:ext cx="10515600" cy="4033370"/>
          </a:xfrm>
        </p:spPr>
        <p:txBody>
          <a:bodyPr/>
          <a:lstStyle/>
          <a:p>
            <a:pPr marL="754062" lvl="1" indent="-571500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form</a:t>
            </a:r>
          </a:p>
          <a:p>
            <a:pPr marL="754062" lvl="1" indent="-57150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long-term exposure (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– 20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years) to low amounts  of silica dust</a:t>
            </a:r>
          </a:p>
          <a:p>
            <a:pPr marL="754062" lvl="1" indent="-57150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Nodules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chronic inflammation and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scarring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in the lungs and chest lymph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544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53222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‘types’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Silicosis Cont.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Accelerated silicosis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Progressive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massive fibrosis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3002"/>
            <a:ext cx="10515600" cy="365861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after exposure to larger amounts of silica over a shorter period of time (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– 10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years).</a:t>
            </a:r>
          </a:p>
          <a:p>
            <a:pPr marL="708025" indent="-525463"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Inflammation, scarring, and symptoms progress faster in accelerated silicosis</a:t>
            </a:r>
          </a:p>
          <a:p>
            <a:pPr marL="708025" indent="-525463"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have symptoms, especially shortness of breath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637559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‘types’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Silicosis Cont.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Acute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short-term exposure to very large amounts of fine silica dust.</a:t>
            </a:r>
          </a:p>
          <a:p>
            <a:pPr marL="617538" indent="-434975"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lungs become very inflamed, causing severe shortness of breath and low blood oxygen level.</a:t>
            </a:r>
          </a:p>
          <a:p>
            <a:pPr marL="617538" indent="-434975">
              <a:buFont typeface="Wingdings" panose="05000000000000000000" pitchFamily="2" charset="2"/>
              <a:buChar char="Ø"/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Killed hundreds of workers during Hawk’s Nest Tunnel construction in early 1930s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72936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125" indent="-365125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symptom is breathlessness, first noted during exertion and later at rest as the large working reserve of the lung is diminished.</a:t>
            </a:r>
          </a:p>
          <a:p>
            <a:pPr marL="708025" indent="-433388"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patient with chronic silicosis may present without symptoms for assessment of an abnormal chest radiograph</a:t>
            </a:r>
          </a:p>
          <a:p>
            <a:pPr marL="708025" indent="-433388"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Cough and sputum production are common symptoms and usually relate to chronic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bronchitis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5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088"/>
          </a:xfrm>
        </p:spPr>
        <p:txBody>
          <a:bodyPr/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Occupational diseases and conditions 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9214"/>
            <a:ext cx="10515600" cy="5456419"/>
          </a:xfrm>
        </p:spPr>
        <p:txBody>
          <a:bodyPr>
            <a:normAutofit/>
          </a:bodyPr>
          <a:lstStyle/>
          <a:p>
            <a:pPr marL="361950" indent="-361950"/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Occupational diseases are those diseases contracted as a result of a particular employment</a:t>
            </a:r>
          </a:p>
          <a:p>
            <a:pPr marL="361950" indent="-361950"/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occupational diseases are prescribed</a:t>
            </a:r>
          </a:p>
          <a:p>
            <a:pPr marL="533400" lvl="1">
              <a:buFont typeface="Wingdings" panose="05000000000000000000" pitchFamily="2" charset="2"/>
              <a:buChar char="Ø"/>
            </a:pPr>
            <a:r>
              <a:rPr lang="en-GB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approved for compensation in which case benefit is payable under the Social Security laws</a:t>
            </a:r>
          </a:p>
          <a:p>
            <a:pPr marL="361950" indent="-36195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Member should, under prescribed conditions, regard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known to arise out of the exposure to substances and dangerous conditions in processes, trades or occupations as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occupational (ILO, 2011)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61950" indent="-36195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occupational disease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is any chronic ailment that occurs as a result of work or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activity. </a:t>
            </a:r>
          </a:p>
          <a:p>
            <a:pPr marL="45720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an aspect of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safety and health (Norway, 2016).</a:t>
            </a:r>
            <a:endParaRPr lang="en-GB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0004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5164"/>
            <a:ext cx="10515600" cy="879059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222"/>
            <a:ext cx="10515600" cy="541144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Silicosis is an irreversible condition with no cure.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options focus on alleviating the symptoms and preventing complications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disease will generally progress even without further exposure, but the rate of deterioration is probably reduced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all forms of silicosis should be directed toward control of mycobacterial disease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Prevention is the key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888288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949"/>
          </a:xfrm>
        </p:spPr>
        <p:txBody>
          <a:bodyPr/>
          <a:lstStyle/>
          <a:p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requirements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3928"/>
            <a:ext cx="10515600" cy="4916773"/>
          </a:xfrm>
        </p:spPr>
        <p:txBody>
          <a:bodyPr>
            <a:normAutofit/>
          </a:bodyPr>
          <a:lstStyle/>
          <a:p>
            <a:pPr marL="539750" indent="-539750">
              <a:defRPr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Health Act Cap 295</a:t>
            </a:r>
          </a:p>
          <a:p>
            <a:pPr marL="539750" indent="-539750">
              <a:defRPr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and Drugs Act Cap 303</a:t>
            </a:r>
          </a:p>
          <a:p>
            <a:pPr marL="539750" indent="-539750">
              <a:defRPr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Workers Compensation Act</a:t>
            </a:r>
          </a:p>
          <a:p>
            <a:pPr marL="539750" indent="-539750">
              <a:defRPr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Occupational Health and Safety  Act of 2010</a:t>
            </a:r>
          </a:p>
          <a:p>
            <a:pPr marL="539750" indent="-539750">
              <a:defRPr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Factories Act 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9275" indent="-549275" algn="just">
              <a:buClr>
                <a:schemeClr val="accent3"/>
              </a:buClr>
              <a:defRPr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Environmental Management Act, 2011 which includes the following regulation:</a:t>
            </a:r>
          </a:p>
          <a:p>
            <a:pPr marL="892175" lvl="1" indent="-527050"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Control (Licensing and Emissions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299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requirements </a:t>
            </a:r>
            <a:r>
              <a:rPr lang="en-GB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5037"/>
          </a:xfrm>
        </p:spPr>
        <p:txBody>
          <a:bodyPr>
            <a:normAutofit/>
          </a:bodyPr>
          <a:lstStyle/>
          <a:p>
            <a:pPr marL="892175" lvl="1" indent="-527050"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Impact Assessment Regulations</a:t>
            </a:r>
          </a:p>
          <a:p>
            <a:pPr marL="892175" lvl="1" indent="-527050"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Pesticides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Toxic  Substances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Regs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2175" lvl="1" indent="-527050"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 Management  (Licensing of transporters of wastes and Waste disposal Sites)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Regs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2175" lvl="1" indent="-527050"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Pollution Control (Effluent and Waste water)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Regs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2175" lvl="1" indent="-527050"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Hazardous  Waste Management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Regs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2175" lvl="1" indent="-527050"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Ozone Depletion Substances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Regs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1817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Zoonotic disease Class task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of four, discuss the following diseases</a:t>
            </a:r>
          </a:p>
          <a:p>
            <a:pPr marL="539750" indent="-360363">
              <a:buFont typeface="Wingdings" panose="05000000000000000000" pitchFamily="2" charset="2"/>
              <a:buChar char="Ø"/>
            </a:pPr>
            <a:r>
              <a:rPr lang="en-US" dirty="0"/>
              <a:t>Anthrax</a:t>
            </a:r>
          </a:p>
          <a:p>
            <a:pPr marL="539750" indent="-360363">
              <a:buFont typeface="Wingdings" panose="05000000000000000000" pitchFamily="2" charset="2"/>
              <a:buChar char="Ø"/>
            </a:pPr>
            <a:r>
              <a:rPr lang="en-US" dirty="0"/>
              <a:t>Brucellosis</a:t>
            </a:r>
          </a:p>
          <a:p>
            <a:pPr marL="539750" indent="-360363">
              <a:buFont typeface="Wingdings" panose="05000000000000000000" pitchFamily="2" charset="2"/>
              <a:buChar char="Ø"/>
            </a:pPr>
            <a:r>
              <a:rPr lang="en-US" dirty="0" err="1"/>
              <a:t>Leptorososis</a:t>
            </a:r>
            <a:endParaRPr lang="en-US" dirty="0"/>
          </a:p>
          <a:p>
            <a:pPr marL="539750" indent="-360363">
              <a:buFont typeface="Wingdings" panose="05000000000000000000" pitchFamily="2" charset="2"/>
              <a:buChar char="Ø"/>
            </a:pPr>
            <a:r>
              <a:rPr lang="en-US" dirty="0"/>
              <a:t>Rabies</a:t>
            </a:r>
          </a:p>
        </p:txBody>
      </p:sp>
    </p:spTree>
    <p:extLst>
      <p:ext uri="{BB962C8B-B14F-4D97-AF65-F5344CB8AC3E}">
        <p14:creationId xmlns:p14="http://schemas.microsoft.com/office/powerpoint/2010/main" val="41986970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4361"/>
            <a:ext cx="10515600" cy="5202602"/>
          </a:xfrm>
        </p:spPr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US" sz="4800" dirty="0">
                <a:latin typeface="Algerian" panose="04020705040A02060702" pitchFamily="82" charset="0"/>
                <a:cs typeface="Times New Roman" panose="02020603050405020304" pitchFamily="18" charset="0"/>
              </a:rPr>
              <a:t>The end </a:t>
            </a:r>
          </a:p>
          <a:p>
            <a:pPr marL="0" indent="0" algn="ctr">
              <a:buNone/>
            </a:pPr>
            <a:r>
              <a:rPr lang="en-US" sz="4800" dirty="0">
                <a:latin typeface="Algerian" panose="04020705040A02060702" pitchFamily="82" charset="0"/>
                <a:cs typeface="Times New Roman" panose="02020603050405020304" pitchFamily="18" charset="0"/>
              </a:rPr>
              <a:t>Thanks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159265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Prescribed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disease may be prescribed if:</a:t>
            </a:r>
          </a:p>
          <a:p>
            <a:pPr marL="457200" lvl="1" indent="-285750"/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ought to be treated, after having identified its causes and incidence and other relevant considerations, as a risk of occupation and not as a risk common to all persons</a:t>
            </a:r>
          </a:p>
          <a:p>
            <a:pPr marL="457200" lvl="1" indent="-285750"/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can be established with reasonable certainty that the disease was </a:t>
            </a:r>
            <a:r>
              <a:rPr lang="en-GB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got due to nature of his/her employment.  </a:t>
            </a:r>
            <a:endParaRPr lang="en-GB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98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8921"/>
          </a:xfrm>
        </p:spPr>
        <p:txBody>
          <a:bodyPr/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occupational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summary of occupational diseases may be grouped under the following groups of occupational hazards to which a worker may be exposed to as follows:</a:t>
            </a:r>
          </a:p>
          <a:p>
            <a:pPr marL="623888" lvl="1"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and or mechanical hazards</a:t>
            </a:r>
          </a:p>
          <a:p>
            <a:pPr marL="623888" lvl="1"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hazards</a:t>
            </a:r>
          </a:p>
          <a:p>
            <a:pPr marL="623888" lvl="1"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Psychosocial hazards</a:t>
            </a:r>
          </a:p>
          <a:p>
            <a:pPr marL="623888" lvl="1"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Ergonomic hazards</a:t>
            </a:r>
          </a:p>
          <a:p>
            <a:pPr marL="623888" lvl="1"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hazards</a:t>
            </a:r>
          </a:p>
          <a:p>
            <a:pPr marL="623888" lvl="1"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82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Physical and mechanical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2624"/>
            <a:ext cx="10515600" cy="5015752"/>
          </a:xfrm>
        </p:spPr>
        <p:txBody>
          <a:bodyPr>
            <a:normAutofit/>
          </a:bodyPr>
          <a:lstStyle/>
          <a:p>
            <a:pPr marL="361950" lvl="1" indent="-361950"/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Heat: 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cataract, heat stroke, heat exhaustion, heat cramps, military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dermatosis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sun burn</a:t>
            </a:r>
          </a:p>
          <a:p>
            <a:pPr marL="361950" lvl="1" indent="-361950"/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Cold: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Hypothermia, trench foot, frost bite</a:t>
            </a:r>
          </a:p>
          <a:p>
            <a:pPr marL="361950" lvl="1" indent="-361950"/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Light: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Headache, vertigo, eye strain, miner’s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nystagmus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occupational cataract</a:t>
            </a:r>
          </a:p>
          <a:p>
            <a:pPr marL="361950" lvl="1" indent="-361950"/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Noise: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Occupational deafness. </a:t>
            </a:r>
          </a:p>
          <a:p>
            <a:pPr marL="361950" lvl="1" indent="-361950"/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Pressure: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Air embolism, blast (explosion)</a:t>
            </a:r>
          </a:p>
          <a:p>
            <a:pPr marL="361950" lvl="1" indent="-361950"/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Vibration: 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HAVS,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dupuytren’s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contracture (injury of the palm), bursitis, carpal tunnel syndrome</a:t>
            </a:r>
          </a:p>
          <a:p>
            <a:pPr marL="361950" lvl="1" indent="-361950"/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84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Physical and mechanical cont’d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8288" lvl="1" indent="-268288"/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Ionizing radiation: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Cancer, leukaemia, aplastic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anemia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somatic and genetic effects, ulceration, sterility. </a:t>
            </a:r>
          </a:p>
          <a:p>
            <a:pPr marL="268288" lvl="1" indent="-268288"/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Ultraviolet radiation: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Welding affecting eyes leading conjunctivitis and keratitis (welder’s flash) symptoms</a:t>
            </a:r>
          </a:p>
          <a:p>
            <a:pPr marL="268288" lvl="1" indent="-268288"/>
            <a:r>
              <a:rPr lang="en-GB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 and electromagnetic fields: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Burns and electric shocks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45563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2403</Words>
  <Application>Microsoft Office PowerPoint</Application>
  <PresentationFormat>Widescreen</PresentationFormat>
  <Paragraphs>409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Algerian</vt:lpstr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Wingdings 2</vt:lpstr>
      <vt:lpstr>Office Theme</vt:lpstr>
      <vt:lpstr>Occupational lung diseases</vt:lpstr>
      <vt:lpstr>Size and Location of Occupational Respiratory Diseases Outcome</vt:lpstr>
      <vt:lpstr>Content</vt:lpstr>
      <vt:lpstr>Occupational diseases and conditions</vt:lpstr>
      <vt:lpstr>Occupational diseases and conditions Cont.</vt:lpstr>
      <vt:lpstr>Prescribed disease</vt:lpstr>
      <vt:lpstr>Classification of occupational</vt:lpstr>
      <vt:lpstr>1. Physical and mechanical</vt:lpstr>
      <vt:lpstr>1. Physical and mechanical cont’d</vt:lpstr>
      <vt:lpstr>2. Biological hazards</vt:lpstr>
      <vt:lpstr>Diseases caused by biological hazards a) Bacteria</vt:lpstr>
      <vt:lpstr>Diseases caused by biological hazards: Bacteria cont.</vt:lpstr>
      <vt:lpstr>Diseases caused by biological hazards Cont.  b) Fungi</vt:lpstr>
      <vt:lpstr>Diseases caused by biological hazards Cont. c) Viruses</vt:lpstr>
      <vt:lpstr>Diseases caused by biological hazards Cont.  c) Viruses</vt:lpstr>
      <vt:lpstr>Diseases caused by biological hazards Cont.  d) Worms</vt:lpstr>
      <vt:lpstr>Diseases caused by biological hazards Cont.  e) Miscellaneous</vt:lpstr>
      <vt:lpstr>3. Psychosocial hazards and conditions</vt:lpstr>
      <vt:lpstr>3. Psychosocial conditions cont’d</vt:lpstr>
      <vt:lpstr>3. Psychosocial conditions cont’d</vt:lpstr>
      <vt:lpstr>4. Ergonomic conditions</vt:lpstr>
      <vt:lpstr>4. Ergonomic conditions and hazards cont’d</vt:lpstr>
      <vt:lpstr>Introduction: Pneumoconiosis</vt:lpstr>
      <vt:lpstr>Introduction: Pneumoconiosis Cont. a) Lung diseases</vt:lpstr>
      <vt:lpstr>Introduction: Pneumoconiosis Cont. b) Dust lung</vt:lpstr>
      <vt:lpstr>c) Falling of dust</vt:lpstr>
      <vt:lpstr>PowerPoint Presentation</vt:lpstr>
      <vt:lpstr>PowerPoint Presentation</vt:lpstr>
      <vt:lpstr>Dust in airways, effect of particle size</vt:lpstr>
      <vt:lpstr>Dust in airways, effect of particle size</vt:lpstr>
      <vt:lpstr>Breathing</vt:lpstr>
      <vt:lpstr>Major Pneumoconiosis</vt:lpstr>
      <vt:lpstr>Examples of Benign Pneumoconiosis</vt:lpstr>
      <vt:lpstr>Pathogenesis 1</vt:lpstr>
      <vt:lpstr>Pathogenesis 2</vt:lpstr>
      <vt:lpstr>Pathogenesis 3</vt:lpstr>
      <vt:lpstr>Pathogenesis 4</vt:lpstr>
      <vt:lpstr>Pathogenesis 5</vt:lpstr>
      <vt:lpstr>Pneumoconiosis:  a) Simple Pneumoconiosis </vt:lpstr>
      <vt:lpstr>b) Progressive Massive Fibrosis</vt:lpstr>
      <vt:lpstr>c) Fibers, Fine Particles, and Dust (Asbestos)</vt:lpstr>
      <vt:lpstr>c) Fibers, Fine Particles, and Dust (Asbestos) Cont.</vt:lpstr>
      <vt:lpstr>Mean Fall in Lung Function in Subjects who Deteriorated Over 10 Years Prior to Death</vt:lpstr>
      <vt:lpstr>Simple silicosis</vt:lpstr>
      <vt:lpstr>Less Common Mineral Pneumoconioses Iron (Siderosis)</vt:lpstr>
      <vt:lpstr>Three ‘types’ of Silicosis a) Simple chronic silicosis</vt:lpstr>
      <vt:lpstr>Three ‘types’ of Silicosis Cont. b) Accelerated silicosis c) Progressive massive fibrosis</vt:lpstr>
      <vt:lpstr>Three ‘types’ of Silicosis Cont. c) Acute silicosis</vt:lpstr>
      <vt:lpstr>Clinical features</vt:lpstr>
      <vt:lpstr>Treatment</vt:lpstr>
      <vt:lpstr>Legal requirements </vt:lpstr>
      <vt:lpstr>Legal requirements Cont.</vt:lpstr>
      <vt:lpstr>Zoonotic disease Class task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Occupational lung diseases</dc:title>
  <dc:creator>Allan Mbewe</dc:creator>
  <cp:lastModifiedBy>Allan Mbewe</cp:lastModifiedBy>
  <cp:revision>29</cp:revision>
  <dcterms:created xsi:type="dcterms:W3CDTF">2021-07-19T07:16:47Z</dcterms:created>
  <dcterms:modified xsi:type="dcterms:W3CDTF">2021-07-20T14:43:52Z</dcterms:modified>
</cp:coreProperties>
</file>