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48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y="6858000" cx="12192000"/>
  <p:notesSz cx="6858000" cy="9144000"/>
  <p:defaultTextStyle>
    <a:defPPr>
      <a:defRPr lang="en-US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 horzBarState="maximized">
    <p:restoredLeft sz="16062" autoAdjust="0"/>
    <p:restoredTop sz="94660"/>
  </p:normalViewPr>
  <p:slideViewPr>
    <p:cSldViewPr snapToGrid="0">
      <p:cViewPr varScale="1">
        <p:scale>
          <a:sx n="46" d="100"/>
          <a:sy n="46" d="100"/>
        </p:scale>
        <p:origin x="750" y="60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tableStyles" Target="tableStyles.xml"/><Relationship Id="rId11" Type="http://schemas.openxmlformats.org/officeDocument/2006/relationships/presProps" Target="presProps.xml"/><Relationship Id="rId12" Type="http://schemas.openxmlformats.org/officeDocument/2006/relationships/viewProps" Target="viewProps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3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54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55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56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57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2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82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algn="ctr" indent="0" marL="0">
              <a:buNone/>
              <a:defRPr sz="2400"/>
            </a:lvl1pPr>
            <a:lvl2pPr algn="ctr" indent="0" marL="457200">
              <a:buNone/>
              <a:defRPr sz="2000"/>
            </a:lvl2pPr>
            <a:lvl3pPr algn="ctr" indent="0" marL="914400">
              <a:buNone/>
              <a:defRPr sz="1800"/>
            </a:lvl3pPr>
            <a:lvl4pPr algn="ctr" indent="0" marL="1371600">
              <a:buNone/>
              <a:defRPr sz="1600"/>
            </a:lvl4pPr>
            <a:lvl5pPr algn="ctr" indent="0" marL="1828800">
              <a:buNone/>
              <a:defRPr sz="1600"/>
            </a:lvl5pPr>
            <a:lvl6pPr algn="ctr" indent="0" marL="2286000">
              <a:buNone/>
              <a:defRPr sz="1600"/>
            </a:lvl6pPr>
            <a:lvl7pPr algn="ctr" indent="0" marL="2743200">
              <a:buNone/>
              <a:defRPr sz="1600"/>
            </a:lvl7pPr>
            <a:lvl8pPr algn="ctr" indent="0" marL="3200400">
              <a:buNone/>
              <a:defRPr sz="1600"/>
            </a:lvl8pPr>
            <a:lvl9pPr algn="ctr" indent="0" marL="3657600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E639DEC-62E9-48CA-8978-0FDDA3887B79}" type="datetimeFigureOut">
              <a:rPr lang="en-US" smtClean="0"/>
            </a:fld>
            <a:endParaRPr lang="en-US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8149BFB5-E84A-4BE4-98C7-B39F330A884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4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4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E639DEC-62E9-48CA-8978-0FDDA3887B79}" type="datetimeFigureOut">
              <a:rPr lang="en-US" smtClean="0"/>
            </a:fld>
            <a:endParaRPr lang="en-US"/>
          </a:p>
        </p:txBody>
      </p:sp>
      <p:sp>
        <p:nvSpPr>
          <p:cNvPr id="104864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4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8149BFB5-E84A-4BE4-98C7-B39F330A884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3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24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E639DEC-62E9-48CA-8978-0FDDA3887B79}" type="datetimeFigureOut">
              <a:rPr lang="en-US" smtClean="0"/>
            </a:fld>
            <a:endParaRPr lang="en-US"/>
          </a:p>
        </p:txBody>
      </p:sp>
      <p:sp>
        <p:nvSpPr>
          <p:cNvPr id="10486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8149BFB5-E84A-4BE4-98C7-B39F330A884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2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89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59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E639DEC-62E9-48CA-8978-0FDDA3887B79}" type="datetimeFigureOut">
              <a:rPr lang="en-US" smtClean="0"/>
            </a:fld>
            <a:endParaRPr lang="en-US"/>
          </a:p>
        </p:txBody>
      </p:sp>
      <p:sp>
        <p:nvSpPr>
          <p:cNvPr id="104859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5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8149BFB5-E84A-4BE4-98C7-B39F330A884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7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38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indent="0" marL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indent="0" marL="45720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3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E639DEC-62E9-48CA-8978-0FDDA3887B79}" type="datetimeFigureOut">
              <a:rPr lang="en-US" smtClean="0"/>
            </a:fld>
            <a:endParaRPr lang="en-US"/>
          </a:p>
        </p:txBody>
      </p:sp>
      <p:sp>
        <p:nvSpPr>
          <p:cNvPr id="104864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8149BFB5-E84A-4BE4-98C7-B39F330A884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5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06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07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0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E639DEC-62E9-48CA-8978-0FDDA3887B79}" type="datetimeFigureOut">
              <a:rPr lang="en-US" smtClean="0"/>
            </a:fld>
            <a:endParaRPr lang="en-US"/>
          </a:p>
        </p:txBody>
      </p:sp>
      <p:sp>
        <p:nvSpPr>
          <p:cNvPr id="104860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8149BFB5-E84A-4BE4-98C7-B39F330A884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1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12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13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14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15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1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E639DEC-62E9-48CA-8978-0FDDA3887B79}" type="datetimeFigureOut">
              <a:rPr lang="en-US" smtClean="0"/>
            </a:fld>
            <a:endParaRPr lang="en-US"/>
          </a:p>
        </p:txBody>
      </p:sp>
      <p:sp>
        <p:nvSpPr>
          <p:cNvPr id="1048617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18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8149BFB5-E84A-4BE4-98C7-B39F330A884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20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E639DEC-62E9-48CA-8978-0FDDA3887B79}" type="datetimeFigureOut">
              <a:rPr lang="en-US" smtClean="0"/>
            </a:fld>
            <a:endParaRPr lang="en-US"/>
          </a:p>
        </p:txBody>
      </p:sp>
      <p:sp>
        <p:nvSpPr>
          <p:cNvPr id="104862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2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8149BFB5-E84A-4BE4-98C7-B39F330A884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E639DEC-62E9-48CA-8978-0FDDA3887B79}" type="datetimeFigureOut">
              <a:rPr lang="en-US" smtClean="0"/>
            </a:fld>
            <a:endParaRPr lang="en-US"/>
          </a:p>
        </p:txBody>
      </p:sp>
      <p:sp>
        <p:nvSpPr>
          <p:cNvPr id="104862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3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8149BFB5-E84A-4BE4-98C7-B39F330A884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7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48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49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5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E639DEC-62E9-48CA-8978-0FDDA3887B79}" type="datetimeFigureOut">
              <a:rPr lang="en-US" smtClean="0"/>
            </a:fld>
            <a:endParaRPr lang="en-US"/>
          </a:p>
        </p:txBody>
      </p:sp>
      <p:sp>
        <p:nvSpPr>
          <p:cNvPr id="104865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5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8149BFB5-E84A-4BE4-98C7-B39F330A884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1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32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endParaRPr lang="en-US"/>
          </a:p>
        </p:txBody>
      </p:sp>
      <p:sp>
        <p:nvSpPr>
          <p:cNvPr id="1048633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3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E639DEC-62E9-48CA-8978-0FDDA3887B79}" type="datetimeFigureOut">
              <a:rPr lang="en-US" smtClean="0"/>
            </a:fld>
            <a:endParaRPr lang="en-US"/>
          </a:p>
        </p:txBody>
      </p:sp>
      <p:sp>
        <p:nvSpPr>
          <p:cNvPr id="104863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3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8149BFB5-E84A-4BE4-98C7-B39F330A884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39DEC-62E9-48CA-8978-0FDDA3887B79}" type="datetimeFigureOut">
              <a:rPr lang="en-US" smtClean="0"/>
            </a:fld>
            <a:endParaRPr lang="en-US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9BFB5-E84A-4BE4-98C7-B39F330A8840}" type="slidenum">
              <a:rPr lang="en-US" smtClean="0"/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le 1"/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246909"/>
          </a:xfrm>
        </p:spPr>
        <p:txBody>
          <a:bodyPr>
            <a:normAutofit fontScale="90000"/>
          </a:bodyPr>
          <a:p>
            <a:r>
              <a:rPr b="1" cap="all" dirty="0" sz="8800" lang="en-US" u="dbl" smtClean="0">
                <a:solidFill>
                  <a:schemeClr val="accent2">
                    <a:lumMod val="50000"/>
                  </a:schemeClr>
                </a:solidFill>
              </a:rPr>
              <a:t>keloids</a:t>
            </a:r>
            <a:endParaRPr b="1" cap="all" dirty="0" sz="8800" lang="en-US" u="dbl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48587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dirty="0" lang="en-US"/>
          </a:p>
        </p:txBody>
      </p:sp>
      <p:pic>
        <p:nvPicPr>
          <p:cNvPr id="2097152" name="Picture 3"/>
          <p:cNvPicPr>
            <a:picLocks noChangeAspect="1"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1524000" y="1433945"/>
            <a:ext cx="9448800" cy="5313146"/>
          </a:xfrm>
          <a:prstGeom prst="rect"/>
        </p:spPr>
      </p:pic>
    </p:spTree>
  </p:cSld>
  <p:clrMapOvr>
    <a:masterClrMapping/>
  </p:clrMapOvr>
  <p:timing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581891"/>
          </a:xfrm>
        </p:spPr>
        <p:txBody>
          <a:bodyPr>
            <a:normAutofit fontScale="90000"/>
          </a:bodyPr>
          <a:p>
            <a:endParaRPr dirty="0" lang="en-US"/>
          </a:p>
        </p:txBody>
      </p:sp>
      <p:sp>
        <p:nvSpPr>
          <p:cNvPr id="1048594" name="Content Placeholder 2"/>
          <p:cNvSpPr>
            <a:spLocks noGrp="1"/>
          </p:cNvSpPr>
          <p:nvPr>
            <p:ph idx="1"/>
          </p:nvPr>
        </p:nvSpPr>
        <p:spPr>
          <a:xfrm>
            <a:off x="0" y="976746"/>
            <a:ext cx="12192000" cy="5881254"/>
          </a:xfrm>
        </p:spPr>
        <p:txBody>
          <a:bodyPr>
            <a:normAutofit fontScale="25000" lnSpcReduction="20000"/>
          </a:bodyPr>
          <a:p>
            <a:pPr indent="0" lvl="1" marL="457200">
              <a:buNone/>
            </a:pPr>
            <a:endParaRPr b="1" dirty="0" sz="11100" lang="en-US" smtClean="0"/>
          </a:p>
          <a:p>
            <a:pPr>
              <a:buFont typeface="Wingdings" panose="05000000000000000000" pitchFamily="2" charset="2"/>
              <a:buChar char="Ø"/>
            </a:pPr>
            <a:r>
              <a:rPr b="1" dirty="0" sz="14400" lang="en-US" smtClean="0"/>
              <a:t>It’s a tough heaped up scar that rises abruptly above normal skin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b="1" dirty="0" sz="14400" lang="en-US" smtClean="0"/>
              <a:t>Genetically predisposed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b="1" dirty="0" sz="14400" lang="en-US" smtClean="0"/>
              <a:t>Causes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dirty="0" sz="14400" lang="en-US" smtClean="0"/>
              <a:t>Skin trauma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dirty="0" sz="14400" lang="en-US" smtClean="0"/>
              <a:t>infection	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dirty="0" sz="14400" lang="en-US" smtClean="0"/>
              <a:t>Skin tension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dirty="0" sz="14400" lang="en-US" err="1" smtClean="0"/>
              <a:t>Spontaneus</a:t>
            </a:r>
            <a:r>
              <a:rPr dirty="0" sz="14400" lang="en-US" smtClean="0"/>
              <a:t> keloid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b="1" dirty="0" sz="14400" lang="en-US" smtClean="0"/>
              <a:t>Risk factor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dirty="0" sz="14400" lang="en-US" smtClean="0"/>
              <a:t>Darker complexions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dirty="0" sz="14400" lang="en-US" smtClean="0"/>
              <a:t>Age 20-30yrs</a:t>
            </a:r>
            <a:r>
              <a:rPr dirty="0" sz="11100" lang="en-US" smtClean="0"/>
              <a:t>									</a:t>
            </a:r>
          </a:p>
          <a:p>
            <a:pPr indent="0" marL="0">
              <a:buNone/>
            </a:pPr>
            <a:r>
              <a:rPr dirty="0" sz="11100" lang="en-US" smtClean="0"/>
              <a:t>													</a:t>
            </a:r>
            <a:r>
              <a:rPr dirty="0" lang="en-US" smtClean="0"/>
              <a:t>																																																																																																																														</a:t>
            </a:r>
            <a:endParaRPr dirty="0" lang="en-US"/>
          </a:p>
        </p:txBody>
      </p:sp>
      <p:pic>
        <p:nvPicPr>
          <p:cNvPr id="2097153" name="Picture 3"/>
          <p:cNvPicPr>
            <a:picLocks noChangeAspect="1"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7104861" y="2847109"/>
            <a:ext cx="4678429" cy="3719945"/>
          </a:xfrm>
          <a:prstGeom prst="rect"/>
        </p:spPr>
      </p:pic>
    </p:spTree>
  </p:cSld>
  <p:clrMapOvr>
    <a:masterClrMapping/>
  </p:clrMapOvr>
  <p:timing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14400"/>
          </a:xfrm>
        </p:spPr>
        <p:txBody>
          <a:bodyPr/>
          <a:p>
            <a:r>
              <a:rPr b="1" dirty="0" lang="en-US" smtClean="0"/>
              <a:t>PATHOPHYSIOLOGY</a:t>
            </a:r>
            <a:endParaRPr b="1" dirty="0" lang="en-US"/>
          </a:p>
        </p:txBody>
      </p:sp>
      <p:sp>
        <p:nvSpPr>
          <p:cNvPr id="1048596" name="Content Placeholder 2"/>
          <p:cNvSpPr>
            <a:spLocks noGrp="1"/>
          </p:cNvSpPr>
          <p:nvPr>
            <p:ph idx="1"/>
          </p:nvPr>
        </p:nvSpPr>
        <p:spPr>
          <a:xfrm>
            <a:off x="838200" y="1267691"/>
            <a:ext cx="10515600" cy="4909272"/>
          </a:xfrm>
        </p:spPr>
        <p:txBody>
          <a:bodyPr/>
          <a:p>
            <a:r>
              <a:rPr dirty="0" lang="en-US" smtClean="0"/>
              <a:t>R</a:t>
            </a:r>
            <a:r>
              <a:rPr dirty="0" sz="3200" lang="en-US" smtClean="0"/>
              <a:t>esults as an over growth of granulation tissue</a:t>
            </a:r>
          </a:p>
          <a:p>
            <a:r>
              <a:rPr dirty="0" sz="3200" lang="en-US" smtClean="0"/>
              <a:t>Increases proliferation of fibroblasts producing abundant extracellular </a:t>
            </a:r>
            <a:r>
              <a:rPr dirty="0" sz="3200" lang="en-US" err="1" smtClean="0"/>
              <a:t>matrix,increased</a:t>
            </a:r>
            <a:r>
              <a:rPr dirty="0" sz="3200" lang="en-US" smtClean="0"/>
              <a:t> </a:t>
            </a:r>
            <a:r>
              <a:rPr dirty="0" sz="3200" lang="en-US" err="1" smtClean="0"/>
              <a:t>mesenchymal</a:t>
            </a:r>
            <a:r>
              <a:rPr dirty="0" sz="3200" lang="en-US" smtClean="0"/>
              <a:t> cell density and blood vessel density</a:t>
            </a:r>
          </a:p>
          <a:p>
            <a:endParaRPr dirty="0" lang="en-US"/>
          </a:p>
        </p:txBody>
      </p:sp>
    </p:spTree>
  </p:cSld>
  <p:clrMapOvr>
    <a:masterClrMapping/>
  </p:clrMapOvr>
  <p:timing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1784"/>
          </a:xfrm>
        </p:spPr>
        <p:txBody>
          <a:bodyPr>
            <a:normAutofit fontScale="90000"/>
          </a:bodyPr>
          <a:p>
            <a:r>
              <a:rPr b="1" dirty="0" lang="en-US" smtClean="0"/>
              <a:t>CLINICAL FEATURES</a:t>
            </a:r>
            <a:br>
              <a:rPr b="1" dirty="0" lang="en-US" smtClean="0"/>
            </a:br>
            <a:endParaRPr b="1" dirty="0" lang="en-US"/>
          </a:p>
        </p:txBody>
      </p:sp>
      <p:sp>
        <p:nvSpPr>
          <p:cNvPr id="1048598" name="Content Placeholder 2"/>
          <p:cNvSpPr>
            <a:spLocks noGrp="1"/>
          </p:cNvSpPr>
          <p:nvPr>
            <p:ph idx="1"/>
          </p:nvPr>
        </p:nvSpPr>
        <p:spPr>
          <a:xfrm>
            <a:off x="145473" y="852055"/>
            <a:ext cx="11208327" cy="5324908"/>
          </a:xfrm>
        </p:spPr>
        <p:txBody>
          <a:bodyPr>
            <a:normAutofit fontScale="97222" lnSpcReduction="20000"/>
          </a:bodyPr>
          <a:p>
            <a:r>
              <a:rPr dirty="0" sz="3600" lang="en-US" smtClean="0"/>
              <a:t>Scar grows over normal skin</a:t>
            </a:r>
          </a:p>
          <a:p>
            <a:r>
              <a:rPr dirty="0" sz="3600" lang="en-US" err="1" smtClean="0"/>
              <a:t>Lumpy,ridged</a:t>
            </a:r>
            <a:r>
              <a:rPr dirty="0" sz="3600" lang="en-US" smtClean="0"/>
              <a:t> area on skin</a:t>
            </a:r>
          </a:p>
          <a:p>
            <a:r>
              <a:rPr dirty="0" sz="3600" lang="en-US" err="1" smtClean="0"/>
              <a:t>Shiny,hairless</a:t>
            </a:r>
            <a:endParaRPr dirty="0" sz="3600" lang="en-US" smtClean="0"/>
          </a:p>
          <a:p>
            <a:r>
              <a:rPr dirty="0" sz="3600" lang="en-US" smtClean="0"/>
              <a:t>Can be painful and itchy</a:t>
            </a:r>
          </a:p>
          <a:p>
            <a:r>
              <a:rPr dirty="0" sz="3600" lang="en-US" smtClean="0"/>
              <a:t>Pink to red or of normal skin</a:t>
            </a:r>
          </a:p>
          <a:p>
            <a:r>
              <a:rPr dirty="0" sz="3600" lang="en-US" err="1" smtClean="0"/>
              <a:t>Rubbery,hard</a:t>
            </a:r>
            <a:endParaRPr dirty="0" sz="3600" lang="en-US"/>
          </a:p>
          <a:p>
            <a:r>
              <a:rPr dirty="0" sz="3600" lang="en-US" smtClean="0"/>
              <a:t>Commonly found on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dirty="0" sz="3600" lang="en-US" err="1" smtClean="0"/>
              <a:t>Chest,upper</a:t>
            </a:r>
            <a:r>
              <a:rPr dirty="0" sz="3600" lang="en-US" smtClean="0"/>
              <a:t> </a:t>
            </a:r>
            <a:r>
              <a:rPr dirty="0" sz="3600" lang="en-US" err="1" smtClean="0"/>
              <a:t>arm,ear</a:t>
            </a:r>
            <a:r>
              <a:rPr dirty="0" sz="3600" lang="en-US" smtClean="0"/>
              <a:t> </a:t>
            </a:r>
            <a:r>
              <a:rPr dirty="0" sz="3600" lang="en-US" err="1" smtClean="0"/>
              <a:t>lobe,cheeks</a:t>
            </a:r>
            <a:endParaRPr dirty="0" sz="3600" lang="en-US" smtClean="0"/>
          </a:p>
        </p:txBody>
      </p:sp>
      <p:pic>
        <p:nvPicPr>
          <p:cNvPr id="2097154" name="Picture 3"/>
          <p:cNvPicPr>
            <a:picLocks noChangeAspect="1"/>
          </p:cNvPicPr>
          <p:nvPr/>
        </p:nvPicPr>
        <p:blipFill>
          <a:blip xmlns:r="http://schemas.openxmlformats.org/officeDocument/2006/relationships" r:embed="rId1" cstate="print"/>
          <a:stretch>
            <a:fillRect/>
          </a:stretch>
        </p:blipFill>
        <p:spPr>
          <a:xfrm>
            <a:off x="6539345" y="0"/>
            <a:ext cx="5652655" cy="4468091"/>
          </a:xfrm>
          <a:prstGeom prst="rect"/>
        </p:spPr>
      </p:pic>
    </p:spTree>
  </p:cSld>
  <p:clrMapOvr>
    <a:masterClrMapping/>
  </p:clrMapOvr>
  <p:timing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 dirty="0" lang="en-US" smtClean="0"/>
              <a:t>INVESTIGATIONS</a:t>
            </a:r>
            <a:endParaRPr b="1" dirty="0" lang="en-US"/>
          </a:p>
        </p:txBody>
      </p:sp>
      <p:sp>
        <p:nvSpPr>
          <p:cNvPr id="1048600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lang="en-US" smtClean="0"/>
              <a:t>Physical examination</a:t>
            </a:r>
          </a:p>
          <a:p>
            <a:r>
              <a:rPr dirty="0" lang="en-US" smtClean="0"/>
              <a:t>histology</a:t>
            </a:r>
            <a:endParaRPr dirty="0" lang="en-US"/>
          </a:p>
        </p:txBody>
      </p:sp>
    </p:spTree>
  </p:cSld>
  <p:clrMapOvr>
    <a:masterClrMapping/>
  </p:clrMapOvr>
  <p:timing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 dirty="0" lang="en-US" smtClean="0"/>
              <a:t>DIFFERENTIAL DIAGNOSIS</a:t>
            </a:r>
            <a:endParaRPr b="1" dirty="0" lang="en-US"/>
          </a:p>
        </p:txBody>
      </p:sp>
      <p:sp>
        <p:nvSpPr>
          <p:cNvPr id="1048602" name="Content Placeholder 2"/>
          <p:cNvSpPr>
            <a:spLocks noGrp="1"/>
          </p:cNvSpPr>
          <p:nvPr>
            <p:ph idx="1"/>
          </p:nvPr>
        </p:nvSpPr>
        <p:spPr>
          <a:xfrm>
            <a:off x="838200" y="1226127"/>
            <a:ext cx="10515600" cy="4950836"/>
          </a:xfrm>
        </p:spPr>
        <p:txBody>
          <a:bodyPr/>
          <a:p>
            <a:r>
              <a:rPr dirty="0" lang="en-US" smtClean="0"/>
              <a:t>Hypertrophic scar</a:t>
            </a:r>
            <a:endParaRPr dirty="0" lang="en-US"/>
          </a:p>
        </p:txBody>
      </p:sp>
      <p:pic>
        <p:nvPicPr>
          <p:cNvPr id="2097155" name="Picture 3"/>
          <p:cNvPicPr>
            <a:picLocks noChangeAspect="1"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0" y="1690688"/>
            <a:ext cx="12192000" cy="5167311"/>
          </a:xfrm>
          <a:prstGeom prst="rect"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 dirty="0" lang="en-US" smtClean="0"/>
              <a:t>TREATMENT</a:t>
            </a:r>
            <a:endParaRPr b="1" dirty="0" lang="en-US"/>
          </a:p>
        </p:txBody>
      </p:sp>
      <p:sp>
        <p:nvSpPr>
          <p:cNvPr id="1048604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lang="en-US" smtClean="0"/>
              <a:t>Mechanical compression</a:t>
            </a:r>
          </a:p>
          <a:p>
            <a:r>
              <a:rPr dirty="0" lang="en-US" smtClean="0"/>
              <a:t>Silicone gel sheet occlusion</a:t>
            </a:r>
          </a:p>
          <a:p>
            <a:r>
              <a:rPr dirty="0" lang="en-US" smtClean="0"/>
              <a:t>Irradiation</a:t>
            </a:r>
          </a:p>
          <a:p>
            <a:r>
              <a:rPr dirty="0" lang="en-US" smtClean="0"/>
              <a:t>Steroid injection</a:t>
            </a:r>
          </a:p>
          <a:p>
            <a:r>
              <a:rPr dirty="0" lang="en-US" smtClean="0"/>
              <a:t>Laser therapy</a:t>
            </a:r>
          </a:p>
          <a:p>
            <a:r>
              <a:rPr dirty="0" lang="en-US" smtClean="0"/>
              <a:t>Surgical excision</a:t>
            </a:r>
          </a:p>
          <a:p>
            <a:r>
              <a:rPr dirty="0" lang="en-US" err="1" smtClean="0"/>
              <a:t>crayotherapy</a:t>
            </a:r>
            <a:endParaRPr dirty="0"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keloids</dc:title>
  <dc:creator>karisto chanda</dc:creator>
  <cp:lastModifiedBy>karisto chanda</cp:lastModifiedBy>
  <dcterms:created xsi:type="dcterms:W3CDTF">2018-03-13T16:15:10Z</dcterms:created>
  <dcterms:modified xsi:type="dcterms:W3CDTF">2018-03-15T07:21:38Z</dcterms:modified>
</cp:coreProperties>
</file>