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4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8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6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5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0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47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45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3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7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1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8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9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5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06DDF5-56FA-48ED-B1A2-D08A893566F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4C7515-4235-406F-AA83-E2269D708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F3A4-F5B5-45B1-9883-EB9B5DB0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033" y="532665"/>
            <a:ext cx="8144134" cy="137307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Bleeding in Cancer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79C06-924B-4F63-975B-9DC502D5C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6463" y="2656261"/>
            <a:ext cx="7210611" cy="824090"/>
          </a:xfrm>
        </p:spPr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Moderator: dr mwanza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presenter: 	  bright nyongo nyirenda</a:t>
            </a:r>
          </a:p>
          <a:p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26F04-D72F-4530-BC15-808D470B255E}"/>
              </a:ext>
            </a:extLst>
          </p:cNvPr>
          <p:cNvSpPr txBox="1"/>
          <p:nvPr/>
        </p:nvSpPr>
        <p:spPr>
          <a:xfrm>
            <a:off x="804935" y="4230877"/>
            <a:ext cx="3366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Presentation/Pathology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Management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68451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BD219-DBC2-416B-A820-3FC68A60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7"/>
            <a:ext cx="3161016" cy="16543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END!!!!!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886F1C93-421B-4E83-B826-5375065B4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5" y="646997"/>
            <a:ext cx="6443180" cy="384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8508E-7612-4F72-8165-FE75F96EAAA7}"/>
              </a:ext>
            </a:extLst>
          </p:cNvPr>
          <p:cNvSpPr txBox="1"/>
          <p:nvPr/>
        </p:nvSpPr>
        <p:spPr>
          <a:xfrm>
            <a:off x="612574" y="5527047"/>
            <a:ext cx="67851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sz="2400" b="1" dirty="0"/>
              <a:t>IF YOU WERE NOT PAYING ATTENTION!!!!!!!</a:t>
            </a:r>
          </a:p>
          <a:p>
            <a:endParaRPr lang="en-US" b="1" dirty="0"/>
          </a:p>
          <a:p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96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C657-6BB1-448D-8708-0DF34F52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29A5-F332-4E93-9403-9A665FBE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2259873"/>
            <a:ext cx="9679577" cy="4336869"/>
          </a:xfrm>
        </p:spPr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Bleeding is a frequent problem for patients with advanced cancer, (stage 4)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with approximately 10% of all patients having at least one episode and almost 30% in patients with hematologic malignancies.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These episodes may range from low-grade oozing to major episodic bleeding or even catastrophic bleeds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It is the immediate cause of death in around 6% of cases</a:t>
            </a:r>
            <a:r>
              <a:rPr lang="en-US" dirty="0"/>
              <a:t> </a:t>
            </a: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E8078-492D-418B-81B3-1ADBEF8E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03" y="3795386"/>
            <a:ext cx="5452997" cy="28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9CBA-6CE8-46CF-AEEE-632BDA7C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6F47-A8B1-4A34-A1BB-0475B7F11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4" y="2304789"/>
            <a:ext cx="11348581" cy="4409162"/>
          </a:xfrm>
        </p:spPr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It can present in a variety of ways, from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occult bleeds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causing anemia over weeks to months, to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overt external bleeding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from particular anatomical sites.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Cancer along the digestive tract can cause bleeding in the stool.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Cancer anywhere along the urinary tract can cause bleeding in the urine.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Bleeding into the lungs can cause the person to cough up blood.</a:t>
            </a: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Hematologic cancers; nosebleeds, petechiae, ecchymosis, prolonged hemorrhages from injuries</a:t>
            </a: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Bleeding malignant wounds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Other cancers can bleed into internal areas of the body.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42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397F-0035-4A2B-96A0-E85B5518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Pathology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29610-D003-45BB-BC81-24096622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22" y="2304789"/>
            <a:ext cx="11962356" cy="4434213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 Cancer invasion and destruction: </a:t>
            </a:r>
            <a:r>
              <a:rPr lang="en-US" dirty="0"/>
              <a:t>tumor invasion of surrounding tissues leading to destruction of blood vessels and angiogenesis producing fragile blood vessels</a:t>
            </a:r>
          </a:p>
          <a:p>
            <a:r>
              <a:rPr lang="en-US" b="1" i="1" dirty="0"/>
              <a:t>Treatment-related causes: </a:t>
            </a:r>
            <a:r>
              <a:rPr lang="en-US" dirty="0" err="1"/>
              <a:t>Mucositic</a:t>
            </a:r>
            <a:r>
              <a:rPr lang="en-US" dirty="0"/>
              <a:t> and myelosuppressive effects of chemotherapy and radiotherapy</a:t>
            </a:r>
          </a:p>
          <a:p>
            <a:r>
              <a:rPr lang="en-US" b="1" i="1" dirty="0"/>
              <a:t>Thrombocytopenia/marrow failure: </a:t>
            </a:r>
            <a:r>
              <a:rPr lang="en-US" dirty="0"/>
              <a:t>Hematologic cancers; leukemia, lymphoma and myeloma as well as metastasis to the bone marrow by other forms of cancer</a:t>
            </a:r>
          </a:p>
          <a:p>
            <a:r>
              <a:rPr lang="en-US" b="1" i="1" dirty="0"/>
              <a:t>Nutritional deficits: </a:t>
            </a:r>
            <a:r>
              <a:rPr lang="en-US" dirty="0"/>
              <a:t>In the patient with cancer who is nutritionally compromised, vitamin deficiencies should always be considered </a:t>
            </a:r>
          </a:p>
          <a:p>
            <a:r>
              <a:rPr lang="en-US" b="1" i="1" dirty="0"/>
              <a:t>Drugs: </a:t>
            </a:r>
            <a:r>
              <a:rPr lang="en-US" dirty="0"/>
              <a:t>Anti-coagulants and NSAIDs</a:t>
            </a:r>
          </a:p>
          <a:p>
            <a:r>
              <a:rPr lang="en-US" b="1" i="1" dirty="0"/>
              <a:t>Concurrent illness, including infection: </a:t>
            </a:r>
            <a:r>
              <a:rPr lang="en-US" dirty="0"/>
              <a:t>Local infection within </a:t>
            </a:r>
            <a:r>
              <a:rPr lang="en-US" dirty="0" err="1"/>
              <a:t>tumour</a:t>
            </a:r>
            <a:r>
              <a:rPr lang="en-US" dirty="0"/>
              <a:t> cavities can also increase the risk of bleeding</a:t>
            </a:r>
          </a:p>
          <a:p>
            <a:r>
              <a:rPr lang="en-US" b="1" i="1" dirty="0"/>
              <a:t>Coagulation disturbances: </a:t>
            </a:r>
            <a:r>
              <a:rPr lang="en-US" dirty="0"/>
              <a:t>Cancer causes DIC and the body responds extensively with fibrinolysis which eventually, hemostasis eventually is imbalanced with spontaneous bleeds.</a:t>
            </a:r>
            <a:endParaRPr lang="en-US" b="1" i="1" dirty="0"/>
          </a:p>
          <a:p>
            <a:pPr marL="0" indent="0">
              <a:buNone/>
            </a:pP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82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3">
            <a:extLst>
              <a:ext uri="{FF2B5EF4-FFF2-40B4-BE49-F238E27FC236}">
                <a16:creationId xmlns:a16="http://schemas.microsoft.com/office/drawing/2014/main" id="{CD950F15-6D99-47E2-B154-2C00E88EA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14C901-D8C8-4CD1-AAA5-1A817CF01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7C4951-D8F5-46FB-8B71-688125345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6A28D8-A49D-4FCF-A23D-E67EB998D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5457A18-54B4-4D19-8822-970FB0CF6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FD1E74F-5193-4410-8D57-F2F44EDBC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60DA7D-DF3C-42E6-B8E7-CA05113A2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9DD32C2-73A0-44F9-A340-1E4DBD521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0" name="Rectangle 32">
            <a:extLst>
              <a:ext uri="{FF2B5EF4-FFF2-40B4-BE49-F238E27FC236}">
                <a16:creationId xmlns:a16="http://schemas.microsoft.com/office/drawing/2014/main" id="{4FE4FEFB-1CF6-42E6-A494-77458754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882CB-082E-4F06-85B7-858C3624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764" y="4834467"/>
            <a:ext cx="8870849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Mucositic</a:t>
            </a:r>
            <a:r>
              <a:rPr lang="en-US" dirty="0"/>
              <a:t> and myelosuppressive drugs</a:t>
            </a:r>
          </a:p>
        </p:txBody>
      </p:sp>
      <p:sp>
        <p:nvSpPr>
          <p:cNvPr id="51" name="Rectangle 34">
            <a:extLst>
              <a:ext uri="{FF2B5EF4-FFF2-40B4-BE49-F238E27FC236}">
                <a16:creationId xmlns:a16="http://schemas.microsoft.com/office/drawing/2014/main" id="{2C744477-C370-44BB-955F-47E26629E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64" y="1143000"/>
            <a:ext cx="8870848" cy="3429006"/>
          </a:xfrm>
          <a:prstGeom prst="rect">
            <a:avLst/>
          </a:prstGeom>
          <a:solidFill>
            <a:srgbClr val="FFFFFE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BCBC62-945E-4F9B-95D6-61C805A9C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0" b="9667"/>
          <a:stretch/>
        </p:blipFill>
        <p:spPr>
          <a:xfrm>
            <a:off x="553593" y="764900"/>
            <a:ext cx="4366171" cy="4032800"/>
          </a:xfrm>
          <a:prstGeom prst="rect">
            <a:avLst/>
          </a:prstGeom>
          <a:ln w="15875">
            <a:noFill/>
          </a:ln>
          <a:effectLst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7C08FF-72EA-4853-9615-1E722699A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515" t="24163" r="51444" b="7378"/>
          <a:stretch/>
        </p:blipFill>
        <p:spPr>
          <a:xfrm>
            <a:off x="5300764" y="636813"/>
            <a:ext cx="4895422" cy="4191000"/>
          </a:xfrm>
          <a:prstGeom prst="rect">
            <a:avLst/>
          </a:prstGeom>
          <a:ln w="15875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402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0573-CE11-467A-8F8B-6D929731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of bleeding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6E1DD-D0C8-49A4-9B27-AECCE2C07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96" t="25543" r="3742" b="6812"/>
          <a:stretch/>
        </p:blipFill>
        <p:spPr>
          <a:xfrm>
            <a:off x="1052186" y="2054268"/>
            <a:ext cx="8864180" cy="4609578"/>
          </a:xfrm>
        </p:spPr>
      </p:pic>
    </p:spTree>
    <p:extLst>
      <p:ext uri="{BB962C8B-B14F-4D97-AF65-F5344CB8AC3E}">
        <p14:creationId xmlns:p14="http://schemas.microsoft.com/office/powerpoint/2010/main" val="323950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007-DC6A-4177-B780-98DAE076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Investigations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47B4-CF61-41A5-AF88-995BF450D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04789"/>
            <a:ext cx="8761412" cy="41461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Analysis should include </a:t>
            </a:r>
            <a:endParaRPr lang="en-US" dirty="0"/>
          </a:p>
          <a:p>
            <a:r>
              <a:rPr lang="en-US" dirty="0"/>
              <a:t>Complete blood count, </a:t>
            </a:r>
            <a:r>
              <a:rPr lang="en-US" dirty="0" err="1"/>
              <a:t>xmatch</a:t>
            </a:r>
            <a:endParaRPr lang="en-US" dirty="0"/>
          </a:p>
          <a:p>
            <a:r>
              <a:rPr lang="en-US" dirty="0"/>
              <a:t>Coagulation profile, </a:t>
            </a:r>
          </a:p>
          <a:p>
            <a:r>
              <a:rPr lang="en-US" dirty="0"/>
              <a:t>Complete metabolic panel with assessment of liver enzymes and function.</a:t>
            </a:r>
          </a:p>
          <a:p>
            <a:r>
              <a:rPr lang="en-US" dirty="0"/>
              <a:t>Imaging studies including MRI/CT scan and angiography of the area suspected of bleeding,</a:t>
            </a:r>
          </a:p>
          <a:p>
            <a:r>
              <a:rPr lang="en-US" dirty="0"/>
              <a:t>Endoscopy and colonoscopy for GIT bleeds</a:t>
            </a:r>
          </a:p>
          <a:p>
            <a:r>
              <a:rPr lang="en-US" dirty="0"/>
              <a:t>If infection is thought to precipitate </a:t>
            </a:r>
            <a:r>
              <a:rPr lang="en-US" dirty="0" err="1"/>
              <a:t>haemorrhage</a:t>
            </a:r>
            <a:r>
              <a:rPr lang="en-US" dirty="0"/>
              <a:t>, consider wound swabs and cultures for microbiological identification of pathogens and antimicrobial sensitivities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55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5759-BCEA-4F36-A744-B86BB76F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5F04-58C3-4D13-A361-F8E25AF0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" y="2267211"/>
            <a:ext cx="11849622" cy="4334005"/>
          </a:xfrm>
        </p:spPr>
        <p:txBody>
          <a:bodyPr/>
          <a:lstStyle/>
          <a:p>
            <a:r>
              <a:rPr lang="en-US" b="1" i="1" u="sng" dirty="0"/>
              <a:t>Goals of care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For patients at risk of catastrophic bleeding, patients and their families should be prepared for the visually and mentally disturbing effects of such an episode.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Encourage the use of </a:t>
            </a:r>
            <a:r>
              <a:rPr lang="en-US" b="0" i="1" dirty="0">
                <a:solidFill>
                  <a:srgbClr val="333333"/>
                </a:solidFill>
                <a:effectLst/>
                <a:latin typeface="Helvetica Neue"/>
              </a:rPr>
              <a:t>dark sheets, towels, blankets, and clothing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to reduce the visual shock of seeing a massive bleed. 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Instructing family/caregivers how to apply pressure if there is a specific bleeding site, instructing family/caregivers how to position a patient with massive hemoptysis or hematemesis 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Fast acting sedatives such as intravenous or subcutaneous midazolam should be available, and families should be instructed on their use if the patient is at home.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Urgently move the patient to a health center for clinical management 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00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144C-FE19-43F4-8E3E-F351B8C7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419D3-83CB-4086-BC32-5D2540F23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414" t="40022" r="13099" b="10847"/>
          <a:stretch/>
        </p:blipFill>
        <p:spPr>
          <a:xfrm>
            <a:off x="688932" y="2066795"/>
            <a:ext cx="9544832" cy="4791205"/>
          </a:xfrm>
        </p:spPr>
      </p:pic>
    </p:spTree>
    <p:extLst>
      <p:ext uri="{BB962C8B-B14F-4D97-AF65-F5344CB8AC3E}">
        <p14:creationId xmlns:p14="http://schemas.microsoft.com/office/powerpoint/2010/main" val="2838072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755</TotalTime>
  <Words>524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Helvetica</vt:lpstr>
      <vt:lpstr>Helvetica Neue</vt:lpstr>
      <vt:lpstr>Open Sans</vt:lpstr>
      <vt:lpstr>Wingdings 3</vt:lpstr>
      <vt:lpstr>Ion Boardroom</vt:lpstr>
      <vt:lpstr>Bleeding in Cancer</vt:lpstr>
      <vt:lpstr>Introduction</vt:lpstr>
      <vt:lpstr>Presentation</vt:lpstr>
      <vt:lpstr>Pathology </vt:lpstr>
      <vt:lpstr>Mucositic and myelosuppressive drugs</vt:lpstr>
      <vt:lpstr>Risk of bleeding</vt:lpstr>
      <vt:lpstr>Investigations</vt:lpstr>
      <vt:lpstr>Management</vt:lpstr>
      <vt:lpstr>Management </vt:lpstr>
      <vt:lpstr>END!!!!!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in Cancer</dc:title>
  <dc:creator>bright</dc:creator>
  <cp:lastModifiedBy>bright</cp:lastModifiedBy>
  <cp:revision>7</cp:revision>
  <dcterms:created xsi:type="dcterms:W3CDTF">2021-09-29T16:11:47Z</dcterms:created>
  <dcterms:modified xsi:type="dcterms:W3CDTF">2021-09-30T05:16:20Z</dcterms:modified>
</cp:coreProperties>
</file>