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5" r:id="rId16"/>
    <p:sldId id="269" r:id="rId17"/>
    <p:sldId id="277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3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0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4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3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8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5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4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0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98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6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4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FB670-541F-407C-B87A-D92D4121A5A7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FA10A-63D5-42C2-BC0E-DA6761487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3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BREAST CANCER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PRESENTER: SOPHIA MWALE</a:t>
            </a:r>
          </a:p>
          <a:p>
            <a:pPr algn="l"/>
            <a:r>
              <a:rPr lang="en-US" dirty="0" smtClean="0"/>
              <a:t>MODERATOR: DR MWANZA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246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012"/>
            <a:ext cx="10515600" cy="5944951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/>
              <a:t> Tubular carcinoma-characterized by well-differentiated tubules that lack myoepithelial cells relatively good prognosis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 Mucinous carcinoma-characterized by carcinoma with abundant extracellular </a:t>
            </a:r>
            <a:r>
              <a:rPr lang="en-US" dirty="0" smtClean="0"/>
              <a:t>mucin.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Medullary carcinoma-characterized by large, high-grade cells growing in sheets with associated lymphocytes and </a:t>
            </a:r>
            <a:r>
              <a:rPr lang="en-US" dirty="0" smtClean="0"/>
              <a:t>plasma. </a:t>
            </a:r>
            <a:r>
              <a:rPr lang="en-US" dirty="0"/>
              <a:t>Relatively good </a:t>
            </a:r>
            <a:r>
              <a:rPr lang="en-US" dirty="0" err="1" smtClean="0"/>
              <a:t>prognosis,Increased</a:t>
            </a:r>
            <a:r>
              <a:rPr lang="en-US" dirty="0" smtClean="0"/>
              <a:t> </a:t>
            </a:r>
            <a:r>
              <a:rPr lang="en-US" dirty="0"/>
              <a:t>incidence in BRCA1 carriers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 </a:t>
            </a:r>
            <a:r>
              <a:rPr lang="en-US" dirty="0"/>
              <a:t>Inflammatory carcinoma-characterized by carcinoma in dermal </a:t>
            </a:r>
            <a:r>
              <a:rPr lang="en-US" dirty="0" smtClean="0"/>
              <a:t>lymphatics</a:t>
            </a:r>
          </a:p>
          <a:p>
            <a:r>
              <a:rPr lang="en-US" dirty="0" smtClean="0"/>
              <a:t> </a:t>
            </a:r>
            <a:r>
              <a:rPr lang="en-US" dirty="0"/>
              <a:t>Presents classically as an inflamed, swollen breast (tumor cells block drainage of lymphatics) with no discrete mass</a:t>
            </a:r>
            <a:r>
              <a:rPr lang="en-US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dirty="0"/>
              <a:t>can be mistaken for acute </a:t>
            </a:r>
            <a:r>
              <a:rPr lang="en-US" dirty="0" smtClean="0"/>
              <a:t>mastitis</a:t>
            </a:r>
          </a:p>
          <a:p>
            <a:r>
              <a:rPr lang="en-US" dirty="0" smtClean="0"/>
              <a:t> </a:t>
            </a:r>
            <a:r>
              <a:rPr lang="en-US" dirty="0"/>
              <a:t>Poor prognosis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8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8490"/>
            <a:ext cx="10515600" cy="736980"/>
          </a:xfrm>
        </p:spPr>
        <p:txBody>
          <a:bodyPr/>
          <a:lstStyle/>
          <a:p>
            <a:r>
              <a:rPr lang="en-US" dirty="0"/>
              <a:t>LOBULAR CARCINOMA IN SITU (LCIS)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5470"/>
            <a:ext cx="10515600" cy="5071493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Malignant proliferation of cells in lobules with no invasion of the basement membrane </a:t>
            </a:r>
          </a:p>
          <a:p>
            <a:r>
              <a:rPr lang="en-US" dirty="0" smtClean="0"/>
              <a:t> </a:t>
            </a:r>
            <a:r>
              <a:rPr lang="en-US" dirty="0"/>
              <a:t>LCIS does not produce a mass or calcifications and is usually discovered incidentally on biopsy. </a:t>
            </a:r>
          </a:p>
          <a:p>
            <a:r>
              <a:rPr lang="en-US" dirty="0" smtClean="0"/>
              <a:t> </a:t>
            </a:r>
            <a:r>
              <a:rPr lang="en-US" dirty="0"/>
              <a:t>Characterized by </a:t>
            </a:r>
            <a:r>
              <a:rPr lang="en-US" dirty="0" err="1"/>
              <a:t>dyscohesive</a:t>
            </a:r>
            <a:r>
              <a:rPr lang="en-US" dirty="0"/>
              <a:t> cells lacking E-cadherin adhesion protein D. Often multifocal and bilateral E. </a:t>
            </a:r>
            <a:endParaRPr lang="en-US" dirty="0" smtClean="0"/>
          </a:p>
          <a:p>
            <a:r>
              <a:rPr lang="en-US" dirty="0" smtClean="0"/>
              <a:t>Treatment </a:t>
            </a:r>
            <a:r>
              <a:rPr lang="en-US" dirty="0"/>
              <a:t>is tamoxifen (to reduce the risk of subsequent carcinoma) and close follow-up; low risk of progression to invasive </a:t>
            </a:r>
            <a:r>
              <a:rPr lang="en-US" dirty="0" smtClean="0"/>
              <a:t>carcinoma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899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4843"/>
            <a:ext cx="10515600" cy="58221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INVASIVE LOBULAR </a:t>
            </a:r>
            <a:r>
              <a:rPr lang="en-US" dirty="0" smtClean="0"/>
              <a:t>CARCINOMA</a:t>
            </a:r>
          </a:p>
          <a:p>
            <a:r>
              <a:rPr lang="en-US" dirty="0"/>
              <a:t>Invasive carcinoma that characteristically grows in a single-file </a:t>
            </a:r>
            <a:r>
              <a:rPr lang="en-US" dirty="0" smtClean="0"/>
              <a:t>pattern</a:t>
            </a:r>
          </a:p>
          <a:p>
            <a:r>
              <a:rPr lang="en-US" dirty="0" smtClean="0"/>
              <a:t>cells </a:t>
            </a:r>
            <a:r>
              <a:rPr lang="en-US" dirty="0"/>
              <a:t>may exhibit signet-ring morphology. </a:t>
            </a:r>
          </a:p>
          <a:p>
            <a:r>
              <a:rPr lang="en-US" dirty="0" smtClean="0"/>
              <a:t>No </a:t>
            </a:r>
            <a:r>
              <a:rPr lang="en-US" dirty="0"/>
              <a:t>duct formation due to lack </a:t>
            </a:r>
            <a:r>
              <a:rPr lang="en-US" dirty="0" smtClean="0"/>
              <a:t>of E-cadherin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306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399"/>
          </a:xfrm>
        </p:spPr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31" y="955343"/>
            <a:ext cx="10515600" cy="4921369"/>
          </a:xfrm>
        </p:spPr>
        <p:txBody>
          <a:bodyPr>
            <a:normAutofit/>
          </a:bodyPr>
          <a:lstStyle/>
          <a:p>
            <a:r>
              <a:rPr lang="en-US" dirty="0" err="1" smtClean="0"/>
              <a:t>Tripple</a:t>
            </a:r>
            <a:r>
              <a:rPr lang="en-US" dirty="0" smtClean="0"/>
              <a:t> assessment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Clinical </a:t>
            </a:r>
            <a:r>
              <a:rPr lang="en-US" dirty="0" err="1" smtClean="0"/>
              <a:t>hx</a:t>
            </a:r>
            <a:r>
              <a:rPr lang="en-US" dirty="0" smtClean="0"/>
              <a:t> + </a:t>
            </a:r>
            <a:r>
              <a:rPr lang="en-US" dirty="0" smtClean="0"/>
              <a:t>exam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 </a:t>
            </a:r>
            <a:r>
              <a:rPr lang="en-US" dirty="0" smtClean="0"/>
              <a:t>imaging </a:t>
            </a:r>
            <a:endParaRPr lang="en-US" dirty="0"/>
          </a:p>
          <a:p>
            <a:r>
              <a:rPr lang="en-US" dirty="0" smtClean="0"/>
              <a:t>mammogram </a:t>
            </a:r>
            <a:r>
              <a:rPr lang="en-US" dirty="0" smtClean="0"/>
              <a:t>&gt;35y or U/S &lt;35y, bone scan, x-ray for </a:t>
            </a:r>
            <a:r>
              <a:rPr lang="en-US" dirty="0" err="1" smtClean="0"/>
              <a:t>mets</a:t>
            </a:r>
            <a:r>
              <a:rPr lang="en-US" dirty="0" smtClean="0"/>
              <a:t> – </a:t>
            </a:r>
            <a:r>
              <a:rPr lang="en-US" dirty="0" err="1" smtClean="0"/>
              <a:t>brain,chest,bones</a:t>
            </a:r>
            <a:r>
              <a:rPr lang="en-US" dirty="0" smtClean="0"/>
              <a:t>, </a:t>
            </a:r>
            <a:r>
              <a:rPr lang="en-US" dirty="0" err="1" smtClean="0"/>
              <a:t>ct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III. </a:t>
            </a:r>
            <a:r>
              <a:rPr lang="en-US" dirty="0" smtClean="0"/>
              <a:t>histology/cytology </a:t>
            </a:r>
          </a:p>
          <a:p>
            <a:r>
              <a:rPr lang="en-US" dirty="0" smtClean="0"/>
              <a:t> </a:t>
            </a:r>
            <a:r>
              <a:rPr lang="en-US" dirty="0" smtClean="0"/>
              <a:t>FNA 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smtClean="0"/>
              <a:t>core </a:t>
            </a:r>
            <a:r>
              <a:rPr lang="en-US" dirty="0" smtClean="0"/>
              <a:t>needle </a:t>
            </a:r>
          </a:p>
          <a:p>
            <a:pPr marL="0" indent="0">
              <a:buNone/>
            </a:pPr>
            <a:r>
              <a:rPr lang="en-US" dirty="0" smtClean="0"/>
              <a:t>Before biopsy – mammography/U/S, Chest radiography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60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364"/>
            <a:ext cx="10515600" cy="5958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After positive biopsy</a:t>
            </a:r>
          </a:p>
          <a:p>
            <a:pPr>
              <a:buFontTx/>
              <a:buChar char="-"/>
            </a:pPr>
            <a:r>
              <a:rPr lang="en-US" dirty="0"/>
              <a:t>Bone scan indicated for stage 2 and 3 disease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CBC </a:t>
            </a:r>
            <a:r>
              <a:rPr lang="en-US" dirty="0"/>
              <a:t>,blood chemistry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Other </a:t>
            </a:r>
            <a:r>
              <a:rPr lang="en-US" dirty="0"/>
              <a:t>studies *Hormone receptor status (ER, PR) *HER2/</a:t>
            </a:r>
            <a:r>
              <a:rPr lang="en-US" dirty="0" err="1"/>
              <a:t>neu</a:t>
            </a:r>
            <a:r>
              <a:rPr lang="en-US" dirty="0"/>
              <a:t> status *Consider genetic counselling/BRCA testing in selected cases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1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Breast self exam</a:t>
            </a:r>
          </a:p>
          <a:p>
            <a:r>
              <a:rPr lang="en-US" dirty="0" smtClean="0"/>
              <a:t>Clinical self exam</a:t>
            </a:r>
          </a:p>
          <a:p>
            <a:r>
              <a:rPr lang="en-US" dirty="0" smtClean="0"/>
              <a:t>Mammography</a:t>
            </a:r>
          </a:p>
          <a:p>
            <a:r>
              <a:rPr lang="en-US" dirty="0" smtClean="0"/>
              <a:t>Ultrasound</a:t>
            </a:r>
          </a:p>
          <a:p>
            <a:r>
              <a:rPr lang="en-US" dirty="0" err="1" smtClean="0"/>
              <a:t>Mri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893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/>
          <a:lstStyle/>
          <a:p>
            <a:r>
              <a:rPr lang="en-US" dirty="0" smtClean="0"/>
              <a:t>Staging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3833"/>
            <a:ext cx="10515600" cy="47166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International TNM staging</a:t>
            </a:r>
          </a:p>
          <a:p>
            <a:pPr marL="0" indent="0">
              <a:buNone/>
            </a:pPr>
            <a:r>
              <a:rPr lang="en-US" dirty="0" smtClean="0"/>
              <a:t>Tumor</a:t>
            </a:r>
          </a:p>
          <a:p>
            <a:pPr marL="0" indent="0">
              <a:buNone/>
            </a:pPr>
            <a:r>
              <a:rPr lang="en-US" dirty="0" smtClean="0"/>
              <a:t>T0- Not palpable</a:t>
            </a:r>
          </a:p>
          <a:p>
            <a:pPr marL="0" indent="0">
              <a:buNone/>
            </a:pPr>
            <a:r>
              <a:rPr lang="en-US" dirty="0" smtClean="0"/>
              <a:t>Tis- </a:t>
            </a:r>
            <a:r>
              <a:rPr lang="en-US" dirty="0" err="1" smtClean="0"/>
              <a:t>tumour</a:t>
            </a:r>
            <a:r>
              <a:rPr lang="en-US" dirty="0" smtClean="0"/>
              <a:t> in situ</a:t>
            </a:r>
          </a:p>
          <a:p>
            <a:pPr marL="0" indent="0">
              <a:buNone/>
            </a:pPr>
            <a:r>
              <a:rPr lang="en-US" dirty="0" smtClean="0"/>
              <a:t>T1 – </a:t>
            </a:r>
            <a:r>
              <a:rPr lang="en-US" dirty="0" err="1" smtClean="0"/>
              <a:t>tumour</a:t>
            </a:r>
            <a:r>
              <a:rPr lang="en-US" dirty="0" smtClean="0"/>
              <a:t> 2cm, not fixed/tethering</a:t>
            </a:r>
          </a:p>
          <a:p>
            <a:pPr marL="0" indent="0">
              <a:buNone/>
            </a:pPr>
            <a:r>
              <a:rPr lang="en-US" dirty="0" smtClean="0"/>
              <a:t>T2 – </a:t>
            </a:r>
            <a:r>
              <a:rPr lang="en-US" dirty="0" err="1" smtClean="0"/>
              <a:t>tumour</a:t>
            </a:r>
            <a:r>
              <a:rPr lang="en-US" dirty="0" smtClean="0"/>
              <a:t> </a:t>
            </a:r>
            <a:r>
              <a:rPr lang="en-US" dirty="0" smtClean="0"/>
              <a:t>2-5cm</a:t>
            </a:r>
            <a:r>
              <a:rPr lang="en-US" dirty="0" smtClean="0"/>
              <a:t>, nipple retraction or tethering</a:t>
            </a:r>
          </a:p>
          <a:p>
            <a:pPr marL="0" indent="0">
              <a:buNone/>
            </a:pPr>
            <a:r>
              <a:rPr lang="en-US" dirty="0" smtClean="0"/>
              <a:t>T3 – 5-10cm, infiltration or ulceration</a:t>
            </a:r>
          </a:p>
          <a:p>
            <a:pPr marL="0" indent="0">
              <a:buNone/>
            </a:pPr>
            <a:r>
              <a:rPr lang="en-US" dirty="0" smtClean="0"/>
              <a:t>T4 – Any size invading skin or chest wall (10cm) , ulceration greater than the distance of lump.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980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52" y="873457"/>
            <a:ext cx="9075761" cy="5186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824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629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412"/>
            <a:ext cx="10515600" cy="5030551"/>
          </a:xfrm>
        </p:spPr>
        <p:txBody>
          <a:bodyPr/>
          <a:lstStyle/>
          <a:p>
            <a:r>
              <a:rPr lang="en-US" dirty="0" smtClean="0"/>
              <a:t>N0 – No palpable ALNs</a:t>
            </a:r>
          </a:p>
          <a:p>
            <a:r>
              <a:rPr lang="en-US" dirty="0" smtClean="0"/>
              <a:t>N1 – mobile palpable ALNs</a:t>
            </a:r>
          </a:p>
          <a:p>
            <a:r>
              <a:rPr lang="en-US" dirty="0" smtClean="0"/>
              <a:t>N2 –fixed palpable ALN</a:t>
            </a:r>
          </a:p>
          <a:p>
            <a:r>
              <a:rPr lang="en-US" dirty="0" smtClean="0"/>
              <a:t>N3 – palpable supraclavicular ALNs</a:t>
            </a:r>
          </a:p>
          <a:p>
            <a:pPr marL="0" indent="0">
              <a:buNone/>
            </a:pPr>
            <a:r>
              <a:rPr lang="en-US" dirty="0" smtClean="0"/>
              <a:t>Distant metastasis </a:t>
            </a:r>
          </a:p>
          <a:p>
            <a:r>
              <a:rPr lang="en-US" dirty="0" smtClean="0"/>
              <a:t>M0 – no distant metastasis</a:t>
            </a:r>
          </a:p>
          <a:p>
            <a:r>
              <a:rPr lang="en-US" dirty="0" smtClean="0"/>
              <a:t>M1 – metastasis distant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088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5470"/>
            <a:ext cx="10515600" cy="507149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Treatments exist for every type and stage of breast cancer. </a:t>
            </a:r>
          </a:p>
          <a:p>
            <a:r>
              <a:rPr lang="en-US" dirty="0" smtClean="0"/>
              <a:t>Most women would have </a:t>
            </a:r>
            <a:r>
              <a:rPr lang="en-US" dirty="0"/>
              <a:t>surgery and an additional (adjuvant) therapy such as radiation, chemotherapy or hormone therapy. </a:t>
            </a:r>
            <a:endParaRPr lang="en-US" dirty="0" smtClean="0"/>
          </a:p>
          <a:p>
            <a:pPr marL="0" indent="0">
              <a:buNone/>
            </a:pPr>
            <a:r>
              <a:rPr lang="en-US" b="1" dirty="0"/>
              <a:t>SURGERY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Lumpectomy </a:t>
            </a:r>
            <a:r>
              <a:rPr lang="en-US" dirty="0" smtClean="0"/>
              <a:t>, </a:t>
            </a:r>
            <a:endParaRPr lang="en-US" dirty="0" smtClean="0"/>
          </a:p>
          <a:p>
            <a:r>
              <a:rPr lang="en-US" dirty="0" smtClean="0"/>
              <a:t>Partial </a:t>
            </a:r>
            <a:r>
              <a:rPr lang="en-US" dirty="0"/>
              <a:t>or segmental mastectomy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Simple mastectomy </a:t>
            </a:r>
            <a:endParaRPr lang="en-US" dirty="0" smtClean="0"/>
          </a:p>
          <a:p>
            <a:r>
              <a:rPr lang="en-US" dirty="0" smtClean="0"/>
              <a:t>Modified </a:t>
            </a:r>
            <a:r>
              <a:rPr lang="en-US" dirty="0"/>
              <a:t>radical mastectomy 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sentinel </a:t>
            </a:r>
            <a:r>
              <a:rPr lang="en-US" dirty="0"/>
              <a:t>lymph node biopsy </a:t>
            </a:r>
          </a:p>
          <a:p>
            <a:r>
              <a:rPr lang="en-US" dirty="0" smtClean="0"/>
              <a:t>Axillary </a:t>
            </a:r>
            <a:r>
              <a:rPr lang="en-US" dirty="0"/>
              <a:t>lymph node </a:t>
            </a:r>
            <a:r>
              <a:rPr lang="en-US" dirty="0" smtClean="0"/>
              <a:t>dissection</a:t>
            </a:r>
          </a:p>
          <a:p>
            <a:pPr marL="0" indent="0">
              <a:buNone/>
            </a:pPr>
            <a:r>
              <a:rPr lang="en-US" b="1" dirty="0" smtClean="0"/>
              <a:t>ANTI cancer </a:t>
            </a:r>
            <a:endParaRPr lang="en-US" b="1" dirty="0"/>
          </a:p>
          <a:p>
            <a:r>
              <a:rPr lang="en-US" dirty="0" smtClean="0"/>
              <a:t>Radiation </a:t>
            </a:r>
            <a:r>
              <a:rPr lang="en-US" dirty="0"/>
              <a:t>therapy </a:t>
            </a:r>
          </a:p>
          <a:p>
            <a:r>
              <a:rPr lang="en-US" dirty="0" smtClean="0"/>
              <a:t>Chemotherapy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2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Introduction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Risk factors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Clinical presentation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Diagnosis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Staging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512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012"/>
            <a:ext cx="10515600" cy="59449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Reconstructive surgery </a:t>
            </a:r>
            <a:endParaRPr lang="en-US" b="1" dirty="0" smtClean="0"/>
          </a:p>
          <a:p>
            <a:r>
              <a:rPr lang="en-US" dirty="0" smtClean="0"/>
              <a:t> </a:t>
            </a:r>
            <a:r>
              <a:rPr lang="en-US" dirty="0"/>
              <a:t>Reconstruction with implants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Reconstruction with a tissue flap </a:t>
            </a:r>
          </a:p>
          <a:p>
            <a:r>
              <a:rPr lang="en-US" dirty="0" smtClean="0"/>
              <a:t>Deep </a:t>
            </a:r>
            <a:r>
              <a:rPr lang="en-US" dirty="0"/>
              <a:t>inferior epigastric perforator (DIEP) reconstruction </a:t>
            </a:r>
          </a:p>
          <a:p>
            <a:r>
              <a:rPr lang="en-US" dirty="0" smtClean="0"/>
              <a:t>Reconstruction </a:t>
            </a:r>
            <a:r>
              <a:rPr lang="en-US" dirty="0"/>
              <a:t>of the nipple and </a:t>
            </a:r>
            <a:r>
              <a:rPr lang="en-US" dirty="0" err="1" smtClean="0"/>
              <a:t>areol</a:t>
            </a:r>
            <a:endParaRPr lang="en-US" dirty="0" smtClean="0"/>
          </a:p>
          <a:p>
            <a:pPr marL="0" indent="0">
              <a:buNone/>
            </a:pPr>
            <a:r>
              <a:rPr lang="en-US" b="1" dirty="0"/>
              <a:t>Hormonal therapy </a:t>
            </a:r>
            <a:endParaRPr lang="en-US" b="1" dirty="0" smtClean="0"/>
          </a:p>
          <a:p>
            <a:r>
              <a:rPr lang="en-US" dirty="0" smtClean="0"/>
              <a:t>Selective </a:t>
            </a:r>
            <a:r>
              <a:rPr lang="en-US" dirty="0"/>
              <a:t>estrogen receptor modulators (SERMs) </a:t>
            </a:r>
          </a:p>
          <a:p>
            <a:r>
              <a:rPr lang="en-US" dirty="0" smtClean="0"/>
              <a:t>Aromatase </a:t>
            </a:r>
            <a:r>
              <a:rPr lang="en-US" dirty="0"/>
              <a:t>inhibitors </a:t>
            </a:r>
            <a:endParaRPr lang="en-US" dirty="0" smtClean="0"/>
          </a:p>
          <a:p>
            <a:r>
              <a:rPr lang="en-US" b="1" dirty="0"/>
              <a:t>Biological therapy </a:t>
            </a:r>
            <a:endParaRPr lang="en-US" dirty="0"/>
          </a:p>
          <a:p>
            <a:r>
              <a:rPr lang="en-US" dirty="0" err="1" smtClean="0"/>
              <a:t>Trastuzumab</a:t>
            </a:r>
            <a:r>
              <a:rPr lang="en-US" dirty="0" smtClean="0"/>
              <a:t> </a:t>
            </a:r>
            <a:r>
              <a:rPr lang="en-US" dirty="0"/>
              <a:t>(Herceptin) </a:t>
            </a:r>
          </a:p>
          <a:p>
            <a:r>
              <a:rPr lang="en-US" dirty="0" smtClean="0"/>
              <a:t>Bevacizumab </a:t>
            </a:r>
            <a:r>
              <a:rPr lang="en-US" dirty="0"/>
              <a:t>(</a:t>
            </a:r>
            <a:r>
              <a:rPr lang="en-US" dirty="0" err="1"/>
              <a:t>Avastin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/>
              <a:t>Lapatinib</a:t>
            </a:r>
            <a:r>
              <a:rPr lang="en-US" dirty="0"/>
              <a:t> (</a:t>
            </a:r>
            <a:r>
              <a:rPr lang="en-US" dirty="0" err="1"/>
              <a:t>Tykerb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31292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3048"/>
          </a:xfrm>
        </p:spPr>
        <p:txBody>
          <a:bodyPr/>
          <a:lstStyle/>
          <a:p>
            <a:r>
              <a:rPr lang="en-US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6537"/>
            <a:ext cx="10515600" cy="4880426"/>
          </a:xfrm>
        </p:spPr>
        <p:txBody>
          <a:bodyPr/>
          <a:lstStyle/>
          <a:p>
            <a:r>
              <a:rPr lang="en-US" dirty="0" smtClean="0"/>
              <a:t>Chemoprevention </a:t>
            </a:r>
          </a:p>
          <a:p>
            <a:r>
              <a:rPr lang="en-US" dirty="0" smtClean="0"/>
              <a:t> </a:t>
            </a:r>
            <a:r>
              <a:rPr lang="en-US" dirty="0"/>
              <a:t>Tamoxifen (</a:t>
            </a:r>
            <a:r>
              <a:rPr lang="en-US" dirty="0" err="1"/>
              <a:t>Nolvadex</a:t>
            </a:r>
            <a:r>
              <a:rPr lang="en-US" dirty="0"/>
              <a:t>) </a:t>
            </a:r>
          </a:p>
          <a:p>
            <a:r>
              <a:rPr lang="en-US" dirty="0" err="1" smtClean="0"/>
              <a:t>Raloxifene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Evista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b="1" dirty="0" smtClean="0"/>
              <a:t>Preventive </a:t>
            </a:r>
            <a:r>
              <a:rPr lang="en-US" b="1" dirty="0"/>
              <a:t>surgery </a:t>
            </a:r>
            <a:endParaRPr lang="en-US" dirty="0"/>
          </a:p>
          <a:p>
            <a:r>
              <a:rPr lang="en-US" dirty="0" smtClean="0"/>
              <a:t>Prophylactic </a:t>
            </a:r>
            <a:r>
              <a:rPr lang="en-US" dirty="0"/>
              <a:t>mastectomy </a:t>
            </a:r>
          </a:p>
          <a:p>
            <a:r>
              <a:rPr lang="en-US" dirty="0" smtClean="0"/>
              <a:t>Prophylactic </a:t>
            </a:r>
            <a:r>
              <a:rPr lang="en-US" dirty="0"/>
              <a:t>oophorectomy </a:t>
            </a:r>
          </a:p>
        </p:txBody>
      </p:sp>
    </p:spTree>
    <p:extLst>
      <p:ext uri="{BB962C8B-B14F-4D97-AF65-F5344CB8AC3E}">
        <p14:creationId xmlns:p14="http://schemas.microsoft.com/office/powerpoint/2010/main" val="480116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1003"/>
            <a:ext cx="10515600" cy="4975960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>
                <a:latin typeface="Lucida Calligraphy" panose="03010101010101010101" pitchFamily="66" charset="0"/>
              </a:rPr>
              <a:t>THE END</a:t>
            </a:r>
            <a:endParaRPr lang="en-US" sz="9600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80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Breast cancer is a malignant proliferation of epithelial cells lining the ducts and lobules of the breast.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Leading cause of cancer death in women worldwide.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Second most common cancer in Zambia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69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6887"/>
            <a:ext cx="10515600" cy="904116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4525"/>
            <a:ext cx="10515600" cy="51124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Female gender  (F&gt;M) m=1%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Increasing 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Genes- BRCA – 1 and BRCA-2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Positive family history – breast, cervical, ovarian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Reproductive factors – early menarche , late menopause, nulliparity,elderly </a:t>
            </a:r>
            <a:r>
              <a:rPr lang="en-US" dirty="0" err="1" smtClean="0"/>
              <a:t>primigravida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birth control pills</a:t>
            </a:r>
          </a:p>
          <a:p>
            <a:r>
              <a:rPr lang="en-US" dirty="0"/>
              <a:t>Alcohol,smoking</a:t>
            </a:r>
          </a:p>
          <a:p>
            <a:r>
              <a:rPr lang="en-US" dirty="0" smtClean="0"/>
              <a:t>Obesity - postmenopausal</a:t>
            </a:r>
            <a:endParaRPr lang="en-US" dirty="0"/>
          </a:p>
          <a:p>
            <a:r>
              <a:rPr lang="en-US" dirty="0"/>
              <a:t>Use hormonal replacement therapy.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5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7546"/>
            <a:ext cx="10515600" cy="5849417"/>
          </a:xfrm>
        </p:spPr>
        <p:txBody>
          <a:bodyPr/>
          <a:lstStyle/>
          <a:p>
            <a:r>
              <a:rPr lang="en-US" b="1" dirty="0" smtClean="0"/>
              <a:t>Clinical presentation</a:t>
            </a:r>
          </a:p>
          <a:p>
            <a:r>
              <a:rPr lang="en-US" dirty="0" smtClean="0"/>
              <a:t>Breast mass</a:t>
            </a:r>
          </a:p>
          <a:p>
            <a:r>
              <a:rPr lang="en-US" dirty="0" smtClean="0"/>
              <a:t>Change in size and shape</a:t>
            </a:r>
          </a:p>
          <a:p>
            <a:r>
              <a:rPr lang="en-US" dirty="0" smtClean="0"/>
              <a:t>Skin changes : erythema, thickening or dimpling of overlying skin, </a:t>
            </a:r>
            <a:r>
              <a:rPr lang="en-US" dirty="0" err="1" smtClean="0"/>
              <a:t>peu</a:t>
            </a:r>
            <a:r>
              <a:rPr lang="en-US" dirty="0" smtClean="0"/>
              <a:t> </a:t>
            </a:r>
            <a:r>
              <a:rPr lang="en-US" dirty="0" err="1" smtClean="0"/>
              <a:t>d’orange</a:t>
            </a:r>
            <a:r>
              <a:rPr lang="en-US" dirty="0" smtClean="0"/>
              <a:t> </a:t>
            </a:r>
          </a:p>
          <a:p>
            <a:r>
              <a:rPr lang="en-US" dirty="0" smtClean="0"/>
              <a:t>Nipple changes 7Ds : discharge, discolouration,deviated,deppression, duplicated,displacement,destroyed</a:t>
            </a:r>
          </a:p>
          <a:p>
            <a:r>
              <a:rPr lang="en-US" dirty="0" smtClean="0"/>
              <a:t>Symptoms of Mets dependent on organ involved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Bone – back or leg pain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Liver – abdominal pain, jaundice, nausea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Lungs -  dyspnea , cough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3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400"/>
          </a:xfrm>
        </p:spPr>
        <p:txBody>
          <a:bodyPr/>
          <a:lstStyle/>
          <a:p>
            <a:r>
              <a:rPr lang="en-US" dirty="0" smtClean="0"/>
              <a:t>Pathology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4526"/>
            <a:ext cx="10515600" cy="5112437"/>
          </a:xfrm>
        </p:spPr>
        <p:txBody>
          <a:bodyPr/>
          <a:lstStyle/>
          <a:p>
            <a:r>
              <a:rPr lang="en-US" dirty="0" smtClean="0"/>
              <a:t>Most breast malignancies arise from epithelial lining  and are categorized as carcinomas. </a:t>
            </a:r>
          </a:p>
          <a:p>
            <a:r>
              <a:rPr lang="en-US" dirty="0" smtClean="0"/>
              <a:t>The in situ carcinomas are either </a:t>
            </a:r>
            <a:r>
              <a:rPr lang="en-US" dirty="0" err="1" smtClean="0"/>
              <a:t>ductual</a:t>
            </a:r>
            <a:r>
              <a:rPr lang="en-US" dirty="0" smtClean="0"/>
              <a:t> or lobular</a:t>
            </a:r>
          </a:p>
          <a:p>
            <a:r>
              <a:rPr lang="en-US" dirty="0"/>
              <a:t>The invasive breast carcinomas consist of several histologic </a:t>
            </a:r>
            <a:r>
              <a:rPr lang="en-US" dirty="0" smtClean="0"/>
              <a:t>subtypes.</a:t>
            </a:r>
          </a:p>
          <a:p>
            <a:r>
              <a:rPr lang="en-US" dirty="0" smtClean="0"/>
              <a:t>LCIS </a:t>
            </a:r>
            <a:r>
              <a:rPr lang="en-US" dirty="0"/>
              <a:t>is no longer considered a cancer but a risk lesion</a:t>
            </a:r>
          </a:p>
        </p:txBody>
      </p:sp>
    </p:spTree>
    <p:extLst>
      <p:ext uri="{BB962C8B-B14F-4D97-AF65-F5344CB8AC3E}">
        <p14:creationId xmlns:p14="http://schemas.microsoft.com/office/powerpoint/2010/main" val="248502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218"/>
          </a:xfrm>
        </p:spPr>
        <p:txBody>
          <a:bodyPr>
            <a:normAutofit fontScale="90000"/>
          </a:bodyPr>
          <a:lstStyle/>
          <a:p>
            <a:r>
              <a:rPr lang="en-US" dirty="0"/>
              <a:t>DUCTAL CARCINOMA IN SITU (DCIS)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5344"/>
            <a:ext cx="10515600" cy="5221619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Malignant </a:t>
            </a:r>
            <a:r>
              <a:rPr lang="en-US" dirty="0" smtClean="0"/>
              <a:t>proliferation </a:t>
            </a:r>
            <a:r>
              <a:rPr lang="en-US" dirty="0"/>
              <a:t>of cells in ducts with no invasion of the basement membrane </a:t>
            </a:r>
            <a:endParaRPr lang="en-US" dirty="0" smtClean="0"/>
          </a:p>
          <a:p>
            <a:r>
              <a:rPr lang="en-US" dirty="0" smtClean="0"/>
              <a:t>Often </a:t>
            </a:r>
            <a:r>
              <a:rPr lang="en-US" dirty="0"/>
              <a:t>detected as calcification on mammography; DCIS does not usually produce a mass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Mammographic calcifications can also be associated with benign conditions such as fibrocystic changes (especially </a:t>
            </a:r>
            <a:r>
              <a:rPr lang="en-US" dirty="0" err="1"/>
              <a:t>sclerosing</a:t>
            </a:r>
            <a:r>
              <a:rPr lang="en-US" dirty="0"/>
              <a:t> </a:t>
            </a:r>
            <a:r>
              <a:rPr lang="en-US" dirty="0" err="1"/>
              <a:t>adenosis</a:t>
            </a:r>
            <a:r>
              <a:rPr lang="en-US" dirty="0"/>
              <a:t>) and fat necrosis. </a:t>
            </a:r>
            <a:endParaRPr lang="en-US" dirty="0" smtClean="0"/>
          </a:p>
          <a:p>
            <a:r>
              <a:rPr lang="en-US" dirty="0" smtClean="0"/>
              <a:t>Biopsy  of calcification necessary to distinguish them</a:t>
            </a:r>
          </a:p>
          <a:p>
            <a:r>
              <a:rPr lang="en-US" dirty="0"/>
              <a:t>Histologic subtypes are based on architecture; </a:t>
            </a:r>
            <a:r>
              <a:rPr lang="en-US" dirty="0" err="1"/>
              <a:t>comedo</a:t>
            </a:r>
            <a:r>
              <a:rPr lang="en-US" dirty="0"/>
              <a:t> type is characterized by high-grade cells with necrosis and dystrophic calcification in the center of ducts </a:t>
            </a:r>
          </a:p>
        </p:txBody>
      </p:sp>
    </p:spTree>
    <p:extLst>
      <p:ext uri="{BB962C8B-B14F-4D97-AF65-F5344CB8AC3E}">
        <p14:creationId xmlns:p14="http://schemas.microsoft.com/office/powerpoint/2010/main" val="76643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"/>
            <a:ext cx="10515600" cy="6026838"/>
          </a:xfrm>
        </p:spPr>
        <p:txBody>
          <a:bodyPr/>
          <a:lstStyle/>
          <a:p>
            <a:r>
              <a:rPr lang="en-US" dirty="0"/>
              <a:t>. Paget disease of the breast is DCIS that extends up the ducts to involve the skin of the nipple 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Presents </a:t>
            </a:r>
            <a:r>
              <a:rPr lang="en-US" dirty="0"/>
              <a:t>as nipple ulceration and erythema </a:t>
            </a:r>
          </a:p>
          <a:p>
            <a:r>
              <a:rPr lang="en-US" dirty="0" smtClean="0"/>
              <a:t> </a:t>
            </a:r>
            <a:r>
              <a:rPr lang="en-US" dirty="0"/>
              <a:t>Paget disease of the breast is almost always associated with an underlying carcinoma.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70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3332"/>
          </a:xfrm>
        </p:spPr>
        <p:txBody>
          <a:bodyPr/>
          <a:lstStyle/>
          <a:p>
            <a:r>
              <a:rPr lang="en-US" dirty="0"/>
              <a:t>INVASIVE DUCTAL CARCINOMA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Invasive carcinoma that classically forms duct-like structures </a:t>
            </a:r>
          </a:p>
          <a:p>
            <a:r>
              <a:rPr lang="en-US" dirty="0" smtClean="0"/>
              <a:t> </a:t>
            </a:r>
            <a:r>
              <a:rPr lang="en-US" dirty="0"/>
              <a:t>Most common type of invasive carcinoma in the breast, accounting for &gt; 80% of cases </a:t>
            </a:r>
          </a:p>
          <a:p>
            <a:r>
              <a:rPr lang="en-US" dirty="0" smtClean="0"/>
              <a:t>Presents </a:t>
            </a:r>
            <a:r>
              <a:rPr lang="en-US" dirty="0"/>
              <a:t>as a mass detected by physical exam or by </a:t>
            </a:r>
            <a:r>
              <a:rPr lang="en-US" dirty="0" smtClean="0"/>
              <a:t>mammography</a:t>
            </a:r>
          </a:p>
          <a:p>
            <a:r>
              <a:rPr lang="en-US" dirty="0" smtClean="0"/>
              <a:t> </a:t>
            </a:r>
            <a:r>
              <a:rPr lang="en-US" dirty="0"/>
              <a:t>Advanced tumors may result in dimpling of the skin or retraction of the nipple. </a:t>
            </a:r>
          </a:p>
          <a:p>
            <a:r>
              <a:rPr lang="en-US" dirty="0" smtClean="0"/>
              <a:t>Biopsy </a:t>
            </a:r>
            <a:r>
              <a:rPr lang="en-US" dirty="0"/>
              <a:t>usually shows duct-like structures in a desmoplastic stroma; special subtypes of invasive ductal carcinoma include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0344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908</Words>
  <Application>Microsoft Office PowerPoint</Application>
  <PresentationFormat>Widescreen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Lucida Calligraphy</vt:lpstr>
      <vt:lpstr>Wingdings</vt:lpstr>
      <vt:lpstr>Office Theme</vt:lpstr>
      <vt:lpstr>BREAST CANCER</vt:lpstr>
      <vt:lpstr>OUTLINE</vt:lpstr>
      <vt:lpstr>Introduction</vt:lpstr>
      <vt:lpstr>RISK FACTORS</vt:lpstr>
      <vt:lpstr>PowerPoint Presentation</vt:lpstr>
      <vt:lpstr>Pathology</vt:lpstr>
      <vt:lpstr>DUCTAL CARCINOMA IN SITU (DCIS)</vt:lpstr>
      <vt:lpstr>PowerPoint Presentation</vt:lpstr>
      <vt:lpstr>INVASIVE DUCTAL CARCINOMA</vt:lpstr>
      <vt:lpstr>PowerPoint Presentation</vt:lpstr>
      <vt:lpstr>LOBULAR CARCINOMA IN SITU (LCIS)</vt:lpstr>
      <vt:lpstr>PowerPoint Presentation</vt:lpstr>
      <vt:lpstr>Diagnosis</vt:lpstr>
      <vt:lpstr>PowerPoint Presentation</vt:lpstr>
      <vt:lpstr>Screening</vt:lpstr>
      <vt:lpstr>Staging</vt:lpstr>
      <vt:lpstr>PowerPoint Presentation</vt:lpstr>
      <vt:lpstr>Node</vt:lpstr>
      <vt:lpstr>Treatment</vt:lpstr>
      <vt:lpstr>PowerPoint Presentation</vt:lpstr>
      <vt:lpstr>PREVENTION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CANCER</dc:title>
  <dc:creator>Admin</dc:creator>
  <cp:lastModifiedBy>Admin</cp:lastModifiedBy>
  <cp:revision>35</cp:revision>
  <dcterms:created xsi:type="dcterms:W3CDTF">2021-09-29T17:59:16Z</dcterms:created>
  <dcterms:modified xsi:type="dcterms:W3CDTF">2021-09-30T05:16:41Z</dcterms:modified>
</cp:coreProperties>
</file>