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7" r:id="rId11"/>
    <p:sldId id="268" r:id="rId12"/>
    <p:sldId id="269" r:id="rId13"/>
    <p:sldId id="266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1" r:id="rId24"/>
    <p:sldId id="282" r:id="rId25"/>
    <p:sldId id="283" r:id="rId26"/>
    <p:sldId id="287" r:id="rId27"/>
    <p:sldId id="284" r:id="rId28"/>
    <p:sldId id="288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96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0E8E4-790D-4043-9150-7E9452780157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EDCDF-772F-4D4B-81BD-457F12756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568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0E8E4-790D-4043-9150-7E9452780157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EDCDF-772F-4D4B-81BD-457F12756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018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0E8E4-790D-4043-9150-7E9452780157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EDCDF-772F-4D4B-81BD-457F12756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216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0E8E4-790D-4043-9150-7E9452780157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EDCDF-772F-4D4B-81BD-457F12756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414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0E8E4-790D-4043-9150-7E9452780157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EDCDF-772F-4D4B-81BD-457F12756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707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0E8E4-790D-4043-9150-7E9452780157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EDCDF-772F-4D4B-81BD-457F12756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315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0E8E4-790D-4043-9150-7E9452780157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EDCDF-772F-4D4B-81BD-457F12756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835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0E8E4-790D-4043-9150-7E9452780157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EDCDF-772F-4D4B-81BD-457F12756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696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0E8E4-790D-4043-9150-7E9452780157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EDCDF-772F-4D4B-81BD-457F12756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463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0E8E4-790D-4043-9150-7E9452780157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EDCDF-772F-4D4B-81BD-457F12756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814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0E8E4-790D-4043-9150-7E9452780157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EDCDF-772F-4D4B-81BD-457F12756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546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00E8E4-790D-4043-9150-7E9452780157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7EDCDF-772F-4D4B-81BD-457F12756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489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HALLMARKS OF CANCER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HAMUYUNI CHISAMBA – </a:t>
            </a:r>
            <a:r>
              <a:rPr lang="en-US" dirty="0" err="1" smtClean="0"/>
              <a:t>BSc.HB</a:t>
            </a:r>
            <a:r>
              <a:rPr lang="en-US" dirty="0" smtClean="0"/>
              <a:t>, </a:t>
            </a:r>
            <a:r>
              <a:rPr lang="en-US" dirty="0" err="1" smtClean="0"/>
              <a:t>MBChB</a:t>
            </a:r>
            <a:r>
              <a:rPr lang="en-US" dirty="0" smtClean="0"/>
              <a:t> in progress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3527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 Role of TGF-B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normal cells, its exposure blocks their progression through the G1 phase of cell cycle; in many late stage tumors, however, its </a:t>
            </a:r>
            <a:r>
              <a:rPr lang="en-US" dirty="0" err="1"/>
              <a:t>signalling</a:t>
            </a:r>
            <a:r>
              <a:rPr lang="en-US" dirty="0"/>
              <a:t> is redirected away from suppression to activation of a cellular program termed “epithelial to mesenchymal transition”</a:t>
            </a:r>
          </a:p>
        </p:txBody>
      </p:sp>
    </p:spTree>
    <p:extLst>
      <p:ext uri="{BB962C8B-B14F-4D97-AF65-F5344CB8AC3E}">
        <p14:creationId xmlns:p14="http://schemas.microsoft.com/office/powerpoint/2010/main" val="1927436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Resisting Cell Death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• Normally when cells become old or damaged they are programmed to die in a process called apoptosis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/>
              <a:t>But cancer cells escapes normal cell death and continue to accumulate in the body.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/>
              <a:t>Tumor cells develops a variety of strategies to escape apoptosis.</a:t>
            </a:r>
          </a:p>
        </p:txBody>
      </p:sp>
    </p:spTree>
    <p:extLst>
      <p:ext uri="{BB962C8B-B14F-4D97-AF65-F5344CB8AC3E}">
        <p14:creationId xmlns:p14="http://schemas.microsoft.com/office/powerpoint/2010/main" val="11347612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 A</a:t>
            </a:r>
            <a:r>
              <a:rPr lang="en-US" dirty="0" smtClean="0"/>
              <a:t>nti </a:t>
            </a:r>
            <a:r>
              <a:rPr lang="en-US" dirty="0"/>
              <a:t>apoptotic regulators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• Most common is the loss of P53 tumor suppressor function, which eliminates this critical damage sensor from the apoptosis-inducing circuit.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/>
              <a:t>Alternatively, tumors may escape apoptosis by increasing the expression of </a:t>
            </a:r>
            <a:r>
              <a:rPr lang="en-US" dirty="0" err="1"/>
              <a:t>antiapoptotic</a:t>
            </a:r>
            <a:r>
              <a:rPr lang="en-US" dirty="0"/>
              <a:t> regulators (Bcl-2, </a:t>
            </a:r>
            <a:r>
              <a:rPr lang="en-US" dirty="0" err="1"/>
              <a:t>Bcl</a:t>
            </a:r>
            <a:r>
              <a:rPr lang="en-US" dirty="0"/>
              <a:t>-XL </a:t>
            </a:r>
            <a:r>
              <a:rPr lang="en-US" dirty="0" err="1"/>
              <a:t>Mcl</a:t>
            </a:r>
            <a:r>
              <a:rPr lang="en-US" dirty="0"/>
              <a:t>- 1).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/>
              <a:t>By downregulating </a:t>
            </a:r>
            <a:r>
              <a:rPr lang="en-US" dirty="0" err="1"/>
              <a:t>proapoptotic</a:t>
            </a:r>
            <a:r>
              <a:rPr lang="en-US" dirty="0"/>
              <a:t> Bcl-2–related factors (</a:t>
            </a:r>
            <a:r>
              <a:rPr lang="en-US" dirty="0" err="1"/>
              <a:t>Bax</a:t>
            </a:r>
            <a:r>
              <a:rPr lang="en-US" dirty="0"/>
              <a:t>, </a:t>
            </a:r>
            <a:r>
              <a:rPr lang="en-US" dirty="0" err="1"/>
              <a:t>Bim</a:t>
            </a:r>
            <a:r>
              <a:rPr lang="en-US" dirty="0" smtClean="0"/>
              <a:t>, Apaf-1 </a:t>
            </a:r>
            <a:r>
              <a:rPr lang="en-US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0084615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Mechanisms of Contact Inhibition and Its Evasion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Healthy cell stops dividing when comes in contact with other cells but cancer cell does not.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• Merlin, the cytoplasmic NF2 gene product, activate contact inhibition by coupling cell-surface adhesion molecules like E- cadherin to transmembrane receptor tyrosine kinases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• Merlin strengthens the adhesiveness of cadherin-mediated cell-to-cell attachments and thus inhibits the </a:t>
            </a:r>
            <a:r>
              <a:rPr lang="en-US" dirty="0" err="1"/>
              <a:t>mitogenic</a:t>
            </a:r>
            <a:r>
              <a:rPr lang="en-US" dirty="0"/>
              <a:t> signals.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/>
              <a:t>Thus, the mutation of NF-2 gene results in loss of this property and thus grow in uncontrolled manner.</a:t>
            </a:r>
          </a:p>
        </p:txBody>
      </p:sp>
    </p:spTree>
    <p:extLst>
      <p:ext uri="{BB962C8B-B14F-4D97-AF65-F5344CB8AC3E}">
        <p14:creationId xmlns:p14="http://schemas.microsoft.com/office/powerpoint/2010/main" val="14352574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Autophagy Mediates Both Tumor Cell Survival and Death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 Nutrient starvation, radiotherapy, and certain cytotoxic drugs can induce elevated levels of autophagy that apparently protect cancer cells via resistance to apoptosis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/>
              <a:t>Moreover, severely stressed cancer cells have been shown to shrink via autophagy to a state of reversible dormancy. </a:t>
            </a:r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/>
              <a:t>This particular survival response may enable the cancer cells to survive during anticancer therapy or during shortage of nutrition.</a:t>
            </a:r>
          </a:p>
        </p:txBody>
      </p:sp>
    </p:spTree>
    <p:extLst>
      <p:ext uri="{BB962C8B-B14F-4D97-AF65-F5344CB8AC3E}">
        <p14:creationId xmlns:p14="http://schemas.microsoft.com/office/powerpoint/2010/main" val="24618517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Necrosis has </a:t>
            </a:r>
            <a:r>
              <a:rPr lang="en-US" dirty="0" err="1"/>
              <a:t>proinflammatory</a:t>
            </a:r>
            <a:r>
              <a:rPr lang="en-US" dirty="0"/>
              <a:t> &amp; tumor promoting potential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/>
              <a:t> Necrotic cells can release bioactive regulatory factors which can directly stimulate viable </a:t>
            </a:r>
            <a:r>
              <a:rPr lang="en-US" dirty="0" err="1"/>
              <a:t>neighbouring</a:t>
            </a:r>
            <a:r>
              <a:rPr lang="en-US" dirty="0"/>
              <a:t> cells to proliferate</a:t>
            </a:r>
          </a:p>
        </p:txBody>
      </p:sp>
    </p:spTree>
    <p:extLst>
      <p:ext uri="{BB962C8B-B14F-4D97-AF65-F5344CB8AC3E}">
        <p14:creationId xmlns:p14="http://schemas.microsoft.com/office/powerpoint/2010/main" val="14615212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Enabling Replicative Immortality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 In normal cell division, a small portion of the end of each chromosome called telomere, is lost every time DNA is copied.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/>
              <a:t>Loss of telomere reaches a critical point and cell will no longer divide and replicate and undergo p53 dependent cell cycle arrest or apoptosis. In this way healthy cells self limit their </a:t>
            </a:r>
            <a:r>
              <a:rPr lang="en-US" dirty="0" smtClean="0"/>
              <a:t>replication.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• But in cancer cells activation of an enzyme called telomerase can maintain telomeres and allow cells to replicate limitlessly.</a:t>
            </a:r>
          </a:p>
        </p:txBody>
      </p:sp>
    </p:spTree>
    <p:extLst>
      <p:ext uri="{BB962C8B-B14F-4D97-AF65-F5344CB8AC3E}">
        <p14:creationId xmlns:p14="http://schemas.microsoft.com/office/powerpoint/2010/main" val="19260441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5. Inducing Angiogenesis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 The formation of new blood vessels out of pre-existing capillaries. ANGIOGENIC SWITCH OF TUMORS INVOLVES : </a:t>
            </a:r>
            <a:endParaRPr lang="en-US" dirty="0" smtClean="0"/>
          </a:p>
          <a:p>
            <a:r>
              <a:rPr lang="en-US" dirty="0" smtClean="0"/>
              <a:t>Sprouting</a:t>
            </a:r>
          </a:p>
          <a:p>
            <a:r>
              <a:rPr lang="en-US" dirty="0" smtClean="0"/>
              <a:t>Splitting</a:t>
            </a:r>
          </a:p>
          <a:p>
            <a:r>
              <a:rPr lang="en-US" dirty="0" smtClean="0"/>
              <a:t>Remodeling </a:t>
            </a:r>
            <a:r>
              <a:rPr lang="en-US" dirty="0"/>
              <a:t>of the existing vessels 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WHY </a:t>
            </a:r>
            <a:r>
              <a:rPr lang="en-US" dirty="0"/>
              <a:t>IT IS IMPORTANT? </a:t>
            </a:r>
            <a:endParaRPr lang="en-US" dirty="0" smtClean="0"/>
          </a:p>
          <a:p>
            <a:r>
              <a:rPr lang="en-US" dirty="0" smtClean="0"/>
              <a:t>Supply </a:t>
            </a:r>
            <a:r>
              <a:rPr lang="en-US" dirty="0"/>
              <a:t>of oxygen and </a:t>
            </a:r>
            <a:r>
              <a:rPr lang="en-US" dirty="0" smtClean="0"/>
              <a:t>nutrient</a:t>
            </a:r>
          </a:p>
          <a:p>
            <a:r>
              <a:rPr lang="en-US" dirty="0" smtClean="0"/>
              <a:t> Removal </a:t>
            </a:r>
            <a:r>
              <a:rPr lang="en-US" dirty="0"/>
              <a:t>of waste products</a:t>
            </a:r>
          </a:p>
        </p:txBody>
      </p:sp>
    </p:spTree>
    <p:extLst>
      <p:ext uri="{BB962C8B-B14F-4D97-AF65-F5344CB8AC3E}">
        <p14:creationId xmlns:p14="http://schemas.microsoft.com/office/powerpoint/2010/main" val="30918504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TUMOR ANGIOGENESIS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Three major </a:t>
            </a:r>
            <a:r>
              <a:rPr lang="en-US" dirty="0" smtClean="0"/>
              <a:t>steps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(</a:t>
            </a:r>
            <a:r>
              <a:rPr lang="en-US" dirty="0"/>
              <a:t>A) Initiation of the </a:t>
            </a:r>
            <a:r>
              <a:rPr lang="en-US" dirty="0" err="1"/>
              <a:t>angiogenic</a:t>
            </a:r>
            <a:r>
              <a:rPr lang="en-US" dirty="0"/>
              <a:t> response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(</a:t>
            </a:r>
            <a:r>
              <a:rPr lang="en-US" dirty="0"/>
              <a:t>B) Endothelial cell(EC) migration, proliferation and tube formation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(</a:t>
            </a:r>
            <a:r>
              <a:rPr lang="en-US" dirty="0"/>
              <a:t>C) Finally the maturation of the </a:t>
            </a:r>
            <a:r>
              <a:rPr lang="en-US" dirty="0" err="1"/>
              <a:t>neovasculature</a:t>
            </a:r>
            <a:r>
              <a:rPr lang="en-US" dirty="0"/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37510839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 Initiation of the </a:t>
            </a:r>
            <a:r>
              <a:rPr lang="en-US" dirty="0" err="1"/>
              <a:t>angiogenic</a:t>
            </a:r>
            <a:r>
              <a:rPr lang="en-US" dirty="0"/>
              <a:t> response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first step in the formation of a capillary sprout from a pre-existing mature blood vessel. This occurs as a consequence of proangiogenic growth factors secreted by the tumor cell population.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/>
              <a:t>Proteolytic enzymes such as </a:t>
            </a:r>
            <a:r>
              <a:rPr lang="en-US" dirty="0" err="1"/>
              <a:t>MMPs,Cathepsins</a:t>
            </a:r>
            <a:r>
              <a:rPr lang="en-US" dirty="0"/>
              <a:t> etc.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/>
              <a:t>localized degradation of the surrounding basement membrane</a:t>
            </a:r>
          </a:p>
        </p:txBody>
      </p:sp>
    </p:spTree>
    <p:extLst>
      <p:ext uri="{BB962C8B-B14F-4D97-AF65-F5344CB8AC3E}">
        <p14:creationId xmlns:p14="http://schemas.microsoft.com/office/powerpoint/2010/main" val="1600229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the hallmarks of cancer?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Biologic capabilities acquired by cancer cells during the multistep process of development of human </a:t>
            </a:r>
            <a:r>
              <a:rPr lang="en-US" dirty="0" smtClean="0"/>
              <a:t>tumors.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 </a:t>
            </a:r>
            <a:r>
              <a:rPr lang="en-US" dirty="0"/>
              <a:t>Essential Alterations In Cell Physiology That Collectively Lead To Malignant Growth Of A Normal Cells.</a:t>
            </a:r>
          </a:p>
        </p:txBody>
      </p:sp>
    </p:spTree>
    <p:extLst>
      <p:ext uri="{BB962C8B-B14F-4D97-AF65-F5344CB8AC3E}">
        <p14:creationId xmlns:p14="http://schemas.microsoft.com/office/powerpoint/2010/main" val="4568468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B) Endothelial cell(EC) migration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proliferation and tube formation </a:t>
            </a:r>
            <a:endParaRPr lang="en-US" dirty="0" smtClean="0"/>
          </a:p>
          <a:p>
            <a:r>
              <a:rPr lang="en-US" dirty="0" smtClean="0"/>
              <a:t>Next </a:t>
            </a:r>
            <a:r>
              <a:rPr lang="en-US" dirty="0"/>
              <a:t>step is stimulus directed migration of ECs towards tumor mass emanating from tumor </a:t>
            </a:r>
            <a:r>
              <a:rPr lang="en-US" dirty="0" smtClean="0"/>
              <a:t>itself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• Followed by division of ECs and lengthening the stalk of ECs sprout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/>
              <a:t>Lumen formation occurs with completion of capillary sprouts and </a:t>
            </a:r>
            <a:r>
              <a:rPr lang="en-US" dirty="0" smtClean="0"/>
              <a:t>loops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62206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(</a:t>
            </a:r>
            <a:r>
              <a:rPr lang="en-US" dirty="0"/>
              <a:t>C) Maturation of the </a:t>
            </a:r>
            <a:r>
              <a:rPr lang="en-US" dirty="0" err="1"/>
              <a:t>neovasculature</a:t>
            </a:r>
            <a:r>
              <a:rPr lang="en-US" dirty="0"/>
              <a:t>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• Single layer of </a:t>
            </a:r>
            <a:r>
              <a:rPr lang="en-US" dirty="0" err="1"/>
              <a:t>periendothelial</a:t>
            </a:r>
            <a:r>
              <a:rPr lang="en-US" dirty="0"/>
              <a:t> smooth muscle cells that wraps around the endothelial cells are known as </a:t>
            </a:r>
            <a:r>
              <a:rPr lang="en-US" dirty="0" err="1"/>
              <a:t>pericytes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• Critical for the development of new mature vascular network.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/>
              <a:t>Provide mechanical support, stability, regulate the diameter of vessel and vascular permeability.</a:t>
            </a:r>
          </a:p>
        </p:txBody>
      </p:sp>
    </p:spTree>
    <p:extLst>
      <p:ext uri="{BB962C8B-B14F-4D97-AF65-F5344CB8AC3E}">
        <p14:creationId xmlns:p14="http://schemas.microsoft.com/office/powerpoint/2010/main" val="35944270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 smtClean="0"/>
              <a:t>6. </a:t>
            </a:r>
            <a:r>
              <a:rPr lang="en-US" dirty="0"/>
              <a:t>T</a:t>
            </a:r>
            <a:r>
              <a:rPr lang="en-US" dirty="0" smtClean="0"/>
              <a:t>issue </a:t>
            </a:r>
            <a:r>
              <a:rPr lang="en-US" dirty="0"/>
              <a:t>invasion and metastasis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Carcinoma </a:t>
            </a:r>
            <a:r>
              <a:rPr lang="en-US" dirty="0"/>
              <a:t>development and acquire invasive </a:t>
            </a:r>
            <a:r>
              <a:rPr lang="en-US" dirty="0" smtClean="0"/>
              <a:t>potential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 </a:t>
            </a:r>
            <a:r>
              <a:rPr lang="en-US" sz="2000" dirty="0"/>
              <a:t>Tumor </a:t>
            </a:r>
            <a:r>
              <a:rPr lang="en-US" sz="2000" dirty="0" err="1"/>
              <a:t>supressor</a:t>
            </a:r>
            <a:r>
              <a:rPr lang="en-US" sz="2000" dirty="0"/>
              <a:t> genes </a:t>
            </a:r>
            <a:r>
              <a:rPr lang="en-US" sz="2000" dirty="0" smtClean="0"/>
              <a:t>mutation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 smtClean="0"/>
              <a:t> </a:t>
            </a:r>
            <a:r>
              <a:rPr lang="en-US" sz="2000" dirty="0"/>
              <a:t>Proto oncogene mutations 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/>
              <a:t>Expansion of growth and invasion of basement </a:t>
            </a:r>
            <a:r>
              <a:rPr lang="en-US" dirty="0" smtClean="0"/>
              <a:t>membrane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 </a:t>
            </a:r>
            <a:r>
              <a:rPr lang="en-US" sz="2000" dirty="0" smtClean="0"/>
              <a:t>Enhanced </a:t>
            </a:r>
            <a:r>
              <a:rPr lang="en-US" sz="2000" dirty="0"/>
              <a:t>protease activity(e.g. MMPs)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 smtClean="0"/>
              <a:t>Enhanced </a:t>
            </a:r>
            <a:r>
              <a:rPr lang="en-US" sz="2000" dirty="0"/>
              <a:t>cell motility / interaction with </a:t>
            </a:r>
            <a:r>
              <a:rPr lang="en-US" sz="2000" dirty="0" err="1"/>
              <a:t>sarrounding</a:t>
            </a:r>
            <a:r>
              <a:rPr lang="en-US" sz="2000" dirty="0"/>
              <a:t> tissue.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 smtClean="0"/>
              <a:t>Decreased </a:t>
            </a:r>
            <a:r>
              <a:rPr lang="en-US" sz="2000" dirty="0"/>
              <a:t>cell to cell adhesion and contact( </a:t>
            </a:r>
            <a:r>
              <a:rPr lang="en-US" sz="2000" dirty="0" err="1"/>
              <a:t>e.g.E</a:t>
            </a:r>
            <a:r>
              <a:rPr lang="en-US" sz="2000" dirty="0"/>
              <a:t>-cadherin </a:t>
            </a:r>
            <a:r>
              <a:rPr lang="en-US" sz="2000" dirty="0" smtClean="0"/>
              <a:t>loss)</a:t>
            </a:r>
            <a:r>
              <a:rPr lang="en-US" sz="2000" dirty="0" smtClean="0"/>
              <a:t> 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•</a:t>
            </a:r>
            <a:r>
              <a:rPr lang="en-US" sz="2000" dirty="0" smtClean="0"/>
              <a:t> </a:t>
            </a:r>
            <a:r>
              <a:rPr lang="en-US" dirty="0" err="1" smtClean="0"/>
              <a:t>Intravasation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dirty="0" smtClean="0"/>
              <a:t>transport </a:t>
            </a:r>
            <a:r>
              <a:rPr lang="en-US" dirty="0"/>
              <a:t>through BM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200" dirty="0" err="1" smtClean="0"/>
              <a:t>Intravasation</a:t>
            </a:r>
            <a:r>
              <a:rPr lang="en-US" sz="2200" dirty="0" smtClean="0"/>
              <a:t> </a:t>
            </a:r>
            <a:r>
              <a:rPr lang="en-US" sz="2200" dirty="0"/>
              <a:t>through BM into blood vessel.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200" dirty="0" smtClean="0"/>
              <a:t> </a:t>
            </a:r>
            <a:r>
              <a:rPr lang="en-US" sz="2200" dirty="0"/>
              <a:t>Interaction with vascular </a:t>
            </a:r>
            <a:r>
              <a:rPr lang="en-US" sz="2200" dirty="0" smtClean="0"/>
              <a:t>cells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200" dirty="0" smtClean="0"/>
              <a:t> </a:t>
            </a:r>
            <a:r>
              <a:rPr lang="en-US" sz="2200" dirty="0"/>
              <a:t>Survival in circulation / immune eversion</a:t>
            </a:r>
          </a:p>
        </p:txBody>
      </p:sp>
    </p:spTree>
    <p:extLst>
      <p:ext uri="{BB962C8B-B14F-4D97-AF65-F5344CB8AC3E}">
        <p14:creationId xmlns:p14="http://schemas.microsoft.com/office/powerpoint/2010/main" val="27120888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Reprogramming </a:t>
            </a:r>
            <a:r>
              <a:rPr lang="en-US" dirty="0" smtClean="0"/>
              <a:t>Cellular Metabolism and Energetics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Cancer metabolism is different than normal tissue metabolism. </a:t>
            </a:r>
            <a:r>
              <a:rPr lang="en-US" dirty="0" smtClean="0"/>
              <a:t> </a:t>
            </a:r>
            <a:r>
              <a:rPr lang="en-US" dirty="0"/>
              <a:t>when cancer cells are provided with glucose , they generate large amount of lactate regardless of whether oxygen is present or not.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/>
              <a:t>This metabolic difference is referred as THE WARBURG </a:t>
            </a:r>
            <a:r>
              <a:rPr lang="en-US" dirty="0" smtClean="0"/>
              <a:t>EFFECT.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/>
              <a:t>the normal cells utilize aerobic respiration to completely catabolize glucose and generate cellular energy.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/>
              <a:t>Cancer cells rely primarily on glycolysis for their metabolism to make lactate and it is called aerobic glycolysis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7312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Aerobic </a:t>
            </a:r>
            <a:r>
              <a:rPr lang="en-US" dirty="0" err="1"/>
              <a:t>gylcolysis</a:t>
            </a:r>
            <a:r>
              <a:rPr lang="en-US" dirty="0"/>
              <a:t> also generates ATP but less than aerobic respiration.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/>
              <a:t>Cancer cells metabolize glucose for purpose other than generating ATPs.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/>
              <a:t>Lactate produced from aerobic </a:t>
            </a:r>
            <a:r>
              <a:rPr lang="en-US" dirty="0" err="1"/>
              <a:t>gylcolysis</a:t>
            </a:r>
            <a:r>
              <a:rPr lang="en-US" dirty="0"/>
              <a:t> causes acidification of tumor cell which has been shown to promote invasion and metastasis. • Lactate can also act as a nutrient for some cells in the tumor</a:t>
            </a:r>
          </a:p>
        </p:txBody>
      </p:sp>
    </p:spTree>
    <p:extLst>
      <p:ext uri="{BB962C8B-B14F-4D97-AF65-F5344CB8AC3E}">
        <p14:creationId xmlns:p14="http://schemas.microsoft.com/office/powerpoint/2010/main" val="34653339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Evading Immune Destruction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8892" y="1690688"/>
            <a:ext cx="10515600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Mechanisms by which tumor cells escape immune </a:t>
            </a:r>
            <a:r>
              <a:rPr lang="en-US" dirty="0" err="1"/>
              <a:t>recognization</a:t>
            </a:r>
            <a:r>
              <a:rPr lang="en-US" dirty="0"/>
              <a:t> and destruction: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/>
              <a:t>Low immunogenicity of tumor cells </a:t>
            </a:r>
            <a:endParaRPr lang="en-US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sz="2000" i="1" dirty="0" smtClean="0"/>
              <a:t>Failure </a:t>
            </a:r>
            <a:r>
              <a:rPr lang="en-US" sz="2000" i="1" dirty="0"/>
              <a:t>to produce tumor </a:t>
            </a:r>
            <a:r>
              <a:rPr lang="en-US" sz="2000" i="1" dirty="0" smtClean="0"/>
              <a:t>antigen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i="1" dirty="0" smtClean="0"/>
              <a:t>Mutation </a:t>
            </a:r>
            <a:r>
              <a:rPr lang="en-US" sz="2000" i="1" dirty="0"/>
              <a:t>in MHC gene needed for antigen processing.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i="1" dirty="0" smtClean="0"/>
              <a:t> </a:t>
            </a:r>
            <a:r>
              <a:rPr lang="en-US" sz="2000" i="1" dirty="0"/>
              <a:t>Inability to recognize tumor cells by </a:t>
            </a:r>
            <a:r>
              <a:rPr lang="en-US" sz="2000" i="1" dirty="0" smtClean="0"/>
              <a:t>immune </a:t>
            </a:r>
            <a:r>
              <a:rPr lang="en-US" sz="2000" i="1" dirty="0"/>
              <a:t>system</a:t>
            </a:r>
            <a:r>
              <a:rPr lang="en-US" i="1" dirty="0" smtClean="0"/>
              <a:t>.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Tumor </a:t>
            </a:r>
            <a:r>
              <a:rPr lang="en-US" dirty="0"/>
              <a:t>induced immune </a:t>
            </a:r>
            <a:r>
              <a:rPr lang="en-US" dirty="0" err="1"/>
              <a:t>supression</a:t>
            </a:r>
            <a:r>
              <a:rPr lang="en-US" dirty="0"/>
              <a:t>- </a:t>
            </a:r>
            <a:endParaRPr lang="en-US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sz="2100" i="1" dirty="0" smtClean="0"/>
              <a:t>Factors </a:t>
            </a:r>
            <a:r>
              <a:rPr lang="en-US" sz="2100" i="1" dirty="0"/>
              <a:t>secreted by tumor cells </a:t>
            </a:r>
            <a:r>
              <a:rPr lang="en-US" sz="2100" i="1" dirty="0" err="1"/>
              <a:t>eg</a:t>
            </a:r>
            <a:r>
              <a:rPr lang="en-US" sz="2100" i="1" dirty="0"/>
              <a:t>. TGF-b inhibit T cells directly. </a:t>
            </a:r>
            <a:endParaRPr lang="en-US" sz="2100" i="1" dirty="0" smtClean="0"/>
          </a:p>
        </p:txBody>
      </p:sp>
    </p:spTree>
    <p:extLst>
      <p:ext uri="{BB962C8B-B14F-4D97-AF65-F5344CB8AC3E}">
        <p14:creationId xmlns:p14="http://schemas.microsoft.com/office/powerpoint/2010/main" val="9244766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Tumor treated as self </a:t>
            </a:r>
            <a:r>
              <a:rPr lang="en-US" dirty="0" smtClean="0"/>
              <a:t>antigen </a:t>
            </a:r>
          </a:p>
          <a:p>
            <a:pPr marL="0" indent="0">
              <a:buNone/>
            </a:pPr>
            <a:r>
              <a:rPr lang="en-US" sz="2000" dirty="0" smtClean="0"/>
              <a:t>Tumor </a:t>
            </a:r>
            <a:r>
              <a:rPr lang="en-US" sz="2000" dirty="0"/>
              <a:t>antigens are taken up and presented by APCs in absence of co-stimulation taken as self antigens and escape from immune </a:t>
            </a:r>
            <a:r>
              <a:rPr lang="en-US" sz="2000" dirty="0" smtClean="0"/>
              <a:t>destruction</a:t>
            </a:r>
            <a:r>
              <a:rPr lang="en-US" sz="2000" i="1" dirty="0" smtClean="0"/>
              <a:t> </a:t>
            </a:r>
          </a:p>
          <a:p>
            <a:pPr marL="0" indent="0">
              <a:buNone/>
            </a:pPr>
            <a:r>
              <a:rPr lang="en-US" i="1" dirty="0" smtClean="0"/>
              <a:t>• </a:t>
            </a:r>
            <a:r>
              <a:rPr lang="en-US" dirty="0" smtClean="0"/>
              <a:t>Tumor induced privileged site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i="1" dirty="0" smtClean="0"/>
              <a:t> Factors secreted by tumor cells create a physical barrier to the immune system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22604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Genome Instability and Mutation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• DNA damage or mutation in a normal cell results in cell cycle arrest followed by DNA repair or apoptosis.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/>
              <a:t>Interference in this process may occur either by lack of recognizing and repair of damaged DNA or abnormal gatekeeping of cell cycle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• Genomic instability and mutation acts as enabling hallmark of cancer </a:t>
            </a:r>
            <a:r>
              <a:rPr lang="en-US" dirty="0" err="1"/>
              <a:t>i.e</a:t>
            </a:r>
            <a:r>
              <a:rPr lang="en-US" dirty="0"/>
              <a:t> facilitator of hallmark capabilities</a:t>
            </a:r>
          </a:p>
        </p:txBody>
      </p:sp>
    </p:spTree>
    <p:extLst>
      <p:ext uri="{BB962C8B-B14F-4D97-AF65-F5344CB8AC3E}">
        <p14:creationId xmlns:p14="http://schemas.microsoft.com/office/powerpoint/2010/main" val="1231542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 END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                                         CPACBO - TWALUMBA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012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Originally six hallmarks of cancer proposed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 </a:t>
            </a:r>
            <a:r>
              <a:rPr lang="en-US" dirty="0"/>
              <a:t>Self-sufficiency in growth signals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Insensitivity </a:t>
            </a:r>
            <a:r>
              <a:rPr lang="en-US" dirty="0"/>
              <a:t>to growth-inhibitory (antigrowth) signals.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 </a:t>
            </a:r>
            <a:r>
              <a:rPr lang="en-US" dirty="0"/>
              <a:t>Evading apoptosis.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Limitless </a:t>
            </a:r>
            <a:r>
              <a:rPr lang="en-US" dirty="0"/>
              <a:t>replicative potential.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Sustained </a:t>
            </a:r>
            <a:r>
              <a:rPr lang="en-US" dirty="0"/>
              <a:t>angiogenesis</a:t>
            </a:r>
            <a:r>
              <a:rPr lang="en-US" dirty="0" smtClean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 </a:t>
            </a:r>
            <a:r>
              <a:rPr lang="en-US" dirty="0"/>
              <a:t>Tissue </a:t>
            </a:r>
            <a:r>
              <a:rPr lang="en-US" dirty="0" smtClean="0"/>
              <a:t>invasion and metastasis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077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Two additional hallmarks of cancer are: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Evading immune destruction.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/>
              <a:t>Deregulating cellular metabolism or energetics</a:t>
            </a:r>
          </a:p>
        </p:txBody>
      </p:sp>
    </p:spTree>
    <p:extLst>
      <p:ext uri="{BB962C8B-B14F-4D97-AF65-F5344CB8AC3E}">
        <p14:creationId xmlns:p14="http://schemas.microsoft.com/office/powerpoint/2010/main" val="14112128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1.Sustained </a:t>
            </a:r>
            <a:r>
              <a:rPr lang="en-US" dirty="0"/>
              <a:t>Proliferative </a:t>
            </a:r>
            <a:r>
              <a:rPr lang="en-US" dirty="0" err="1"/>
              <a:t>Signalling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 Cancer cells : ‘master of their own destinies’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/>
              <a:t>Normal cells require growth signals to enter from a quiescent state into an active proliferative state.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/>
              <a:t>These signals are transmitted into the cell through transmembrane receptors that binds to a particular class of signaling molecules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• Tumor cells generate their own growth signals and thereby reducing their dependence on external stimulation from their normal tissue microenvironment.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66473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Sustained Proliferative Signaling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 • Many cancer cells acquire the ability to synthesize abundance of GFs to which they are responsive, creating a positive feedback signaling loop Alteration of extracellular growth </a:t>
            </a:r>
            <a:r>
              <a:rPr lang="en-US" dirty="0" smtClean="0"/>
              <a:t>signals</a:t>
            </a:r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/>
              <a:t>Receptor overexpression may enable the cancer cell to become </a:t>
            </a:r>
            <a:r>
              <a:rPr lang="en-US" dirty="0" err="1"/>
              <a:t>hyperresponsive</a:t>
            </a:r>
            <a:r>
              <a:rPr lang="en-US" dirty="0"/>
              <a:t> to ambient levels of GF that normally would not trigger proliferation Alternation of transcellular receptor of those signals </a:t>
            </a:r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/>
              <a:t>Alterations in components of the downstream cytoplasmic circuitry that receives and processes the signals emitted by GF receptors can release a flux of signals into cells, without ongoing stimulation by their normal upstream regulators Alternation of intracellular circuits that translate those signals into action.</a:t>
            </a:r>
          </a:p>
        </p:txBody>
      </p:sp>
    </p:spTree>
    <p:extLst>
      <p:ext uri="{BB962C8B-B14F-4D97-AF65-F5344CB8AC3E}">
        <p14:creationId xmlns:p14="http://schemas.microsoft.com/office/powerpoint/2010/main" val="274032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 Somatic Mutations activate additional downstream pathways that promote sustained growth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/>
              <a:t>RAS-RAF-MAPK </a:t>
            </a:r>
            <a:r>
              <a:rPr lang="en-US" dirty="0" smtClean="0"/>
              <a:t>PATHWAY</a:t>
            </a:r>
          </a:p>
          <a:p>
            <a:r>
              <a:rPr lang="en-US" dirty="0" smtClean="0"/>
              <a:t>90</a:t>
            </a:r>
            <a:r>
              <a:rPr lang="en-US" dirty="0"/>
              <a:t>% Pancreatic adenocarcinomas carry mutant K-RAS alleles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40% melanomas contain activating mutations affecting B-RAF Sustained Proliferative Signaling</a:t>
            </a:r>
          </a:p>
        </p:txBody>
      </p:sp>
    </p:spTree>
    <p:extLst>
      <p:ext uri="{BB962C8B-B14F-4D97-AF65-F5344CB8AC3E}">
        <p14:creationId xmlns:p14="http://schemas.microsoft.com/office/powerpoint/2010/main" val="18646498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Disruptions of Negative-Feedback Mechanisms that Attenuate Proliferative Signaling –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/>
              <a:t>Defect in negative feed back mechanism leads to uncontrolled proliferative signaling 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</a:t>
            </a:r>
            <a:r>
              <a:rPr lang="en-US" dirty="0"/>
              <a:t>prototype of this type of regulation involves the RAS </a:t>
            </a:r>
            <a:r>
              <a:rPr lang="en-US" dirty="0" err="1"/>
              <a:t>oncoprotein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/>
              <a:t>The oncogenic mutations of RAS genes impair the intrinsic </a:t>
            </a:r>
            <a:r>
              <a:rPr lang="en-US" dirty="0" err="1"/>
              <a:t>GTPase</a:t>
            </a:r>
            <a:r>
              <a:rPr lang="en-US" dirty="0"/>
              <a:t> activity of RAS that normally serves to turn its activity off, ensuring that active signal transmission is transient. </a:t>
            </a:r>
          </a:p>
        </p:txBody>
      </p:sp>
    </p:spTree>
    <p:extLst>
      <p:ext uri="{BB962C8B-B14F-4D97-AF65-F5344CB8AC3E}">
        <p14:creationId xmlns:p14="http://schemas.microsoft.com/office/powerpoint/2010/main" val="34433602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Evading Growth Suppressors 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Growth suppressors are acting as the break mechanism to overrule the initiation or “turning off” of cell division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• The two prototype tumor suppressor genes encode the retinoblastoma (RB)-associated and P53 proteins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• The RB protein integrates signals from diverse extracellular and intracellular sources and, in response, decides whether or not a cell should proceed through its growth and division cycle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5123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1115</Words>
  <Application>Microsoft Office PowerPoint</Application>
  <PresentationFormat>Widescreen</PresentationFormat>
  <Paragraphs>134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Wingdings</vt:lpstr>
      <vt:lpstr>Office Theme</vt:lpstr>
      <vt:lpstr>HALLMARKS OF CANCER</vt:lpstr>
      <vt:lpstr>What are the hallmarks of cancer?</vt:lpstr>
      <vt:lpstr>Originally six hallmarks of cancer proposed </vt:lpstr>
      <vt:lpstr>PowerPoint Presentation</vt:lpstr>
      <vt:lpstr>1.Sustained Proliferative Signalling</vt:lpstr>
      <vt:lpstr>Sustained Proliferative Signaling</vt:lpstr>
      <vt:lpstr>PowerPoint Presentation</vt:lpstr>
      <vt:lpstr>PowerPoint Presentation</vt:lpstr>
      <vt:lpstr>2. Evading Growth Suppressors  </vt:lpstr>
      <vt:lpstr> Role of TGF-B</vt:lpstr>
      <vt:lpstr>3. Resisting Cell Death</vt:lpstr>
      <vt:lpstr> Anti apoptotic regulators</vt:lpstr>
      <vt:lpstr>Mechanisms of Contact Inhibition and Its Evasion</vt:lpstr>
      <vt:lpstr>Autophagy Mediates Both Tumor Cell Survival and Death </vt:lpstr>
      <vt:lpstr>Necrosis has proinflammatory &amp; tumor promoting potential</vt:lpstr>
      <vt:lpstr>4. Enabling Replicative Immortality </vt:lpstr>
      <vt:lpstr>5. Inducing Angiogenesis</vt:lpstr>
      <vt:lpstr>TUMOR ANGIOGENESIS</vt:lpstr>
      <vt:lpstr> Initiation of the angiogenic response</vt:lpstr>
      <vt:lpstr>B) Endothelial cell(EC) migration</vt:lpstr>
      <vt:lpstr>(C) Maturation of the neovasculature.</vt:lpstr>
      <vt:lpstr> 6. Tissue invasion and metastasis</vt:lpstr>
      <vt:lpstr>Reprogramming Cellular Metabolism and Energetics</vt:lpstr>
      <vt:lpstr>PowerPoint Presentation</vt:lpstr>
      <vt:lpstr>Evading Immune Destruction</vt:lpstr>
      <vt:lpstr>PowerPoint Presentation</vt:lpstr>
      <vt:lpstr>Genome Instability and Mutation</vt:lpstr>
      <vt:lpstr>THE END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HALLMARKS OF CANCER</dc:title>
  <dc:creator>Hambird</dc:creator>
  <cp:lastModifiedBy>Hambird</cp:lastModifiedBy>
  <cp:revision>20</cp:revision>
  <dcterms:created xsi:type="dcterms:W3CDTF">2021-07-20T03:54:16Z</dcterms:created>
  <dcterms:modified xsi:type="dcterms:W3CDTF">2021-07-20T10:40:33Z</dcterms:modified>
</cp:coreProperties>
</file>