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6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3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5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9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6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6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16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5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1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1A771-DE6B-4261-A3B6-6FCC7818D5AB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CE31D-9F5C-4CF6-8458-DA6806E35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4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HYPERCALCEMIA OF MALIGNANCY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5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820615"/>
            <a:ext cx="487909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Investigations </a:t>
            </a:r>
          </a:p>
          <a:p>
            <a:endParaRPr lang="en-US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FBC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Serum total calcium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PTH and </a:t>
            </a:r>
            <a:r>
              <a:rPr lang="en-US" sz="4000" dirty="0" err="1" smtClean="0"/>
              <a:t>PTHrP</a:t>
            </a:r>
            <a:r>
              <a:rPr lang="en-US" sz="4000" dirty="0" smtClean="0"/>
              <a:t>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LFTs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 smtClean="0"/>
              <a:t>ECG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57955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078" y="410308"/>
            <a:ext cx="108204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management of hypercalcemia is based on presence of characteristic symptomatology and severity of calcium elevation.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treatment options include: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IV hydration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Calcitonin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Bisphosphonates </a:t>
            </a:r>
            <a:r>
              <a:rPr lang="en-US" sz="3200" dirty="0" err="1" smtClean="0"/>
              <a:t>eg</a:t>
            </a:r>
            <a:r>
              <a:rPr lang="en-US" sz="3200" dirty="0" smtClean="0"/>
              <a:t> </a:t>
            </a:r>
            <a:r>
              <a:rPr lang="en-US" sz="3200" dirty="0" err="1" smtClean="0"/>
              <a:t>zoledronic</a:t>
            </a:r>
            <a:r>
              <a:rPr lang="en-US" sz="3200" dirty="0" smtClean="0"/>
              <a:t> acid, </a:t>
            </a:r>
            <a:r>
              <a:rPr lang="en-US" sz="3200" dirty="0" err="1" smtClean="0"/>
              <a:t>ibadronate</a:t>
            </a:r>
            <a:r>
              <a:rPr lang="en-US" sz="3200" dirty="0" smtClean="0"/>
              <a:t>, </a:t>
            </a:r>
            <a:r>
              <a:rPr lang="en-US" sz="3200" dirty="0" err="1" smtClean="0"/>
              <a:t>pamidronate</a:t>
            </a:r>
            <a:endParaRPr lang="en-US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 smtClean="0"/>
              <a:t>Denosumab</a:t>
            </a:r>
            <a:endParaRPr lang="en-US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Gallium nitrate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Prednisolone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/>
              <a:t>hemodialysis</a:t>
            </a:r>
          </a:p>
          <a:p>
            <a:pPr marL="342900" indent="-342900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7255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996462"/>
            <a:ext cx="31303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OBJECTIVES</a:t>
            </a:r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254369" y="2461846"/>
            <a:ext cx="428662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Introduction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Etiology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Clinical presentation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Investigation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 smtClean="0"/>
              <a:t>Treatmemt</a:t>
            </a:r>
            <a:endParaRPr lang="en-US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83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6093" y="1524000"/>
            <a:ext cx="107500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Calcium is an essential element that participates in various  biochemical reactions, including muscle contractions, coagulation and bone development </a:t>
            </a:r>
            <a:r>
              <a:rPr lang="en-US" sz="3200" dirty="0" err="1" smtClean="0"/>
              <a:t>amoung</a:t>
            </a:r>
            <a:r>
              <a:rPr lang="en-US" sz="3200" dirty="0" smtClean="0"/>
              <a:t>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Calcium is absorbed predominantly in the small intestines, and it is necessary to note that only 10-20% of ingested calcium is </a:t>
            </a:r>
            <a:r>
              <a:rPr lang="en-US" sz="3200" dirty="0" err="1" smtClean="0"/>
              <a:t>absorbrd</a:t>
            </a:r>
            <a:r>
              <a:rPr lang="en-US" sz="3200" dirty="0" smtClean="0"/>
              <a:t>, and the rest excreted with the stool.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Calcium in the body is present in two major compartments: Bone, where it is stored as hydroxyapatite salt and in plasma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Normal range: 2.2-2.6 </a:t>
            </a:r>
            <a:r>
              <a:rPr lang="en-US" sz="3200" dirty="0" err="1" smtClean="0"/>
              <a:t>mmol</a:t>
            </a:r>
            <a:r>
              <a:rPr lang="en-US" sz="3200" dirty="0" smtClean="0"/>
              <a:t>/L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723292" y="468923"/>
            <a:ext cx="2542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INTRODUCTION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554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6461" y="691662"/>
            <a:ext cx="1046870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Several hormone systems regulate calcium absorption and metabolism.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Drop in calcium levels below 10mg/dl stimulates the release of PTH.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PTH activates  the 1 –alpha-</a:t>
            </a:r>
            <a:r>
              <a:rPr lang="en-US" sz="3200" dirty="0" err="1" smtClean="0"/>
              <a:t>hydroylase</a:t>
            </a:r>
            <a:r>
              <a:rPr lang="en-US" sz="3200" dirty="0" smtClean="0"/>
              <a:t> enzyme located in the renal proximal </a:t>
            </a:r>
            <a:r>
              <a:rPr lang="en-US" sz="3200" dirty="0" err="1" smtClean="0"/>
              <a:t>tubles</a:t>
            </a:r>
            <a:r>
              <a:rPr lang="en-US" sz="3200" dirty="0" smtClean="0"/>
              <a:t>, which in turn converts 25-hydroxyvitamin D into the more active 1,25-dihydroxyvitamin 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PTH also stimulates calcium reabsorption in the distal part of the nephron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PTH also leads to calcium mobilization from the bone with the help of </a:t>
            </a:r>
            <a:r>
              <a:rPr lang="en-US" sz="3200" dirty="0" smtClean="0"/>
              <a:t>1,25-dihydroxyvitamin D.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88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6492" y="2192216"/>
            <a:ext cx="991418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/>
              <a:t>Humoral hypercalcemia- </a:t>
            </a:r>
            <a:r>
              <a:rPr lang="en-US" sz="4400" dirty="0" err="1" smtClean="0"/>
              <a:t>PTHrP</a:t>
            </a:r>
            <a:r>
              <a:rPr lang="en-US" sz="4400" dirty="0" smtClean="0"/>
              <a:t> mediated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/>
              <a:t>Local osteolytic hypercalcemia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/>
              <a:t>1,25-dihydroxyvitamid D mediated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dirty="0" smtClean="0"/>
              <a:t>hyperparathyroidism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2579077" y="738554"/>
            <a:ext cx="68541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ETIOLOGY AND PATHOBIOLOGY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8239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12278" y="440395"/>
            <a:ext cx="105507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major mechanism, accounting for approximately 80% of malignancy –related hypercalcemia, is mediated by production of </a:t>
            </a:r>
            <a:r>
              <a:rPr lang="en-US" sz="3200" dirty="0" err="1" smtClean="0"/>
              <a:t>PTHrP</a:t>
            </a:r>
            <a:r>
              <a:rPr lang="en-US" sz="3200" dirty="0" smtClean="0"/>
              <a:t>. (humoral hypercalcemia)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It is important to note that </a:t>
            </a:r>
            <a:r>
              <a:rPr lang="en-US" sz="3200" dirty="0" err="1" smtClean="0"/>
              <a:t>PTHrP</a:t>
            </a:r>
            <a:r>
              <a:rPr lang="en-US" sz="3200" dirty="0" smtClean="0"/>
              <a:t> is normally produced and  secreted by various cells, and normal breast cells in particular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Both PTH and </a:t>
            </a:r>
            <a:r>
              <a:rPr lang="en-US" sz="3200" dirty="0" err="1" smtClean="0"/>
              <a:t>PTHrP</a:t>
            </a:r>
            <a:r>
              <a:rPr lang="en-US" sz="3200" dirty="0" smtClean="0"/>
              <a:t> act on the same receptors and their effects overlap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Squamous cell cancers, urinary tract cancers, breast cancer, </a:t>
            </a:r>
            <a:r>
              <a:rPr lang="en-US" sz="3200" dirty="0" err="1" smtClean="0"/>
              <a:t>nonHodgkin’s</a:t>
            </a:r>
            <a:r>
              <a:rPr lang="en-US" sz="3200" dirty="0" smtClean="0"/>
              <a:t> lymphoma, account for majority of malignancies leading to hypercalcemia via </a:t>
            </a:r>
            <a:r>
              <a:rPr lang="en-US" sz="3200" dirty="0" err="1" smtClean="0"/>
              <a:t>PTHrP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805354" y="117230"/>
            <a:ext cx="9800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</a:rPr>
              <a:t>Aetiology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0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6123" y="562708"/>
            <a:ext cx="1089073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second mechanism by which malignancies cause hypercalcemia includes osteolytic metastases and excessive calcium release from bone accounting for 20% </a:t>
            </a:r>
            <a:r>
              <a:rPr lang="en-US" sz="3200" dirty="0" err="1" smtClean="0"/>
              <a:t>approx</a:t>
            </a:r>
            <a:r>
              <a:rPr lang="en-US" sz="3200" dirty="0" smtClean="0"/>
              <a:t> of malignancy related </a:t>
            </a:r>
            <a:r>
              <a:rPr lang="en-US" sz="3200" dirty="0" err="1" smtClean="0"/>
              <a:t>hypercalceamia</a:t>
            </a:r>
            <a:r>
              <a:rPr lang="en-US" sz="32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Breast cancer and multiple myeloma account for vast majority of the osteolytic </a:t>
            </a:r>
            <a:r>
              <a:rPr lang="en-US" sz="3200" dirty="0" err="1" smtClean="0"/>
              <a:t>hypercalceamia</a:t>
            </a:r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Metastatic breast cancer cells may produce </a:t>
            </a:r>
            <a:r>
              <a:rPr lang="en-US" sz="3200" dirty="0" err="1" smtClean="0"/>
              <a:t>PTHrP</a:t>
            </a:r>
            <a:r>
              <a:rPr lang="en-US" sz="3200" dirty="0" smtClean="0"/>
              <a:t> locally, which may lead in the elevation of calcium levels, this further stimulates local </a:t>
            </a:r>
            <a:r>
              <a:rPr lang="en-US" sz="3200" dirty="0" err="1" smtClean="0"/>
              <a:t>PTHrP</a:t>
            </a:r>
            <a:r>
              <a:rPr lang="en-US" sz="3200" dirty="0" smtClean="0"/>
              <a:t> generating a vicious cycle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9949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524" y="773723"/>
            <a:ext cx="108672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third mechanism includes ectopic activity of 1-alpha-hydroxylase, which is common in lymphomas and in some ovarian germ cell tumors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The fourth mechanism by which cancer can lead </a:t>
            </a:r>
            <a:r>
              <a:rPr lang="en-US" sz="3200" dirty="0" err="1" smtClean="0"/>
              <a:t>hypercalceamia</a:t>
            </a:r>
            <a:r>
              <a:rPr lang="en-US" sz="3200" dirty="0" smtClean="0"/>
              <a:t> includes ectopic production of PTH, which can also be due to parathyroid </a:t>
            </a:r>
            <a:r>
              <a:rPr lang="en-US" sz="3200" dirty="0" err="1" smtClean="0"/>
              <a:t>carcinama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172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19908" y="492369"/>
            <a:ext cx="702686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CLINICAL PRESANTATION OF HYPERCALCEAMIA</a:t>
            </a:r>
          </a:p>
          <a:p>
            <a:endParaRPr lang="en-US" sz="2800" dirty="0"/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/>
              <a:t>Neuropsychiatric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Anxiety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Mood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Decreased cognitive functions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815895" y="1466580"/>
            <a:ext cx="345030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2.Renal manifestation.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Polyuria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Nephrolithiasis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Chronic renal failure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19908" y="4092189"/>
            <a:ext cx="499021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3.Gastrointestinal manifestations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Anorexia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Constipation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 smtClean="0"/>
              <a:t>Nausia</a:t>
            </a:r>
            <a:r>
              <a:rPr lang="en-US" sz="2800" dirty="0" smtClean="0"/>
              <a:t> and vomiting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045569" y="4092189"/>
            <a:ext cx="374923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4.CVS manifestations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Shortened QT interval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ST segment elevation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Ventricular </a:t>
            </a:r>
            <a:r>
              <a:rPr lang="en-US" sz="2800" dirty="0" err="1" smtClean="0"/>
              <a:t>arrhthmias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256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467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HYPERCALCEMIA OF MALIGNANCY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HYPERCALCEMIA OF MALIGNANCY</dc:title>
  <dc:creator>bishop</dc:creator>
  <cp:lastModifiedBy>bishop</cp:lastModifiedBy>
  <cp:revision>8</cp:revision>
  <dcterms:created xsi:type="dcterms:W3CDTF">2021-10-05T18:48:44Z</dcterms:created>
  <dcterms:modified xsi:type="dcterms:W3CDTF">2021-10-06T02:36:53Z</dcterms:modified>
</cp:coreProperties>
</file>