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69"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9" autoAdjust="0"/>
    <p:restoredTop sz="94660"/>
  </p:normalViewPr>
  <p:slideViewPr>
    <p:cSldViewPr snapToGrid="0">
      <p:cViewPr>
        <p:scale>
          <a:sx n="100" d="100"/>
          <a:sy n="100" d="100"/>
        </p:scale>
        <p:origin x="135"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C6C6F9-9423-4EFE-8C19-90D6944044CB}" type="datetimeFigureOut">
              <a:rPr lang="en-US" smtClean="0"/>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2128755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C6C6F9-9423-4EFE-8C19-90D6944044CB}" type="datetimeFigureOut">
              <a:rPr lang="en-US" smtClean="0"/>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1159454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C6C6F9-9423-4EFE-8C19-90D6944044CB}" type="datetimeFigureOut">
              <a:rPr lang="en-US" smtClean="0"/>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1554688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C6C6F9-9423-4EFE-8C19-90D6944044CB}" type="datetimeFigureOut">
              <a:rPr lang="en-US" smtClean="0"/>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1202539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C6C6F9-9423-4EFE-8C19-90D6944044CB}" type="datetimeFigureOut">
              <a:rPr lang="en-US" smtClean="0"/>
              <a:t>9/29/2021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846443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C6C6F9-9423-4EFE-8C19-90D6944044CB}" type="datetimeFigureOut">
              <a:rPr lang="en-US" smtClean="0"/>
              <a:t>9/29/2021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344955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C6C6F9-9423-4EFE-8C19-90D6944044CB}" type="datetimeFigureOut">
              <a:rPr lang="en-US" smtClean="0"/>
              <a:t>9/29/2021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3870281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C6C6F9-9423-4EFE-8C19-90D6944044CB}" type="datetimeFigureOut">
              <a:rPr lang="en-US" smtClean="0"/>
              <a:t>9/29/2021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2265468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C6C6F9-9423-4EFE-8C19-90D6944044CB}" type="datetimeFigureOut">
              <a:rPr lang="en-US" smtClean="0"/>
              <a:t>9/29/2021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1329559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C6C6F9-9423-4EFE-8C19-90D6944044CB}" type="datetimeFigureOut">
              <a:rPr lang="en-US" smtClean="0"/>
              <a:t>9/29/2021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242439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C6C6F9-9423-4EFE-8C19-90D6944044CB}" type="datetimeFigureOut">
              <a:rPr lang="en-US" smtClean="0"/>
              <a:t>9/29/2021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A3F32-3D22-48D0-AE48-B452A07E5A02}" type="slidenum">
              <a:rPr lang="en-US" smtClean="0"/>
              <a:t>‹#›</a:t>
            </a:fld>
            <a:endParaRPr lang="en-US"/>
          </a:p>
        </p:txBody>
      </p:sp>
    </p:spTree>
    <p:extLst>
      <p:ext uri="{BB962C8B-B14F-4D97-AF65-F5344CB8AC3E}">
        <p14:creationId xmlns:p14="http://schemas.microsoft.com/office/powerpoint/2010/main" val="452627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6C6F9-9423-4EFE-8C19-90D6944044CB}" type="datetimeFigureOut">
              <a:rPr lang="en-US" smtClean="0"/>
              <a:t>9/29/2021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4A3F32-3D22-48D0-AE48-B452A07E5A02}" type="slidenum">
              <a:rPr lang="en-US" smtClean="0"/>
              <a:t>‹#›</a:t>
            </a:fld>
            <a:endParaRPr lang="en-US"/>
          </a:p>
        </p:txBody>
      </p:sp>
    </p:spTree>
    <p:extLst>
      <p:ext uri="{BB962C8B-B14F-4D97-AF65-F5344CB8AC3E}">
        <p14:creationId xmlns:p14="http://schemas.microsoft.com/office/powerpoint/2010/main" val="3048699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latin typeface="Times New Roman" panose="02020603050405020304" pitchFamily="18" charset="0"/>
                <a:cs typeface="Times New Roman" panose="02020603050405020304" pitchFamily="18" charset="0"/>
              </a:rPr>
              <a:t>PROSTATE CANCER</a:t>
            </a:r>
            <a:endParaRPr lang="en-US" b="1" u="sng"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PRESENTER: MWEWA MUSONDA</a:t>
            </a:r>
          </a:p>
          <a:p>
            <a:r>
              <a:rPr lang="en-US" dirty="0" smtClean="0">
                <a:latin typeface="Times New Roman" panose="02020603050405020304" pitchFamily="18" charset="0"/>
                <a:cs typeface="Times New Roman" panose="02020603050405020304" pitchFamily="18" charset="0"/>
              </a:rPr>
              <a:t>MODERATOR; DR MWANZA</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9128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Hormone Therapy: </a:t>
            </a:r>
            <a:endParaRPr lang="en-US" b="1" dirty="0"/>
          </a:p>
        </p:txBody>
      </p:sp>
      <p:sp>
        <p:nvSpPr>
          <p:cNvPr id="3" name="Content Placeholder 2"/>
          <p:cNvSpPr>
            <a:spLocks noGrp="1"/>
          </p:cNvSpPr>
          <p:nvPr>
            <p:ph idx="1"/>
          </p:nvPr>
        </p:nvSpPr>
        <p:spPr/>
        <p:txBody>
          <a:bodyPr/>
          <a:lstStyle/>
          <a:p>
            <a:pPr marL="0" indent="0">
              <a:buNone/>
            </a:pPr>
            <a:r>
              <a:rPr lang="en-US" dirty="0" smtClean="0"/>
              <a:t>The goal is to reduce levels of hormones, called androgens in the body or to prevent them from reaching prostate cancer cells </a:t>
            </a:r>
          </a:p>
          <a:p>
            <a:pPr marL="0" indent="0">
              <a:buNone/>
            </a:pPr>
            <a:r>
              <a:rPr lang="en-US" dirty="0" smtClean="0"/>
              <a:t>There are different </a:t>
            </a:r>
            <a:r>
              <a:rPr lang="en-US" dirty="0" err="1" smtClean="0"/>
              <a:t>typesof</a:t>
            </a:r>
            <a:r>
              <a:rPr lang="en-US" dirty="0" smtClean="0"/>
              <a:t> drugs that lower testosterone levels</a:t>
            </a:r>
          </a:p>
          <a:p>
            <a:pPr marL="0" indent="0">
              <a:buNone/>
            </a:pPr>
            <a:r>
              <a:rPr lang="en-US" b="1" dirty="0" err="1" smtClean="0"/>
              <a:t>Lteining</a:t>
            </a:r>
            <a:r>
              <a:rPr lang="en-US" b="1" dirty="0" smtClean="0"/>
              <a:t> Hormone (LH) Blockers: </a:t>
            </a:r>
          </a:p>
          <a:p>
            <a:pPr marL="0" indent="0">
              <a:buNone/>
            </a:pPr>
            <a:r>
              <a:rPr lang="en-US" dirty="0" err="1" smtClean="0"/>
              <a:t>Luteinisin</a:t>
            </a:r>
            <a:r>
              <a:rPr lang="en-US" dirty="0" smtClean="0"/>
              <a:t> </a:t>
            </a:r>
            <a:r>
              <a:rPr lang="en-US" dirty="0" err="1" smtClean="0"/>
              <a:t>homorne</a:t>
            </a:r>
            <a:r>
              <a:rPr lang="en-US" dirty="0" smtClean="0"/>
              <a:t> blockers stop the pituitary gland </a:t>
            </a:r>
            <a:r>
              <a:rPr lang="en-US" dirty="0" err="1" smtClean="0"/>
              <a:t>maing</a:t>
            </a:r>
            <a:r>
              <a:rPr lang="en-US" dirty="0" smtClean="0"/>
              <a:t> the hormone. So the testicles don’t receive the message telling them to make testosterone</a:t>
            </a:r>
            <a:endParaRPr lang="en-US" dirty="0"/>
          </a:p>
        </p:txBody>
      </p:sp>
    </p:spTree>
    <p:extLst>
      <p:ext uri="{BB962C8B-B14F-4D97-AF65-F5344CB8AC3E}">
        <p14:creationId xmlns:p14="http://schemas.microsoft.com/office/powerpoint/2010/main" val="2901095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Examples of LH blockers include </a:t>
            </a:r>
            <a:endParaRPr lang="en-US" b="1" dirty="0"/>
          </a:p>
        </p:txBody>
      </p:sp>
      <p:sp>
        <p:nvSpPr>
          <p:cNvPr id="3" name="Content Placeholder 2"/>
          <p:cNvSpPr>
            <a:spLocks noGrp="1"/>
          </p:cNvSpPr>
          <p:nvPr>
            <p:ph idx="1"/>
          </p:nvPr>
        </p:nvSpPr>
        <p:spPr/>
        <p:txBody>
          <a:bodyPr/>
          <a:lstStyle/>
          <a:p>
            <a:r>
              <a:rPr lang="en-US" dirty="0" smtClean="0"/>
              <a:t>- </a:t>
            </a:r>
            <a:r>
              <a:rPr lang="en-US" dirty="0" err="1" smtClean="0"/>
              <a:t>Leprorelin</a:t>
            </a:r>
            <a:r>
              <a:rPr lang="en-US" dirty="0" smtClean="0"/>
              <a:t> </a:t>
            </a:r>
          </a:p>
          <a:p>
            <a:r>
              <a:rPr lang="en-US" dirty="0" err="1" smtClean="0"/>
              <a:t>Gosereline</a:t>
            </a:r>
            <a:r>
              <a:rPr lang="en-US" dirty="0" smtClean="0"/>
              <a:t> Acetate </a:t>
            </a:r>
          </a:p>
          <a:p>
            <a:r>
              <a:rPr lang="en-US" dirty="0" err="1" smtClean="0"/>
              <a:t>Buserelin</a:t>
            </a:r>
            <a:r>
              <a:rPr lang="en-US" dirty="0" smtClean="0"/>
              <a:t> </a:t>
            </a:r>
          </a:p>
          <a:p>
            <a:r>
              <a:rPr lang="en-US" dirty="0" err="1" smtClean="0"/>
              <a:t>Triptorelin</a:t>
            </a:r>
            <a:r>
              <a:rPr lang="en-US" dirty="0" smtClean="0"/>
              <a:t> </a:t>
            </a:r>
          </a:p>
          <a:p>
            <a:r>
              <a:rPr lang="en-US" dirty="0" err="1" smtClean="0"/>
              <a:t>Histrelin</a:t>
            </a:r>
            <a:endParaRPr lang="en-US" dirty="0" smtClean="0"/>
          </a:p>
          <a:p>
            <a:endParaRPr lang="en-US" dirty="0"/>
          </a:p>
          <a:p>
            <a:r>
              <a:rPr lang="en-US" dirty="0" smtClean="0"/>
              <a:t>LH blockers are given as injections or as implants under the skin  </a:t>
            </a:r>
            <a:endParaRPr lang="en-US" dirty="0"/>
          </a:p>
        </p:txBody>
      </p:sp>
    </p:spTree>
    <p:extLst>
      <p:ext uri="{BB962C8B-B14F-4D97-AF65-F5344CB8AC3E}">
        <p14:creationId xmlns:p14="http://schemas.microsoft.com/office/powerpoint/2010/main" val="1826970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Anti Androgens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These  stop androgens from </a:t>
            </a:r>
            <a:r>
              <a:rPr lang="en-US" dirty="0" err="1" smtClean="0"/>
              <a:t>woring</a:t>
            </a:r>
            <a:r>
              <a:rPr lang="en-US" dirty="0" smtClean="0"/>
              <a:t> by binding to he receptors and stop testosterone to bind with receptors so that cancer cant grow. </a:t>
            </a:r>
          </a:p>
          <a:p>
            <a:endParaRPr lang="en-US" dirty="0" smtClean="0"/>
          </a:p>
          <a:p>
            <a:pPr marL="0" indent="0">
              <a:buNone/>
            </a:pPr>
            <a:r>
              <a:rPr lang="en-US" dirty="0" smtClean="0"/>
              <a:t>Examples of anti </a:t>
            </a:r>
            <a:r>
              <a:rPr lang="en-US" dirty="0" err="1" smtClean="0"/>
              <a:t>adrogens</a:t>
            </a:r>
            <a:r>
              <a:rPr lang="en-US" dirty="0" smtClean="0"/>
              <a:t> include </a:t>
            </a:r>
          </a:p>
          <a:p>
            <a:r>
              <a:rPr lang="en-US" dirty="0" err="1" smtClean="0"/>
              <a:t>Bicalutamide</a:t>
            </a:r>
            <a:r>
              <a:rPr lang="en-US" dirty="0" smtClean="0"/>
              <a:t> </a:t>
            </a:r>
          </a:p>
          <a:p>
            <a:r>
              <a:rPr lang="en-US" dirty="0" err="1" smtClean="0"/>
              <a:t>Flutamide</a:t>
            </a:r>
            <a:endParaRPr lang="en-US" dirty="0" smtClean="0"/>
          </a:p>
          <a:p>
            <a:r>
              <a:rPr lang="en-US" dirty="0" err="1" smtClean="0"/>
              <a:t>Enzaltamide</a:t>
            </a:r>
            <a:r>
              <a:rPr lang="en-US" dirty="0" smtClean="0"/>
              <a:t> </a:t>
            </a:r>
          </a:p>
          <a:p>
            <a:endParaRPr lang="en-US" dirty="0"/>
          </a:p>
          <a:p>
            <a:r>
              <a:rPr lang="en-US" dirty="0" smtClean="0"/>
              <a:t>Anti-androgen treatment may be combined with LH blockers as first line hormone therapy This is called combined androgen blockade (CAB)</a:t>
            </a:r>
          </a:p>
          <a:p>
            <a:endParaRPr lang="en-US" dirty="0"/>
          </a:p>
        </p:txBody>
      </p:sp>
    </p:spTree>
    <p:extLst>
      <p:ext uri="{BB962C8B-B14F-4D97-AF65-F5344CB8AC3E}">
        <p14:creationId xmlns:p14="http://schemas.microsoft.com/office/powerpoint/2010/main" val="3919156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TRIPLE ANDROGEN BLOCKADE (TAB)</a:t>
            </a:r>
            <a:endParaRPr lang="en-US" b="1" dirty="0"/>
          </a:p>
        </p:txBody>
      </p:sp>
      <p:sp>
        <p:nvSpPr>
          <p:cNvPr id="3" name="Content Placeholder 2"/>
          <p:cNvSpPr>
            <a:spLocks noGrp="1"/>
          </p:cNvSpPr>
          <p:nvPr>
            <p:ph idx="1"/>
          </p:nvPr>
        </p:nvSpPr>
        <p:spPr/>
        <p:txBody>
          <a:bodyPr/>
          <a:lstStyle/>
          <a:p>
            <a:r>
              <a:rPr lang="en-US" dirty="0" smtClean="0"/>
              <a:t>Some doctors have suggested taking combined therapy one step further by adding a drug called 5-alpha </a:t>
            </a:r>
            <a:r>
              <a:rPr lang="en-US" dirty="0" err="1" smtClean="0"/>
              <a:t>Reductase</a:t>
            </a:r>
            <a:r>
              <a:rPr lang="en-US" dirty="0" smtClean="0"/>
              <a:t> Inhibitor (drugs that block the conversion of testosterone to the more active </a:t>
            </a:r>
            <a:r>
              <a:rPr lang="en-US" dirty="0" err="1" smtClean="0"/>
              <a:t>dihydrotestosterone</a:t>
            </a:r>
            <a:r>
              <a:rPr lang="en-US" dirty="0" smtClean="0"/>
              <a:t> (DHT)</a:t>
            </a:r>
          </a:p>
          <a:p>
            <a:r>
              <a:rPr lang="en-US" dirty="0" smtClean="0"/>
              <a:t>Either </a:t>
            </a:r>
            <a:r>
              <a:rPr lang="en-US" dirty="0" err="1" smtClean="0"/>
              <a:t>Finasteride</a:t>
            </a:r>
            <a:r>
              <a:rPr lang="en-US" dirty="0" smtClean="0"/>
              <a:t> or </a:t>
            </a:r>
            <a:r>
              <a:rPr lang="en-US" dirty="0" err="1" smtClean="0"/>
              <a:t>Dutasteride</a:t>
            </a:r>
            <a:r>
              <a:rPr lang="en-US" dirty="0" smtClean="0"/>
              <a:t> to the combined androgen blockade </a:t>
            </a:r>
          </a:p>
        </p:txBody>
      </p:sp>
    </p:spTree>
    <p:extLst>
      <p:ext uri="{BB962C8B-B14F-4D97-AF65-F5344CB8AC3E}">
        <p14:creationId xmlns:p14="http://schemas.microsoft.com/office/powerpoint/2010/main" val="283018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ENZALUMIDE</a:t>
            </a:r>
            <a:r>
              <a:rPr lang="en-US" dirty="0" smtClean="0"/>
              <a:t> </a:t>
            </a:r>
            <a:endParaRPr lang="en-US" dirty="0"/>
          </a:p>
        </p:txBody>
      </p:sp>
      <p:sp>
        <p:nvSpPr>
          <p:cNvPr id="3" name="Content Placeholder 2"/>
          <p:cNvSpPr>
            <a:spLocks noGrp="1"/>
          </p:cNvSpPr>
          <p:nvPr>
            <p:ph idx="1"/>
          </p:nvPr>
        </p:nvSpPr>
        <p:spPr/>
        <p:txBody>
          <a:bodyPr/>
          <a:lstStyle/>
          <a:p>
            <a:pPr marL="0" indent="0">
              <a:buNone/>
            </a:pPr>
            <a:r>
              <a:rPr lang="en-US" dirty="0" smtClean="0"/>
              <a:t>This drug is a newer type of anti-androgen. When androgens bind t the androgen receptor, the receptor sends signal for the cells to grow and divide </a:t>
            </a:r>
          </a:p>
          <a:p>
            <a:pPr marL="0" indent="0">
              <a:buNone/>
            </a:pPr>
            <a:r>
              <a:rPr lang="en-US" dirty="0" err="1" smtClean="0"/>
              <a:t>Enzalutamide</a:t>
            </a:r>
            <a:r>
              <a:rPr lang="en-US" dirty="0" smtClean="0"/>
              <a:t> blocks this signal from the androgen receptor to the cell</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925614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ABIRATERONE (ZYTIGA)</a:t>
            </a:r>
            <a:endParaRPr lang="en-US" b="1" dirty="0"/>
          </a:p>
        </p:txBody>
      </p:sp>
      <p:sp>
        <p:nvSpPr>
          <p:cNvPr id="3" name="Content Placeholder 2"/>
          <p:cNvSpPr>
            <a:spLocks noGrp="1"/>
          </p:cNvSpPr>
          <p:nvPr>
            <p:ph idx="1"/>
          </p:nvPr>
        </p:nvSpPr>
        <p:spPr/>
        <p:txBody>
          <a:bodyPr/>
          <a:lstStyle/>
          <a:p>
            <a:pPr marL="0" indent="0">
              <a:buNone/>
            </a:pPr>
            <a:r>
              <a:rPr lang="en-US" dirty="0" smtClean="0"/>
              <a:t>Recent advances have demonstrated that androgen-based pathways continue to have a clinically significant role in the progression of castrate-resistant prostate cancer (Relapse cases of cancer that are insensitive to androgens)</a:t>
            </a:r>
          </a:p>
          <a:p>
            <a:pPr marL="0" indent="0">
              <a:buNone/>
            </a:pPr>
            <a:r>
              <a:rPr lang="en-US" dirty="0" smtClean="0"/>
              <a:t>In addition to androgen production b the adrenal gland and testis, several of the enzymes involved in the synthesis of testosterone and </a:t>
            </a:r>
            <a:r>
              <a:rPr lang="en-US" dirty="0" err="1" smtClean="0"/>
              <a:t>dihydrotestosterone</a:t>
            </a:r>
            <a:r>
              <a:rPr lang="en-US" dirty="0" smtClean="0"/>
              <a:t> including CYP 17 are highly expressed in tumor tissue especially in relapse cases    </a:t>
            </a:r>
            <a:endParaRPr lang="en-US" dirty="0"/>
          </a:p>
        </p:txBody>
      </p:sp>
    </p:spTree>
    <p:extLst>
      <p:ext uri="{BB962C8B-B14F-4D97-AF65-F5344CB8AC3E}">
        <p14:creationId xmlns:p14="http://schemas.microsoft.com/office/powerpoint/2010/main" val="654263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ZYTIGA</a:t>
            </a:r>
            <a:endParaRPr lang="en-US" b="1" dirty="0"/>
          </a:p>
        </p:txBody>
      </p:sp>
      <p:sp>
        <p:nvSpPr>
          <p:cNvPr id="3" name="Content Placeholder 2"/>
          <p:cNvSpPr>
            <a:spLocks noGrp="1"/>
          </p:cNvSpPr>
          <p:nvPr>
            <p:ph idx="1"/>
          </p:nvPr>
        </p:nvSpPr>
        <p:spPr/>
        <p:txBody>
          <a:bodyPr/>
          <a:lstStyle/>
          <a:p>
            <a:pPr marL="0" indent="0">
              <a:buNone/>
            </a:pPr>
            <a:r>
              <a:rPr lang="en-US" dirty="0" smtClean="0"/>
              <a:t>This is an oral androgen biosynthesis inhibitor that works by inhibiting the CYP 17 enzyme complex which is required for the production of androgens at these three sources (Adrenal gland, Testis and Prostate Tumor)</a:t>
            </a:r>
          </a:p>
          <a:p>
            <a:pPr marL="0" indent="0">
              <a:buNone/>
            </a:pPr>
            <a:r>
              <a:rPr lang="en-US" dirty="0" err="1" smtClean="0"/>
              <a:t>Zytiga</a:t>
            </a:r>
            <a:r>
              <a:rPr lang="en-US" dirty="0" smtClean="0"/>
              <a:t> and prednisone combination is given in such cases </a:t>
            </a:r>
            <a:endParaRPr lang="en-US" dirty="0"/>
          </a:p>
        </p:txBody>
      </p:sp>
    </p:spTree>
    <p:extLst>
      <p:ext uri="{BB962C8B-B14F-4D97-AF65-F5344CB8AC3E}">
        <p14:creationId xmlns:p14="http://schemas.microsoft.com/office/powerpoint/2010/main" val="22199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68156"/>
            <a:ext cx="10515600" cy="4351338"/>
          </a:xfrm>
        </p:spPr>
        <p:txBody>
          <a:bodyPr/>
          <a:lstStyle/>
          <a:p>
            <a:pPr marL="0" indent="0">
              <a:buNone/>
            </a:pPr>
            <a:r>
              <a:rPr lang="en-US" dirty="0" smtClean="0"/>
              <a:t>Another new drug being studied known as </a:t>
            </a:r>
            <a:r>
              <a:rPr lang="en-US" dirty="0" err="1" smtClean="0"/>
              <a:t>Orteronel</a:t>
            </a:r>
            <a:r>
              <a:rPr lang="en-US" dirty="0" smtClean="0"/>
              <a:t> works in similar way to </a:t>
            </a:r>
            <a:r>
              <a:rPr lang="en-US" dirty="0" err="1" smtClean="0"/>
              <a:t>abiraterone</a:t>
            </a:r>
            <a:r>
              <a:rPr lang="en-US" dirty="0" smtClean="0"/>
              <a:t>. </a:t>
            </a:r>
          </a:p>
          <a:p>
            <a:pPr marL="0" indent="0">
              <a:buNone/>
            </a:pPr>
            <a:r>
              <a:rPr lang="en-US" dirty="0" smtClean="0"/>
              <a:t>This drug may target CYP17 more </a:t>
            </a:r>
            <a:r>
              <a:rPr lang="en-US" dirty="0" err="1" smtClean="0"/>
              <a:t>precisel</a:t>
            </a:r>
            <a:r>
              <a:rPr lang="en-US" dirty="0" smtClean="0"/>
              <a:t>, which may do away with the need for taking a steroid drug such as prednisone along with treatment</a:t>
            </a:r>
          </a:p>
          <a:p>
            <a:pPr marL="0" indent="0">
              <a:buNone/>
            </a:pPr>
            <a:r>
              <a:rPr lang="en-US" dirty="0" err="1" smtClean="0"/>
              <a:t>Orteronel</a:t>
            </a:r>
            <a:r>
              <a:rPr lang="en-US" dirty="0" smtClean="0"/>
              <a:t> is only available in clinical trials at this time</a:t>
            </a:r>
          </a:p>
        </p:txBody>
      </p:sp>
    </p:spTree>
    <p:extLst>
      <p:ext uri="{BB962C8B-B14F-4D97-AF65-F5344CB8AC3E}">
        <p14:creationId xmlns:p14="http://schemas.microsoft.com/office/powerpoint/2010/main" val="3787361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Chemotherapy</a:t>
            </a:r>
            <a:endParaRPr lang="en-US" b="1"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Chemotherapy is sometimes used if prostate cancer has spread outside the prostate land and hormone therapy is not working</a:t>
            </a:r>
          </a:p>
          <a:p>
            <a:pPr marL="0" indent="0">
              <a:buNone/>
            </a:pPr>
            <a:r>
              <a:rPr lang="en-US" dirty="0" smtClean="0"/>
              <a:t>For prostate cancer, chemo drugs are typically used one at a time </a:t>
            </a:r>
          </a:p>
          <a:p>
            <a:pPr marL="0" indent="0">
              <a:buNone/>
            </a:pPr>
            <a:r>
              <a:rPr lang="en-US" dirty="0" smtClean="0"/>
              <a:t>Some of the chemo drugs used to treat prostate cancer include; </a:t>
            </a:r>
          </a:p>
          <a:p>
            <a:pPr>
              <a:buFontTx/>
              <a:buChar char="-"/>
            </a:pPr>
            <a:r>
              <a:rPr lang="en-US" dirty="0" err="1" smtClean="0"/>
              <a:t>Docetaxel</a:t>
            </a:r>
            <a:r>
              <a:rPr lang="en-US" dirty="0" smtClean="0"/>
              <a:t> </a:t>
            </a:r>
          </a:p>
          <a:p>
            <a:pPr>
              <a:buFontTx/>
              <a:buChar char="-"/>
            </a:pPr>
            <a:r>
              <a:rPr lang="en-US" dirty="0" err="1" smtClean="0"/>
              <a:t>Cabazitaxel</a:t>
            </a:r>
            <a:r>
              <a:rPr lang="en-US" dirty="0" smtClean="0"/>
              <a:t> </a:t>
            </a:r>
          </a:p>
          <a:p>
            <a:pPr>
              <a:buFontTx/>
              <a:buChar char="-"/>
            </a:pPr>
            <a:r>
              <a:rPr lang="en-US" dirty="0" smtClean="0"/>
              <a:t>Doxorubicin </a:t>
            </a:r>
          </a:p>
          <a:p>
            <a:pPr>
              <a:buFontTx/>
              <a:buChar char="-"/>
            </a:pPr>
            <a:r>
              <a:rPr lang="en-US" dirty="0" err="1" smtClean="0"/>
              <a:t>Etoposide</a:t>
            </a:r>
            <a:r>
              <a:rPr lang="en-US" dirty="0" smtClean="0"/>
              <a:t> </a:t>
            </a:r>
          </a:p>
          <a:p>
            <a:pPr>
              <a:buFontTx/>
              <a:buChar char="-"/>
            </a:pPr>
            <a:r>
              <a:rPr lang="en-US" dirty="0" smtClean="0"/>
              <a:t>Vinblastine </a:t>
            </a:r>
          </a:p>
          <a:p>
            <a:pPr>
              <a:buFontTx/>
              <a:buChar char="-"/>
            </a:pPr>
            <a:r>
              <a:rPr lang="en-US" dirty="0" smtClean="0"/>
              <a:t>Paclitaxel </a:t>
            </a:r>
          </a:p>
          <a:p>
            <a:pPr>
              <a:buFontTx/>
              <a:buChar char="-"/>
            </a:pPr>
            <a:r>
              <a:rPr lang="en-US" dirty="0" smtClean="0"/>
              <a:t>Carboplatin </a:t>
            </a:r>
            <a:endParaRPr lang="en-US" dirty="0"/>
          </a:p>
        </p:txBody>
      </p:sp>
    </p:spTree>
    <p:extLst>
      <p:ext uri="{BB962C8B-B14F-4D97-AF65-F5344CB8AC3E}">
        <p14:creationId xmlns:p14="http://schemas.microsoft.com/office/powerpoint/2010/main" val="1974107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In most cases, the first chemo drug given is </a:t>
            </a:r>
            <a:r>
              <a:rPr lang="en-US" dirty="0" err="1" smtClean="0"/>
              <a:t>docetaxel</a:t>
            </a:r>
            <a:r>
              <a:rPr lang="en-US" dirty="0" smtClean="0"/>
              <a:t> combined with the steroid drug prednisone </a:t>
            </a:r>
          </a:p>
          <a:p>
            <a:pPr marL="0" indent="0">
              <a:buNone/>
            </a:pPr>
            <a:endParaRPr lang="en-US" dirty="0"/>
          </a:p>
          <a:p>
            <a:pPr marL="0" indent="0">
              <a:buNone/>
            </a:pPr>
            <a:r>
              <a:rPr lang="en-US" dirty="0" smtClean="0"/>
              <a:t>If this drug does not work (or stops working), a newer drug called </a:t>
            </a:r>
            <a:r>
              <a:rPr lang="en-US" dirty="0" err="1" smtClean="0"/>
              <a:t>cabazitaxel</a:t>
            </a:r>
            <a:r>
              <a:rPr lang="en-US" dirty="0" smtClean="0"/>
              <a:t> is given especially in cases when cancer has stopped responding t hormone therapy and chemotherapy  </a:t>
            </a:r>
            <a:endParaRPr lang="en-US" dirty="0"/>
          </a:p>
        </p:txBody>
      </p:sp>
    </p:spTree>
    <p:extLst>
      <p:ext uri="{BB962C8B-B14F-4D97-AF65-F5344CB8AC3E}">
        <p14:creationId xmlns:p14="http://schemas.microsoft.com/office/powerpoint/2010/main" val="1218317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Prostate Cancer</a:t>
            </a:r>
            <a:endParaRPr lang="en-US" b="1" dirty="0"/>
          </a:p>
        </p:txBody>
      </p:sp>
      <p:sp>
        <p:nvSpPr>
          <p:cNvPr id="3" name="Content Placeholder 2"/>
          <p:cNvSpPr>
            <a:spLocks noGrp="1"/>
          </p:cNvSpPr>
          <p:nvPr>
            <p:ph idx="1"/>
          </p:nvPr>
        </p:nvSpPr>
        <p:spPr/>
        <p:txBody>
          <a:bodyPr/>
          <a:lstStyle/>
          <a:p>
            <a:r>
              <a:rPr lang="en-US" dirty="0" smtClean="0"/>
              <a:t>Prostate cancer is the carcinoma of the carcinoma of prostate gland that may spread to other parts of the body, particularly bones and lymph </a:t>
            </a:r>
            <a:endParaRPr lang="en-US" dirty="0"/>
          </a:p>
        </p:txBody>
      </p:sp>
    </p:spTree>
    <p:extLst>
      <p:ext uri="{BB962C8B-B14F-4D97-AF65-F5344CB8AC3E}">
        <p14:creationId xmlns:p14="http://schemas.microsoft.com/office/powerpoint/2010/main" val="3502386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RADIUM 223 DICHLORIDE (</a:t>
            </a:r>
            <a:r>
              <a:rPr lang="en-US" b="1" dirty="0" err="1" smtClean="0"/>
              <a:t>Xofigo</a:t>
            </a:r>
            <a:r>
              <a:rPr lang="en-US" b="1" dirty="0" smtClean="0"/>
              <a:t>) </a:t>
            </a:r>
            <a:endParaRPr lang="en-US" b="1" dirty="0"/>
          </a:p>
        </p:txBody>
      </p:sp>
      <p:sp>
        <p:nvSpPr>
          <p:cNvPr id="3" name="Content Placeholder 2"/>
          <p:cNvSpPr>
            <a:spLocks noGrp="1"/>
          </p:cNvSpPr>
          <p:nvPr>
            <p:ph idx="1"/>
          </p:nvPr>
        </p:nvSpPr>
        <p:spPr/>
        <p:txBody>
          <a:bodyPr/>
          <a:lstStyle/>
          <a:p>
            <a:r>
              <a:rPr lang="en-US" dirty="0" smtClean="0"/>
              <a:t>FDA has approved </a:t>
            </a:r>
            <a:r>
              <a:rPr lang="en-US" dirty="0" err="1" smtClean="0"/>
              <a:t>Xofigo</a:t>
            </a:r>
            <a:r>
              <a:rPr lang="en-US" dirty="0" smtClean="0"/>
              <a:t> (radium 22 dichloride) to treat certain men with advanced prostate cancer. It is intended for men whose cancer has spread (metastasized) only to their bones </a:t>
            </a:r>
          </a:p>
          <a:p>
            <a:r>
              <a:rPr lang="en-US" dirty="0" err="1" smtClean="0"/>
              <a:t>Xofigo</a:t>
            </a:r>
            <a:r>
              <a:rPr lang="en-US" dirty="0" smtClean="0"/>
              <a:t> is given as an injection into vein, once a month. It binds with minerals in the bone to deliver radiation directly to bone tumors limiting the damage to the surrounding normal tissues </a:t>
            </a:r>
            <a:endParaRPr lang="en-US" dirty="0"/>
          </a:p>
        </p:txBody>
      </p:sp>
    </p:spTree>
    <p:extLst>
      <p:ext uri="{BB962C8B-B14F-4D97-AF65-F5344CB8AC3E}">
        <p14:creationId xmlns:p14="http://schemas.microsoft.com/office/powerpoint/2010/main" val="2419618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VACCINATION</a:t>
            </a:r>
            <a:endParaRPr lang="en-US" b="1" dirty="0"/>
          </a:p>
        </p:txBody>
      </p:sp>
      <p:sp>
        <p:nvSpPr>
          <p:cNvPr id="3" name="Content Placeholder 2"/>
          <p:cNvSpPr>
            <a:spLocks noGrp="1"/>
          </p:cNvSpPr>
          <p:nvPr>
            <p:ph idx="1"/>
          </p:nvPr>
        </p:nvSpPr>
        <p:spPr/>
        <p:txBody>
          <a:bodyPr/>
          <a:lstStyle/>
          <a:p>
            <a:r>
              <a:rPr lang="en-US" dirty="0" err="1" smtClean="0"/>
              <a:t>Sipuleucel</a:t>
            </a:r>
            <a:r>
              <a:rPr lang="en-US" dirty="0" smtClean="0"/>
              <a:t>-T (</a:t>
            </a:r>
            <a:r>
              <a:rPr lang="en-US" dirty="0" err="1" smtClean="0"/>
              <a:t>Provenge</a:t>
            </a:r>
            <a:r>
              <a:rPr lang="en-US" dirty="0" smtClean="0"/>
              <a:t>) is a cancer vaccine used to treat advanced prostate cancer </a:t>
            </a:r>
          </a:p>
          <a:p>
            <a:endParaRPr lang="en-US" dirty="0"/>
          </a:p>
          <a:p>
            <a:r>
              <a:rPr lang="en-US" dirty="0" smtClean="0"/>
              <a:t>Most vaccines are designed to prevent diseases but this vaccine is aimed at treating prostate cancer not preventing it </a:t>
            </a:r>
            <a:endParaRPr lang="en-US" dirty="0"/>
          </a:p>
        </p:txBody>
      </p:sp>
    </p:spTree>
    <p:extLst>
      <p:ext uri="{BB962C8B-B14F-4D97-AF65-F5344CB8AC3E}">
        <p14:creationId xmlns:p14="http://schemas.microsoft.com/office/powerpoint/2010/main" val="2242358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smtClean="0"/>
              <a:t>THANK YOU</a:t>
            </a:r>
            <a:endParaRPr lang="en-US" dirty="0"/>
          </a:p>
        </p:txBody>
      </p:sp>
    </p:spTree>
    <p:extLst>
      <p:ext uri="{BB962C8B-B14F-4D97-AF65-F5344CB8AC3E}">
        <p14:creationId xmlns:p14="http://schemas.microsoft.com/office/powerpoint/2010/main" val="2926208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825937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Pathophysiology</a:t>
            </a:r>
            <a:endParaRPr lang="en-US" b="1" dirty="0"/>
          </a:p>
        </p:txBody>
      </p:sp>
      <p:sp>
        <p:nvSpPr>
          <p:cNvPr id="3" name="Content Placeholder 2"/>
          <p:cNvSpPr>
            <a:spLocks noGrp="1"/>
          </p:cNvSpPr>
          <p:nvPr>
            <p:ph idx="1"/>
          </p:nvPr>
        </p:nvSpPr>
        <p:spPr/>
        <p:txBody>
          <a:bodyPr>
            <a:normAutofit lnSpcReduction="10000"/>
          </a:bodyPr>
          <a:lstStyle/>
          <a:p>
            <a:r>
              <a:rPr lang="en-US" dirty="0" smtClean="0"/>
              <a:t>In prostate cancer, the cells of the prostate gland mutate into cancer cells. Mutation is majorly in p53 genes, BCL2 and ERK5 alternations in </a:t>
            </a:r>
            <a:r>
              <a:rPr lang="en-US" dirty="0" err="1" smtClean="0"/>
              <a:t>Akt</a:t>
            </a:r>
            <a:r>
              <a:rPr lang="en-US" dirty="0" smtClean="0"/>
              <a:t> kinase signaling contribute the development of prostate cancer</a:t>
            </a:r>
          </a:p>
          <a:p>
            <a:r>
              <a:rPr lang="en-US" dirty="0" smtClean="0"/>
              <a:t>The prostate gland requires hormones known as Androgens that are involved in cell survival apoptosis. Androgens include; testosterone, </a:t>
            </a:r>
            <a:r>
              <a:rPr lang="en-US" dirty="0" err="1" smtClean="0"/>
              <a:t>dehydroepiandrosterone</a:t>
            </a:r>
            <a:r>
              <a:rPr lang="en-US" dirty="0" smtClean="0"/>
              <a:t> and </a:t>
            </a:r>
            <a:r>
              <a:rPr lang="en-US" dirty="0" err="1" smtClean="0"/>
              <a:t>dihydrotestosterone</a:t>
            </a:r>
            <a:r>
              <a:rPr lang="en-US" dirty="0" smtClean="0"/>
              <a:t>.</a:t>
            </a:r>
          </a:p>
          <a:p>
            <a:r>
              <a:rPr lang="en-US" dirty="0" smtClean="0"/>
              <a:t>Initially, small clumps of cancer cells remain confined to the prostate gland, that’s carcinoma in situ or prostatic intraepithelial </a:t>
            </a:r>
            <a:r>
              <a:rPr lang="en-US" dirty="0" err="1" smtClean="0"/>
              <a:t>neoplasia</a:t>
            </a:r>
            <a:r>
              <a:rPr lang="en-US" dirty="0" smtClean="0"/>
              <a:t>.</a:t>
            </a:r>
          </a:p>
          <a:p>
            <a:r>
              <a:rPr lang="en-US" dirty="0" smtClean="0"/>
              <a:t>Overtime the cancer cells spread to surrounding tissue forming a tumor. Invades nearby lymph nodes or rectum or metastasize to bone.</a:t>
            </a:r>
          </a:p>
          <a:p>
            <a:pPr marL="0" indent="0">
              <a:buNone/>
            </a:pPr>
            <a:endParaRPr lang="en-US" dirty="0"/>
          </a:p>
        </p:txBody>
      </p:sp>
    </p:spTree>
    <p:extLst>
      <p:ext uri="{BB962C8B-B14F-4D97-AF65-F5344CB8AC3E}">
        <p14:creationId xmlns:p14="http://schemas.microsoft.com/office/powerpoint/2010/main" val="1300817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RISK FACTORS</a:t>
            </a:r>
            <a:endParaRPr lang="en-US" b="1" dirty="0"/>
          </a:p>
        </p:txBody>
      </p:sp>
      <p:sp>
        <p:nvSpPr>
          <p:cNvPr id="3" name="Content Placeholder 2"/>
          <p:cNvSpPr>
            <a:spLocks noGrp="1"/>
          </p:cNvSpPr>
          <p:nvPr>
            <p:ph idx="1"/>
          </p:nvPr>
        </p:nvSpPr>
        <p:spPr/>
        <p:txBody>
          <a:bodyPr/>
          <a:lstStyle/>
          <a:p>
            <a:r>
              <a:rPr lang="en-US" dirty="0" smtClean="0"/>
              <a:t>Obesity</a:t>
            </a:r>
          </a:p>
          <a:p>
            <a:r>
              <a:rPr lang="en-US" dirty="0" smtClean="0"/>
              <a:t>Age </a:t>
            </a:r>
          </a:p>
          <a:p>
            <a:r>
              <a:rPr lang="en-US" dirty="0" smtClean="0"/>
              <a:t>Family history</a:t>
            </a:r>
          </a:p>
          <a:p>
            <a:r>
              <a:rPr lang="en-US" dirty="0" smtClean="0"/>
              <a:t>Lower levels of </a:t>
            </a:r>
            <a:r>
              <a:rPr lang="en-US" dirty="0" err="1" smtClean="0"/>
              <a:t>vit.D</a:t>
            </a:r>
            <a:endParaRPr lang="en-US" dirty="0" smtClean="0"/>
          </a:p>
          <a:p>
            <a:r>
              <a:rPr lang="en-US" dirty="0" smtClean="0"/>
              <a:t>Prostatitis</a:t>
            </a:r>
          </a:p>
          <a:p>
            <a:r>
              <a:rPr lang="en-US" dirty="0" smtClean="0"/>
              <a:t>Elevated blood levels of Testosterone</a:t>
            </a:r>
            <a:endParaRPr lang="en-US" dirty="0"/>
          </a:p>
        </p:txBody>
      </p:sp>
    </p:spTree>
    <p:extLst>
      <p:ext uri="{BB962C8B-B14F-4D97-AF65-F5344CB8AC3E}">
        <p14:creationId xmlns:p14="http://schemas.microsoft.com/office/powerpoint/2010/main" val="1126096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SYMPTOMS</a:t>
            </a:r>
            <a:endParaRPr lang="en-US" b="1" dirty="0"/>
          </a:p>
        </p:txBody>
      </p:sp>
      <p:sp>
        <p:nvSpPr>
          <p:cNvPr id="3" name="Content Placeholder 2"/>
          <p:cNvSpPr>
            <a:spLocks noGrp="1"/>
          </p:cNvSpPr>
          <p:nvPr>
            <p:ph idx="1"/>
          </p:nvPr>
        </p:nvSpPr>
        <p:spPr/>
        <p:txBody>
          <a:bodyPr/>
          <a:lstStyle/>
          <a:p>
            <a:r>
              <a:rPr lang="en-US" dirty="0" smtClean="0"/>
              <a:t>Weak or interrupted urine flow </a:t>
            </a:r>
          </a:p>
          <a:p>
            <a:r>
              <a:rPr lang="en-US" dirty="0" err="1" smtClean="0"/>
              <a:t>Haematuria</a:t>
            </a:r>
            <a:endParaRPr lang="en-US" dirty="0" smtClean="0"/>
          </a:p>
          <a:p>
            <a:r>
              <a:rPr lang="en-US" dirty="0" err="1" smtClean="0"/>
              <a:t>Nocturia</a:t>
            </a:r>
            <a:r>
              <a:rPr lang="en-US" dirty="0" smtClean="0"/>
              <a:t> </a:t>
            </a:r>
          </a:p>
          <a:p>
            <a:r>
              <a:rPr lang="en-US" dirty="0" smtClean="0"/>
              <a:t>Dysuria</a:t>
            </a:r>
          </a:p>
          <a:p>
            <a:r>
              <a:rPr lang="en-US" dirty="0" smtClean="0"/>
              <a:t>Pain in pelvis, spine and ribs</a:t>
            </a:r>
          </a:p>
          <a:p>
            <a:r>
              <a:rPr lang="en-US" dirty="0" smtClean="0"/>
              <a:t>Lymphedema</a:t>
            </a:r>
          </a:p>
          <a:p>
            <a:r>
              <a:rPr lang="en-US" dirty="0" smtClean="0"/>
              <a:t>Renal insufficiency</a:t>
            </a:r>
            <a:endParaRPr lang="en-US" dirty="0"/>
          </a:p>
        </p:txBody>
      </p:sp>
    </p:spTree>
    <p:extLst>
      <p:ext uri="{BB962C8B-B14F-4D97-AF65-F5344CB8AC3E}">
        <p14:creationId xmlns:p14="http://schemas.microsoft.com/office/powerpoint/2010/main" val="2776932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DIAGNOSTIC PARAMETERS</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u="sng" dirty="0" smtClean="0"/>
              <a:t>Prostate-Specific Antigen  Blood Test</a:t>
            </a:r>
          </a:p>
          <a:p>
            <a:r>
              <a:rPr lang="en-US" dirty="0" smtClean="0"/>
              <a:t>PSA is a protein produced by the prostate gland, all men have a small amount in their blood and increases with age.</a:t>
            </a:r>
          </a:p>
          <a:p>
            <a:r>
              <a:rPr lang="en-US" dirty="0" smtClean="0"/>
              <a:t>In prostate, PSA production is increased which is a sign in early stages levels above 4.0 </a:t>
            </a:r>
            <a:r>
              <a:rPr lang="en-US" dirty="0" err="1" smtClean="0"/>
              <a:t>ng</a:t>
            </a:r>
            <a:r>
              <a:rPr lang="en-US" dirty="0" smtClean="0"/>
              <a:t>/ml is an indication for biopsy.</a:t>
            </a:r>
          </a:p>
          <a:p>
            <a:pPr marL="0" indent="0">
              <a:buNone/>
            </a:pPr>
            <a:r>
              <a:rPr lang="en-US" dirty="0" smtClean="0"/>
              <a:t>2. </a:t>
            </a:r>
            <a:r>
              <a:rPr lang="en-US" u="sng" dirty="0" smtClean="0"/>
              <a:t>Digital Rectal Examination</a:t>
            </a:r>
          </a:p>
          <a:p>
            <a:pPr marL="0" indent="0">
              <a:buNone/>
            </a:pPr>
            <a:r>
              <a:rPr lang="en-US" u="sng" dirty="0"/>
              <a:t> </a:t>
            </a:r>
            <a:r>
              <a:rPr lang="en-US" u="sng" dirty="0" smtClean="0"/>
              <a:t>   </a:t>
            </a:r>
            <a:r>
              <a:rPr lang="en-US" dirty="0" smtClean="0"/>
              <a:t>DRE is useful in ruling out prostate enlargement caused by benign prostatic hyperplasia.</a:t>
            </a:r>
          </a:p>
          <a:p>
            <a:pPr marL="0" indent="0">
              <a:buNone/>
            </a:pPr>
            <a:endParaRPr lang="en-US" u="sng" dirty="0" smtClean="0"/>
          </a:p>
        </p:txBody>
      </p:sp>
    </p:spTree>
    <p:extLst>
      <p:ext uri="{BB962C8B-B14F-4D97-AF65-F5344CB8AC3E}">
        <p14:creationId xmlns:p14="http://schemas.microsoft.com/office/powerpoint/2010/main" val="1448892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Diagnostic parameters</a:t>
            </a:r>
            <a:endParaRPr lang="en-US" b="1" dirty="0"/>
          </a:p>
        </p:txBody>
      </p:sp>
      <p:sp>
        <p:nvSpPr>
          <p:cNvPr id="3" name="Content Placeholder 2"/>
          <p:cNvSpPr>
            <a:spLocks noGrp="1"/>
          </p:cNvSpPr>
          <p:nvPr>
            <p:ph idx="1"/>
          </p:nvPr>
        </p:nvSpPr>
        <p:spPr/>
        <p:txBody>
          <a:bodyPr/>
          <a:lstStyle/>
          <a:p>
            <a:pPr marL="0" indent="0">
              <a:buNone/>
            </a:pPr>
            <a:r>
              <a:rPr lang="en-US" dirty="0" smtClean="0"/>
              <a:t>3. </a:t>
            </a:r>
            <a:r>
              <a:rPr lang="en-US" u="sng" dirty="0" smtClean="0"/>
              <a:t>Biopsy</a:t>
            </a:r>
            <a:endParaRPr lang="en-US" dirty="0" smtClean="0"/>
          </a:p>
          <a:p>
            <a:r>
              <a:rPr lang="en-US" dirty="0"/>
              <a:t> </a:t>
            </a:r>
            <a:r>
              <a:rPr lang="en-US" dirty="0" smtClean="0"/>
              <a:t>   Aids in the diagnosis and help to determine the Gleason score</a:t>
            </a:r>
          </a:p>
          <a:p>
            <a:r>
              <a:rPr lang="en-US" dirty="0" smtClean="0"/>
              <a:t>The lower the score the less likely the cancer will spread;</a:t>
            </a:r>
          </a:p>
          <a:p>
            <a:pPr>
              <a:buFont typeface="Wingdings" panose="05000000000000000000" pitchFamily="2" charset="2"/>
              <a:buChar char="Ø"/>
            </a:pPr>
            <a:r>
              <a:rPr lang="en-US" dirty="0" smtClean="0"/>
              <a:t>A Gleason score of six or less means the cancer is unlikely to spread</a:t>
            </a:r>
          </a:p>
          <a:p>
            <a:pPr>
              <a:buFont typeface="Wingdings" panose="05000000000000000000" pitchFamily="2" charset="2"/>
              <a:buChar char="Ø"/>
            </a:pPr>
            <a:r>
              <a:rPr lang="en-US" dirty="0" smtClean="0"/>
              <a:t>A Gleason score of seven means there is a moderate chance of the cancer spreading</a:t>
            </a:r>
          </a:p>
          <a:p>
            <a:pPr>
              <a:buFont typeface="Wingdings" panose="05000000000000000000" pitchFamily="2" charset="2"/>
              <a:buChar char="Ø"/>
            </a:pPr>
            <a:r>
              <a:rPr lang="en-US" dirty="0" smtClean="0"/>
              <a:t>A Gleason score of eight  means or  above means there is a significant chance  the cancer will  spread</a:t>
            </a:r>
          </a:p>
          <a:p>
            <a:pPr marL="0" indent="0">
              <a:buNone/>
            </a:pPr>
            <a:endParaRPr lang="en-US" dirty="0"/>
          </a:p>
        </p:txBody>
      </p:sp>
    </p:spTree>
    <p:extLst>
      <p:ext uri="{BB962C8B-B14F-4D97-AF65-F5344CB8AC3E}">
        <p14:creationId xmlns:p14="http://schemas.microsoft.com/office/powerpoint/2010/main" val="259520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Diagnostic parameters</a:t>
            </a:r>
            <a:endParaRPr lang="en-US" b="1" dirty="0"/>
          </a:p>
        </p:txBody>
      </p:sp>
      <p:sp>
        <p:nvSpPr>
          <p:cNvPr id="3" name="Content Placeholder 2"/>
          <p:cNvSpPr>
            <a:spLocks noGrp="1"/>
          </p:cNvSpPr>
          <p:nvPr>
            <p:ph idx="1"/>
          </p:nvPr>
        </p:nvSpPr>
        <p:spPr/>
        <p:txBody>
          <a:bodyPr/>
          <a:lstStyle/>
          <a:p>
            <a:pPr marL="0" indent="0">
              <a:buNone/>
            </a:pPr>
            <a:r>
              <a:rPr lang="en-US" dirty="0" smtClean="0"/>
              <a:t>4. </a:t>
            </a:r>
            <a:r>
              <a:rPr lang="en-US" u="sng" dirty="0" smtClean="0"/>
              <a:t>MRI and CT Scan</a:t>
            </a:r>
          </a:p>
          <a:p>
            <a:pPr marL="0" indent="0">
              <a:buNone/>
            </a:pPr>
            <a:r>
              <a:rPr lang="en-US" dirty="0"/>
              <a:t> </a:t>
            </a:r>
            <a:r>
              <a:rPr lang="en-US" dirty="0" smtClean="0"/>
              <a:t> To access the extension into the bladder and lymph nodes for staging the cancer and to evaluate bone metastasis.</a:t>
            </a:r>
            <a:endParaRPr lang="en-US" dirty="0"/>
          </a:p>
        </p:txBody>
      </p:sp>
    </p:spTree>
    <p:extLst>
      <p:ext uri="{BB962C8B-B14F-4D97-AF65-F5344CB8AC3E}">
        <p14:creationId xmlns:p14="http://schemas.microsoft.com/office/powerpoint/2010/main" val="1863662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TREATMENT</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u="sng" dirty="0" smtClean="0"/>
              <a:t>Prostatectomy;</a:t>
            </a:r>
          </a:p>
          <a:p>
            <a:pPr marL="0" indent="0">
              <a:buNone/>
            </a:pPr>
            <a:r>
              <a:rPr lang="en-US" dirty="0"/>
              <a:t> </a:t>
            </a:r>
            <a:r>
              <a:rPr lang="en-US" dirty="0" smtClean="0"/>
              <a:t>       Removal of prostate gland</a:t>
            </a:r>
          </a:p>
          <a:p>
            <a:pPr marL="0" indent="0">
              <a:buNone/>
            </a:pPr>
            <a:r>
              <a:rPr lang="en-US" dirty="0" smtClean="0"/>
              <a:t>2. </a:t>
            </a:r>
            <a:r>
              <a:rPr lang="en-US" u="sng" dirty="0" smtClean="0"/>
              <a:t>Radiotherapy</a:t>
            </a:r>
          </a:p>
          <a:p>
            <a:pPr marL="0" indent="0">
              <a:buNone/>
            </a:pPr>
            <a:r>
              <a:rPr lang="en-US" dirty="0"/>
              <a:t> </a:t>
            </a:r>
            <a:r>
              <a:rPr lang="en-US" dirty="0" smtClean="0"/>
              <a:t>    External beam radiotherapy and Brachytherapy[radioactive seeds]</a:t>
            </a:r>
            <a:endParaRPr lang="en-US" dirty="0"/>
          </a:p>
        </p:txBody>
      </p:sp>
    </p:spTree>
    <p:extLst>
      <p:ext uri="{BB962C8B-B14F-4D97-AF65-F5344CB8AC3E}">
        <p14:creationId xmlns:p14="http://schemas.microsoft.com/office/powerpoint/2010/main" val="22867413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997</Words>
  <Application>Microsoft Office PowerPoint</Application>
  <PresentationFormat>Widescreen</PresentationFormat>
  <Paragraphs>106</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Times New Roman</vt:lpstr>
      <vt:lpstr>Wingdings</vt:lpstr>
      <vt:lpstr>Office Theme</vt:lpstr>
      <vt:lpstr>PROSTATE CANCER</vt:lpstr>
      <vt:lpstr>Prostate Cancer</vt:lpstr>
      <vt:lpstr>Pathophysiology</vt:lpstr>
      <vt:lpstr>RISK FACTORS</vt:lpstr>
      <vt:lpstr>SYMPTOMS</vt:lpstr>
      <vt:lpstr>DIAGNOSTIC PARAMETERS</vt:lpstr>
      <vt:lpstr>Diagnostic parameters</vt:lpstr>
      <vt:lpstr>Diagnostic parameters</vt:lpstr>
      <vt:lpstr>TREATMENT</vt:lpstr>
      <vt:lpstr>Hormone Therapy: </vt:lpstr>
      <vt:lpstr>Examples of LH blockers include </vt:lpstr>
      <vt:lpstr>Anti Androgens</vt:lpstr>
      <vt:lpstr>TRIPLE ANDROGEN BLOCKADE (TAB)</vt:lpstr>
      <vt:lpstr>ENZALUMIDE </vt:lpstr>
      <vt:lpstr>ABIRATERONE (ZYTIGA)</vt:lpstr>
      <vt:lpstr>ZYTIGA</vt:lpstr>
      <vt:lpstr>PowerPoint Presentation</vt:lpstr>
      <vt:lpstr>4. Chemotherapy</vt:lpstr>
      <vt:lpstr>PowerPoint Presentation</vt:lpstr>
      <vt:lpstr>RADIUM 223 DICHLORIDE (Xofigo) </vt:lpstr>
      <vt:lpstr>5. VACCINATION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PROSTATE CANCER</dc:title>
  <dc:creator>Dell</dc:creator>
  <cp:lastModifiedBy>Dell</cp:lastModifiedBy>
  <cp:revision>16</cp:revision>
  <dcterms:created xsi:type="dcterms:W3CDTF">2021-09-29T19:15:34Z</dcterms:created>
  <dcterms:modified xsi:type="dcterms:W3CDTF">2021-09-29T21:43:27Z</dcterms:modified>
</cp:coreProperties>
</file>