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60" r:id="rId6"/>
    <p:sldId id="264" r:id="rId7"/>
    <p:sldId id="261" r:id="rId8"/>
    <p:sldId id="265" r:id="rId9"/>
    <p:sldId id="259" r:id="rId10"/>
    <p:sldId id="266" r:id="rId11"/>
    <p:sldId id="262" r:id="rId12"/>
    <p:sldId id="263" r:id="rId13"/>
    <p:sldId id="270" r:id="rId14"/>
    <p:sldId id="275" r:id="rId15"/>
    <p:sldId id="274" r:id="rId16"/>
    <p:sldId id="273" r:id="rId17"/>
    <p:sldId id="271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49CD-E09A-4131-B679-062E3E006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0C56D1-8737-463C-9650-B0B4E9670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B77B6-32E1-4385-8715-EA4694FCD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F94BB-6B57-4EF8-BE26-C996D2A78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35EE-C1FD-41D5-8664-E5EF5278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39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5304-F5DF-4BA2-8484-6C6C9379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C1ADC-1A41-430C-B7E8-98627B34B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4F409-8BCD-4E39-9738-5E9B24F1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DE268-D10E-480F-9A1D-4E63A2310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9F047-86B1-4973-8A93-415CA415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9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290329-7957-4510-8B8F-44F9226B7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23C26-4737-4D8D-B1ED-35408B2AD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20230-570D-4A08-8F4B-B13C2B3A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8A6E-3FBF-40AF-8730-C2B46B759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CDE8E-F2CC-41C5-926A-2DDF0792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9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8D7C-9EDB-4FDA-842A-CA623071D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F000E-1EE2-488F-A047-2FCDD3BD9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05829-9551-4110-9C22-7C5BED5D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C0B11-1E06-4535-A61C-89C50CDFE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29A6B-C8C5-46E8-829B-E818BD86C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1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573A6-2E5A-4395-B89F-DC17C4DC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12E7B-42F6-44FD-AAA7-5FA58145D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16353-6FFE-4D4E-A47E-DD177C23E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F5171-D7A9-4AEA-AA2D-35CAE048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BD01B-0FEE-4EB0-AA90-A291A7D0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6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3ECA2-A9F0-48D0-AA4F-089AC4ADC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CB110-056C-4DA3-A088-CDFF51E1E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17E3B3-667E-4B35-A26B-A07D6E6B9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3D3C9-B400-47B9-8702-4EBE149F9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79463-99A9-489F-A00A-2695C774A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8C915-39AB-455B-A633-996032CA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5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13A66-DA5E-4DA1-9A17-D33BD86B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4C1F-7052-45AB-8130-32640DA7F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A2D37-EDC8-47B6-83D7-D321CA88A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FE6691-FCD1-46B1-9A28-25F2CC03D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A178F-D7FF-4A73-8440-5BF44503F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83172E-5F6B-449B-B047-D7649B3AB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4A9854-FB20-4B48-B0C5-A193D8544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33D70B-7591-45A4-8493-0DE44D71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0C57C-E66E-4503-BB8E-0F1BE97B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86036-96B8-45D4-8E45-5E685FFAF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AB487-E39A-4031-A90F-7AD28B58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D2E7E-0B6E-48A6-BAF9-60F33D79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4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7B4E2-86F6-4346-8F41-DB4097405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A0783B-91D0-4FBF-8B67-A7C0D23E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D6060-BB0F-4DD4-BAF6-B8D58F85F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2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D0DC-806C-4CBF-9652-AC6506E4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27DF2-6936-4F54-9D29-341AA0812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E644D-81D9-475C-81FD-8E4B2D0C2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EBC7B-3D85-4437-8B00-CC73F6A6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6F31D-055B-41C9-9D75-D8A2F5FD2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17F66-EDFC-401A-B458-6639BEA9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0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8C20-1831-444D-AD94-18D1AD7EF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8BECC1-BB35-4CDC-90AB-31AACE88B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08ABE-FAC3-4D3E-A85A-BB0E28061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6DCE7-96C7-423E-89DE-1B12FFC2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91F29-8806-4DAC-BE9C-664B1AAE3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C38E6-97B7-4DCE-AB79-5534218A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0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6D725A-4387-41DD-954E-D21E7D323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16D6B-E6F8-40FF-9037-C5EBB72B1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AB271-99E2-4D3B-BEEB-7260361EC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5D79B-51D4-4EFD-9A3F-4777D14CBAF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5E4DD-8816-4067-84B8-4105B878C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103B6-B4AA-425B-8DDA-EAF2886A1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D93F8-B26D-42BD-A687-01247A636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E961B-6BFF-45DE-AC53-4645309A0B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RADIOTHERAPY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76147E-B1F7-42C2-B0D6-4A4EEE8B11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PRESENTER: KAIMBO COMFORT</a:t>
            </a:r>
          </a:p>
          <a:p>
            <a:r>
              <a:rPr lang="en-US" dirty="0"/>
              <a:t>MODERATOR:DR MWANZA</a:t>
            </a:r>
          </a:p>
        </p:txBody>
      </p:sp>
    </p:spTree>
    <p:extLst>
      <p:ext uri="{BB962C8B-B14F-4D97-AF65-F5344CB8AC3E}">
        <p14:creationId xmlns:p14="http://schemas.microsoft.com/office/powerpoint/2010/main" val="21883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515FA-F54A-45D1-B1AF-82219E9C4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Indication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4BCFC-3BB2-4ED9-A945-8358A7909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Malignant tumors</a:t>
            </a:r>
          </a:p>
          <a:p>
            <a:pPr marL="0" indent="0">
              <a:buNone/>
            </a:pPr>
            <a:r>
              <a:rPr lang="en-US" dirty="0"/>
              <a:t>-Ca cervix </a:t>
            </a:r>
          </a:p>
          <a:p>
            <a:pPr marL="0" indent="0">
              <a:buNone/>
            </a:pPr>
            <a:r>
              <a:rPr lang="en-US" dirty="0"/>
              <a:t>-Anal and skin cancer </a:t>
            </a:r>
          </a:p>
          <a:p>
            <a:pPr marL="0" indent="0">
              <a:buNone/>
            </a:pPr>
            <a:r>
              <a:rPr lang="en-US" dirty="0"/>
              <a:t>-Head and neck cancer </a:t>
            </a:r>
          </a:p>
          <a:p>
            <a:pPr marL="0" indent="0">
              <a:buNone/>
            </a:pPr>
            <a:r>
              <a:rPr lang="en-US" dirty="0"/>
              <a:t>-Bladder Cancer </a:t>
            </a:r>
          </a:p>
          <a:p>
            <a:pPr marL="0" indent="0">
              <a:buNone/>
            </a:pPr>
            <a:r>
              <a:rPr lang="en-US" dirty="0"/>
              <a:t>-early lung cancer</a:t>
            </a:r>
          </a:p>
          <a:p>
            <a:pPr marL="0" indent="0">
              <a:buNone/>
            </a:pPr>
            <a:r>
              <a:rPr lang="en-US" dirty="0"/>
              <a:t> -early Ca Esophagus</a:t>
            </a:r>
          </a:p>
          <a:p>
            <a:r>
              <a:rPr lang="en-US" dirty="0"/>
              <a:t>Metastatic injuries</a:t>
            </a:r>
          </a:p>
          <a:p>
            <a:r>
              <a:rPr lang="en-US" dirty="0"/>
              <a:t>Some relapsing beign tumors(brain tumors)</a:t>
            </a:r>
          </a:p>
          <a:p>
            <a:r>
              <a:rPr lang="en-US" dirty="0"/>
              <a:t>Hemoblatoses; Hodgkin's disease, non-Hodgkin’s malignant</a:t>
            </a:r>
          </a:p>
          <a:p>
            <a:pPr marL="0" indent="0">
              <a:buNone/>
            </a:pPr>
            <a:r>
              <a:rPr lang="en-US" dirty="0"/>
              <a:t>                             Lymphoma, multiple myeloma.</a:t>
            </a:r>
          </a:p>
        </p:txBody>
      </p:sp>
    </p:spTree>
    <p:extLst>
      <p:ext uri="{BB962C8B-B14F-4D97-AF65-F5344CB8AC3E}">
        <p14:creationId xmlns:p14="http://schemas.microsoft.com/office/powerpoint/2010/main" val="2936570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88E0-9940-42FE-BB07-A4EF0565A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contraindication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F960B-FE4B-4109-8D04-E7C17283F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Absolute </a:t>
            </a:r>
            <a:r>
              <a:rPr lang="en-US" dirty="0"/>
              <a:t>: </a:t>
            </a:r>
          </a:p>
          <a:p>
            <a:r>
              <a:rPr lang="en-US" dirty="0"/>
              <a:t>Pregnancy </a:t>
            </a:r>
          </a:p>
          <a:p>
            <a:r>
              <a:rPr lang="en-US" dirty="0"/>
              <a:t> pacemaker in the RT field : </a:t>
            </a:r>
          </a:p>
          <a:p>
            <a:r>
              <a:rPr lang="en-US" dirty="0"/>
              <a:t>significant pre existing lung disease, if diffusing capacity is severely reduced 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-Relative </a:t>
            </a:r>
            <a:r>
              <a:rPr lang="en-US" dirty="0"/>
              <a:t>: </a:t>
            </a:r>
          </a:p>
          <a:p>
            <a:r>
              <a:rPr lang="en-US" dirty="0"/>
              <a:t>connective tissue disorders (SLE , scleroderma)</a:t>
            </a:r>
          </a:p>
          <a:p>
            <a:r>
              <a:rPr lang="en-US" dirty="0"/>
              <a:t> prior radiation therapy to the same part</a:t>
            </a:r>
          </a:p>
        </p:txBody>
      </p:sp>
    </p:spTree>
    <p:extLst>
      <p:ext uri="{BB962C8B-B14F-4D97-AF65-F5344CB8AC3E}">
        <p14:creationId xmlns:p14="http://schemas.microsoft.com/office/powerpoint/2010/main" val="3863877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E62D-A079-430E-87CE-384246A1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51FDB-D6E4-421F-97BC-5A0F4C32A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Acute</a:t>
            </a:r>
          </a:p>
          <a:p>
            <a:r>
              <a:rPr lang="en-US" dirty="0"/>
              <a:t>Nausea and vomiting</a:t>
            </a:r>
          </a:p>
          <a:p>
            <a:r>
              <a:rPr lang="en-US" dirty="0"/>
              <a:t>Skin desquamation</a:t>
            </a:r>
          </a:p>
          <a:p>
            <a:r>
              <a:rPr lang="en-US" dirty="0"/>
              <a:t>Diarrhea</a:t>
            </a:r>
          </a:p>
          <a:p>
            <a:r>
              <a:rPr lang="en-US" b="1" dirty="0"/>
              <a:t>Late</a:t>
            </a:r>
          </a:p>
          <a:p>
            <a:r>
              <a:rPr lang="en-US" dirty="0"/>
              <a:t>Fibrosis</a:t>
            </a:r>
          </a:p>
          <a:p>
            <a:r>
              <a:rPr lang="en-US" dirty="0"/>
              <a:t>Alopecia</a:t>
            </a:r>
          </a:p>
          <a:p>
            <a:r>
              <a:rPr lang="en-US" dirty="0"/>
              <a:t>Lymphoedema</a:t>
            </a:r>
          </a:p>
          <a:p>
            <a:r>
              <a:rPr lang="en-US" dirty="0"/>
              <a:t>Pneumonitis</a:t>
            </a:r>
          </a:p>
          <a:p>
            <a:r>
              <a:rPr lang="en-US" dirty="0"/>
              <a:t>Cancer</a:t>
            </a:r>
          </a:p>
          <a:p>
            <a:r>
              <a:rPr lang="en-US" dirty="0"/>
              <a:t>Cardiac problems</a:t>
            </a:r>
          </a:p>
        </p:txBody>
      </p:sp>
    </p:spTree>
    <p:extLst>
      <p:ext uri="{BB962C8B-B14F-4D97-AF65-F5344CB8AC3E}">
        <p14:creationId xmlns:p14="http://schemas.microsoft.com/office/powerpoint/2010/main" val="2345694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5D54F-94ED-4CF9-98A9-26C5CCB51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50006"/>
          </a:xfrm>
        </p:spPr>
        <p:txBody>
          <a:bodyPr>
            <a:normAutofit/>
          </a:bodyPr>
          <a:lstStyle/>
          <a:p>
            <a:r>
              <a:rPr lang="en-US" b="1" dirty="0"/>
              <a:t>Treatment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5B117-D86B-47D6-832E-7D8028CA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216"/>
            <a:ext cx="10515600" cy="613678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Process by which practioners determine the appropriate radiotherapy for a patient with cancer.</a:t>
            </a:r>
          </a:p>
          <a:p>
            <a:r>
              <a:rPr lang="en-US" dirty="0"/>
              <a:t>This involves:</a:t>
            </a:r>
          </a:p>
          <a:p>
            <a:pPr marL="514350" indent="-514350">
              <a:buAutoNum type="arabicPeriod"/>
            </a:pPr>
            <a:r>
              <a:rPr lang="en-US" b="1" dirty="0"/>
              <a:t>Initial consultation</a:t>
            </a:r>
            <a:r>
              <a:rPr lang="en-US" dirty="0"/>
              <a:t>: review medical </a:t>
            </a:r>
            <a:r>
              <a:rPr lang="en-US" dirty="0" err="1"/>
              <a:t>hx,MRI,CT</a:t>
            </a:r>
            <a:r>
              <a:rPr lang="en-US" dirty="0"/>
              <a:t>, physical examination and obtaining of consent.  Discus Tx options.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/>
              <a:t>CT Stimulation</a:t>
            </a:r>
            <a:r>
              <a:rPr lang="en-US" dirty="0"/>
              <a:t>: used to design the radiotherapy </a:t>
            </a:r>
          </a:p>
          <a:p>
            <a:pPr marL="0" indent="0">
              <a:buNone/>
            </a:pPr>
            <a:r>
              <a:rPr lang="en-US" dirty="0"/>
              <a:t>=&gt;Immobilization</a:t>
            </a:r>
          </a:p>
          <a:p>
            <a:pPr marL="0" indent="0">
              <a:buNone/>
            </a:pPr>
            <a:r>
              <a:rPr lang="en-US" dirty="0"/>
              <a:t>=&gt;Tattoo marking: help localize the exact point for beam line up.(3 small non permanent points are made.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682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1CEFD-D8A7-468F-82F7-87FED0FC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volume definition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6D67CC-9093-4B7E-858B-BBD3EA53C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134" y="1690688"/>
            <a:ext cx="7837934" cy="43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019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F0B671-92CB-464E-9C85-65205CECE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1" y="952500"/>
            <a:ext cx="11857149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83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98D7-28ED-42DD-9133-4CC2AFC6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9422DA6-F875-4823-906A-557C36F952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31" y="2072524"/>
            <a:ext cx="4906850" cy="44203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7C1D45-4216-455E-B09C-CB4A416B56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006" y="579548"/>
            <a:ext cx="6769994" cy="627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44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74D5D-BD9C-4918-A6D6-0CFA9213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ADCFD-3177-4077-AB91-7A310B059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</a:t>
            </a:r>
            <a:r>
              <a:rPr lang="en-US" b="1" dirty="0"/>
              <a:t>Treatment plan</a:t>
            </a:r>
            <a:r>
              <a:rPr lang="en-US" dirty="0"/>
              <a:t>- type of radiation machine, the amount of radiation and number of treatments.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5.</a:t>
            </a:r>
            <a:r>
              <a:rPr lang="en-US" b="1" dirty="0"/>
              <a:t>Treatment delivery</a:t>
            </a:r>
          </a:p>
          <a:p>
            <a:pPr marL="0" indent="0">
              <a:buNone/>
            </a:pPr>
            <a:r>
              <a:rPr lang="en-US" b="1" dirty="0"/>
              <a:t>6.Post treatment follow 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89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A23C1-593B-4C95-AE03-1F0B5D868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1307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FE1F5-B204-4C76-AA1F-E2104D0C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88892-E9EB-4C07-9E1F-0EDD8CD7A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Introduction</a:t>
            </a:r>
          </a:p>
          <a:p>
            <a:r>
              <a:rPr lang="en-US" dirty="0"/>
              <a:t>Mechanism of action</a:t>
            </a:r>
          </a:p>
          <a:p>
            <a:r>
              <a:rPr lang="en-US" dirty="0"/>
              <a:t>Aims of radiotherapy</a:t>
            </a:r>
          </a:p>
          <a:p>
            <a:r>
              <a:rPr lang="en-US" dirty="0"/>
              <a:t>Types</a:t>
            </a:r>
          </a:p>
          <a:p>
            <a:r>
              <a:rPr lang="en-US" dirty="0"/>
              <a:t>Classification</a:t>
            </a:r>
          </a:p>
          <a:p>
            <a:r>
              <a:rPr lang="en-US" dirty="0"/>
              <a:t>Indication </a:t>
            </a:r>
          </a:p>
          <a:p>
            <a:r>
              <a:rPr lang="en-US" dirty="0"/>
              <a:t>Contraindication</a:t>
            </a:r>
          </a:p>
          <a:p>
            <a:r>
              <a:rPr lang="en-US" dirty="0"/>
              <a:t>Side effects</a:t>
            </a:r>
          </a:p>
          <a:p>
            <a:r>
              <a:rPr lang="en-US" dirty="0"/>
              <a:t>Treatment plan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8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C9D8-66EF-45CD-8B32-24150B78C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807A3-2D19-4AA8-8CD8-9E65307F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Radiotherapy is a Medical use of </a:t>
            </a:r>
            <a:r>
              <a:rPr lang="en-US" b="1" dirty="0"/>
              <a:t>ionizing radiation </a:t>
            </a:r>
            <a:r>
              <a:rPr lang="en-US" dirty="0"/>
              <a:t>in the treatment of malignant cancers.</a:t>
            </a:r>
          </a:p>
          <a:p>
            <a:r>
              <a:rPr lang="en-US" dirty="0"/>
              <a:t>Ionizing radiation is radiation with sufficient energy to cause ionization.</a:t>
            </a:r>
          </a:p>
          <a:p>
            <a:r>
              <a:rPr lang="en-US" dirty="0"/>
              <a:t>Source of radiation used in radiotherapy</a:t>
            </a:r>
          </a:p>
          <a:p>
            <a:pPr marL="0" indent="0">
              <a:buNone/>
            </a:pPr>
            <a:r>
              <a:rPr lang="en-US" dirty="0"/>
              <a:t>1.xrays</a:t>
            </a:r>
          </a:p>
          <a:p>
            <a:pPr marL="0" indent="0">
              <a:buNone/>
            </a:pPr>
            <a:r>
              <a:rPr lang="en-US" dirty="0"/>
              <a:t>2.gamma rays </a:t>
            </a:r>
          </a:p>
          <a:p>
            <a:pPr marL="0" indent="0">
              <a:buNone/>
            </a:pPr>
            <a:r>
              <a:rPr lang="en-US" dirty="0"/>
              <a:t>3.high energy rays</a:t>
            </a:r>
          </a:p>
          <a:p>
            <a:pPr marL="0" indent="0">
              <a:buNone/>
            </a:pPr>
            <a:r>
              <a:rPr lang="en-US" dirty="0"/>
              <a:t>4.high energy electrons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7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4B839-6423-4FFB-A87A-BC36E900B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BAC93-EFC5-4C74-98F6-AC9656626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-The absorbed dose of radiation is expressed as the unit </a:t>
            </a:r>
            <a:r>
              <a:rPr lang="en-US" b="1" dirty="0"/>
              <a:t>Gray(GY</a:t>
            </a:r>
            <a:r>
              <a:rPr lang="en-US" dirty="0"/>
              <a:t>) and is commonly delivered in a series of small doses called </a:t>
            </a:r>
            <a:r>
              <a:rPr lang="en-US" b="1" dirty="0"/>
              <a:t>Fractions</a:t>
            </a:r>
            <a:r>
              <a:rPr lang="en-US" dirty="0"/>
              <a:t> rather than a single dose [2 GY in 30 fractions Per day,5 days per week over 6 weeks].</a:t>
            </a:r>
          </a:p>
          <a:p>
            <a:r>
              <a:rPr lang="en-US" dirty="0"/>
              <a:t>Reason for fractionation:</a:t>
            </a:r>
          </a:p>
          <a:p>
            <a:pPr marL="0" indent="0">
              <a:buNone/>
            </a:pPr>
            <a:r>
              <a:rPr lang="en-US" dirty="0"/>
              <a:t>4R -Repair</a:t>
            </a:r>
          </a:p>
          <a:p>
            <a:pPr marL="0" indent="0">
              <a:buNone/>
            </a:pPr>
            <a:r>
              <a:rPr lang="en-US" dirty="0"/>
              <a:t>      -Reoxygenation</a:t>
            </a:r>
          </a:p>
          <a:p>
            <a:pPr marL="0" indent="0">
              <a:buNone/>
            </a:pPr>
            <a:r>
              <a:rPr lang="en-US" dirty="0"/>
              <a:t>       -Redistribution</a:t>
            </a:r>
          </a:p>
          <a:p>
            <a:pPr marL="0" indent="0">
              <a:buNone/>
            </a:pPr>
            <a:r>
              <a:rPr lang="en-US" dirty="0"/>
              <a:t>        -Repopulation</a:t>
            </a:r>
          </a:p>
          <a:p>
            <a:pPr marL="0" indent="0">
              <a:buNone/>
            </a:pPr>
            <a:r>
              <a:rPr lang="en-US" dirty="0"/>
              <a:t>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9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53B49-FB4D-4065-A948-064288A2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403" y="326488"/>
            <a:ext cx="10515600" cy="1325563"/>
          </a:xfrm>
        </p:spPr>
        <p:txBody>
          <a:bodyPr/>
          <a:lstStyle/>
          <a:p>
            <a:r>
              <a:rPr lang="en-US" b="1" dirty="0"/>
              <a:t>Mechanism of action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B07CCD-BB8F-417C-9B9A-C1BBD08C01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97" y="1429556"/>
            <a:ext cx="10908406" cy="5522611"/>
          </a:xfrm>
        </p:spPr>
      </p:pic>
    </p:spTree>
    <p:extLst>
      <p:ext uri="{BB962C8B-B14F-4D97-AF65-F5344CB8AC3E}">
        <p14:creationId xmlns:p14="http://schemas.microsoft.com/office/powerpoint/2010/main" val="3800149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4270F-6A2A-4FE9-A3F8-2C20B728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Aims of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5A71C-F8E3-4F3C-B23B-B96030C3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-delivering of an optimal dose to the tumor with minimum damage to the surrounding tissue and organs. </a:t>
            </a:r>
          </a:p>
          <a:p>
            <a:pPr marL="0" indent="0">
              <a:buNone/>
            </a:pPr>
            <a:r>
              <a:rPr lang="en-US" dirty="0"/>
              <a:t>-eradication of tumor</a:t>
            </a:r>
          </a:p>
          <a:p>
            <a:pPr marL="0" indent="0">
              <a:buNone/>
            </a:pPr>
            <a:r>
              <a:rPr lang="en-US" dirty="0"/>
              <a:t>-symptom control</a:t>
            </a:r>
          </a:p>
          <a:p>
            <a:pPr marL="0" indent="0">
              <a:buNone/>
            </a:pPr>
            <a:r>
              <a:rPr lang="en-US" dirty="0"/>
              <a:t> -improvement of quality of life.</a:t>
            </a:r>
          </a:p>
          <a:p>
            <a:pPr marL="0" indent="0">
              <a:buNone/>
            </a:pPr>
            <a:r>
              <a:rPr lang="en-US" dirty="0"/>
              <a:t> -prolongation of survival</a:t>
            </a:r>
          </a:p>
        </p:txBody>
      </p:sp>
    </p:spTree>
    <p:extLst>
      <p:ext uri="{BB962C8B-B14F-4D97-AF65-F5344CB8AC3E}">
        <p14:creationId xmlns:p14="http://schemas.microsoft.com/office/powerpoint/2010/main" val="179687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D347E-EA91-4776-B920-1857DC821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Autofit/>
          </a:bodyPr>
          <a:lstStyle/>
          <a:p>
            <a:r>
              <a:rPr lang="en-US" sz="4800" b="1" dirty="0"/>
              <a:t>Types of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9FA6-3334-4A19-B661-037F80E45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879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1.</a:t>
            </a:r>
            <a:r>
              <a:rPr lang="en-US" b="1" dirty="0"/>
              <a:t>External beam radiation</a:t>
            </a:r>
            <a:r>
              <a:rPr lang="en-US" dirty="0"/>
              <a:t>=&gt; therapy delivers radiation by use of a linear accelerator.</a:t>
            </a:r>
          </a:p>
          <a:p>
            <a:r>
              <a:rPr lang="en-US" b="1" dirty="0"/>
              <a:t> </a:t>
            </a:r>
            <a:r>
              <a:rPr lang="en-US" dirty="0"/>
              <a:t>applicational (0cm) </a:t>
            </a:r>
          </a:p>
          <a:p>
            <a:r>
              <a:rPr lang="en-US" dirty="0"/>
              <a:t>Close distance (1.5-30cm) </a:t>
            </a:r>
          </a:p>
          <a:p>
            <a:r>
              <a:rPr lang="en-US" dirty="0"/>
              <a:t>Far distance (30cm-2m)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3F68C3-3BA7-46DF-8EC3-8BFEB7716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035" y="2125014"/>
            <a:ext cx="6709892" cy="419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567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34EFB-5530-4C81-8152-207C1E6E6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2.Internal RT(brachytherapy)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140048-34D2-401C-8A54-A36FE8D9D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94" y="1690688"/>
            <a:ext cx="10908406" cy="5309271"/>
          </a:xfrm>
        </p:spPr>
      </p:pic>
    </p:spTree>
    <p:extLst>
      <p:ext uri="{BB962C8B-B14F-4D97-AF65-F5344CB8AC3E}">
        <p14:creationId xmlns:p14="http://schemas.microsoft.com/office/powerpoint/2010/main" val="174961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F8711-542E-44F7-8EFC-C8584487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0F24-DD34-42EB-94AC-738E01245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89" y="1825625"/>
            <a:ext cx="11225011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1.adjuvant</a:t>
            </a:r>
          </a:p>
          <a:p>
            <a:r>
              <a:rPr lang="en-US" dirty="0"/>
              <a:t>Following BCS</a:t>
            </a:r>
          </a:p>
          <a:p>
            <a:r>
              <a:rPr lang="en-US" dirty="0"/>
              <a:t>Following mastectomy</a:t>
            </a:r>
          </a:p>
          <a:p>
            <a:pPr marL="0" indent="0">
              <a:buNone/>
            </a:pPr>
            <a:r>
              <a:rPr lang="en-US" b="1" dirty="0"/>
              <a:t>2.curative/radical </a:t>
            </a:r>
          </a:p>
          <a:p>
            <a:pPr marL="0" indent="0">
              <a:buNone/>
            </a:pPr>
            <a:r>
              <a:rPr lang="en-US" dirty="0"/>
              <a:t>Primary incision not possible( head or neck cancers)</a:t>
            </a:r>
          </a:p>
          <a:p>
            <a:pPr marL="0" indent="0">
              <a:buNone/>
            </a:pPr>
            <a:r>
              <a:rPr lang="en-US" b="1" dirty="0"/>
              <a:t>3. neo-adjuvant</a:t>
            </a:r>
          </a:p>
          <a:p>
            <a:pPr marL="0" indent="0">
              <a:buNone/>
            </a:pPr>
            <a:r>
              <a:rPr lang="en-US" dirty="0"/>
              <a:t>Large fungating lesion(</a:t>
            </a:r>
            <a:r>
              <a:rPr lang="en-US" dirty="0" err="1"/>
              <a:t>e.g</a:t>
            </a:r>
            <a:r>
              <a:rPr lang="en-US" dirty="0"/>
              <a:t> rectal cancer)</a:t>
            </a:r>
          </a:p>
          <a:p>
            <a:pPr marL="0" indent="0">
              <a:buNone/>
            </a:pPr>
            <a:r>
              <a:rPr lang="en-US" b="1" dirty="0"/>
              <a:t>4.Palliative</a:t>
            </a:r>
          </a:p>
          <a:p>
            <a:pPr marL="0" indent="0">
              <a:buNone/>
            </a:pPr>
            <a:r>
              <a:rPr lang="en-US" dirty="0"/>
              <a:t>Large fungating lesions</a:t>
            </a:r>
          </a:p>
          <a:p>
            <a:pPr marL="0" indent="0">
              <a:buNone/>
            </a:pPr>
            <a:r>
              <a:rPr lang="en-US" dirty="0" err="1"/>
              <a:t>Metastic</a:t>
            </a:r>
            <a:r>
              <a:rPr lang="en-US" dirty="0"/>
              <a:t> cancer</a:t>
            </a:r>
          </a:p>
        </p:txBody>
      </p:sp>
    </p:spTree>
    <p:extLst>
      <p:ext uri="{BB962C8B-B14F-4D97-AF65-F5344CB8AC3E}">
        <p14:creationId xmlns:p14="http://schemas.microsoft.com/office/powerpoint/2010/main" val="2857243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494</Words>
  <Application>Microsoft Office PowerPoint</Application>
  <PresentationFormat>Widescreen</PresentationFormat>
  <Paragraphs>103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RADIOTHERAPY</vt:lpstr>
      <vt:lpstr>CONTENT</vt:lpstr>
      <vt:lpstr>What is radiotherapy</vt:lpstr>
      <vt:lpstr>PowerPoint Presentation</vt:lpstr>
      <vt:lpstr>Mechanism of action</vt:lpstr>
      <vt:lpstr>Aims of radiotherapy</vt:lpstr>
      <vt:lpstr>Types of radiotherapy</vt:lpstr>
      <vt:lpstr>2.Internal RT(brachytherapy)</vt:lpstr>
      <vt:lpstr>Classification of radiotherapy</vt:lpstr>
      <vt:lpstr>Indication</vt:lpstr>
      <vt:lpstr>contraindication</vt:lpstr>
      <vt:lpstr>Side effects</vt:lpstr>
      <vt:lpstr>Treatment planning</vt:lpstr>
      <vt:lpstr>volume definition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RADIOTHERAPY</dc:title>
  <dc:creator>COMFORT KAIMBO</dc:creator>
  <cp:lastModifiedBy>COMFORT KAIMBO</cp:lastModifiedBy>
  <cp:revision>5</cp:revision>
  <dcterms:created xsi:type="dcterms:W3CDTF">2021-10-05T11:17:41Z</dcterms:created>
  <dcterms:modified xsi:type="dcterms:W3CDTF">2021-10-06T13:54:37Z</dcterms:modified>
</cp:coreProperties>
</file>