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9" r:id="rId4"/>
    <p:sldId id="260" r:id="rId5"/>
    <p:sldId id="262" r:id="rId6"/>
    <p:sldId id="305" r:id="rId7"/>
    <p:sldId id="303" r:id="rId8"/>
    <p:sldId id="263" r:id="rId9"/>
    <p:sldId id="302" r:id="rId10"/>
    <p:sldId id="298" r:id="rId11"/>
    <p:sldId id="299" r:id="rId12"/>
    <p:sldId id="304" r:id="rId13"/>
    <p:sldId id="306" r:id="rId14"/>
    <p:sldId id="307" r:id="rId15"/>
    <p:sldId id="301" r:id="rId16"/>
    <p:sldId id="300" r:id="rId17"/>
    <p:sldId id="297" r:id="rId18"/>
    <p:sldId id="264" r:id="rId19"/>
    <p:sldId id="28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7B682-607B-40BF-88F5-6250CD1C6B1E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62A93-FA84-4746-A8B2-9B83AAD4E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85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13E3-2CAC-44E9-85C3-273979471081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A253-6D25-4F6C-9F6E-0F9D5F2CB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632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13E3-2CAC-44E9-85C3-273979471081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A253-6D25-4F6C-9F6E-0F9D5F2CB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54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13E3-2CAC-44E9-85C3-273979471081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A253-6D25-4F6C-9F6E-0F9D5F2CB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1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13E3-2CAC-44E9-85C3-273979471081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A253-6D25-4F6C-9F6E-0F9D5F2CB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8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13E3-2CAC-44E9-85C3-273979471081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A253-6D25-4F6C-9F6E-0F9D5F2CB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65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13E3-2CAC-44E9-85C3-273979471081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A253-6D25-4F6C-9F6E-0F9D5F2CB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31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13E3-2CAC-44E9-85C3-273979471081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A253-6D25-4F6C-9F6E-0F9D5F2CB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12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13E3-2CAC-44E9-85C3-273979471081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A253-6D25-4F6C-9F6E-0F9D5F2CB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575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13E3-2CAC-44E9-85C3-273979471081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A253-6D25-4F6C-9F6E-0F9D5F2CB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9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13E3-2CAC-44E9-85C3-273979471081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A253-6D25-4F6C-9F6E-0F9D5F2CB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06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B13E3-2CAC-44E9-85C3-273979471081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A253-6D25-4F6C-9F6E-0F9D5F2CB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5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B13E3-2CAC-44E9-85C3-273979471081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A253-6D25-4F6C-9F6E-0F9D5F2CB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80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5638800"/>
          </a:xfrm>
        </p:spPr>
        <p:txBody>
          <a:bodyPr>
            <a:normAutofit/>
          </a:bodyPr>
          <a:lstStyle/>
          <a:p>
            <a:r>
              <a:rPr lang="en-US" sz="6700" b="1" u="sng" dirty="0">
                <a:solidFill>
                  <a:srgbClr val="000000"/>
                </a:solidFill>
              </a:rPr>
              <a:t>University of Zambia School of </a:t>
            </a:r>
            <a:r>
              <a:rPr lang="en-US" sz="6700" b="1" u="sng" dirty="0" smtClean="0">
                <a:solidFill>
                  <a:srgbClr val="000000"/>
                </a:solidFill>
              </a:rPr>
              <a:t>Medicine</a:t>
            </a:r>
            <a:r>
              <a:rPr lang="en-US" sz="4000" dirty="0">
                <a:solidFill>
                  <a:srgbClr val="000000"/>
                </a:solidFill>
              </a:rPr>
              <a:t/>
            </a:r>
            <a:br>
              <a:rPr lang="en-US" sz="4000" dirty="0">
                <a:solidFill>
                  <a:srgbClr val="000000"/>
                </a:solidFill>
              </a:rPr>
            </a:br>
            <a:r>
              <a:rPr lang="en-US" b="1" i="0" dirty="0" smtClean="0">
                <a:solidFill>
                  <a:srgbClr val="000000"/>
                </a:solidFill>
                <a:effectLst/>
                <a:latin typeface="Calibri-Bold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alibri-Bold"/>
              </a:rPr>
              <a:t>CERVICAL CANCER</a:t>
            </a:r>
            <a:br>
              <a:rPr lang="en-US" b="1" dirty="0" smtClean="0">
                <a:solidFill>
                  <a:srgbClr val="000000"/>
                </a:solidFill>
                <a:latin typeface="Calibri-Bold"/>
              </a:rPr>
            </a:br>
            <a:r>
              <a:rPr lang="en-US" dirty="0" smtClean="0"/>
              <a:t>PRESENTER : RUTH MTONGA</a:t>
            </a:r>
            <a:br>
              <a:rPr lang="en-US" dirty="0" smtClean="0"/>
            </a:br>
            <a:r>
              <a:rPr lang="en-US" dirty="0" smtClean="0"/>
              <a:t>MODERATOR : DR. MWANZA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33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Presentation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Symptomatic:</a:t>
            </a:r>
          </a:p>
          <a:p>
            <a:r>
              <a:rPr lang="en-US" dirty="0" smtClean="0"/>
              <a:t>Vaginal bleeding-irregular, </a:t>
            </a:r>
            <a:r>
              <a:rPr lang="en-US" dirty="0" err="1" smtClean="0"/>
              <a:t>intermenstrual</a:t>
            </a:r>
            <a:r>
              <a:rPr lang="en-US" dirty="0" smtClean="0"/>
              <a:t>, post-coital, postmenopausal</a:t>
            </a:r>
          </a:p>
          <a:p>
            <a:r>
              <a:rPr lang="en-US" dirty="0" smtClean="0"/>
              <a:t>Vaginal discharge- </a:t>
            </a:r>
            <a:r>
              <a:rPr lang="en-US" dirty="0" err="1" smtClean="0"/>
              <a:t>copius</a:t>
            </a:r>
            <a:r>
              <a:rPr lang="en-US" dirty="0" smtClean="0"/>
              <a:t>, purulent, malodorous</a:t>
            </a:r>
          </a:p>
          <a:p>
            <a:r>
              <a:rPr lang="en-US" dirty="0" smtClean="0"/>
              <a:t>Cachexia</a:t>
            </a:r>
          </a:p>
          <a:p>
            <a:r>
              <a:rPr lang="en-US" dirty="0" smtClean="0"/>
              <a:t>Micturition symptoms-dysuria, frequency, urinary incontinence from VVF</a:t>
            </a:r>
          </a:p>
          <a:p>
            <a:r>
              <a:rPr lang="en-US" dirty="0" smtClean="0"/>
              <a:t>Rectal symptoms- rectal pain</a:t>
            </a:r>
          </a:p>
          <a:p>
            <a:r>
              <a:rPr lang="en-US" dirty="0" smtClean="0"/>
              <a:t>Pedal </a:t>
            </a:r>
            <a:r>
              <a:rPr lang="en-US" dirty="0" err="1" smtClean="0"/>
              <a:t>oedama</a:t>
            </a:r>
            <a:endParaRPr lang="en-US" dirty="0" smtClean="0"/>
          </a:p>
          <a:p>
            <a:r>
              <a:rPr lang="en-US" dirty="0" smtClean="0"/>
              <a:t>Pain- dyspareunia, low backache, deep pelvic ache, sciatica.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623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Investigations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Diagnostic</a:t>
            </a:r>
            <a:r>
              <a:rPr lang="en-US" b="1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Pap </a:t>
            </a:r>
            <a:r>
              <a:rPr lang="en-US" dirty="0" smtClean="0"/>
              <a:t>smear (if no obvious lesion)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Colposcopy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Cervical </a:t>
            </a:r>
            <a:r>
              <a:rPr lang="en-US" dirty="0" smtClean="0"/>
              <a:t>Biopsy for histology (for obvious lesions)</a:t>
            </a:r>
          </a:p>
          <a:p>
            <a:pPr marL="0" indent="0">
              <a:buNone/>
            </a:pPr>
            <a:r>
              <a:rPr lang="en-US" b="1" dirty="0" smtClean="0"/>
              <a:t>Pre-treatment: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FBC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Urinalysis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E/U/Cr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LFT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Chest </a:t>
            </a:r>
            <a:r>
              <a:rPr lang="en-US" dirty="0" smtClean="0"/>
              <a:t>X-ray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621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ECG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/>
              <a:t>Abd</a:t>
            </a:r>
            <a:r>
              <a:rPr lang="en-US" dirty="0"/>
              <a:t>-pelvic USS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CT/MRI-evaluate liver, urinary tract, bones, nodules sizes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IVU-assesses renal, ureter position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Positron emission </a:t>
            </a:r>
            <a:r>
              <a:rPr lang="en-US" dirty="0" err="1"/>
              <a:t>tomograghy</a:t>
            </a:r>
            <a:r>
              <a:rPr lang="en-US" dirty="0"/>
              <a:t>- lymph node metastasis, distant metastasis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Cystoscopy-</a:t>
            </a:r>
            <a:r>
              <a:rPr lang="en-US" dirty="0" err="1" smtClean="0"/>
              <a:t>tumour</a:t>
            </a:r>
            <a:r>
              <a:rPr lang="en-US" dirty="0" smtClean="0"/>
              <a:t> invasion </a:t>
            </a:r>
            <a:r>
              <a:rPr lang="en-US" dirty="0" err="1" smtClean="0"/>
              <a:t>imto</a:t>
            </a:r>
            <a:r>
              <a:rPr lang="en-US" dirty="0" smtClean="0"/>
              <a:t> the bladder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Proctosigmoidoscopy-tumour</a:t>
            </a:r>
            <a:r>
              <a:rPr lang="en-US" dirty="0" smtClean="0"/>
              <a:t> invasion into the rectum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Examination under anesthesia- extent of pelvic tumor spread, clinical staging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13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0"/>
            <a:ext cx="96012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7570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200" y="-457200"/>
            <a:ext cx="10349089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0307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504056" cy="653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2853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Management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248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Stage-based treatment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Stage 0: Carcinoma in situ is treated with local ablative or excisional measures such as cryosurgery, laser ablation, and loop excision; surgical removal is preferred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Stage IA1: the treatment of choice for stage IA1 disease is surgery; total hysterectomy, radical hysterectomy, and </a:t>
            </a:r>
            <a:r>
              <a:rPr lang="en-US" dirty="0" err="1" smtClean="0"/>
              <a:t>conization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Stage IA2, IB, or IIA: combined external beam radiation with brachytherapy and radical hysterectomy with bilateral pelvic lymphadenopathy for </a:t>
            </a:r>
            <a:r>
              <a:rPr lang="en-US" dirty="0" err="1" smtClean="0"/>
              <a:t>pts</a:t>
            </a:r>
            <a:r>
              <a:rPr lang="en-US" dirty="0" smtClean="0"/>
              <a:t> with IB or IIA disease; radical vaginal </a:t>
            </a:r>
            <a:r>
              <a:rPr lang="en-US" dirty="0" err="1" smtClean="0"/>
              <a:t>trachelectomy</a:t>
            </a:r>
            <a:r>
              <a:rPr lang="en-US" dirty="0" smtClean="0"/>
              <a:t> with pelvic lymph node dissection is appropriate for </a:t>
            </a:r>
            <a:r>
              <a:rPr lang="en-US" dirty="0" err="1" smtClean="0"/>
              <a:t>fertlity</a:t>
            </a:r>
            <a:r>
              <a:rPr lang="en-US" dirty="0" smtClean="0"/>
              <a:t> preservation in women with </a:t>
            </a:r>
            <a:r>
              <a:rPr lang="en-US" dirty="0" err="1" smtClean="0"/>
              <a:t>stade</a:t>
            </a:r>
            <a:r>
              <a:rPr lang="en-US" dirty="0" smtClean="0"/>
              <a:t> IA2 disease and those with stage IB1 disease whose lesions are 2cm or smaller.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Stage IIB, </a:t>
            </a:r>
            <a:r>
              <a:rPr lang="en-US" dirty="0" err="1" smtClean="0"/>
              <a:t>III,or</a:t>
            </a:r>
            <a:r>
              <a:rPr lang="en-US" dirty="0" smtClean="0"/>
              <a:t> IVA: </a:t>
            </a:r>
            <a:r>
              <a:rPr lang="en-US" dirty="0" err="1" smtClean="0"/>
              <a:t>Cisplatin</a:t>
            </a:r>
            <a:r>
              <a:rPr lang="en-US" dirty="0" smtClean="0"/>
              <a:t>-based chemotherapy with radiation is the standard of care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Stage IVB and recurrent cancer: individualized therapy is used on a palliative basis; radiation therapy is used alone for control of bleeding and pain; systemic chemotherapy is used for disseminated disease </a:t>
            </a:r>
          </a:p>
        </p:txBody>
      </p:sp>
    </p:spTree>
    <p:extLst>
      <p:ext uri="{BB962C8B-B14F-4D97-AF65-F5344CB8AC3E}">
        <p14:creationId xmlns:p14="http://schemas.microsoft.com/office/powerpoint/2010/main" val="522382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Immunization:</a:t>
            </a:r>
          </a:p>
          <a:p>
            <a:r>
              <a:rPr lang="en-US" dirty="0" smtClean="0"/>
              <a:t>9-valent HPV vaccine (Gardasil 9[9vHPV])- covers subtypes 6, 11, 16, 18, 31, 33, 45, 52 and 58.</a:t>
            </a:r>
          </a:p>
          <a:p>
            <a:r>
              <a:rPr lang="en-US" dirty="0" smtClean="0"/>
              <a:t>Gardasil (4vHPV)</a:t>
            </a:r>
          </a:p>
          <a:p>
            <a:r>
              <a:rPr lang="en-US" dirty="0" err="1" smtClean="0"/>
              <a:t>Cervarix</a:t>
            </a:r>
            <a:r>
              <a:rPr lang="en-US" dirty="0" smtClean="0"/>
              <a:t> (2vHPV)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994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/>
              <a:t>Prognosis</a:t>
            </a:r>
          </a:p>
          <a:p>
            <a:r>
              <a:rPr lang="en-US" dirty="0" smtClean="0"/>
              <a:t>Stage I- greater than 90%</a:t>
            </a:r>
          </a:p>
          <a:p>
            <a:r>
              <a:rPr lang="en-US" dirty="0" smtClean="0"/>
              <a:t>Stage II- 60-80%</a:t>
            </a:r>
          </a:p>
          <a:p>
            <a:r>
              <a:rPr lang="en-US" dirty="0" smtClean="0"/>
              <a:t>Stage III- approximately 50%</a:t>
            </a:r>
          </a:p>
          <a:p>
            <a:r>
              <a:rPr lang="en-US" dirty="0" smtClean="0"/>
              <a:t>Stage IV- less than 30%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69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n-US" sz="4400" b="1" i="1" u="sng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endParaRPr lang="en-US" sz="4400" b="1" i="1" u="sng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US" sz="4400" b="1" i="1" u="sng" smtClean="0">
                <a:solidFill>
                  <a:prstClr val="black"/>
                </a:solidFill>
              </a:rPr>
              <a:t>THE </a:t>
            </a:r>
            <a:r>
              <a:rPr lang="en-US" sz="4400" b="1" i="1" u="sng">
                <a:solidFill>
                  <a:prstClr val="black"/>
                </a:solidFill>
              </a:rPr>
              <a:t>END</a:t>
            </a:r>
          </a:p>
          <a:p>
            <a:pPr marL="0" indent="0" algn="ctr">
              <a:buNone/>
            </a:pPr>
            <a:endParaRPr lang="en-US" sz="4400" b="1" i="1" u="sng" dirty="0"/>
          </a:p>
        </p:txBody>
      </p:sp>
    </p:spTree>
    <p:extLst>
      <p:ext uri="{BB962C8B-B14F-4D97-AF65-F5344CB8AC3E}">
        <p14:creationId xmlns:p14="http://schemas.microsoft.com/office/powerpoint/2010/main" val="73726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772400" cy="3048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INTRODUCTION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1219200"/>
            <a:ext cx="8763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Cervical cancer is a malignant </a:t>
            </a:r>
            <a:r>
              <a:rPr lang="en-US" sz="2400" dirty="0" err="1" smtClean="0"/>
              <a:t>tumour</a:t>
            </a:r>
            <a:r>
              <a:rPr lang="en-US" sz="2400" dirty="0" smtClean="0"/>
              <a:t>/neoplasm deriving from cells of the cervix.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 It is the third most common cancer in women worldwide, and it remains a leading cause of cancer-related death for women in developing countries (second most common cancer).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It develops slowly and begins with a precancerous condition known as dysplasia.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Dysplasia is easily detected in a routine Papanicolaou (Pap) smear and is completely treatable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Education about the benefit of HPV vaccination is also important but must be accompanied by the information that vaccination does not substitute for regular screening.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9010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AETIOLOGY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87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Human papillomavirus (HPV) infection must be present for cervical cancer to occur.</a:t>
            </a:r>
          </a:p>
          <a:p>
            <a:r>
              <a:rPr lang="en-US" dirty="0" smtClean="0"/>
              <a:t>HPV infection occurs in a high percentage of sexually active women. However, approximately 90% of HPV infections clear on their own within months to a few years and with no </a:t>
            </a:r>
            <a:r>
              <a:rPr lang="en-US" dirty="0" err="1" smtClean="0"/>
              <a:t>sequelae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 average, only 5% of HPV infections will result in the development of CIN grade 2 or 3 lesions (the recognized cervical cancer precursor) within 3 years of infection. </a:t>
            </a:r>
          </a:p>
          <a:p>
            <a:r>
              <a:rPr lang="en-US" dirty="0" smtClean="0"/>
              <a:t>Only 20% of CIN 3 lesions progress to invasive cervical cancer within 5years, and only 40% of CIN 3 lesions progress to invasive cervical cancer in 30years </a:t>
            </a:r>
          </a:p>
          <a:p>
            <a:r>
              <a:rPr lang="en-US" dirty="0" smtClean="0"/>
              <a:t>Because only a small proportion of HPV infections progress to cancer, other factors must be involved in the process of carcinogenesis.</a:t>
            </a:r>
          </a:p>
        </p:txBody>
      </p:sp>
    </p:spTree>
    <p:extLst>
      <p:ext uri="{BB962C8B-B14F-4D97-AF65-F5344CB8AC3E}">
        <p14:creationId xmlns:p14="http://schemas.microsoft.com/office/powerpoint/2010/main" val="125083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20762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Aetiology</a:t>
            </a:r>
            <a:r>
              <a:rPr lang="en-US" sz="3600" b="1" dirty="0" smtClean="0"/>
              <a:t> cont. /risk factors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87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The following factors have been postulated to influence the development of CIN 3 lesions:</a:t>
            </a:r>
          </a:p>
          <a:p>
            <a:r>
              <a:rPr lang="en-US" dirty="0" smtClean="0"/>
              <a:t>The type and duration of viral infection, with high-risk HPV type and persistent infection predicting a higher risk for progression; low-risk types do not cause cervical cancer</a:t>
            </a:r>
          </a:p>
          <a:p>
            <a:r>
              <a:rPr lang="en-US" dirty="0" smtClean="0"/>
              <a:t>Host conditions that compromise immunity (</a:t>
            </a:r>
            <a:r>
              <a:rPr lang="en-US" dirty="0" err="1" smtClean="0"/>
              <a:t>eg</a:t>
            </a:r>
            <a:r>
              <a:rPr lang="en-US" dirty="0" smtClean="0"/>
              <a:t>, poor nutritional status, </a:t>
            </a:r>
            <a:r>
              <a:rPr lang="en-US" dirty="0" err="1" smtClean="0"/>
              <a:t>immunocompromise</a:t>
            </a:r>
            <a:r>
              <a:rPr lang="en-US" dirty="0" smtClean="0"/>
              <a:t> and HIV infection)</a:t>
            </a:r>
          </a:p>
          <a:p>
            <a:r>
              <a:rPr lang="en-US" dirty="0" smtClean="0"/>
              <a:t>Environmental factors (</a:t>
            </a:r>
            <a:r>
              <a:rPr lang="en-US" dirty="0" err="1" smtClean="0"/>
              <a:t>eg</a:t>
            </a:r>
            <a:r>
              <a:rPr lang="en-US" dirty="0" smtClean="0"/>
              <a:t>, smoking and vitamin deficiencies)</a:t>
            </a:r>
          </a:p>
          <a:p>
            <a:r>
              <a:rPr lang="en-US" dirty="0" smtClean="0"/>
              <a:t>Lack of access to routine cytology and screening</a:t>
            </a:r>
          </a:p>
          <a:p>
            <a:r>
              <a:rPr lang="en-US" dirty="0" smtClean="0"/>
              <a:t>Gynecologic factors which include early age of first intercourse and higher number of sexual partners</a:t>
            </a:r>
          </a:p>
          <a:p>
            <a:r>
              <a:rPr lang="en-US" dirty="0" smtClean="0"/>
              <a:t>Promiscuous male partners</a:t>
            </a:r>
          </a:p>
          <a:p>
            <a:r>
              <a:rPr lang="en-US" dirty="0" err="1" smtClean="0"/>
              <a:t>Hx</a:t>
            </a:r>
            <a:r>
              <a:rPr lang="en-US" dirty="0" smtClean="0"/>
              <a:t> of sexually transmitted diseases</a:t>
            </a:r>
          </a:p>
          <a:p>
            <a:r>
              <a:rPr lang="en-US" dirty="0" smtClean="0"/>
              <a:t>Genetic susceptibility </a:t>
            </a:r>
            <a:r>
              <a:rPr lang="en-US" dirty="0" err="1" smtClean="0"/>
              <a:t>i.e</a:t>
            </a:r>
            <a:r>
              <a:rPr lang="en-US" dirty="0" smtClean="0"/>
              <a:t> women who have an affected first degree biologic relative have a 2-fold relative risk of developing a cervical tumor compared with women who have a non-biological first degree relative with cervical tumor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80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Human papillomavirus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6019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Comprises a heterogeneous group of viruses that contain closed circular double-stranded DNA</a:t>
            </a:r>
          </a:p>
          <a:p>
            <a:r>
              <a:rPr lang="en-US" dirty="0" smtClean="0"/>
              <a:t>The viral genome encodes 6 early open reading frame proteins (</a:t>
            </a:r>
            <a:r>
              <a:rPr lang="en-US" dirty="0" err="1" smtClean="0"/>
              <a:t>ie</a:t>
            </a:r>
            <a:r>
              <a:rPr lang="en-US" dirty="0" smtClean="0"/>
              <a:t>, E1, E2, E3, E4, E6 and E7), which </a:t>
            </a:r>
            <a:r>
              <a:rPr lang="en-US" dirty="0" err="1" smtClean="0"/>
              <a:t>funtion</a:t>
            </a:r>
            <a:r>
              <a:rPr lang="en-US" dirty="0" smtClean="0"/>
              <a:t> as regulatory proteins, and 2 late open reading frame proteins (</a:t>
            </a:r>
            <a:r>
              <a:rPr lang="en-US" dirty="0" err="1" smtClean="0"/>
              <a:t>ie</a:t>
            </a:r>
            <a:r>
              <a:rPr lang="en-US" dirty="0" smtClean="0"/>
              <a:t> L1 and L2), which make up the viral capsid.</a:t>
            </a:r>
          </a:p>
          <a:p>
            <a:r>
              <a:rPr lang="en-US" dirty="0" smtClean="0"/>
              <a:t>To date, more than 115 different genotypes of HPV have been identified and cloned.</a:t>
            </a:r>
          </a:p>
          <a:p>
            <a:r>
              <a:rPr lang="en-US" dirty="0" smtClean="0"/>
              <a:t>More than 90% of all cervical cancers worldwide are caused by 8 HPV types: 16, 18, 31, 33, 35, 45, 52 and 58.</a:t>
            </a:r>
          </a:p>
          <a:p>
            <a:r>
              <a:rPr lang="en-US" dirty="0" smtClean="0"/>
              <a:t>Three types-16, 18 and 45 cause 94% of cervical adenocarcinomas</a:t>
            </a:r>
          </a:p>
          <a:p>
            <a:r>
              <a:rPr lang="en-US" dirty="0" smtClean="0"/>
              <a:t>HPV 16 may pose a risk of cancer that is an order of magnitude higher than that posed by other high-risk HPV types.</a:t>
            </a:r>
          </a:p>
          <a:p>
            <a:r>
              <a:rPr lang="en-US" dirty="0" smtClean="0"/>
              <a:t>The HPVs that infect the human cervix fall into 2 broad risk categories. The low-risk types (</a:t>
            </a:r>
            <a:r>
              <a:rPr lang="en-US" dirty="0" err="1" smtClean="0"/>
              <a:t>eg</a:t>
            </a:r>
            <a:r>
              <a:rPr lang="en-US" dirty="0" smtClean="0"/>
              <a:t>, HPV 6 and 11) are associated with </a:t>
            </a:r>
            <a:r>
              <a:rPr lang="en-US" dirty="0" err="1" smtClean="0"/>
              <a:t>condylomata</a:t>
            </a:r>
            <a:r>
              <a:rPr lang="en-US" dirty="0" smtClean="0"/>
              <a:t> and a very number of low-grade squamous epithelial lesions (SILs) but never found in invasive cancer. The high-risk types(</a:t>
            </a:r>
            <a:r>
              <a:rPr lang="en-US" dirty="0" err="1" smtClean="0"/>
              <a:t>eg</a:t>
            </a:r>
            <a:r>
              <a:rPr lang="en-US" dirty="0" smtClean="0"/>
              <a:t>, HPV 16) vary in prevalence according to the cervical disease state.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52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0"/>
            <a:ext cx="91440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7982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2486" y="-228600"/>
            <a:ext cx="10414500" cy="716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3445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-21771"/>
            <a:ext cx="7772400" cy="914399"/>
          </a:xfrm>
        </p:spPr>
        <p:txBody>
          <a:bodyPr>
            <a:normAutofit/>
          </a:bodyPr>
          <a:lstStyle/>
          <a:p>
            <a:r>
              <a:rPr lang="en-US" b="1" dirty="0" smtClean="0"/>
              <a:t>PATHOPHYSIOLOGY</a:t>
            </a:r>
            <a:endParaRPr lang="en-US" b="1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06179" y="990600"/>
            <a:ext cx="868493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l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Upon integration into the human genome, the linearization of high-risk HPV DNA places the E6 and E7 genes in a position of enhanced replication. </a:t>
            </a:r>
          </a:p>
          <a:p>
            <a:pPr marL="342900" lvl="0" indent="-342900" algn="l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E7 binds and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inativates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Rb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protein while E6 binds p53 and directs its degradation, and the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funtional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loss of the </a:t>
            </a:r>
            <a:r>
              <a:rPr lang="en-US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TP53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RB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genes leads to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resistence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to apoptosis, causing uncensored cell growth after DNA damage. This ultimately results in progression to malignancy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" y="228601"/>
            <a:ext cx="464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4453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2200" y="0"/>
            <a:ext cx="134874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8947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1025</Words>
  <Application>Microsoft Office PowerPoint</Application>
  <PresentationFormat>On-screen Show (4:3)</PresentationFormat>
  <Paragraphs>83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University of Zambia School of Medicine  CERVICAL CANCER PRESENTER : RUTH MTONGA MODERATOR : DR. MWANZA </vt:lpstr>
      <vt:lpstr>INTRODUCTION </vt:lpstr>
      <vt:lpstr>AETIOLOGY </vt:lpstr>
      <vt:lpstr>Aetiology cont. /risk factors</vt:lpstr>
      <vt:lpstr>Human papillomavirus  </vt:lpstr>
      <vt:lpstr>PowerPoint Presentation</vt:lpstr>
      <vt:lpstr>PowerPoint Presentation</vt:lpstr>
      <vt:lpstr>PATHOPHYSIOLOGY</vt:lpstr>
      <vt:lpstr>PowerPoint Presentation</vt:lpstr>
      <vt:lpstr>Clinical Presentation</vt:lpstr>
      <vt:lpstr>Investigations</vt:lpstr>
      <vt:lpstr>PowerPoint Presentation</vt:lpstr>
      <vt:lpstr>PowerPoint Presentation</vt:lpstr>
      <vt:lpstr>PowerPoint Presentation</vt:lpstr>
      <vt:lpstr>PowerPoint Presentation</vt:lpstr>
      <vt:lpstr>Management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Zambia School of Medicine  Local Anaesthetics and Spinal Anaesthesia  PRESENTER : SOPHIA MWALE</dc:title>
  <dc:creator>HP</dc:creator>
  <cp:lastModifiedBy>HP</cp:lastModifiedBy>
  <cp:revision>75</cp:revision>
  <dcterms:created xsi:type="dcterms:W3CDTF">2021-02-22T19:13:20Z</dcterms:created>
  <dcterms:modified xsi:type="dcterms:W3CDTF">2021-09-29T19:58:58Z</dcterms:modified>
</cp:coreProperties>
</file>