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9" r:id="rId4"/>
    <p:sldId id="260" r:id="rId5"/>
    <p:sldId id="259" r:id="rId6"/>
    <p:sldId id="258" r:id="rId7"/>
    <p:sldId id="261" r:id="rId8"/>
    <p:sldId id="262" r:id="rId9"/>
    <p:sldId id="263" r:id="rId10"/>
    <p:sldId id="265" r:id="rId11"/>
    <p:sldId id="264" r:id="rId12"/>
    <p:sldId id="268" r:id="rId13"/>
    <p:sldId id="266" r:id="rId14"/>
    <p:sldId id="267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95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616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135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94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1805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1883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4746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72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37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93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9F883-2A19-4DAF-AF1C-4EC8C0979047}" type="datetimeFigureOut">
              <a:rPr lang="en-US" smtClean="0"/>
              <a:t>9/28/2021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4CD517-AC0F-4B48-9CDD-747FDA5BF8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138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TUMOR LYSIS SYNDROME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dirty="0" smtClean="0"/>
              <a:t>PRESENTER: ELIZABETH T.J HIKAUMBA</a:t>
            </a:r>
          </a:p>
          <a:p>
            <a:pPr algn="l"/>
            <a:r>
              <a:rPr lang="en-US" dirty="0" smtClean="0"/>
              <a:t>MODERATOR: DR MWANZA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366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Symptoms due to calcium deposition;</a:t>
            </a:r>
          </a:p>
          <a:p>
            <a:r>
              <a:rPr lang="en-US" dirty="0" smtClean="0"/>
              <a:t>Pruritus</a:t>
            </a:r>
          </a:p>
          <a:p>
            <a:r>
              <a:rPr lang="en-US" dirty="0" smtClean="0"/>
              <a:t>Arthritis</a:t>
            </a:r>
          </a:p>
          <a:p>
            <a:r>
              <a:rPr lang="en-US" dirty="0" err="1" smtClean="0"/>
              <a:t>Iritis</a:t>
            </a:r>
            <a:endParaRPr lang="en-US" dirty="0" smtClean="0"/>
          </a:p>
          <a:p>
            <a:r>
              <a:rPr lang="en-US" dirty="0" smtClean="0"/>
              <a:t>Gangrenous changes of skin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6093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manifestations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Cardiac dysrhythmias</a:t>
            </a:r>
          </a:p>
          <a:p>
            <a:r>
              <a:rPr lang="en-US" dirty="0" smtClean="0"/>
              <a:t>Lethargy</a:t>
            </a:r>
          </a:p>
          <a:p>
            <a:r>
              <a:rPr lang="en-US" dirty="0" smtClean="0"/>
              <a:t>Fluid overload</a:t>
            </a:r>
          </a:p>
          <a:p>
            <a:r>
              <a:rPr lang="en-US" dirty="0" smtClean="0"/>
              <a:t>Syncope</a:t>
            </a:r>
          </a:p>
          <a:p>
            <a:r>
              <a:rPr lang="en-US" dirty="0" smtClean="0"/>
              <a:t>Sudden death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45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 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6118" y="1836775"/>
            <a:ext cx="10136458" cy="503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0400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Identification of high risk patients with initiation of preventive therapy</a:t>
            </a:r>
          </a:p>
          <a:p>
            <a:r>
              <a:rPr lang="en-US" dirty="0" smtClean="0"/>
              <a:t>Early recognition of metabolic and renal complications and prompt administration of supportive care (</a:t>
            </a:r>
            <a:r>
              <a:rPr lang="en-US" dirty="0" err="1" smtClean="0"/>
              <a:t>i.e</a:t>
            </a:r>
            <a:r>
              <a:rPr lang="en-US" dirty="0" smtClean="0"/>
              <a:t> hemodialysis)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4391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Preventive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Foremost hydration (when possible, delay tumor therapy)</a:t>
            </a:r>
          </a:p>
          <a:p>
            <a:r>
              <a:rPr lang="en-US" dirty="0" smtClean="0"/>
              <a:t>Allopurinol (24hrs before chemo) or </a:t>
            </a:r>
            <a:r>
              <a:rPr lang="en-US" dirty="0" err="1" smtClean="0"/>
              <a:t>rasburicase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791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TLS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1805" y="1690688"/>
            <a:ext cx="9958039" cy="5167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769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158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Is an oncologic emergency</a:t>
            </a:r>
          </a:p>
          <a:p>
            <a:r>
              <a:rPr lang="en-US" dirty="0" smtClean="0"/>
              <a:t>Constellation of metabolic disturbances that occur when large numbers of neoplastic cells are killed rapidly</a:t>
            </a:r>
          </a:p>
          <a:p>
            <a:r>
              <a:rPr lang="en-US" dirty="0" smtClean="0"/>
              <a:t>Leads to the release of ions and metabolic byproducts into the systemic circulation</a:t>
            </a:r>
          </a:p>
          <a:p>
            <a:r>
              <a:rPr lang="en-US" dirty="0" smtClean="0"/>
              <a:t>Typically associated with bulky, rapidly proliferating, treatment responsive tumors</a:t>
            </a:r>
          </a:p>
          <a:p>
            <a:r>
              <a:rPr lang="en-US" dirty="0" err="1" smtClean="0"/>
              <a:t>E.g</a:t>
            </a:r>
            <a:r>
              <a:rPr lang="en-US" dirty="0" smtClean="0"/>
              <a:t> ALL, non-Hodgkin lymphomas like </a:t>
            </a:r>
            <a:r>
              <a:rPr lang="en-US" dirty="0" err="1" smtClean="0"/>
              <a:t>Burkitt</a:t>
            </a:r>
            <a:r>
              <a:rPr lang="en-US" dirty="0" smtClean="0"/>
              <a:t> lymphoma</a:t>
            </a:r>
          </a:p>
        </p:txBody>
      </p:sp>
    </p:spTree>
    <p:extLst>
      <p:ext uri="{BB962C8B-B14F-4D97-AF65-F5344CB8AC3E}">
        <p14:creationId xmlns:p14="http://schemas.microsoft.com/office/powerpoint/2010/main" val="4317501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Hematologic malignancies</a:t>
            </a:r>
          </a:p>
          <a:p>
            <a:r>
              <a:rPr lang="en-US" dirty="0" smtClean="0"/>
              <a:t>High tumor cell proliferation rate</a:t>
            </a:r>
          </a:p>
          <a:p>
            <a:r>
              <a:rPr lang="en-US" dirty="0" err="1" smtClean="0"/>
              <a:t>Chemosensitivity</a:t>
            </a:r>
            <a:r>
              <a:rPr lang="en-US" dirty="0" smtClean="0"/>
              <a:t> of the malignancy</a:t>
            </a:r>
          </a:p>
          <a:p>
            <a:r>
              <a:rPr lang="en-US" dirty="0" smtClean="0"/>
              <a:t>Large tumor burden</a:t>
            </a:r>
          </a:p>
          <a:p>
            <a:r>
              <a:rPr lang="en-US" dirty="0" err="1" smtClean="0"/>
              <a:t>Pretretment</a:t>
            </a:r>
            <a:r>
              <a:rPr lang="en-US" dirty="0" smtClean="0"/>
              <a:t> </a:t>
            </a:r>
            <a:r>
              <a:rPr lang="en-US" dirty="0" err="1" smtClean="0"/>
              <a:t>hyperuricemia</a:t>
            </a:r>
            <a:r>
              <a:rPr lang="en-US" dirty="0" smtClean="0"/>
              <a:t> or </a:t>
            </a:r>
            <a:r>
              <a:rPr lang="en-US" dirty="0" err="1" smtClean="0"/>
              <a:t>hyperphosphatemia</a:t>
            </a:r>
            <a:endParaRPr lang="en-US" dirty="0" smtClean="0"/>
          </a:p>
          <a:p>
            <a:r>
              <a:rPr lang="en-US" dirty="0" err="1" smtClean="0"/>
              <a:t>Preexisitng</a:t>
            </a:r>
            <a:r>
              <a:rPr lang="en-US" dirty="0" smtClean="0"/>
              <a:t> nephropathy</a:t>
            </a:r>
          </a:p>
          <a:p>
            <a:r>
              <a:rPr lang="en-US" dirty="0" smtClean="0"/>
              <a:t>Dehydration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06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Pathophysiology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9590" y="1690688"/>
            <a:ext cx="8100733" cy="5011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156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1532" y="1282390"/>
            <a:ext cx="6333891" cy="489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9047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Clinically characterized by;</a:t>
            </a:r>
          </a:p>
          <a:p>
            <a:r>
              <a:rPr lang="en-US" dirty="0" err="1" smtClean="0"/>
              <a:t>Hyperuricemia</a:t>
            </a:r>
            <a:endParaRPr lang="en-US" dirty="0" smtClean="0"/>
          </a:p>
          <a:p>
            <a:r>
              <a:rPr lang="en-US" dirty="0" smtClean="0"/>
              <a:t>Hyperkalemia</a:t>
            </a:r>
          </a:p>
          <a:p>
            <a:r>
              <a:rPr lang="en-US" dirty="0" err="1" smtClean="0"/>
              <a:t>Hyperphosphatemia</a:t>
            </a:r>
            <a:endParaRPr lang="en-US" dirty="0" smtClean="0"/>
          </a:p>
          <a:p>
            <a:r>
              <a:rPr lang="en-US" dirty="0" err="1" smtClean="0"/>
              <a:t>Hypocalcemia</a:t>
            </a:r>
            <a:endParaRPr lang="en-US" dirty="0" smtClean="0"/>
          </a:p>
          <a:p>
            <a:r>
              <a:rPr lang="en-US" dirty="0" smtClean="0"/>
              <a:t>Acute kidney injury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38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Urinary symptoms;</a:t>
            </a:r>
          </a:p>
          <a:p>
            <a:r>
              <a:rPr lang="en-US" dirty="0" smtClean="0"/>
              <a:t>Dysuria</a:t>
            </a:r>
          </a:p>
          <a:p>
            <a:r>
              <a:rPr lang="en-US" dirty="0" smtClean="0"/>
              <a:t>Oliguria</a:t>
            </a:r>
          </a:p>
          <a:p>
            <a:r>
              <a:rPr lang="en-US" dirty="0" smtClean="0"/>
              <a:t>Flank pain</a:t>
            </a:r>
          </a:p>
          <a:p>
            <a:r>
              <a:rPr lang="en-US" dirty="0" smtClean="0"/>
              <a:t>hematuria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546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Symptoms of </a:t>
            </a:r>
            <a:r>
              <a:rPr lang="en-US" dirty="0" err="1" smtClean="0"/>
              <a:t>hypocalcemia</a:t>
            </a:r>
            <a:r>
              <a:rPr lang="en-US" dirty="0" smtClean="0"/>
              <a:t>;</a:t>
            </a:r>
          </a:p>
          <a:p>
            <a:r>
              <a:rPr lang="en-US" dirty="0" smtClean="0"/>
              <a:t>Anorexia</a:t>
            </a:r>
          </a:p>
          <a:p>
            <a:r>
              <a:rPr lang="en-US" dirty="0" smtClean="0"/>
              <a:t>Vomiting</a:t>
            </a:r>
          </a:p>
          <a:p>
            <a:r>
              <a:rPr lang="en-US" dirty="0" smtClean="0"/>
              <a:t>Seizures</a:t>
            </a:r>
          </a:p>
          <a:p>
            <a:r>
              <a:rPr lang="en-US" dirty="0" smtClean="0"/>
              <a:t>Spasms</a:t>
            </a:r>
          </a:p>
          <a:p>
            <a:r>
              <a:rPr lang="en-US" dirty="0" smtClean="0"/>
              <a:t>Altered mental status</a:t>
            </a:r>
          </a:p>
          <a:p>
            <a:r>
              <a:rPr lang="en-US" dirty="0" smtClean="0"/>
              <a:t>Paresthesia and </a:t>
            </a:r>
            <a:r>
              <a:rPr lang="en-US" dirty="0" err="1" smtClean="0"/>
              <a:t>tetany</a:t>
            </a:r>
            <a:r>
              <a:rPr lang="en-US" dirty="0" smtClean="0"/>
              <a:t> (+</a:t>
            </a:r>
            <a:r>
              <a:rPr lang="en-US" dirty="0" err="1" smtClean="0"/>
              <a:t>ve</a:t>
            </a:r>
            <a:r>
              <a:rPr lang="en-US" dirty="0" smtClean="0"/>
              <a:t> </a:t>
            </a:r>
            <a:r>
              <a:rPr lang="en-US" dirty="0" err="1" smtClean="0"/>
              <a:t>Chvostek</a:t>
            </a:r>
            <a:r>
              <a:rPr lang="en-US" dirty="0" smtClean="0"/>
              <a:t> and Trousseau signs)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0588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Symptoms of hyperkalemia;</a:t>
            </a:r>
          </a:p>
          <a:p>
            <a:r>
              <a:rPr lang="en-US" dirty="0" smtClean="0"/>
              <a:t>Weakness</a:t>
            </a:r>
          </a:p>
          <a:p>
            <a:r>
              <a:rPr lang="en-US" dirty="0" smtClean="0"/>
              <a:t>Paralysis</a:t>
            </a:r>
          </a:p>
          <a:p>
            <a:r>
              <a:rPr lang="en-US" dirty="0" smtClean="0"/>
              <a:t>Cardiac arrhythmias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63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221</Words>
  <Application>Microsoft Office PowerPoint</Application>
  <PresentationFormat>Widescreen</PresentationFormat>
  <Paragraphs>62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TUMOR LYSIS SYNDROME</vt:lpstr>
      <vt:lpstr>What is it?</vt:lpstr>
      <vt:lpstr>Risk factors</vt:lpstr>
      <vt:lpstr>Pathophysiology</vt:lpstr>
      <vt:lpstr>PowerPoint Presentation</vt:lpstr>
      <vt:lpstr>PowerPoint Presentation</vt:lpstr>
      <vt:lpstr>Clinical presentation</vt:lpstr>
      <vt:lpstr>PowerPoint Presentation</vt:lpstr>
      <vt:lpstr>PowerPoint Presentation</vt:lpstr>
      <vt:lpstr>PowerPoint Presentation</vt:lpstr>
      <vt:lpstr>Other manifestations</vt:lpstr>
      <vt:lpstr>Diagnosis </vt:lpstr>
      <vt:lpstr>Principles of management</vt:lpstr>
      <vt:lpstr>Preventive measures</vt:lpstr>
      <vt:lpstr>Treatment of TLS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TUMOR LYSIS SYNDROME</dc:title>
  <dc:creator>Diana Choobe</dc:creator>
  <cp:lastModifiedBy>Diana Choobe</cp:lastModifiedBy>
  <cp:revision>16</cp:revision>
  <dcterms:created xsi:type="dcterms:W3CDTF">2021-09-28T18:01:54Z</dcterms:created>
  <dcterms:modified xsi:type="dcterms:W3CDTF">2021-09-28T20:33:49Z</dcterms:modified>
</cp:coreProperties>
</file>