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13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16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3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6858000" cx="9144000"/>
  <p:notesSz cx="6858000" cy="9144000"/>
  <p:defaultTextStyle>
    <a:defPPr lvl="0">
      <a:defRPr lang="en-US"/>
    </a:defPPr>
    <a:lvl1pPr defTabSz="4572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4572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4572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4572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4572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4572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4572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4572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4572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3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3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slide" Target="slides/slide18.xml"/><Relationship Id="rId13" Type="http://schemas.openxmlformats.org/officeDocument/2006/relationships/slide" Target="slides/slide7.xml"/><Relationship Id="rId12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3.xml"/><Relationship Id="rId3" Type="http://schemas.openxmlformats.org/officeDocument/2006/relationships/presProps" Target="presProps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3.xml"/><Relationship Id="rId6" Type="http://schemas.openxmlformats.org/officeDocument/2006/relationships/slide" Target="slides/slide1.xml"/><Relationship Id="rId18" Type="http://schemas.openxmlformats.org/officeDocument/2006/relationships/slide" Target="slides/slide12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n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" name="Google Shape;20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g55107203520bd62a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" name="Google Shape;28;g55107203520bd62a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55107203520bd62a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" name="Google Shape;34;g55107203520bd62a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55107203520bd62a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" name="Google Shape;40;g55107203520bd62a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BA9AE-8997-EC4E-9CE9-37DB1F510F1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FC76-2BA3-C542-A9E0-BB1E9EC01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404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BA9AE-8997-EC4E-9CE9-37DB1F510F1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FC76-2BA3-C542-A9E0-BB1E9EC01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326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BA9AE-8997-EC4E-9CE9-37DB1F510F1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FC76-2BA3-C542-A9E0-BB1E9EC01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604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BA9AE-8997-EC4E-9CE9-37DB1F510F1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FC76-2BA3-C542-A9E0-BB1E9EC01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493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BA9AE-8997-EC4E-9CE9-37DB1F510F1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FC76-2BA3-C542-A9E0-BB1E9EC01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16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BA9AE-8997-EC4E-9CE9-37DB1F510F1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FC76-2BA3-C542-A9E0-BB1E9EC01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279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BA9AE-8997-EC4E-9CE9-37DB1F510F1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FC76-2BA3-C542-A9E0-BB1E9EC01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08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BA9AE-8997-EC4E-9CE9-37DB1F510F1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FC76-2BA3-C542-A9E0-BB1E9EC01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188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BA9AE-8997-EC4E-9CE9-37DB1F510F1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FC76-2BA3-C542-A9E0-BB1E9EC01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512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BA9AE-8997-EC4E-9CE9-37DB1F510F1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FC76-2BA3-C542-A9E0-BB1E9EC01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918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BA9AE-8997-EC4E-9CE9-37DB1F510F1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FC76-2BA3-C542-A9E0-BB1E9EC01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328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BA9AE-8997-EC4E-9CE9-37DB1F510F1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BFC76-2BA3-C542-A9E0-BB1E9EC01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6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 smtClean="0"/>
              <a:t>TUMOUR LYSIS SYNDROME</a:t>
            </a:r>
            <a:endParaRPr lang="en-US" dirty="0"/>
          </a:p>
        </p:txBody>
      </p:sp>
      <p:sp>
        <p:nvSpPr>
          <p:cNvPr id="13" name="Google Shape;13;p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 dirty="0"/>
              <a:t>Presenter: Tiza Chipungu</a:t>
            </a:r>
            <a:endParaRPr dirty="0"/>
          </a:p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 dirty="0"/>
              <a:t>Moderator: </a:t>
            </a:r>
            <a:r>
              <a:rPr lang="en-US" dirty="0" err="1"/>
              <a:t>Dr</a:t>
            </a:r>
            <a:r>
              <a:rPr lang="en-US" dirty="0"/>
              <a:t> </a:t>
            </a:r>
            <a:r>
              <a:rPr lang="en-US" dirty="0" err="1" smtClean="0"/>
              <a:t>Mwanza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Acute Kidney Injury:</a:t>
            </a:r>
          </a:p>
          <a:p>
            <a:r>
              <a:rPr lang="en-US" dirty="0"/>
              <a:t>Increase in the serum </a:t>
            </a:r>
            <a:r>
              <a:rPr lang="en-US" dirty="0" err="1"/>
              <a:t>creatinine</a:t>
            </a:r>
            <a:r>
              <a:rPr lang="en-US" dirty="0"/>
              <a:t> level of 0.3 mg/dl (26.5 </a:t>
            </a:r>
            <a:r>
              <a:rPr lang="en-US" i="1" dirty="0" err="1"/>
              <a:t>μ</a:t>
            </a:r>
            <a:r>
              <a:rPr lang="en-US" dirty="0" err="1"/>
              <a:t>mol</a:t>
            </a:r>
            <a:r>
              <a:rPr lang="en-US" dirty="0"/>
              <a:t>/liter) </a:t>
            </a:r>
            <a:endParaRPr lang="en-US" dirty="0" smtClean="0"/>
          </a:p>
          <a:p>
            <a:r>
              <a:rPr lang="en-US" dirty="0" smtClean="0"/>
              <a:t>oliguria</a:t>
            </a:r>
            <a:r>
              <a:rPr lang="en-US" dirty="0"/>
              <a:t>, defined as an average urine output of &lt;0.5 ml/kg/</a:t>
            </a:r>
            <a:r>
              <a:rPr lang="en-US" dirty="0" err="1"/>
              <a:t>hr</a:t>
            </a:r>
            <a:r>
              <a:rPr lang="en-US" dirty="0"/>
              <a:t> for 6 </a:t>
            </a:r>
            <a:r>
              <a:rPr lang="en-US" dirty="0" err="1" smtClean="0"/>
              <a:t>hr</a:t>
            </a:r>
            <a:endParaRPr lang="en-US" dirty="0" smtClean="0"/>
          </a:p>
          <a:p>
            <a:r>
              <a:rPr lang="en-US" dirty="0" smtClean="0"/>
              <a:t>Uric acid nephropathy</a:t>
            </a:r>
          </a:p>
          <a:p>
            <a:r>
              <a:rPr lang="en-US" dirty="0"/>
              <a:t>D</a:t>
            </a:r>
            <a:r>
              <a:rPr lang="en-US" dirty="0" smtClean="0"/>
              <a:t>ysuria</a:t>
            </a:r>
          </a:p>
          <a:p>
            <a:r>
              <a:rPr lang="en-US" dirty="0" smtClean="0"/>
              <a:t>Flank pain</a:t>
            </a:r>
          </a:p>
          <a:p>
            <a:r>
              <a:rPr lang="en-US" dirty="0" smtClean="0"/>
              <a:t>Hematuria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4307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Investigations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NOTE: Early recognition of signs and symptoms</a:t>
            </a:r>
          </a:p>
          <a:p>
            <a:r>
              <a:rPr lang="en-US" dirty="0" smtClean="0"/>
              <a:t>Bloods; serum sodium, potassium, chloride and bicarbonate.</a:t>
            </a:r>
          </a:p>
          <a:p>
            <a:r>
              <a:rPr lang="en-US" dirty="0" smtClean="0"/>
              <a:t>Urine pH and output</a:t>
            </a:r>
          </a:p>
          <a:p>
            <a:r>
              <a:rPr lang="en-US" dirty="0" smtClean="0"/>
              <a:t>Chest x-ray</a:t>
            </a:r>
          </a:p>
          <a:p>
            <a:r>
              <a:rPr lang="en-US" dirty="0" smtClean="0"/>
              <a:t>Ultrasound or CT scan of abdomen and </a:t>
            </a:r>
            <a:r>
              <a:rPr lang="en-US" dirty="0" err="1" smtClean="0"/>
              <a:t>retroperitoneum</a:t>
            </a:r>
            <a:endParaRPr lang="en-US" dirty="0" smtClean="0"/>
          </a:p>
          <a:p>
            <a:r>
              <a:rPr lang="en-US" dirty="0" smtClean="0"/>
              <a:t>Cardiac monitoring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813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 smtClean="0"/>
              <a:t>Treatment Approach</a:t>
            </a:r>
            <a:endParaRPr dirty="0"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 smtClean="0"/>
              <a:t>Risk assessment 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 smtClean="0"/>
              <a:t>Prophylaxis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 smtClean="0"/>
              <a:t>Therapy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Prophylaxis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Hydration</a:t>
            </a:r>
          </a:p>
          <a:p>
            <a:r>
              <a:rPr lang="en-US" dirty="0" err="1" smtClean="0"/>
              <a:t>Allourinol</a:t>
            </a:r>
            <a:r>
              <a:rPr lang="en-US" dirty="0" smtClean="0"/>
              <a:t> or </a:t>
            </a:r>
            <a:r>
              <a:rPr lang="en-US" dirty="0" err="1" smtClean="0"/>
              <a:t>Rasburicase</a:t>
            </a:r>
            <a:r>
              <a:rPr lang="en-US" dirty="0" smtClean="0"/>
              <a:t> 24 </a:t>
            </a:r>
            <a:r>
              <a:rPr lang="en-US" dirty="0" err="1" smtClean="0"/>
              <a:t>hrs</a:t>
            </a:r>
            <a:r>
              <a:rPr lang="en-US" dirty="0" smtClean="0"/>
              <a:t> before therapy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08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Aluminium</a:t>
            </a:r>
            <a:r>
              <a:rPr lang="en-US" dirty="0" smtClean="0"/>
              <a:t> hydroxide for </a:t>
            </a:r>
            <a:r>
              <a:rPr lang="en-US" dirty="0" err="1" smtClean="0"/>
              <a:t>hyperphosphotamia</a:t>
            </a:r>
            <a:endParaRPr lang="en-US" dirty="0" smtClean="0"/>
          </a:p>
          <a:p>
            <a:r>
              <a:rPr lang="en-US" dirty="0" err="1" smtClean="0"/>
              <a:t>Rasburicase</a:t>
            </a:r>
            <a:r>
              <a:rPr lang="en-US" dirty="0" smtClean="0"/>
              <a:t> for </a:t>
            </a:r>
            <a:r>
              <a:rPr lang="en-US" dirty="0" err="1" smtClean="0"/>
              <a:t>hyperuricemia</a:t>
            </a:r>
            <a:endParaRPr lang="en-US" dirty="0" smtClean="0"/>
          </a:p>
          <a:p>
            <a:r>
              <a:rPr lang="en-US" dirty="0" smtClean="0"/>
              <a:t>Allopurinol</a:t>
            </a:r>
          </a:p>
          <a:p>
            <a:r>
              <a:rPr lang="en-US" dirty="0" smtClean="0"/>
              <a:t>Intravenous fluid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2948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Classification</a:t>
            </a:r>
            <a:endParaRPr/>
          </a:p>
        </p:txBody>
      </p:sp>
      <p:pic>
        <p:nvPicPr>
          <p:cNvPr id="31" name="Google Shape;31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" y="1642875"/>
            <a:ext cx="8229600" cy="4562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Pathophysiology</a:t>
            </a:r>
            <a:endParaRPr/>
          </a:p>
        </p:txBody>
      </p:sp>
      <p:pic>
        <p:nvPicPr>
          <p:cNvPr id="37" name="Google Shape;37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92899" y="1417659"/>
            <a:ext cx="6758199" cy="51355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Treatment </a:t>
            </a:r>
            <a:endParaRPr/>
          </a:p>
        </p:txBody>
      </p:sp>
      <p:pic>
        <p:nvPicPr>
          <p:cNvPr id="43" name="Google Shape;43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5000" y="1943300"/>
            <a:ext cx="7634175" cy="4617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Contents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Definition</a:t>
            </a:r>
          </a:p>
          <a:p>
            <a:r>
              <a:rPr lang="en-US" dirty="0" smtClean="0"/>
              <a:t>Epidemiology</a:t>
            </a:r>
          </a:p>
          <a:p>
            <a:r>
              <a:rPr lang="en-US" dirty="0" smtClean="0"/>
              <a:t>Risk Factors</a:t>
            </a:r>
          </a:p>
          <a:p>
            <a:r>
              <a:rPr lang="en-US" dirty="0" smtClean="0"/>
              <a:t>Pathophysiology</a:t>
            </a:r>
          </a:p>
          <a:p>
            <a:r>
              <a:rPr lang="en-US" dirty="0" smtClean="0"/>
              <a:t>Clinical presentation</a:t>
            </a:r>
          </a:p>
          <a:p>
            <a:r>
              <a:rPr lang="en-US" dirty="0" smtClean="0"/>
              <a:t>Investigations</a:t>
            </a:r>
          </a:p>
          <a:p>
            <a:r>
              <a:rPr lang="en-US" dirty="0" smtClean="0"/>
              <a:t>Treatment Approached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369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TLS is </a:t>
            </a:r>
            <a:r>
              <a:rPr lang="en-US" dirty="0"/>
              <a:t>a condition that occurs when a large number of cancer cells die within a short period, releasing their </a:t>
            </a:r>
            <a:r>
              <a:rPr lang="en-US" dirty="0" smtClean="0"/>
              <a:t>contents </a:t>
            </a:r>
            <a:r>
              <a:rPr lang="en-US" dirty="0" smtClean="0"/>
              <a:t>such as ions and metabolic </a:t>
            </a:r>
            <a:r>
              <a:rPr lang="en-US" dirty="0" smtClean="0"/>
              <a:t>by products </a:t>
            </a:r>
            <a:r>
              <a:rPr lang="en-US" dirty="0" smtClean="0"/>
              <a:t>in </a:t>
            </a:r>
            <a:r>
              <a:rPr lang="en-US" dirty="0"/>
              <a:t>to the blood</a:t>
            </a:r>
            <a:r>
              <a:rPr lang="en-US" dirty="0" smtClean="0"/>
              <a:t>.</a:t>
            </a:r>
          </a:p>
          <a:p>
            <a:r>
              <a:rPr lang="en-US" dirty="0" smtClean="0"/>
              <a:t>Can either be spontaneous </a:t>
            </a:r>
            <a:r>
              <a:rPr lang="en-US" dirty="0"/>
              <a:t>or in response to </a:t>
            </a:r>
            <a:r>
              <a:rPr lang="en-US" dirty="0" smtClean="0"/>
              <a:t>therapy. </a:t>
            </a:r>
          </a:p>
          <a:p>
            <a:r>
              <a:rPr lang="en-US" dirty="0" smtClean="0"/>
              <a:t>It is typically associated with the response to treatment in the following tumors; ALL, non-</a:t>
            </a:r>
            <a:r>
              <a:rPr lang="en-US" dirty="0" err="1" smtClean="0"/>
              <a:t>Hogkin</a:t>
            </a:r>
            <a:r>
              <a:rPr lang="en-US" dirty="0" smtClean="0"/>
              <a:t> lymphomas like </a:t>
            </a:r>
            <a:r>
              <a:rPr lang="en-US" dirty="0" err="1" smtClean="0"/>
              <a:t>Burkitt</a:t>
            </a:r>
            <a:r>
              <a:rPr lang="en-US" dirty="0" smtClean="0"/>
              <a:t> Lymphoma.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349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Epidemiology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incidence of clinical tumor </a:t>
            </a:r>
            <a:r>
              <a:rPr lang="en-US" dirty="0" err="1"/>
              <a:t>lysis</a:t>
            </a:r>
            <a:r>
              <a:rPr lang="en-US" dirty="0"/>
              <a:t> syndrome is estimated at </a:t>
            </a:r>
            <a:r>
              <a:rPr lang="en-US" b="1" dirty="0"/>
              <a:t>3-7% in leukemia</a:t>
            </a:r>
            <a:r>
              <a:rPr lang="en-US" dirty="0"/>
              <a:t> and </a:t>
            </a:r>
            <a:r>
              <a:rPr lang="en-US" b="1" dirty="0"/>
              <a:t>4-11% in lymphomas</a:t>
            </a:r>
            <a:r>
              <a:rPr lang="en-US" dirty="0"/>
              <a:t> </a:t>
            </a:r>
            <a:r>
              <a:rPr lang="en-US" dirty="0" smtClean="0"/>
              <a:t>overall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020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Patients with a large “tumor burden” of cancer cells </a:t>
            </a:r>
            <a:endParaRPr lang="en-US" dirty="0" smtClean="0"/>
          </a:p>
          <a:p>
            <a:r>
              <a:rPr lang="en-US" dirty="0" smtClean="0"/>
              <a:t>Hematologic malignancies</a:t>
            </a:r>
            <a:endParaRPr lang="en-US" dirty="0"/>
          </a:p>
          <a:p>
            <a:r>
              <a:rPr lang="en-US" dirty="0"/>
              <a:t>T</a:t>
            </a:r>
            <a:r>
              <a:rPr lang="en-US" dirty="0" smtClean="0"/>
              <a:t>umors </a:t>
            </a:r>
            <a:r>
              <a:rPr lang="en-US" dirty="0"/>
              <a:t>that typically have rapidly dividing cells, such as acute leukemia or high-grade </a:t>
            </a:r>
            <a:r>
              <a:rPr lang="en-US" dirty="0" smtClean="0"/>
              <a:t>lymphoma</a:t>
            </a:r>
            <a:endParaRPr lang="en-US" dirty="0"/>
          </a:p>
          <a:p>
            <a:r>
              <a:rPr lang="en-US" dirty="0"/>
              <a:t>T</a:t>
            </a:r>
            <a:r>
              <a:rPr lang="en-US" dirty="0" smtClean="0"/>
              <a:t>umors </a:t>
            </a:r>
            <a:r>
              <a:rPr lang="en-US" dirty="0"/>
              <a:t>that are highly responsive to </a:t>
            </a:r>
            <a:r>
              <a:rPr lang="en-US" dirty="0" smtClean="0"/>
              <a:t>therapy</a:t>
            </a:r>
          </a:p>
          <a:p>
            <a:r>
              <a:rPr lang="en-US" dirty="0" smtClean="0"/>
              <a:t>Patients within a week of starting cancer </a:t>
            </a:r>
            <a:r>
              <a:rPr lang="en-US" dirty="0" smtClean="0"/>
              <a:t>treatment</a:t>
            </a:r>
          </a:p>
          <a:p>
            <a:r>
              <a:rPr lang="en-US" dirty="0" smtClean="0"/>
              <a:t>Preexisting neuropathy</a:t>
            </a:r>
          </a:p>
          <a:p>
            <a:r>
              <a:rPr lang="en-US" dirty="0" smtClean="0"/>
              <a:t>Dehydration</a:t>
            </a:r>
          </a:p>
          <a:p>
            <a:r>
              <a:rPr lang="en-US" dirty="0" smtClean="0"/>
              <a:t>Pre-existing </a:t>
            </a:r>
            <a:r>
              <a:rPr lang="en-US" dirty="0" err="1" smtClean="0"/>
              <a:t>hyperuricaemia</a:t>
            </a:r>
            <a:r>
              <a:rPr lang="en-US" dirty="0" smtClean="0"/>
              <a:t> or </a:t>
            </a:r>
            <a:r>
              <a:rPr lang="en-US" dirty="0" err="1" smtClean="0"/>
              <a:t>hyperphosphatemia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674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Pathophysiology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There is rapid </a:t>
            </a:r>
            <a:r>
              <a:rPr lang="en-US" dirty="0" err="1" smtClean="0"/>
              <a:t>lysis</a:t>
            </a:r>
            <a:r>
              <a:rPr lang="en-US" dirty="0" smtClean="0"/>
              <a:t> of </a:t>
            </a:r>
            <a:r>
              <a:rPr lang="en-US" dirty="0" err="1" smtClean="0"/>
              <a:t>tumour</a:t>
            </a:r>
            <a:r>
              <a:rPr lang="en-US" dirty="0" smtClean="0"/>
              <a:t> cells which results in the release of </a:t>
            </a:r>
            <a:r>
              <a:rPr lang="en-US" dirty="0"/>
              <a:t>massive quantities of intracellular contents </a:t>
            </a:r>
            <a:r>
              <a:rPr lang="en-US" dirty="0" smtClean="0"/>
              <a:t>such as potassium</a:t>
            </a:r>
            <a:r>
              <a:rPr lang="en-US" dirty="0"/>
              <a:t>, phosphate, and nucleic acids that can be metabolized to uric </a:t>
            </a:r>
            <a:r>
              <a:rPr lang="en-US" dirty="0" smtClean="0"/>
              <a:t>acid, </a:t>
            </a:r>
            <a:r>
              <a:rPr lang="en-US" dirty="0"/>
              <a:t>into the systemic circulation</a:t>
            </a:r>
            <a:r>
              <a:rPr lang="en-US" dirty="0" smtClean="0"/>
              <a:t>.</a:t>
            </a:r>
          </a:p>
          <a:p>
            <a:r>
              <a:rPr lang="en-US" dirty="0"/>
              <a:t>The metabolic consequences include hyperkalemia, </a:t>
            </a:r>
            <a:r>
              <a:rPr lang="en-US" dirty="0" err="1"/>
              <a:t>hyperphosphatemia</a:t>
            </a:r>
            <a:r>
              <a:rPr lang="en-US" dirty="0"/>
              <a:t>, secondary </a:t>
            </a:r>
            <a:r>
              <a:rPr lang="en-US" dirty="0" err="1"/>
              <a:t>hypocalcemia</a:t>
            </a:r>
            <a:r>
              <a:rPr lang="en-US" dirty="0"/>
              <a:t>, </a:t>
            </a:r>
            <a:r>
              <a:rPr lang="en-US" dirty="0" err="1"/>
              <a:t>hyperuricemia</a:t>
            </a:r>
            <a:r>
              <a:rPr lang="en-US" dirty="0"/>
              <a:t>, and acute kidney injury. </a:t>
            </a:r>
          </a:p>
        </p:txBody>
      </p:sp>
    </p:spTree>
    <p:extLst>
      <p:ext uri="{BB962C8B-B14F-4D97-AF65-F5344CB8AC3E}">
        <p14:creationId xmlns:p14="http://schemas.microsoft.com/office/powerpoint/2010/main" val="3718987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Hyperkalemia:</a:t>
            </a:r>
          </a:p>
          <a:p>
            <a:r>
              <a:rPr lang="en-US" dirty="0" smtClean="0"/>
              <a:t>Potassium&gt; 6.0mmol/</a:t>
            </a:r>
            <a:r>
              <a:rPr lang="en-US" dirty="0" err="1" smtClean="0"/>
              <a:t>litre</a:t>
            </a:r>
            <a:endParaRPr lang="en-US" dirty="0" smtClean="0"/>
          </a:p>
          <a:p>
            <a:r>
              <a:rPr lang="en-US" dirty="0" smtClean="0"/>
              <a:t>Weakness</a:t>
            </a:r>
          </a:p>
          <a:p>
            <a:r>
              <a:rPr lang="en-US" dirty="0" err="1" smtClean="0"/>
              <a:t>Paresthesia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Arrhythmias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err="1"/>
              <a:t>M</a:t>
            </a:r>
            <a:r>
              <a:rPr lang="en-US" dirty="0" err="1" smtClean="0"/>
              <a:t>yalgias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681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Secondary </a:t>
            </a:r>
            <a:r>
              <a:rPr lang="en-US" dirty="0" err="1" smtClean="0"/>
              <a:t>Hypocalcemia</a:t>
            </a:r>
            <a:r>
              <a:rPr lang="en-US" dirty="0" smtClean="0"/>
              <a:t>;</a:t>
            </a:r>
          </a:p>
          <a:p>
            <a:r>
              <a:rPr lang="en-US" dirty="0" smtClean="0"/>
              <a:t>Corrected calcium&lt;1.75mmol/</a:t>
            </a:r>
            <a:r>
              <a:rPr lang="en-US" dirty="0" err="1" smtClean="0"/>
              <a:t>litre</a:t>
            </a:r>
            <a:r>
              <a:rPr lang="en-US" dirty="0" smtClean="0"/>
              <a:t> or ionized calcium&lt;0.3mmol/</a:t>
            </a:r>
            <a:r>
              <a:rPr lang="en-US" dirty="0" err="1" smtClean="0"/>
              <a:t>litre</a:t>
            </a:r>
            <a:endParaRPr lang="en-US" dirty="0" smtClean="0"/>
          </a:p>
          <a:p>
            <a:r>
              <a:rPr lang="en-US" dirty="0" smtClean="0"/>
              <a:t>Arrhythmias</a:t>
            </a:r>
            <a:r>
              <a:rPr lang="en-US" dirty="0" smtClean="0"/>
              <a:t> </a:t>
            </a:r>
          </a:p>
          <a:p>
            <a:r>
              <a:rPr lang="en-US" dirty="0" smtClean="0"/>
              <a:t>S</a:t>
            </a:r>
            <a:r>
              <a:rPr lang="en-US" dirty="0" smtClean="0"/>
              <a:t>eizure</a:t>
            </a:r>
            <a:r>
              <a:rPr lang="en-US" dirty="0"/>
              <a:t>s</a:t>
            </a:r>
            <a:endParaRPr lang="en-US" dirty="0" smtClean="0"/>
          </a:p>
          <a:p>
            <a:r>
              <a:rPr lang="en-US" dirty="0"/>
              <a:t>N</a:t>
            </a:r>
            <a:r>
              <a:rPr lang="en-US" dirty="0" smtClean="0"/>
              <a:t>euromuscular </a:t>
            </a:r>
            <a:r>
              <a:rPr lang="en-US" dirty="0"/>
              <a:t>irritability (</a:t>
            </a:r>
            <a:r>
              <a:rPr lang="en-US" dirty="0" err="1"/>
              <a:t>tetany</a:t>
            </a:r>
            <a:r>
              <a:rPr lang="en-US" dirty="0"/>
              <a:t>, </a:t>
            </a:r>
            <a:r>
              <a:rPr lang="en-US" dirty="0" err="1"/>
              <a:t>paresthesias</a:t>
            </a:r>
            <a:r>
              <a:rPr lang="en-US" dirty="0"/>
              <a:t>, muscle </a:t>
            </a:r>
            <a:r>
              <a:rPr lang="en-US" dirty="0" err="1"/>
              <a:t>twitching</a:t>
            </a:r>
            <a:r>
              <a:rPr lang="en-US" dirty="0" err="1" smtClean="0"/>
              <a:t>,Trousseau’s</a:t>
            </a:r>
            <a:r>
              <a:rPr lang="en-US" dirty="0" smtClean="0"/>
              <a:t> </a:t>
            </a:r>
            <a:r>
              <a:rPr lang="en-US" dirty="0"/>
              <a:t>sign, </a:t>
            </a:r>
            <a:r>
              <a:rPr lang="en-US" dirty="0" err="1"/>
              <a:t>Chvostek’s</a:t>
            </a:r>
            <a:r>
              <a:rPr lang="en-US" dirty="0"/>
              <a:t> sign, laryngospasm, or bronchospasm), </a:t>
            </a:r>
            <a:endParaRPr lang="en-US" dirty="0" smtClean="0"/>
          </a:p>
          <a:p>
            <a:r>
              <a:rPr lang="en-US" dirty="0" smtClean="0"/>
              <a:t>hypotension</a:t>
            </a:r>
            <a:r>
              <a:rPr lang="en-US" dirty="0"/>
              <a:t>, or heart failure 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99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