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73" r:id="rId2"/>
    <p:sldId id="257" r:id="rId3"/>
    <p:sldId id="267" r:id="rId4"/>
    <p:sldId id="268" r:id="rId5"/>
    <p:sldId id="269" r:id="rId6"/>
    <p:sldId id="258" r:id="rId7"/>
    <p:sldId id="266" r:id="rId8"/>
    <p:sldId id="259" r:id="rId9"/>
    <p:sldId id="260" r:id="rId10"/>
    <p:sldId id="271" r:id="rId11"/>
    <p:sldId id="26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F02456-824A-4E2D-8054-3D49DD496FF1}" type="datetimeFigureOut">
              <a:rPr lang="en-US" smtClean="0"/>
              <a:pPr/>
              <a:t>5/29/2014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4ACC6A-2C63-4991-8F4E-BB5D5BD46BD9}" type="slidenum">
              <a:rPr lang="en-US" smtClean="0"/>
              <a:pPr/>
              <a:t>‹#›</a:t>
            </a:fld>
            <a:endParaRPr lang="en-US"/>
          </a:p>
        </p:txBody>
      </p:sp>
    </p:spTree>
    <p:extLst>
      <p:ext uri="{BB962C8B-B14F-4D97-AF65-F5344CB8AC3E}">
        <p14:creationId xmlns:p14="http://schemas.microsoft.com/office/powerpoint/2010/main" val="1892479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3247E1-1CEF-456C-808E-E0F9471A526D}" type="datetime1">
              <a:rPr lang="en-US" smtClean="0"/>
              <a:t>5/29/2014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3783B4-D263-4E32-BC00-C21238035E32}" type="datetime1">
              <a:rPr lang="en-US" smtClean="0"/>
              <a:t>5/29/2014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36E979-15AB-49B5-B67D-3DFFBD610133}" type="datetime1">
              <a:rPr lang="en-US" smtClean="0"/>
              <a:t>5/29/2014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037461-AE2B-4DE4-B2AE-6A9728F5FC5F}" type="datetime1">
              <a:rPr lang="en-US" smtClean="0"/>
              <a:t>5/29/2014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DC8302-834C-4CC7-865A-D6B011CF67A6}" type="datetime1">
              <a:rPr lang="en-US" smtClean="0"/>
              <a:t>5/29/2014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57AE38-18C9-4373-8282-5D7BE95047E6}" type="datetime1">
              <a:rPr lang="en-US" smtClean="0"/>
              <a:t>5/29/2014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9777AF-02A7-4CD0-935D-62DB251F2D37}" type="datetime1">
              <a:rPr lang="en-US" smtClean="0"/>
              <a:t>5/29/2014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1F2E85-850B-4980-87EA-8D4BD4940B2E}" type="datetime1">
              <a:rPr lang="en-US" smtClean="0"/>
              <a:t>5/29/2014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E9248C-F34C-4062-B63D-41FC11F7218A}" type="datetime1">
              <a:rPr lang="en-US" smtClean="0"/>
              <a:t>5/29/2014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EED3D-754A-4B00-A7D7-0267E9BFE701}" type="datetime1">
              <a:rPr lang="en-US" smtClean="0"/>
              <a:t>5/29/2014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2720F1-C496-4F84-9CD6-AA4549853D27}" type="datetime1">
              <a:rPr lang="en-US" smtClean="0"/>
              <a:t>5/29/2014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B5DE04-1E38-463E-8975-F48C132887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4EDAF-1145-4C6F-8831-B72EE38CEE2B}" type="datetime1">
              <a:rPr lang="en-US" smtClean="0"/>
              <a:t>5/29/2014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B5DE04-1E38-463E-8975-F48C132887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447799"/>
          </a:xfrm>
          <a:prstGeom prst="roundRect">
            <a:avLst/>
          </a:prstGeom>
        </p:spPr>
        <p:style>
          <a:lnRef idx="1">
            <a:schemeClr val="accent3"/>
          </a:lnRef>
          <a:fillRef idx="2">
            <a:schemeClr val="accent3"/>
          </a:fillRef>
          <a:effectRef idx="1">
            <a:schemeClr val="accent3"/>
          </a:effectRef>
          <a:fontRef idx="minor">
            <a:schemeClr val="dk1"/>
          </a:fontRef>
        </p:style>
        <p:txBody>
          <a:bodyPr>
            <a:normAutofit/>
          </a:bodyPr>
          <a:lstStyle/>
          <a:p>
            <a:r>
              <a:rPr lang="en-US" sz="3600" b="1" dirty="0" smtClean="0"/>
              <a:t>LOCAL ANAESTHESIA</a:t>
            </a:r>
            <a:endParaRPr lang="en-US" sz="3600" b="1" dirty="0"/>
          </a:p>
        </p:txBody>
      </p:sp>
      <p:sp>
        <p:nvSpPr>
          <p:cNvPr id="3" name="Subtitle 2"/>
          <p:cNvSpPr>
            <a:spLocks noGrp="1"/>
          </p:cNvSpPr>
          <p:nvPr>
            <p:ph type="subTitle" idx="1"/>
          </p:nvPr>
        </p:nvSpPr>
        <p:spPr>
          <a:xfrm>
            <a:off x="1371600" y="2819400"/>
            <a:ext cx="6400800" cy="2819400"/>
          </a:xfrm>
        </p:spPr>
        <p:style>
          <a:lnRef idx="1">
            <a:schemeClr val="accent6"/>
          </a:lnRef>
          <a:fillRef idx="2">
            <a:schemeClr val="accent6"/>
          </a:fillRef>
          <a:effectRef idx="1">
            <a:schemeClr val="accent6"/>
          </a:effectRef>
          <a:fontRef idx="minor">
            <a:schemeClr val="dk1"/>
          </a:fontRef>
        </p:style>
        <p:txBody>
          <a:bodyPr>
            <a:normAutofit/>
          </a:bodyPr>
          <a:lstStyle/>
          <a:p>
            <a:pPr lvl="0">
              <a:spcBef>
                <a:spcPts val="1200"/>
              </a:spcBef>
            </a:pPr>
            <a:endParaRPr lang="en-US" sz="1800" b="1" smtClean="0">
              <a:solidFill>
                <a:prstClr val="black"/>
              </a:solidFill>
            </a:endParaRPr>
          </a:p>
          <a:p>
            <a:pPr lvl="0">
              <a:spcBef>
                <a:spcPts val="1200"/>
              </a:spcBef>
            </a:pPr>
            <a:r>
              <a:rPr lang="en-US" sz="1800" b="1" smtClean="0">
                <a:solidFill>
                  <a:prstClr val="black"/>
                </a:solidFill>
              </a:rPr>
              <a:t>Dr</a:t>
            </a:r>
            <a:r>
              <a:rPr lang="en-US" sz="1800" b="1" dirty="0" smtClean="0">
                <a:solidFill>
                  <a:prstClr val="black"/>
                </a:solidFill>
              </a:rPr>
              <a:t> </a:t>
            </a:r>
            <a:r>
              <a:rPr lang="en-US" sz="1800" b="1" dirty="0" err="1">
                <a:solidFill>
                  <a:prstClr val="black"/>
                </a:solidFill>
              </a:rPr>
              <a:t>Sindwa</a:t>
            </a:r>
            <a:r>
              <a:rPr lang="en-US" sz="1800" b="1" dirty="0">
                <a:solidFill>
                  <a:prstClr val="black"/>
                </a:solidFill>
              </a:rPr>
              <a:t> </a:t>
            </a:r>
            <a:r>
              <a:rPr lang="en-US" sz="1800" b="1" dirty="0" err="1">
                <a:solidFill>
                  <a:prstClr val="black"/>
                </a:solidFill>
              </a:rPr>
              <a:t>Kanyimba</a:t>
            </a:r>
            <a:r>
              <a:rPr lang="en-US" sz="1800" b="1" dirty="0">
                <a:solidFill>
                  <a:prstClr val="black"/>
                </a:solidFill>
              </a:rPr>
              <a:t> (BSc, </a:t>
            </a:r>
            <a:r>
              <a:rPr lang="en-US" sz="1800" b="1" dirty="0" err="1">
                <a:solidFill>
                  <a:prstClr val="black"/>
                </a:solidFill>
              </a:rPr>
              <a:t>MBChB</a:t>
            </a:r>
            <a:r>
              <a:rPr lang="en-US" sz="1800" b="1" dirty="0">
                <a:solidFill>
                  <a:prstClr val="black"/>
                </a:solidFill>
              </a:rPr>
              <a:t>, MSc)</a:t>
            </a:r>
          </a:p>
          <a:p>
            <a:pPr lvl="0">
              <a:spcBef>
                <a:spcPts val="1200"/>
              </a:spcBef>
            </a:pPr>
            <a:r>
              <a:rPr lang="en-US" sz="1800" b="1" dirty="0">
                <a:solidFill>
                  <a:prstClr val="black"/>
                </a:solidFill>
              </a:rPr>
              <a:t>University of Zambia  School of Medicine</a:t>
            </a:r>
          </a:p>
          <a:p>
            <a:pPr lvl="0">
              <a:spcBef>
                <a:spcPts val="1200"/>
              </a:spcBef>
            </a:pPr>
            <a:r>
              <a:rPr lang="en-US" sz="1800" b="1" dirty="0">
                <a:solidFill>
                  <a:prstClr val="black"/>
                </a:solidFill>
              </a:rPr>
              <a:t>MB ChB Program</a:t>
            </a:r>
          </a:p>
          <a:p>
            <a:pPr lvl="0">
              <a:spcBef>
                <a:spcPts val="1200"/>
              </a:spcBef>
            </a:pPr>
            <a:r>
              <a:rPr lang="en-US" sz="1800" b="1" dirty="0">
                <a:solidFill>
                  <a:prstClr val="black"/>
                </a:solidFill>
              </a:rPr>
              <a:t>PGY 4110</a:t>
            </a:r>
          </a:p>
          <a:p>
            <a:pPr lvl="0">
              <a:spcBef>
                <a:spcPts val="1200"/>
              </a:spcBef>
            </a:pPr>
            <a:r>
              <a:rPr lang="en-US" sz="1800" b="1" dirty="0">
                <a:solidFill>
                  <a:prstClr val="black"/>
                </a:solidFill>
              </a:rPr>
              <a:t>Neuropharmacology</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Techniques of local </a:t>
            </a:r>
            <a:r>
              <a:rPr lang="en-US" sz="2800" b="1" dirty="0" err="1" smtClean="0"/>
              <a:t>anaesthesia</a:t>
            </a:r>
            <a:r>
              <a:rPr lang="en-US" sz="2800" b="1" dirty="0" smtClean="0"/>
              <a:t>  …. cont’d</a:t>
            </a:r>
            <a:endParaRPr lang="en-US" sz="2800" dirty="0"/>
          </a:p>
        </p:txBody>
      </p:sp>
      <p:sp>
        <p:nvSpPr>
          <p:cNvPr id="3" name="Content Placeholder 2"/>
          <p:cNvSpPr>
            <a:spLocks noGrp="1"/>
          </p:cNvSpPr>
          <p:nvPr>
            <p:ph idx="1"/>
          </p:nvPr>
        </p:nvSpPr>
        <p:spPr>
          <a:xfrm>
            <a:off x="228600" y="1447800"/>
            <a:ext cx="8686800" cy="5029200"/>
          </a:xfrm>
        </p:spPr>
        <p:style>
          <a:lnRef idx="2">
            <a:schemeClr val="accent2"/>
          </a:lnRef>
          <a:fillRef idx="1">
            <a:schemeClr val="lt1"/>
          </a:fillRef>
          <a:effectRef idx="0">
            <a:schemeClr val="accent2"/>
          </a:effectRef>
          <a:fontRef idx="minor">
            <a:schemeClr val="dk1"/>
          </a:fontRef>
        </p:style>
        <p:txBody>
          <a:bodyPr>
            <a:normAutofit/>
          </a:bodyPr>
          <a:lstStyle/>
          <a:p>
            <a:pPr lvl="0">
              <a:spcBef>
                <a:spcPts val="600"/>
              </a:spcBef>
            </a:pPr>
            <a:r>
              <a:rPr lang="en-US" sz="2400" b="1" i="1" dirty="0" smtClean="0"/>
              <a:t>Intravenous regional </a:t>
            </a:r>
            <a:r>
              <a:rPr lang="en-US" sz="2400" b="1" i="1" dirty="0" err="1" smtClean="0"/>
              <a:t>anaesthesia</a:t>
            </a:r>
            <a:r>
              <a:rPr lang="en-US" sz="2400" dirty="0" smtClean="0"/>
              <a:t>: LA is injected into a distal vein of an arm or leg to anaesthetize the limb (e.g. </a:t>
            </a:r>
            <a:r>
              <a:rPr lang="en-US" sz="2400" dirty="0" err="1" smtClean="0"/>
              <a:t>prilocaine</a:t>
            </a:r>
            <a:r>
              <a:rPr lang="en-US" sz="2400" dirty="0" smtClean="0"/>
              <a:t> and </a:t>
            </a:r>
            <a:r>
              <a:rPr lang="en-US" sz="2400" dirty="0" err="1" smtClean="0"/>
              <a:t>lignocaine</a:t>
            </a:r>
            <a:r>
              <a:rPr lang="en-US" sz="2400" dirty="0" smtClean="0"/>
              <a:t>)</a:t>
            </a:r>
          </a:p>
          <a:p>
            <a:pPr lvl="0">
              <a:spcBef>
                <a:spcPts val="600"/>
              </a:spcBef>
            </a:pPr>
            <a:r>
              <a:rPr lang="en-US" sz="2400" b="1" i="1" dirty="0" smtClean="0"/>
              <a:t>Epidural </a:t>
            </a:r>
            <a:r>
              <a:rPr lang="en-US" sz="2400" b="1" i="1" dirty="0" err="1" smtClean="0"/>
              <a:t>anaesthesia</a:t>
            </a:r>
            <a:r>
              <a:rPr lang="en-US" sz="2400" dirty="0" smtClean="0"/>
              <a:t>: LA is injected into the epidural space and it diffuses into the subarachnoid space producing </a:t>
            </a:r>
            <a:r>
              <a:rPr lang="en-US" sz="2400" dirty="0" err="1" smtClean="0"/>
              <a:t>anaesthesia</a:t>
            </a:r>
            <a:r>
              <a:rPr lang="en-US" sz="2400" dirty="0" smtClean="0"/>
              <a:t> of nerve roots and spinal cord (e.g. </a:t>
            </a:r>
            <a:r>
              <a:rPr lang="en-US" sz="2400" dirty="0" err="1" smtClean="0"/>
              <a:t>lignocaine</a:t>
            </a:r>
            <a:r>
              <a:rPr lang="en-US" sz="2400" dirty="0" smtClean="0"/>
              <a:t> and </a:t>
            </a:r>
            <a:r>
              <a:rPr lang="en-US" sz="2400" dirty="0" err="1" smtClean="0"/>
              <a:t>bupivacaine</a:t>
            </a:r>
            <a:r>
              <a:rPr lang="en-US" sz="2400" dirty="0" smtClean="0"/>
              <a:t>)</a:t>
            </a:r>
          </a:p>
          <a:p>
            <a:pPr lvl="0">
              <a:spcBef>
                <a:spcPts val="600"/>
              </a:spcBef>
            </a:pPr>
            <a:r>
              <a:rPr lang="en-US" sz="2400" b="1" i="1" dirty="0" smtClean="0"/>
              <a:t>Spinal </a:t>
            </a:r>
            <a:r>
              <a:rPr lang="en-US" sz="2400" b="1" i="1" dirty="0" err="1" smtClean="0"/>
              <a:t>anaesthesia</a:t>
            </a:r>
            <a:r>
              <a:rPr lang="en-US" sz="2400" dirty="0" smtClean="0"/>
              <a:t>: LA is injected into the subarachnoid space to produce </a:t>
            </a:r>
            <a:r>
              <a:rPr lang="en-US" sz="2400" dirty="0" err="1" smtClean="0"/>
              <a:t>anaesthesia</a:t>
            </a:r>
            <a:r>
              <a:rPr lang="en-US" sz="2400" dirty="0" smtClean="0"/>
              <a:t> of the nerve roots and spinal cord (e.g. lignocaine and </a:t>
            </a:r>
            <a:r>
              <a:rPr lang="en-US" sz="2400" dirty="0" err="1" smtClean="0"/>
              <a:t>tetracaine</a:t>
            </a:r>
            <a:r>
              <a:rPr lang="en-US" sz="2400" dirty="0" smtClean="0"/>
              <a:t>)</a:t>
            </a:r>
          </a:p>
        </p:txBody>
      </p:sp>
      <p:sp>
        <p:nvSpPr>
          <p:cNvPr id="4" name="Slide Number Placeholder 3"/>
          <p:cNvSpPr>
            <a:spLocks noGrp="1"/>
          </p:cNvSpPr>
          <p:nvPr>
            <p:ph type="sldNum" sz="quarter" idx="12"/>
          </p:nvPr>
        </p:nvSpPr>
        <p:spPr/>
        <p:txBody>
          <a:bodyPr/>
          <a:lstStyle/>
          <a:p>
            <a:fld id="{A8B5DE04-1E38-463E-8975-F48C132887D4}"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Choice of local </a:t>
            </a:r>
            <a:r>
              <a:rPr lang="en-US" sz="2800" b="1" dirty="0" err="1" smtClean="0"/>
              <a:t>anaesthetic</a:t>
            </a:r>
            <a:endParaRPr lang="en-US" sz="2800" dirty="0"/>
          </a:p>
        </p:txBody>
      </p:sp>
      <p:sp>
        <p:nvSpPr>
          <p:cNvPr id="3" name="Content Placeholder 2"/>
          <p:cNvSpPr>
            <a:spLocks noGrp="1"/>
          </p:cNvSpPr>
          <p:nvPr>
            <p:ph idx="1"/>
          </p:nvPr>
        </p:nvSpPr>
        <p:spPr>
          <a:xfrm>
            <a:off x="457200" y="1524000"/>
            <a:ext cx="8229600" cy="4602163"/>
          </a:xfrm>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a:lnSpc>
                <a:spcPct val="120000"/>
              </a:lnSpc>
              <a:spcBef>
                <a:spcPts val="600"/>
              </a:spcBef>
              <a:buNone/>
            </a:pPr>
            <a:r>
              <a:rPr lang="en-US" sz="3800" dirty="0" smtClean="0"/>
              <a:t>Choice is based on duration of action:</a:t>
            </a:r>
          </a:p>
          <a:p>
            <a:pPr lvl="0">
              <a:lnSpc>
                <a:spcPct val="120000"/>
              </a:lnSpc>
              <a:spcBef>
                <a:spcPts val="600"/>
              </a:spcBef>
            </a:pPr>
            <a:r>
              <a:rPr lang="en-US" sz="3800" dirty="0" smtClean="0"/>
              <a:t>Short acting: procaine, </a:t>
            </a:r>
            <a:r>
              <a:rPr lang="en-US" sz="3800" dirty="0" err="1" smtClean="0"/>
              <a:t>chloroprocaine</a:t>
            </a:r>
            <a:r>
              <a:rPr lang="en-US" sz="3800" dirty="0" smtClean="0"/>
              <a:t> (less than 2 hours)</a:t>
            </a:r>
          </a:p>
          <a:p>
            <a:pPr lvl="0">
              <a:lnSpc>
                <a:spcPct val="120000"/>
              </a:lnSpc>
              <a:spcBef>
                <a:spcPts val="600"/>
              </a:spcBef>
            </a:pPr>
            <a:r>
              <a:rPr lang="en-US" sz="3800" dirty="0" smtClean="0"/>
              <a:t>Intermediate acting: </a:t>
            </a:r>
            <a:r>
              <a:rPr lang="en-US" sz="3800" dirty="0" err="1" smtClean="0"/>
              <a:t>lignocaine</a:t>
            </a:r>
            <a:r>
              <a:rPr lang="en-US" sz="3800" dirty="0" smtClean="0"/>
              <a:t>, </a:t>
            </a:r>
            <a:r>
              <a:rPr lang="en-US" sz="3800" dirty="0" err="1" smtClean="0"/>
              <a:t>mepivacaine</a:t>
            </a:r>
            <a:r>
              <a:rPr lang="en-US" sz="3800" dirty="0" smtClean="0"/>
              <a:t>, </a:t>
            </a:r>
            <a:r>
              <a:rPr lang="en-US" sz="3800" dirty="0" err="1" smtClean="0"/>
              <a:t>prilocaine</a:t>
            </a:r>
            <a:r>
              <a:rPr lang="en-US" sz="3800" dirty="0" smtClean="0"/>
              <a:t> (2-4 hours)</a:t>
            </a:r>
          </a:p>
          <a:p>
            <a:pPr lvl="0">
              <a:lnSpc>
                <a:spcPct val="120000"/>
              </a:lnSpc>
              <a:spcBef>
                <a:spcPts val="600"/>
              </a:spcBef>
            </a:pPr>
            <a:r>
              <a:rPr lang="en-US" sz="3800" dirty="0" smtClean="0"/>
              <a:t>Long acting: </a:t>
            </a:r>
            <a:r>
              <a:rPr lang="en-US" sz="3800" dirty="0" err="1" smtClean="0"/>
              <a:t>tetracaine</a:t>
            </a:r>
            <a:r>
              <a:rPr lang="en-US" sz="3800" dirty="0" smtClean="0"/>
              <a:t>, bupivacaine, </a:t>
            </a:r>
            <a:r>
              <a:rPr lang="en-US" sz="3800" dirty="0" err="1" smtClean="0"/>
              <a:t>etidocaine</a:t>
            </a:r>
            <a:r>
              <a:rPr lang="en-US" sz="3800" dirty="0" smtClean="0"/>
              <a:t> (more than 4 hours)</a:t>
            </a:r>
            <a:endParaRPr lang="en-US" sz="3800" b="1" dirty="0" smtClean="0"/>
          </a:p>
          <a:p>
            <a:pPr>
              <a:lnSpc>
                <a:spcPct val="120000"/>
              </a:lnSpc>
              <a:spcBef>
                <a:spcPts val="600"/>
              </a:spcBef>
              <a:buNone/>
            </a:pPr>
            <a:r>
              <a:rPr lang="en-US" sz="3800" b="1" dirty="0" err="1" smtClean="0"/>
              <a:t>Lignocaine</a:t>
            </a:r>
            <a:r>
              <a:rPr lang="en-US" sz="3800" dirty="0" smtClean="0"/>
              <a:t> </a:t>
            </a:r>
          </a:p>
          <a:p>
            <a:pPr>
              <a:lnSpc>
                <a:spcPct val="120000"/>
              </a:lnSpc>
              <a:spcBef>
                <a:spcPts val="600"/>
              </a:spcBef>
            </a:pPr>
            <a:r>
              <a:rPr lang="en-US" sz="3800" dirty="0" smtClean="0"/>
              <a:t>Is the most widely used LA and is suitable for all types of LA</a:t>
            </a:r>
          </a:p>
          <a:p>
            <a:pPr>
              <a:lnSpc>
                <a:spcPct val="120000"/>
              </a:lnSpc>
              <a:spcBef>
                <a:spcPts val="600"/>
              </a:spcBef>
            </a:pPr>
            <a:r>
              <a:rPr lang="en-US" sz="3800" dirty="0" smtClean="0"/>
              <a:t>It has an onset of action of 5-10 minutes and a duration of action of 2-3 hours</a:t>
            </a:r>
          </a:p>
          <a:p>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prstGeom prst="roundRect">
            <a:avLst/>
          </a:prstGeom>
        </p:spPr>
        <p:style>
          <a:lnRef idx="1">
            <a:schemeClr val="accent5"/>
          </a:lnRef>
          <a:fillRef idx="2">
            <a:schemeClr val="accent5"/>
          </a:fillRef>
          <a:effectRef idx="1">
            <a:schemeClr val="accent5"/>
          </a:effectRef>
          <a:fontRef idx="minor">
            <a:schemeClr val="dk1"/>
          </a:fontRef>
        </p:style>
        <p:txBody>
          <a:bodyPr>
            <a:noAutofit/>
          </a:bodyPr>
          <a:lstStyle/>
          <a:p>
            <a:r>
              <a:rPr lang="en-US" sz="9600" b="1" i="1" dirty="0" smtClean="0">
                <a:latin typeface="Algerian" pitchFamily="82" charset="0"/>
              </a:rPr>
              <a:t>ENDE</a:t>
            </a:r>
            <a:endParaRPr lang="en-US" sz="9600" b="1" i="1" dirty="0">
              <a:latin typeface="Algerian" pitchFamily="82" charset="0"/>
            </a:endParaRPr>
          </a:p>
        </p:txBody>
      </p:sp>
      <p:sp>
        <p:nvSpPr>
          <p:cNvPr id="6" name="Subtitle 5"/>
          <p:cNvSpPr>
            <a:spLocks noGrp="1"/>
          </p:cNvSpPr>
          <p:nvPr>
            <p:ph type="subTitle"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sz="2800" b="1" dirty="0" smtClean="0"/>
              <a:t>“For in Christ we have been enriched in every way ……. ”</a:t>
            </a:r>
          </a:p>
          <a:p>
            <a:r>
              <a:rPr lang="en-US" sz="2800" b="1" dirty="0" smtClean="0"/>
              <a:t>(I Corinthians 1:5)</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Introduction</a:t>
            </a:r>
            <a:endParaRPr lang="en-US" sz="2800" b="1" dirty="0"/>
          </a:p>
        </p:txBody>
      </p:sp>
      <p:sp>
        <p:nvSpPr>
          <p:cNvPr id="3" name="Content Placeholder 2"/>
          <p:cNvSpPr>
            <a:spLocks noGrp="1"/>
          </p:cNvSpPr>
          <p:nvPr>
            <p:ph idx="1"/>
          </p:nvPr>
        </p:nvSpPr>
        <p:spPr>
          <a:xfrm>
            <a:off x="152400" y="1219200"/>
            <a:ext cx="8763000" cy="5486400"/>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indent="0">
              <a:lnSpc>
                <a:spcPct val="120000"/>
              </a:lnSpc>
              <a:spcBef>
                <a:spcPts val="600"/>
              </a:spcBef>
              <a:buNone/>
            </a:pPr>
            <a:r>
              <a:rPr lang="en-US" sz="3400" dirty="0" smtClean="0"/>
              <a:t>Local </a:t>
            </a:r>
            <a:r>
              <a:rPr lang="en-US" sz="3400" dirty="0" err="1" smtClean="0"/>
              <a:t>anaesthetics</a:t>
            </a:r>
            <a:r>
              <a:rPr lang="en-US" sz="3400" dirty="0" smtClean="0"/>
              <a:t> are agents that produce localized, reversible block to nerve conduction. They are administered locally.</a:t>
            </a:r>
            <a:endParaRPr lang="en-US" sz="3400" b="1" dirty="0" smtClean="0"/>
          </a:p>
          <a:p>
            <a:pPr>
              <a:lnSpc>
                <a:spcPct val="120000"/>
              </a:lnSpc>
              <a:spcBef>
                <a:spcPts val="600"/>
              </a:spcBef>
              <a:buNone/>
            </a:pPr>
            <a:r>
              <a:rPr lang="en-US" sz="3400" b="1" dirty="0" smtClean="0"/>
              <a:t>Mechanism of Action</a:t>
            </a:r>
            <a:endParaRPr lang="en-US" sz="3400" dirty="0" smtClean="0"/>
          </a:p>
          <a:p>
            <a:pPr>
              <a:lnSpc>
                <a:spcPct val="120000"/>
              </a:lnSpc>
              <a:spcBef>
                <a:spcPts val="600"/>
              </a:spcBef>
            </a:pPr>
            <a:r>
              <a:rPr lang="en-US" sz="3400" dirty="0" smtClean="0"/>
              <a:t>Local anesthetics produce anesthesia by inhibiting excitation of nerve endings or by blocking conduction in peripheral nerves</a:t>
            </a:r>
          </a:p>
          <a:p>
            <a:pPr>
              <a:lnSpc>
                <a:spcPct val="120000"/>
              </a:lnSpc>
              <a:spcBef>
                <a:spcPts val="600"/>
              </a:spcBef>
            </a:pPr>
            <a:r>
              <a:rPr lang="en-US" sz="3400" dirty="0" smtClean="0"/>
              <a:t>This is achieved by anesthetics reversibly binding to and inactivating sodium channels. Sodium influx through these channels is necessary for the depolarization of nerve cell membranes and subsequent propagation of impulses along the course of the nerve.</a:t>
            </a:r>
          </a:p>
          <a:p>
            <a:pPr>
              <a:lnSpc>
                <a:spcPct val="120000"/>
              </a:lnSpc>
              <a:spcBef>
                <a:spcPts val="600"/>
              </a:spcBef>
            </a:pPr>
            <a:r>
              <a:rPr lang="en-US" sz="3400" dirty="0" smtClean="0"/>
              <a:t>When a nerve loses depolarization and capacity to propagate an impulse, the individual loses sensation in the area supplied by the nerve</a:t>
            </a:r>
          </a:p>
          <a:p>
            <a:pPr>
              <a:lnSpc>
                <a:spcPct val="120000"/>
              </a:lnSpc>
              <a:spcBef>
                <a:spcPts val="0"/>
              </a:spcBef>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a:prstGeom prst="round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dirty="0" smtClean="0"/>
              <a:t>Physiologic activity of local </a:t>
            </a:r>
            <a:r>
              <a:rPr lang="en-US" sz="2800" b="1" dirty="0" err="1" smtClean="0"/>
              <a:t>anaesthetics</a:t>
            </a:r>
            <a:endParaRPr lang="en-US" sz="2800" dirty="0"/>
          </a:p>
        </p:txBody>
      </p:sp>
      <p:sp>
        <p:nvSpPr>
          <p:cNvPr id="3" name="Content Placeholder 2"/>
          <p:cNvSpPr>
            <a:spLocks noGrp="1"/>
          </p:cNvSpPr>
          <p:nvPr>
            <p:ph idx="1"/>
          </p:nvPr>
        </p:nvSpPr>
        <p:spPr>
          <a:xfrm>
            <a:off x="228600" y="838200"/>
            <a:ext cx="8763000" cy="5867400"/>
          </a:xfrm>
        </p:spPr>
        <p:style>
          <a:lnRef idx="2">
            <a:schemeClr val="accent2"/>
          </a:lnRef>
          <a:fillRef idx="1">
            <a:schemeClr val="lt1"/>
          </a:fillRef>
          <a:effectRef idx="0">
            <a:schemeClr val="accent2"/>
          </a:effectRef>
          <a:fontRef idx="minor">
            <a:schemeClr val="dk1"/>
          </a:fontRef>
        </p:style>
        <p:txBody>
          <a:bodyPr>
            <a:noAutofit/>
          </a:bodyPr>
          <a:lstStyle/>
          <a:p>
            <a:pPr marL="0" indent="0">
              <a:spcBef>
                <a:spcPts val="600"/>
              </a:spcBef>
              <a:buNone/>
            </a:pPr>
            <a:r>
              <a:rPr lang="en-US" sz="2100" dirty="0" smtClean="0"/>
              <a:t>Physiologic activity of local anesthetics is a function of their:</a:t>
            </a:r>
          </a:p>
          <a:p>
            <a:pPr>
              <a:spcBef>
                <a:spcPts val="600"/>
              </a:spcBef>
            </a:pPr>
            <a:r>
              <a:rPr lang="en-US" sz="2100" dirty="0" smtClean="0"/>
              <a:t>lipid solubility</a:t>
            </a:r>
          </a:p>
          <a:p>
            <a:pPr>
              <a:spcBef>
                <a:spcPts val="600"/>
              </a:spcBef>
            </a:pPr>
            <a:r>
              <a:rPr lang="en-US" sz="2100" dirty="0" err="1" smtClean="0"/>
              <a:t>diffusibility</a:t>
            </a:r>
            <a:endParaRPr lang="en-US" sz="2100" dirty="0" smtClean="0"/>
          </a:p>
          <a:p>
            <a:pPr>
              <a:spcBef>
                <a:spcPts val="600"/>
              </a:spcBef>
            </a:pPr>
            <a:r>
              <a:rPr lang="en-US" sz="2100" dirty="0" smtClean="0"/>
              <a:t>affinity for protein binding</a:t>
            </a:r>
          </a:p>
          <a:p>
            <a:pPr>
              <a:spcBef>
                <a:spcPts val="600"/>
              </a:spcBef>
            </a:pPr>
            <a:r>
              <a:rPr lang="en-US" sz="2100" dirty="0" smtClean="0"/>
              <a:t>percent ionization at physiologic pH</a:t>
            </a:r>
          </a:p>
          <a:p>
            <a:pPr>
              <a:spcBef>
                <a:spcPts val="600"/>
              </a:spcBef>
            </a:pPr>
            <a:r>
              <a:rPr lang="en-US" sz="2100" dirty="0" err="1" smtClean="0"/>
              <a:t>vasodilating</a:t>
            </a:r>
            <a:r>
              <a:rPr lang="en-US" sz="2100" dirty="0" smtClean="0"/>
              <a:t> properties</a:t>
            </a:r>
          </a:p>
          <a:p>
            <a:pPr marL="0" indent="0">
              <a:spcBef>
                <a:spcPts val="600"/>
              </a:spcBef>
              <a:buNone/>
            </a:pPr>
            <a:r>
              <a:rPr lang="en-US" sz="2100" b="1" dirty="0"/>
              <a:t>Lipid solubility</a:t>
            </a:r>
            <a:r>
              <a:rPr lang="en-US" sz="2100" dirty="0"/>
              <a:t>: potency is directly related to lipid solubility, because 90% of the nerve cell membrane is composed of lipid. Increased lipid solubility leads to faster nerve penetration and blockade of sodium channels. </a:t>
            </a:r>
          </a:p>
          <a:p>
            <a:pPr marL="0" indent="0">
              <a:spcBef>
                <a:spcPts val="600"/>
              </a:spcBef>
              <a:buNone/>
            </a:pPr>
            <a:r>
              <a:rPr lang="en-US" sz="2100" b="1" dirty="0" err="1"/>
              <a:t>Diffusibility</a:t>
            </a:r>
            <a:r>
              <a:rPr lang="en-US" sz="2100" dirty="0"/>
              <a:t> of the local anesthetic through tissue other than nerve tissue influences the speed of action onset</a:t>
            </a:r>
          </a:p>
          <a:p>
            <a:pPr marL="0" indent="0">
              <a:spcBef>
                <a:spcPts val="600"/>
              </a:spcBef>
              <a:buNone/>
            </a:pPr>
            <a:r>
              <a:rPr lang="en-US" sz="2100" b="1" dirty="0"/>
              <a:t>Protein binding</a:t>
            </a:r>
            <a:r>
              <a:rPr lang="en-US" sz="2100" dirty="0"/>
              <a:t>: the more firmly the local anesthetic binds to the protein of the sodium channel, the longer the duration of action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487362"/>
          </a:xfrm>
          <a:prstGeom prst="round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dirty="0" smtClean="0"/>
              <a:t>Physiologic activity of local </a:t>
            </a:r>
            <a:r>
              <a:rPr lang="en-US" sz="2800" b="1" dirty="0" err="1" smtClean="0"/>
              <a:t>anaesthetics</a:t>
            </a:r>
            <a:r>
              <a:rPr lang="en-US" sz="2800" b="1" dirty="0" smtClean="0"/>
              <a:t> …. cont’d</a:t>
            </a:r>
            <a:endParaRPr lang="en-US" sz="2800" dirty="0"/>
          </a:p>
        </p:txBody>
      </p:sp>
      <p:sp>
        <p:nvSpPr>
          <p:cNvPr id="3" name="Content Placeholder 2"/>
          <p:cNvSpPr>
            <a:spLocks noGrp="1"/>
          </p:cNvSpPr>
          <p:nvPr>
            <p:ph idx="1"/>
          </p:nvPr>
        </p:nvSpPr>
        <p:spPr>
          <a:xfrm>
            <a:off x="228600" y="1066800"/>
            <a:ext cx="8686800" cy="5410200"/>
          </a:xfrm>
        </p:spPr>
        <p:style>
          <a:lnRef idx="2">
            <a:schemeClr val="accent2"/>
          </a:lnRef>
          <a:fillRef idx="1">
            <a:schemeClr val="lt1"/>
          </a:fillRef>
          <a:effectRef idx="0">
            <a:schemeClr val="accent2"/>
          </a:effectRef>
          <a:fontRef idx="minor">
            <a:schemeClr val="dk1"/>
          </a:fontRef>
        </p:style>
        <p:txBody>
          <a:bodyPr>
            <a:noAutofit/>
          </a:bodyPr>
          <a:lstStyle/>
          <a:p>
            <a:pPr>
              <a:spcBef>
                <a:spcPts val="600"/>
              </a:spcBef>
              <a:buNone/>
            </a:pPr>
            <a:r>
              <a:rPr lang="en-US" sz="2400" b="1" dirty="0" smtClean="0"/>
              <a:t>Percent ionization</a:t>
            </a:r>
          </a:p>
          <a:p>
            <a:pPr>
              <a:spcBef>
                <a:spcPts val="600"/>
              </a:spcBef>
            </a:pPr>
            <a:r>
              <a:rPr lang="en-US" sz="2400" dirty="0" smtClean="0"/>
              <a:t>The speed of onset of action increases with the proportion of non-ionized form because the non-ionized portion is the form that is capable of diffusing across nerve membranes and blocking sodium channels</a:t>
            </a:r>
          </a:p>
          <a:p>
            <a:pPr>
              <a:spcBef>
                <a:spcPts val="600"/>
              </a:spcBef>
            </a:pPr>
            <a:r>
              <a:rPr lang="en-US" sz="2400" dirty="0" smtClean="0"/>
              <a:t>A decrease in pH shifts equilibrium toward the ionized form, delaying onset of action. This explains why local anesthetics are slower in onset of action and less effective in the presence of inflammation, which creates a more acidic environment with lower </a:t>
            </a:r>
            <a:r>
              <a:rPr lang="en-US" sz="2400" dirty="0" err="1" smtClean="0"/>
              <a:t>pH.</a:t>
            </a:r>
            <a:r>
              <a:rPr lang="en-US" sz="2400" dirty="0" smtClean="0"/>
              <a:t> </a:t>
            </a:r>
          </a:p>
          <a:p>
            <a:pPr>
              <a:spcBef>
                <a:spcPts val="600"/>
              </a:spcBef>
            </a:pPr>
            <a:r>
              <a:rPr lang="en-US" sz="2400" dirty="0" smtClean="0"/>
              <a:t>Addition of sodium bicarbonate is used clinically to increase the pH of local anesthetic solutions thereby enhancing onset of action</a:t>
            </a:r>
          </a:p>
        </p:txBody>
      </p:sp>
      <p:sp>
        <p:nvSpPr>
          <p:cNvPr id="4" name="Slide Number Placeholder 3"/>
          <p:cNvSpPr>
            <a:spLocks noGrp="1"/>
          </p:cNvSpPr>
          <p:nvPr>
            <p:ph type="sldNum" sz="quarter" idx="12"/>
          </p:nvPr>
        </p:nvSpPr>
        <p:spPr/>
        <p:txBody>
          <a:bodyPr/>
          <a:lstStyle/>
          <a:p>
            <a:fld id="{A8B5DE04-1E38-463E-8975-F48C132887D4}"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Termination of local </a:t>
            </a:r>
            <a:r>
              <a:rPr lang="en-US" sz="2800" b="1" dirty="0" err="1" smtClean="0"/>
              <a:t>anaesthetic</a:t>
            </a:r>
            <a:r>
              <a:rPr lang="en-US" sz="2800" b="1" dirty="0" smtClean="0"/>
              <a:t> effects</a:t>
            </a:r>
            <a:endParaRPr lang="en-US" sz="2800" dirty="0"/>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0" indent="0">
              <a:spcBef>
                <a:spcPts val="600"/>
              </a:spcBef>
              <a:buNone/>
            </a:pPr>
            <a:r>
              <a:rPr lang="en-US" sz="2400" dirty="0" smtClean="0"/>
              <a:t>Local </a:t>
            </a:r>
            <a:r>
              <a:rPr lang="en-US" sz="2400" dirty="0" err="1" smtClean="0"/>
              <a:t>anaesthetic</a:t>
            </a:r>
            <a:r>
              <a:rPr lang="en-US" sz="2400" dirty="0" smtClean="0"/>
              <a:t> effects are terminated by uptake into the systemic circulation </a:t>
            </a:r>
          </a:p>
          <a:p>
            <a:pPr marL="0" indent="0">
              <a:spcBef>
                <a:spcPts val="600"/>
              </a:spcBef>
              <a:buNone/>
            </a:pPr>
            <a:r>
              <a:rPr lang="en-US" sz="2400" dirty="0" smtClean="0"/>
              <a:t>The rate of systemic absorption is determined by:</a:t>
            </a:r>
          </a:p>
          <a:p>
            <a:pPr>
              <a:spcBef>
                <a:spcPts val="600"/>
              </a:spcBef>
            </a:pPr>
            <a:r>
              <a:rPr lang="en-US" sz="2400" dirty="0" smtClean="0"/>
              <a:t>pharmacokinetic properties of the drug</a:t>
            </a:r>
          </a:p>
          <a:p>
            <a:pPr>
              <a:spcBef>
                <a:spcPts val="600"/>
              </a:spcBef>
            </a:pPr>
            <a:r>
              <a:rPr lang="en-US" sz="2400" dirty="0" err="1" smtClean="0"/>
              <a:t>vascularity</a:t>
            </a:r>
            <a:r>
              <a:rPr lang="en-US" sz="2400" dirty="0" smtClean="0"/>
              <a:t> of the area</a:t>
            </a:r>
          </a:p>
          <a:p>
            <a:pPr>
              <a:spcBef>
                <a:spcPts val="600"/>
              </a:spcBef>
            </a:pPr>
            <a:r>
              <a:rPr lang="en-US" sz="2400" dirty="0" smtClean="0"/>
              <a:t>concentration of the solution</a:t>
            </a:r>
          </a:p>
          <a:p>
            <a:pPr>
              <a:spcBef>
                <a:spcPts val="600"/>
              </a:spcBef>
            </a:pPr>
            <a:r>
              <a:rPr lang="en-US" sz="2400" dirty="0" smtClean="0"/>
              <a:t>rate of injection</a:t>
            </a:r>
          </a:p>
          <a:p>
            <a:pPr marL="0" indent="0">
              <a:buNone/>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a:prstGeom prst="roundRect">
            <a:avLst/>
          </a:prstGeom>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en-US" sz="2800" b="1" dirty="0" smtClean="0"/>
              <a:t>Use of vasoconstrictors with local </a:t>
            </a:r>
            <a:r>
              <a:rPr lang="en-US" sz="2800" b="1" dirty="0" err="1" smtClean="0"/>
              <a:t>anaesthetics</a:t>
            </a:r>
            <a:endParaRPr lang="en-US" sz="2800" dirty="0"/>
          </a:p>
        </p:txBody>
      </p:sp>
      <p:sp>
        <p:nvSpPr>
          <p:cNvPr id="3" name="Content Placeholder 2"/>
          <p:cNvSpPr>
            <a:spLocks noGrp="1"/>
          </p:cNvSpPr>
          <p:nvPr>
            <p:ph idx="1"/>
          </p:nvPr>
        </p:nvSpPr>
        <p:spPr>
          <a:xfrm>
            <a:off x="228600" y="914400"/>
            <a:ext cx="8686800" cy="5791200"/>
          </a:xfrm>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a:lnSpc>
                <a:spcPct val="120000"/>
              </a:lnSpc>
              <a:spcBef>
                <a:spcPts val="600"/>
              </a:spcBef>
            </a:pPr>
            <a:r>
              <a:rPr lang="en-US" sz="3800" dirty="0" smtClean="0"/>
              <a:t>All local anesthetics, with the exception of cocaine, are vasodilators</a:t>
            </a:r>
          </a:p>
          <a:p>
            <a:pPr>
              <a:lnSpc>
                <a:spcPct val="120000"/>
              </a:lnSpc>
              <a:spcBef>
                <a:spcPts val="600"/>
              </a:spcBef>
            </a:pPr>
            <a:r>
              <a:rPr lang="en-US" sz="3800" dirty="0" smtClean="0"/>
              <a:t>Vasodilatation occurs via direct relaxation of peripheral arteriolar smooth muscle fibers</a:t>
            </a:r>
          </a:p>
          <a:p>
            <a:pPr>
              <a:lnSpc>
                <a:spcPct val="120000"/>
              </a:lnSpc>
              <a:spcBef>
                <a:spcPts val="600"/>
              </a:spcBef>
            </a:pPr>
            <a:r>
              <a:rPr lang="en-US" sz="3800" dirty="0" smtClean="0"/>
              <a:t>Greater vasodilator activity of a local anesthetic leads to faster absorption of the local </a:t>
            </a:r>
            <a:r>
              <a:rPr lang="en-US" sz="3800" dirty="0" err="1" smtClean="0"/>
              <a:t>anaesthetic</a:t>
            </a:r>
            <a:r>
              <a:rPr lang="en-US" sz="3800" dirty="0" smtClean="0"/>
              <a:t> into the blood stream and thus shorter duration of action</a:t>
            </a:r>
          </a:p>
          <a:p>
            <a:pPr>
              <a:lnSpc>
                <a:spcPct val="120000"/>
              </a:lnSpc>
              <a:spcBef>
                <a:spcPts val="600"/>
              </a:spcBef>
            </a:pPr>
            <a:r>
              <a:rPr lang="en-US" sz="3800" dirty="0" smtClean="0"/>
              <a:t>To counteract this vasodilatation, epinephrine (which induces vasoconstriction) is often included in local anesthetic solutions to:</a:t>
            </a:r>
          </a:p>
          <a:p>
            <a:pPr lvl="0">
              <a:lnSpc>
                <a:spcPct val="120000"/>
              </a:lnSpc>
              <a:spcBef>
                <a:spcPts val="600"/>
              </a:spcBef>
              <a:buFont typeface="Calibri" pitchFamily="34" charset="0"/>
              <a:buChar char="−"/>
            </a:pPr>
            <a:r>
              <a:rPr lang="en-US" sz="3800" dirty="0" smtClean="0"/>
              <a:t>To delay systemic absorption hence prolonging the local block</a:t>
            </a:r>
          </a:p>
          <a:p>
            <a:pPr lvl="0">
              <a:lnSpc>
                <a:spcPct val="120000"/>
              </a:lnSpc>
              <a:spcBef>
                <a:spcPts val="600"/>
              </a:spcBef>
              <a:buFont typeface="Calibri" pitchFamily="34" charset="0"/>
              <a:buChar char="−"/>
            </a:pPr>
            <a:r>
              <a:rPr lang="en-US" sz="3800" dirty="0" smtClean="0"/>
              <a:t>To limit toxicity (allows administration of lower doses)</a:t>
            </a:r>
          </a:p>
          <a:p>
            <a:pPr>
              <a:lnSpc>
                <a:spcPct val="120000"/>
              </a:lnSpc>
              <a:spcBef>
                <a:spcPts val="600"/>
              </a:spcBef>
            </a:pPr>
            <a:r>
              <a:rPr lang="en-US" sz="3800" dirty="0" smtClean="0"/>
              <a:t>Vasoconstrictors should be avoided in areas supplied by end arteries e.g. toes, fingers, nose, ears, penis (gangrene may occur)</a:t>
            </a:r>
          </a:p>
          <a:p>
            <a:pPr>
              <a:spcBef>
                <a:spcPts val="600"/>
              </a:spcBef>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Types of local </a:t>
            </a:r>
            <a:r>
              <a:rPr lang="en-US" sz="2800" b="1" dirty="0" err="1" smtClean="0"/>
              <a:t>anaesthetics</a:t>
            </a:r>
            <a:endParaRPr lang="en-US" sz="2800" dirty="0"/>
          </a:p>
        </p:txBody>
      </p:sp>
      <p:sp>
        <p:nvSpPr>
          <p:cNvPr id="3" name="Content Placeholder 2"/>
          <p:cNvSpPr>
            <a:spLocks noGrp="1"/>
          </p:cNvSpPr>
          <p:nvPr>
            <p:ph idx="1"/>
          </p:nvPr>
        </p:nvSpPr>
        <p:spPr>
          <a:xfrm>
            <a:off x="457200" y="1371600"/>
            <a:ext cx="8229600" cy="4754563"/>
          </a:xfrm>
        </p:spPr>
        <p:style>
          <a:lnRef idx="2">
            <a:schemeClr val="accent2"/>
          </a:lnRef>
          <a:fillRef idx="1">
            <a:schemeClr val="lt1"/>
          </a:fillRef>
          <a:effectRef idx="0">
            <a:schemeClr val="accent2"/>
          </a:effectRef>
          <a:fontRef idx="minor">
            <a:schemeClr val="dk1"/>
          </a:fontRef>
        </p:style>
        <p:txBody>
          <a:bodyPr>
            <a:normAutofit/>
          </a:bodyPr>
          <a:lstStyle/>
          <a:p>
            <a:pPr lvl="0">
              <a:lnSpc>
                <a:spcPct val="110000"/>
              </a:lnSpc>
              <a:spcBef>
                <a:spcPts val="600"/>
              </a:spcBef>
              <a:buNone/>
            </a:pPr>
            <a:r>
              <a:rPr lang="en-US" sz="2600" b="1" dirty="0" smtClean="0"/>
              <a:t>Esters</a:t>
            </a:r>
          </a:p>
          <a:p>
            <a:pPr lvl="0">
              <a:lnSpc>
                <a:spcPct val="110000"/>
              </a:lnSpc>
              <a:spcBef>
                <a:spcPts val="600"/>
              </a:spcBef>
            </a:pPr>
            <a:r>
              <a:rPr lang="en-US" sz="2600" dirty="0" smtClean="0"/>
              <a:t>E.g. cocaine, procaine, </a:t>
            </a:r>
            <a:r>
              <a:rPr lang="en-US" sz="2600" dirty="0" err="1" smtClean="0"/>
              <a:t>amethocaine</a:t>
            </a:r>
            <a:r>
              <a:rPr lang="en-US" sz="2600" dirty="0" smtClean="0"/>
              <a:t>, </a:t>
            </a:r>
            <a:r>
              <a:rPr lang="en-US" sz="2600" dirty="0" err="1" smtClean="0"/>
              <a:t>tetracaine</a:t>
            </a:r>
            <a:r>
              <a:rPr lang="en-US" sz="2600" dirty="0" smtClean="0"/>
              <a:t> and </a:t>
            </a:r>
            <a:r>
              <a:rPr lang="en-US" sz="2600" dirty="0" err="1" smtClean="0"/>
              <a:t>chloroprocaine</a:t>
            </a:r>
            <a:endParaRPr lang="en-US" sz="2600" dirty="0" smtClean="0"/>
          </a:p>
          <a:p>
            <a:pPr lvl="0">
              <a:lnSpc>
                <a:spcPct val="110000"/>
              </a:lnSpc>
              <a:spcBef>
                <a:spcPts val="600"/>
              </a:spcBef>
            </a:pPr>
            <a:r>
              <a:rPr lang="en-US" sz="2600" dirty="0" smtClean="0"/>
              <a:t>They are metabolized in plasma by </a:t>
            </a:r>
            <a:r>
              <a:rPr lang="en-US" sz="2600" dirty="0" err="1" smtClean="0"/>
              <a:t>esterases</a:t>
            </a:r>
            <a:endParaRPr lang="en-US" sz="2600" dirty="0" smtClean="0"/>
          </a:p>
          <a:p>
            <a:pPr lvl="0">
              <a:lnSpc>
                <a:spcPct val="110000"/>
              </a:lnSpc>
              <a:spcBef>
                <a:spcPts val="600"/>
              </a:spcBef>
            </a:pPr>
            <a:r>
              <a:rPr lang="en-US" sz="2600" dirty="0" smtClean="0"/>
              <a:t>Most likely to cause allergic reactions</a:t>
            </a:r>
            <a:endParaRPr lang="en-US" sz="2600" b="1" dirty="0" smtClean="0"/>
          </a:p>
          <a:p>
            <a:pPr lvl="0">
              <a:lnSpc>
                <a:spcPct val="110000"/>
              </a:lnSpc>
              <a:spcBef>
                <a:spcPts val="600"/>
              </a:spcBef>
              <a:buNone/>
            </a:pPr>
            <a:r>
              <a:rPr lang="en-US" sz="2600" b="1" dirty="0" smtClean="0"/>
              <a:t>Amides</a:t>
            </a:r>
          </a:p>
          <a:p>
            <a:pPr lvl="0">
              <a:lnSpc>
                <a:spcPct val="110000"/>
              </a:lnSpc>
              <a:spcBef>
                <a:spcPts val="600"/>
              </a:spcBef>
            </a:pPr>
            <a:r>
              <a:rPr lang="en-US" sz="2600" dirty="0" smtClean="0"/>
              <a:t>E.g. </a:t>
            </a:r>
            <a:r>
              <a:rPr lang="en-US" sz="2600" dirty="0" err="1" smtClean="0"/>
              <a:t>lignocaine</a:t>
            </a:r>
            <a:r>
              <a:rPr lang="en-US" sz="2600" dirty="0" smtClean="0"/>
              <a:t>, </a:t>
            </a:r>
            <a:r>
              <a:rPr lang="en-US" sz="2600" dirty="0" err="1" smtClean="0"/>
              <a:t>bupivacaine</a:t>
            </a:r>
            <a:r>
              <a:rPr lang="en-US" sz="2600" dirty="0" smtClean="0"/>
              <a:t>, </a:t>
            </a:r>
            <a:r>
              <a:rPr lang="en-US" sz="2600" dirty="0" err="1" smtClean="0"/>
              <a:t>prilocaine</a:t>
            </a:r>
            <a:r>
              <a:rPr lang="en-US" sz="2600" dirty="0" smtClean="0"/>
              <a:t>, </a:t>
            </a:r>
            <a:r>
              <a:rPr lang="en-US" sz="2600" dirty="0" err="1" smtClean="0"/>
              <a:t>cinchocaine</a:t>
            </a:r>
            <a:r>
              <a:rPr lang="en-US" sz="2600" dirty="0" smtClean="0"/>
              <a:t>, </a:t>
            </a:r>
            <a:r>
              <a:rPr lang="en-US" sz="2600" dirty="0" err="1" smtClean="0"/>
              <a:t>mepivacaine</a:t>
            </a:r>
            <a:r>
              <a:rPr lang="en-US" sz="2600" dirty="0" smtClean="0"/>
              <a:t>, </a:t>
            </a:r>
            <a:r>
              <a:rPr lang="en-US" sz="2600" dirty="0" err="1" smtClean="0"/>
              <a:t>etidocaine</a:t>
            </a:r>
            <a:endParaRPr lang="en-US" sz="2600" dirty="0" smtClean="0"/>
          </a:p>
          <a:p>
            <a:pPr lvl="0">
              <a:lnSpc>
                <a:spcPct val="110000"/>
              </a:lnSpc>
              <a:spcBef>
                <a:spcPts val="600"/>
              </a:spcBef>
            </a:pPr>
            <a:r>
              <a:rPr lang="en-US" sz="2600" dirty="0" err="1" smtClean="0"/>
              <a:t>Metabolised</a:t>
            </a:r>
            <a:r>
              <a:rPr lang="en-US" sz="2600" dirty="0" smtClean="0"/>
              <a:t> in the liver by </a:t>
            </a:r>
            <a:r>
              <a:rPr lang="en-US" sz="2600" dirty="0" err="1" smtClean="0"/>
              <a:t>cytochrome</a:t>
            </a:r>
            <a:r>
              <a:rPr lang="en-US" sz="2600" dirty="0" smtClean="0"/>
              <a:t> P450 enzymes</a:t>
            </a:r>
          </a:p>
          <a:p>
            <a:pPr>
              <a:buNone/>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Adverse effects of local </a:t>
            </a:r>
            <a:r>
              <a:rPr lang="en-US" sz="2800" b="1" dirty="0" err="1" smtClean="0"/>
              <a:t>anaesthetics</a:t>
            </a:r>
            <a:endParaRPr lang="en-US" sz="2800" dirty="0"/>
          </a:p>
        </p:txBody>
      </p:sp>
      <p:sp>
        <p:nvSpPr>
          <p:cNvPr id="3" name="Content Placeholder 2"/>
          <p:cNvSpPr>
            <a:spLocks noGrp="1"/>
          </p:cNvSpPr>
          <p:nvPr>
            <p:ph idx="1"/>
          </p:nvPr>
        </p:nvSpPr>
        <p:spPr>
          <a:xfrm>
            <a:off x="457200" y="1295400"/>
            <a:ext cx="8229600" cy="4830763"/>
          </a:xfrm>
        </p:spPr>
        <p:style>
          <a:lnRef idx="2">
            <a:schemeClr val="accent2"/>
          </a:lnRef>
          <a:fillRef idx="1">
            <a:schemeClr val="lt1"/>
          </a:fillRef>
          <a:effectRef idx="0">
            <a:schemeClr val="accent2"/>
          </a:effectRef>
          <a:fontRef idx="minor">
            <a:schemeClr val="dk1"/>
          </a:fontRef>
        </p:style>
        <p:txBody>
          <a:bodyPr>
            <a:normAutofit/>
          </a:bodyPr>
          <a:lstStyle/>
          <a:p>
            <a:pPr lvl="0">
              <a:spcBef>
                <a:spcPts val="600"/>
              </a:spcBef>
            </a:pPr>
            <a:r>
              <a:rPr lang="en-US" sz="2400" dirty="0" smtClean="0"/>
              <a:t>Allergic reactions (ester-type local </a:t>
            </a:r>
            <a:r>
              <a:rPr lang="en-US" sz="2400" dirty="0" err="1" smtClean="0"/>
              <a:t>anaesthetics</a:t>
            </a:r>
            <a:r>
              <a:rPr lang="en-US" sz="2400" dirty="0" smtClean="0"/>
              <a:t>)</a:t>
            </a:r>
          </a:p>
          <a:p>
            <a:pPr lvl="0">
              <a:spcBef>
                <a:spcPts val="600"/>
              </a:spcBef>
            </a:pPr>
            <a:r>
              <a:rPr lang="en-US" sz="2400" dirty="0" smtClean="0"/>
              <a:t>Adverse effects on systemic absorption:</a:t>
            </a:r>
          </a:p>
          <a:p>
            <a:pPr lvl="0">
              <a:spcBef>
                <a:spcPts val="600"/>
              </a:spcBef>
              <a:buFont typeface="Calibri" pitchFamily="34" charset="0"/>
              <a:buChar char="−"/>
            </a:pPr>
            <a:r>
              <a:rPr lang="en-US" sz="2400" dirty="0" smtClean="0"/>
              <a:t>myocardial depression</a:t>
            </a:r>
          </a:p>
          <a:p>
            <a:pPr lvl="0">
              <a:spcBef>
                <a:spcPts val="600"/>
              </a:spcBef>
              <a:buFont typeface="Calibri" pitchFamily="34" charset="0"/>
              <a:buChar char="−"/>
            </a:pPr>
            <a:r>
              <a:rPr lang="en-US" sz="2400" dirty="0" smtClean="0"/>
              <a:t>vasodilatation</a:t>
            </a:r>
          </a:p>
          <a:p>
            <a:pPr lvl="0">
              <a:spcBef>
                <a:spcPts val="600"/>
              </a:spcBef>
              <a:buFont typeface="Calibri" pitchFamily="34" charset="0"/>
              <a:buChar char="−"/>
            </a:pPr>
            <a:r>
              <a:rPr lang="en-US" sz="2400" dirty="0" smtClean="0"/>
              <a:t>hypotension</a:t>
            </a:r>
          </a:p>
          <a:p>
            <a:pPr lvl="0">
              <a:spcBef>
                <a:spcPts val="600"/>
              </a:spcBef>
              <a:buFont typeface="Calibri" pitchFamily="34" charset="0"/>
              <a:buChar char="−"/>
            </a:pPr>
            <a:r>
              <a:rPr lang="en-US" sz="2400" dirty="0" smtClean="0"/>
              <a:t>CNS excitation (restlessness, tremors, fits) followed by CNS depression</a:t>
            </a:r>
          </a:p>
          <a:p>
            <a:pPr lvl="0">
              <a:spcBef>
                <a:spcPts val="600"/>
              </a:spcBef>
              <a:buFont typeface="Calibri" pitchFamily="34" charset="0"/>
              <a:buChar char="−"/>
            </a:pPr>
            <a:r>
              <a:rPr lang="en-US" sz="2400" dirty="0" smtClean="0"/>
              <a:t>depress uterine contractility</a:t>
            </a:r>
          </a:p>
          <a:p>
            <a:pPr lvl="0">
              <a:spcBef>
                <a:spcPts val="600"/>
              </a:spcBef>
              <a:buFont typeface="Calibri" pitchFamily="34" charset="0"/>
              <a:buChar char="−"/>
            </a:pPr>
            <a:r>
              <a:rPr lang="en-US" sz="2400" dirty="0" smtClean="0"/>
              <a:t>can cross the placenta and cause neonatal </a:t>
            </a:r>
            <a:r>
              <a:rPr lang="en-US" sz="2400" dirty="0" err="1" smtClean="0"/>
              <a:t>bradycardia</a:t>
            </a:r>
            <a:r>
              <a:rPr lang="en-US" sz="2400" dirty="0" smtClean="0"/>
              <a:t> and CNS depression</a:t>
            </a:r>
          </a:p>
          <a:p>
            <a:pPr>
              <a:buNone/>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lgn="l"/>
            <a:r>
              <a:rPr lang="en-US" sz="2800" b="1" dirty="0" smtClean="0"/>
              <a:t>Techniques of local </a:t>
            </a:r>
            <a:r>
              <a:rPr lang="en-US" sz="2800" b="1" dirty="0" err="1" smtClean="0"/>
              <a:t>anaesthesia</a:t>
            </a:r>
            <a:r>
              <a:rPr lang="en-US" sz="2800" b="1" dirty="0" smtClean="0"/>
              <a:t> (LA)</a:t>
            </a:r>
            <a:endParaRPr lang="en-US" sz="2800" dirty="0"/>
          </a:p>
        </p:txBody>
      </p:sp>
      <p:sp>
        <p:nvSpPr>
          <p:cNvPr id="3" name="Content Placeholder 2"/>
          <p:cNvSpPr>
            <a:spLocks noGrp="1"/>
          </p:cNvSpPr>
          <p:nvPr>
            <p:ph idx="1"/>
          </p:nvPr>
        </p:nvSpPr>
        <p:spPr>
          <a:xfrm>
            <a:off x="457200" y="1219200"/>
            <a:ext cx="8229600" cy="5105400"/>
          </a:xfrm>
        </p:spPr>
        <p:style>
          <a:lnRef idx="2">
            <a:schemeClr val="accent2"/>
          </a:lnRef>
          <a:fillRef idx="1">
            <a:schemeClr val="lt1"/>
          </a:fillRef>
          <a:effectRef idx="0">
            <a:schemeClr val="accent2"/>
          </a:effectRef>
          <a:fontRef idx="minor">
            <a:schemeClr val="dk1"/>
          </a:fontRef>
        </p:style>
        <p:txBody>
          <a:bodyPr>
            <a:normAutofit/>
          </a:bodyPr>
          <a:lstStyle/>
          <a:p>
            <a:pPr lvl="0">
              <a:spcBef>
                <a:spcPts val="600"/>
              </a:spcBef>
            </a:pPr>
            <a:r>
              <a:rPr lang="en-US" sz="2600" b="1" i="1" dirty="0" smtClean="0"/>
              <a:t>Surface </a:t>
            </a:r>
            <a:r>
              <a:rPr lang="en-US" sz="2600" b="1" i="1" dirty="0" err="1" smtClean="0"/>
              <a:t>anaesthesia</a:t>
            </a:r>
            <a:r>
              <a:rPr lang="en-US" sz="2600" dirty="0" smtClean="0"/>
              <a:t>: LA is applied to the skin or mucous membranes (e.g. </a:t>
            </a:r>
            <a:r>
              <a:rPr lang="en-US" sz="2600" dirty="0" err="1" smtClean="0"/>
              <a:t>lignocaine</a:t>
            </a:r>
            <a:r>
              <a:rPr lang="en-US" sz="2600" dirty="0" smtClean="0"/>
              <a:t>, cocaine and </a:t>
            </a:r>
            <a:r>
              <a:rPr lang="en-US" sz="2600" dirty="0" err="1" smtClean="0"/>
              <a:t>tetracaine</a:t>
            </a:r>
            <a:r>
              <a:rPr lang="en-US" sz="2600" dirty="0" smtClean="0"/>
              <a:t>). Used to relieve pain and itching from various causes</a:t>
            </a:r>
          </a:p>
          <a:p>
            <a:pPr lvl="0">
              <a:spcBef>
                <a:spcPts val="600"/>
              </a:spcBef>
            </a:pPr>
            <a:r>
              <a:rPr lang="en-US" sz="2600" b="1" i="1" dirty="0" smtClean="0"/>
              <a:t>Infiltration</a:t>
            </a:r>
            <a:r>
              <a:rPr lang="en-US" sz="2600" dirty="0" smtClean="0"/>
              <a:t>: LA is injected directly into the immediate area of surgery (e.g. procaine, </a:t>
            </a:r>
            <a:r>
              <a:rPr lang="en-US" sz="2600" dirty="0" err="1" smtClean="0"/>
              <a:t>lignocaine</a:t>
            </a:r>
            <a:r>
              <a:rPr lang="en-US" sz="2600" dirty="0" smtClean="0"/>
              <a:t> and </a:t>
            </a:r>
            <a:r>
              <a:rPr lang="en-US" sz="2600" dirty="0" err="1" smtClean="0"/>
              <a:t>bupivacaine</a:t>
            </a:r>
            <a:r>
              <a:rPr lang="en-US" sz="2600" dirty="0" smtClean="0"/>
              <a:t>)</a:t>
            </a:r>
          </a:p>
          <a:p>
            <a:pPr lvl="0">
              <a:spcBef>
                <a:spcPts val="600"/>
              </a:spcBef>
            </a:pPr>
            <a:r>
              <a:rPr lang="en-US" sz="2600" b="1" i="1" dirty="0" smtClean="0"/>
              <a:t>Nerve block </a:t>
            </a:r>
            <a:r>
              <a:rPr lang="en-US" sz="2600" b="1" i="1" dirty="0" err="1" smtClean="0"/>
              <a:t>anaesthesia</a:t>
            </a:r>
            <a:r>
              <a:rPr lang="en-US" sz="2600" dirty="0" smtClean="0"/>
              <a:t>: LA injection is made into or near the nerves that supply the surgical field (e.g. </a:t>
            </a:r>
            <a:r>
              <a:rPr lang="en-US" sz="2600" dirty="0" err="1" smtClean="0"/>
              <a:t>lignocaine</a:t>
            </a:r>
            <a:r>
              <a:rPr lang="en-US" sz="2600" dirty="0" smtClean="0"/>
              <a:t>, procaine, </a:t>
            </a:r>
            <a:r>
              <a:rPr lang="en-US" sz="2600" dirty="0" err="1" smtClean="0"/>
              <a:t>prilocaine</a:t>
            </a:r>
            <a:r>
              <a:rPr lang="en-US" sz="2600" dirty="0" smtClean="0"/>
              <a:t> and </a:t>
            </a:r>
            <a:r>
              <a:rPr lang="en-US" sz="2600" dirty="0" err="1" smtClean="0"/>
              <a:t>mepivacaine</a:t>
            </a:r>
            <a:r>
              <a:rPr lang="en-US" sz="2600" dirty="0" smtClean="0"/>
              <a:t>)</a:t>
            </a:r>
          </a:p>
          <a:p>
            <a:pPr marL="0" indent="0">
              <a:buNone/>
            </a:pPr>
            <a:endParaRPr lang="en-US" dirty="0"/>
          </a:p>
        </p:txBody>
      </p:sp>
      <p:sp>
        <p:nvSpPr>
          <p:cNvPr id="4" name="Slide Number Placeholder 3"/>
          <p:cNvSpPr>
            <a:spLocks noGrp="1"/>
          </p:cNvSpPr>
          <p:nvPr>
            <p:ph type="sldNum" sz="quarter" idx="12"/>
          </p:nvPr>
        </p:nvSpPr>
        <p:spPr/>
        <p:txBody>
          <a:bodyPr/>
          <a:lstStyle/>
          <a:p>
            <a:fld id="{A8B5DE04-1E38-463E-8975-F48C132887D4}"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1656</TotalTime>
  <Words>892</Words>
  <Application>Microsoft Office PowerPoint</Application>
  <PresentationFormat>On-screen Show (4:3)</PresentationFormat>
  <Paragraphs>89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LOCAL ANAESTHESIA</vt:lpstr>
      <vt:lpstr>Introduction</vt:lpstr>
      <vt:lpstr>Physiologic activity of local anaesthetics</vt:lpstr>
      <vt:lpstr>Physiologic activity of local anaesthetics …. cont’d</vt:lpstr>
      <vt:lpstr>Termination of local anaesthetic effects</vt:lpstr>
      <vt:lpstr>Use of vasoconstrictors with local anaesthetics</vt:lpstr>
      <vt:lpstr>Types of local anaesthetics</vt:lpstr>
      <vt:lpstr>Adverse effects of local anaesthetics</vt:lpstr>
      <vt:lpstr>Techniques of local anaesthesia (LA)</vt:lpstr>
      <vt:lpstr>Techniques of local anaesthesia  …. cont’d</vt:lpstr>
      <vt:lpstr>Choice of local anaesthetic</vt:lpstr>
      <vt:lpstr>ENDE</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ANAESTHESIA</dc:title>
  <dc:creator>Dr Sindwa Namataa</dc:creator>
  <cp:lastModifiedBy>Dr Sindana Namataa</cp:lastModifiedBy>
  <cp:revision>16</cp:revision>
  <dcterms:created xsi:type="dcterms:W3CDTF">2013-04-26T05:03:17Z</dcterms:created>
  <dcterms:modified xsi:type="dcterms:W3CDTF">2014-05-29T08:28:58Z</dcterms:modified>
</cp:coreProperties>
</file>