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39.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13.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33.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Lst>
  <p:sldSz cy="6858000" cx="12192000"/>
  <p:notesSz cx="6858000" cy="9144000"/>
  <p:defaultTextStyle>
    <a:defPPr lvl="0">
      <a:defRPr lang="en-US"/>
    </a:defPPr>
    <a:lvl1pPr defTabSz="457200" eaLnBrk="1" hangingPunct="1" latinLnBrk="0" lvl="0" marL="0" rtl="0" algn="l">
      <a:defRPr kern="1200" sz="1800">
        <a:solidFill>
          <a:schemeClr val="tx1"/>
        </a:solidFill>
        <a:latin typeface="+mn-lt"/>
        <a:ea typeface="+mn-ea"/>
        <a:cs typeface="+mn-cs"/>
      </a:defRPr>
    </a:lvl1pPr>
    <a:lvl2pPr defTabSz="457200" eaLnBrk="1" hangingPunct="1" latinLnBrk="0" lvl="1" marL="457200" rtl="0" algn="l">
      <a:defRPr kern="1200" sz="1800">
        <a:solidFill>
          <a:schemeClr val="tx1"/>
        </a:solidFill>
        <a:latin typeface="+mn-lt"/>
        <a:ea typeface="+mn-ea"/>
        <a:cs typeface="+mn-cs"/>
      </a:defRPr>
    </a:lvl2pPr>
    <a:lvl3pPr defTabSz="457200" eaLnBrk="1" hangingPunct="1" latinLnBrk="0" lvl="2" marL="914400" rtl="0" algn="l">
      <a:defRPr kern="1200" sz="1800">
        <a:solidFill>
          <a:schemeClr val="tx1"/>
        </a:solidFill>
        <a:latin typeface="+mn-lt"/>
        <a:ea typeface="+mn-ea"/>
        <a:cs typeface="+mn-cs"/>
      </a:defRPr>
    </a:lvl3pPr>
    <a:lvl4pPr defTabSz="457200" eaLnBrk="1" hangingPunct="1" latinLnBrk="0" lvl="3" marL="1371600" rtl="0" algn="l">
      <a:defRPr kern="1200" sz="1800">
        <a:solidFill>
          <a:schemeClr val="tx1"/>
        </a:solidFill>
        <a:latin typeface="+mn-lt"/>
        <a:ea typeface="+mn-ea"/>
        <a:cs typeface="+mn-cs"/>
      </a:defRPr>
    </a:lvl4pPr>
    <a:lvl5pPr defTabSz="457200" eaLnBrk="1" hangingPunct="1" latinLnBrk="0" lvl="4" marL="1828800" rtl="0" algn="l">
      <a:defRPr kern="1200" sz="1800">
        <a:solidFill>
          <a:schemeClr val="tx1"/>
        </a:solidFill>
        <a:latin typeface="+mn-lt"/>
        <a:ea typeface="+mn-ea"/>
        <a:cs typeface="+mn-cs"/>
      </a:defRPr>
    </a:lvl5pPr>
    <a:lvl6pPr defTabSz="457200" eaLnBrk="1" hangingPunct="1" latinLnBrk="0" lvl="5" marL="2286000" rtl="0" algn="l">
      <a:defRPr kern="1200" sz="1800">
        <a:solidFill>
          <a:schemeClr val="tx1"/>
        </a:solidFill>
        <a:latin typeface="+mn-lt"/>
        <a:ea typeface="+mn-ea"/>
        <a:cs typeface="+mn-cs"/>
      </a:defRPr>
    </a:lvl6pPr>
    <a:lvl7pPr defTabSz="457200" eaLnBrk="1" hangingPunct="1" latinLnBrk="0" lvl="6" marL="2743200" rtl="0" algn="l">
      <a:defRPr kern="1200" sz="1800">
        <a:solidFill>
          <a:schemeClr val="tx1"/>
        </a:solidFill>
        <a:latin typeface="+mn-lt"/>
        <a:ea typeface="+mn-ea"/>
        <a:cs typeface="+mn-cs"/>
      </a:defRPr>
    </a:lvl7pPr>
    <a:lvl8pPr defTabSz="457200" eaLnBrk="1" hangingPunct="1" latinLnBrk="0" lvl="7" marL="3200400" rtl="0" algn="l">
      <a:defRPr kern="1200" sz="1800">
        <a:solidFill>
          <a:schemeClr val="tx1"/>
        </a:solidFill>
        <a:latin typeface="+mn-lt"/>
        <a:ea typeface="+mn-ea"/>
        <a:cs typeface="+mn-cs"/>
      </a:defRPr>
    </a:lvl8pPr>
    <a:lvl9pPr defTabSz="4572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21" Type="http://schemas.openxmlformats.org/officeDocument/2006/relationships/slide" Target="slides/slide17.xml"/><Relationship Id="rId43" Type="http://schemas.openxmlformats.org/officeDocument/2006/relationships/slide" Target="slides/slide39.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647183-668E-4673-8CB4-E75DFB5EC230}" type="datetimeFigureOut">
              <a:rPr lang="en-US" smtClean="0"/>
              <a:t>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D56AB9-38EF-44DE-808E-3C3EBFBE3A87}" type="slidenum">
              <a:rPr lang="en-US" smtClean="0"/>
              <a:t>‹#›</a:t>
            </a:fld>
            <a:endParaRPr lang="en-US"/>
          </a:p>
        </p:txBody>
      </p:sp>
    </p:spTree>
    <p:extLst>
      <p:ext uri="{BB962C8B-B14F-4D97-AF65-F5344CB8AC3E}">
        <p14:creationId xmlns:p14="http://schemas.microsoft.com/office/powerpoint/2010/main" val="97262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2</a:t>
            </a:fld>
            <a:endParaRPr lang="en-US"/>
          </a:p>
        </p:txBody>
      </p:sp>
    </p:spTree>
    <p:extLst>
      <p:ext uri="{BB962C8B-B14F-4D97-AF65-F5344CB8AC3E}">
        <p14:creationId xmlns:p14="http://schemas.microsoft.com/office/powerpoint/2010/main" val="2170484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Acromegaly results from GH over-secretion in after closure of epiphyseal plates</a:t>
            </a:r>
          </a:p>
          <a:p>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4</a:t>
            </a:fld>
            <a:endParaRPr lang="en-US"/>
          </a:p>
        </p:txBody>
      </p:sp>
    </p:spTree>
    <p:extLst>
      <p:ext uri="{BB962C8B-B14F-4D97-AF65-F5344CB8AC3E}">
        <p14:creationId xmlns:p14="http://schemas.microsoft.com/office/powerpoint/2010/main" val="2725455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name acromegaly comes from the Greek words for "extremities" and "enlargement"</a:t>
            </a:r>
          </a:p>
          <a:p>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7</a:t>
            </a:fld>
            <a:endParaRPr lang="en-US"/>
          </a:p>
        </p:txBody>
      </p:sp>
    </p:spTree>
    <p:extLst>
      <p:ext uri="{BB962C8B-B14F-4D97-AF65-F5344CB8AC3E}">
        <p14:creationId xmlns:p14="http://schemas.microsoft.com/office/powerpoint/2010/main" val="255411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name acromegaly comes from the Greek words for "extremities" and "enlargement“</a:t>
            </a:r>
          </a:p>
          <a:p>
            <a:endParaRPr lang="en-US" sz="1200" dirty="0" smtClean="0"/>
          </a:p>
          <a:p>
            <a:endParaRPr lang="en-US" sz="1200" dirty="0" smtClean="0"/>
          </a:p>
          <a:p>
            <a:pPr marL="0" lvl="0" indent="0">
              <a:buNone/>
            </a:pPr>
            <a:r>
              <a:rPr lang="en-US" sz="1200" b="1" dirty="0" smtClean="0">
                <a:solidFill>
                  <a:srgbClr val="002060"/>
                </a:solidFill>
              </a:rPr>
              <a:t>McCune-Albright Syndrome: </a:t>
            </a:r>
            <a:r>
              <a:rPr lang="en-US" dirty="0" smtClean="0"/>
              <a:t>A rare </a:t>
            </a:r>
            <a:r>
              <a:rPr lang="en-US" dirty="0" err="1" smtClean="0"/>
              <a:t>hypersecretory</a:t>
            </a:r>
            <a:r>
              <a:rPr lang="en-US" dirty="0" smtClean="0"/>
              <a:t> syndrome consisting of </a:t>
            </a:r>
            <a:r>
              <a:rPr lang="en-US" dirty="0" err="1" smtClean="0"/>
              <a:t>polyostotic</a:t>
            </a:r>
            <a:r>
              <a:rPr lang="en-US" dirty="0" smtClean="0"/>
              <a:t> fibrous dysplasia, cutaneous pigmentation, sexual precocity, hyperthyroidism, </a:t>
            </a:r>
            <a:r>
              <a:rPr lang="en-US" dirty="0" err="1" smtClean="0"/>
              <a:t>hypercortisolism</a:t>
            </a:r>
            <a:r>
              <a:rPr lang="en-US" dirty="0" smtClean="0"/>
              <a:t> hyperprolactinemia, and acromegaly due to </a:t>
            </a:r>
            <a:r>
              <a:rPr lang="en-US" dirty="0" err="1" smtClean="0"/>
              <a:t>somatotroph</a:t>
            </a:r>
            <a:r>
              <a:rPr lang="en-US" dirty="0" smtClean="0"/>
              <a:t> hyperplasia </a:t>
            </a:r>
          </a:p>
          <a:p>
            <a:pPr marL="0" lvl="0" indent="0">
              <a:buNone/>
            </a:pPr>
            <a:r>
              <a:rPr lang="en-US" dirty="0" smtClean="0"/>
              <a:t>Results from an activating mutation in the </a:t>
            </a:r>
            <a:r>
              <a:rPr lang="en-US" dirty="0" err="1" smtClean="0"/>
              <a:t>Gs</a:t>
            </a:r>
            <a:r>
              <a:rPr lang="en-US" dirty="0" smtClean="0"/>
              <a:t>α in both endocrine and nonendocrine tissues</a:t>
            </a:r>
          </a:p>
          <a:p>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10</a:t>
            </a:fld>
            <a:endParaRPr lang="en-US"/>
          </a:p>
        </p:txBody>
      </p:sp>
    </p:spTree>
    <p:extLst>
      <p:ext uri="{BB962C8B-B14F-4D97-AF65-F5344CB8AC3E}">
        <p14:creationId xmlns:p14="http://schemas.microsoft.com/office/powerpoint/2010/main" val="12182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Sleep apnea is the recurrent cessation, or reduction of airflow to the lungs during sleep.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Sleep apnea causes daytime sleepiness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15</a:t>
            </a:fld>
            <a:endParaRPr lang="en-US"/>
          </a:p>
        </p:txBody>
      </p:sp>
    </p:spTree>
    <p:extLst>
      <p:ext uri="{BB962C8B-B14F-4D97-AF65-F5344CB8AC3E}">
        <p14:creationId xmlns:p14="http://schemas.microsoft.com/office/powerpoint/2010/main" val="3672269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Increased IGF1 levels are also encountered during pregnancy and late puberty. </a:t>
            </a:r>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23</a:t>
            </a:fld>
            <a:endParaRPr lang="en-US"/>
          </a:p>
        </p:txBody>
      </p:sp>
    </p:spTree>
    <p:extLst>
      <p:ext uri="{BB962C8B-B14F-4D97-AF65-F5344CB8AC3E}">
        <p14:creationId xmlns:p14="http://schemas.microsoft.com/office/powerpoint/2010/main" val="123364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t>Hypoglycemia,hyperinsulinemia</a:t>
            </a:r>
            <a:r>
              <a:rPr lang="en-US" sz="1200" dirty="0" smtClean="0"/>
              <a:t>, </a:t>
            </a:r>
            <a:r>
              <a:rPr lang="en-US" sz="1200" dirty="0" err="1" smtClean="0"/>
              <a:t>hypergastrinemia</a:t>
            </a:r>
            <a:r>
              <a:rPr lang="en-US" sz="1200" dirty="0" smtClean="0"/>
              <a:t>, and, rarely, </a:t>
            </a:r>
            <a:r>
              <a:rPr lang="en-US" sz="1200" dirty="0" err="1" smtClean="0"/>
              <a:t>hypercortisolism</a:t>
            </a:r>
            <a:r>
              <a:rPr lang="en-US" sz="1200" dirty="0" smtClean="0"/>
              <a:t> will suggest an </a:t>
            </a:r>
            <a:r>
              <a:rPr lang="en-US" sz="1200" dirty="0" err="1" smtClean="0"/>
              <a:t>extrapituitary</a:t>
            </a:r>
            <a:r>
              <a:rPr lang="en-US" sz="1200" dirty="0" smtClean="0"/>
              <a:t> source of GH excess</a:t>
            </a:r>
          </a:p>
          <a:p>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24</a:t>
            </a:fld>
            <a:endParaRPr lang="en-US"/>
          </a:p>
        </p:txBody>
      </p:sp>
    </p:spTree>
    <p:extLst>
      <p:ext uri="{BB962C8B-B14F-4D97-AF65-F5344CB8AC3E}">
        <p14:creationId xmlns:p14="http://schemas.microsoft.com/office/powerpoint/2010/main" val="25445414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Usual starting dose of octreotide LAR is 20 mg with titration down to 10 mg or up to 30 or 40 mg, based on the response of GH and IGF-I levels. </a:t>
            </a:r>
            <a:endParaRPr lang="en-US" dirty="0"/>
          </a:p>
        </p:txBody>
      </p:sp>
      <p:sp>
        <p:nvSpPr>
          <p:cNvPr id="4" name="Slide Number Placeholder 3"/>
          <p:cNvSpPr>
            <a:spLocks noGrp="1"/>
          </p:cNvSpPr>
          <p:nvPr>
            <p:ph type="sldNum" sz="quarter" idx="10"/>
          </p:nvPr>
        </p:nvSpPr>
        <p:spPr/>
        <p:txBody>
          <a:bodyPr/>
          <a:lstStyle/>
          <a:p>
            <a:fld id="{B8D56AB9-38EF-44DE-808E-3C3EBFBE3A87}" type="slidenum">
              <a:rPr lang="en-US" smtClean="0"/>
              <a:t>36</a:t>
            </a:fld>
            <a:endParaRPr lang="en-US"/>
          </a:p>
        </p:txBody>
      </p:sp>
    </p:spTree>
    <p:extLst>
      <p:ext uri="{BB962C8B-B14F-4D97-AF65-F5344CB8AC3E}">
        <p14:creationId xmlns:p14="http://schemas.microsoft.com/office/powerpoint/2010/main" val="4224638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3/10/2022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3/10/2022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3/10/2022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3/10/2022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3/10/2022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b="1" dirty="0" smtClean="0">
                <a:solidFill>
                  <a:srgbClr val="002060"/>
                </a:solidFill>
              </a:rPr>
              <a:t>Acromegaly</a:t>
            </a:r>
            <a:endParaRPr lang="en-US" sz="8800" b="1" dirty="0">
              <a:solidFill>
                <a:srgbClr val="002060"/>
              </a:solidFill>
            </a:endParaRPr>
          </a:p>
        </p:txBody>
      </p:sp>
      <p:sp>
        <p:nvSpPr>
          <p:cNvPr id="3" name="Subtitle 2"/>
          <p:cNvSpPr>
            <a:spLocks noGrp="1"/>
          </p:cNvSpPr>
          <p:nvPr>
            <p:ph type="subTitle" idx="1"/>
          </p:nvPr>
        </p:nvSpPr>
        <p:spPr/>
        <p:txBody>
          <a:bodyPr>
            <a:normAutofit/>
          </a:bodyPr>
          <a:lstStyle/>
          <a:p>
            <a:r>
              <a:rPr lang="en-US" sz="2800" b="1" dirty="0" smtClean="0"/>
              <a:t>B. </a:t>
            </a:r>
            <a:r>
              <a:rPr lang="en-US" sz="2800" b="1" dirty="0" err="1" smtClean="0"/>
              <a:t>Kamanga</a:t>
            </a:r>
            <a:r>
              <a:rPr lang="en-US" sz="2800" b="1" dirty="0" smtClean="0"/>
              <a:t>, MD</a:t>
            </a:r>
            <a:endParaRPr lang="en-US" sz="2800" b="1" dirty="0"/>
          </a:p>
        </p:txBody>
      </p:sp>
    </p:spTree>
    <p:extLst>
      <p:ext uri="{BB962C8B-B14F-4D97-AF65-F5344CB8AC3E}">
        <p14:creationId xmlns:p14="http://schemas.microsoft.com/office/powerpoint/2010/main" val="3666218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Multiple Endocrine </a:t>
            </a:r>
            <a:r>
              <a:rPr lang="en-US" sz="5400" b="1" dirty="0" smtClean="0">
                <a:solidFill>
                  <a:srgbClr val="002060"/>
                </a:solidFill>
              </a:rPr>
              <a:t>Neoplasia Type 1</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a:t>M</a:t>
            </a:r>
            <a:r>
              <a:rPr lang="en-US" sz="3600" dirty="0" smtClean="0"/>
              <a:t>ultiple </a:t>
            </a:r>
            <a:r>
              <a:rPr lang="en-US" sz="3600" dirty="0"/>
              <a:t>endocrine neoplasia type 1 syndrome (MEN1</a:t>
            </a:r>
            <a:r>
              <a:rPr lang="en-US" sz="3600" dirty="0" smtClean="0"/>
              <a:t>) is an autosomal </a:t>
            </a:r>
            <a:r>
              <a:rPr lang="en-US" sz="3600" dirty="0"/>
              <a:t>dominant </a:t>
            </a:r>
            <a:r>
              <a:rPr lang="en-US" sz="3600" dirty="0" smtClean="0"/>
              <a:t>condition</a:t>
            </a:r>
          </a:p>
          <a:p>
            <a:pPr lvl="0"/>
            <a:r>
              <a:rPr lang="en-US" sz="3600" dirty="0" smtClean="0"/>
              <a:t>Presents with a GH-producing adenoma, and parathyroid as well as </a:t>
            </a:r>
            <a:r>
              <a:rPr lang="en-US" sz="3600" dirty="0"/>
              <a:t>pancreatic </a:t>
            </a:r>
            <a:r>
              <a:rPr lang="en-US" sz="3600" dirty="0" smtClean="0"/>
              <a:t>tumors</a:t>
            </a:r>
          </a:p>
          <a:p>
            <a:pPr lvl="0"/>
            <a:r>
              <a:rPr lang="en-US" sz="3600" dirty="0" smtClean="0"/>
              <a:t> </a:t>
            </a:r>
            <a:r>
              <a:rPr lang="en-US" sz="3600" dirty="0"/>
              <a:t>R</a:t>
            </a:r>
            <a:r>
              <a:rPr lang="en-US" sz="3600" dirty="0" smtClean="0"/>
              <a:t>esults from the inactivation </a:t>
            </a:r>
            <a:r>
              <a:rPr lang="en-US" sz="3600" dirty="0"/>
              <a:t>of the MENIN tumor suppressor </a:t>
            </a:r>
            <a:r>
              <a:rPr lang="en-US" sz="3600" dirty="0" smtClean="0"/>
              <a:t>gene</a:t>
            </a:r>
          </a:p>
          <a:p>
            <a:endParaRPr lang="en-US" dirty="0"/>
          </a:p>
        </p:txBody>
      </p:sp>
    </p:spTree>
    <p:extLst>
      <p:ext uri="{BB962C8B-B14F-4D97-AF65-F5344CB8AC3E}">
        <p14:creationId xmlns:p14="http://schemas.microsoft.com/office/powerpoint/2010/main" val="3936584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Clinical Features</a:t>
            </a:r>
            <a:endParaRPr lang="en-US" sz="5400" b="1" dirty="0">
              <a:solidFill>
                <a:srgbClr val="002060"/>
              </a:solidFill>
            </a:endParaRPr>
          </a:p>
        </p:txBody>
      </p:sp>
      <p:sp>
        <p:nvSpPr>
          <p:cNvPr id="3" name="Content Placeholder 2"/>
          <p:cNvSpPr>
            <a:spLocks noGrp="1"/>
          </p:cNvSpPr>
          <p:nvPr>
            <p:ph idx="1"/>
          </p:nvPr>
        </p:nvSpPr>
        <p:spPr>
          <a:xfrm>
            <a:off x="739726" y="1558339"/>
            <a:ext cx="10515600" cy="4969070"/>
          </a:xfrm>
        </p:spPr>
        <p:txBody>
          <a:bodyPr>
            <a:normAutofit fontScale="92500" lnSpcReduction="20000"/>
          </a:bodyPr>
          <a:lstStyle/>
          <a:p>
            <a:pPr lvl="0"/>
            <a:r>
              <a:rPr lang="en-US" sz="3900" dirty="0" smtClean="0"/>
              <a:t>Enlargement of </a:t>
            </a:r>
            <a:r>
              <a:rPr lang="en-US" sz="3900" dirty="0" err="1" smtClean="0"/>
              <a:t>acral</a:t>
            </a:r>
            <a:r>
              <a:rPr lang="en-US" sz="3900" dirty="0" smtClean="0"/>
              <a:t> parts of body (nose</a:t>
            </a:r>
            <a:r>
              <a:rPr lang="en-US" sz="3900" dirty="0"/>
              <a:t>,</a:t>
            </a:r>
            <a:r>
              <a:rPr lang="en-US" sz="3900" dirty="0" smtClean="0"/>
              <a:t> lips, hands and feet)</a:t>
            </a:r>
          </a:p>
          <a:p>
            <a:pPr lvl="0"/>
            <a:r>
              <a:rPr lang="en-US" sz="3900" dirty="0" smtClean="0"/>
              <a:t>Enlargement of soft tissues &amp;internal parts of the body </a:t>
            </a:r>
            <a:r>
              <a:rPr lang="en-US" sz="3900" dirty="0"/>
              <a:t>(</a:t>
            </a:r>
            <a:r>
              <a:rPr lang="en-US" sz="3900" dirty="0" smtClean="0"/>
              <a:t>except the brain)</a:t>
            </a:r>
          </a:p>
          <a:p>
            <a:r>
              <a:rPr lang="en-US" sz="3900" b="1" dirty="0"/>
              <a:t>Mass effects of </a:t>
            </a:r>
            <a:r>
              <a:rPr lang="en-US" sz="3900" b="1" dirty="0" smtClean="0"/>
              <a:t>tumor: </a:t>
            </a:r>
            <a:r>
              <a:rPr lang="en-US" sz="3900" dirty="0" smtClean="0"/>
              <a:t> Headache, Visual </a:t>
            </a:r>
            <a:r>
              <a:rPr lang="en-US" sz="3900" dirty="0"/>
              <a:t>field </a:t>
            </a:r>
            <a:r>
              <a:rPr lang="en-US" sz="3900" dirty="0" smtClean="0"/>
              <a:t>defects, Hyperprolactinemia (Stalk effect), Hypopituitarism (Hypothyroidism</a:t>
            </a:r>
            <a:r>
              <a:rPr lang="en-US" sz="3900" dirty="0"/>
              <a:t>, hypogonadism, </a:t>
            </a:r>
            <a:r>
              <a:rPr lang="en-US" sz="3900" dirty="0" err="1" smtClean="0"/>
              <a:t>hypocortisolism</a:t>
            </a:r>
            <a:r>
              <a:rPr lang="en-US" sz="3900" dirty="0" smtClean="0"/>
              <a:t>)</a:t>
            </a:r>
            <a:r>
              <a:rPr lang="en-US" sz="3900" dirty="0"/>
              <a:t> </a:t>
            </a:r>
            <a:endParaRPr lang="en-US" sz="3900" dirty="0" smtClean="0"/>
          </a:p>
          <a:p>
            <a:pPr marL="0" indent="0">
              <a:buNone/>
            </a:pPr>
            <a:endParaRPr lang="en-US" sz="2600" b="1" dirty="0">
              <a:solidFill>
                <a:srgbClr val="002060"/>
              </a:solidFill>
            </a:endParaRPr>
          </a:p>
          <a:p>
            <a:pPr marL="457200" lvl="1" indent="0">
              <a:buNone/>
            </a:pPr>
            <a:r>
              <a:rPr lang="en-US" sz="2600" b="1" dirty="0" smtClean="0">
                <a:solidFill>
                  <a:srgbClr val="002060"/>
                </a:solidFill>
              </a:rPr>
              <a:t>Acromegaly </a:t>
            </a:r>
            <a:r>
              <a:rPr lang="en-US" sz="2600" b="1" dirty="0">
                <a:solidFill>
                  <a:srgbClr val="002060"/>
                </a:solidFill>
              </a:rPr>
              <a:t>is an insidious disease, which is </a:t>
            </a:r>
            <a:r>
              <a:rPr lang="en-US" sz="2600" b="1" dirty="0" smtClean="0">
                <a:solidFill>
                  <a:srgbClr val="002060"/>
                </a:solidFill>
              </a:rPr>
              <a:t>often</a:t>
            </a:r>
          </a:p>
          <a:p>
            <a:pPr marL="457200" lvl="1" indent="0">
              <a:buNone/>
            </a:pPr>
            <a:r>
              <a:rPr lang="en-US" sz="2600" b="1" dirty="0" smtClean="0">
                <a:solidFill>
                  <a:srgbClr val="002060"/>
                </a:solidFill>
              </a:rPr>
              <a:t> </a:t>
            </a:r>
            <a:r>
              <a:rPr lang="en-US" sz="2600" b="1" dirty="0">
                <a:solidFill>
                  <a:srgbClr val="002060"/>
                </a:solidFill>
              </a:rPr>
              <a:t>diagnosed late (between 4 and more than 10 </a:t>
            </a:r>
            <a:r>
              <a:rPr lang="en-US" sz="2600" b="1" dirty="0" smtClean="0">
                <a:solidFill>
                  <a:srgbClr val="002060"/>
                </a:solidFill>
              </a:rPr>
              <a:t>years</a:t>
            </a:r>
          </a:p>
          <a:p>
            <a:pPr marL="457200" lvl="1" indent="0">
              <a:buNone/>
            </a:pPr>
            <a:r>
              <a:rPr lang="en-US" sz="2600" b="1" dirty="0" smtClean="0">
                <a:solidFill>
                  <a:srgbClr val="002060"/>
                </a:solidFill>
              </a:rPr>
              <a:t> </a:t>
            </a:r>
            <a:r>
              <a:rPr lang="en-US" sz="2600" b="1" dirty="0">
                <a:solidFill>
                  <a:srgbClr val="002060"/>
                </a:solidFill>
              </a:rPr>
              <a:t>after onset). </a:t>
            </a:r>
            <a:endParaRPr lang="en-US" sz="2600" b="1" dirty="0" smtClean="0">
              <a:solidFill>
                <a:srgbClr val="002060"/>
              </a:solidFill>
            </a:endParaRPr>
          </a:p>
          <a:p>
            <a:endParaRPr lang="en-US" dirty="0"/>
          </a:p>
          <a:p>
            <a:endParaRPr lang="en-US" dirty="0" smtClean="0"/>
          </a:p>
        </p:txBody>
      </p:sp>
      <p:pic>
        <p:nvPicPr>
          <p:cNvPr id="4" name="Picture 3"/>
          <p:cNvPicPr>
            <a:picLocks noChangeAspect="1"/>
          </p:cNvPicPr>
          <p:nvPr/>
        </p:nvPicPr>
        <p:blipFill>
          <a:blip r:embed="rId2"/>
          <a:stretch>
            <a:fillRect/>
          </a:stretch>
        </p:blipFill>
        <p:spPr>
          <a:xfrm>
            <a:off x="8877680" y="4793680"/>
            <a:ext cx="2377646" cy="1396105"/>
          </a:xfrm>
          <a:prstGeom prst="rect">
            <a:avLst/>
          </a:prstGeom>
        </p:spPr>
      </p:pic>
    </p:spTree>
    <p:extLst>
      <p:ext uri="{BB962C8B-B14F-4D97-AF65-F5344CB8AC3E}">
        <p14:creationId xmlns:p14="http://schemas.microsoft.com/office/powerpoint/2010/main" val="4050933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Clinical Features</a:t>
            </a:r>
            <a:endParaRPr lang="en-US" sz="5400" dirty="0"/>
          </a:p>
        </p:txBody>
      </p:sp>
      <p:sp>
        <p:nvSpPr>
          <p:cNvPr id="3" name="Content Placeholder 2"/>
          <p:cNvSpPr>
            <a:spLocks noGrp="1"/>
          </p:cNvSpPr>
          <p:nvPr>
            <p:ph idx="1"/>
          </p:nvPr>
        </p:nvSpPr>
        <p:spPr>
          <a:xfrm>
            <a:off x="838199" y="1825624"/>
            <a:ext cx="11035937" cy="4666615"/>
          </a:xfrm>
        </p:spPr>
        <p:txBody>
          <a:bodyPr>
            <a:noAutofit/>
          </a:bodyPr>
          <a:lstStyle/>
          <a:p>
            <a:r>
              <a:rPr lang="en-US" sz="3600" dirty="0"/>
              <a:t> </a:t>
            </a:r>
            <a:r>
              <a:rPr lang="en-US" sz="3600" b="1" dirty="0"/>
              <a:t>Systemic effects of GH/IGF-I </a:t>
            </a:r>
            <a:r>
              <a:rPr lang="en-US" sz="3600" b="1" dirty="0" smtClean="0"/>
              <a:t>excess: </a:t>
            </a:r>
            <a:r>
              <a:rPr lang="en-US" sz="3600" dirty="0" err="1" smtClean="0"/>
              <a:t>Visceromegaly</a:t>
            </a:r>
            <a:r>
              <a:rPr lang="en-US" sz="3600" dirty="0" smtClean="0"/>
              <a:t>, Soft </a:t>
            </a:r>
            <a:r>
              <a:rPr lang="en-US" sz="3600" dirty="0"/>
              <a:t>tissue </a:t>
            </a:r>
            <a:r>
              <a:rPr lang="en-US" sz="3600" dirty="0" err="1" smtClean="0"/>
              <a:t>enlarment</a:t>
            </a:r>
            <a:r>
              <a:rPr lang="en-US" sz="3600" dirty="0" smtClean="0"/>
              <a:t>, skin changes (</a:t>
            </a:r>
            <a:r>
              <a:rPr lang="en-US" sz="3600" dirty="0" err="1" smtClean="0"/>
              <a:t>hyperhidrosis,oily</a:t>
            </a:r>
            <a:r>
              <a:rPr lang="en-US" sz="3600" dirty="0" smtClean="0"/>
              <a:t> skin, skin tags, thick skin, </a:t>
            </a:r>
            <a:r>
              <a:rPr lang="en-US" sz="3600" dirty="0" err="1" smtClean="0"/>
              <a:t>acathosis</a:t>
            </a:r>
            <a:r>
              <a:rPr lang="en-US" sz="3600" dirty="0" smtClean="0"/>
              <a:t> </a:t>
            </a:r>
            <a:r>
              <a:rPr lang="en-US" sz="3600" dirty="0" err="1" smtClean="0"/>
              <a:t>nigricans</a:t>
            </a:r>
            <a:r>
              <a:rPr lang="en-US" sz="3600" dirty="0" smtClean="0"/>
              <a:t>, scalp skin folding), thickening </a:t>
            </a:r>
            <a:r>
              <a:rPr lang="en-US" sz="3600" dirty="0"/>
              <a:t>of </a:t>
            </a:r>
            <a:r>
              <a:rPr lang="en-US" sz="3600" dirty="0" err="1"/>
              <a:t>acral</a:t>
            </a:r>
            <a:r>
              <a:rPr lang="en-US" sz="3600" dirty="0"/>
              <a:t> </a:t>
            </a:r>
            <a:r>
              <a:rPr lang="en-US" sz="3600" dirty="0" smtClean="0"/>
              <a:t>parts, </a:t>
            </a:r>
            <a:r>
              <a:rPr lang="en-US" sz="3600" dirty="0" err="1" smtClean="0"/>
              <a:t>macroglossia</a:t>
            </a:r>
            <a:r>
              <a:rPr lang="en-US" sz="3600" dirty="0" smtClean="0"/>
              <a:t>, Jaw malocclusion</a:t>
            </a:r>
          </a:p>
          <a:p>
            <a:r>
              <a:rPr lang="en-US" sz="3600" b="1" dirty="0" smtClean="0"/>
              <a:t>Cardiovascular system: </a:t>
            </a:r>
            <a:r>
              <a:rPr lang="en-US" sz="3600" dirty="0" smtClean="0"/>
              <a:t>Left and right ventricular hypertrophy, asymmetric septal, systolic </a:t>
            </a:r>
            <a:r>
              <a:rPr lang="en-US" sz="3600" dirty="0"/>
              <a:t>and/or </a:t>
            </a:r>
            <a:r>
              <a:rPr lang="en-US" sz="3600" dirty="0" smtClean="0"/>
              <a:t>diastolic ventricular dysfunction, CAD, Arrhythmias, Hypertension </a:t>
            </a:r>
            <a:endParaRPr lang="en-US" sz="3600" dirty="0"/>
          </a:p>
        </p:txBody>
      </p:sp>
    </p:spTree>
    <p:extLst>
      <p:ext uri="{BB962C8B-B14F-4D97-AF65-F5344CB8AC3E}">
        <p14:creationId xmlns:p14="http://schemas.microsoft.com/office/powerpoint/2010/main" val="1599247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Clinical Features</a:t>
            </a:r>
            <a:endParaRPr lang="en-US" sz="5400" b="1" dirty="0"/>
          </a:p>
        </p:txBody>
      </p:sp>
      <p:sp>
        <p:nvSpPr>
          <p:cNvPr id="3" name="Content Placeholder 2"/>
          <p:cNvSpPr>
            <a:spLocks noGrp="1"/>
          </p:cNvSpPr>
          <p:nvPr>
            <p:ph idx="1"/>
          </p:nvPr>
        </p:nvSpPr>
        <p:spPr/>
        <p:txBody>
          <a:bodyPr>
            <a:normAutofit/>
          </a:bodyPr>
          <a:lstStyle/>
          <a:p>
            <a:r>
              <a:rPr lang="en-US" sz="3600" b="1" dirty="0" smtClean="0"/>
              <a:t>Mechanisms for Hypertension: </a:t>
            </a:r>
            <a:r>
              <a:rPr lang="en-US" sz="3600" dirty="0" smtClean="0"/>
              <a:t> </a:t>
            </a:r>
            <a:r>
              <a:rPr lang="en-US" sz="3600" dirty="0"/>
              <a:t>I</a:t>
            </a:r>
            <a:r>
              <a:rPr lang="en-US" sz="3600" dirty="0" smtClean="0"/>
              <a:t>ncreased </a:t>
            </a:r>
            <a:r>
              <a:rPr lang="en-US" sz="3600" dirty="0"/>
              <a:t>plasma volume, alterations in renin-angiotensin, insulin resistance, and increased vascular </a:t>
            </a:r>
            <a:r>
              <a:rPr lang="en-US" sz="3600" dirty="0" smtClean="0"/>
              <a:t>resistance</a:t>
            </a:r>
          </a:p>
          <a:p>
            <a:r>
              <a:rPr lang="en-US" sz="3600" b="1" dirty="0"/>
              <a:t>I</a:t>
            </a:r>
            <a:r>
              <a:rPr lang="en-US" sz="3600" b="1" dirty="0" smtClean="0"/>
              <a:t>nsulin resistance: </a:t>
            </a:r>
            <a:r>
              <a:rPr lang="en-US" sz="3600" dirty="0" smtClean="0"/>
              <a:t>Growth hormone alters </a:t>
            </a:r>
            <a:r>
              <a:rPr lang="en-US" sz="3600" dirty="0"/>
              <a:t>the ability of insulin to suppress glucose production and </a:t>
            </a:r>
            <a:r>
              <a:rPr lang="en-US" sz="3600" dirty="0" smtClean="0"/>
              <a:t>stimulates the utilization of glucose</a:t>
            </a:r>
            <a:endParaRPr lang="en-US" sz="3600" dirty="0"/>
          </a:p>
        </p:txBody>
      </p:sp>
    </p:spTree>
    <p:extLst>
      <p:ext uri="{BB962C8B-B14F-4D97-AF65-F5344CB8AC3E}">
        <p14:creationId xmlns:p14="http://schemas.microsoft.com/office/powerpoint/2010/main" val="16998278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Clinical Features</a:t>
            </a:r>
            <a:endParaRPr lang="en-US" dirty="0"/>
          </a:p>
        </p:txBody>
      </p:sp>
      <p:sp>
        <p:nvSpPr>
          <p:cNvPr id="3" name="Content Placeholder 2"/>
          <p:cNvSpPr>
            <a:spLocks noGrp="1"/>
          </p:cNvSpPr>
          <p:nvPr>
            <p:ph idx="1"/>
          </p:nvPr>
        </p:nvSpPr>
        <p:spPr/>
        <p:txBody>
          <a:bodyPr>
            <a:normAutofit/>
          </a:bodyPr>
          <a:lstStyle/>
          <a:p>
            <a:r>
              <a:rPr lang="en-US" sz="3600" b="1" dirty="0" smtClean="0"/>
              <a:t>Respiratory </a:t>
            </a:r>
            <a:r>
              <a:rPr lang="en-US" sz="3600" b="1" dirty="0"/>
              <a:t>system: </a:t>
            </a:r>
            <a:r>
              <a:rPr lang="en-US" sz="3600" dirty="0"/>
              <a:t>Hypertrophy of the laryngeal mucosa and cartilage, Upper airway obstruction, Sleep </a:t>
            </a:r>
            <a:r>
              <a:rPr lang="en-US" sz="3600" dirty="0" err="1"/>
              <a:t>apnoea</a:t>
            </a:r>
            <a:r>
              <a:rPr lang="en-US" sz="3600" dirty="0"/>
              <a:t> (due to airway obstruction, or central), </a:t>
            </a:r>
            <a:r>
              <a:rPr lang="en-US" sz="3600" dirty="0" err="1"/>
              <a:t>Ventilatory</a:t>
            </a:r>
            <a:r>
              <a:rPr lang="en-US" sz="3600" dirty="0"/>
              <a:t> dysfunction</a:t>
            </a:r>
          </a:p>
        </p:txBody>
      </p:sp>
    </p:spTree>
    <p:extLst>
      <p:ext uri="{BB962C8B-B14F-4D97-AF65-F5344CB8AC3E}">
        <p14:creationId xmlns:p14="http://schemas.microsoft.com/office/powerpoint/2010/main" val="20509621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8177"/>
            <a:ext cx="10515600" cy="1325563"/>
          </a:xfrm>
        </p:spPr>
        <p:txBody>
          <a:bodyPr>
            <a:normAutofit/>
          </a:bodyPr>
          <a:lstStyle/>
          <a:p>
            <a:r>
              <a:rPr lang="en-US" sz="5400" b="1" dirty="0" smtClean="0">
                <a:solidFill>
                  <a:srgbClr val="002060"/>
                </a:solidFill>
              </a:rPr>
              <a:t>Clinical </a:t>
            </a:r>
            <a:r>
              <a:rPr lang="en-US" sz="5400" b="1" dirty="0" smtClean="0">
                <a:solidFill>
                  <a:srgbClr val="002060"/>
                </a:solidFill>
              </a:rPr>
              <a:t>Features</a:t>
            </a:r>
            <a:endParaRPr lang="en-US" sz="5400" b="1" dirty="0">
              <a:solidFill>
                <a:srgbClr val="002060"/>
              </a:solidFill>
            </a:endParaRPr>
          </a:p>
        </p:txBody>
      </p:sp>
      <p:sp>
        <p:nvSpPr>
          <p:cNvPr id="3" name="Content Placeholder 2"/>
          <p:cNvSpPr>
            <a:spLocks noGrp="1"/>
          </p:cNvSpPr>
          <p:nvPr>
            <p:ph idx="1"/>
          </p:nvPr>
        </p:nvSpPr>
        <p:spPr>
          <a:xfrm>
            <a:off x="838200" y="1493741"/>
            <a:ext cx="10866120" cy="5230616"/>
          </a:xfrm>
        </p:spPr>
        <p:txBody>
          <a:bodyPr>
            <a:noAutofit/>
          </a:bodyPr>
          <a:lstStyle/>
          <a:p>
            <a:pPr lvl="0"/>
            <a:r>
              <a:rPr lang="en-US" sz="3600" dirty="0" smtClean="0"/>
              <a:t>Obstructive </a:t>
            </a:r>
            <a:r>
              <a:rPr lang="en-US" sz="3600" dirty="0"/>
              <a:t>sleep apnea predominates over central sleep apnea</a:t>
            </a:r>
            <a:r>
              <a:rPr lang="en-US" sz="3600" dirty="0" smtClean="0"/>
              <a:t> </a:t>
            </a:r>
          </a:p>
          <a:p>
            <a:pPr lvl="0"/>
            <a:r>
              <a:rPr lang="en-US" sz="3600" dirty="0" smtClean="0"/>
              <a:t>Impaired </a:t>
            </a:r>
            <a:r>
              <a:rPr lang="en-US" sz="3600" dirty="0"/>
              <a:t>respiratory function </a:t>
            </a:r>
            <a:r>
              <a:rPr lang="en-US" sz="3600" dirty="0" smtClean="0"/>
              <a:t>is due to alterations in </a:t>
            </a:r>
            <a:r>
              <a:rPr lang="en-US" sz="3600" dirty="0"/>
              <a:t>the bone and muscle </a:t>
            </a:r>
            <a:r>
              <a:rPr lang="en-US" sz="3600" dirty="0" smtClean="0"/>
              <a:t>structures </a:t>
            </a:r>
            <a:r>
              <a:rPr lang="en-US" sz="3600" dirty="0"/>
              <a:t>of the </a:t>
            </a:r>
            <a:r>
              <a:rPr lang="en-US" sz="3600" dirty="0" smtClean="0"/>
              <a:t>chest </a:t>
            </a:r>
            <a:r>
              <a:rPr lang="en-US" sz="3600" dirty="0" smtClean="0"/>
              <a:t>and </a:t>
            </a:r>
            <a:r>
              <a:rPr lang="en-US" sz="3600" dirty="0" smtClean="0"/>
              <a:t>lung </a:t>
            </a:r>
            <a:r>
              <a:rPr lang="en-US" sz="3600" dirty="0"/>
              <a:t>elasticity.</a:t>
            </a:r>
          </a:p>
          <a:p>
            <a:pPr lvl="0"/>
            <a:r>
              <a:rPr lang="en-US" sz="3600" dirty="0" smtClean="0"/>
              <a:t>Patients develop </a:t>
            </a:r>
            <a:r>
              <a:rPr lang="en-US" sz="3600" dirty="0"/>
              <a:t>a barrel chest due to changes in their vertebral and costal morphology</a:t>
            </a:r>
            <a:r>
              <a:rPr lang="en-US" sz="3600" dirty="0" smtClean="0"/>
              <a:t>.</a:t>
            </a:r>
          </a:p>
          <a:p>
            <a:pPr lvl="0"/>
            <a:r>
              <a:rPr lang="en-US" sz="3600" dirty="0" smtClean="0"/>
              <a:t>Obstruction </a:t>
            </a:r>
            <a:r>
              <a:rPr lang="en-US" sz="3600" dirty="0"/>
              <a:t>of the upper airways </a:t>
            </a:r>
            <a:r>
              <a:rPr lang="en-US" sz="3600" dirty="0" smtClean="0"/>
              <a:t>result from </a:t>
            </a:r>
            <a:r>
              <a:rPr lang="en-US" sz="3600" dirty="0" err="1" smtClean="0"/>
              <a:t>macroglossia</a:t>
            </a:r>
            <a:r>
              <a:rPr lang="en-US" sz="3600" dirty="0"/>
              <a:t> </a:t>
            </a:r>
            <a:r>
              <a:rPr lang="en-US" sz="3600" dirty="0" smtClean="0"/>
              <a:t>&amp;</a:t>
            </a:r>
            <a:r>
              <a:rPr lang="en-US" sz="3600" dirty="0" smtClean="0"/>
              <a:t> </a:t>
            </a:r>
            <a:r>
              <a:rPr lang="en-US" sz="3600" dirty="0"/>
              <a:t>hypertrophy of the laryngeal mucosa and </a:t>
            </a:r>
            <a:r>
              <a:rPr lang="en-US" sz="3600" dirty="0" smtClean="0"/>
              <a:t>cartilage</a:t>
            </a:r>
            <a:endParaRPr lang="en-US" sz="3600" dirty="0"/>
          </a:p>
        </p:txBody>
      </p:sp>
    </p:spTree>
    <p:extLst>
      <p:ext uri="{BB962C8B-B14F-4D97-AF65-F5344CB8AC3E}">
        <p14:creationId xmlns:p14="http://schemas.microsoft.com/office/powerpoint/2010/main" val="12904535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Clinical Features</a:t>
            </a:r>
            <a:endParaRPr lang="en-US" sz="5400" b="1" dirty="0">
              <a:solidFill>
                <a:srgbClr val="002060"/>
              </a:solidFill>
            </a:endParaRPr>
          </a:p>
        </p:txBody>
      </p:sp>
      <p:sp>
        <p:nvSpPr>
          <p:cNvPr id="3" name="Content Placeholder 2"/>
          <p:cNvSpPr>
            <a:spLocks noGrp="1"/>
          </p:cNvSpPr>
          <p:nvPr>
            <p:ph idx="1"/>
          </p:nvPr>
        </p:nvSpPr>
        <p:spPr>
          <a:xfrm>
            <a:off x="838199" y="1825625"/>
            <a:ext cx="10908323" cy="4351338"/>
          </a:xfrm>
        </p:spPr>
        <p:txBody>
          <a:bodyPr>
            <a:noAutofit/>
          </a:bodyPr>
          <a:lstStyle/>
          <a:p>
            <a:r>
              <a:rPr lang="en-US" sz="3600" b="1" dirty="0" smtClean="0"/>
              <a:t>Endocrine changes: </a:t>
            </a:r>
            <a:r>
              <a:rPr lang="en-US" sz="3600" dirty="0" smtClean="0"/>
              <a:t>Impaired </a:t>
            </a:r>
            <a:r>
              <a:rPr lang="en-US" sz="3600" dirty="0"/>
              <a:t>glucose </a:t>
            </a:r>
            <a:r>
              <a:rPr lang="en-US" sz="3600" dirty="0" smtClean="0"/>
              <a:t>tolerance, DM, </a:t>
            </a:r>
            <a:r>
              <a:rPr lang="en-US" sz="3600" dirty="0"/>
              <a:t>Insulin </a:t>
            </a:r>
            <a:r>
              <a:rPr lang="en-US" sz="3600" dirty="0" smtClean="0"/>
              <a:t>resistance, </a:t>
            </a:r>
            <a:r>
              <a:rPr lang="en-US" sz="3600" dirty="0"/>
              <a:t>Hypercalcemia </a:t>
            </a:r>
            <a:r>
              <a:rPr lang="en-US" sz="3600" dirty="0" smtClean="0"/>
              <a:t>(secondary to hyperparathyroidism), Goiter (IGF-I stimulates </a:t>
            </a:r>
            <a:r>
              <a:rPr lang="en-US" sz="3600" dirty="0" err="1" smtClean="0"/>
              <a:t>thyrocyte</a:t>
            </a:r>
            <a:r>
              <a:rPr lang="en-US" sz="3600" dirty="0" smtClean="0"/>
              <a:t> growth), </a:t>
            </a:r>
            <a:r>
              <a:rPr lang="en-US" sz="3600" dirty="0" err="1" smtClean="0"/>
              <a:t>Hypercalciuria</a:t>
            </a:r>
            <a:r>
              <a:rPr lang="en-US" sz="3600" dirty="0"/>
              <a:t> </a:t>
            </a:r>
            <a:r>
              <a:rPr lang="en-US" sz="3600" dirty="0" smtClean="0"/>
              <a:t>and nephrolithiasis (due to hyperparathyroidism, </a:t>
            </a:r>
            <a:r>
              <a:rPr lang="en-US" sz="3600" dirty="0"/>
              <a:t>renal tubular acidosis, increased calcium absorption, and </a:t>
            </a:r>
            <a:r>
              <a:rPr lang="en-US" sz="3600" dirty="0" smtClean="0"/>
              <a:t>increased 1</a:t>
            </a:r>
            <a:r>
              <a:rPr lang="en-US" sz="3600" dirty="0"/>
              <a:t>, 25 (OH)2 </a:t>
            </a:r>
            <a:r>
              <a:rPr lang="en-US" sz="3600" dirty="0" smtClean="0"/>
              <a:t>D</a:t>
            </a:r>
            <a:r>
              <a:rPr lang="en-US" sz="3600" baseline="-25000" dirty="0" smtClean="0"/>
              <a:t>3</a:t>
            </a:r>
            <a:r>
              <a:rPr lang="en-US" sz="3600" dirty="0" smtClean="0"/>
              <a:t>), </a:t>
            </a:r>
            <a:r>
              <a:rPr lang="en-US" sz="3600" dirty="0" err="1" smtClean="0"/>
              <a:t>Galactorrhea</a:t>
            </a:r>
            <a:r>
              <a:rPr lang="en-US" sz="3600" dirty="0" smtClean="0"/>
              <a:t>, Hypogonadism (Decrease libido, Impotence), </a:t>
            </a:r>
            <a:r>
              <a:rPr lang="en-US" sz="3600" dirty="0"/>
              <a:t>Menstrual </a:t>
            </a:r>
            <a:r>
              <a:rPr lang="en-US" sz="3600" dirty="0" smtClean="0"/>
              <a:t>abnormalities</a:t>
            </a:r>
          </a:p>
        </p:txBody>
      </p:sp>
    </p:spTree>
    <p:extLst>
      <p:ext uri="{BB962C8B-B14F-4D97-AF65-F5344CB8AC3E}">
        <p14:creationId xmlns:p14="http://schemas.microsoft.com/office/powerpoint/2010/main" val="29892434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Clinical Features</a:t>
            </a:r>
            <a:endParaRPr lang="en-US" sz="5400" dirty="0"/>
          </a:p>
        </p:txBody>
      </p:sp>
      <p:sp>
        <p:nvSpPr>
          <p:cNvPr id="3" name="Content Placeholder 2"/>
          <p:cNvSpPr>
            <a:spLocks noGrp="1"/>
          </p:cNvSpPr>
          <p:nvPr>
            <p:ph idx="1"/>
          </p:nvPr>
        </p:nvSpPr>
        <p:spPr/>
        <p:txBody>
          <a:bodyPr/>
          <a:lstStyle/>
          <a:p>
            <a:r>
              <a:rPr lang="en-US" sz="3600" b="1" dirty="0"/>
              <a:t>Bone and joint </a:t>
            </a:r>
            <a:r>
              <a:rPr lang="en-US" sz="3600" b="1" dirty="0" smtClean="0"/>
              <a:t>manifestations: </a:t>
            </a:r>
            <a:r>
              <a:rPr lang="en-US" sz="3600" dirty="0" smtClean="0"/>
              <a:t>Increased </a:t>
            </a:r>
            <a:r>
              <a:rPr lang="en-US" sz="3600" dirty="0"/>
              <a:t>articular cartilage thickness, </a:t>
            </a:r>
            <a:r>
              <a:rPr lang="en-US" sz="3600" dirty="0" err="1"/>
              <a:t>Arthralgias</a:t>
            </a:r>
            <a:r>
              <a:rPr lang="en-US" sz="3600" dirty="0"/>
              <a:t>, Arthritis, Carpal tunnel syndrome</a:t>
            </a:r>
            <a:r>
              <a:rPr lang="en-US" sz="3600" dirty="0" smtClean="0"/>
              <a:t>, Osteopenia</a:t>
            </a:r>
            <a:endParaRPr lang="en-US" sz="3600" dirty="0"/>
          </a:p>
          <a:p>
            <a:endParaRPr lang="en-US" dirty="0"/>
          </a:p>
        </p:txBody>
      </p:sp>
    </p:spTree>
    <p:extLst>
      <p:ext uri="{BB962C8B-B14F-4D97-AF65-F5344CB8AC3E}">
        <p14:creationId xmlns:p14="http://schemas.microsoft.com/office/powerpoint/2010/main" val="10232823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Clinical Features</a:t>
            </a:r>
            <a:endParaRPr lang="en-US" sz="5400" dirty="0"/>
          </a:p>
        </p:txBody>
      </p:sp>
      <p:sp>
        <p:nvSpPr>
          <p:cNvPr id="3" name="Content Placeholder 2"/>
          <p:cNvSpPr>
            <a:spLocks noGrp="1"/>
          </p:cNvSpPr>
          <p:nvPr>
            <p:ph idx="1"/>
          </p:nvPr>
        </p:nvSpPr>
        <p:spPr/>
        <p:txBody>
          <a:bodyPr>
            <a:noAutofit/>
          </a:bodyPr>
          <a:lstStyle/>
          <a:p>
            <a:r>
              <a:rPr lang="en-US" sz="3600" b="1" dirty="0" smtClean="0"/>
              <a:t>Mouth</a:t>
            </a:r>
            <a:r>
              <a:rPr lang="en-US" sz="3600" dirty="0" smtClean="0"/>
              <a:t>: Jaw </a:t>
            </a:r>
            <a:r>
              <a:rPr lang="en-US" sz="3600" dirty="0" err="1"/>
              <a:t>prognathism</a:t>
            </a:r>
            <a:r>
              <a:rPr lang="en-US" sz="3600" dirty="0"/>
              <a:t> and mandibular overbite, widened incisor tooth </a:t>
            </a:r>
            <a:r>
              <a:rPr lang="en-US" sz="3600" dirty="0" smtClean="0"/>
              <a:t>gap, thick lips</a:t>
            </a:r>
          </a:p>
          <a:p>
            <a:pPr lvl="0"/>
            <a:r>
              <a:rPr lang="en-US" sz="3600" b="1" dirty="0" smtClean="0"/>
              <a:t>Bowels: </a:t>
            </a:r>
            <a:r>
              <a:rPr lang="en-US" sz="3600" dirty="0" smtClean="0"/>
              <a:t>Colonic cancer, adenomatous </a:t>
            </a:r>
            <a:r>
              <a:rPr lang="en-US" sz="3600" dirty="0"/>
              <a:t>polyps, </a:t>
            </a:r>
            <a:r>
              <a:rPr lang="en-US" sz="3600" dirty="0" err="1" smtClean="0"/>
              <a:t>dolichomegacolon</a:t>
            </a:r>
            <a:r>
              <a:rPr lang="en-US" sz="3600" dirty="0" smtClean="0"/>
              <a:t>, colonic </a:t>
            </a:r>
            <a:r>
              <a:rPr lang="en-US" sz="3600" dirty="0"/>
              <a:t>diverticular </a:t>
            </a:r>
            <a:r>
              <a:rPr lang="en-US" sz="3600" dirty="0" smtClean="0"/>
              <a:t>disease</a:t>
            </a:r>
          </a:p>
          <a:p>
            <a:r>
              <a:rPr lang="en-US" sz="3600" b="1" dirty="0"/>
              <a:t>I</a:t>
            </a:r>
            <a:r>
              <a:rPr lang="en-US" sz="3600" b="1" dirty="0" smtClean="0"/>
              <a:t>ncreased </a:t>
            </a:r>
            <a:r>
              <a:rPr lang="en-US" sz="3600" b="1" dirty="0"/>
              <a:t>activity of the epithelial sodium </a:t>
            </a:r>
            <a:r>
              <a:rPr lang="en-US" sz="3600" b="1" dirty="0" smtClean="0"/>
              <a:t>channel </a:t>
            </a:r>
            <a:r>
              <a:rPr lang="en-US" sz="3600" dirty="0" smtClean="0"/>
              <a:t>(may contribute </a:t>
            </a:r>
            <a:r>
              <a:rPr lang="en-US" sz="3600" dirty="0"/>
              <a:t>to </a:t>
            </a:r>
            <a:r>
              <a:rPr lang="en-US" sz="3600" dirty="0" smtClean="0"/>
              <a:t>volume expansion) </a:t>
            </a:r>
          </a:p>
          <a:p>
            <a:r>
              <a:rPr lang="en-US" sz="3600" dirty="0"/>
              <a:t>A</a:t>
            </a:r>
            <a:r>
              <a:rPr lang="en-US" sz="3600" dirty="0" smtClean="0"/>
              <a:t>denoma </a:t>
            </a:r>
            <a:r>
              <a:rPr lang="en-US" sz="3600" dirty="0"/>
              <a:t>may compress local structures and cause neurological </a:t>
            </a:r>
            <a:r>
              <a:rPr lang="en-US" sz="3600" dirty="0" smtClean="0"/>
              <a:t>changes </a:t>
            </a:r>
            <a:r>
              <a:rPr lang="en-US" sz="3600" dirty="0"/>
              <a:t>and visual disturbances</a:t>
            </a:r>
            <a:endParaRPr lang="en-US" sz="3600" dirty="0"/>
          </a:p>
        </p:txBody>
      </p:sp>
    </p:spTree>
    <p:extLst>
      <p:ext uri="{BB962C8B-B14F-4D97-AF65-F5344CB8AC3E}">
        <p14:creationId xmlns:p14="http://schemas.microsoft.com/office/powerpoint/2010/main" val="19123378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Clinical Features</a:t>
            </a:r>
            <a:endParaRPr lang="en-US" sz="5400" dirty="0"/>
          </a:p>
        </p:txBody>
      </p:sp>
      <p:sp>
        <p:nvSpPr>
          <p:cNvPr id="3" name="Content Placeholder 2"/>
          <p:cNvSpPr>
            <a:spLocks noGrp="1"/>
          </p:cNvSpPr>
          <p:nvPr>
            <p:ph idx="1"/>
          </p:nvPr>
        </p:nvSpPr>
        <p:spPr/>
        <p:txBody>
          <a:bodyPr>
            <a:normAutofit/>
          </a:bodyPr>
          <a:lstStyle/>
          <a:p>
            <a:r>
              <a:rPr lang="en-US" sz="3600" b="1" dirty="0" smtClean="0"/>
              <a:t>Other manifestations</a:t>
            </a:r>
            <a:r>
              <a:rPr lang="en-US" sz="3600" dirty="0" smtClean="0"/>
              <a:t>: Psoriasis, Osteophytes in cervical </a:t>
            </a:r>
            <a:r>
              <a:rPr lang="en-US" sz="3600" dirty="0"/>
              <a:t>and lumbar </a:t>
            </a:r>
            <a:r>
              <a:rPr lang="en-US" sz="3600" dirty="0" smtClean="0"/>
              <a:t>spine, Intervertebral disk </a:t>
            </a:r>
            <a:r>
              <a:rPr lang="en-US" sz="3600" dirty="0"/>
              <a:t>space widening, vertebral </a:t>
            </a:r>
            <a:r>
              <a:rPr lang="en-US" sz="3600" dirty="0" smtClean="0"/>
              <a:t>enlargement, joint deformity, </a:t>
            </a:r>
            <a:r>
              <a:rPr lang="en-US" sz="3600" dirty="0"/>
              <a:t>Decreased bone mineral density </a:t>
            </a:r>
            <a:r>
              <a:rPr lang="en-US" sz="3600" dirty="0" smtClean="0"/>
              <a:t>at </a:t>
            </a:r>
            <a:r>
              <a:rPr lang="en-US" sz="3600" dirty="0"/>
              <a:t>the lumbar </a:t>
            </a:r>
            <a:r>
              <a:rPr lang="en-US" sz="3600" dirty="0" smtClean="0"/>
              <a:t>spine (trabecular bone), excess </a:t>
            </a:r>
            <a:r>
              <a:rPr lang="en-US" sz="3600" dirty="0"/>
              <a:t>GH and IGF-I induce an increase of the cortical bone density in the </a:t>
            </a:r>
            <a:r>
              <a:rPr lang="en-US" sz="3600" dirty="0" smtClean="0"/>
              <a:t>forearm (cortical bone) </a:t>
            </a:r>
            <a:endParaRPr lang="en-US" sz="3600" dirty="0"/>
          </a:p>
          <a:p>
            <a:pPr lvl="0"/>
            <a:r>
              <a:rPr lang="en-US" sz="3600" dirty="0" smtClean="0"/>
              <a:t> </a:t>
            </a:r>
          </a:p>
          <a:p>
            <a:pPr lvl="0"/>
            <a:endParaRPr lang="en-US" sz="3600" dirty="0"/>
          </a:p>
        </p:txBody>
      </p:sp>
    </p:spTree>
    <p:extLst>
      <p:ext uri="{BB962C8B-B14F-4D97-AF65-F5344CB8AC3E}">
        <p14:creationId xmlns:p14="http://schemas.microsoft.com/office/powerpoint/2010/main" val="2076416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227628" y="0"/>
            <a:ext cx="5852159" cy="6267157"/>
          </a:xfrm>
          <a:prstGeom prst="rect">
            <a:avLst/>
          </a:prstGeom>
        </p:spPr>
      </p:pic>
      <p:pic>
        <p:nvPicPr>
          <p:cNvPr id="3" name="Picture 2"/>
          <p:cNvPicPr>
            <a:picLocks noChangeAspect="1"/>
          </p:cNvPicPr>
          <p:nvPr/>
        </p:nvPicPr>
        <p:blipFill>
          <a:blip r:embed="rId4"/>
          <a:stretch>
            <a:fillRect/>
          </a:stretch>
        </p:blipFill>
        <p:spPr>
          <a:xfrm>
            <a:off x="318647" y="873223"/>
            <a:ext cx="2466975" cy="1847850"/>
          </a:xfrm>
          <a:prstGeom prst="rect">
            <a:avLst/>
          </a:prstGeom>
        </p:spPr>
      </p:pic>
      <p:pic>
        <p:nvPicPr>
          <p:cNvPr id="4" name="Picture 3"/>
          <p:cNvPicPr>
            <a:picLocks noChangeAspect="1"/>
          </p:cNvPicPr>
          <p:nvPr/>
        </p:nvPicPr>
        <p:blipFill>
          <a:blip r:embed="rId5"/>
          <a:stretch>
            <a:fillRect/>
          </a:stretch>
        </p:blipFill>
        <p:spPr>
          <a:xfrm>
            <a:off x="3103428" y="873223"/>
            <a:ext cx="2409825" cy="1895475"/>
          </a:xfrm>
          <a:prstGeom prst="rect">
            <a:avLst/>
          </a:prstGeom>
        </p:spPr>
      </p:pic>
      <p:pic>
        <p:nvPicPr>
          <p:cNvPr id="5" name="Picture 4"/>
          <p:cNvPicPr>
            <a:picLocks noChangeAspect="1"/>
          </p:cNvPicPr>
          <p:nvPr/>
        </p:nvPicPr>
        <p:blipFill>
          <a:blip r:embed="rId6"/>
          <a:stretch>
            <a:fillRect/>
          </a:stretch>
        </p:blipFill>
        <p:spPr>
          <a:xfrm>
            <a:off x="318647" y="2768698"/>
            <a:ext cx="3124200" cy="1466850"/>
          </a:xfrm>
          <a:prstGeom prst="rect">
            <a:avLst/>
          </a:prstGeom>
        </p:spPr>
      </p:pic>
      <p:pic>
        <p:nvPicPr>
          <p:cNvPr id="6" name="Picture 5"/>
          <p:cNvPicPr>
            <a:picLocks noChangeAspect="1"/>
          </p:cNvPicPr>
          <p:nvPr/>
        </p:nvPicPr>
        <p:blipFill>
          <a:blip r:embed="rId7"/>
          <a:stretch>
            <a:fillRect/>
          </a:stretch>
        </p:blipFill>
        <p:spPr>
          <a:xfrm>
            <a:off x="3760653" y="2913289"/>
            <a:ext cx="2381250" cy="1619250"/>
          </a:xfrm>
          <a:prstGeom prst="rect">
            <a:avLst/>
          </a:prstGeom>
        </p:spPr>
      </p:pic>
      <p:pic>
        <p:nvPicPr>
          <p:cNvPr id="7" name="Picture 6"/>
          <p:cNvPicPr>
            <a:picLocks noChangeAspect="1"/>
          </p:cNvPicPr>
          <p:nvPr/>
        </p:nvPicPr>
        <p:blipFill>
          <a:blip r:embed="rId8"/>
          <a:stretch>
            <a:fillRect/>
          </a:stretch>
        </p:blipFill>
        <p:spPr>
          <a:xfrm>
            <a:off x="267939" y="4329763"/>
            <a:ext cx="2143125" cy="2143125"/>
          </a:xfrm>
          <a:prstGeom prst="rect">
            <a:avLst/>
          </a:prstGeom>
        </p:spPr>
      </p:pic>
      <p:pic>
        <p:nvPicPr>
          <p:cNvPr id="8" name="Picture 7"/>
          <p:cNvPicPr>
            <a:picLocks noChangeAspect="1"/>
          </p:cNvPicPr>
          <p:nvPr/>
        </p:nvPicPr>
        <p:blipFill>
          <a:blip r:embed="rId9"/>
          <a:stretch>
            <a:fillRect/>
          </a:stretch>
        </p:blipFill>
        <p:spPr>
          <a:xfrm>
            <a:off x="2496789" y="4677130"/>
            <a:ext cx="2828925" cy="1619250"/>
          </a:xfrm>
          <a:prstGeom prst="rect">
            <a:avLst/>
          </a:prstGeom>
        </p:spPr>
      </p:pic>
    </p:spTree>
    <p:extLst>
      <p:ext uri="{BB962C8B-B14F-4D97-AF65-F5344CB8AC3E}">
        <p14:creationId xmlns:p14="http://schemas.microsoft.com/office/powerpoint/2010/main" val="39948066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Imaging</a:t>
            </a:r>
            <a:endParaRPr lang="en-US" sz="5400" b="1" dirty="0">
              <a:solidFill>
                <a:srgbClr val="002060"/>
              </a:solidFill>
            </a:endParaRPr>
          </a:p>
        </p:txBody>
      </p:sp>
      <p:sp>
        <p:nvSpPr>
          <p:cNvPr id="3" name="Content Placeholder 2"/>
          <p:cNvSpPr>
            <a:spLocks noGrp="1"/>
          </p:cNvSpPr>
          <p:nvPr>
            <p:ph idx="1"/>
          </p:nvPr>
        </p:nvSpPr>
        <p:spPr/>
        <p:txBody>
          <a:bodyPr>
            <a:noAutofit/>
          </a:bodyPr>
          <a:lstStyle/>
          <a:p>
            <a:r>
              <a:rPr lang="en-US" sz="3600" b="1" dirty="0"/>
              <a:t>Magnetic resonance imaging (MRI) with contrast </a:t>
            </a:r>
            <a:r>
              <a:rPr lang="en-US" sz="3600" dirty="0" smtClean="0"/>
              <a:t>is </a:t>
            </a:r>
            <a:r>
              <a:rPr lang="en-US" sz="3600" dirty="0"/>
              <a:t>the best imaging technique </a:t>
            </a:r>
            <a:r>
              <a:rPr lang="en-US" sz="3600" dirty="0" smtClean="0"/>
              <a:t>for evaluation of the Pituitary gland </a:t>
            </a:r>
          </a:p>
          <a:p>
            <a:r>
              <a:rPr lang="en-US" sz="3600" b="1" dirty="0" smtClean="0"/>
              <a:t>X-rays show:</a:t>
            </a:r>
          </a:p>
          <a:p>
            <a:pPr>
              <a:buFont typeface="Wingdings" panose="05000000000000000000" pitchFamily="2" charset="2"/>
              <a:buChar char="Ø"/>
            </a:pPr>
            <a:r>
              <a:rPr lang="en-US" sz="3600" dirty="0" smtClean="0"/>
              <a:t>Thick </a:t>
            </a:r>
            <a:r>
              <a:rPr lang="en-US" sz="3600" dirty="0"/>
              <a:t>“pad” of soft tissue </a:t>
            </a:r>
            <a:r>
              <a:rPr lang="en-US" sz="3600" dirty="0" smtClean="0"/>
              <a:t>of the feet, overlying </a:t>
            </a:r>
            <a:r>
              <a:rPr lang="en-US" sz="3600" dirty="0"/>
              <a:t>the calcaneus (double arrow</a:t>
            </a:r>
            <a:r>
              <a:rPr lang="en-US" sz="3600" dirty="0" smtClean="0"/>
              <a:t>)</a:t>
            </a:r>
          </a:p>
          <a:p>
            <a:pPr>
              <a:buFont typeface="Wingdings" panose="05000000000000000000" pitchFamily="2" charset="2"/>
              <a:buChar char="Ø"/>
            </a:pPr>
            <a:r>
              <a:rPr lang="en-US" sz="3600" dirty="0"/>
              <a:t>P</a:t>
            </a:r>
            <a:r>
              <a:rPr lang="en-US" sz="3600" dirty="0" smtClean="0"/>
              <a:t>rominent </a:t>
            </a:r>
            <a:r>
              <a:rPr lang="en-US" sz="3600" dirty="0"/>
              <a:t>supraorbital ridge (“frontal bossing</a:t>
            </a:r>
            <a:r>
              <a:rPr lang="en-US" sz="3600" dirty="0" smtClean="0"/>
              <a:t>”)</a:t>
            </a:r>
          </a:p>
          <a:p>
            <a:pPr>
              <a:buFont typeface="Wingdings" panose="05000000000000000000" pitchFamily="2" charset="2"/>
              <a:buChar char="Ø"/>
            </a:pPr>
            <a:r>
              <a:rPr lang="en-US" sz="3600" dirty="0" smtClean="0"/>
              <a:t>Large </a:t>
            </a:r>
            <a:r>
              <a:rPr lang="en-US" sz="3600" dirty="0"/>
              <a:t>jaw, and dental malocclusion with </a:t>
            </a:r>
            <a:r>
              <a:rPr lang="en-US" sz="3600" dirty="0" smtClean="0"/>
              <a:t>under bites. </a:t>
            </a:r>
            <a:endParaRPr lang="en-US" sz="3600" dirty="0"/>
          </a:p>
        </p:txBody>
      </p:sp>
    </p:spTree>
    <p:extLst>
      <p:ext uri="{BB962C8B-B14F-4D97-AF65-F5344CB8AC3E}">
        <p14:creationId xmlns:p14="http://schemas.microsoft.com/office/powerpoint/2010/main" val="32203278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Diagnosis</a:t>
            </a:r>
            <a:endParaRPr lang="en-US" sz="5400" b="1" dirty="0">
              <a:solidFill>
                <a:srgbClr val="002060"/>
              </a:solidFill>
            </a:endParaRPr>
          </a:p>
        </p:txBody>
      </p:sp>
      <p:sp>
        <p:nvSpPr>
          <p:cNvPr id="3" name="Content Placeholder 2"/>
          <p:cNvSpPr>
            <a:spLocks noGrp="1"/>
          </p:cNvSpPr>
          <p:nvPr>
            <p:ph idx="1"/>
          </p:nvPr>
        </p:nvSpPr>
        <p:spPr>
          <a:xfrm>
            <a:off x="838199" y="1825624"/>
            <a:ext cx="10837985" cy="4659581"/>
          </a:xfrm>
        </p:spPr>
        <p:txBody>
          <a:bodyPr>
            <a:noAutofit/>
          </a:bodyPr>
          <a:lstStyle/>
          <a:p>
            <a:pPr lvl="0"/>
            <a:r>
              <a:rPr lang="en-US" sz="3600" dirty="0" smtClean="0"/>
              <a:t>Biochemical diagnosis: </a:t>
            </a:r>
            <a:r>
              <a:rPr lang="en-US" sz="3600" dirty="0"/>
              <a:t>GH </a:t>
            </a:r>
            <a:r>
              <a:rPr lang="en-US" sz="3600" dirty="0" smtClean="0"/>
              <a:t>and IGF-1 level during the 75g-OGGT. </a:t>
            </a:r>
          </a:p>
          <a:p>
            <a:pPr lvl="1">
              <a:buFont typeface="Calibri" panose="020F0502020204030204" pitchFamily="34" charset="0"/>
              <a:buChar char="̶"/>
            </a:pPr>
            <a:r>
              <a:rPr lang="en-US" sz="3600" dirty="0" smtClean="0"/>
              <a:t>GH levels GH &gt; 0.4 </a:t>
            </a:r>
            <a:r>
              <a:rPr lang="en-US" sz="3600" dirty="0" err="1"/>
              <a:t>μg</a:t>
            </a:r>
            <a:r>
              <a:rPr lang="en-US" sz="3600" dirty="0"/>
              <a:t>/L or 1 </a:t>
            </a:r>
            <a:r>
              <a:rPr lang="en-US" sz="3600" dirty="0" err="1" smtClean="0"/>
              <a:t>μg</a:t>
            </a:r>
            <a:r>
              <a:rPr lang="en-US" sz="3600" dirty="0" smtClean="0"/>
              <a:t>/L with an elevated </a:t>
            </a:r>
            <a:r>
              <a:rPr lang="en-US" sz="3600" dirty="0"/>
              <a:t>age-adjusted IGF-1 </a:t>
            </a:r>
            <a:r>
              <a:rPr lang="en-US" sz="3600" dirty="0" smtClean="0"/>
              <a:t>levels confirm acromegaly</a:t>
            </a:r>
          </a:p>
          <a:p>
            <a:pPr marL="457200" lvl="1" indent="0">
              <a:buNone/>
            </a:pPr>
            <a:endParaRPr lang="en-US" b="1" dirty="0" smtClean="0">
              <a:solidFill>
                <a:srgbClr val="002060"/>
              </a:solidFill>
            </a:endParaRPr>
          </a:p>
          <a:p>
            <a:pPr marL="457200" lvl="1" indent="0">
              <a:buNone/>
            </a:pPr>
            <a:r>
              <a:rPr lang="en-US" b="1" dirty="0" smtClean="0">
                <a:solidFill>
                  <a:srgbClr val="002060"/>
                </a:solidFill>
              </a:rPr>
              <a:t>In </a:t>
            </a:r>
            <a:r>
              <a:rPr lang="en-US" b="1" dirty="0">
                <a:solidFill>
                  <a:srgbClr val="002060"/>
                </a:solidFill>
              </a:rPr>
              <a:t>healthy subjects, serum GH levels initially fall after oral glucose administration and subsequently increase as plasma glucose declines</a:t>
            </a:r>
            <a:r>
              <a:rPr lang="en-US" b="1" dirty="0" smtClean="0">
                <a:solidFill>
                  <a:srgbClr val="002060"/>
                </a:solidFill>
              </a:rPr>
              <a:t>.</a:t>
            </a:r>
          </a:p>
          <a:p>
            <a:pPr marL="457200" lvl="1" indent="0">
              <a:buNone/>
            </a:pPr>
            <a:endParaRPr lang="en-US" b="1" dirty="0" smtClean="0">
              <a:solidFill>
                <a:srgbClr val="00B050"/>
              </a:solidFill>
            </a:endParaRPr>
          </a:p>
          <a:p>
            <a:pPr marL="457200" lvl="1" indent="0">
              <a:buNone/>
            </a:pPr>
            <a:r>
              <a:rPr lang="en-US" b="1" dirty="0" smtClean="0">
                <a:solidFill>
                  <a:srgbClr val="00B050"/>
                </a:solidFill>
              </a:rPr>
              <a:t>In </a:t>
            </a:r>
            <a:r>
              <a:rPr lang="en-US" b="1" dirty="0">
                <a:solidFill>
                  <a:srgbClr val="00B050"/>
                </a:solidFill>
              </a:rPr>
              <a:t>patients with acromegaly, oral glucose fails to suppress GH, and GH levels are equally likely to increase, remain unchanged</a:t>
            </a:r>
          </a:p>
        </p:txBody>
      </p:sp>
    </p:spTree>
    <p:extLst>
      <p:ext uri="{BB962C8B-B14F-4D97-AF65-F5344CB8AC3E}">
        <p14:creationId xmlns:p14="http://schemas.microsoft.com/office/powerpoint/2010/main" val="14801626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solidFill>
                  <a:srgbClr val="002060"/>
                </a:solidFill>
              </a:rPr>
              <a:t>Failure of GH Suppression in Acromegaly</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smtClean="0"/>
              <a:t>Liver failure</a:t>
            </a:r>
          </a:p>
          <a:p>
            <a:r>
              <a:rPr lang="en-US" sz="3600" dirty="0" smtClean="0"/>
              <a:t>Kidney failure</a:t>
            </a:r>
          </a:p>
          <a:p>
            <a:r>
              <a:rPr lang="en-US" sz="3600" dirty="0" smtClean="0"/>
              <a:t>Poorly </a:t>
            </a:r>
            <a:r>
              <a:rPr lang="en-US" sz="3600" dirty="0"/>
              <a:t>controlled </a:t>
            </a:r>
            <a:r>
              <a:rPr lang="en-US" sz="3600" dirty="0" smtClean="0"/>
              <a:t>diabetes</a:t>
            </a:r>
          </a:p>
          <a:p>
            <a:r>
              <a:rPr lang="en-US" sz="3600" dirty="0" smtClean="0"/>
              <a:t>Malnutrition</a:t>
            </a:r>
          </a:p>
          <a:p>
            <a:r>
              <a:rPr lang="en-US" sz="3600" dirty="0" smtClean="0"/>
              <a:t>Anorexia</a:t>
            </a:r>
          </a:p>
          <a:p>
            <a:r>
              <a:rPr lang="en-US" sz="3600" dirty="0" smtClean="0"/>
              <a:t>Pregnancy</a:t>
            </a:r>
            <a:r>
              <a:rPr lang="en-US" sz="3600" dirty="0"/>
              <a:t>, estrogen </a:t>
            </a:r>
            <a:r>
              <a:rPr lang="en-US" sz="3600" dirty="0" smtClean="0"/>
              <a:t>therapy</a:t>
            </a:r>
          </a:p>
          <a:p>
            <a:r>
              <a:rPr lang="en-US" sz="3600" dirty="0" smtClean="0"/>
              <a:t>Late </a:t>
            </a:r>
            <a:r>
              <a:rPr lang="en-US" sz="3600" dirty="0"/>
              <a:t>adolescence </a:t>
            </a:r>
            <a:endParaRPr lang="en-US" sz="3600" dirty="0"/>
          </a:p>
        </p:txBody>
      </p:sp>
    </p:spTree>
    <p:extLst>
      <p:ext uri="{BB962C8B-B14F-4D97-AF65-F5344CB8AC3E}">
        <p14:creationId xmlns:p14="http://schemas.microsoft.com/office/powerpoint/2010/main" val="28490355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91810"/>
          </a:xfrm>
        </p:spPr>
        <p:txBody>
          <a:bodyPr>
            <a:noAutofit/>
          </a:bodyPr>
          <a:lstStyle/>
          <a:p>
            <a:r>
              <a:rPr lang="en-US" sz="5400" b="1" dirty="0" smtClean="0">
                <a:solidFill>
                  <a:srgbClr val="002060"/>
                </a:solidFill>
              </a:rPr>
              <a:t>IGF-1 Levels During Treatment of Acromegaly</a:t>
            </a:r>
            <a:endParaRPr lang="en-US" sz="5400" b="1" dirty="0">
              <a:solidFill>
                <a:srgbClr val="002060"/>
              </a:solidFill>
            </a:endParaRPr>
          </a:p>
        </p:txBody>
      </p:sp>
      <p:sp>
        <p:nvSpPr>
          <p:cNvPr id="3" name="Content Placeholder 2"/>
          <p:cNvSpPr>
            <a:spLocks noGrp="1"/>
          </p:cNvSpPr>
          <p:nvPr>
            <p:ph idx="1"/>
          </p:nvPr>
        </p:nvSpPr>
        <p:spPr>
          <a:xfrm>
            <a:off x="838200" y="2208627"/>
            <a:ext cx="10515600" cy="3968335"/>
          </a:xfrm>
        </p:spPr>
        <p:txBody>
          <a:bodyPr>
            <a:normAutofit/>
          </a:bodyPr>
          <a:lstStyle/>
          <a:p>
            <a:r>
              <a:rPr lang="en-US" sz="3600" dirty="0" smtClean="0"/>
              <a:t>A </a:t>
            </a:r>
            <a:r>
              <a:rPr lang="en-US" sz="3600" dirty="0"/>
              <a:t>high </a:t>
            </a:r>
            <a:r>
              <a:rPr lang="en-US" sz="3600" dirty="0" smtClean="0"/>
              <a:t>IGF-1 </a:t>
            </a:r>
            <a:r>
              <a:rPr lang="en-US" sz="3600" dirty="0"/>
              <a:t>level is </a:t>
            </a:r>
            <a:r>
              <a:rPr lang="en-US" sz="3600" dirty="0" smtClean="0"/>
              <a:t>highly </a:t>
            </a:r>
            <a:r>
              <a:rPr lang="en-US" sz="3600" dirty="0"/>
              <a:t>specific for acromegaly and correlates with clinical indices of disease </a:t>
            </a:r>
            <a:r>
              <a:rPr lang="en-US" sz="3600" dirty="0" smtClean="0"/>
              <a:t>activity</a:t>
            </a:r>
          </a:p>
          <a:p>
            <a:r>
              <a:rPr lang="en-US" sz="3600" dirty="0" smtClean="0"/>
              <a:t>IGF-1 </a:t>
            </a:r>
            <a:r>
              <a:rPr lang="en-US" sz="3600" dirty="0"/>
              <a:t>elevations may persist for several months after GH </a:t>
            </a:r>
            <a:r>
              <a:rPr lang="en-US" sz="3600" dirty="0" smtClean="0"/>
              <a:t>levels have </a:t>
            </a:r>
            <a:r>
              <a:rPr lang="en-US" sz="3600" dirty="0"/>
              <a:t>become biochemically controlled in response to treatment.</a:t>
            </a:r>
          </a:p>
          <a:p>
            <a:endParaRPr lang="en-US" sz="3600" dirty="0"/>
          </a:p>
        </p:txBody>
      </p:sp>
    </p:spTree>
    <p:extLst>
      <p:ext uri="{BB962C8B-B14F-4D97-AF65-F5344CB8AC3E}">
        <p14:creationId xmlns:p14="http://schemas.microsoft.com/office/powerpoint/2010/main" val="31691135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Differential Diagnosis</a:t>
            </a:r>
            <a:endParaRPr lang="en-US" sz="5400" b="1" dirty="0">
              <a:solidFill>
                <a:srgbClr val="002060"/>
              </a:solidFill>
            </a:endParaRPr>
          </a:p>
        </p:txBody>
      </p:sp>
      <p:sp>
        <p:nvSpPr>
          <p:cNvPr id="3" name="Content Placeholder 2"/>
          <p:cNvSpPr>
            <a:spLocks noGrp="1"/>
          </p:cNvSpPr>
          <p:nvPr>
            <p:ph idx="1"/>
          </p:nvPr>
        </p:nvSpPr>
        <p:spPr/>
        <p:txBody>
          <a:bodyPr>
            <a:noAutofit/>
          </a:bodyPr>
          <a:lstStyle/>
          <a:p>
            <a:r>
              <a:rPr lang="en-US" sz="3600" dirty="0"/>
              <a:t>Plasma GHRH levels are </a:t>
            </a:r>
            <a:r>
              <a:rPr lang="en-US" sz="3600" dirty="0" smtClean="0"/>
              <a:t>elevated </a:t>
            </a:r>
            <a:r>
              <a:rPr lang="en-US" sz="3600" dirty="0"/>
              <a:t>in patients with peripheral GHRH-secreting tumors but are normal or low in patients with pituitary adenomas </a:t>
            </a:r>
            <a:endParaRPr lang="en-US" sz="3600" dirty="0" smtClean="0"/>
          </a:p>
          <a:p>
            <a:r>
              <a:rPr lang="en-US" sz="3600" dirty="0"/>
              <a:t>Peripheral GHRH levels are not elevated in patients with hypothalamic GHRH-secreting </a:t>
            </a:r>
            <a:r>
              <a:rPr lang="en-US" sz="3600" dirty="0" smtClean="0"/>
              <a:t>tumors</a:t>
            </a:r>
          </a:p>
        </p:txBody>
      </p:sp>
    </p:spTree>
    <p:extLst>
      <p:ext uri="{BB962C8B-B14F-4D97-AF65-F5344CB8AC3E}">
        <p14:creationId xmlns:p14="http://schemas.microsoft.com/office/powerpoint/2010/main" val="8835002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Aims of Treatment</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smtClean="0"/>
              <a:t>Manage </a:t>
            </a:r>
            <a:r>
              <a:rPr lang="en-US" sz="3600" dirty="0"/>
              <a:t>the pituitary </a:t>
            </a:r>
            <a:r>
              <a:rPr lang="en-US" sz="3600" dirty="0" smtClean="0"/>
              <a:t>mass</a:t>
            </a:r>
          </a:p>
          <a:p>
            <a:r>
              <a:rPr lang="en-US" sz="3600" dirty="0" smtClean="0"/>
              <a:t>Suppress </a:t>
            </a:r>
            <a:r>
              <a:rPr lang="en-US" sz="3600" dirty="0"/>
              <a:t>GH and </a:t>
            </a:r>
            <a:r>
              <a:rPr lang="en-US" sz="3600" dirty="0" smtClean="0"/>
              <a:t>IGF-1 hypersecretion</a:t>
            </a:r>
          </a:p>
          <a:p>
            <a:r>
              <a:rPr lang="en-US" sz="3600" dirty="0"/>
              <a:t>P</a:t>
            </a:r>
            <a:r>
              <a:rPr lang="en-US" sz="3600" dirty="0" smtClean="0"/>
              <a:t>revent </a:t>
            </a:r>
            <a:r>
              <a:rPr lang="en-US" sz="3600" dirty="0"/>
              <a:t>long-term clinical sequelae of </a:t>
            </a:r>
            <a:r>
              <a:rPr lang="en-US" sz="3600" dirty="0" smtClean="0"/>
              <a:t>hyper-</a:t>
            </a:r>
            <a:r>
              <a:rPr lang="en-US" sz="3600" dirty="0" err="1" smtClean="0"/>
              <a:t>somatotropism</a:t>
            </a:r>
            <a:r>
              <a:rPr lang="en-US" sz="3600" dirty="0" smtClean="0"/>
              <a:t> </a:t>
            </a:r>
            <a:r>
              <a:rPr lang="en-US" sz="3600" dirty="0"/>
              <a:t>while maintaining normal anterior pituitary </a:t>
            </a:r>
            <a:r>
              <a:rPr lang="en-US" sz="3600" dirty="0" smtClean="0"/>
              <a:t>function</a:t>
            </a:r>
          </a:p>
        </p:txBody>
      </p:sp>
    </p:spTree>
    <p:extLst>
      <p:ext uri="{BB962C8B-B14F-4D97-AF65-F5344CB8AC3E}">
        <p14:creationId xmlns:p14="http://schemas.microsoft.com/office/powerpoint/2010/main" val="36150931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Aims of Treatment</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a:t>Serum GH levels should be suppressed to at least 1 </a:t>
            </a:r>
            <a:r>
              <a:rPr lang="en-US" sz="3600" dirty="0" err="1"/>
              <a:t>μg</a:t>
            </a:r>
            <a:r>
              <a:rPr lang="en-US" sz="3600" dirty="0"/>
              <a:t>/L (or lower) after an oral glucose </a:t>
            </a:r>
            <a:r>
              <a:rPr lang="en-US" sz="3600" dirty="0" smtClean="0"/>
              <a:t>load</a:t>
            </a:r>
          </a:p>
          <a:p>
            <a:r>
              <a:rPr lang="en-US" sz="3600" dirty="0" smtClean="0"/>
              <a:t>IGF-1 </a:t>
            </a:r>
            <a:r>
              <a:rPr lang="en-US" sz="3600" dirty="0"/>
              <a:t>levels should be normalized for age and gender</a:t>
            </a:r>
            <a:r>
              <a:rPr lang="en-US" sz="3600" dirty="0" smtClean="0"/>
              <a:t>.</a:t>
            </a:r>
          </a:p>
          <a:p>
            <a:r>
              <a:rPr lang="en-US" sz="3600" dirty="0" smtClean="0"/>
              <a:t> </a:t>
            </a:r>
            <a:r>
              <a:rPr lang="en-US" sz="3600" dirty="0"/>
              <a:t>With good control, </a:t>
            </a:r>
            <a:r>
              <a:rPr lang="en-US" sz="3600" dirty="0" smtClean="0"/>
              <a:t>a 24-hour </a:t>
            </a:r>
            <a:r>
              <a:rPr lang="en-US" sz="3600" dirty="0"/>
              <a:t>integrated secretion of GH </a:t>
            </a:r>
            <a:r>
              <a:rPr lang="en-US" sz="3600" dirty="0" smtClean="0"/>
              <a:t>should be &lt;</a:t>
            </a:r>
            <a:r>
              <a:rPr lang="en-US" sz="3600" dirty="0"/>
              <a:t>2.5 </a:t>
            </a:r>
            <a:r>
              <a:rPr lang="en-US" sz="3600" dirty="0" err="1" smtClean="0"/>
              <a:t>μg</a:t>
            </a:r>
            <a:r>
              <a:rPr lang="en-US" sz="3600" dirty="0" smtClean="0"/>
              <a:t>/L </a:t>
            </a:r>
          </a:p>
          <a:p>
            <a:r>
              <a:rPr lang="en-US" sz="3600" dirty="0" smtClean="0"/>
              <a:t>Suppressed GH levels in the face of elevated IGF-1 will suggest the tumor is still over-secreting GH</a:t>
            </a:r>
            <a:endParaRPr lang="en-US" sz="3600" dirty="0"/>
          </a:p>
        </p:txBody>
      </p:sp>
    </p:spTree>
    <p:extLst>
      <p:ext uri="{BB962C8B-B14F-4D97-AF65-F5344CB8AC3E}">
        <p14:creationId xmlns:p14="http://schemas.microsoft.com/office/powerpoint/2010/main" val="41631899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Surgical Treatment</a:t>
            </a:r>
            <a:endParaRPr lang="en-US" sz="5400" b="1"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r>
              <a:rPr lang="en-US" sz="3600" dirty="0"/>
              <a:t>Well-circumscribed </a:t>
            </a:r>
            <a:r>
              <a:rPr lang="en-US" sz="3600" dirty="0" smtClean="0"/>
              <a:t>GH-adenomas </a:t>
            </a:r>
            <a:r>
              <a:rPr lang="en-US" sz="3600" dirty="0"/>
              <a:t>should preferably be resected by </a:t>
            </a:r>
            <a:r>
              <a:rPr lang="en-US" sz="3600" dirty="0" err="1"/>
              <a:t>transsphenoidal</a:t>
            </a:r>
            <a:r>
              <a:rPr lang="en-US" sz="3600" dirty="0"/>
              <a:t> surgery</a:t>
            </a:r>
            <a:r>
              <a:rPr lang="en-US" sz="3600" dirty="0" smtClean="0"/>
              <a:t>.</a:t>
            </a:r>
            <a:endParaRPr lang="en-US" sz="3600" dirty="0"/>
          </a:p>
          <a:p>
            <a:r>
              <a:rPr lang="en-US" sz="3600" dirty="0"/>
              <a:t>Within 2 hours </a:t>
            </a:r>
            <a:r>
              <a:rPr lang="en-US" sz="3600" dirty="0" smtClean="0"/>
              <a:t>of successful </a:t>
            </a:r>
            <a:r>
              <a:rPr lang="en-US" sz="3600" dirty="0"/>
              <a:t>resection, metabolic dysfunction and soft tissue swelling start </a:t>
            </a:r>
            <a:r>
              <a:rPr lang="en-US" sz="3600" dirty="0" smtClean="0"/>
              <a:t>to improve</a:t>
            </a:r>
          </a:p>
          <a:p>
            <a:pPr lvl="0"/>
            <a:r>
              <a:rPr lang="en-US" sz="3600" dirty="0"/>
              <a:t>90% of patients with </a:t>
            </a:r>
            <a:r>
              <a:rPr lang="en-US" sz="3600" dirty="0" err="1"/>
              <a:t>microadenomas</a:t>
            </a:r>
            <a:r>
              <a:rPr lang="en-US" sz="3600" dirty="0"/>
              <a:t> achieve postoperative GH levels lower than 2.5 </a:t>
            </a:r>
            <a:r>
              <a:rPr lang="en-US" sz="3600" dirty="0" err="1"/>
              <a:t>μg</a:t>
            </a:r>
            <a:r>
              <a:rPr lang="en-US" sz="3600" dirty="0"/>
              <a:t>/L</a:t>
            </a:r>
          </a:p>
          <a:p>
            <a:pPr lvl="0"/>
            <a:r>
              <a:rPr lang="en-US" sz="3600" dirty="0"/>
              <a:t>Fewer than 50% of patients with </a:t>
            </a:r>
            <a:r>
              <a:rPr lang="en-US" sz="3600" dirty="0" err="1"/>
              <a:t>macroadenomas</a:t>
            </a:r>
            <a:r>
              <a:rPr lang="en-US" sz="3600" dirty="0"/>
              <a:t> </a:t>
            </a:r>
            <a:r>
              <a:rPr lang="en-US" sz="3600" dirty="0" smtClean="0"/>
              <a:t>achieve postoperative </a:t>
            </a:r>
            <a:r>
              <a:rPr lang="en-US" sz="3600" dirty="0"/>
              <a:t>GH levels lower than 2 </a:t>
            </a:r>
            <a:r>
              <a:rPr lang="en-US" sz="3600" dirty="0" err="1" smtClean="0"/>
              <a:t>μg</a:t>
            </a:r>
            <a:r>
              <a:rPr lang="en-US" sz="3600" dirty="0" smtClean="0"/>
              <a:t>/L with glucose load.</a:t>
            </a:r>
            <a:endParaRPr lang="en-US" sz="3600" dirty="0"/>
          </a:p>
          <a:p>
            <a:endParaRPr lang="en-US" sz="3600" dirty="0" smtClean="0"/>
          </a:p>
        </p:txBody>
      </p:sp>
    </p:spTree>
    <p:extLst>
      <p:ext uri="{BB962C8B-B14F-4D97-AF65-F5344CB8AC3E}">
        <p14:creationId xmlns:p14="http://schemas.microsoft.com/office/powerpoint/2010/main" val="2482945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Side Effects of Surgery</a:t>
            </a:r>
            <a:endParaRPr lang="en-US" sz="5400" b="1" dirty="0">
              <a:solidFill>
                <a:srgbClr val="002060"/>
              </a:solidFill>
            </a:endParaRPr>
          </a:p>
        </p:txBody>
      </p:sp>
      <p:sp>
        <p:nvSpPr>
          <p:cNvPr id="3" name="Content Placeholder 2"/>
          <p:cNvSpPr>
            <a:spLocks noGrp="1"/>
          </p:cNvSpPr>
          <p:nvPr>
            <p:ph idx="1"/>
          </p:nvPr>
        </p:nvSpPr>
        <p:spPr/>
        <p:txBody>
          <a:bodyPr>
            <a:normAutofit fontScale="92500"/>
          </a:bodyPr>
          <a:lstStyle/>
          <a:p>
            <a:r>
              <a:rPr lang="en-US" sz="3600" dirty="0" smtClean="0"/>
              <a:t>New hypopituitarism, </a:t>
            </a:r>
            <a:r>
              <a:rPr lang="en-US" sz="3600" dirty="0"/>
              <a:t>reflecting operative damage to the surrounding normal pituitary </a:t>
            </a:r>
            <a:r>
              <a:rPr lang="en-US" sz="3600" dirty="0" smtClean="0"/>
              <a:t>tissue</a:t>
            </a:r>
          </a:p>
          <a:p>
            <a:r>
              <a:rPr lang="en-US" sz="3600" dirty="0" smtClean="0"/>
              <a:t>Permanent </a:t>
            </a:r>
            <a:r>
              <a:rPr lang="en-US" sz="3600" dirty="0"/>
              <a:t>diabetes </a:t>
            </a:r>
            <a:r>
              <a:rPr lang="en-US" sz="3600" dirty="0" smtClean="0"/>
              <a:t>insipidus</a:t>
            </a:r>
          </a:p>
          <a:p>
            <a:r>
              <a:rPr lang="en-US" sz="3600" dirty="0" smtClean="0"/>
              <a:t>CSF leaks</a:t>
            </a:r>
          </a:p>
          <a:p>
            <a:r>
              <a:rPr lang="en-US" sz="3600" dirty="0" smtClean="0"/>
              <a:t>Hemorrhage</a:t>
            </a:r>
          </a:p>
          <a:p>
            <a:r>
              <a:rPr lang="en-US" sz="3600" dirty="0" smtClean="0"/>
              <a:t>Meningitis</a:t>
            </a:r>
          </a:p>
          <a:p>
            <a:pPr marL="0" indent="0">
              <a:buNone/>
            </a:pPr>
            <a:endParaRPr lang="en-US" dirty="0" smtClean="0"/>
          </a:p>
          <a:p>
            <a:pPr marL="0" indent="0">
              <a:buNone/>
            </a:pPr>
            <a:r>
              <a:rPr lang="en-US" sz="2400" b="1" dirty="0" smtClean="0">
                <a:solidFill>
                  <a:srgbClr val="002060"/>
                </a:solidFill>
              </a:rPr>
              <a:t>Extent </a:t>
            </a:r>
            <a:r>
              <a:rPr lang="en-US" sz="2400" b="1" dirty="0">
                <a:solidFill>
                  <a:srgbClr val="002060"/>
                </a:solidFill>
              </a:rPr>
              <a:t>and prevalence of local complications depend on tumor size and invasiveness.</a:t>
            </a:r>
          </a:p>
        </p:txBody>
      </p:sp>
    </p:spTree>
    <p:extLst>
      <p:ext uri="{BB962C8B-B14F-4D97-AF65-F5344CB8AC3E}">
        <p14:creationId xmlns:p14="http://schemas.microsoft.com/office/powerpoint/2010/main" val="32006376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Indications for Radiotherapy</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a:t>R</a:t>
            </a:r>
            <a:r>
              <a:rPr lang="en-US" sz="3600" dirty="0" smtClean="0"/>
              <a:t>eserved </a:t>
            </a:r>
            <a:r>
              <a:rPr lang="en-US" sz="3600" dirty="0"/>
              <a:t>for third-line treatment, occasionally as second-line treatment, </a:t>
            </a:r>
            <a:r>
              <a:rPr lang="en-US" sz="3600" b="1" dirty="0" smtClean="0">
                <a:solidFill>
                  <a:srgbClr val="002060"/>
                </a:solidFill>
              </a:rPr>
              <a:t>rarely </a:t>
            </a:r>
            <a:r>
              <a:rPr lang="en-US" sz="3600" b="1" dirty="0">
                <a:solidFill>
                  <a:srgbClr val="002060"/>
                </a:solidFill>
              </a:rPr>
              <a:t>as first-line treatment</a:t>
            </a:r>
            <a:r>
              <a:rPr lang="en-US" sz="3600" b="1" dirty="0" smtClean="0">
                <a:solidFill>
                  <a:srgbClr val="002060"/>
                </a:solidFill>
              </a:rPr>
              <a:t>.</a:t>
            </a:r>
          </a:p>
          <a:p>
            <a:r>
              <a:rPr lang="en-US" sz="3600" dirty="0" smtClean="0"/>
              <a:t>For patients </a:t>
            </a:r>
            <a:r>
              <a:rPr lang="en-US" sz="3600" dirty="0"/>
              <a:t>who do not have tumor growth </a:t>
            </a:r>
            <a:r>
              <a:rPr lang="en-US" sz="3600" dirty="0" smtClean="0"/>
              <a:t>control, </a:t>
            </a:r>
            <a:r>
              <a:rPr lang="en-US" sz="3600" dirty="0"/>
              <a:t>or normalization of hormone levels with </a:t>
            </a:r>
            <a:r>
              <a:rPr lang="en-US" sz="3600" dirty="0" smtClean="0"/>
              <a:t>surgery, or </a:t>
            </a:r>
            <a:r>
              <a:rPr lang="en-US" sz="3600" dirty="0"/>
              <a:t>medical </a:t>
            </a:r>
            <a:r>
              <a:rPr lang="en-US" sz="3600" dirty="0" smtClean="0"/>
              <a:t>therapy</a:t>
            </a:r>
            <a:endParaRPr lang="en-US" sz="3600" dirty="0"/>
          </a:p>
        </p:txBody>
      </p:sp>
    </p:spTree>
    <p:extLst>
      <p:ext uri="{BB962C8B-B14F-4D97-AF65-F5344CB8AC3E}">
        <p14:creationId xmlns:p14="http://schemas.microsoft.com/office/powerpoint/2010/main" val="75824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767" y="2967335"/>
            <a:ext cx="10907484" cy="1754326"/>
          </a:xfrm>
          <a:prstGeom prst="rect">
            <a:avLst/>
          </a:prstGeom>
        </p:spPr>
        <p:txBody>
          <a:bodyPr wrap="square">
            <a:spAutoFit/>
          </a:bodyPr>
          <a:lstStyle/>
          <a:p>
            <a:r>
              <a:rPr lang="en-US" sz="3600" b="1" dirty="0">
                <a:solidFill>
                  <a:srgbClr val="002060"/>
                </a:solidFill>
              </a:rPr>
              <a:t>Robert </a:t>
            </a:r>
            <a:r>
              <a:rPr lang="en-US" sz="3600" b="1" dirty="0" err="1">
                <a:solidFill>
                  <a:srgbClr val="002060"/>
                </a:solidFill>
              </a:rPr>
              <a:t>Wadlow</a:t>
            </a:r>
            <a:r>
              <a:rPr lang="en-US" sz="3600" b="1" dirty="0">
                <a:solidFill>
                  <a:srgbClr val="002060"/>
                </a:solidFill>
              </a:rPr>
              <a:t>, the “Alton Giant” is said to be the tallest human in history, stood at 8’11 ½” and died at age 22 from an infected leg ulcer</a:t>
            </a:r>
          </a:p>
        </p:txBody>
      </p:sp>
    </p:spTree>
    <p:extLst>
      <p:ext uri="{BB962C8B-B14F-4D97-AF65-F5344CB8AC3E}">
        <p14:creationId xmlns:p14="http://schemas.microsoft.com/office/powerpoint/2010/main" val="33572085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Types of Radiotherapy</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b="1" dirty="0" smtClean="0"/>
              <a:t>Conventional </a:t>
            </a:r>
            <a:r>
              <a:rPr lang="en-US" sz="3600" b="1" dirty="0"/>
              <a:t>radiotherapy </a:t>
            </a:r>
            <a:r>
              <a:rPr lang="en-US" sz="3600" dirty="0"/>
              <a:t>is preferred for large tumor </a:t>
            </a:r>
            <a:r>
              <a:rPr lang="en-US" sz="3600" dirty="0" smtClean="0"/>
              <a:t>remnants, </a:t>
            </a:r>
            <a:r>
              <a:rPr lang="en-US" sz="3600" dirty="0"/>
              <a:t>or tumors that are too close to optic </a:t>
            </a:r>
            <a:r>
              <a:rPr lang="en-US" sz="3600" dirty="0" smtClean="0"/>
              <a:t>pathways</a:t>
            </a:r>
          </a:p>
          <a:p>
            <a:r>
              <a:rPr lang="en-US" sz="3600" dirty="0"/>
              <a:t>S</a:t>
            </a:r>
            <a:r>
              <a:rPr lang="en-US" sz="3600" dirty="0" smtClean="0"/>
              <a:t>tereotactic </a:t>
            </a:r>
            <a:r>
              <a:rPr lang="en-US" sz="3600" dirty="0"/>
              <a:t>radiotherapy is preferred </a:t>
            </a:r>
            <a:r>
              <a:rPr lang="en-US" sz="3600" dirty="0" smtClean="0"/>
              <a:t>for smaller tumors</a:t>
            </a:r>
          </a:p>
          <a:p>
            <a:r>
              <a:rPr lang="en-US" sz="3600" dirty="0" smtClean="0"/>
              <a:t>Stereotactic </a:t>
            </a:r>
            <a:r>
              <a:rPr lang="en-US" sz="3600" dirty="0"/>
              <a:t>radiotherapy may </a:t>
            </a:r>
            <a:r>
              <a:rPr lang="en-US" sz="3600" dirty="0" smtClean="0"/>
              <a:t>produce better results GH </a:t>
            </a:r>
            <a:r>
              <a:rPr lang="en-US" sz="3600" dirty="0"/>
              <a:t>and IGF-I sooner than conventional </a:t>
            </a:r>
            <a:r>
              <a:rPr lang="en-US" sz="3600" dirty="0" smtClean="0"/>
              <a:t>radiotherapy</a:t>
            </a:r>
            <a:endParaRPr lang="en-US" sz="3600" dirty="0"/>
          </a:p>
        </p:txBody>
      </p:sp>
    </p:spTree>
    <p:extLst>
      <p:ext uri="{BB962C8B-B14F-4D97-AF65-F5344CB8AC3E}">
        <p14:creationId xmlns:p14="http://schemas.microsoft.com/office/powerpoint/2010/main" val="41368799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Benefits of Radiotherapy</a:t>
            </a:r>
            <a:endParaRPr lang="en-US" sz="5400" b="1" dirty="0">
              <a:solidFill>
                <a:srgbClr val="002060"/>
              </a:solidFill>
            </a:endParaRPr>
          </a:p>
        </p:txBody>
      </p:sp>
      <p:sp>
        <p:nvSpPr>
          <p:cNvPr id="3" name="Content Placeholder 2"/>
          <p:cNvSpPr>
            <a:spLocks noGrp="1"/>
          </p:cNvSpPr>
          <p:nvPr>
            <p:ph idx="1"/>
          </p:nvPr>
        </p:nvSpPr>
        <p:spPr/>
        <p:txBody>
          <a:bodyPr>
            <a:noAutofit/>
          </a:bodyPr>
          <a:lstStyle/>
          <a:p>
            <a:r>
              <a:rPr lang="en-US" sz="3600" dirty="0"/>
              <a:t>Radiation arrests tumor </a:t>
            </a:r>
            <a:r>
              <a:rPr lang="en-US" sz="3600" dirty="0" smtClean="0"/>
              <a:t>growth</a:t>
            </a:r>
          </a:p>
          <a:p>
            <a:r>
              <a:rPr lang="en-US" sz="3600" dirty="0" smtClean="0"/>
              <a:t>Most </a:t>
            </a:r>
            <a:r>
              <a:rPr lang="en-US" sz="3600" dirty="0"/>
              <a:t>pituitary adenomas ultimately </a:t>
            </a:r>
            <a:r>
              <a:rPr lang="en-US" sz="3600" dirty="0" smtClean="0"/>
              <a:t>shrink</a:t>
            </a:r>
          </a:p>
          <a:p>
            <a:r>
              <a:rPr lang="en-US" sz="3600" dirty="0" smtClean="0"/>
              <a:t>GH </a:t>
            </a:r>
            <a:r>
              <a:rPr lang="en-US" sz="3600" dirty="0"/>
              <a:t>levels fall gradually </a:t>
            </a:r>
            <a:r>
              <a:rPr lang="en-US" sz="3600" dirty="0" smtClean="0"/>
              <a:t>in the </a:t>
            </a:r>
            <a:r>
              <a:rPr lang="en-US" sz="3600" dirty="0"/>
              <a:t>first year after </a:t>
            </a:r>
            <a:r>
              <a:rPr lang="en-US" sz="3600" dirty="0" smtClean="0"/>
              <a:t>treatment</a:t>
            </a:r>
          </a:p>
          <a:p>
            <a:r>
              <a:rPr lang="en-US" sz="3600" dirty="0" smtClean="0"/>
              <a:t>GH levels </a:t>
            </a:r>
            <a:r>
              <a:rPr lang="en-US" sz="3600" dirty="0"/>
              <a:t>are lower than 10 </a:t>
            </a:r>
            <a:r>
              <a:rPr lang="en-US" sz="3600" dirty="0" err="1"/>
              <a:t>μg</a:t>
            </a:r>
            <a:r>
              <a:rPr lang="en-US" sz="3600" dirty="0"/>
              <a:t>/L in 70% of patients after 10 </a:t>
            </a:r>
            <a:r>
              <a:rPr lang="en-US" sz="3600" dirty="0" smtClean="0"/>
              <a:t>years</a:t>
            </a:r>
          </a:p>
          <a:p>
            <a:r>
              <a:rPr lang="en-US" sz="3600" dirty="0" smtClean="0"/>
              <a:t>GH levels reduce over </a:t>
            </a:r>
            <a:r>
              <a:rPr lang="en-US" sz="3600" dirty="0"/>
              <a:t>20 years in more than 90% of patients</a:t>
            </a:r>
            <a:endParaRPr lang="en-US" sz="3600" dirty="0"/>
          </a:p>
        </p:txBody>
      </p:sp>
    </p:spTree>
    <p:extLst>
      <p:ext uri="{BB962C8B-B14F-4D97-AF65-F5344CB8AC3E}">
        <p14:creationId xmlns:p14="http://schemas.microsoft.com/office/powerpoint/2010/main" val="10907216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Side Effects of Radiotherapy</a:t>
            </a:r>
            <a:endParaRPr lang="en-US" sz="5400" b="1" dirty="0">
              <a:solidFill>
                <a:srgbClr val="002060"/>
              </a:solidFill>
            </a:endParaRPr>
          </a:p>
        </p:txBody>
      </p:sp>
      <p:sp>
        <p:nvSpPr>
          <p:cNvPr id="3" name="Content Placeholder 2"/>
          <p:cNvSpPr>
            <a:spLocks noGrp="1"/>
          </p:cNvSpPr>
          <p:nvPr>
            <p:ph idx="1"/>
          </p:nvPr>
        </p:nvSpPr>
        <p:spPr/>
        <p:txBody>
          <a:bodyPr>
            <a:noAutofit/>
          </a:bodyPr>
          <a:lstStyle/>
          <a:p>
            <a:r>
              <a:rPr lang="en-US" sz="3600" dirty="0" smtClean="0"/>
              <a:t>After </a:t>
            </a:r>
            <a:r>
              <a:rPr lang="en-US" sz="3600" dirty="0"/>
              <a:t>10 years, about </a:t>
            </a:r>
            <a:r>
              <a:rPr lang="en-US" sz="3600" dirty="0" smtClean="0"/>
              <a:t>50% </a:t>
            </a:r>
            <a:r>
              <a:rPr lang="en-US" sz="3600" dirty="0"/>
              <a:t>of </a:t>
            </a:r>
            <a:r>
              <a:rPr lang="en-US" sz="3600" dirty="0" smtClean="0"/>
              <a:t>the patients </a:t>
            </a:r>
            <a:r>
              <a:rPr lang="en-US" sz="3600" dirty="0"/>
              <a:t>receiving radiotherapy have signs of </a:t>
            </a:r>
            <a:r>
              <a:rPr lang="en-US" sz="3600" dirty="0" smtClean="0"/>
              <a:t>hypopituitarism</a:t>
            </a:r>
          </a:p>
          <a:p>
            <a:r>
              <a:rPr lang="en-US" sz="3600" dirty="0"/>
              <a:t>H</a:t>
            </a:r>
            <a:r>
              <a:rPr lang="en-US" sz="3600" dirty="0" smtClean="0"/>
              <a:t>air loss</a:t>
            </a:r>
          </a:p>
          <a:p>
            <a:r>
              <a:rPr lang="en-US" sz="3600" dirty="0" smtClean="0"/>
              <a:t>Cranial </a:t>
            </a:r>
            <a:r>
              <a:rPr lang="en-US" sz="3600" dirty="0"/>
              <a:t>nerve </a:t>
            </a:r>
            <a:r>
              <a:rPr lang="en-US" sz="3600" dirty="0" smtClean="0"/>
              <a:t>palsies</a:t>
            </a:r>
          </a:p>
          <a:p>
            <a:r>
              <a:rPr lang="en-US" sz="3600" dirty="0" smtClean="0"/>
              <a:t>Tumor </a:t>
            </a:r>
            <a:r>
              <a:rPr lang="en-US" sz="3600" dirty="0"/>
              <a:t>necrosis with </a:t>
            </a:r>
            <a:r>
              <a:rPr lang="en-US" sz="3600" dirty="0" smtClean="0"/>
              <a:t>hemorrhage</a:t>
            </a:r>
          </a:p>
          <a:p>
            <a:r>
              <a:rPr lang="en-US" sz="3600" dirty="0" smtClean="0"/>
              <a:t>Lethargy</a:t>
            </a:r>
            <a:r>
              <a:rPr lang="en-US" sz="3600" dirty="0"/>
              <a:t>, impaired memory, and personality </a:t>
            </a:r>
            <a:r>
              <a:rPr lang="en-US" sz="3600" dirty="0" smtClean="0"/>
              <a:t>changes</a:t>
            </a:r>
            <a:endParaRPr lang="en-US" sz="3600" dirty="0"/>
          </a:p>
        </p:txBody>
      </p:sp>
    </p:spTree>
    <p:extLst>
      <p:ext uri="{BB962C8B-B14F-4D97-AF65-F5344CB8AC3E}">
        <p14:creationId xmlns:p14="http://schemas.microsoft.com/office/powerpoint/2010/main" val="33457295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Medical Therapy</a:t>
            </a:r>
            <a:endParaRPr lang="en-US" b="1" dirty="0"/>
          </a:p>
        </p:txBody>
      </p:sp>
      <p:sp>
        <p:nvSpPr>
          <p:cNvPr id="3" name="Content Placeholder 2"/>
          <p:cNvSpPr>
            <a:spLocks noGrp="1"/>
          </p:cNvSpPr>
          <p:nvPr>
            <p:ph idx="1"/>
          </p:nvPr>
        </p:nvSpPr>
        <p:spPr/>
        <p:txBody>
          <a:bodyPr>
            <a:normAutofit/>
          </a:bodyPr>
          <a:lstStyle/>
          <a:p>
            <a:r>
              <a:rPr lang="en-US" sz="3600" dirty="0" smtClean="0"/>
              <a:t>Dopamine Agonists</a:t>
            </a:r>
          </a:p>
          <a:p>
            <a:r>
              <a:rPr lang="en-US" sz="3600" dirty="0" smtClean="0"/>
              <a:t>Somatostatin receptor ligands</a:t>
            </a:r>
          </a:p>
          <a:p>
            <a:r>
              <a:rPr lang="en-US" sz="3600" dirty="0" smtClean="0"/>
              <a:t>Growth </a:t>
            </a:r>
            <a:r>
              <a:rPr lang="en-US" sz="3600" dirty="0"/>
              <a:t>Hormone Receptor </a:t>
            </a:r>
            <a:r>
              <a:rPr lang="en-US" sz="3600" dirty="0" smtClean="0"/>
              <a:t>Antagonist</a:t>
            </a:r>
          </a:p>
          <a:p>
            <a:r>
              <a:rPr lang="en-US" sz="3600" dirty="0" smtClean="0"/>
              <a:t>Combination of Somatostatin </a:t>
            </a:r>
            <a:r>
              <a:rPr lang="en-US" sz="3600" dirty="0"/>
              <a:t>receptor </a:t>
            </a:r>
            <a:r>
              <a:rPr lang="en-US" sz="3600" dirty="0" smtClean="0"/>
              <a:t>ligands and </a:t>
            </a:r>
            <a:r>
              <a:rPr lang="en-US" sz="3600" dirty="0"/>
              <a:t>Growth Hormone </a:t>
            </a:r>
            <a:r>
              <a:rPr lang="en-US" sz="3600" dirty="0" smtClean="0"/>
              <a:t>Receptor</a:t>
            </a:r>
            <a:endParaRPr lang="en-US" sz="3600" dirty="0"/>
          </a:p>
        </p:txBody>
      </p:sp>
    </p:spTree>
    <p:extLst>
      <p:ext uri="{BB962C8B-B14F-4D97-AF65-F5344CB8AC3E}">
        <p14:creationId xmlns:p14="http://schemas.microsoft.com/office/powerpoint/2010/main" val="29144859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Medical Therapy</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smtClean="0"/>
              <a:t>Dopamine Agonists: </a:t>
            </a:r>
            <a:r>
              <a:rPr lang="en-US" sz="3600" dirty="0" err="1" smtClean="0"/>
              <a:t>Bromocriptine</a:t>
            </a:r>
            <a:r>
              <a:rPr lang="en-US" sz="3600" dirty="0" smtClean="0"/>
              <a:t> </a:t>
            </a:r>
            <a:r>
              <a:rPr lang="en-US" sz="3600" dirty="0"/>
              <a:t>and </a:t>
            </a:r>
            <a:r>
              <a:rPr lang="en-US" sz="3600" dirty="0" err="1" smtClean="0"/>
              <a:t>Cabergoline</a:t>
            </a:r>
            <a:endParaRPr lang="en-US" sz="3600" dirty="0" smtClean="0"/>
          </a:p>
          <a:p>
            <a:pPr>
              <a:buFont typeface="Wingdings" panose="05000000000000000000" pitchFamily="2" charset="2"/>
              <a:buChar char="Ø"/>
            </a:pPr>
            <a:r>
              <a:rPr lang="en-US" sz="3600" dirty="0" smtClean="0"/>
              <a:t>Can cause minimal </a:t>
            </a:r>
            <a:r>
              <a:rPr lang="en-US" sz="3600" dirty="0"/>
              <a:t>tumor </a:t>
            </a:r>
            <a:r>
              <a:rPr lang="en-US" sz="3600" dirty="0" smtClean="0"/>
              <a:t>shrinkage</a:t>
            </a:r>
          </a:p>
          <a:p>
            <a:r>
              <a:rPr lang="en-US" sz="3600" b="1" dirty="0"/>
              <a:t>Side </a:t>
            </a:r>
            <a:r>
              <a:rPr lang="en-US" sz="3600" b="1" dirty="0" smtClean="0"/>
              <a:t>effects: </a:t>
            </a:r>
            <a:r>
              <a:rPr lang="en-US" sz="3600" dirty="0" smtClean="0"/>
              <a:t>Transient </a:t>
            </a:r>
            <a:r>
              <a:rPr lang="en-US" sz="3600" dirty="0"/>
              <a:t>nausea </a:t>
            </a:r>
            <a:r>
              <a:rPr lang="en-US" sz="3600" dirty="0" smtClean="0"/>
              <a:t>or vomiting</a:t>
            </a:r>
            <a:r>
              <a:rPr lang="en-US" sz="3600" dirty="0"/>
              <a:t>, </a:t>
            </a:r>
            <a:r>
              <a:rPr lang="en-US" sz="3600" dirty="0" smtClean="0"/>
              <a:t>headaches, </a:t>
            </a:r>
            <a:r>
              <a:rPr lang="en-US" sz="3600" dirty="0"/>
              <a:t>D</a:t>
            </a:r>
            <a:r>
              <a:rPr lang="en-US" sz="3600" dirty="0" smtClean="0"/>
              <a:t>izziness</a:t>
            </a:r>
            <a:r>
              <a:rPr lang="en-US" sz="3600" dirty="0"/>
              <a:t>, nasal </a:t>
            </a:r>
            <a:r>
              <a:rPr lang="en-US" sz="3600" dirty="0" smtClean="0"/>
              <a:t>stuffiness</a:t>
            </a:r>
            <a:endParaRPr lang="en-US" sz="3600" dirty="0"/>
          </a:p>
        </p:txBody>
      </p:sp>
    </p:spTree>
    <p:extLst>
      <p:ext uri="{BB962C8B-B14F-4D97-AF65-F5344CB8AC3E}">
        <p14:creationId xmlns:p14="http://schemas.microsoft.com/office/powerpoint/2010/main" val="18228101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8515"/>
            <a:ext cx="10515600" cy="1325563"/>
          </a:xfrm>
        </p:spPr>
        <p:txBody>
          <a:bodyPr>
            <a:normAutofit/>
          </a:bodyPr>
          <a:lstStyle/>
          <a:p>
            <a:r>
              <a:rPr lang="en-US" sz="5400" b="1" dirty="0" smtClean="0">
                <a:solidFill>
                  <a:srgbClr val="002060"/>
                </a:solidFill>
              </a:rPr>
              <a:t>Somatostatin Receptor Ligands</a:t>
            </a:r>
            <a:endParaRPr lang="en-US" sz="5400" b="1" dirty="0">
              <a:solidFill>
                <a:srgbClr val="002060"/>
              </a:solidFill>
            </a:endParaRPr>
          </a:p>
        </p:txBody>
      </p:sp>
      <p:sp>
        <p:nvSpPr>
          <p:cNvPr id="3" name="Content Placeholder 2"/>
          <p:cNvSpPr>
            <a:spLocks noGrp="1"/>
          </p:cNvSpPr>
          <p:nvPr>
            <p:ph idx="1"/>
          </p:nvPr>
        </p:nvSpPr>
        <p:spPr>
          <a:xfrm>
            <a:off x="838200" y="1690688"/>
            <a:ext cx="11147475" cy="4772123"/>
          </a:xfrm>
        </p:spPr>
        <p:txBody>
          <a:bodyPr>
            <a:normAutofit fontScale="92500"/>
          </a:bodyPr>
          <a:lstStyle/>
          <a:p>
            <a:pPr lvl="0"/>
            <a:r>
              <a:rPr lang="en-US" sz="3600" dirty="0"/>
              <a:t>F</a:t>
            </a:r>
            <a:r>
              <a:rPr lang="en-US" sz="3600" dirty="0" smtClean="0"/>
              <a:t>irst-line </a:t>
            </a:r>
            <a:r>
              <a:rPr lang="en-US" sz="3600" dirty="0"/>
              <a:t>therapy </a:t>
            </a:r>
            <a:r>
              <a:rPr lang="en-US" sz="3600" dirty="0" smtClean="0"/>
              <a:t>when </a:t>
            </a:r>
            <a:r>
              <a:rPr lang="en-US" sz="3600" dirty="0"/>
              <a:t>there is a low probability of a </a:t>
            </a:r>
            <a:r>
              <a:rPr lang="en-US" sz="3600" dirty="0" smtClean="0"/>
              <a:t>surgical cure </a:t>
            </a:r>
          </a:p>
          <a:p>
            <a:pPr lvl="0"/>
            <a:r>
              <a:rPr lang="en-US" sz="3600" dirty="0" smtClean="0"/>
              <a:t>After </a:t>
            </a:r>
            <a:r>
              <a:rPr lang="en-US" sz="3600" dirty="0"/>
              <a:t>surgery has failed to achieve biochemical control </a:t>
            </a:r>
            <a:endParaRPr lang="en-US" sz="3600" dirty="0" smtClean="0"/>
          </a:p>
          <a:p>
            <a:pPr lvl="0"/>
            <a:r>
              <a:rPr lang="en-US" sz="3600" dirty="0" smtClean="0"/>
              <a:t>Before </a:t>
            </a:r>
            <a:r>
              <a:rPr lang="en-US" sz="3600" dirty="0"/>
              <a:t>surgery to </a:t>
            </a:r>
            <a:r>
              <a:rPr lang="en-US" sz="3600" dirty="0" smtClean="0"/>
              <a:t>shrink the tumor and improve comorbidities </a:t>
            </a:r>
            <a:r>
              <a:rPr lang="en-US" sz="3600" dirty="0"/>
              <a:t>that prevent or could complicate immediate </a:t>
            </a:r>
            <a:r>
              <a:rPr lang="en-US" sz="3600" dirty="0" smtClean="0"/>
              <a:t>surgery</a:t>
            </a:r>
          </a:p>
          <a:p>
            <a:pPr lvl="0"/>
            <a:r>
              <a:rPr lang="en-US" sz="3600" dirty="0" smtClean="0"/>
              <a:t>To </a:t>
            </a:r>
            <a:r>
              <a:rPr lang="en-US" sz="3600" dirty="0"/>
              <a:t>provide disease control, or partial control in the time between administration of radiation therapy and the onset of maximum benefit attained from radiation therapy (radiation therapy can take several years to produce disease control</a:t>
            </a:r>
          </a:p>
          <a:p>
            <a:endParaRPr lang="en-US" dirty="0"/>
          </a:p>
        </p:txBody>
      </p:sp>
    </p:spTree>
    <p:extLst>
      <p:ext uri="{BB962C8B-B14F-4D97-AF65-F5344CB8AC3E}">
        <p14:creationId xmlns:p14="http://schemas.microsoft.com/office/powerpoint/2010/main" val="21519581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96389"/>
          </a:xfrm>
        </p:spPr>
        <p:txBody>
          <a:bodyPr>
            <a:normAutofit/>
          </a:bodyPr>
          <a:lstStyle/>
          <a:p>
            <a:r>
              <a:rPr lang="en-US" sz="5400" b="1" dirty="0" smtClean="0">
                <a:solidFill>
                  <a:srgbClr val="002060"/>
                </a:solidFill>
              </a:rPr>
              <a:t>Somatostatin Analogues in Use</a:t>
            </a:r>
            <a:endParaRPr lang="en-US" sz="5400" b="1" dirty="0">
              <a:solidFill>
                <a:srgbClr val="002060"/>
              </a:solidFill>
            </a:endParaRPr>
          </a:p>
        </p:txBody>
      </p:sp>
      <p:sp>
        <p:nvSpPr>
          <p:cNvPr id="3" name="Content Placeholder 2"/>
          <p:cNvSpPr>
            <a:spLocks noGrp="1"/>
          </p:cNvSpPr>
          <p:nvPr>
            <p:ph idx="1"/>
          </p:nvPr>
        </p:nvSpPr>
        <p:spPr>
          <a:xfrm>
            <a:off x="838200" y="1713084"/>
            <a:ext cx="10795782" cy="4351338"/>
          </a:xfrm>
        </p:spPr>
        <p:txBody>
          <a:bodyPr>
            <a:noAutofit/>
          </a:bodyPr>
          <a:lstStyle/>
          <a:p>
            <a:r>
              <a:rPr lang="en-US" sz="3600" dirty="0"/>
              <a:t>O</a:t>
            </a:r>
            <a:r>
              <a:rPr lang="en-US" sz="3600" dirty="0" smtClean="0"/>
              <a:t>ctreotide </a:t>
            </a:r>
            <a:r>
              <a:rPr lang="en-US" sz="3600" dirty="0"/>
              <a:t>and </a:t>
            </a:r>
            <a:r>
              <a:rPr lang="en-US" sz="3600" dirty="0" err="1"/>
              <a:t>L</a:t>
            </a:r>
            <a:r>
              <a:rPr lang="en-US" sz="3600" dirty="0" err="1" smtClean="0"/>
              <a:t>anreotide</a:t>
            </a:r>
            <a:endParaRPr lang="en-US" sz="3600" dirty="0" smtClean="0"/>
          </a:p>
          <a:p>
            <a:r>
              <a:rPr lang="en-US" sz="3600" dirty="0"/>
              <a:t>A</a:t>
            </a:r>
            <a:r>
              <a:rPr lang="en-US" sz="3600" dirty="0" smtClean="0"/>
              <a:t>ctivate somatostatin receptors</a:t>
            </a:r>
          </a:p>
          <a:p>
            <a:r>
              <a:rPr lang="en-US" sz="3600" dirty="0" smtClean="0"/>
              <a:t>Five somatostatin receptor types; type 1 to 5 </a:t>
            </a:r>
            <a:r>
              <a:rPr lang="en-US" sz="3600" dirty="0"/>
              <a:t>.</a:t>
            </a:r>
          </a:p>
          <a:p>
            <a:r>
              <a:rPr lang="en-US" sz="3600" dirty="0" smtClean="0"/>
              <a:t>Octreotide </a:t>
            </a:r>
            <a:r>
              <a:rPr lang="en-US" sz="3600" dirty="0"/>
              <a:t>and </a:t>
            </a:r>
            <a:r>
              <a:rPr lang="en-US" sz="3600" dirty="0" err="1" smtClean="0"/>
              <a:t>Lanreotide</a:t>
            </a:r>
            <a:r>
              <a:rPr lang="en-US" sz="3600" dirty="0" smtClean="0"/>
              <a:t> </a:t>
            </a:r>
            <a:r>
              <a:rPr lang="en-US" sz="3600" dirty="0"/>
              <a:t>have greatest affinity for receptor subtypes 2 and </a:t>
            </a:r>
            <a:r>
              <a:rPr lang="en-US" sz="3600" dirty="0" smtClean="0"/>
              <a:t>5 (but 10-fold </a:t>
            </a:r>
            <a:r>
              <a:rPr lang="en-US" sz="3600" dirty="0"/>
              <a:t>higher </a:t>
            </a:r>
            <a:r>
              <a:rPr lang="en-US" sz="3600" dirty="0" smtClean="0"/>
              <a:t>for subtype 2 than </a:t>
            </a:r>
            <a:r>
              <a:rPr lang="en-US" sz="3600" dirty="0"/>
              <a:t>for subtype </a:t>
            </a:r>
            <a:r>
              <a:rPr lang="en-US" sz="3600" dirty="0" smtClean="0"/>
              <a:t>5)</a:t>
            </a:r>
          </a:p>
          <a:p>
            <a:r>
              <a:rPr lang="en-US" sz="3600" dirty="0" smtClean="0"/>
              <a:t>Receptor </a:t>
            </a:r>
            <a:r>
              <a:rPr lang="en-US" sz="3600" dirty="0"/>
              <a:t>subtypes 2 and 5 are </a:t>
            </a:r>
            <a:r>
              <a:rPr lang="en-US" sz="3600" dirty="0" smtClean="0"/>
              <a:t>predominant in </a:t>
            </a:r>
            <a:r>
              <a:rPr lang="en-US" sz="3600" dirty="0"/>
              <a:t>GH-secreting pituitary tumors</a:t>
            </a:r>
          </a:p>
          <a:p>
            <a:endParaRPr lang="en-US" sz="3600" dirty="0"/>
          </a:p>
        </p:txBody>
      </p:sp>
    </p:spTree>
    <p:extLst>
      <p:ext uri="{BB962C8B-B14F-4D97-AF65-F5344CB8AC3E}">
        <p14:creationId xmlns:p14="http://schemas.microsoft.com/office/powerpoint/2010/main" val="34700633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solidFill>
                  <a:srgbClr val="002060"/>
                </a:solidFill>
              </a:rPr>
              <a:t>Indications for GH Receptor Antagonist</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smtClean="0"/>
              <a:t>Patients </a:t>
            </a:r>
            <a:r>
              <a:rPr lang="en-US" sz="3600" dirty="0"/>
              <a:t>who have persistently elevated IGF-I levels despite maximal therapy with other treatment </a:t>
            </a:r>
            <a:r>
              <a:rPr lang="en-US" sz="3600" dirty="0" smtClean="0"/>
              <a:t>modalities</a:t>
            </a:r>
          </a:p>
          <a:p>
            <a:r>
              <a:rPr lang="en-US" sz="3600" dirty="0" err="1" smtClean="0"/>
              <a:t>Pegvisomant</a:t>
            </a:r>
            <a:r>
              <a:rPr lang="en-US" sz="3600" dirty="0" smtClean="0"/>
              <a:t> </a:t>
            </a:r>
            <a:r>
              <a:rPr lang="en-US" sz="3600" dirty="0"/>
              <a:t>is highly effective in </a:t>
            </a:r>
            <a:r>
              <a:rPr lang="en-US" sz="3600" dirty="0" smtClean="0"/>
              <a:t>acromegaly</a:t>
            </a:r>
          </a:p>
          <a:p>
            <a:r>
              <a:rPr lang="en-US" sz="3600" dirty="0" err="1" smtClean="0"/>
              <a:t>Pegvisomant</a:t>
            </a:r>
            <a:r>
              <a:rPr lang="en-US" sz="3600" dirty="0" smtClean="0"/>
              <a:t> is significantly </a:t>
            </a:r>
            <a:r>
              <a:rPr lang="en-US" sz="3600" dirty="0"/>
              <a:t>improves the quality of life in patients that </a:t>
            </a:r>
            <a:r>
              <a:rPr lang="en-US" sz="3600" dirty="0" smtClean="0"/>
              <a:t>may require </a:t>
            </a:r>
            <a:r>
              <a:rPr lang="en-US" sz="3600" dirty="0"/>
              <a:t>both SRLs and </a:t>
            </a:r>
            <a:r>
              <a:rPr lang="en-US" sz="3600" dirty="0" err="1"/>
              <a:t>pegvisomant</a:t>
            </a:r>
            <a:r>
              <a:rPr lang="en-US" sz="3600" dirty="0"/>
              <a:t> to achieve biochemical control</a:t>
            </a:r>
          </a:p>
        </p:txBody>
      </p:sp>
    </p:spTree>
    <p:extLst>
      <p:ext uri="{BB962C8B-B14F-4D97-AF65-F5344CB8AC3E}">
        <p14:creationId xmlns:p14="http://schemas.microsoft.com/office/powerpoint/2010/main" val="16645220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Prognosis</a:t>
            </a:r>
            <a:endParaRPr lang="en-US" sz="5400" b="1" dirty="0"/>
          </a:p>
        </p:txBody>
      </p:sp>
      <p:sp>
        <p:nvSpPr>
          <p:cNvPr id="3" name="Content Placeholder 2"/>
          <p:cNvSpPr>
            <a:spLocks noGrp="1"/>
          </p:cNvSpPr>
          <p:nvPr>
            <p:ph idx="1"/>
          </p:nvPr>
        </p:nvSpPr>
        <p:spPr/>
        <p:txBody>
          <a:bodyPr>
            <a:noAutofit/>
          </a:bodyPr>
          <a:lstStyle/>
          <a:p>
            <a:r>
              <a:rPr lang="en-US" sz="3600" dirty="0" smtClean="0"/>
              <a:t>An </a:t>
            </a:r>
            <a:r>
              <a:rPr lang="en-US" sz="3600" dirty="0"/>
              <a:t>elevated GH level </a:t>
            </a:r>
            <a:r>
              <a:rPr lang="en-US" sz="3600" dirty="0" smtClean="0"/>
              <a:t>is </a:t>
            </a:r>
            <a:r>
              <a:rPr lang="en-US" sz="3600" dirty="0"/>
              <a:t>associated with a </a:t>
            </a:r>
            <a:r>
              <a:rPr lang="en-US" sz="3600" dirty="0" smtClean="0"/>
              <a:t>3-fold increase in </a:t>
            </a:r>
            <a:r>
              <a:rPr lang="en-US" sz="3600" dirty="0"/>
              <a:t>morbidity </a:t>
            </a:r>
            <a:r>
              <a:rPr lang="en-US" sz="3600" dirty="0" smtClean="0"/>
              <a:t>rate</a:t>
            </a:r>
          </a:p>
          <a:p>
            <a:r>
              <a:rPr lang="en-US" sz="3600" dirty="0" smtClean="0"/>
              <a:t> </a:t>
            </a:r>
            <a:r>
              <a:rPr lang="en-US" sz="3600" dirty="0"/>
              <a:t>An elevated GH level </a:t>
            </a:r>
            <a:r>
              <a:rPr lang="en-US" sz="3600" dirty="0" smtClean="0"/>
              <a:t>is </a:t>
            </a:r>
            <a:r>
              <a:rPr lang="en-US" sz="3600" dirty="0"/>
              <a:t>the single most important determinant of mortality</a:t>
            </a:r>
            <a:r>
              <a:rPr lang="en-US" sz="3600" dirty="0" smtClean="0"/>
              <a:t>.</a:t>
            </a:r>
          </a:p>
          <a:p>
            <a:r>
              <a:rPr lang="en-US" sz="3600" dirty="0" smtClean="0"/>
              <a:t>Increased </a:t>
            </a:r>
            <a:r>
              <a:rPr lang="en-US" sz="3600" dirty="0"/>
              <a:t>morbidity and </a:t>
            </a:r>
            <a:r>
              <a:rPr lang="en-US" sz="3600" dirty="0" smtClean="0"/>
              <a:t>mortality results from GH </a:t>
            </a:r>
            <a:r>
              <a:rPr lang="en-US" sz="3600" dirty="0"/>
              <a:t>and IGF-I </a:t>
            </a:r>
            <a:r>
              <a:rPr lang="en-US" sz="3600" dirty="0" smtClean="0"/>
              <a:t>excess and adenoma mass effect</a:t>
            </a:r>
          </a:p>
          <a:p>
            <a:r>
              <a:rPr lang="en-US" sz="3600" dirty="0"/>
              <a:t>Mortality is related to GH levels of over 2–2.5 </a:t>
            </a:r>
            <a:r>
              <a:rPr lang="en-US" sz="3600" dirty="0" err="1" smtClean="0"/>
              <a:t>μg</a:t>
            </a:r>
            <a:r>
              <a:rPr lang="en-US" sz="3600" dirty="0" smtClean="0"/>
              <a:t>/L</a:t>
            </a:r>
            <a:endParaRPr lang="en-US" sz="3600" dirty="0"/>
          </a:p>
        </p:txBody>
      </p:sp>
    </p:spTree>
    <p:extLst>
      <p:ext uri="{BB962C8B-B14F-4D97-AF65-F5344CB8AC3E}">
        <p14:creationId xmlns:p14="http://schemas.microsoft.com/office/powerpoint/2010/main" val="6420387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997" y="2981716"/>
            <a:ext cx="10515600" cy="1325563"/>
          </a:xfrm>
        </p:spPr>
        <p:txBody>
          <a:bodyPr/>
          <a:lstStyle/>
          <a:p>
            <a:r>
              <a:rPr lang="en-US" dirty="0" smtClean="0"/>
              <a:t>                                   </a:t>
            </a:r>
            <a:r>
              <a:rPr lang="en-US" sz="5400" b="1" dirty="0" smtClean="0"/>
              <a:t>END!</a:t>
            </a:r>
            <a:endParaRPr lang="en-US" sz="5400" b="1" dirty="0"/>
          </a:p>
        </p:txBody>
      </p:sp>
    </p:spTree>
    <p:extLst>
      <p:ext uri="{BB962C8B-B14F-4D97-AF65-F5344CB8AC3E}">
        <p14:creationId xmlns:p14="http://schemas.microsoft.com/office/powerpoint/2010/main" val="8584362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Growth Hormone </a:t>
            </a:r>
            <a:endParaRPr lang="en-US" sz="5400" b="1" dirty="0">
              <a:solidFill>
                <a:srgbClr val="002060"/>
              </a:solidFill>
            </a:endParaRPr>
          </a:p>
        </p:txBody>
      </p:sp>
      <p:sp>
        <p:nvSpPr>
          <p:cNvPr id="3" name="Content Placeholder 2"/>
          <p:cNvSpPr>
            <a:spLocks noGrp="1"/>
          </p:cNvSpPr>
          <p:nvPr>
            <p:ph idx="1"/>
          </p:nvPr>
        </p:nvSpPr>
        <p:spPr>
          <a:xfrm>
            <a:off x="838200" y="1825625"/>
            <a:ext cx="10800806" cy="4351338"/>
          </a:xfrm>
        </p:spPr>
        <p:txBody>
          <a:bodyPr>
            <a:noAutofit/>
          </a:bodyPr>
          <a:lstStyle/>
          <a:p>
            <a:r>
              <a:rPr lang="en-US" sz="3600" dirty="0" smtClean="0"/>
              <a:t>Growth hormone (GH) is the </a:t>
            </a:r>
            <a:r>
              <a:rPr lang="en-US" sz="3600" dirty="0"/>
              <a:t>principal hormone responsible for growth during childhood and adolescence</a:t>
            </a:r>
            <a:r>
              <a:rPr lang="en-US" sz="3600" dirty="0" smtClean="0"/>
              <a:t>.</a:t>
            </a:r>
          </a:p>
          <a:p>
            <a:r>
              <a:rPr lang="en-US" sz="3600" dirty="0" smtClean="0"/>
              <a:t>GH is secreted </a:t>
            </a:r>
            <a:r>
              <a:rPr lang="en-US" sz="3600" dirty="0"/>
              <a:t>by acidophilic </a:t>
            </a:r>
            <a:r>
              <a:rPr lang="en-US" sz="3600" dirty="0" err="1" smtClean="0"/>
              <a:t>somatotrophs</a:t>
            </a:r>
            <a:endParaRPr lang="en-US" sz="3600" dirty="0" smtClean="0"/>
          </a:p>
          <a:p>
            <a:r>
              <a:rPr lang="en-US" sz="3600" dirty="0" smtClean="0"/>
              <a:t>IGF-1 mediates growth </a:t>
            </a:r>
            <a:r>
              <a:rPr lang="en-US" sz="3600" dirty="0"/>
              <a:t>promoting and anabolic </a:t>
            </a:r>
            <a:r>
              <a:rPr lang="en-US" sz="3600" dirty="0" smtClean="0"/>
              <a:t>actions</a:t>
            </a:r>
            <a:endParaRPr lang="en-US" sz="3600" dirty="0"/>
          </a:p>
          <a:p>
            <a:r>
              <a:rPr lang="en-US" sz="3600" dirty="0"/>
              <a:t>Prophet of Pit-1 (PROP1) gene is responsible for the development and proliferation of </a:t>
            </a:r>
            <a:r>
              <a:rPr lang="en-US" sz="3600" dirty="0" err="1"/>
              <a:t>somatotrophs</a:t>
            </a:r>
            <a:endParaRPr lang="en-US" sz="3600" dirty="0"/>
          </a:p>
          <a:p>
            <a:endParaRPr lang="en-US" sz="3600" dirty="0" smtClean="0"/>
          </a:p>
        </p:txBody>
      </p:sp>
    </p:spTree>
    <p:extLst>
      <p:ext uri="{BB962C8B-B14F-4D97-AF65-F5344CB8AC3E}">
        <p14:creationId xmlns:p14="http://schemas.microsoft.com/office/powerpoint/2010/main" val="814754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Growth Hormone</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smtClean="0"/>
              <a:t>Growth </a:t>
            </a:r>
            <a:r>
              <a:rPr lang="en-US" sz="3600" dirty="0"/>
              <a:t>hormone–releasing </a:t>
            </a:r>
            <a:r>
              <a:rPr lang="en-US" sz="3600" dirty="0" smtClean="0"/>
              <a:t>hormone (GHRH) stimulates </a:t>
            </a:r>
            <a:r>
              <a:rPr lang="en-US" sz="3600" dirty="0"/>
              <a:t>the synthesis and secretion of </a:t>
            </a:r>
            <a:r>
              <a:rPr lang="en-US" sz="3600" dirty="0" smtClean="0"/>
              <a:t>GH</a:t>
            </a:r>
          </a:p>
          <a:p>
            <a:pPr lvl="0"/>
            <a:r>
              <a:rPr lang="en-US" sz="3600" dirty="0"/>
              <a:t>S</a:t>
            </a:r>
            <a:r>
              <a:rPr lang="en-US" sz="3600" dirty="0" smtClean="0"/>
              <a:t>omatostatin </a:t>
            </a:r>
            <a:r>
              <a:rPr lang="en-US" sz="3600" dirty="0"/>
              <a:t>suppresses the secretion of </a:t>
            </a:r>
            <a:r>
              <a:rPr lang="en-US" sz="3600" dirty="0" smtClean="0"/>
              <a:t>GH</a:t>
            </a:r>
          </a:p>
          <a:p>
            <a:pPr lvl="0"/>
            <a:r>
              <a:rPr lang="en-US" sz="3600" dirty="0" smtClean="0"/>
              <a:t>Ghrelin from the gastrointestinal tract also promotes the release of GH</a:t>
            </a:r>
          </a:p>
          <a:p>
            <a:pPr lvl="1"/>
            <a:endParaRPr lang="en-US" sz="2600" b="1" dirty="0" smtClean="0">
              <a:solidFill>
                <a:srgbClr val="002060"/>
              </a:solidFill>
            </a:endParaRPr>
          </a:p>
          <a:p>
            <a:pPr marL="0" indent="0">
              <a:buNone/>
            </a:pPr>
            <a:r>
              <a:rPr lang="en-US" b="1" dirty="0" err="1" smtClean="0">
                <a:solidFill>
                  <a:srgbClr val="002060"/>
                </a:solidFill>
              </a:rPr>
              <a:t>Somatotrophs</a:t>
            </a:r>
            <a:r>
              <a:rPr lang="en-US" b="1" dirty="0" smtClean="0">
                <a:solidFill>
                  <a:srgbClr val="002060"/>
                </a:solidFill>
              </a:rPr>
              <a:t> express </a:t>
            </a:r>
            <a:r>
              <a:rPr lang="en-US" b="1" dirty="0">
                <a:solidFill>
                  <a:srgbClr val="002060"/>
                </a:solidFill>
              </a:rPr>
              <a:t>receptors for GHRH, ghrelin, and </a:t>
            </a:r>
            <a:r>
              <a:rPr lang="en-US" b="1" dirty="0" smtClean="0">
                <a:solidFill>
                  <a:srgbClr val="002060"/>
                </a:solidFill>
              </a:rPr>
              <a:t>somatostatin</a:t>
            </a:r>
          </a:p>
        </p:txBody>
      </p:sp>
    </p:spTree>
    <p:extLst>
      <p:ext uri="{BB962C8B-B14F-4D97-AF65-F5344CB8AC3E}">
        <p14:creationId xmlns:p14="http://schemas.microsoft.com/office/powerpoint/2010/main" val="2575446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2060"/>
                </a:solidFill>
              </a:rPr>
              <a:t>Growth Hormone</a:t>
            </a:r>
            <a:endParaRPr lang="en-US" sz="5400" b="1" dirty="0">
              <a:solidFill>
                <a:srgbClr val="002060"/>
              </a:solidFill>
            </a:endParaRPr>
          </a:p>
        </p:txBody>
      </p:sp>
      <p:sp>
        <p:nvSpPr>
          <p:cNvPr id="3" name="Content Placeholder 2"/>
          <p:cNvSpPr>
            <a:spLocks noGrp="1"/>
          </p:cNvSpPr>
          <p:nvPr>
            <p:ph idx="1"/>
          </p:nvPr>
        </p:nvSpPr>
        <p:spPr/>
        <p:txBody>
          <a:bodyPr>
            <a:normAutofit/>
          </a:bodyPr>
          <a:lstStyle/>
          <a:p>
            <a:r>
              <a:rPr lang="en-US" sz="3600" dirty="0"/>
              <a:t>Normal GH production from the pituitary gland is </a:t>
            </a:r>
            <a:r>
              <a:rPr lang="en-US" sz="3600" dirty="0" smtClean="0"/>
              <a:t>pulsatile</a:t>
            </a:r>
          </a:p>
          <a:p>
            <a:r>
              <a:rPr lang="en-US" sz="3600" dirty="0" smtClean="0"/>
              <a:t>Most GH values </a:t>
            </a:r>
            <a:r>
              <a:rPr lang="en-US" sz="3600" dirty="0"/>
              <a:t>fall in the range of 0.1-0.2 </a:t>
            </a:r>
            <a:r>
              <a:rPr lang="en-US" sz="3600" dirty="0" err="1"/>
              <a:t>μg</a:t>
            </a:r>
            <a:r>
              <a:rPr lang="en-US" sz="3600" dirty="0"/>
              <a:t>/L in normal </a:t>
            </a:r>
            <a:r>
              <a:rPr lang="en-US" sz="3600" dirty="0" smtClean="0"/>
              <a:t>subjects</a:t>
            </a:r>
          </a:p>
          <a:p>
            <a:r>
              <a:rPr lang="en-US" sz="3600" dirty="0" smtClean="0"/>
              <a:t>Maximum GH production occurs </a:t>
            </a:r>
            <a:r>
              <a:rPr lang="en-US" sz="3600" dirty="0"/>
              <a:t>at </a:t>
            </a:r>
            <a:r>
              <a:rPr lang="en-US" sz="3600" dirty="0" smtClean="0"/>
              <a:t>night</a:t>
            </a:r>
          </a:p>
          <a:p>
            <a:r>
              <a:rPr lang="en-US" sz="3600" dirty="0" smtClean="0"/>
              <a:t>Assess </a:t>
            </a:r>
            <a:r>
              <a:rPr lang="en-US" sz="3600" dirty="0"/>
              <a:t>overall daily GH production </a:t>
            </a:r>
            <a:r>
              <a:rPr lang="en-US" sz="3600" dirty="0" smtClean="0"/>
              <a:t>by obtaining </a:t>
            </a:r>
            <a:r>
              <a:rPr lang="en-US" sz="3600" dirty="0"/>
              <a:t>a mean GH over 24 h by frequent GH </a:t>
            </a:r>
            <a:r>
              <a:rPr lang="en-US" sz="3600" dirty="0" smtClean="0"/>
              <a:t>sampling</a:t>
            </a:r>
            <a:endParaRPr lang="en-US" sz="3600" dirty="0"/>
          </a:p>
        </p:txBody>
      </p:sp>
    </p:spTree>
    <p:extLst>
      <p:ext uri="{BB962C8B-B14F-4D97-AF65-F5344CB8AC3E}">
        <p14:creationId xmlns:p14="http://schemas.microsoft.com/office/powerpoint/2010/main" val="1397653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4448"/>
            <a:ext cx="10515600" cy="1325563"/>
          </a:xfrm>
        </p:spPr>
        <p:txBody>
          <a:bodyPr>
            <a:normAutofit/>
          </a:bodyPr>
          <a:lstStyle/>
          <a:p>
            <a:r>
              <a:rPr lang="en-US" sz="5400" b="1" dirty="0" smtClean="0">
                <a:solidFill>
                  <a:srgbClr val="002060"/>
                </a:solidFill>
              </a:rPr>
              <a:t>Acromegaly</a:t>
            </a:r>
            <a:endParaRPr lang="en-US" sz="5400" b="1" dirty="0">
              <a:solidFill>
                <a:srgbClr val="002060"/>
              </a:solidFill>
            </a:endParaRPr>
          </a:p>
        </p:txBody>
      </p:sp>
      <p:sp>
        <p:nvSpPr>
          <p:cNvPr id="3" name="Content Placeholder 2"/>
          <p:cNvSpPr>
            <a:spLocks noGrp="1"/>
          </p:cNvSpPr>
          <p:nvPr>
            <p:ph idx="1"/>
          </p:nvPr>
        </p:nvSpPr>
        <p:spPr>
          <a:xfrm>
            <a:off x="838200" y="1468170"/>
            <a:ext cx="10809849" cy="4571999"/>
          </a:xfrm>
        </p:spPr>
        <p:txBody>
          <a:bodyPr>
            <a:noAutofit/>
          </a:bodyPr>
          <a:lstStyle/>
          <a:p>
            <a:r>
              <a:rPr lang="en-US" sz="3600" dirty="0" smtClean="0"/>
              <a:t>A rare disorder; Prevalence </a:t>
            </a:r>
            <a:r>
              <a:rPr lang="en-US" sz="3600" dirty="0"/>
              <a:t>of 38-69 cases per </a:t>
            </a:r>
            <a:r>
              <a:rPr lang="en-US" sz="3600" dirty="0" smtClean="0"/>
              <a:t>million</a:t>
            </a:r>
          </a:p>
          <a:p>
            <a:r>
              <a:rPr lang="en-US" sz="3600" dirty="0" smtClean="0"/>
              <a:t>Results </a:t>
            </a:r>
            <a:r>
              <a:rPr lang="en-US" sz="3600" dirty="0" smtClean="0"/>
              <a:t>from excessive secretion of growth hormone (GH) by a pituitary adenoma, </a:t>
            </a:r>
            <a:r>
              <a:rPr lang="en-US" sz="3600" b="1" dirty="0">
                <a:solidFill>
                  <a:srgbClr val="002060"/>
                </a:solidFill>
              </a:rPr>
              <a:t>very rarely </a:t>
            </a:r>
            <a:r>
              <a:rPr lang="en-US" sz="3600" b="1" dirty="0" smtClean="0">
                <a:solidFill>
                  <a:srgbClr val="002060"/>
                </a:solidFill>
              </a:rPr>
              <a:t>from an ectopic GHRH source </a:t>
            </a:r>
          </a:p>
          <a:p>
            <a:r>
              <a:rPr lang="en-US" sz="3600" dirty="0"/>
              <a:t>Pituitary adenomas result from a monoclonal proliferation of </a:t>
            </a:r>
            <a:r>
              <a:rPr lang="en-US" sz="3600" dirty="0" err="1"/>
              <a:t>somatotrophs</a:t>
            </a:r>
            <a:r>
              <a:rPr lang="en-US" sz="3600" dirty="0"/>
              <a:t>, leading to increased GH secretion. </a:t>
            </a:r>
          </a:p>
          <a:p>
            <a:r>
              <a:rPr lang="en-US" sz="3600" dirty="0" smtClean="0"/>
              <a:t>Occurs </a:t>
            </a:r>
            <a:r>
              <a:rPr lang="en-US" sz="3600" dirty="0" smtClean="0"/>
              <a:t>in individuals with fused epiphyseal plates. </a:t>
            </a:r>
          </a:p>
        </p:txBody>
      </p:sp>
    </p:spTree>
    <p:extLst>
      <p:ext uri="{BB962C8B-B14F-4D97-AF65-F5344CB8AC3E}">
        <p14:creationId xmlns:p14="http://schemas.microsoft.com/office/powerpoint/2010/main" val="3914297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P</a:t>
            </a:r>
            <a:r>
              <a:rPr lang="en-US" sz="5400" b="1" dirty="0" smtClean="0">
                <a:solidFill>
                  <a:srgbClr val="002060"/>
                </a:solidFill>
              </a:rPr>
              <a:t>athogenesis</a:t>
            </a:r>
            <a:endParaRPr lang="en-US" sz="5400" b="1" dirty="0">
              <a:solidFill>
                <a:srgbClr val="002060"/>
              </a:solidFill>
            </a:endParaRPr>
          </a:p>
        </p:txBody>
      </p:sp>
      <p:sp>
        <p:nvSpPr>
          <p:cNvPr id="3" name="Content Placeholder 2"/>
          <p:cNvSpPr>
            <a:spLocks noGrp="1"/>
          </p:cNvSpPr>
          <p:nvPr>
            <p:ph idx="1"/>
          </p:nvPr>
        </p:nvSpPr>
        <p:spPr>
          <a:xfrm>
            <a:off x="838200" y="1690688"/>
            <a:ext cx="10515600" cy="4351338"/>
          </a:xfrm>
        </p:spPr>
        <p:txBody>
          <a:bodyPr>
            <a:noAutofit/>
          </a:bodyPr>
          <a:lstStyle/>
          <a:p>
            <a:pPr lvl="0"/>
            <a:r>
              <a:rPr lang="en-US" sz="3600" dirty="0"/>
              <a:t>More than 95% of patients with acromegaly harbor a GH-secreting pituitary </a:t>
            </a:r>
            <a:r>
              <a:rPr lang="en-US" sz="3600" dirty="0" smtClean="0"/>
              <a:t>adenoma</a:t>
            </a:r>
          </a:p>
          <a:p>
            <a:pPr lvl="0"/>
            <a:r>
              <a:rPr lang="en-US" sz="3600" dirty="0" err="1" smtClean="0"/>
              <a:t>Mammo-somatotroph</a:t>
            </a:r>
            <a:r>
              <a:rPr lang="en-US" sz="3600" dirty="0" smtClean="0"/>
              <a:t> </a:t>
            </a:r>
            <a:r>
              <a:rPr lang="en-US" sz="3600" dirty="0"/>
              <a:t>adenomas </a:t>
            </a:r>
            <a:r>
              <a:rPr lang="en-US" sz="3600" dirty="0" smtClean="0"/>
              <a:t>produce both </a:t>
            </a:r>
            <a:r>
              <a:rPr lang="en-US" sz="3600" dirty="0"/>
              <a:t>GH and PRL from a single </a:t>
            </a:r>
            <a:r>
              <a:rPr lang="en-US" sz="3600" dirty="0" smtClean="0"/>
              <a:t>cell</a:t>
            </a:r>
          </a:p>
          <a:p>
            <a:pPr lvl="0"/>
            <a:r>
              <a:rPr lang="en-US" sz="3600" dirty="0" smtClean="0"/>
              <a:t>Pluripotent adenomas may </a:t>
            </a:r>
            <a:r>
              <a:rPr lang="en-US" sz="3600" dirty="0"/>
              <a:t>express GH with any combination of PRL, TSH, </a:t>
            </a:r>
            <a:r>
              <a:rPr lang="en-US" sz="3600" dirty="0" smtClean="0"/>
              <a:t>or ACTH</a:t>
            </a:r>
          </a:p>
          <a:p>
            <a:pPr marL="0" lvl="0" indent="0">
              <a:buNone/>
            </a:pPr>
            <a:endParaRPr lang="en-US" sz="3600" dirty="0" smtClean="0"/>
          </a:p>
          <a:p>
            <a:pPr marL="0" lvl="0" indent="0">
              <a:buNone/>
            </a:pPr>
            <a:r>
              <a:rPr lang="en-US" sz="2400" b="1" dirty="0" smtClean="0">
                <a:solidFill>
                  <a:srgbClr val="002060"/>
                </a:solidFill>
              </a:rPr>
              <a:t>Patients with pluripotent adenomas present </a:t>
            </a:r>
            <a:r>
              <a:rPr lang="en-US" sz="2400" b="1" dirty="0">
                <a:solidFill>
                  <a:srgbClr val="002060"/>
                </a:solidFill>
              </a:rPr>
              <a:t>with clinical features of acromegaly as well as hyperprolactinemia, Cushing’s disease, or, rarely </a:t>
            </a:r>
            <a:r>
              <a:rPr lang="en-US" sz="2400" b="1" dirty="0" smtClean="0">
                <a:solidFill>
                  <a:srgbClr val="002060"/>
                </a:solidFill>
              </a:rPr>
              <a:t>hyperthyroidism</a:t>
            </a:r>
          </a:p>
        </p:txBody>
      </p:sp>
    </p:spTree>
    <p:extLst>
      <p:ext uri="{BB962C8B-B14F-4D97-AF65-F5344CB8AC3E}">
        <p14:creationId xmlns:p14="http://schemas.microsoft.com/office/powerpoint/2010/main" val="796246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002060"/>
                </a:solidFill>
              </a:rPr>
              <a:t>P</a:t>
            </a:r>
            <a:r>
              <a:rPr lang="en-US" sz="5400" b="1" dirty="0" smtClean="0">
                <a:solidFill>
                  <a:srgbClr val="002060"/>
                </a:solidFill>
              </a:rPr>
              <a:t>athogenesis</a:t>
            </a:r>
            <a:endParaRPr lang="en-US" sz="5400" dirty="0"/>
          </a:p>
        </p:txBody>
      </p:sp>
      <p:sp>
        <p:nvSpPr>
          <p:cNvPr id="3" name="Content Placeholder 2"/>
          <p:cNvSpPr>
            <a:spLocks noGrp="1"/>
          </p:cNvSpPr>
          <p:nvPr>
            <p:ph idx="1"/>
          </p:nvPr>
        </p:nvSpPr>
        <p:spPr/>
        <p:txBody>
          <a:bodyPr>
            <a:normAutofit lnSpcReduction="10000"/>
          </a:bodyPr>
          <a:lstStyle/>
          <a:p>
            <a:r>
              <a:rPr lang="en-US" sz="3600" dirty="0" smtClean="0"/>
              <a:t>GHRH produced by the hypothalamus</a:t>
            </a:r>
          </a:p>
          <a:p>
            <a:r>
              <a:rPr lang="en-US" sz="3600" dirty="0" smtClean="0"/>
              <a:t>Abdominal and </a:t>
            </a:r>
            <a:r>
              <a:rPr lang="en-US" sz="3600" dirty="0"/>
              <a:t>chest neuroendocrine </a:t>
            </a:r>
            <a:r>
              <a:rPr lang="en-US" sz="3600" dirty="0" smtClean="0"/>
              <a:t>tumors may secrete GHRH</a:t>
            </a:r>
          </a:p>
          <a:p>
            <a:r>
              <a:rPr lang="en-US" sz="3600" dirty="0"/>
              <a:t>Hypothalamic tumors, including hamartomas, </a:t>
            </a:r>
            <a:r>
              <a:rPr lang="en-US" sz="3600" dirty="0" err="1"/>
              <a:t>choristomas</a:t>
            </a:r>
            <a:r>
              <a:rPr lang="en-US" sz="3600" dirty="0"/>
              <a:t>, gliomas, and </a:t>
            </a:r>
            <a:r>
              <a:rPr lang="en-US" sz="3600" dirty="0" err="1"/>
              <a:t>gangliocytomas</a:t>
            </a:r>
            <a:r>
              <a:rPr lang="en-US" sz="3600" dirty="0"/>
              <a:t>, may produce </a:t>
            </a:r>
            <a:r>
              <a:rPr lang="en-US" sz="3600" dirty="0" smtClean="0"/>
              <a:t>GHRH</a:t>
            </a:r>
          </a:p>
          <a:p>
            <a:r>
              <a:rPr lang="en-US" sz="3600" dirty="0" smtClean="0"/>
              <a:t>GHRH </a:t>
            </a:r>
            <a:r>
              <a:rPr lang="en-US" sz="3600" dirty="0"/>
              <a:t>causes </a:t>
            </a:r>
            <a:r>
              <a:rPr lang="en-US" sz="3600" dirty="0" err="1"/>
              <a:t>somatotroph</a:t>
            </a:r>
            <a:r>
              <a:rPr lang="en-US" sz="3600" dirty="0"/>
              <a:t> hyperplasia </a:t>
            </a:r>
            <a:r>
              <a:rPr lang="en-US" sz="3600" dirty="0" smtClean="0"/>
              <a:t>with </a:t>
            </a:r>
            <a:r>
              <a:rPr lang="en-US" sz="3600" dirty="0"/>
              <a:t>resultant unrestrained GH secretion and acromegaly</a:t>
            </a:r>
            <a:endParaRPr lang="en-US" sz="3600" dirty="0"/>
          </a:p>
        </p:txBody>
      </p:sp>
    </p:spTree>
    <p:extLst>
      <p:ext uri="{BB962C8B-B14F-4D97-AF65-F5344CB8AC3E}">
        <p14:creationId xmlns:p14="http://schemas.microsoft.com/office/powerpoint/2010/main" val="819095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