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</p:sldIdLst>
  <p:sldSz cy="6858000" cx="12192000"/>
  <p:notesSz cx="6858000" cy="9144000"/>
  <p:defaultTextStyle>
    <a:defPPr lvl="0">
      <a:defRPr lang="en-US"/>
    </a:defPPr>
    <a:lvl1pPr defTabSz="914400" eaLnBrk="1" hangingPunct="1" latinLnBrk="0" lvl="0" marL="0" rtl="0" algn="l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914400" eaLnBrk="1" hangingPunct="1" latinLnBrk="0" lvl="1" marL="457200" rtl="0" algn="l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914400" eaLnBrk="1" hangingPunct="1" latinLnBrk="0" lvl="2" marL="914400" rtl="0" algn="l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914400" eaLnBrk="1" hangingPunct="1" latinLnBrk="0" lvl="3" marL="1371600" rtl="0" algn="l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914400" eaLnBrk="1" hangingPunct="1" latinLnBrk="0" lvl="4" marL="1828800" rtl="0" algn="l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914400" eaLnBrk="1" hangingPunct="1" latinLnBrk="0" lvl="5" marL="2286000" rtl="0" algn="l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914400" eaLnBrk="1" hangingPunct="1" latinLnBrk="0" lvl="6" marL="2743200" rtl="0" algn="l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914400" eaLnBrk="1" hangingPunct="1" latinLnBrk="0" lvl="7" marL="3200400" rtl="0" algn="l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914400" eaLnBrk="1" hangingPunct="1" latinLnBrk="0" lvl="8" marL="3657600" rtl="0" algn="l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1.xml"/><Relationship Id="rId2" Type="http://schemas.openxmlformats.org/officeDocument/2006/relationships/presProps" Target="presProps1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slide" Target="slides/slide25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schemas.openxmlformats.org/officeDocument/2006/relationships/slide" Target="slides/slide27.xml"/><Relationship Id="rId30" Type="http://schemas.openxmlformats.org/officeDocument/2006/relationships/slide" Target="slides/slide26.xml"/><Relationship Id="rId11" Type="http://schemas.openxmlformats.org/officeDocument/2006/relationships/slide" Target="slides/slide7.xml"/><Relationship Id="rId33" Type="http://schemas.openxmlformats.org/officeDocument/2006/relationships/slide" Target="slides/slide29.xml"/><Relationship Id="rId10" Type="http://schemas.openxmlformats.org/officeDocument/2006/relationships/slide" Target="slides/slide6.xml"/><Relationship Id="rId32" Type="http://schemas.openxmlformats.org/officeDocument/2006/relationships/slide" Target="slides/slide28.xml"/><Relationship Id="rId13" Type="http://schemas.openxmlformats.org/officeDocument/2006/relationships/slide" Target="slides/slide9.xml"/><Relationship Id="rId35" Type="http://schemas.openxmlformats.org/officeDocument/2006/relationships/slide" Target="slides/slide31.xml"/><Relationship Id="rId12" Type="http://schemas.openxmlformats.org/officeDocument/2006/relationships/slide" Target="slides/slide8.xml"/><Relationship Id="rId34" Type="http://schemas.openxmlformats.org/officeDocument/2006/relationships/slide" Target="slides/slide30.xml"/><Relationship Id="rId15" Type="http://schemas.openxmlformats.org/officeDocument/2006/relationships/slide" Target="slides/slide11.xml"/><Relationship Id="rId37" Type="http://schemas.openxmlformats.org/officeDocument/2006/relationships/slide" Target="slides/slide33.xml"/><Relationship Id="rId14" Type="http://schemas.openxmlformats.org/officeDocument/2006/relationships/slide" Target="slides/slide10.xml"/><Relationship Id="rId36" Type="http://schemas.openxmlformats.org/officeDocument/2006/relationships/slide" Target="slides/slide32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59A531-1A59-4188-848A-E700E3DF5892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3336EA-6F89-473E-9831-76F7D40AF7D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3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8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40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1. Graves EJ, </a:t>
            </a:r>
            <a:r>
              <a:rPr lang="en-US" sz="1200" dirty="0" err="1">
                <a:solidFill>
                  <a:srgbClr val="000000"/>
                </a:solidFill>
                <a:effectLst/>
                <a:latin typeface="Sabon-Roman"/>
              </a:rPr>
              <a:t>Gillium</a:t>
            </a:r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 BS: Detailed diagnosis and procedures: National Discharge Survey, 1995. National Center for Health Statistics. </a:t>
            </a:r>
            <a:r>
              <a:rPr lang="en-US" sz="1200" dirty="0">
                <a:solidFill>
                  <a:srgbClr val="000000"/>
                </a:solidFill>
                <a:effectLst/>
                <a:latin typeface="Sabon-Italic"/>
              </a:rPr>
              <a:t>Vital Health Stat </a:t>
            </a:r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13 (no. 133), 1997 </a:t>
            </a:r>
            <a:endParaRPr lang="en-US" dirty="0"/>
          </a:p>
          <a:p>
            <a:r>
              <a:rPr lang="en-US" sz="800" dirty="0">
                <a:solidFill>
                  <a:srgbClr val="000000"/>
                </a:solidFill>
                <a:effectLst/>
                <a:latin typeface="Sabon-Roman"/>
              </a:rPr>
              <a:t>2. </a:t>
            </a:r>
            <a:r>
              <a:rPr lang="en-US" sz="1200" dirty="0" err="1">
                <a:solidFill>
                  <a:srgbClr val="000000"/>
                </a:solidFill>
                <a:effectLst/>
                <a:latin typeface="Sabon-Roman"/>
              </a:rPr>
              <a:t>Kitabchi</a:t>
            </a:r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 AE, </a:t>
            </a:r>
            <a:r>
              <a:rPr lang="en-US" sz="1200" dirty="0" err="1">
                <a:solidFill>
                  <a:srgbClr val="000000"/>
                </a:solidFill>
                <a:effectLst/>
                <a:latin typeface="Sabon-Roman"/>
              </a:rPr>
              <a:t>Umpierrez</a:t>
            </a:r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 GE, Murphy MB, Barrett EJ, </a:t>
            </a:r>
            <a:r>
              <a:rPr lang="en-US" sz="1200" dirty="0" err="1">
                <a:solidFill>
                  <a:srgbClr val="000000"/>
                </a:solidFill>
                <a:effectLst/>
                <a:latin typeface="Sabon-Roman"/>
              </a:rPr>
              <a:t>Kreisberg</a:t>
            </a:r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 RA, Malone JI, Wall BM: Management of hyperglycemic crises in patients with diabetes. </a:t>
            </a:r>
            <a:r>
              <a:rPr lang="en-US" sz="1200" dirty="0">
                <a:solidFill>
                  <a:srgbClr val="000000"/>
                </a:solidFill>
                <a:effectLst/>
                <a:latin typeface="Sabon-Italic"/>
              </a:rPr>
              <a:t>Diabetes Care </a:t>
            </a:r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24:31–53, 2001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3336EA-6F89-473E-9831-76F7D40AF7D1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dirty="0" err="1">
              <a:solidFill>
                <a:srgbClr val="000000"/>
              </a:solidFill>
              <a:effectLst/>
              <a:latin typeface="Sabon-Roman"/>
            </a:endParaRPr>
          </a:p>
          <a:p>
            <a:endParaRPr lang="en-US" sz="1200" dirty="0" err="1">
              <a:solidFill>
                <a:srgbClr val="000000"/>
              </a:solidFill>
              <a:effectLst/>
              <a:latin typeface="Sabon-Roman"/>
            </a:endParaRPr>
          </a:p>
          <a:p>
            <a:endParaRPr lang="en-US" sz="1200" dirty="0" err="1">
              <a:solidFill>
                <a:srgbClr val="000000"/>
              </a:solidFill>
              <a:effectLst/>
              <a:latin typeface="Sabon-Roman"/>
            </a:endParaRPr>
          </a:p>
          <a:p>
            <a:endParaRPr lang="en-US" sz="1200" dirty="0" err="1">
              <a:solidFill>
                <a:srgbClr val="000000"/>
              </a:solidFill>
              <a:effectLst/>
              <a:latin typeface="Sabon-Roman"/>
            </a:endParaRPr>
          </a:p>
          <a:p>
            <a:endParaRPr lang="en-US" sz="1200" dirty="0" err="1">
              <a:solidFill>
                <a:srgbClr val="000000"/>
              </a:solidFill>
              <a:effectLst/>
              <a:latin typeface="Sabon-Roman"/>
            </a:endParaRPr>
          </a:p>
          <a:p>
            <a:endParaRPr lang="en-US" sz="1200" dirty="0" err="1">
              <a:solidFill>
                <a:srgbClr val="000000"/>
              </a:solidFill>
              <a:effectLst/>
              <a:latin typeface="Sabon-Roman"/>
            </a:endParaRPr>
          </a:p>
          <a:p>
            <a:endParaRPr lang="en-US" sz="1200" dirty="0" err="1">
              <a:solidFill>
                <a:srgbClr val="000000"/>
              </a:solidFill>
              <a:effectLst/>
              <a:latin typeface="Sabon-Roman"/>
            </a:endParaRPr>
          </a:p>
          <a:p>
            <a:endParaRPr lang="en-US" sz="1200" dirty="0" err="1">
              <a:solidFill>
                <a:srgbClr val="000000"/>
              </a:solidFill>
              <a:effectLst/>
              <a:latin typeface="Sabon-Roman"/>
            </a:endParaRPr>
          </a:p>
          <a:p>
            <a:endParaRPr lang="en-US" sz="1200" dirty="0" err="1">
              <a:solidFill>
                <a:srgbClr val="000000"/>
              </a:solidFill>
              <a:effectLst/>
              <a:latin typeface="Sabon-Roman"/>
            </a:endParaRPr>
          </a:p>
          <a:p>
            <a:endParaRPr lang="en-US" sz="1200" dirty="0" err="1">
              <a:solidFill>
                <a:srgbClr val="000000"/>
              </a:solidFill>
              <a:effectLst/>
              <a:latin typeface="Sabon-Roman"/>
            </a:endParaRPr>
          </a:p>
          <a:p>
            <a:pPr>
              <a:buNone/>
            </a:pP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During therapy, capillary blood glucose should be determined every 1–2hours using a glucose meter. </a:t>
            </a:r>
            <a:endParaRPr lang="en-US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Blood should be drawn every 2–4 h for determination of serum electrolytes, glucose, blood urea, creatinine, magnesium, phosphorus, and venous pH</a:t>
            </a:r>
            <a:endParaRPr lang="en-US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3336EA-6F89-473E-9831-76F7D40AF7D1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err="1">
                <a:solidFill>
                  <a:srgbClr val="000000"/>
                </a:solidFill>
                <a:effectLst/>
                <a:latin typeface="Sabon-Roman"/>
              </a:rPr>
              <a:t>Kitabchi</a:t>
            </a:r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 AE, </a:t>
            </a:r>
            <a:r>
              <a:rPr lang="en-US" sz="1200" dirty="0" err="1">
                <a:solidFill>
                  <a:srgbClr val="000000"/>
                </a:solidFill>
                <a:effectLst/>
                <a:latin typeface="Sabon-Roman"/>
              </a:rPr>
              <a:t>Umpierrez</a:t>
            </a:r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 GE, Murphy MB, </a:t>
            </a:r>
            <a:endParaRPr lang="en-US" dirty="0"/>
          </a:p>
          <a:p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Barrett EJ, </a:t>
            </a:r>
            <a:r>
              <a:rPr lang="en-US" sz="1200" dirty="0" err="1">
                <a:solidFill>
                  <a:srgbClr val="000000"/>
                </a:solidFill>
                <a:effectLst/>
                <a:latin typeface="Sabon-Roman"/>
              </a:rPr>
              <a:t>Kreisberg</a:t>
            </a:r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 RA, Malone JI, Wall BM: </a:t>
            </a:r>
            <a:endParaRPr lang="en-US" dirty="0"/>
          </a:p>
          <a:p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Management of hyperglycemic crises in patients </a:t>
            </a:r>
            <a:endParaRPr lang="en-US" dirty="0"/>
          </a:p>
          <a:p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with diabetes. </a:t>
            </a:r>
            <a:r>
              <a:rPr lang="en-US" sz="1200" dirty="0">
                <a:solidFill>
                  <a:srgbClr val="000000"/>
                </a:solidFill>
                <a:effectLst/>
                <a:latin typeface="Sabon-Italic"/>
              </a:rPr>
              <a:t>Diabetes Care </a:t>
            </a:r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24:31–53, 2001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3336EA-6F89-473E-9831-76F7D40AF7D1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err="1">
                <a:solidFill>
                  <a:srgbClr val="000000"/>
                </a:solidFill>
                <a:effectLst/>
                <a:latin typeface="Sabon-Roman"/>
              </a:rPr>
              <a:t>Zipf</a:t>
            </a:r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 MB, Bacon GE, Spencer ML, </a:t>
            </a:r>
            <a:r>
              <a:rPr lang="en-US" sz="1200" dirty="0" err="1">
                <a:solidFill>
                  <a:srgbClr val="000000"/>
                </a:solidFill>
                <a:effectLst/>
                <a:latin typeface="Sabon-Roman"/>
              </a:rPr>
              <a:t>Kelch</a:t>
            </a:r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 RP, </a:t>
            </a:r>
            <a:endParaRPr lang="en-US" dirty="0"/>
          </a:p>
          <a:p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Hopwood NJ, Hawker CD: Hypocalcemia, </a:t>
            </a:r>
            <a:endParaRPr lang="en-US" dirty="0"/>
          </a:p>
          <a:p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hypomagnesemia, and transient </a:t>
            </a:r>
            <a:r>
              <a:rPr lang="en-US" sz="1200" dirty="0" err="1">
                <a:solidFill>
                  <a:srgbClr val="000000"/>
                </a:solidFill>
                <a:effectLst/>
                <a:latin typeface="Sabon-Roman"/>
              </a:rPr>
              <a:t>hypoparathy</a:t>
            </a:r>
            <a:endParaRPr lang="en-US" dirty="0"/>
          </a:p>
          <a:p>
            <a:r>
              <a:rPr lang="en-US" sz="1200" dirty="0" err="1">
                <a:solidFill>
                  <a:srgbClr val="000000"/>
                </a:solidFill>
                <a:effectLst/>
                <a:latin typeface="Sabon-Roman"/>
              </a:rPr>
              <a:t>roidism</a:t>
            </a:r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 during therapy with potassium phosphate in diabetic ketoacidosis. </a:t>
            </a:r>
            <a:r>
              <a:rPr lang="en-US" sz="1200" dirty="0">
                <a:solidFill>
                  <a:srgbClr val="000000"/>
                </a:solidFill>
                <a:effectLst/>
                <a:latin typeface="Sabon-Italic"/>
              </a:rPr>
              <a:t>Diabetes Care </a:t>
            </a:r>
            <a:endParaRPr lang="en-US" dirty="0"/>
          </a:p>
          <a:p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2:265–268, 1979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3336EA-6F89-473E-9831-76F7D40AF7D1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Bello FA, </a:t>
            </a:r>
            <a:r>
              <a:rPr lang="en-US" sz="1200" dirty="0" err="1">
                <a:solidFill>
                  <a:srgbClr val="000000"/>
                </a:solidFill>
                <a:effectLst/>
                <a:latin typeface="Sabon-Roman"/>
              </a:rPr>
              <a:t>Sotos</a:t>
            </a:r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 JF: Cerebral oedema in diabetic </a:t>
            </a:r>
            <a:endParaRPr lang="en-US" dirty="0"/>
          </a:p>
          <a:p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ketoacidosis in children. </a:t>
            </a:r>
            <a:r>
              <a:rPr lang="en-US" sz="1200" dirty="0">
                <a:solidFill>
                  <a:srgbClr val="000000"/>
                </a:solidFill>
                <a:effectLst/>
                <a:latin typeface="Sabon-Italic"/>
              </a:rPr>
              <a:t>Lancet </a:t>
            </a:r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336:64, 1990 </a:t>
            </a:r>
            <a:endParaRPr lang="en-US" dirty="0"/>
          </a:p>
          <a:p>
            <a:endParaRPr lang="en-US" sz="800" dirty="0">
              <a:solidFill>
                <a:srgbClr val="000000"/>
              </a:solidFill>
              <a:effectLst/>
              <a:latin typeface="Sabon-Roman"/>
            </a:endParaRPr>
          </a:p>
          <a:p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Duck SC, Wyatt DT: Factors associated with </a:t>
            </a:r>
            <a:endParaRPr lang="en-US" dirty="0"/>
          </a:p>
          <a:p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brain herniation in the treatment of diabetic </a:t>
            </a:r>
            <a:endParaRPr lang="en-US" dirty="0"/>
          </a:p>
          <a:p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ketoacidosis. </a:t>
            </a:r>
            <a:r>
              <a:rPr lang="en-US" sz="1200" dirty="0">
                <a:solidFill>
                  <a:srgbClr val="000000"/>
                </a:solidFill>
                <a:effectLst/>
                <a:latin typeface="Sabon-Italic"/>
              </a:rPr>
              <a:t>J </a:t>
            </a:r>
            <a:r>
              <a:rPr lang="en-US" sz="1200" dirty="0" err="1">
                <a:solidFill>
                  <a:srgbClr val="000000"/>
                </a:solidFill>
                <a:effectLst/>
                <a:latin typeface="Sabon-Italic"/>
              </a:rPr>
              <a:t>Pediatr</a:t>
            </a:r>
            <a:r>
              <a:rPr lang="en-US" sz="1200" dirty="0">
                <a:solidFill>
                  <a:srgbClr val="000000"/>
                </a:solidFill>
                <a:effectLst/>
                <a:latin typeface="Sabon-Italic"/>
              </a:rPr>
              <a:t> </a:t>
            </a:r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113:10–14, 1988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3336EA-6F89-473E-9831-76F7D40AF7D1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Finberg L: Why do patients with diabetic </a:t>
            </a:r>
            <a:endParaRPr lang="en-US" dirty="0"/>
          </a:p>
          <a:p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ketoacidosis have cerebral swelling, and why </a:t>
            </a:r>
            <a:endParaRPr lang="en-US" dirty="0"/>
          </a:p>
          <a:p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does treatment sometimes make it worse? </a:t>
            </a:r>
            <a:r>
              <a:rPr lang="en-US" sz="1200" dirty="0">
                <a:solidFill>
                  <a:srgbClr val="000000"/>
                </a:solidFill>
                <a:effectLst/>
                <a:latin typeface="Sabon-Italic"/>
              </a:rPr>
              <a:t>Arch </a:t>
            </a:r>
            <a:endParaRPr lang="en-US" dirty="0"/>
          </a:p>
          <a:p>
            <a:r>
              <a:rPr lang="en-US" sz="1200" dirty="0" err="1">
                <a:solidFill>
                  <a:srgbClr val="000000"/>
                </a:solidFill>
                <a:effectLst/>
                <a:latin typeface="Sabon-Italic"/>
              </a:rPr>
              <a:t>Pediatr</a:t>
            </a:r>
            <a:r>
              <a:rPr lang="en-US" sz="1200" dirty="0">
                <a:solidFill>
                  <a:srgbClr val="000000"/>
                </a:solidFill>
                <a:effectLst/>
                <a:latin typeface="Sabon-Italic"/>
              </a:rPr>
              <a:t> </a:t>
            </a:r>
            <a:r>
              <a:rPr lang="en-US" sz="1200" dirty="0" err="1">
                <a:solidFill>
                  <a:srgbClr val="000000"/>
                </a:solidFill>
                <a:effectLst/>
                <a:latin typeface="Sabon-Italic"/>
              </a:rPr>
              <a:t>Adolesc</a:t>
            </a:r>
            <a:r>
              <a:rPr lang="en-US" sz="1200" dirty="0">
                <a:solidFill>
                  <a:srgbClr val="000000"/>
                </a:solidFill>
                <a:effectLst/>
                <a:latin typeface="Sabon-Italic"/>
              </a:rPr>
              <a:t> Med </a:t>
            </a:r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150:785–786, 1996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3336EA-6F89-473E-9831-76F7D40AF7D1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1. Schneider V, Karam JH, </a:t>
            </a:r>
            <a:r>
              <a:rPr lang="en-US" sz="1200" dirty="0" err="1">
                <a:solidFill>
                  <a:srgbClr val="000000"/>
                </a:solidFill>
                <a:effectLst/>
                <a:latin typeface="Sabon-Roman"/>
              </a:rPr>
              <a:t>Forsham</a:t>
            </a:r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 PH: Effects of </a:t>
            </a:r>
            <a:endParaRPr lang="en-US" dirty="0"/>
          </a:p>
          <a:p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physiologic levels of glucagon and growth </a:t>
            </a:r>
            <a:r>
              <a:rPr lang="en-US" sz="1200" dirty="0" err="1">
                <a:solidFill>
                  <a:srgbClr val="000000"/>
                </a:solidFill>
                <a:effectLst/>
                <a:latin typeface="Sabon-Roman"/>
              </a:rPr>
              <a:t>hor</a:t>
            </a:r>
            <a:endParaRPr lang="en-US" dirty="0"/>
          </a:p>
          <a:p>
            <a:r>
              <a:rPr lang="en-US" sz="1200" dirty="0" err="1">
                <a:solidFill>
                  <a:srgbClr val="000000"/>
                </a:solidFill>
                <a:effectLst/>
                <a:latin typeface="Sabon-Roman"/>
              </a:rPr>
              <a:t>mone</a:t>
            </a:r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 on human carbohydrate and lipid </a:t>
            </a:r>
            <a:r>
              <a:rPr lang="en-US" sz="1200" dirty="0" err="1">
                <a:solidFill>
                  <a:srgbClr val="000000"/>
                </a:solidFill>
                <a:effectLst/>
                <a:latin typeface="Sabon-Roman"/>
              </a:rPr>
              <a:t>metabo</a:t>
            </a:r>
            <a:endParaRPr lang="en-US" dirty="0"/>
          </a:p>
          <a:p>
            <a:r>
              <a:rPr lang="en-US" sz="1200" dirty="0" err="1">
                <a:solidFill>
                  <a:srgbClr val="000000"/>
                </a:solidFill>
                <a:effectLst/>
                <a:latin typeface="Sabon-Roman"/>
              </a:rPr>
              <a:t>lism</a:t>
            </a:r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: studies involving administration of </a:t>
            </a:r>
            <a:r>
              <a:rPr lang="en-US" sz="1200" dirty="0" err="1">
                <a:solidFill>
                  <a:srgbClr val="000000"/>
                </a:solidFill>
                <a:effectLst/>
                <a:latin typeface="Sabon-Roman"/>
              </a:rPr>
              <a:t>exoge</a:t>
            </a:r>
            <a:endParaRPr lang="en-US" dirty="0"/>
          </a:p>
          <a:p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nous hormone during suppression of endogenous </a:t>
            </a:r>
            <a:endParaRPr lang="en-US" dirty="0"/>
          </a:p>
          <a:p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hormone secretion with somatostatin. </a:t>
            </a:r>
            <a:r>
              <a:rPr lang="en-US" sz="1200" dirty="0">
                <a:solidFill>
                  <a:srgbClr val="000000"/>
                </a:solidFill>
                <a:effectLst/>
                <a:latin typeface="Sabon-Italic"/>
              </a:rPr>
              <a:t>J Clin </a:t>
            </a:r>
            <a:endParaRPr lang="en-US" dirty="0"/>
          </a:p>
          <a:p>
            <a:r>
              <a:rPr lang="en-US" sz="1200" dirty="0">
                <a:solidFill>
                  <a:srgbClr val="000000"/>
                </a:solidFill>
                <a:effectLst/>
                <a:latin typeface="Sabon-Italic"/>
              </a:rPr>
              <a:t>Invest </a:t>
            </a:r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57:875–884, 1976 </a:t>
            </a:r>
            <a:endParaRPr lang="en-US" dirty="0"/>
          </a:p>
          <a:p>
            <a:r>
              <a:rPr lang="en-US" sz="800" dirty="0">
                <a:solidFill>
                  <a:srgbClr val="000000"/>
                </a:solidFill>
                <a:effectLst/>
                <a:latin typeface="Sabon-Roman"/>
              </a:rPr>
              <a:t>2. </a:t>
            </a:r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McGarry JD: Regulation of ketogenesis and the </a:t>
            </a:r>
            <a:endParaRPr lang="en-US" dirty="0"/>
          </a:p>
          <a:p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renaissance of carnitine </a:t>
            </a:r>
            <a:r>
              <a:rPr lang="en-US" sz="1200" dirty="0" err="1">
                <a:solidFill>
                  <a:srgbClr val="000000"/>
                </a:solidFill>
                <a:effectLst/>
                <a:latin typeface="Sabon-Roman"/>
              </a:rPr>
              <a:t>palmitoyltransferase</a:t>
            </a:r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. </a:t>
            </a:r>
            <a:endParaRPr lang="en-US" dirty="0"/>
          </a:p>
          <a:p>
            <a:r>
              <a:rPr lang="en-US" sz="1200" dirty="0">
                <a:solidFill>
                  <a:srgbClr val="000000"/>
                </a:solidFill>
                <a:effectLst/>
                <a:latin typeface="Sabon-Italic"/>
              </a:rPr>
              <a:t>Diabetes </a:t>
            </a:r>
            <a:r>
              <a:rPr lang="en-US" sz="1200" dirty="0" err="1">
                <a:solidFill>
                  <a:srgbClr val="000000"/>
                </a:solidFill>
                <a:effectLst/>
                <a:latin typeface="Sabon-Italic"/>
              </a:rPr>
              <a:t>Metab</a:t>
            </a:r>
            <a:r>
              <a:rPr lang="en-US" sz="1200" dirty="0">
                <a:solidFill>
                  <a:srgbClr val="000000"/>
                </a:solidFill>
                <a:effectLst/>
                <a:latin typeface="Sabon-Italic"/>
              </a:rPr>
              <a:t> Rev </a:t>
            </a:r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5:271–284, 1989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3336EA-6F89-473E-9831-76F7D40AF7D1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err="1">
                <a:solidFill>
                  <a:srgbClr val="000000"/>
                </a:solidFill>
                <a:effectLst/>
                <a:latin typeface="Sabon-Roman"/>
              </a:rPr>
              <a:t>Gerich</a:t>
            </a:r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 JE, </a:t>
            </a:r>
            <a:r>
              <a:rPr lang="en-US" sz="1200" dirty="0" err="1">
                <a:solidFill>
                  <a:srgbClr val="000000"/>
                </a:solidFill>
                <a:effectLst/>
                <a:latin typeface="Sabon-Roman"/>
              </a:rPr>
              <a:t>Lorenzi</a:t>
            </a:r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 M, Bier DM, </a:t>
            </a:r>
            <a:r>
              <a:rPr lang="en-US" sz="1200" dirty="0" err="1">
                <a:solidFill>
                  <a:srgbClr val="000000"/>
                </a:solidFill>
                <a:effectLst/>
                <a:latin typeface="Sabon-Roman"/>
              </a:rPr>
              <a:t>Tsalikian</a:t>
            </a:r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 E, </a:t>
            </a:r>
            <a:endParaRPr lang="en-US" dirty="0"/>
          </a:p>
          <a:p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Schneider V, Karam JH, </a:t>
            </a:r>
            <a:r>
              <a:rPr lang="en-US" sz="1200" dirty="0" err="1">
                <a:solidFill>
                  <a:srgbClr val="000000"/>
                </a:solidFill>
                <a:effectLst/>
                <a:latin typeface="Sabon-Roman"/>
              </a:rPr>
              <a:t>Forsham</a:t>
            </a:r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 PH: Effects of </a:t>
            </a:r>
            <a:endParaRPr lang="en-US" dirty="0"/>
          </a:p>
          <a:p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physiologic levels of glucagon and growth </a:t>
            </a:r>
            <a:r>
              <a:rPr lang="en-US" sz="1200" dirty="0" err="1">
                <a:solidFill>
                  <a:srgbClr val="000000"/>
                </a:solidFill>
                <a:effectLst/>
                <a:latin typeface="Sabon-Roman"/>
              </a:rPr>
              <a:t>hor</a:t>
            </a:r>
            <a:endParaRPr lang="en-US" dirty="0"/>
          </a:p>
          <a:p>
            <a:r>
              <a:rPr lang="en-US" sz="1200" dirty="0" err="1">
                <a:solidFill>
                  <a:srgbClr val="000000"/>
                </a:solidFill>
                <a:effectLst/>
                <a:latin typeface="Sabon-Roman"/>
              </a:rPr>
              <a:t>mone</a:t>
            </a:r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 on human carbohydrate and lipid </a:t>
            </a:r>
            <a:r>
              <a:rPr lang="en-US" sz="1200" dirty="0" err="1">
                <a:solidFill>
                  <a:srgbClr val="000000"/>
                </a:solidFill>
                <a:effectLst/>
                <a:latin typeface="Sabon-Roman"/>
              </a:rPr>
              <a:t>metabo</a:t>
            </a:r>
            <a:endParaRPr lang="en-US" dirty="0"/>
          </a:p>
          <a:p>
            <a:r>
              <a:rPr lang="en-US" sz="1200" dirty="0" err="1">
                <a:solidFill>
                  <a:srgbClr val="000000"/>
                </a:solidFill>
                <a:effectLst/>
                <a:latin typeface="Sabon-Roman"/>
              </a:rPr>
              <a:t>lism</a:t>
            </a:r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: studies involving administration of </a:t>
            </a:r>
            <a:r>
              <a:rPr lang="en-US" sz="1200" dirty="0" err="1">
                <a:solidFill>
                  <a:srgbClr val="000000"/>
                </a:solidFill>
                <a:effectLst/>
                <a:latin typeface="Sabon-Roman"/>
              </a:rPr>
              <a:t>exoge</a:t>
            </a:r>
            <a:endParaRPr lang="en-US" dirty="0"/>
          </a:p>
          <a:p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nous hormone during suppression of endogenous </a:t>
            </a:r>
            <a:endParaRPr lang="en-US" dirty="0"/>
          </a:p>
          <a:p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hormone secretion with somatostatin. </a:t>
            </a:r>
            <a:r>
              <a:rPr lang="en-US" sz="1200" dirty="0">
                <a:solidFill>
                  <a:srgbClr val="000000"/>
                </a:solidFill>
                <a:effectLst/>
                <a:latin typeface="Sabon-Italic"/>
              </a:rPr>
              <a:t>J Clin </a:t>
            </a:r>
            <a:endParaRPr lang="en-US" dirty="0"/>
          </a:p>
          <a:p>
            <a:r>
              <a:rPr lang="en-US" sz="1200" dirty="0">
                <a:solidFill>
                  <a:srgbClr val="000000"/>
                </a:solidFill>
                <a:effectLst/>
                <a:latin typeface="Sabon-Italic"/>
              </a:rPr>
              <a:t>Invest </a:t>
            </a:r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57:875–884, 1976</a:t>
            </a:r>
            <a:endParaRPr lang="en-US" sz="1200" dirty="0">
              <a:solidFill>
                <a:srgbClr val="000000"/>
              </a:solidFill>
              <a:effectLst/>
              <a:latin typeface="Sabon-Roman"/>
            </a:endParaRPr>
          </a:p>
          <a:p>
            <a:endParaRPr lang="en-US" sz="1200" dirty="0">
              <a:solidFill>
                <a:srgbClr val="000000"/>
              </a:solidFill>
              <a:effectLst/>
              <a:latin typeface="Sabon-Roman"/>
            </a:endParaRPr>
          </a:p>
          <a:p>
            <a:r>
              <a:rPr lang="en-US" sz="1800" dirty="0" err="1">
                <a:solidFill>
                  <a:srgbClr val="000000"/>
                </a:solidFill>
                <a:effectLst/>
                <a:latin typeface="Sabon-Roman"/>
              </a:rPr>
              <a:t>Felig</a:t>
            </a:r>
            <a:r>
              <a:rPr lang="en-US" sz="1800" dirty="0">
                <a:solidFill>
                  <a:srgbClr val="000000"/>
                </a:solidFill>
                <a:effectLst/>
                <a:latin typeface="Sabon-Roman"/>
              </a:rPr>
              <a:t> P,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Sabon-Roman"/>
              </a:rPr>
              <a:t>Wahren</a:t>
            </a:r>
            <a:r>
              <a:rPr lang="en-US" sz="1800" dirty="0">
                <a:solidFill>
                  <a:srgbClr val="000000"/>
                </a:solidFill>
                <a:effectLst/>
                <a:latin typeface="Sabon-Roman"/>
              </a:rPr>
              <a:t> J: Influence of endogenous </a:t>
            </a:r>
            <a:endParaRPr lang="en-US" dirty="0"/>
          </a:p>
          <a:p>
            <a:r>
              <a:rPr lang="en-US" sz="1800" dirty="0">
                <a:solidFill>
                  <a:srgbClr val="000000"/>
                </a:solidFill>
                <a:effectLst/>
                <a:latin typeface="Sabon-Roman"/>
              </a:rPr>
              <a:t>insulin secretion on splanchnic glucose and </a:t>
            </a:r>
            <a:endParaRPr lang="en-US" dirty="0"/>
          </a:p>
          <a:p>
            <a:r>
              <a:rPr lang="en-US" sz="1800" dirty="0">
                <a:solidFill>
                  <a:srgbClr val="000000"/>
                </a:solidFill>
                <a:effectLst/>
                <a:latin typeface="Sabon-Roman"/>
              </a:rPr>
              <a:t>amino acid metabolism in man. </a:t>
            </a:r>
            <a:r>
              <a:rPr lang="en-US" sz="1800" dirty="0">
                <a:solidFill>
                  <a:srgbClr val="000000"/>
                </a:solidFill>
                <a:effectLst/>
                <a:latin typeface="Sabon-Italic"/>
              </a:rPr>
              <a:t>J Clin Invest </a:t>
            </a:r>
            <a:endParaRPr lang="en-US" dirty="0"/>
          </a:p>
          <a:p>
            <a:r>
              <a:rPr lang="en-US" sz="1800" dirty="0">
                <a:solidFill>
                  <a:srgbClr val="000000"/>
                </a:solidFill>
                <a:effectLst/>
                <a:latin typeface="Sabon-Roman"/>
              </a:rPr>
              <a:t>50:1702–1711, 1971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3336EA-6F89-473E-9831-76F7D40AF7D1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800" dirty="0">
                <a:solidFill>
                  <a:srgbClr val="000000"/>
                </a:solidFill>
                <a:effectLst/>
                <a:latin typeface="Sabon-Roman"/>
              </a:rPr>
              <a:t>1. </a:t>
            </a:r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Yu SS, </a:t>
            </a:r>
            <a:r>
              <a:rPr lang="en-US" sz="1200" dirty="0" err="1">
                <a:solidFill>
                  <a:srgbClr val="000000"/>
                </a:solidFill>
                <a:effectLst/>
                <a:latin typeface="Sabon-Roman"/>
              </a:rPr>
              <a:t>Kitabchi</a:t>
            </a:r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 AE: Biological activity of </a:t>
            </a:r>
            <a:endParaRPr lang="en-US" dirty="0"/>
          </a:p>
          <a:p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proinsulin and related polypeptides in the fat tis</a:t>
            </a:r>
            <a:endParaRPr lang="en-US" dirty="0"/>
          </a:p>
          <a:p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sue. </a:t>
            </a:r>
            <a:r>
              <a:rPr lang="en-US" sz="1200" dirty="0">
                <a:solidFill>
                  <a:srgbClr val="000000"/>
                </a:solidFill>
                <a:effectLst/>
                <a:latin typeface="Sabon-Italic"/>
              </a:rPr>
              <a:t>J Biol Chem </a:t>
            </a:r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248:3753–3761, 1973 </a:t>
            </a:r>
            <a:endParaRPr lang="en-US" dirty="0"/>
          </a:p>
          <a:p>
            <a:r>
              <a:rPr lang="en-US" sz="800" dirty="0">
                <a:solidFill>
                  <a:srgbClr val="000000"/>
                </a:solidFill>
                <a:effectLst/>
                <a:latin typeface="Sabon-Roman"/>
              </a:rPr>
              <a:t>2. </a:t>
            </a:r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Shade DS, Eaton RP: Dose response to insulin </a:t>
            </a:r>
            <a:endParaRPr lang="en-US" dirty="0"/>
          </a:p>
          <a:p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in man: differential effects on glucose and ketone </a:t>
            </a:r>
            <a:endParaRPr lang="en-US" dirty="0"/>
          </a:p>
          <a:p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body regulation. </a:t>
            </a:r>
            <a:r>
              <a:rPr lang="en-US" sz="1200" dirty="0">
                <a:solidFill>
                  <a:srgbClr val="000000"/>
                </a:solidFill>
                <a:effectLst/>
                <a:latin typeface="Sabon-Italic"/>
              </a:rPr>
              <a:t>J Clin Endocrinol </a:t>
            </a:r>
            <a:r>
              <a:rPr lang="en-US" sz="1200" dirty="0" err="1">
                <a:solidFill>
                  <a:srgbClr val="000000"/>
                </a:solidFill>
                <a:effectLst/>
                <a:latin typeface="Sabon-Italic"/>
              </a:rPr>
              <a:t>Metab</a:t>
            </a:r>
            <a:r>
              <a:rPr lang="en-US" sz="1200" dirty="0">
                <a:solidFill>
                  <a:srgbClr val="000000"/>
                </a:solidFill>
                <a:effectLst/>
                <a:latin typeface="Sabon-Italic"/>
              </a:rPr>
              <a:t> </a:t>
            </a:r>
            <a:endParaRPr lang="en-US" dirty="0"/>
          </a:p>
          <a:p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44:1038–1053, 1977</a:t>
            </a:r>
            <a:endParaRPr lang="en-US" sz="1200" dirty="0">
              <a:solidFill>
                <a:srgbClr val="000000"/>
              </a:solidFill>
              <a:effectLst/>
              <a:latin typeface="Sabon-Roman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3336EA-6F89-473E-9831-76F7D40AF7D1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Polonsky WH, Anderson BJ, Lohrer PA, </a:t>
            </a:r>
            <a:endParaRPr lang="en-US" dirty="0"/>
          </a:p>
          <a:p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Aponte JE, Jacobson AM, Cole CF: Insulin </a:t>
            </a:r>
            <a:r>
              <a:rPr lang="en-US" sz="1200" dirty="0" err="1">
                <a:solidFill>
                  <a:srgbClr val="000000"/>
                </a:solidFill>
                <a:effectLst/>
                <a:latin typeface="Sabon-Roman"/>
              </a:rPr>
              <a:t>omis</a:t>
            </a:r>
            <a:endParaRPr lang="en-US" dirty="0"/>
          </a:p>
          <a:p>
            <a:r>
              <a:rPr lang="en-US" sz="1200" dirty="0" err="1">
                <a:solidFill>
                  <a:srgbClr val="000000"/>
                </a:solidFill>
                <a:effectLst/>
                <a:latin typeface="Sabon-Roman"/>
              </a:rPr>
              <a:t>sion</a:t>
            </a:r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 in women with IDDM. </a:t>
            </a:r>
            <a:r>
              <a:rPr lang="en-US" sz="1200" dirty="0">
                <a:solidFill>
                  <a:srgbClr val="000000"/>
                </a:solidFill>
                <a:effectLst/>
                <a:latin typeface="Sabon-Italic"/>
              </a:rPr>
              <a:t>Diabetes Care </a:t>
            </a:r>
            <a:endParaRPr lang="en-US" dirty="0"/>
          </a:p>
          <a:p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17:1178–1185, 1994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3336EA-6F89-473E-9831-76F7D40AF7D1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Wachtel TJ, </a:t>
            </a:r>
            <a:r>
              <a:rPr lang="en-US" dirty="0" err="1"/>
              <a:t>Tetu</a:t>
            </a:r>
            <a:r>
              <a:rPr lang="en-US" dirty="0"/>
              <a:t>-Mourad </a:t>
            </a:r>
            <a:r>
              <a:rPr lang="en-US" dirty="0" err="1"/>
              <a:t>ain</a:t>
            </a:r>
            <a:r>
              <a:rPr lang="en-US" dirty="0"/>
              <a:t> LM, </a:t>
            </a:r>
            <a:r>
              <a:rPr lang="en-US" dirty="0" err="1"/>
              <a:t>Goldma</a:t>
            </a:r>
            <a:r>
              <a:rPr lang="en-US" dirty="0"/>
              <a:t> </a:t>
            </a:r>
            <a:endParaRPr lang="en-US" dirty="0"/>
          </a:p>
          <a:p>
            <a:r>
              <a:rPr lang="en-US" dirty="0"/>
              <a:t> DL, Ellis SE, O’Sullivan PS: H </a:t>
            </a:r>
            <a:r>
              <a:rPr lang="en-US" dirty="0" err="1"/>
              <a:t>erosmolalit</a:t>
            </a:r>
            <a:r>
              <a:rPr lang="en-US" dirty="0"/>
              <a:t> and</a:t>
            </a:r>
            <a:endParaRPr lang="en-US" dirty="0"/>
          </a:p>
          <a:p>
            <a:r>
              <a:rPr lang="en-US" dirty="0"/>
              <a:t> acidosis in diabetes mellitus: a three- ear ex </a:t>
            </a:r>
            <a:r>
              <a:rPr lang="en-US" dirty="0" err="1"/>
              <a:t>eri</a:t>
            </a:r>
            <a:r>
              <a:rPr lang="en-US" dirty="0"/>
              <a:t> </a:t>
            </a:r>
            <a:r>
              <a:rPr lang="en-US" dirty="0" err="1"/>
              <a:t>ence</a:t>
            </a:r>
            <a:r>
              <a:rPr lang="en-US" dirty="0"/>
              <a:t> in Rhode Island. J Gen Int Med 6:495–502,</a:t>
            </a:r>
            <a:endParaRPr lang="en-US" dirty="0"/>
          </a:p>
          <a:p>
            <a:r>
              <a:rPr lang="en-US" dirty="0"/>
              <a:t> 1991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3336EA-6F89-473E-9831-76F7D40AF7D1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err="1">
                <a:solidFill>
                  <a:srgbClr val="000000"/>
                </a:solidFill>
                <a:effectLst/>
                <a:latin typeface="Sabon-Roman"/>
              </a:rPr>
              <a:t>Kitabchi</a:t>
            </a:r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 AE, </a:t>
            </a:r>
            <a:r>
              <a:rPr lang="en-US" sz="1200" dirty="0" err="1">
                <a:solidFill>
                  <a:srgbClr val="000000"/>
                </a:solidFill>
                <a:effectLst/>
                <a:latin typeface="Sabon-Roman"/>
              </a:rPr>
              <a:t>Umpierrez</a:t>
            </a:r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 GE, Murphy MB, </a:t>
            </a:r>
            <a:endParaRPr lang="en-US" dirty="0"/>
          </a:p>
          <a:p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Barrett EJ, </a:t>
            </a:r>
            <a:r>
              <a:rPr lang="en-US" sz="1200" dirty="0" err="1">
                <a:solidFill>
                  <a:srgbClr val="000000"/>
                </a:solidFill>
                <a:effectLst/>
                <a:latin typeface="Sabon-Roman"/>
              </a:rPr>
              <a:t>Kreisberg</a:t>
            </a:r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 RA, Malone JI, Wall BM: </a:t>
            </a:r>
            <a:endParaRPr lang="en-US" dirty="0"/>
          </a:p>
          <a:p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Management of hyperglycemic crises in patients </a:t>
            </a:r>
            <a:endParaRPr lang="en-US" dirty="0"/>
          </a:p>
          <a:p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with diabetes. </a:t>
            </a:r>
            <a:r>
              <a:rPr lang="en-US" sz="1200" dirty="0">
                <a:solidFill>
                  <a:srgbClr val="000000"/>
                </a:solidFill>
                <a:effectLst/>
                <a:latin typeface="Sabon-Italic"/>
              </a:rPr>
              <a:t>Diabetes Care </a:t>
            </a:r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24:31–53, 2001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3336EA-6F89-473E-9831-76F7D40AF7D1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Image Placeholder 1"/>
          <p:cNvSpPr/>
          <p:nvPr>
            <p:ph type="sldImg" idx="2"/>
          </p:nvPr>
        </p:nvSpPr>
        <p:spPr/>
      </p:sp>
      <p:sp>
        <p:nvSpPr>
          <p:cNvPr id="3" name="Text Placeholder 2"/>
          <p:cNvSpPr/>
          <p:nvPr>
            <p:ph type="body" idx="3"/>
          </p:nvPr>
        </p:nvSpPr>
        <p:spPr/>
        <p:txBody>
          <a:bodyPr/>
          <a:p>
            <a:r>
              <a:rPr lang="en-US" dirty="0" err="1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Kaminska</a:t>
            </a:r>
            <a:r>
              <a:rPr lang="en-US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ES et  al., Am J </a:t>
            </a:r>
            <a:r>
              <a:rPr lang="en-US" dirty="0" err="1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Emerg</a:t>
            </a:r>
            <a:r>
              <a:rPr lang="en-US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Med 11:77–80, 1993  </a:t>
            </a:r>
            <a:r>
              <a:rPr lang="en-US" dirty="0" err="1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Rumbak</a:t>
            </a:r>
            <a:r>
              <a:rPr lang="en-US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MJ et al., Am J </a:t>
            </a:r>
            <a:r>
              <a:rPr lang="en-US" dirty="0" err="1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Emerg</a:t>
            </a:r>
            <a:r>
              <a:rPr lang="en-US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Med 9:61–63, 1991 </a:t>
            </a:r>
            <a:endParaRPr lang="en-US" dirty="0">
              <a:solidFill>
                <a:srgbClr val="0070C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err="1">
                <a:solidFill>
                  <a:srgbClr val="000000"/>
                </a:solidFill>
                <a:effectLst/>
                <a:latin typeface="Sabon-Roman"/>
              </a:rPr>
              <a:t>Kitabchi</a:t>
            </a:r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 AE, </a:t>
            </a:r>
            <a:r>
              <a:rPr lang="en-US" sz="1200" dirty="0" err="1">
                <a:solidFill>
                  <a:srgbClr val="000000"/>
                </a:solidFill>
                <a:effectLst/>
                <a:latin typeface="Sabon-Roman"/>
              </a:rPr>
              <a:t>Umpierrez</a:t>
            </a:r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 GE, Murphy MB, </a:t>
            </a:r>
            <a:endParaRPr lang="en-US" dirty="0"/>
          </a:p>
          <a:p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Barrett EJ, </a:t>
            </a:r>
            <a:r>
              <a:rPr lang="en-US" sz="1200" dirty="0" err="1">
                <a:solidFill>
                  <a:srgbClr val="000000"/>
                </a:solidFill>
                <a:effectLst/>
                <a:latin typeface="Sabon-Roman"/>
              </a:rPr>
              <a:t>Kreisberg</a:t>
            </a:r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 RA, Malone JI, Wall BM: </a:t>
            </a:r>
            <a:endParaRPr lang="en-US" dirty="0"/>
          </a:p>
          <a:p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Management of hyperglycemic crises in patients </a:t>
            </a:r>
            <a:endParaRPr lang="en-US" dirty="0"/>
          </a:p>
          <a:p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with diabetes. </a:t>
            </a:r>
            <a:r>
              <a:rPr lang="en-US" sz="1200" dirty="0">
                <a:solidFill>
                  <a:srgbClr val="000000"/>
                </a:solidFill>
                <a:effectLst/>
                <a:latin typeface="Sabon-Italic"/>
              </a:rPr>
              <a:t>Diabetes Care </a:t>
            </a:r>
            <a:r>
              <a:rPr lang="en-US" sz="1200" dirty="0">
                <a:solidFill>
                  <a:srgbClr val="000000"/>
                </a:solidFill>
                <a:effectLst/>
                <a:latin typeface="Sabon-Roman"/>
              </a:rPr>
              <a:t>24:31–53, 2001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3336EA-6F89-473E-9831-76F7D40AF7D1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5AF0C-3B22-4C14-9B20-F2633146B26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136F-0930-4BE9-BFF3-07544003C41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5AF0C-3B22-4C14-9B20-F2633146B26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136F-0930-4BE9-BFF3-07544003C41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5AF0C-3B22-4C14-9B20-F2633146B26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136F-0930-4BE9-BFF3-07544003C41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5AF0C-3B22-4C14-9B20-F2633146B26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136F-0930-4BE9-BFF3-07544003C41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5AF0C-3B22-4C14-9B20-F2633146B26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136F-0930-4BE9-BFF3-07544003C41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5AF0C-3B22-4C14-9B20-F2633146B268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136F-0930-4BE9-BFF3-07544003C41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5AF0C-3B22-4C14-9B20-F2633146B268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136F-0930-4BE9-BFF3-07544003C41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5AF0C-3B22-4C14-9B20-F2633146B268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136F-0930-4BE9-BFF3-07544003C41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5AF0C-3B22-4C14-9B20-F2633146B268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136F-0930-4BE9-BFF3-07544003C41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5AF0C-3B22-4C14-9B20-F2633146B268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136F-0930-4BE9-BFF3-07544003C41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5AF0C-3B22-4C14-9B20-F2633146B268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136F-0930-4BE9-BFF3-07544003C41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5AF0C-3B22-4C14-9B20-F2633146B26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1C136F-0930-4BE9-BFF3-07544003C41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Diabetic Ketoacidosis and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Hyperglycaemic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Hyperosmolar Syndrome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814073"/>
            <a:ext cx="9144000" cy="1655762"/>
          </a:xfrm>
        </p:spPr>
        <p:txBody>
          <a:bodyPr>
            <a:normAutofit fontScale="67500" lnSpcReduction="20000"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B. C. Kamanga. MD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Endocrinologist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Department of Internal Medicine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University of Zambia School of Medicine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Lusaka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Symptoms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57137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DKA Symptoms </a:t>
            </a:r>
            <a:endParaRPr lang="en-US" b="1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charset="0"/>
              <a:buChar char="§"/>
            </a:pPr>
            <a:r>
              <a:rPr lang="en-US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Develop with hours to days </a:t>
            </a:r>
            <a:endParaRPr lang="en-US" sz="2800" b="1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charset="0"/>
              <a:buChar char="§"/>
            </a:pPr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Abdominal pain may mimic an acute abdomen </a:t>
            </a:r>
            <a:endParaRPr lang="en-US" sz="28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charset="0"/>
              <a:buChar char="§"/>
            </a:pPr>
            <a:endParaRPr lang="en-US" sz="28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Font typeface="Wingdings" panose="05000000000000000000" charset="0"/>
              <a:buNone/>
            </a:pPr>
            <a:endParaRPr lang="en-US" sz="28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HHS Symptoms</a:t>
            </a:r>
            <a:endParaRPr lang="en-US" b="1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charset="0"/>
              <a:buChar char="§"/>
            </a:pP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Develop over days to weeks</a:t>
            </a:r>
            <a:endParaRPr lang="en-US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charset="0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most common clinical presentation for HHS is altered sensorium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charset="0"/>
              <a:buChar char="§"/>
            </a:pPr>
            <a:endParaRPr lang="en-US" sz="171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charset="0"/>
              <a:buChar char="§"/>
            </a:pPr>
            <a:endParaRPr lang="en-US" sz="171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charset="0"/>
              <a:buChar char="§"/>
            </a:pPr>
            <a:endParaRPr lang="en-US" sz="171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charset="0"/>
              <a:buChar char="§"/>
            </a:pPr>
            <a:endParaRPr lang="en-US" sz="171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Font typeface="Wingdings" panose="05000000000000000000" charset="0"/>
              <a:buNone/>
            </a:pPr>
            <a:endParaRPr lang="en-US" sz="171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Signs of DKA and HHS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Dehydration is more pronounced in HHS than DKA</a:t>
            </a:r>
            <a:endParaRPr lang="en-US" sz="28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Lethargy</a:t>
            </a:r>
            <a:endParaRPr lang="en-US" sz="28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Loss of consciousness in a few patients</a:t>
            </a:r>
            <a:endParaRPr lang="en-US" sz="8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Acetone on breath (DKA)</a:t>
            </a:r>
            <a:endParaRPr lang="en-US" sz="28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Kussmaul</a:t>
            </a:r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respiration due to severe metabolic acidosis (DKA).</a:t>
            </a:r>
            <a:endParaRPr lang="en-US" sz="28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ocal neurological signs (e.g., hemiparesis) and seizures (HHS)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Laboratory Findings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1640"/>
            <a:ext cx="10515600" cy="4485640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Triad of </a:t>
            </a:r>
            <a:r>
              <a:rPr lang="en-US" sz="2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hyglycaemia</a:t>
            </a:r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hyperketonemia, and a wide anion gap metabolic acidosis(DKA)</a:t>
            </a:r>
            <a:endParaRPr lang="en-US" sz="28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Diagnostic criteria for HHS include:</a:t>
            </a:r>
            <a:endParaRPr lang="en-US" sz="28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charset="0"/>
              <a:buChar char="§"/>
            </a:pPr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Plasma glucose concentration &gt;600 mg/dl</a:t>
            </a:r>
            <a:endParaRPr lang="en-US" sz="28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charset="0"/>
              <a:buChar char="§"/>
            </a:pPr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Serum osmolality &gt;320 </a:t>
            </a:r>
            <a:r>
              <a:rPr lang="en-US" sz="2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mOsm</a:t>
            </a:r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/kg of water</a:t>
            </a:r>
            <a:endParaRPr lang="en-US" sz="28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charset="0"/>
              <a:buChar char="§"/>
            </a:pPr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 &gt;7.3</a:t>
            </a:r>
            <a:endParaRPr lang="en-US" sz="28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charset="0"/>
              <a:buChar char="§"/>
            </a:pPr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Bicarbonate &gt;18 </a:t>
            </a:r>
            <a:r>
              <a:rPr lang="en-US" sz="2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mEq</a:t>
            </a:r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/l</a:t>
            </a:r>
            <a:endParaRPr lang="en-US" sz="28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charset="0"/>
              <a:buChar char="§"/>
            </a:pPr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Insignificant </a:t>
            </a:r>
            <a:r>
              <a:rPr lang="en-US" sz="2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ketonaemia</a:t>
            </a:r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charset="0"/>
              <a:buChar char="§"/>
            </a:pPr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Anion gap may increase, due to an</a:t>
            </a:r>
            <a:r>
              <a:rPr lang="en-US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increase in serum lactate levels</a:t>
            </a:r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2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sz="2220" dirty="0" err="1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Kitabchi</a:t>
            </a:r>
            <a:r>
              <a:rPr lang="en-US" sz="222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AE et al. Diabetes Care 24:31–53, 2001]</a:t>
            </a:r>
            <a:endParaRPr lang="en-US" sz="2800" dirty="0">
              <a:solidFill>
                <a:srgbClr val="0070C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Laboratory Findings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1640"/>
            <a:ext cx="10515600" cy="4485640"/>
          </a:xfrm>
        </p:spPr>
        <p:txBody>
          <a:bodyPr>
            <a:normAutofit fontScale="25000"/>
          </a:bodyPr>
          <a:lstStyle/>
          <a:p>
            <a:r>
              <a:rPr lang="en-US" sz="11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US" sz="11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eukocytosis</a:t>
            </a:r>
            <a:r>
              <a:rPr lang="en-US" sz="110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in the absence of infection</a:t>
            </a:r>
            <a:endParaRPr lang="en-US" sz="110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Reduced s</a:t>
            </a:r>
            <a:r>
              <a:rPr lang="en-US" sz="110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erum sodium, due to hyperglycaemia-induced osmotic flux of water from the intracellular space into the blood</a:t>
            </a:r>
            <a:endParaRPr lang="en-US" sz="110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Hypernatraemia in the presence of hyperglycemia results from profound water loss</a:t>
            </a:r>
            <a:endParaRPr lang="en-US" sz="110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H</a:t>
            </a:r>
            <a:r>
              <a:rPr lang="en-US" sz="11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ypertriglyceridemia</a:t>
            </a:r>
            <a:r>
              <a:rPr lang="en-US" sz="110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results from impaired lipoprotein lipase activity</a:t>
            </a:r>
            <a:endParaRPr lang="en-US" sz="110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H</a:t>
            </a:r>
            <a:r>
              <a:rPr lang="en-US" sz="110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ypertriglyceridemia </a:t>
            </a:r>
            <a:r>
              <a:rPr lang="en-US" sz="1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may</a:t>
            </a:r>
            <a:r>
              <a:rPr lang="en-US" sz="110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spuriously lower serum sodium </a:t>
            </a:r>
            <a:r>
              <a:rPr lang="en-US" sz="11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(pseudohyponatremia) i</a:t>
            </a:r>
            <a:r>
              <a:rPr lang="en-US" sz="110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n the specimen bottle</a:t>
            </a:r>
            <a:endParaRPr lang="en-US" sz="110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effectLst/>
              <a:latin typeface="Sabon-Roman"/>
            </a:endParaRPr>
          </a:p>
          <a:p>
            <a:pPr marL="0" indent="0">
              <a:buNone/>
            </a:pPr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28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dirty="0">
              <a:solidFill>
                <a:srgbClr val="0070C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dirty="0">
              <a:solidFill>
                <a:srgbClr val="0070C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dirty="0">
              <a:solidFill>
                <a:srgbClr val="0070C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Laboratory Findings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Serum potassium concentration may be elevated</a:t>
            </a:r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in patients with DKA, because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potassium </a:t>
            </a:r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shifts from the intracellular to the extracellular space due to acidemia, insulin deficiency, and hypertonicity </a:t>
            </a:r>
            <a:endParaRPr lang="en-US" sz="28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Serum phosphate level may be normal or elevated because of metabolic acidosis.</a:t>
            </a:r>
            <a:endParaRPr lang="en-US" sz="28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Dehydration can lead to increases in total serum protein, albumin, amylase, and creatine phosphokinase concentration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Differentials for Ketosis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Alcoholic ketoacidosis (</a:t>
            </a:r>
            <a:r>
              <a:rPr lang="en-US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hyperglycaemia</a:t>
            </a: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is absent)</a:t>
            </a:r>
            <a:endParaRPr lang="en-US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00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[</a:t>
            </a:r>
            <a:r>
              <a:rPr lang="en-US" sz="2000" dirty="0" err="1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Umpierrez</a:t>
            </a:r>
            <a:r>
              <a:rPr lang="en-US" sz="200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GE et al. J Crit Care 15:52–59, 2000]</a:t>
            </a:r>
            <a:endParaRPr lang="en-US" dirty="0">
              <a:solidFill>
                <a:srgbClr val="0070C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ecreased food intake (&lt;500 kcal/day) for several days may present with starvation ketosis, but </a:t>
            </a:r>
            <a:r>
              <a:rPr lang="it-IT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serum bicarbonate concentration is rarely &lt;18 mEq/l</a:t>
            </a: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39487"/>
            <a:ext cx="10515600" cy="1451202"/>
          </a:xfrm>
        </p:spPr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Diagnostic Criteria for DKA &amp; HHS</a:t>
            </a:r>
            <a:r>
              <a:rPr lang="en-US" b="1" dirty="0"/>
              <a:t> </a:t>
            </a:r>
            <a:endParaRPr lang="en-US" b="1" dirty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1567543" y="1690688"/>
            <a:ext cx="9405258" cy="4927826"/>
          </a:xfr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3146" y="1301551"/>
            <a:ext cx="4960654" cy="259426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3525"/>
            <a:ext cx="10515600" cy="1489710"/>
          </a:xfrm>
        </p:spPr>
        <p:txBody>
          <a:bodyPr>
            <a:normAutofit fontScale="90000"/>
          </a:bodyPr>
          <a:lstStyle/>
          <a:p>
            <a:br>
              <a:rPr lang="en-US" dirty="0">
                <a:solidFill>
                  <a:srgbClr val="000000"/>
                </a:solidFill>
                <a:effectLst/>
                <a:latin typeface="Sabon-Roman"/>
              </a:rPr>
            </a:br>
            <a:br>
              <a:rPr lang="en-US" dirty="0">
                <a:solidFill>
                  <a:srgbClr val="000000"/>
                </a:solidFill>
                <a:effectLst/>
                <a:latin typeface="Sabon-Roman"/>
              </a:rPr>
            </a:br>
            <a:r>
              <a:rPr lang="en-US" b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Treatment of DKA and HHS</a:t>
            </a:r>
            <a:r>
              <a:rPr lang="en-US" b="1" dirty="0">
                <a:solidFill>
                  <a:srgbClr val="000000"/>
                </a:solidFill>
                <a:effectLst/>
                <a:latin typeface="Sabon-Roman"/>
              </a:rPr>
              <a:t> </a:t>
            </a:r>
            <a:br>
              <a:rPr lang="en-US" b="1" dirty="0">
                <a:solidFill>
                  <a:srgbClr val="000000"/>
                </a:solidFill>
                <a:effectLst/>
                <a:latin typeface="Sabon-Roman"/>
              </a:rPr>
            </a:br>
            <a:br>
              <a:rPr lang="en-US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53870"/>
            <a:ext cx="10515600" cy="4423410"/>
          </a:xfrm>
        </p:spPr>
        <p:txBody>
          <a:bodyPr>
            <a:normAutofit lnSpcReduction="10000"/>
          </a:bodyPr>
          <a:lstStyle/>
          <a:p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Frequent monitoring of patients</a:t>
            </a:r>
            <a:endParaRPr lang="en-US" sz="28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Correction of hypovolemia and hyperglycemia</a:t>
            </a:r>
            <a:endParaRPr lang="en-US" sz="28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Replacement of electrolyte losses</a:t>
            </a:r>
            <a:endParaRPr lang="en-US" sz="28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Search for the precipitating causes.</a:t>
            </a:r>
            <a:endParaRPr lang="en-US" sz="28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Frequent monitoring of glucose and electrolytes, until resolution of DKA and HHS</a:t>
            </a:r>
            <a:endParaRPr lang="en-US" sz="28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Frequent monitoring of venous pH, bicarbonate, and anion gap values until resolution of DKA</a:t>
            </a:r>
            <a:endParaRPr lang="en-US" sz="28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71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en-US" sz="1710" dirty="0">
              <a:solidFill>
                <a:srgbClr val="0070C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  American Diabetes </a:t>
            </a:r>
            <a:r>
              <a:rPr lang="en-US" sz="2000" dirty="0" err="1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AssociationDiabetes</a:t>
            </a:r>
            <a:r>
              <a:rPr lang="en-US" sz="200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Care 24:1988–1996, 2001</a:t>
            </a:r>
            <a:endParaRPr lang="en-US" sz="2000" dirty="0">
              <a:solidFill>
                <a:srgbClr val="0070C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Fluid Therapy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Patients with DKA and HHS are invariably volume depleted, with an </a:t>
            </a:r>
            <a:r>
              <a:rPr lang="en-US" b="1" dirty="0"/>
              <a:t>estimated water deficit</a:t>
            </a:r>
            <a:r>
              <a:rPr lang="en-US" dirty="0"/>
              <a:t> of  approx,100 ml/kg of body weight         </a:t>
            </a:r>
            <a:r>
              <a:rPr lang="en-US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sz="200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Ennis ED, Stahl EJVB, </a:t>
            </a:r>
            <a:r>
              <a:rPr lang="en-US" sz="2000" dirty="0" err="1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Kreisburg</a:t>
            </a:r>
            <a:r>
              <a:rPr lang="en-US" sz="200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RA.Diabetes</a:t>
            </a:r>
            <a:r>
              <a:rPr lang="en-US" sz="200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Rev 2:115–126, 1994]</a:t>
            </a:r>
            <a:r>
              <a:rPr lang="en-US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2000" dirty="0">
              <a:solidFill>
                <a:srgbClr val="0070C0"/>
              </a:solidFill>
            </a:endParaRPr>
          </a:p>
          <a:p>
            <a:r>
              <a:rPr lang="en-US" dirty="0"/>
              <a:t>The initial fluid therapy is directed toward expansion of intravascular volume and restoration of renal perfusion. </a:t>
            </a:r>
            <a:endParaRPr lang="en-US" dirty="0"/>
          </a:p>
          <a:p>
            <a:r>
              <a:rPr lang="en-US" b="1" dirty="0"/>
              <a:t>Isotonic saline (0.9% NaCl) infused at a rate of 500–1,000 mL/h during the first 2 hours (Why not R/Lactate?)</a:t>
            </a:r>
            <a:endParaRPr lang="en-US" b="1" dirty="0"/>
          </a:p>
          <a:p>
            <a:r>
              <a:rPr lang="en-US" dirty="0"/>
              <a:t>In patients with hypovolemic shock, a third or fourth liter of isotonic saline may be needed to restore normal blood pressure and tissue perfusion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Fluid Therapy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Normal saline at 15-20ml/kg/hour until intravascular volume depletion has been corrected</a:t>
            </a:r>
            <a:endParaRPr lang="en-US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After correcting the intravascular volume depletion replace the remaining fluid deficit with </a:t>
            </a: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Normal saline or 0.45% Saline at  250mL-500mL/hour </a:t>
            </a: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(depending on serum sodium concentration)</a:t>
            </a: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Goal is to replace half of the estimated water deficit over a period of 12–24 hours. </a:t>
            </a:r>
            <a:endParaRPr lang="en-US" sz="2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89504"/>
          </a:xfrm>
        </p:spPr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67249"/>
          </a:xfrm>
        </p:spPr>
        <p:txBody>
          <a:bodyPr>
            <a:normAutofit fontScale="85000" lnSpcReduction="10000"/>
          </a:bodyPr>
          <a:lstStyle/>
          <a:p>
            <a:r>
              <a:rPr lang="en-US" sz="33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DKA and HHS are acute life threatening hyperglycemic complications of DM</a:t>
            </a:r>
            <a:endParaRPr lang="en-US" sz="33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3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If not efficiently and effectively treated, mortality rates for DKA and HHS  in developed countries are 2–5% and 15%, respectively </a:t>
            </a:r>
            <a:r>
              <a:rPr lang="en-US" sz="330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[1,2]</a:t>
            </a:r>
            <a:endParaRPr lang="en-US" sz="3300" dirty="0">
              <a:solidFill>
                <a:srgbClr val="0070C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3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Mortality rates in developing countries are higher for both conditions </a:t>
            </a:r>
            <a:endParaRPr lang="en-US" sz="33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3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Mortality </a:t>
            </a:r>
            <a:r>
              <a:rPr lang="en-US" sz="33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is usually a consequence of the underlying trigger(s) </a:t>
            </a:r>
            <a:endParaRPr lang="en-US" sz="33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8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–"/>
            </a:pPr>
            <a:r>
              <a:rPr lang="en-US" sz="240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Graves EJ, </a:t>
            </a:r>
            <a:r>
              <a:rPr lang="en-US" sz="2400" dirty="0" err="1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Gillium</a:t>
            </a:r>
            <a:r>
              <a:rPr lang="en-US" sz="240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BS.</a:t>
            </a:r>
            <a:r>
              <a:rPr lang="en-US" sz="240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Vital Health Stat 13 (no. 133), 1997 </a:t>
            </a:r>
            <a:endParaRPr lang="en-US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–"/>
            </a:pPr>
            <a:r>
              <a:rPr lang="en-US" sz="2400" dirty="0" err="1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Kitabchi</a:t>
            </a:r>
            <a:r>
              <a:rPr lang="en-US" sz="240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AE et al.</a:t>
            </a:r>
            <a:r>
              <a:rPr lang="en-US" sz="240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Diabetes Care 24:31–53, 2001</a:t>
            </a:r>
            <a:endParaRPr lang="en-US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Fluid Therapy</a:t>
            </a:r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Once the plasma glucose reaches 250 mg/dl in DKA and 300 mg/dl in HHS, administer 5–10% dextrose to avoid hypoglycemia </a:t>
            </a:r>
            <a:r>
              <a:rPr lang="en-US" sz="200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[</a:t>
            </a:r>
            <a:r>
              <a:rPr lang="en-US" sz="2000" dirty="0" err="1">
                <a:solidFill>
                  <a:schemeClr val="accent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Kitabchi</a:t>
            </a:r>
            <a:r>
              <a:rPr lang="en-US" sz="2000" dirty="0">
                <a:solidFill>
                  <a:schemeClr val="accent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AE et al. Diabetes Care 24:31–53, 2001]</a:t>
            </a:r>
            <a:endParaRPr lang="en-US" sz="20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Fluid replacement for urinary losses (input chart)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Insulin Therapy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10633"/>
            <a:ext cx="10515600" cy="4351338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Lowers blood glucose by i</a:t>
            </a:r>
            <a:r>
              <a:rPr lang="en-US" b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ncreasing peripheral glucose utilization</a:t>
            </a: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and decreasings hepatic glucose production</a:t>
            </a:r>
            <a:endParaRPr lang="en-US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Reverses ketogenesis by i</a:t>
            </a:r>
            <a:r>
              <a:rPr lang="en-US" b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nhibiting the release of FFAs</a:t>
            </a: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from adipose tissue and decreasing ketogenesis in the liver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Initial intravenous bolus of regular insulin of 0.15 unit/kg of body weight may be given</a:t>
            </a:r>
            <a:endParaRPr lang="en-US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Continuous infusion of regular insulin at a dose of 0.1 unit/kg/h </a:t>
            </a:r>
            <a:endParaRPr lang="en-US" sz="2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Insulin Therapy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Expected decrease in plasma glucose concentration is 65–125mg/dL/h </a:t>
            </a:r>
            <a:r>
              <a:rPr lang="en-US" sz="200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sz="2000" dirty="0" err="1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Umpierrez</a:t>
            </a:r>
            <a:r>
              <a:rPr lang="en-US" sz="200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GE et al.. Arch Int Med 157:669–675, 1997]</a:t>
            </a:r>
            <a:endParaRPr lang="en-US" sz="2800" dirty="0">
              <a:solidFill>
                <a:srgbClr val="0070C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When plasma glucose levels reach 250 mg/dL</a:t>
            </a:r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in DKA or </a:t>
            </a:r>
            <a:r>
              <a:rPr lang="en-US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300 mg/dl in HHS</a:t>
            </a:r>
            <a:endParaRPr lang="en-US" sz="2800" b="1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buFont typeface="Wingdings" panose="05000000000000000000" charset="0"/>
              <a:buChar char="§"/>
            </a:pPr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Insulin infusion rate is reduced to 0.05 units/kg/h</a:t>
            </a:r>
            <a:endParaRPr lang="en-US" sz="28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buFont typeface="Wingdings" panose="05000000000000000000" charset="0"/>
              <a:buChar char="§"/>
            </a:pPr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Dextrose (5–10%) should be administered 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n-US" sz="28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Potassium Supplementation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2475" y="1567815"/>
            <a:ext cx="10515600" cy="4351338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Insulin therapy and correction of acidosis stimulate cellular potassium uptake in peripheral tissues, </a:t>
            </a: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decreasing serum potassium levels</a:t>
            </a:r>
            <a:endParaRPr lang="en-US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Intravenous potassium supplementation during the course of DKA therapy will prevent hypokalaemia</a:t>
            </a:r>
            <a:endParaRPr lang="en-US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Give 2/3 of the potassium as potassium chloride and 1/3 as potassium phosphate to keep serum potassium within 3.5-5.0mmol/L (target 4.6-4.7mmol/L)</a:t>
            </a:r>
            <a:endParaRPr lang="en-US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Potassium Supplementation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Insulin therapy should be delayed until serum potassium is ≥3.5 mmol/L, so as to prevent arrhythmias, cardiac arrext and respiratory muscle weakness ol/L </a:t>
            </a:r>
            <a:endParaRPr lang="en-US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Administer 20-40mmol/L of KCL per hour in a separet line by IV infusion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Bicarbonate Therapy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Severe metabolic acidosis can lead to</a:t>
            </a:r>
            <a:endParaRPr lang="en-US" sz="28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charset="0"/>
              <a:buChar char="§"/>
            </a:pPr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Impaired myocardial contractility</a:t>
            </a:r>
            <a:endParaRPr lang="en-US" sz="28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charset="0"/>
              <a:buChar char="§"/>
            </a:pPr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Cerebral vasodilatation</a:t>
            </a:r>
            <a:endParaRPr lang="en-US" sz="28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charset="0"/>
              <a:buChar char="§"/>
            </a:pPr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Coma</a:t>
            </a:r>
            <a:endParaRPr lang="en-US" sz="28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charset="0"/>
              <a:buChar char="§"/>
            </a:pPr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Several gastrointestinal complications 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Bicarbonate Therapy</a:t>
            </a:r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p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R</a:t>
            </a: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apid alkalinization with bicarbonate may cause</a:t>
            </a:r>
            <a:endParaRPr lang="en-US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Hypokalemia</a:t>
            </a:r>
            <a:endParaRPr lang="en-US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Paradoxical central nervous system acidosis</a:t>
            </a:r>
            <a:endParaRPr lang="en-US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Worsened intracellular acidosis (as a result of increased carbon dioxide production) </a:t>
            </a:r>
            <a:endParaRPr lang="en-US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Alkalosis.</a:t>
            </a:r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Bicarbonate Therapy</a:t>
            </a:r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Most experts recommend bicarbonate replacement in patients with a pH &lt;6.0, until pH reaches 7.1</a:t>
            </a:r>
            <a:endParaRPr lang="en-US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endParaRPr lang="en-US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Phosphate Replacement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Phosphate replacement may be  indicated in patients with serum phosphate concentration lower than 1.0–1.5 mg/dl</a:t>
            </a:r>
            <a:r>
              <a:rPr lang="en-US" dirty="0">
                <a:solidFill>
                  <a:srgbClr val="000000"/>
                </a:solidFill>
                <a:effectLst/>
                <a:latin typeface="Sabon-Roman"/>
                <a:sym typeface="+mn-ea"/>
              </a:rPr>
              <a:t>. </a:t>
            </a:r>
            <a:endParaRPr lang="en-US" dirty="0"/>
          </a:p>
          <a:p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Phosphate therapy may prevent respiratory depression and generation of erythrocyte 2,3-diphosphoglycerate.</a:t>
            </a:r>
            <a:endParaRPr lang="en-US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A</a:t>
            </a: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ggressive phosphate therapy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may cause </a:t>
            </a: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hypocalcemia and tetany </a:t>
            </a:r>
            <a:r>
              <a:rPr lang="en-US" sz="200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[</a:t>
            </a:r>
            <a:r>
              <a:rPr lang="en-US" sz="2000" dirty="0" err="1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Zipf</a:t>
            </a:r>
            <a:r>
              <a:rPr lang="en-US" sz="200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MB et al. Diabetes Care 2:265–268, 1979] </a:t>
            </a:r>
            <a:endParaRPr lang="en-US" sz="2000" dirty="0">
              <a:solidFill>
                <a:srgbClr val="0070C0"/>
              </a:solidFill>
              <a:effectLst/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en-US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Serum calcium must be monitored  during phosphate infusion to avoid hypocalcaemia</a:t>
            </a:r>
            <a:r>
              <a:rPr lang="en-US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abon-Roman"/>
                <a:sym typeface="+mn-ea"/>
              </a:rPr>
              <a:t>.</a:t>
            </a:r>
            <a:endParaRPr lang="en-US" dirty="0"/>
          </a:p>
          <a:p>
            <a:endParaRPr lang="en-US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Criteria for DKA &amp; HH Resolution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lstStyle/>
          <a:p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DKA</a:t>
            </a:r>
            <a:endParaRPr lang="en-US" sz="2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charset="0"/>
              <a:buChar char="§"/>
            </a:pP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Blood glucose </a:t>
            </a:r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&lt;200 mg/dl; Serum bicarbonate level ≥ 18 mmol/L; Venous pH &gt;7.3; Calculated anion gap ≤ 12 </a:t>
            </a:r>
            <a:r>
              <a:rPr lang="en-US" sz="2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mEq</a:t>
            </a:r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/L. </a:t>
            </a:r>
            <a:endParaRPr lang="en-US" sz="28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HHS</a:t>
            </a:r>
            <a:endParaRPr lang="en-US" sz="2800" b="1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charset="0"/>
              <a:buChar char="§"/>
            </a:pPr>
            <a:r>
              <a:rPr lang="en-U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Improvement of mental status; Blood glucose &lt;300 mg/dL; Sserum osmolality of &lt;320 </a:t>
            </a:r>
            <a:r>
              <a:rPr lang="en-US" sz="24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mOsm</a:t>
            </a:r>
            <a:r>
              <a:rPr lang="en-U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/kg.</a:t>
            </a:r>
            <a:endParaRPr lang="en-US" sz="24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If patients are able to eat, 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transition to  Basal-bolus insulin regimen</a:t>
            </a:r>
            <a:endParaRPr lang="en-US" sz="2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Patients with known diabetes may be given insulin at the dosage they were receiving before the onset of DKA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DKA is more common in T1DM than T2DM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DKA occurs in both T1DM and T2DM</a:t>
            </a:r>
            <a:endParaRPr lang="en-US" sz="28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Patients with T1DM have severe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insulinopaenia</a:t>
            </a:r>
            <a:endParaRPr lang="en-US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DKA in T2DM ocurs during stressful situations, as a result of insulin resistance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Criteria for DKA &amp; HH Resolution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1005"/>
            <a:ext cx="10515600" cy="4351338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If patients are not able to eat</a:t>
            </a:r>
            <a:endParaRPr lang="en-US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Intravenous insulin should be c</a:t>
            </a:r>
            <a:r>
              <a:rPr lang="en-US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ontinued</a:t>
            </a: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 infusion of 5% dextrose in half-normal saline should given at a rate of 100–200 mL/h.</a:t>
            </a:r>
            <a:endParaRPr lang="en-US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Avoid recurrence of hyperglycemia or ketoacidosis during the transition period from IV insulin infusion to subcutaneous insulin by allowing a 1- or 2hours overlap of intravenous insulin infusion during the initiation of subcutaneous regular insulin to ensure adequate plasma insulin levels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Complications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95755"/>
            <a:ext cx="10515600" cy="4351338"/>
          </a:xfrm>
        </p:spPr>
        <p:txBody>
          <a:bodyPr>
            <a:noAutofit/>
          </a:bodyPr>
          <a:lstStyle/>
          <a:p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Hypoglycemia is the most common complication during insulin infusion. </a:t>
            </a:r>
            <a:endParaRPr lang="en-US" sz="28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Cerebral edema is a rare in adults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charset="0"/>
              <a:buChar char="§"/>
            </a:pPr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Cerebral edema is characterized by a decreasing level </a:t>
            </a:r>
            <a:r>
              <a:rPr lang="en-US" sz="2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ofconsciousness</a:t>
            </a:r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and headache, followed by seizures, sphincter incontinence, pupillary changes, papilledema, bradycardia, and respiratory arrest.</a:t>
            </a:r>
            <a:endParaRPr lang="en-US" sz="28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n-US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00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Bello FA, </a:t>
            </a:r>
            <a:r>
              <a:rPr lang="en-US" sz="2000" dirty="0" err="1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Sotos</a:t>
            </a:r>
            <a:r>
              <a:rPr lang="en-US" sz="200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JF. Lancet 336:64, 1990 </a:t>
            </a:r>
            <a:endParaRPr lang="en-US" sz="20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00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Duck SC, Wyatt DT. J </a:t>
            </a:r>
            <a:r>
              <a:rPr lang="en-US" sz="2000" dirty="0" err="1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Pediatr</a:t>
            </a:r>
            <a:r>
              <a:rPr lang="en-US" sz="200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113:10–14, 1988</a:t>
            </a:r>
            <a:endParaRPr lang="en-US" sz="2000" dirty="0">
              <a:solidFill>
                <a:srgbClr val="0070C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Complications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erebral edema in children with DKA may be due to</a:t>
            </a:r>
            <a:endParaRPr lang="en-US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Rapid shift in extracellular and intracellular fluids</a:t>
            </a:r>
            <a:endParaRPr lang="en-US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Changes in osmolality due to accumulation of osmolytes in brain cells exposed to hyperosmolar conditions </a:t>
            </a:r>
            <a:endParaRPr lang="en-US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rapid decrease in extracellular osmolality during treatment would then result in osmotically mediated swelling of the brain</a:t>
            </a:r>
            <a:endParaRPr lang="en-US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000" dirty="0">
              <a:solidFill>
                <a:srgbClr val="0070C0"/>
              </a:solidFill>
              <a:effectLst/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Finberg L. Arch </a:t>
            </a:r>
            <a:r>
              <a:rPr lang="en-US" sz="2000" dirty="0" err="1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Pediatr</a:t>
            </a:r>
            <a:r>
              <a:rPr lang="en-US" sz="200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en-US" sz="2000" dirty="0" err="1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Adolesc</a:t>
            </a:r>
            <a:r>
              <a:rPr lang="en-US" sz="200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Med 150:785–786, 1996</a:t>
            </a:r>
            <a:endParaRPr lang="en-US" sz="20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0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9457" y="2766218"/>
            <a:ext cx="10515600" cy="1325563"/>
          </a:xfrm>
        </p:spPr>
        <p:txBody>
          <a:bodyPr/>
          <a:lstStyle/>
          <a:p>
            <a:r>
              <a:rPr lang="en-US" dirty="0"/>
              <a:t>                          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End!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DKA Characteristics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lstStyle/>
          <a:p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Hyperglycemia</a:t>
            </a:r>
            <a:endParaRPr lang="en-US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Wide anion gap metabolic acidosis</a:t>
            </a:r>
            <a:endParaRPr lang="en-US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Increased ketone production.</a:t>
            </a:r>
            <a:endParaRPr lang="en-US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Bicarbonate &lt; 15.0 mmo/L</a:t>
            </a:r>
            <a:endParaRPr lang="en-US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 &lt;7.35</a:t>
            </a:r>
            <a:endParaRPr lang="en-US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Pathogenesis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1005"/>
            <a:ext cx="10515600" cy="4351338"/>
          </a:xfrm>
        </p:spPr>
        <p:txBody>
          <a:bodyPr>
            <a:normAutofit fontScale="25000"/>
          </a:bodyPr>
          <a:lstStyle/>
          <a:p>
            <a:r>
              <a:rPr lang="en-US" sz="1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Insulin deficiency and increased counterregulatory hormones leads to hyperglycaemia, lipolysis and ketone production.</a:t>
            </a:r>
            <a:endParaRPr lang="en-US" sz="112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Hyperglycemia results from gluconeogenesis, glycogenolysis and impaired glucose utilization in peripheral tissues </a:t>
            </a:r>
            <a:r>
              <a:rPr lang="en-US" sz="1120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[1]</a:t>
            </a:r>
            <a:endParaRPr lang="en-US" sz="11200" dirty="0">
              <a:solidFill>
                <a:srgbClr val="0070C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Non-carbohydrate substrates for gluconeogenesis in the liver are alanine, lactate, and glycerol </a:t>
            </a:r>
            <a:r>
              <a:rPr lang="en-US" sz="1120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[2]</a:t>
            </a:r>
            <a:endParaRPr lang="en-US" sz="11200" dirty="0">
              <a:solidFill>
                <a:srgbClr val="0070C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Glutamine (9) is the non-carbohydrate substrate for gluconeogenesis</a:t>
            </a:r>
            <a:r>
              <a:rPr lang="en-US" sz="1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in the kidneys</a:t>
            </a:r>
            <a:endParaRPr lang="en-US" sz="80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80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kumimoji="0" lang="en-US" sz="80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Gerich</a:t>
            </a: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JE et al., </a:t>
            </a:r>
            <a:r>
              <a:rPr lang="en-US" sz="800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J Clin Invest 57:875–884, 1976</a:t>
            </a:r>
            <a:endParaRPr lang="en-US" sz="8000" dirty="0">
              <a:solidFill>
                <a:srgbClr val="0070C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8000" dirty="0" err="1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Felig</a:t>
            </a:r>
            <a:r>
              <a:rPr lang="en-US" sz="800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P et al., J Clin Invest 50:1702–1711, 1971</a:t>
            </a:r>
            <a:endParaRPr lang="en-US" sz="80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0" dirty="0">
              <a:solidFill>
                <a:srgbClr val="0070C0"/>
              </a:solidFill>
            </a:endParaRPr>
          </a:p>
          <a:p>
            <a:endParaRPr lang="en-US" sz="8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Pathogenesis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11655"/>
            <a:ext cx="10515600" cy="4351338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yperglycemia and elevated ketone levels cause osmotic diuresis that leads to hypovolemia and later decreased glomerular filtration rate. </a:t>
            </a:r>
            <a:endParaRPr lang="en-US" sz="28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ecreased glomerular filtration rate aggravates the hyperglycemia </a:t>
            </a:r>
            <a:endParaRPr lang="en-US" sz="28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nsulin deficiency and increased counterregulatory hormone levels activate </a:t>
            </a:r>
            <a:r>
              <a:rPr lang="en-US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hormone-sensitive lipase in adipose tissue</a:t>
            </a:r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which breaks down triglyceride into glycerol and free fatty acids (FFA).</a:t>
            </a:r>
            <a:endParaRPr lang="en-US" sz="28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lycerol becomes a substrate for gluconeogenesis in the liver, while </a:t>
            </a:r>
            <a:r>
              <a:rPr lang="en-US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FFAs become hepatic precursors of the ketoacids</a:t>
            </a:r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8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xidation of FFAs to ketone bodies is predominantly stimulated by glucagon.</a:t>
            </a:r>
            <a:r>
              <a:rPr lang="en-US" sz="2800" dirty="0">
                <a:solidFill>
                  <a:srgbClr val="000000"/>
                </a:solidFill>
                <a:effectLst/>
                <a:latin typeface="Sabon-Roman"/>
              </a:rPr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Precipitating Factors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DKA and HH may be the </a:t>
            </a:r>
            <a:r>
              <a:rPr lang="en-US" b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initial manifestation of diabetes</a:t>
            </a:r>
            <a:endParaRPr lang="en-US" b="1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Precipitating factors for both DKA and HHS include infections, intercurrent illnesses, psychological stress, and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poor treatment </a:t>
            </a: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compliance</a:t>
            </a:r>
            <a:endParaRPr lang="en-US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Infection is the most common precipitating factor for DKA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Urinary tract infection and pneumonia are the common infections</a:t>
            </a:r>
            <a:endParaRPr lang="en-US" dirty="0">
              <a:solidFill>
                <a:srgbClr val="0070C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Pathogenesis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ower amaounts of insulin are needed for </a:t>
            </a:r>
            <a:r>
              <a:rPr lang="en-US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antilipolysis, explaining why DKA is not common in T2DM</a:t>
            </a: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[1,2]</a:t>
            </a:r>
            <a:endParaRPr lang="en-US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Yu SS, </a:t>
            </a:r>
            <a:r>
              <a:rPr lang="en-US" sz="2000" dirty="0" err="1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Kitabchi</a:t>
            </a:r>
            <a:r>
              <a:rPr lang="en-US" sz="200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AE. J Biol Chem 248:3753–3761, 1973 </a:t>
            </a:r>
            <a:endParaRPr lang="en-US" sz="20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Shade DS, Eaton RP. J Clin Endocrinol </a:t>
            </a:r>
            <a:r>
              <a:rPr lang="en-US" sz="2000" dirty="0" err="1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Metab</a:t>
            </a:r>
            <a:r>
              <a:rPr lang="en-US" sz="200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44:1038–1053, 1977</a:t>
            </a:r>
            <a:endParaRPr lang="en-US" sz="2000" dirty="0">
              <a:solidFill>
                <a:srgbClr val="0070C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effectLst/>
              <a:latin typeface="Sabon-Roman"/>
            </a:endParaRPr>
          </a:p>
          <a:p>
            <a:endParaRPr lang="en-US" dirty="0">
              <a:solidFill>
                <a:srgbClr val="000000"/>
              </a:solidFill>
              <a:latin typeface="Sabon-Roman"/>
            </a:endParaRPr>
          </a:p>
          <a:p>
            <a:endParaRPr lang="en-US" dirty="0">
              <a:solidFill>
                <a:srgbClr val="000000"/>
              </a:solidFill>
              <a:latin typeface="Sabon-Roman"/>
            </a:endParaRPr>
          </a:p>
          <a:p>
            <a:endParaRPr lang="en-US" dirty="0">
              <a:solidFill>
                <a:srgbClr val="000000"/>
              </a:solidFill>
              <a:latin typeface="Sabon-Roman"/>
            </a:endParaRPr>
          </a:p>
          <a:p>
            <a:endParaRPr lang="en-US" dirty="0">
              <a:solidFill>
                <a:srgbClr val="000000"/>
              </a:solidFill>
              <a:latin typeface="Sabon-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Precipitating Factors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lstStyle/>
          <a:p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Other precipitating factors are CVA, alcohol/drug abuse, pancreatitis, pulmonary embolism, MI, and trauma.</a:t>
            </a:r>
            <a:endParaRPr lang="en-US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Drugs that affect carbohydrate metabolism</a:t>
            </a: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such as corticosteroids, thiazides, sympathomimetic agents, beta-blockers may also precipitate the development of DKA and HHS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b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sychological problems</a:t>
            </a: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complicated by eating disorders were a contributing factor in 20% of recurrent ketoacidosis in young women with T1DM </a:t>
            </a:r>
            <a:r>
              <a:rPr lang="en-US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[1] </a:t>
            </a:r>
            <a:endParaRPr lang="en-US" dirty="0">
              <a:solidFill>
                <a:srgbClr val="0070C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rgbClr val="0070C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00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Polonsky WH et al., Diabetes Care 17:1178–1185, 1994</a:t>
            </a:r>
            <a:endParaRPr lang="en-US" sz="20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